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8"/>
  </p:notesMasterIdLst>
  <p:handoutMasterIdLst>
    <p:handoutMasterId r:id="rId19"/>
  </p:handoutMasterIdLst>
  <p:sldIdLst>
    <p:sldId id="369" r:id="rId2"/>
    <p:sldId id="367" r:id="rId3"/>
    <p:sldId id="5307" r:id="rId4"/>
    <p:sldId id="5314" r:id="rId5"/>
    <p:sldId id="5162" r:id="rId6"/>
    <p:sldId id="5308" r:id="rId7"/>
    <p:sldId id="374" r:id="rId8"/>
    <p:sldId id="5316" r:id="rId9"/>
    <p:sldId id="5317" r:id="rId10"/>
    <p:sldId id="5319" r:id="rId11"/>
    <p:sldId id="5322" r:id="rId12"/>
    <p:sldId id="5312" r:id="rId13"/>
    <p:sldId id="5321" r:id="rId14"/>
    <p:sldId id="5313" r:id="rId15"/>
    <p:sldId id="372" r:id="rId16"/>
    <p:sldId id="3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0B9716-96CC-4CEF-3823-21CACC38999F}" name="Eugenie Poirot" initials="EP" userId="Eugenie Poiro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1FF"/>
    <a:srgbClr val="40006C"/>
    <a:srgbClr val="D6D2C4"/>
    <a:srgbClr val="35548B"/>
    <a:srgbClr val="115E67"/>
    <a:srgbClr val="4797A8"/>
    <a:srgbClr val="D668A1"/>
    <a:srgbClr val="549DF4"/>
    <a:srgbClr val="F6DCB2"/>
    <a:srgbClr val="F5B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C3C6A-257B-42C0-9DEC-BF87AF8B6082}" v="4" dt="2023-02-21T20:46:53.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0" autoAdjust="0"/>
    <p:restoredTop sz="67755" autoAdjust="0"/>
  </p:normalViewPr>
  <p:slideViewPr>
    <p:cSldViewPr snapToGrid="0" snapToObjects="1">
      <p:cViewPr varScale="1">
        <p:scale>
          <a:sx n="52" d="100"/>
          <a:sy n="52" d="100"/>
        </p:scale>
        <p:origin x="1000" y="5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to, Suzue" userId="153936e1-130b-438d-b082-0e213b4d0378" providerId="ADAL" clId="{2C0C3C6A-257B-42C0-9DEC-BF87AF8B6082}"/>
    <pc:docChg chg="custSel modSld">
      <pc:chgData name="Saito, Suzue" userId="153936e1-130b-438d-b082-0e213b4d0378" providerId="ADAL" clId="{2C0C3C6A-257B-42C0-9DEC-BF87AF8B6082}" dt="2023-02-21T21:04:25.201" v="340" actId="14100"/>
      <pc:docMkLst>
        <pc:docMk/>
      </pc:docMkLst>
      <pc:sldChg chg="modSp mod">
        <pc:chgData name="Saito, Suzue" userId="153936e1-130b-438d-b082-0e213b4d0378" providerId="ADAL" clId="{2C0C3C6A-257B-42C0-9DEC-BF87AF8B6082}" dt="2023-02-21T20:51:31.947" v="233" actId="2711"/>
        <pc:sldMkLst>
          <pc:docMk/>
          <pc:sldMk cId="1799878975" sldId="367"/>
        </pc:sldMkLst>
        <pc:spChg chg="mod">
          <ac:chgData name="Saito, Suzue" userId="153936e1-130b-438d-b082-0e213b4d0378" providerId="ADAL" clId="{2C0C3C6A-257B-42C0-9DEC-BF87AF8B6082}" dt="2023-02-21T20:51:31.947" v="233" actId="2711"/>
          <ac:spMkLst>
            <pc:docMk/>
            <pc:sldMk cId="1799878975" sldId="367"/>
            <ac:spMk id="2" creationId="{B5497C38-5F65-5947-885B-5AB8814D8F59}"/>
          </ac:spMkLst>
        </pc:spChg>
      </pc:sldChg>
      <pc:sldChg chg="modNotesTx">
        <pc:chgData name="Saito, Suzue" userId="153936e1-130b-438d-b082-0e213b4d0378" providerId="ADAL" clId="{2C0C3C6A-257B-42C0-9DEC-BF87AF8B6082}" dt="2023-02-21T20:55:43.573" v="298" actId="20577"/>
        <pc:sldMkLst>
          <pc:docMk/>
          <pc:sldMk cId="2067035181" sldId="370"/>
        </pc:sldMkLst>
      </pc:sldChg>
      <pc:sldChg chg="modSp mod">
        <pc:chgData name="Saito, Suzue" userId="153936e1-130b-438d-b082-0e213b4d0378" providerId="ADAL" clId="{2C0C3C6A-257B-42C0-9DEC-BF87AF8B6082}" dt="2023-02-21T20:54:40.427" v="247" actId="2711"/>
        <pc:sldMkLst>
          <pc:docMk/>
          <pc:sldMk cId="3508575460" sldId="374"/>
        </pc:sldMkLst>
        <pc:spChg chg="mod">
          <ac:chgData name="Saito, Suzue" userId="153936e1-130b-438d-b082-0e213b4d0378" providerId="ADAL" clId="{2C0C3C6A-257B-42C0-9DEC-BF87AF8B6082}" dt="2023-02-21T20:44:23.329" v="169" actId="403"/>
          <ac:spMkLst>
            <pc:docMk/>
            <pc:sldMk cId="3508575460" sldId="374"/>
            <ac:spMk id="2" creationId="{B85974CC-7241-D4BC-81AC-579ADCC81801}"/>
          </ac:spMkLst>
        </pc:spChg>
        <pc:spChg chg="mod">
          <ac:chgData name="Saito, Suzue" userId="153936e1-130b-438d-b082-0e213b4d0378" providerId="ADAL" clId="{2C0C3C6A-257B-42C0-9DEC-BF87AF8B6082}" dt="2023-02-21T20:54:40.427" v="247" actId="2711"/>
          <ac:spMkLst>
            <pc:docMk/>
            <pc:sldMk cId="3508575460" sldId="374"/>
            <ac:spMk id="6" creationId="{A3FF1FBD-53B6-8896-DB96-C0893A1C5AED}"/>
          </ac:spMkLst>
        </pc:spChg>
        <pc:graphicFrameChg chg="modGraphic">
          <ac:chgData name="Saito, Suzue" userId="153936e1-130b-438d-b082-0e213b4d0378" providerId="ADAL" clId="{2C0C3C6A-257B-42C0-9DEC-BF87AF8B6082}" dt="2023-02-21T20:54:29.630" v="246" actId="255"/>
          <ac:graphicFrameMkLst>
            <pc:docMk/>
            <pc:sldMk cId="3508575460" sldId="374"/>
            <ac:graphicFrameMk id="8" creationId="{5F66A32C-F90E-837F-AE16-CA1504D68A05}"/>
          </ac:graphicFrameMkLst>
        </pc:graphicFrameChg>
      </pc:sldChg>
      <pc:sldChg chg="modSp mod">
        <pc:chgData name="Saito, Suzue" userId="153936e1-130b-438d-b082-0e213b4d0378" providerId="ADAL" clId="{2C0C3C6A-257B-42C0-9DEC-BF87AF8B6082}" dt="2023-02-21T21:00:47.589" v="300" actId="20577"/>
        <pc:sldMkLst>
          <pc:docMk/>
          <pc:sldMk cId="1030971767" sldId="5162"/>
        </pc:sldMkLst>
        <pc:spChg chg="mod">
          <ac:chgData name="Saito, Suzue" userId="153936e1-130b-438d-b082-0e213b4d0378" providerId="ADAL" clId="{2C0C3C6A-257B-42C0-9DEC-BF87AF8B6082}" dt="2023-02-21T20:48:27.618" v="197" actId="403"/>
          <ac:spMkLst>
            <pc:docMk/>
            <pc:sldMk cId="1030971767" sldId="5162"/>
            <ac:spMk id="20" creationId="{7DE8137F-8BDF-E553-5E43-045ADF4A91E9}"/>
          </ac:spMkLst>
        </pc:spChg>
        <pc:spChg chg="mod">
          <ac:chgData name="Saito, Suzue" userId="153936e1-130b-438d-b082-0e213b4d0378" providerId="ADAL" clId="{2C0C3C6A-257B-42C0-9DEC-BF87AF8B6082}" dt="2023-02-21T20:49:17.783" v="207" actId="6549"/>
          <ac:spMkLst>
            <pc:docMk/>
            <pc:sldMk cId="1030971767" sldId="5162"/>
            <ac:spMk id="21" creationId="{2917F983-FB55-D316-2CCA-4CDDBDFFB7A5}"/>
          </ac:spMkLst>
        </pc:spChg>
        <pc:spChg chg="mod">
          <ac:chgData name="Saito, Suzue" userId="153936e1-130b-438d-b082-0e213b4d0378" providerId="ADAL" clId="{2C0C3C6A-257B-42C0-9DEC-BF87AF8B6082}" dt="2023-02-21T20:50:21.482" v="224" actId="20577"/>
          <ac:spMkLst>
            <pc:docMk/>
            <pc:sldMk cId="1030971767" sldId="5162"/>
            <ac:spMk id="22" creationId="{73E316C8-B7D7-D799-9E0B-6D3F64983CBD}"/>
          </ac:spMkLst>
        </pc:spChg>
        <pc:spChg chg="mod">
          <ac:chgData name="Saito, Suzue" userId="153936e1-130b-438d-b082-0e213b4d0378" providerId="ADAL" clId="{2C0C3C6A-257B-42C0-9DEC-BF87AF8B6082}" dt="2023-02-21T20:48:32.955" v="199" actId="403"/>
          <ac:spMkLst>
            <pc:docMk/>
            <pc:sldMk cId="1030971767" sldId="5162"/>
            <ac:spMk id="24" creationId="{E174CB51-D2E6-1BA8-B4FB-545AB53F97FE}"/>
          </ac:spMkLst>
        </pc:spChg>
        <pc:spChg chg="mod">
          <ac:chgData name="Saito, Suzue" userId="153936e1-130b-438d-b082-0e213b4d0378" providerId="ADAL" clId="{2C0C3C6A-257B-42C0-9DEC-BF87AF8B6082}" dt="2023-02-21T20:48:24.752" v="196" actId="403"/>
          <ac:spMkLst>
            <pc:docMk/>
            <pc:sldMk cId="1030971767" sldId="5162"/>
            <ac:spMk id="25" creationId="{90FA3799-8DE9-2B18-B40F-E20CCCFFA349}"/>
          </ac:spMkLst>
        </pc:spChg>
        <pc:spChg chg="mod">
          <ac:chgData name="Saito, Suzue" userId="153936e1-130b-438d-b082-0e213b4d0378" providerId="ADAL" clId="{2C0C3C6A-257B-42C0-9DEC-BF87AF8B6082}" dt="2023-02-21T20:48:42.057" v="202" actId="403"/>
          <ac:spMkLst>
            <pc:docMk/>
            <pc:sldMk cId="1030971767" sldId="5162"/>
            <ac:spMk id="28" creationId="{0F4FD404-7716-8ADE-6004-1DD4A3CFAF47}"/>
          </ac:spMkLst>
        </pc:spChg>
        <pc:spChg chg="mod">
          <ac:chgData name="Saito, Suzue" userId="153936e1-130b-438d-b082-0e213b4d0378" providerId="ADAL" clId="{2C0C3C6A-257B-42C0-9DEC-BF87AF8B6082}" dt="2023-02-21T20:49:14.623" v="206" actId="6549"/>
          <ac:spMkLst>
            <pc:docMk/>
            <pc:sldMk cId="1030971767" sldId="5162"/>
            <ac:spMk id="29" creationId="{ED766C20-140C-9D26-27F2-27375125A9C2}"/>
          </ac:spMkLst>
        </pc:spChg>
        <pc:spChg chg="mod">
          <ac:chgData name="Saito, Suzue" userId="153936e1-130b-438d-b082-0e213b4d0378" providerId="ADAL" clId="{2C0C3C6A-257B-42C0-9DEC-BF87AF8B6082}" dt="2023-02-21T21:00:47.589" v="300" actId="20577"/>
          <ac:spMkLst>
            <pc:docMk/>
            <pc:sldMk cId="1030971767" sldId="5162"/>
            <ac:spMk id="30" creationId="{D3F17811-7CAC-FDEE-D9F5-0D3023C0A617}"/>
          </ac:spMkLst>
        </pc:spChg>
        <pc:spChg chg="mod">
          <ac:chgData name="Saito, Suzue" userId="153936e1-130b-438d-b082-0e213b4d0378" providerId="ADAL" clId="{2C0C3C6A-257B-42C0-9DEC-BF87AF8B6082}" dt="2023-02-21T20:48:18.592" v="195" actId="403"/>
          <ac:spMkLst>
            <pc:docMk/>
            <pc:sldMk cId="1030971767" sldId="5162"/>
            <ac:spMk id="40" creationId="{71101D2E-1ABF-0A8B-5D23-8E88BC18DD8E}"/>
          </ac:spMkLst>
        </pc:spChg>
      </pc:sldChg>
      <pc:sldChg chg="modSp mod">
        <pc:chgData name="Saito, Suzue" userId="153936e1-130b-438d-b082-0e213b4d0378" providerId="ADAL" clId="{2C0C3C6A-257B-42C0-9DEC-BF87AF8B6082}" dt="2023-02-21T20:51:23.067" v="232" actId="2711"/>
        <pc:sldMkLst>
          <pc:docMk/>
          <pc:sldMk cId="2357222029" sldId="5307"/>
        </pc:sldMkLst>
        <pc:spChg chg="mod">
          <ac:chgData name="Saito, Suzue" userId="153936e1-130b-438d-b082-0e213b4d0378" providerId="ADAL" clId="{2C0C3C6A-257B-42C0-9DEC-BF87AF8B6082}" dt="2023-02-21T20:51:23.067" v="232" actId="2711"/>
          <ac:spMkLst>
            <pc:docMk/>
            <pc:sldMk cId="2357222029" sldId="5307"/>
            <ac:spMk id="2" creationId="{4650FD9A-AC7E-63E6-43A8-3332D53A02D0}"/>
          </ac:spMkLst>
        </pc:spChg>
      </pc:sldChg>
      <pc:sldChg chg="modSp mod modNotesTx">
        <pc:chgData name="Saito, Suzue" userId="153936e1-130b-438d-b082-0e213b4d0378" providerId="ADAL" clId="{2C0C3C6A-257B-42C0-9DEC-BF87AF8B6082}" dt="2023-02-21T20:51:00.924" v="230" actId="20577"/>
        <pc:sldMkLst>
          <pc:docMk/>
          <pc:sldMk cId="4144826235" sldId="5308"/>
        </pc:sldMkLst>
        <pc:spChg chg="mod">
          <ac:chgData name="Saito, Suzue" userId="153936e1-130b-438d-b082-0e213b4d0378" providerId="ADAL" clId="{2C0C3C6A-257B-42C0-9DEC-BF87AF8B6082}" dt="2023-02-21T20:50:43.831" v="225" actId="2711"/>
          <ac:spMkLst>
            <pc:docMk/>
            <pc:sldMk cId="4144826235" sldId="5308"/>
            <ac:spMk id="2" creationId="{4650FD9A-AC7E-63E6-43A8-3332D53A02D0}"/>
          </ac:spMkLst>
        </pc:spChg>
        <pc:spChg chg="mod">
          <ac:chgData name="Saito, Suzue" userId="153936e1-130b-438d-b082-0e213b4d0378" providerId="ADAL" clId="{2C0C3C6A-257B-42C0-9DEC-BF87AF8B6082}" dt="2023-02-21T20:51:00.924" v="230" actId="20577"/>
          <ac:spMkLst>
            <pc:docMk/>
            <pc:sldMk cId="4144826235" sldId="5308"/>
            <ac:spMk id="4" creationId="{DBA6E311-FA51-6C73-A7AA-6841D16CC07D}"/>
          </ac:spMkLst>
        </pc:spChg>
      </pc:sldChg>
      <pc:sldChg chg="modSp mod modNotesTx">
        <pc:chgData name="Saito, Suzue" userId="153936e1-130b-438d-b082-0e213b4d0378" providerId="ADAL" clId="{2C0C3C6A-257B-42C0-9DEC-BF87AF8B6082}" dt="2023-02-21T20:46:08.742" v="184" actId="403"/>
        <pc:sldMkLst>
          <pc:docMk/>
          <pc:sldMk cId="2970524323" sldId="5312"/>
        </pc:sldMkLst>
        <pc:spChg chg="mod">
          <ac:chgData name="Saito, Suzue" userId="153936e1-130b-438d-b082-0e213b4d0378" providerId="ADAL" clId="{2C0C3C6A-257B-42C0-9DEC-BF87AF8B6082}" dt="2023-02-21T20:46:08.742" v="184" actId="403"/>
          <ac:spMkLst>
            <pc:docMk/>
            <pc:sldMk cId="2970524323" sldId="5312"/>
            <ac:spMk id="2" creationId="{00DF4B11-6B41-CD8F-6378-52FEF9A977DC}"/>
          </ac:spMkLst>
        </pc:spChg>
      </pc:sldChg>
      <pc:sldChg chg="delSp modSp mod">
        <pc:chgData name="Saito, Suzue" userId="153936e1-130b-438d-b082-0e213b4d0378" providerId="ADAL" clId="{2C0C3C6A-257B-42C0-9DEC-BF87AF8B6082}" dt="2023-02-21T21:04:25.201" v="340" actId="14100"/>
        <pc:sldMkLst>
          <pc:docMk/>
          <pc:sldMk cId="4066926736" sldId="5313"/>
        </pc:sldMkLst>
        <pc:spChg chg="mod">
          <ac:chgData name="Saito, Suzue" userId="153936e1-130b-438d-b082-0e213b4d0378" providerId="ADAL" clId="{2C0C3C6A-257B-42C0-9DEC-BF87AF8B6082}" dt="2023-02-21T20:54:57.649" v="248" actId="20577"/>
          <ac:spMkLst>
            <pc:docMk/>
            <pc:sldMk cId="4066926736" sldId="5313"/>
            <ac:spMk id="2" creationId="{4F697B85-4CE3-FAFE-932A-D175D2C4AE9A}"/>
          </ac:spMkLst>
        </pc:spChg>
        <pc:graphicFrameChg chg="mod">
          <ac:chgData name="Saito, Suzue" userId="153936e1-130b-438d-b082-0e213b4d0378" providerId="ADAL" clId="{2C0C3C6A-257B-42C0-9DEC-BF87AF8B6082}" dt="2023-02-21T20:46:47.827" v="189" actId="403"/>
          <ac:graphicFrameMkLst>
            <pc:docMk/>
            <pc:sldMk cId="4066926736" sldId="5313"/>
            <ac:graphicFrameMk id="3" creationId="{0DFFF40A-934E-0AFC-D85D-1C9383D040B7}"/>
          </ac:graphicFrameMkLst>
        </pc:graphicFrameChg>
        <pc:cxnChg chg="del mod">
          <ac:chgData name="Saito, Suzue" userId="153936e1-130b-438d-b082-0e213b4d0378" providerId="ADAL" clId="{2C0C3C6A-257B-42C0-9DEC-BF87AF8B6082}" dt="2023-02-21T21:03:47.879" v="339" actId="478"/>
          <ac:cxnSpMkLst>
            <pc:docMk/>
            <pc:sldMk cId="4066926736" sldId="5313"/>
            <ac:cxnSpMk id="6" creationId="{CB72EDFC-6CA9-AF06-C1F4-AEEE0FF22DBE}"/>
          </ac:cxnSpMkLst>
        </pc:cxnChg>
        <pc:cxnChg chg="mod">
          <ac:chgData name="Saito, Suzue" userId="153936e1-130b-438d-b082-0e213b4d0378" providerId="ADAL" clId="{2C0C3C6A-257B-42C0-9DEC-BF87AF8B6082}" dt="2023-02-21T21:04:25.201" v="340" actId="14100"/>
          <ac:cxnSpMkLst>
            <pc:docMk/>
            <pc:sldMk cId="4066926736" sldId="5313"/>
            <ac:cxnSpMk id="7" creationId="{816E1825-6C20-B453-F29B-EA75CB87EA1A}"/>
          </ac:cxnSpMkLst>
        </pc:cxnChg>
        <pc:cxnChg chg="mod">
          <ac:chgData name="Saito, Suzue" userId="153936e1-130b-438d-b082-0e213b4d0378" providerId="ADAL" clId="{2C0C3C6A-257B-42C0-9DEC-BF87AF8B6082}" dt="2023-02-21T20:42:21.620" v="161" actId="14100"/>
          <ac:cxnSpMkLst>
            <pc:docMk/>
            <pc:sldMk cId="4066926736" sldId="5313"/>
            <ac:cxnSpMk id="12" creationId="{9E40EDB3-8A40-F8E0-2865-696C848ADBF5}"/>
          </ac:cxnSpMkLst>
        </pc:cxnChg>
      </pc:sldChg>
      <pc:sldChg chg="modSp mod">
        <pc:chgData name="Saito, Suzue" userId="153936e1-130b-438d-b082-0e213b4d0378" providerId="ADAL" clId="{2C0C3C6A-257B-42C0-9DEC-BF87AF8B6082}" dt="2023-02-21T20:51:15.332" v="231" actId="2711"/>
        <pc:sldMkLst>
          <pc:docMk/>
          <pc:sldMk cId="1249603199" sldId="5314"/>
        </pc:sldMkLst>
        <pc:spChg chg="mod">
          <ac:chgData name="Saito, Suzue" userId="153936e1-130b-438d-b082-0e213b4d0378" providerId="ADAL" clId="{2C0C3C6A-257B-42C0-9DEC-BF87AF8B6082}" dt="2023-02-21T20:51:15.332" v="231" actId="2711"/>
          <ac:spMkLst>
            <pc:docMk/>
            <pc:sldMk cId="1249603199" sldId="5314"/>
            <ac:spMk id="2" creationId="{4650FD9A-AC7E-63E6-43A8-3332D53A02D0}"/>
          </ac:spMkLst>
        </pc:spChg>
      </pc:sldChg>
      <pc:sldChg chg="modSp mod">
        <pc:chgData name="Saito, Suzue" userId="153936e1-130b-438d-b082-0e213b4d0378" providerId="ADAL" clId="{2C0C3C6A-257B-42C0-9DEC-BF87AF8B6082}" dt="2023-02-21T21:02:12.637" v="311" actId="1038"/>
        <pc:sldMkLst>
          <pc:docMk/>
          <pc:sldMk cId="931169686" sldId="5316"/>
        </pc:sldMkLst>
        <pc:spChg chg="mod">
          <ac:chgData name="Saito, Suzue" userId="153936e1-130b-438d-b082-0e213b4d0378" providerId="ADAL" clId="{2C0C3C6A-257B-42C0-9DEC-BF87AF8B6082}" dt="2023-02-21T21:02:12.637" v="311" actId="1038"/>
          <ac:spMkLst>
            <pc:docMk/>
            <pc:sldMk cId="931169686" sldId="5316"/>
            <ac:spMk id="2" creationId="{B85974CC-7241-D4BC-81AC-579ADCC81801}"/>
          </ac:spMkLst>
        </pc:spChg>
        <pc:graphicFrameChg chg="modGraphic">
          <ac:chgData name="Saito, Suzue" userId="153936e1-130b-438d-b082-0e213b4d0378" providerId="ADAL" clId="{2C0C3C6A-257B-42C0-9DEC-BF87AF8B6082}" dt="2023-02-21T20:54:14.766" v="243" actId="255"/>
          <ac:graphicFrameMkLst>
            <pc:docMk/>
            <pc:sldMk cId="931169686" sldId="5316"/>
            <ac:graphicFrameMk id="8" creationId="{5F66A32C-F90E-837F-AE16-CA1504D68A05}"/>
          </ac:graphicFrameMkLst>
        </pc:graphicFrameChg>
      </pc:sldChg>
      <pc:sldChg chg="modSp mod modNotesTx">
        <pc:chgData name="Saito, Suzue" userId="153936e1-130b-438d-b082-0e213b4d0378" providerId="ADAL" clId="{2C0C3C6A-257B-42C0-9DEC-BF87AF8B6082}" dt="2023-02-21T20:53:37.583" v="238" actId="20577"/>
        <pc:sldMkLst>
          <pc:docMk/>
          <pc:sldMk cId="3107796476" sldId="5317"/>
        </pc:sldMkLst>
        <pc:spChg chg="mod">
          <ac:chgData name="Saito, Suzue" userId="153936e1-130b-438d-b082-0e213b4d0378" providerId="ADAL" clId="{2C0C3C6A-257B-42C0-9DEC-BF87AF8B6082}" dt="2023-02-21T20:45:02.495" v="175" actId="255"/>
          <ac:spMkLst>
            <pc:docMk/>
            <pc:sldMk cId="3107796476" sldId="5317"/>
            <ac:spMk id="2" creationId="{B85974CC-7241-D4BC-81AC-579ADCC81801}"/>
          </ac:spMkLst>
        </pc:spChg>
        <pc:graphicFrameChg chg="modGraphic">
          <ac:chgData name="Saito, Suzue" userId="153936e1-130b-438d-b082-0e213b4d0378" providerId="ADAL" clId="{2C0C3C6A-257B-42C0-9DEC-BF87AF8B6082}" dt="2023-02-21T20:53:37.583" v="238" actId="20577"/>
          <ac:graphicFrameMkLst>
            <pc:docMk/>
            <pc:sldMk cId="3107796476" sldId="5317"/>
            <ac:graphicFrameMk id="8" creationId="{5F66A32C-F90E-837F-AE16-CA1504D68A05}"/>
          </ac:graphicFrameMkLst>
        </pc:graphicFrameChg>
      </pc:sldChg>
      <pc:sldChg chg="modSp mod">
        <pc:chgData name="Saito, Suzue" userId="153936e1-130b-438d-b082-0e213b4d0378" providerId="ADAL" clId="{2C0C3C6A-257B-42C0-9DEC-BF87AF8B6082}" dt="2023-02-21T21:02:40.252" v="327" actId="1038"/>
        <pc:sldMkLst>
          <pc:docMk/>
          <pc:sldMk cId="3537126504" sldId="5319"/>
        </pc:sldMkLst>
        <pc:spChg chg="mod">
          <ac:chgData name="Saito, Suzue" userId="153936e1-130b-438d-b082-0e213b4d0378" providerId="ADAL" clId="{2C0C3C6A-257B-42C0-9DEC-BF87AF8B6082}" dt="2023-02-21T21:02:40.252" v="327" actId="1038"/>
          <ac:spMkLst>
            <pc:docMk/>
            <pc:sldMk cId="3537126504" sldId="5319"/>
            <ac:spMk id="2" creationId="{B85974CC-7241-D4BC-81AC-579ADCC81801}"/>
          </ac:spMkLst>
        </pc:spChg>
        <pc:graphicFrameChg chg="modGraphic">
          <ac:chgData name="Saito, Suzue" userId="153936e1-130b-438d-b082-0e213b4d0378" providerId="ADAL" clId="{2C0C3C6A-257B-42C0-9DEC-BF87AF8B6082}" dt="2023-02-21T20:53:30.851" v="236" actId="20577"/>
          <ac:graphicFrameMkLst>
            <pc:docMk/>
            <pc:sldMk cId="3537126504" sldId="5319"/>
            <ac:graphicFrameMk id="3" creationId="{690FE917-F691-AC75-7845-0542E9864EFD}"/>
          </ac:graphicFrameMkLst>
        </pc:graphicFrameChg>
      </pc:sldChg>
      <pc:sldChg chg="modSp mod">
        <pc:chgData name="Saito, Suzue" userId="153936e1-130b-438d-b082-0e213b4d0378" providerId="ADAL" clId="{2C0C3C6A-257B-42C0-9DEC-BF87AF8B6082}" dt="2023-02-21T20:52:43.041" v="234" actId="20577"/>
        <pc:sldMkLst>
          <pc:docMk/>
          <pc:sldMk cId="219010006" sldId="5321"/>
        </pc:sldMkLst>
        <pc:spChg chg="mod">
          <ac:chgData name="Saito, Suzue" userId="153936e1-130b-438d-b082-0e213b4d0378" providerId="ADAL" clId="{2C0C3C6A-257B-42C0-9DEC-BF87AF8B6082}" dt="2023-02-21T20:52:43.041" v="234" actId="20577"/>
          <ac:spMkLst>
            <pc:docMk/>
            <pc:sldMk cId="219010006" sldId="5321"/>
            <ac:spMk id="2" creationId="{4F697B85-4CE3-FAFE-932A-D175D2C4AE9A}"/>
          </ac:spMkLst>
        </pc:spChg>
        <pc:spChg chg="mod">
          <ac:chgData name="Saito, Suzue" userId="153936e1-130b-438d-b082-0e213b4d0378" providerId="ADAL" clId="{2C0C3C6A-257B-42C0-9DEC-BF87AF8B6082}" dt="2023-02-21T20:42:35.250" v="162" actId="1076"/>
          <ac:spMkLst>
            <pc:docMk/>
            <pc:sldMk cId="219010006" sldId="5321"/>
            <ac:spMk id="4" creationId="{267E2876-BE0D-7F95-E910-1BD9ED099DAA}"/>
          </ac:spMkLst>
        </pc:spChg>
        <pc:graphicFrameChg chg="mod">
          <ac:chgData name="Saito, Suzue" userId="153936e1-130b-438d-b082-0e213b4d0378" providerId="ADAL" clId="{2C0C3C6A-257B-42C0-9DEC-BF87AF8B6082}" dt="2023-02-21T20:46:53.133" v="190" actId="403"/>
          <ac:graphicFrameMkLst>
            <pc:docMk/>
            <pc:sldMk cId="219010006" sldId="5321"/>
            <ac:graphicFrameMk id="3" creationId="{0DFFF40A-934E-0AFC-D85D-1C9383D040B7}"/>
          </ac:graphicFrameMkLst>
        </pc:graphicFrameChg>
        <pc:cxnChg chg="mod">
          <ac:chgData name="Saito, Suzue" userId="153936e1-130b-438d-b082-0e213b4d0378" providerId="ADAL" clId="{2C0C3C6A-257B-42C0-9DEC-BF87AF8B6082}" dt="2023-02-21T20:42:51.537" v="165" actId="14100"/>
          <ac:cxnSpMkLst>
            <pc:docMk/>
            <pc:sldMk cId="219010006" sldId="5321"/>
            <ac:cxnSpMk id="8" creationId="{B6949EA9-EC41-F2E2-B68E-C14E7B5888EB}"/>
          </ac:cxnSpMkLst>
        </pc:cxnChg>
        <pc:cxnChg chg="mod">
          <ac:chgData name="Saito, Suzue" userId="153936e1-130b-438d-b082-0e213b4d0378" providerId="ADAL" clId="{2C0C3C6A-257B-42C0-9DEC-BF87AF8B6082}" dt="2023-02-21T20:42:42.476" v="163" actId="14100"/>
          <ac:cxnSpMkLst>
            <pc:docMk/>
            <pc:sldMk cId="219010006" sldId="5321"/>
            <ac:cxnSpMk id="9" creationId="{307CF00D-85A7-3316-8A1F-24880956F565}"/>
          </ac:cxnSpMkLst>
        </pc:cxnChg>
      </pc:sldChg>
      <pc:sldChg chg="modSp mod modNotesTx">
        <pc:chgData name="Saito, Suzue" userId="153936e1-130b-438d-b082-0e213b4d0378" providerId="ADAL" clId="{2C0C3C6A-257B-42C0-9DEC-BF87AF8B6082}" dt="2023-02-21T21:02:55.641" v="338" actId="1038"/>
        <pc:sldMkLst>
          <pc:docMk/>
          <pc:sldMk cId="501019193" sldId="5322"/>
        </pc:sldMkLst>
        <pc:spChg chg="mod">
          <ac:chgData name="Saito, Suzue" userId="153936e1-130b-438d-b082-0e213b4d0378" providerId="ADAL" clId="{2C0C3C6A-257B-42C0-9DEC-BF87AF8B6082}" dt="2023-02-21T21:02:55.641" v="338" actId="1038"/>
          <ac:spMkLst>
            <pc:docMk/>
            <pc:sldMk cId="501019193" sldId="5322"/>
            <ac:spMk id="2" creationId="{B85974CC-7241-D4BC-81AC-579ADCC81801}"/>
          </ac:spMkLst>
        </pc:spChg>
        <pc:graphicFrameChg chg="modGraphic">
          <ac:chgData name="Saito, Suzue" userId="153936e1-130b-438d-b082-0e213b4d0378" providerId="ADAL" clId="{2C0C3C6A-257B-42C0-9DEC-BF87AF8B6082}" dt="2023-02-21T20:53:26.660" v="235" actId="20577"/>
          <ac:graphicFrameMkLst>
            <pc:docMk/>
            <pc:sldMk cId="501019193" sldId="5322"/>
            <ac:graphicFrameMk id="3" creationId="{690FE917-F691-AC75-7845-0542E9864EF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RemoveVLS!$D$17</c:f>
              <c:strCache>
                <c:ptCount val="1"/>
                <c:pt idx="0">
                  <c:v>%</c:v>
                </c:pt>
              </c:strCache>
            </c:strRef>
          </c:tx>
          <c:spPr>
            <a:solidFill>
              <a:schemeClr val="accent1"/>
            </a:solidFill>
            <a:ln>
              <a:noFill/>
            </a:ln>
            <a:effectLst/>
          </c:spPr>
          <c:invertIfNegative val="0"/>
          <c:dPt>
            <c:idx val="0"/>
            <c:invertIfNegative val="0"/>
            <c:bubble3D val="0"/>
            <c:spPr>
              <a:solidFill>
                <a:srgbClr val="40006C"/>
              </a:solidFill>
              <a:ln>
                <a:noFill/>
              </a:ln>
              <a:effectLst/>
            </c:spPr>
            <c:extLst>
              <c:ext xmlns:c16="http://schemas.microsoft.com/office/drawing/2014/chart" uri="{C3380CC4-5D6E-409C-BE32-E72D297353CC}">
                <c16:uniqueId val="{00000001-B928-4076-885D-B0274CD71D37}"/>
              </c:ext>
            </c:extLst>
          </c:dPt>
          <c:dPt>
            <c:idx val="1"/>
            <c:invertIfNegative val="0"/>
            <c:bubble3D val="0"/>
            <c:spPr>
              <a:solidFill>
                <a:srgbClr val="33CC33"/>
              </a:solidFill>
              <a:ln>
                <a:noFill/>
              </a:ln>
              <a:effectLst/>
            </c:spPr>
            <c:extLst>
              <c:ext xmlns:c16="http://schemas.microsoft.com/office/drawing/2014/chart" uri="{C3380CC4-5D6E-409C-BE32-E72D297353CC}">
                <c16:uniqueId val="{00000003-B928-4076-885D-B0274CD71D37}"/>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RemoveVLS!$B$18:$C$19</c:f>
              <c:multiLvlStrCache>
                <c:ptCount val="2"/>
                <c:lvl>
                  <c:pt idx="0">
                    <c:v>Linked to Recent 
(n = 15/75)</c:v>
                  </c:pt>
                  <c:pt idx="1">
                    <c:v>Linked to Long-term 
(n = 108/714)</c:v>
                  </c:pt>
                </c:lvl>
                <c:lvl>
                  <c:pt idx="0">
                    <c:v>123/789 (15.5%) HIV Positive</c:v>
                  </c:pt>
                </c:lvl>
              </c:multiLvlStrCache>
            </c:multiLvlStrRef>
          </c:cat>
          <c:val>
            <c:numRef>
              <c:f>RemoveVLS!$D$18:$D$19</c:f>
              <c:numCache>
                <c:formatCode>0.0%</c:formatCode>
                <c:ptCount val="2"/>
                <c:pt idx="0">
                  <c:v>0.2</c:v>
                </c:pt>
                <c:pt idx="1">
                  <c:v>0.151</c:v>
                </c:pt>
              </c:numCache>
            </c:numRef>
          </c:val>
          <c:extLst>
            <c:ext xmlns:c16="http://schemas.microsoft.com/office/drawing/2014/chart" uri="{C3380CC4-5D6E-409C-BE32-E72D297353CC}">
              <c16:uniqueId val="{00000008-B928-4076-885D-B0274CD71D37}"/>
            </c:ext>
          </c:extLst>
        </c:ser>
        <c:dLbls>
          <c:dLblPos val="outEnd"/>
          <c:showLegendKey val="0"/>
          <c:showVal val="1"/>
          <c:showCatName val="0"/>
          <c:showSerName val="0"/>
          <c:showPercent val="0"/>
          <c:showBubbleSize val="0"/>
        </c:dLbls>
        <c:gapWidth val="0"/>
        <c:overlap val="-27"/>
        <c:axId val="1864690031"/>
        <c:axId val="1864688367"/>
      </c:barChart>
      <c:catAx>
        <c:axId val="186469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864688367"/>
        <c:crosses val="autoZero"/>
        <c:auto val="1"/>
        <c:lblAlgn val="ctr"/>
        <c:lblOffset val="100"/>
        <c:noMultiLvlLbl val="0"/>
      </c:catAx>
      <c:valAx>
        <c:axId val="1864688367"/>
        <c:scaling>
          <c:orientation val="minMax"/>
        </c:scaling>
        <c:delete val="0"/>
        <c:axPos val="l"/>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dirty="0"/>
                  <a:t>Percent positive </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6469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RemoveVLS!$D$17</c:f>
              <c:strCache>
                <c:ptCount val="1"/>
                <c:pt idx="0">
                  <c:v>%</c:v>
                </c:pt>
              </c:strCache>
            </c:strRef>
          </c:tx>
          <c:spPr>
            <a:solidFill>
              <a:schemeClr val="accent1"/>
            </a:solidFill>
            <a:ln>
              <a:noFill/>
            </a:ln>
            <a:effectLst/>
          </c:spPr>
          <c:invertIfNegative val="0"/>
          <c:dPt>
            <c:idx val="0"/>
            <c:invertIfNegative val="0"/>
            <c:bubble3D val="0"/>
            <c:spPr>
              <a:solidFill>
                <a:srgbClr val="40006C"/>
              </a:solidFill>
              <a:ln>
                <a:noFill/>
              </a:ln>
              <a:effectLst/>
            </c:spPr>
            <c:extLst>
              <c:ext xmlns:c16="http://schemas.microsoft.com/office/drawing/2014/chart" uri="{C3380CC4-5D6E-409C-BE32-E72D297353CC}">
                <c16:uniqueId val="{00000001-B928-4076-885D-B0274CD71D37}"/>
              </c:ext>
            </c:extLst>
          </c:dPt>
          <c:dPt>
            <c:idx val="1"/>
            <c:invertIfNegative val="0"/>
            <c:bubble3D val="0"/>
            <c:spPr>
              <a:solidFill>
                <a:srgbClr val="33CC33"/>
              </a:solidFill>
              <a:ln>
                <a:noFill/>
              </a:ln>
              <a:effectLst/>
            </c:spPr>
            <c:extLst>
              <c:ext xmlns:c16="http://schemas.microsoft.com/office/drawing/2014/chart" uri="{C3380CC4-5D6E-409C-BE32-E72D297353CC}">
                <c16:uniqueId val="{00000003-B928-4076-885D-B0274CD71D37}"/>
              </c:ext>
            </c:extLst>
          </c:dPt>
          <c:dLbls>
            <c:dLbl>
              <c:idx val="1"/>
              <c:layout>
                <c:manualLayout>
                  <c:x val="-1.8304960644334699E-2"/>
                  <c:y val="-8.949971464337429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28-4076-885D-B0274CD71D37}"/>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RemoveVLS!$B$20:$C$21</c:f>
              <c:multiLvlStrCache>
                <c:ptCount val="2"/>
                <c:lvl>
                  <c:pt idx="0">
                    <c:v>Linked to Recent 
(n = 3/75)</c:v>
                  </c:pt>
                  <c:pt idx="1">
                    <c:v>Linked to Long-term 
(n = 6/714)</c:v>
                  </c:pt>
                </c:lvl>
                <c:lvl>
                  <c:pt idx="0">
                    <c:v>9/789 (1.1%) Recency</c:v>
                  </c:pt>
                </c:lvl>
              </c:multiLvlStrCache>
            </c:multiLvlStrRef>
          </c:cat>
          <c:val>
            <c:numRef>
              <c:f>RemoveVLS!$D$20:$D$21</c:f>
              <c:numCache>
                <c:formatCode>0.0%</c:formatCode>
                <c:ptCount val="2"/>
                <c:pt idx="0">
                  <c:v>0.04</c:v>
                </c:pt>
                <c:pt idx="1">
                  <c:v>8.0000000000000002E-3</c:v>
                </c:pt>
              </c:numCache>
            </c:numRef>
          </c:val>
          <c:extLst>
            <c:ext xmlns:c16="http://schemas.microsoft.com/office/drawing/2014/chart" uri="{C3380CC4-5D6E-409C-BE32-E72D297353CC}">
              <c16:uniqueId val="{00000008-B928-4076-885D-B0274CD71D37}"/>
            </c:ext>
          </c:extLst>
        </c:ser>
        <c:dLbls>
          <c:dLblPos val="outEnd"/>
          <c:showLegendKey val="0"/>
          <c:showVal val="1"/>
          <c:showCatName val="0"/>
          <c:showSerName val="0"/>
          <c:showPercent val="0"/>
          <c:showBubbleSize val="0"/>
        </c:dLbls>
        <c:gapWidth val="0"/>
        <c:overlap val="-27"/>
        <c:axId val="1864690031"/>
        <c:axId val="1864688367"/>
      </c:barChart>
      <c:catAx>
        <c:axId val="186469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864688367"/>
        <c:crosses val="autoZero"/>
        <c:auto val="1"/>
        <c:lblAlgn val="ctr"/>
        <c:lblOffset val="100"/>
        <c:noMultiLvlLbl val="0"/>
      </c:catAx>
      <c:valAx>
        <c:axId val="1864688367"/>
        <c:scaling>
          <c:orientation val="minMax"/>
        </c:scaling>
        <c:delete val="0"/>
        <c:axPos val="l"/>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dirty="0"/>
                  <a:t>Percent Recent</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86469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72AA43-07F8-F183-3CBE-66B7683D42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90BEA3-A1C0-B0BB-7FA3-0C97BF53A2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1C1B98-6145-4878-BD11-7FB587FD6280}" type="datetimeFigureOut">
              <a:rPr lang="en-US" smtClean="0"/>
              <a:t>2/21/2023</a:t>
            </a:fld>
            <a:endParaRPr lang="en-US"/>
          </a:p>
        </p:txBody>
      </p:sp>
      <p:sp>
        <p:nvSpPr>
          <p:cNvPr id="4" name="Footer Placeholder 3">
            <a:extLst>
              <a:ext uri="{FF2B5EF4-FFF2-40B4-BE49-F238E27FC236}">
                <a16:creationId xmlns:a16="http://schemas.microsoft.com/office/drawing/2014/main" id="{D9B379A4-F996-77D2-5316-68113729C9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566073-C169-A783-7F96-37684A4B9F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39E04-03FA-4D5D-8269-9B59A47EDCC2}" type="slidenum">
              <a:rPr lang="en-US" smtClean="0"/>
              <a:t>‹#›</a:t>
            </a:fld>
            <a:endParaRPr lang="en-US"/>
          </a:p>
        </p:txBody>
      </p:sp>
    </p:spTree>
    <p:extLst>
      <p:ext uri="{BB962C8B-B14F-4D97-AF65-F5344CB8AC3E}">
        <p14:creationId xmlns:p14="http://schemas.microsoft.com/office/powerpoint/2010/main" val="847614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5B403-9D9F-904A-87D7-0888CD12FA2C}"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CDA4B-6271-214C-B44A-5D4ADE085C9B}" type="slidenum">
              <a:rPr lang="en-US" smtClean="0"/>
              <a:t>‹#›</a:t>
            </a:fld>
            <a:endParaRPr lang="en-US"/>
          </a:p>
        </p:txBody>
      </p:sp>
    </p:spTree>
    <p:extLst>
      <p:ext uri="{BB962C8B-B14F-4D97-AF65-F5344CB8AC3E}">
        <p14:creationId xmlns:p14="http://schemas.microsoft.com/office/powerpoint/2010/main" val="61373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my co-authors, I am pleased to present our abstract entitled “HIV Recency Testing with Index Testing Can Identify New Infections Earlier in Rwanda.”</a:t>
            </a:r>
          </a:p>
        </p:txBody>
      </p:sp>
      <p:sp>
        <p:nvSpPr>
          <p:cNvPr id="4" name="Slide Number Placeholder 3"/>
          <p:cNvSpPr>
            <a:spLocks noGrp="1"/>
          </p:cNvSpPr>
          <p:nvPr>
            <p:ph type="sldNum" sz="quarter" idx="5"/>
          </p:nvPr>
        </p:nvSpPr>
        <p:spPr/>
        <p:txBody>
          <a:bodyPr/>
          <a:lstStyle/>
          <a:p>
            <a:fld id="{896CDA4B-6271-214C-B44A-5D4ADE085C9B}" type="slidenum">
              <a:rPr lang="en-US" smtClean="0"/>
              <a:t>1</a:t>
            </a:fld>
            <a:endParaRPr lang="en-US"/>
          </a:p>
        </p:txBody>
      </p:sp>
    </p:spTree>
    <p:extLst>
      <p:ext uri="{BB962C8B-B14F-4D97-AF65-F5344CB8AC3E}">
        <p14:creationId xmlns:p14="http://schemas.microsoft.com/office/powerpoint/2010/main" val="209282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Turning to characteristics of sexual contacts, as their index counterparts, they were also more likely to be younger than 35, were more likely to be male partners of their female index cases and nearly half were characterized as casual partners.</a:t>
            </a:r>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10</a:t>
            </a:fld>
            <a:endParaRPr lang="en-US"/>
          </a:p>
        </p:txBody>
      </p:sp>
    </p:spTree>
    <p:extLst>
      <p:ext uri="{BB962C8B-B14F-4D97-AF65-F5344CB8AC3E}">
        <p14:creationId xmlns:p14="http://schemas.microsoft.com/office/powerpoint/2010/main" val="93634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nearly half were characterized as casual partners.</a:t>
            </a:r>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11</a:t>
            </a:fld>
            <a:endParaRPr lang="en-US"/>
          </a:p>
        </p:txBody>
      </p:sp>
    </p:spTree>
    <p:extLst>
      <p:ext uri="{BB962C8B-B14F-4D97-AF65-F5344CB8AC3E}">
        <p14:creationId xmlns:p14="http://schemas.microsoft.com/office/powerpoint/2010/main" val="372210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Turning to the first outcome on elicitation..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1238 index cases listed a total of 1738 sexual contacts, 164 were linked to the 98 recent cases and 1574 were linked to 1140 LT cases. For every recent index case, 1.67 sexual contacts were elicited compared to 1.38 contacts per LT case  with a trend toward statistical significance at p value of 0.06.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12</a:t>
            </a:fld>
            <a:endParaRPr lang="en-US"/>
          </a:p>
        </p:txBody>
      </p:sp>
    </p:spTree>
    <p:extLst>
      <p:ext uri="{BB962C8B-B14F-4D97-AF65-F5344CB8AC3E}">
        <p14:creationId xmlns:p14="http://schemas.microsoft.com/office/powerpoint/2010/main" val="406817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Turning to the second outcome on HIV positivity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Of the 1738 sexual contacts, 789 or 45% completed HIV testing. Of those, 123 were HIV positive or 15.5% and when stratifying by recency status of the linked index cases, sexual contacts linked to recent index cases represented in the purple bar here had a positivity of 20% compared to 15.1% in sexual contacts linked to LT cases represented in the green bar here with a p value of 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13</a:t>
            </a:fld>
            <a:endParaRPr lang="en-US"/>
          </a:p>
        </p:txBody>
      </p:sp>
    </p:spTree>
    <p:extLst>
      <p:ext uri="{BB962C8B-B14F-4D97-AF65-F5344CB8AC3E}">
        <p14:creationId xmlns:p14="http://schemas.microsoft.com/office/powerpoint/2010/main" val="401296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Turning to the third outcome on HIV recency yield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Of the 789 sexual contacts who tested for HIV, 9 were recent or with a 1.1% recency yield overall and when stratifying by the recency status of the linked index case, sexual contacts linked to recent index cases represented again in the purple bar here had a recency yield of 4% compared to 0.8% in sexual contacts linked to LT cases represented in the green bar here with a p value of 0.045.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CDA4B-6271-214C-B44A-5D4ADE085C9B}" type="slidenum">
              <a:rPr lang="en-US" smtClean="0"/>
              <a:t>14</a:t>
            </a:fld>
            <a:endParaRPr lang="en-US"/>
          </a:p>
        </p:txBody>
      </p:sp>
    </p:spTree>
    <p:extLst>
      <p:ext uri="{BB962C8B-B14F-4D97-AF65-F5344CB8AC3E}">
        <p14:creationId xmlns:p14="http://schemas.microsoft.com/office/powerpoint/2010/main" val="373833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a:t>
            </a:r>
          </a:p>
          <a:p>
            <a:pPr marL="457200" marR="0" indent="-45720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Newly diagnosed index cases with recent infections compared to those with LT infections were more likely to </a:t>
            </a:r>
            <a:r>
              <a:rPr lang="en-US" sz="1200" dirty="0">
                <a:latin typeface="Calibri" panose="020F0502020204030204" pitchFamily="34" charset="0"/>
                <a:ea typeface="Calibri" panose="020F0502020204030204" pitchFamily="34" charset="0"/>
                <a:cs typeface="Times New Roman" panose="02020603050405020304" pitchFamily="18" charset="0"/>
              </a:rPr>
              <a:t>have </a:t>
            </a:r>
            <a:r>
              <a:rPr lang="en-US" sz="1200" dirty="0">
                <a:effectLst/>
                <a:latin typeface="Calibri" panose="020F0502020204030204" pitchFamily="34" charset="0"/>
                <a:ea typeface="Calibri" panose="020F0502020204030204" pitchFamily="34" charset="0"/>
                <a:cs typeface="Times New Roman" panose="02020603050405020304" pitchFamily="18" charset="0"/>
              </a:rPr>
              <a:t>sexual contacts with recent infections</a:t>
            </a:r>
          </a:p>
          <a:p>
            <a:pPr marL="457200" marR="0" indent="-45720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such HIV recency with index testing and partner notification services provided an important opportunity to identify new infections earlier and tailor prevention efforts to high-risk  groups</a:t>
            </a:r>
          </a:p>
          <a:p>
            <a:pPr marL="457200" marR="0" indent="-457200">
              <a:lnSpc>
                <a:spcPct val="107000"/>
              </a:lnSpc>
              <a:spcBef>
                <a:spcPts val="0"/>
              </a:spcBef>
              <a:spcAft>
                <a:spcPts val="80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As other presentations at this conference has also shown, surveillance and program benefit of recency testing warrants further research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15</a:t>
            </a:fld>
            <a:endParaRPr lang="en-US"/>
          </a:p>
        </p:txBody>
      </p:sp>
    </p:spTree>
    <p:extLst>
      <p:ext uri="{BB962C8B-B14F-4D97-AF65-F5344CB8AC3E}">
        <p14:creationId xmlns:p14="http://schemas.microsoft.com/office/powerpoint/2010/main" val="351980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 would like to thank the study team, Rwanda Biomedical Center and Centers for Disease Control and Prevention for their collaboration and PEPFAR for their funding support for this study.</a:t>
            </a:r>
          </a:p>
          <a:p>
            <a:endParaRPr lang="en-US" dirty="0"/>
          </a:p>
          <a:p>
            <a:r>
              <a:rPr lang="en-US" dirty="0"/>
              <a:t>And sincere thank you to those </a:t>
            </a:r>
            <a:r>
              <a:rPr lang="en-US"/>
              <a:t>who live with </a:t>
            </a:r>
            <a:r>
              <a:rPr lang="en-US" dirty="0"/>
              <a:t>HIV who inspire our work every day. </a:t>
            </a:r>
          </a:p>
        </p:txBody>
      </p:sp>
      <p:sp>
        <p:nvSpPr>
          <p:cNvPr id="4" name="Slide Number Placeholder 3"/>
          <p:cNvSpPr>
            <a:spLocks noGrp="1"/>
          </p:cNvSpPr>
          <p:nvPr>
            <p:ph type="sldNum" sz="quarter" idx="5"/>
          </p:nvPr>
        </p:nvSpPr>
        <p:spPr/>
        <p:txBody>
          <a:bodyPr/>
          <a:lstStyle/>
          <a:p>
            <a:fld id="{896CDA4B-6271-214C-B44A-5D4ADE085C9B}" type="slidenum">
              <a:rPr lang="en-US" smtClean="0"/>
              <a:t>16</a:t>
            </a:fld>
            <a:endParaRPr lang="en-US"/>
          </a:p>
        </p:txBody>
      </p:sp>
    </p:spTree>
    <p:extLst>
      <p:ext uri="{BB962C8B-B14F-4D97-AF65-F5344CB8AC3E}">
        <p14:creationId xmlns:p14="http://schemas.microsoft.com/office/powerpoint/2010/main" val="258448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2018, Rwanda has been offering HIV recency testing to all individuals newly diagnosed as HIV positive</a:t>
            </a:r>
          </a:p>
          <a:p>
            <a:endParaRPr lang="en-US" dirty="0"/>
          </a:p>
          <a:p>
            <a:r>
              <a:rPr lang="en-US" dirty="0"/>
              <a:t>Additionally, as part of index testing and partner notification services, sexual contacts of newly diagnosed individuals are contacted and offered HIV testing and if diagnosed positive, HIV recency testing is offered</a:t>
            </a:r>
          </a:p>
          <a:p>
            <a:endParaRPr lang="en-US" dirty="0"/>
          </a:p>
          <a:p>
            <a:r>
              <a:rPr lang="en-US" dirty="0"/>
              <a:t>This study examined yields of HIV positivity and HIV recency among sexual contacts of newly diagnosed individuals in Rwanda. </a:t>
            </a:r>
          </a:p>
          <a:p>
            <a:endParaRPr lang="en-US" dirty="0"/>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2</a:t>
            </a:fld>
            <a:endParaRPr lang="en-US"/>
          </a:p>
        </p:txBody>
      </p:sp>
    </p:spTree>
    <p:extLst>
      <p:ext uri="{BB962C8B-B14F-4D97-AF65-F5344CB8AC3E}">
        <p14:creationId xmlns:p14="http://schemas.microsoft.com/office/powerpoint/2010/main" val="131660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study was conducted from August 2021–October 2022 in 60 health facilities selected using probability sampling in all five provinces in Rwanda. The green circles on the map to the right show the location of the facilities selected.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cohort of 1,238 newly diagnosed individuals 15 years and older were  enrolled in the study. I will refer to these individuals as index cases in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Sexual contacts were elicited when index cases were newly diagnosed with HIV and those who were successfully contacted and came to the health facility underwent HIV testing, and if positive, recency testing. </a:t>
            </a:r>
          </a:p>
        </p:txBody>
      </p:sp>
      <p:sp>
        <p:nvSpPr>
          <p:cNvPr id="4" name="Slide Number Placeholder 3"/>
          <p:cNvSpPr>
            <a:spLocks noGrp="1"/>
          </p:cNvSpPr>
          <p:nvPr>
            <p:ph type="sldNum" sz="quarter" idx="5"/>
          </p:nvPr>
        </p:nvSpPr>
        <p:spPr/>
        <p:txBody>
          <a:bodyPr/>
          <a:lstStyle/>
          <a:p>
            <a:fld id="{896CDA4B-6271-214C-B44A-5D4ADE085C9B}" type="slidenum">
              <a:rPr lang="en-US" smtClean="0"/>
              <a:t>3</a:t>
            </a:fld>
            <a:endParaRPr lang="en-US"/>
          </a:p>
        </p:txBody>
      </p:sp>
    </p:spTree>
    <p:extLst>
      <p:ext uri="{BB962C8B-B14F-4D97-AF65-F5344CB8AC3E}">
        <p14:creationId xmlns:p14="http://schemas.microsoft.com/office/powerpoint/2010/main" val="106832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recency testing distinguishes recent and long-term (LT) infections among newly diagnosed individuals.</a:t>
            </a:r>
          </a:p>
          <a:p>
            <a:endParaRPr lang="en-US" dirty="0"/>
          </a:p>
          <a:p>
            <a:r>
              <a:rPr lang="en-US" dirty="0"/>
              <a:t>A recent infection here we mean an infection of less than 6-12 months from diagnosis</a:t>
            </a:r>
          </a:p>
          <a:p>
            <a:r>
              <a:rPr lang="en-US" dirty="0"/>
              <a:t>A long-term infection we mean an infection of more than 12 months from diagnosis</a:t>
            </a:r>
          </a:p>
          <a:p>
            <a:endParaRPr lang="en-US" dirty="0"/>
          </a:p>
          <a:p>
            <a:r>
              <a:rPr lang="en-US" dirty="0"/>
              <a:t>We used the rapid test shown on the bottom right here, which requires only a drop of whole blood from newly diagnosed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4</a:t>
            </a:fld>
            <a:endParaRPr lang="en-US"/>
          </a:p>
        </p:txBody>
      </p:sp>
    </p:spTree>
    <p:extLst>
      <p:ext uri="{BB962C8B-B14F-4D97-AF65-F5344CB8AC3E}">
        <p14:creationId xmlns:p14="http://schemas.microsoft.com/office/powerpoint/2010/main" val="72097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study, to improve the accuracy of recency classification, we followed a recent infection testing algorithm shown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an individual received an HIV diagnosis based on the national testing algorithm starting at the top in the orange box, they underwent a rapid test for recent infection (RTRI) shown in the grey box, and regardless of their RTRI result, underwent baseline viral load (VL) testing shown in blue here. RTRI recent with a VL of ≥1000 copies/mL were classified as a recent case as shown in purple on the right. RTRI LT with a VL of ≥1000 copies/mL were classified as a newly diagnosed LT case as shown on the left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8A90D8-2647-4560-8208-F58DCE3DB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8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examined three outcome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first outcome was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Elicitation as defined as… the average number of sexual contacts listed by the index cases at diagnosis or during subsequent clinical visits,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second outcome was.. HIV positivity yield as the number of new HIV positive sexual contacts identified among all sexual contacts tested for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third outcome was HIV recency yield as the number of sexual contacts with a recent infection identified among all sexual contacts tested for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Previously diagnosed sexual contacts were excluded from these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Statistical comparisons were made using Wilcoxson Rank-Sum test for the elicitation outcome and Fisher’s exact test for the HIV positivity and recency yield outcomes. </a:t>
            </a:r>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6</a:t>
            </a:fld>
            <a:endParaRPr lang="en-US"/>
          </a:p>
        </p:txBody>
      </p:sp>
    </p:spTree>
    <p:extLst>
      <p:ext uri="{BB962C8B-B14F-4D97-AF65-F5344CB8AC3E}">
        <p14:creationId xmlns:p14="http://schemas.microsoft.com/office/powerpoint/2010/main" val="315977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Turning to results.. </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1238 index cases enrolled in the study, as a reminder these are all newly diagnosed with HIV, 98 or 7.9% had a recent infection at the time of HIV diagnosis.</a:t>
            </a:r>
            <a:endParaRPr lang="en-US" dirty="0"/>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7</a:t>
            </a:fld>
            <a:endParaRPr lang="en-US"/>
          </a:p>
        </p:txBody>
      </p:sp>
    </p:spTree>
    <p:extLst>
      <p:ext uri="{BB962C8B-B14F-4D97-AF65-F5344CB8AC3E}">
        <p14:creationId xmlns:p14="http://schemas.microsoft.com/office/powerpoint/2010/main" val="222666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Turning to characteristics of index cases, and note % listed are column%...</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Recent Index cases were more likely to be under 35 years of age compared to LT cases at 72% vs. 60%.</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were also likely to be more female compared to LT cases at 79% vs. 62%</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8</a:t>
            </a:fld>
            <a:endParaRPr lang="en-US"/>
          </a:p>
        </p:txBody>
      </p:sp>
    </p:spTree>
    <p:extLst>
      <p:ext uri="{BB962C8B-B14F-4D97-AF65-F5344CB8AC3E}">
        <p14:creationId xmlns:p14="http://schemas.microsoft.com/office/powerpoint/2010/main" val="254408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recent index cases were more likely to be single compared to LT cases at 38% vs. 30%.</a:t>
            </a:r>
          </a:p>
          <a:p>
            <a:pPr marL="0" marR="0" indent="0">
              <a:lnSpc>
                <a:spcPct val="107000"/>
              </a:lnSpc>
              <a:spcBef>
                <a:spcPts val="0"/>
              </a:spcBef>
              <a:spcAft>
                <a:spcPts val="80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Recent index cases were more likely to identify as a female sex worker compared to LT cases at 20% vs. 8% and were more likely to identify as men who have sex with men at 2% vs. 0.4% although these numbers small.</a:t>
            </a:r>
          </a:p>
          <a:p>
            <a:endParaRPr lang="en-US" dirty="0"/>
          </a:p>
        </p:txBody>
      </p:sp>
      <p:sp>
        <p:nvSpPr>
          <p:cNvPr id="4" name="Slide Number Placeholder 3"/>
          <p:cNvSpPr>
            <a:spLocks noGrp="1"/>
          </p:cNvSpPr>
          <p:nvPr>
            <p:ph type="sldNum" sz="quarter" idx="5"/>
          </p:nvPr>
        </p:nvSpPr>
        <p:spPr/>
        <p:txBody>
          <a:bodyPr/>
          <a:lstStyle/>
          <a:p>
            <a:fld id="{896CDA4B-6271-214C-B44A-5D4ADE085C9B}" type="slidenum">
              <a:rPr lang="en-US" smtClean="0"/>
              <a:t>9</a:t>
            </a:fld>
            <a:endParaRPr lang="en-US"/>
          </a:p>
        </p:txBody>
      </p:sp>
    </p:spTree>
    <p:extLst>
      <p:ext uri="{BB962C8B-B14F-4D97-AF65-F5344CB8AC3E}">
        <p14:creationId xmlns:p14="http://schemas.microsoft.com/office/powerpoint/2010/main" val="215013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ral Abstract">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C6ED330-68AE-AD43-93C2-20C49EC890C5}"/>
              </a:ext>
            </a:extLst>
          </p:cNvPr>
          <p:cNvSpPr txBox="1">
            <a:spLocks/>
          </p:cNvSpPr>
          <p:nvPr userDrawn="1"/>
        </p:nvSpPr>
        <p:spPr>
          <a:xfrm>
            <a:off x="216433" y="5526466"/>
            <a:ext cx="1558579" cy="531033"/>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1667" i="1" kern="1200">
                <a:solidFill>
                  <a:schemeClr val="accent3"/>
                </a:solidFill>
                <a:latin typeface="Arial" panose="020B0604020202020204" pitchFamily="34" charset="0"/>
                <a:ea typeface="+mn-ea"/>
                <a:cs typeface="Arial" panose="020B0604020202020204" pitchFamily="34" charset="0"/>
              </a:defRPr>
            </a:lvl1pPr>
            <a:lvl2pPr marL="544285"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2pPr>
            <a:lvl3pPr marL="1088572"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3pPr>
            <a:lvl4pPr marL="1632858"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4pPr>
            <a:lvl5pPr marL="2177143"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2">
                    <a:lumMod val="50000"/>
                  </a:schemeClr>
                </a:solidFill>
                <a:latin typeface="Arial" panose="020B0604020202020204" pitchFamily="34" charset="0"/>
                <a:cs typeface="Arial" panose="020B0604020202020204" pitchFamily="34" charset="0"/>
              </a:rPr>
              <a:t>Disclosure</a:t>
            </a:r>
            <a:r>
              <a:rPr lang="en-US" dirty="0">
                <a:solidFill>
                  <a:schemeClr val="bg2">
                    <a:lumMod val="50000"/>
                  </a:schemeClr>
                </a:solidFill>
                <a:latin typeface="Arial" panose="020B0604020202020204" pitchFamily="34" charset="0"/>
                <a:cs typeface="Arial" panose="020B0604020202020204" pitchFamily="34" charset="0"/>
              </a:rPr>
              <a:t>:</a:t>
            </a:r>
          </a:p>
        </p:txBody>
      </p:sp>
      <p:sp>
        <p:nvSpPr>
          <p:cNvPr id="3" name="Text Placeholder 2">
            <a:extLst>
              <a:ext uri="{FF2B5EF4-FFF2-40B4-BE49-F238E27FC236}">
                <a16:creationId xmlns:a16="http://schemas.microsoft.com/office/drawing/2014/main" id="{5005744E-F60B-F848-BEFC-94B05014A81F}"/>
              </a:ext>
            </a:extLst>
          </p:cNvPr>
          <p:cNvSpPr>
            <a:spLocks noGrp="1"/>
          </p:cNvSpPr>
          <p:nvPr>
            <p:ph type="body" sz="quarter" idx="10" hasCustomPrompt="1"/>
          </p:nvPr>
        </p:nvSpPr>
        <p:spPr>
          <a:xfrm>
            <a:off x="609599" y="1144167"/>
            <a:ext cx="10327342" cy="2620012"/>
          </a:xfrm>
        </p:spPr>
        <p:txBody>
          <a:bodyPr anchor="b">
            <a:noAutofit/>
          </a:bodyPr>
          <a:lstStyle>
            <a:lvl1pPr marL="0" indent="0">
              <a:buNone/>
              <a:defRPr sz="5400" b="1" i="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446107E6-D9EB-BE49-830C-3119F88C9E13}"/>
              </a:ext>
            </a:extLst>
          </p:cNvPr>
          <p:cNvSpPr>
            <a:spLocks noGrp="1"/>
          </p:cNvSpPr>
          <p:nvPr>
            <p:ph type="body" sz="quarter" idx="11" hasCustomPrompt="1"/>
          </p:nvPr>
        </p:nvSpPr>
        <p:spPr>
          <a:xfrm>
            <a:off x="609600" y="3940496"/>
            <a:ext cx="8570258" cy="484187"/>
          </a:xfrm>
        </p:spPr>
        <p:txBody>
          <a:bodyPr anchor="b"/>
          <a:lstStyle>
            <a:lvl1pPr marL="0" indent="0">
              <a:buNone/>
              <a:defRPr b="1" i="0">
                <a:solidFill>
                  <a:schemeClr val="bg2">
                    <a:lumMod val="25000"/>
                  </a:schemeClr>
                </a:solidFill>
                <a:latin typeface="Arial" panose="020B0604020202020204" pitchFamily="34" charset="0"/>
                <a:cs typeface="Arial" panose="020B0604020202020204" pitchFamily="34" charset="0"/>
              </a:defRPr>
            </a:lvl1pPr>
          </a:lstStyle>
          <a:p>
            <a:pPr lvl="0"/>
            <a:r>
              <a:rPr lang="en-US" dirty="0"/>
              <a:t>Presenter </a:t>
            </a:r>
            <a:r>
              <a:rPr lang="en-US" dirty="0" err="1"/>
              <a:t>Firstname</a:t>
            </a:r>
            <a:r>
              <a:rPr lang="en-US" dirty="0"/>
              <a:t> </a:t>
            </a:r>
            <a:r>
              <a:rPr lang="en-US" dirty="0" err="1"/>
              <a:t>Lastname</a:t>
            </a:r>
            <a:endParaRPr lang="en-US" dirty="0"/>
          </a:p>
        </p:txBody>
      </p:sp>
      <p:sp>
        <p:nvSpPr>
          <p:cNvPr id="9" name="Text Placeholder 8">
            <a:extLst>
              <a:ext uri="{FF2B5EF4-FFF2-40B4-BE49-F238E27FC236}">
                <a16:creationId xmlns:a16="http://schemas.microsoft.com/office/drawing/2014/main" id="{90A56F2F-05A7-F849-8CEA-EF2DC87E4DAD}"/>
              </a:ext>
            </a:extLst>
          </p:cNvPr>
          <p:cNvSpPr>
            <a:spLocks noGrp="1"/>
          </p:cNvSpPr>
          <p:nvPr>
            <p:ph type="body" sz="quarter" idx="12"/>
          </p:nvPr>
        </p:nvSpPr>
        <p:spPr>
          <a:xfrm>
            <a:off x="609600" y="4446037"/>
            <a:ext cx="6490447" cy="802617"/>
          </a:xfrm>
        </p:spPr>
        <p:txBody>
          <a:bodyPr>
            <a:normAutofit/>
          </a:bodyPr>
          <a:lstStyle>
            <a:lvl1pPr marL="0" indent="0">
              <a:buNone/>
              <a:defRPr sz="1800" b="0" i="1">
                <a:solidFill>
                  <a:schemeClr val="bg2">
                    <a:lumMod val="50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BD1A7441-2BED-5D46-BF24-386AEDB80C34}"/>
              </a:ext>
            </a:extLst>
          </p:cNvPr>
          <p:cNvSpPr>
            <a:spLocks noGrp="1"/>
          </p:cNvSpPr>
          <p:nvPr>
            <p:ph type="body" sz="quarter" idx="13" hasCustomPrompt="1"/>
          </p:nvPr>
        </p:nvSpPr>
        <p:spPr>
          <a:xfrm>
            <a:off x="1774825" y="5526466"/>
            <a:ext cx="4697693" cy="12418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bg2">
                    <a:lumMod val="50000"/>
                  </a:schemeClr>
                </a:solidFill>
                <a:latin typeface="Arial" panose="020B0604020202020204" pitchFamily="34" charset="0"/>
                <a:cs typeface="Arial" panose="020B0604020202020204" pitchFamily="34" charset="0"/>
              </a:defRPr>
            </a:lvl1pPr>
          </a:lstStyle>
          <a:p>
            <a:r>
              <a:rPr lang="en-US" dirty="0"/>
              <a:t>[Click to add the financial relationships you have with ineligible companies (previously defined as “commercial interests”). If you have no financial relationships, specifically note "None”]</a:t>
            </a:r>
          </a:p>
        </p:txBody>
      </p:sp>
      <p:pic>
        <p:nvPicPr>
          <p:cNvPr id="11" name="Picture 10" descr="Logo&#10;&#10;Description automatically generated">
            <a:extLst>
              <a:ext uri="{FF2B5EF4-FFF2-40B4-BE49-F238E27FC236}">
                <a16:creationId xmlns:a16="http://schemas.microsoft.com/office/drawing/2014/main" id="{833ACB3B-EC78-23C0-8449-852E07E6BF15}"/>
              </a:ext>
            </a:extLst>
          </p:cNvPr>
          <p:cNvPicPr>
            <a:picLocks noChangeAspect="1"/>
          </p:cNvPicPr>
          <p:nvPr userDrawn="1"/>
        </p:nvPicPr>
        <p:blipFill>
          <a:blip r:embed="rId2"/>
          <a:stretch>
            <a:fillRect/>
          </a:stretch>
        </p:blipFill>
        <p:spPr>
          <a:xfrm>
            <a:off x="216432" y="154178"/>
            <a:ext cx="1454444" cy="548640"/>
          </a:xfrm>
          <a:prstGeom prst="rect">
            <a:avLst/>
          </a:prstGeom>
        </p:spPr>
      </p:pic>
      <p:pic>
        <p:nvPicPr>
          <p:cNvPr id="13" name="Picture 12">
            <a:extLst>
              <a:ext uri="{FF2B5EF4-FFF2-40B4-BE49-F238E27FC236}">
                <a16:creationId xmlns:a16="http://schemas.microsoft.com/office/drawing/2014/main" id="{1D527473-C3EC-40CA-4338-D46F1C951E1F}"/>
              </a:ext>
            </a:extLst>
          </p:cNvPr>
          <p:cNvPicPr>
            <a:picLocks noChangeAspect="1"/>
          </p:cNvPicPr>
          <p:nvPr userDrawn="1"/>
        </p:nvPicPr>
        <p:blipFill>
          <a:blip r:embed="rId3"/>
          <a:stretch>
            <a:fillRect/>
          </a:stretch>
        </p:blipFill>
        <p:spPr>
          <a:xfrm rot="10800000">
            <a:off x="5760163" y="2917504"/>
            <a:ext cx="6431837" cy="3932261"/>
          </a:xfrm>
          <a:prstGeom prst="rect">
            <a:avLst/>
          </a:prstGeom>
        </p:spPr>
      </p:pic>
    </p:spTree>
    <p:extLst>
      <p:ext uri="{BB962C8B-B14F-4D97-AF65-F5344CB8AC3E}">
        <p14:creationId xmlns:p14="http://schemas.microsoft.com/office/powerpoint/2010/main" val="15846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13C-10DC-884F-B9F6-6BF22BCE139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2781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13C-10DC-884F-B9F6-6BF22BCE139A}"/>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2763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433A-34D5-0342-91E3-89AECD6652AB}"/>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8030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D341-9073-7F0F-ED75-E6C1B7A51A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549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513-C97D-EDD7-47D0-0CB1C6A3E13E}"/>
              </a:ext>
            </a:extLst>
          </p:cNvPr>
          <p:cNvSpPr>
            <a:spLocks noGrp="1"/>
          </p:cNvSpPr>
          <p:nvPr>
            <p:ph type="title"/>
          </p:nvPr>
        </p:nvSpPr>
        <p:spPr>
          <a:xfrm>
            <a:off x="5400136" y="291305"/>
            <a:ext cx="6633712" cy="779463"/>
          </a:xfrm>
        </p:spPr>
        <p:txBody>
          <a:bodyPr/>
          <a:lstStyle>
            <a:lvl1pPr>
              <a:defRPr>
                <a:solidFill>
                  <a:schemeClr val="tx1"/>
                </a:solidFill>
              </a:defRPr>
            </a:lvl1pPr>
          </a:lstStyle>
          <a:p>
            <a:r>
              <a:rPr lang="en-US" dirty="0"/>
              <a:t>Click to edit Master title style</a:t>
            </a:r>
          </a:p>
        </p:txBody>
      </p:sp>
      <p:pic>
        <p:nvPicPr>
          <p:cNvPr id="4" name="Picture 3">
            <a:extLst>
              <a:ext uri="{FF2B5EF4-FFF2-40B4-BE49-F238E27FC236}">
                <a16:creationId xmlns:a16="http://schemas.microsoft.com/office/drawing/2014/main" id="{923D6ED3-5A7E-6773-7C09-7BE850544328}"/>
              </a:ext>
            </a:extLst>
          </p:cNvPr>
          <p:cNvPicPr>
            <a:picLocks noChangeAspect="1"/>
          </p:cNvPicPr>
          <p:nvPr userDrawn="1"/>
        </p:nvPicPr>
        <p:blipFill>
          <a:blip r:embed="rId2"/>
          <a:stretch>
            <a:fillRect/>
          </a:stretch>
        </p:blipFill>
        <p:spPr>
          <a:xfrm>
            <a:off x="0" y="0"/>
            <a:ext cx="6431837" cy="3932261"/>
          </a:xfrm>
          <a:prstGeom prst="rect">
            <a:avLst/>
          </a:prstGeom>
        </p:spPr>
      </p:pic>
    </p:spTree>
    <p:extLst>
      <p:ext uri="{BB962C8B-B14F-4D97-AF65-F5344CB8AC3E}">
        <p14:creationId xmlns:p14="http://schemas.microsoft.com/office/powerpoint/2010/main" val="50407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6EF46-E1E3-BF46-A46A-EF29CE6CD965}"/>
              </a:ext>
            </a:extLst>
          </p:cNvPr>
          <p:cNvSpPr>
            <a:spLocks noGrp="1"/>
          </p:cNvSpPr>
          <p:nvPr>
            <p:ph type="title"/>
          </p:nvPr>
        </p:nvSpPr>
        <p:spPr>
          <a:xfrm>
            <a:off x="389467" y="291305"/>
            <a:ext cx="11480799" cy="7794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37DFFB-A983-FA41-948E-3AD60C6535E9}"/>
              </a:ext>
            </a:extLst>
          </p:cNvPr>
          <p:cNvSpPr>
            <a:spLocks noGrp="1"/>
          </p:cNvSpPr>
          <p:nvPr>
            <p:ph type="body" idx="1"/>
          </p:nvPr>
        </p:nvSpPr>
        <p:spPr>
          <a:xfrm>
            <a:off x="389467" y="1188720"/>
            <a:ext cx="11480799"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Logo&#10;&#10;Description automatically generated">
            <a:extLst>
              <a:ext uri="{FF2B5EF4-FFF2-40B4-BE49-F238E27FC236}">
                <a16:creationId xmlns:a16="http://schemas.microsoft.com/office/drawing/2014/main" id="{A4A35AB8-A7BB-4C13-6C90-68814CC0FE1C}"/>
              </a:ext>
            </a:extLst>
          </p:cNvPr>
          <p:cNvPicPr>
            <a:picLocks noChangeAspect="1"/>
          </p:cNvPicPr>
          <p:nvPr userDrawn="1"/>
        </p:nvPicPr>
        <p:blipFill>
          <a:blip r:embed="rId8"/>
          <a:stretch>
            <a:fillRect/>
          </a:stretch>
        </p:blipFill>
        <p:spPr>
          <a:xfrm>
            <a:off x="10637890" y="6176963"/>
            <a:ext cx="1454444" cy="548640"/>
          </a:xfrm>
          <a:prstGeom prst="rect">
            <a:avLst/>
          </a:prstGeom>
        </p:spPr>
      </p:pic>
    </p:spTree>
    <p:extLst>
      <p:ext uri="{BB962C8B-B14F-4D97-AF65-F5344CB8AC3E}">
        <p14:creationId xmlns:p14="http://schemas.microsoft.com/office/powerpoint/2010/main" val="2480463933"/>
      </p:ext>
    </p:extLst>
  </p:cSld>
  <p:clrMap bg1="lt1" tx1="dk1" bg2="lt2" tx2="dk2" accent1="accent1" accent2="accent2" accent3="accent3" accent4="accent4" accent5="accent5" accent6="accent6" hlink="hlink" folHlink="folHlink"/>
  <p:sldLayoutIdLst>
    <p:sldLayoutId id="2147483715" r:id="rId1"/>
    <p:sldLayoutId id="2147483702" r:id="rId2"/>
    <p:sldLayoutId id="2147483716" r:id="rId3"/>
    <p:sldLayoutId id="2147483713" r:id="rId4"/>
    <p:sldLayoutId id="2147483717" r:id="rId5"/>
    <p:sldLayoutId id="2147483703" r:id="rId6"/>
  </p:sldLayoutIdLst>
  <p:txStyles>
    <p:titleStyle>
      <a:lvl1pPr algn="l" defTabSz="914400" rtl="0" eaLnBrk="1" latinLnBrk="0" hangingPunct="1">
        <a:lnSpc>
          <a:spcPct val="90000"/>
        </a:lnSpc>
        <a:spcBef>
          <a:spcPct val="0"/>
        </a:spcBef>
        <a:buNone/>
        <a:defRPr sz="4400" b="1" i="0" kern="1200">
          <a:solidFill>
            <a:srgbClr val="D6D2C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D9D8B7-9DF2-CB43-A7AF-1A9E93AF9201}"/>
              </a:ext>
            </a:extLst>
          </p:cNvPr>
          <p:cNvSpPr>
            <a:spLocks noGrp="1"/>
          </p:cNvSpPr>
          <p:nvPr>
            <p:ph type="body" sz="quarter" idx="10"/>
          </p:nvPr>
        </p:nvSpPr>
        <p:spPr>
          <a:xfrm>
            <a:off x="609599" y="1144167"/>
            <a:ext cx="10327342" cy="2620012"/>
          </a:xfrm>
        </p:spPr>
        <p:txBody>
          <a:bodyPr/>
          <a:lstStyle/>
          <a:p>
            <a:r>
              <a:rPr lang="en-US" dirty="0"/>
              <a:t>HIV Recency Testing with Index Testing Can Identify New Infections Earlier in Rwanda</a:t>
            </a:r>
          </a:p>
        </p:txBody>
      </p:sp>
      <p:sp>
        <p:nvSpPr>
          <p:cNvPr id="6" name="Text Placeholder 5">
            <a:extLst>
              <a:ext uri="{FF2B5EF4-FFF2-40B4-BE49-F238E27FC236}">
                <a16:creationId xmlns:a16="http://schemas.microsoft.com/office/drawing/2014/main" id="{0DDEA7F1-BC25-8D47-A811-772E1BA0D457}"/>
              </a:ext>
            </a:extLst>
          </p:cNvPr>
          <p:cNvSpPr>
            <a:spLocks noGrp="1"/>
          </p:cNvSpPr>
          <p:nvPr>
            <p:ph type="body" sz="quarter" idx="11"/>
          </p:nvPr>
        </p:nvSpPr>
        <p:spPr>
          <a:xfrm>
            <a:off x="642252" y="3940496"/>
            <a:ext cx="8570258" cy="484187"/>
          </a:xfrm>
        </p:spPr>
        <p:txBody>
          <a:bodyPr>
            <a:normAutofit/>
          </a:bodyPr>
          <a:lstStyle/>
          <a:p>
            <a:r>
              <a:rPr lang="en-US" dirty="0"/>
              <a:t>Suzue Saito, PhD MIA MA</a:t>
            </a:r>
          </a:p>
        </p:txBody>
      </p:sp>
      <p:sp>
        <p:nvSpPr>
          <p:cNvPr id="3" name="Text Placeholder 2">
            <a:extLst>
              <a:ext uri="{FF2B5EF4-FFF2-40B4-BE49-F238E27FC236}">
                <a16:creationId xmlns:a16="http://schemas.microsoft.com/office/drawing/2014/main" id="{616ED9BE-1940-D847-BD4B-1175E4F89C12}"/>
              </a:ext>
            </a:extLst>
          </p:cNvPr>
          <p:cNvSpPr>
            <a:spLocks noGrp="1"/>
          </p:cNvSpPr>
          <p:nvPr>
            <p:ph type="body" sz="quarter" idx="12"/>
          </p:nvPr>
        </p:nvSpPr>
        <p:spPr>
          <a:xfrm>
            <a:off x="609600" y="4402892"/>
            <a:ext cx="6490447" cy="1241889"/>
          </a:xfrm>
        </p:spPr>
        <p:txBody>
          <a:bodyPr>
            <a:normAutofit fontScale="85000" lnSpcReduction="10000"/>
          </a:bodyPr>
          <a:lstStyle/>
          <a:p>
            <a:r>
              <a:rPr lang="en-US" dirty="0"/>
              <a:t>ICAP at Columbia University, New York, NY/ USA</a:t>
            </a:r>
          </a:p>
          <a:p>
            <a:r>
              <a:rPr lang="en-US" sz="1800" i="0" dirty="0">
                <a:solidFill>
                  <a:schemeClr val="bg2">
                    <a:lumMod val="25000"/>
                  </a:schemeClr>
                </a:solidFill>
                <a:effectLst/>
                <a:latin typeface="Calibri" panose="020F0502020204030204" pitchFamily="34" charset="0"/>
                <a:ea typeface="Times New Roman" panose="02020603050405020304" pitchFamily="18" charset="0"/>
                <a:cs typeface="Calibri" panose="020F0502020204030204" pitchFamily="34" charset="0"/>
              </a:rPr>
              <a:t>Giles Reid, Eugenie Poirot, Jean Claude Irabona, Collins Kamanzi</a:t>
            </a:r>
            <a:r>
              <a:rPr lang="en-US" i="0" dirty="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1800" i="0" dirty="0">
                <a:solidFill>
                  <a:schemeClr val="bg2">
                    <a:lumMod val="25000"/>
                  </a:schemeClr>
                </a:solidFill>
                <a:effectLst/>
                <a:latin typeface="Calibri" panose="020F0502020204030204" pitchFamily="34" charset="0"/>
                <a:ea typeface="Times New Roman" panose="02020603050405020304" pitchFamily="18" charset="0"/>
                <a:cs typeface="Calibri" panose="020F0502020204030204" pitchFamily="34" charset="0"/>
              </a:rPr>
              <a:t>Veronicah Mugisha, Beata Sangwayire, Eric Remera, Tom O. Oluoch, Richard C.N. Mwesigwa, Elysee Tuyishime, Kemba Lee, David Miller, Amitabh Suthar, Gallican Rwibasira, for the Rwanda HIV Recency Evaluation Study Team.</a:t>
            </a:r>
          </a:p>
          <a:p>
            <a:endParaRPr lang="en-US" dirty="0">
              <a:solidFill>
                <a:srgbClr val="FF0000"/>
              </a:solidFill>
            </a:endParaRPr>
          </a:p>
        </p:txBody>
      </p:sp>
      <p:sp>
        <p:nvSpPr>
          <p:cNvPr id="4" name="Text Placeholder 3">
            <a:extLst>
              <a:ext uri="{FF2B5EF4-FFF2-40B4-BE49-F238E27FC236}">
                <a16:creationId xmlns:a16="http://schemas.microsoft.com/office/drawing/2014/main" id="{10493D6C-4EE9-B646-91B1-E770B4809904}"/>
              </a:ext>
            </a:extLst>
          </p:cNvPr>
          <p:cNvSpPr>
            <a:spLocks noGrp="1"/>
          </p:cNvSpPr>
          <p:nvPr>
            <p:ph type="body" sz="quarter" idx="13"/>
          </p:nvPr>
        </p:nvSpPr>
        <p:spPr>
          <a:xfrm>
            <a:off x="1774825" y="5526466"/>
            <a:ext cx="4697693" cy="1241889"/>
          </a:xfrm>
        </p:spPr>
        <p:txBody>
          <a:bodyPr/>
          <a:lstStyle/>
          <a:p>
            <a:r>
              <a:rPr lang="en-US" dirty="0"/>
              <a:t>No disclosures</a:t>
            </a:r>
          </a:p>
        </p:txBody>
      </p:sp>
      <p:sp>
        <p:nvSpPr>
          <p:cNvPr id="11" name="TextBox 10">
            <a:extLst>
              <a:ext uri="{FF2B5EF4-FFF2-40B4-BE49-F238E27FC236}">
                <a16:creationId xmlns:a16="http://schemas.microsoft.com/office/drawing/2014/main" id="{03D8582A-9303-387A-3BDC-438BCB38979D}"/>
              </a:ext>
            </a:extLst>
          </p:cNvPr>
          <p:cNvSpPr txBox="1"/>
          <p:nvPr/>
        </p:nvSpPr>
        <p:spPr>
          <a:xfrm>
            <a:off x="35928868" y="30973965"/>
            <a:ext cx="5562600" cy="944151"/>
          </a:xfrm>
          <a:prstGeom prst="rect">
            <a:avLst/>
          </a:prstGeom>
          <a:noFill/>
        </p:spPr>
        <p:txBody>
          <a:bodyPr wrap="square" lIns="20620" tIns="10310" rIns="20620" bIns="10310" rtlCol="0">
            <a:spAutoFit/>
          </a:bodyPr>
          <a:lstStyle/>
          <a:p>
            <a:r>
              <a:rPr lang="en-US" sz="1200" i="1" dirty="0">
                <a:solidFill>
                  <a:schemeClr val="bg2"/>
                </a:solidFill>
                <a:cs typeface="Arial" panose="020B0604020202020204" pitchFamily="34" charset="0"/>
              </a:rPr>
              <a:t>A major global health organization with projects in more than 40 countries, ICAP at Columbia University works to transform the health of populations through innovation, science, and global collaboration. Since its founding in 2003 at the Columbia Mailman School of Public Health, more than 2.8 million people have received HIV care through ICAP-supported programs. Learn more online at </a:t>
            </a:r>
            <a:r>
              <a:rPr lang="en-US" sz="1200" b="1" i="1" dirty="0">
                <a:solidFill>
                  <a:schemeClr val="bg2"/>
                </a:solidFill>
                <a:cs typeface="Arial" panose="020B0604020202020204" pitchFamily="34" charset="0"/>
              </a:rPr>
              <a:t>icap.columbia.edu</a:t>
            </a:r>
          </a:p>
        </p:txBody>
      </p:sp>
      <p:sp>
        <p:nvSpPr>
          <p:cNvPr id="12" name="TextBox 11">
            <a:extLst>
              <a:ext uri="{FF2B5EF4-FFF2-40B4-BE49-F238E27FC236}">
                <a16:creationId xmlns:a16="http://schemas.microsoft.com/office/drawing/2014/main" id="{2E15F015-4F1E-387E-5A3E-B661FF094B4D}"/>
              </a:ext>
            </a:extLst>
          </p:cNvPr>
          <p:cNvSpPr txBox="1"/>
          <p:nvPr/>
        </p:nvSpPr>
        <p:spPr>
          <a:xfrm>
            <a:off x="35928868" y="29844017"/>
            <a:ext cx="5562600" cy="944151"/>
          </a:xfrm>
          <a:prstGeom prst="rect">
            <a:avLst/>
          </a:prstGeom>
          <a:noFill/>
        </p:spPr>
        <p:txBody>
          <a:bodyPr wrap="square" lIns="20620" tIns="10310" rIns="20620" bIns="10310" rtlCol="0">
            <a:spAutoFit/>
          </a:bodyPr>
          <a:lstStyle/>
          <a:p>
            <a:r>
              <a:rPr lang="en-US" sz="1200" i="1" dirty="0">
                <a:solidFill>
                  <a:schemeClr val="bg2"/>
                </a:solidFill>
                <a:cs typeface="Arial" panose="020B0604020202020204" pitchFamily="34" charset="0"/>
              </a:rPr>
              <a:t>This research was supported by the United States President’s Emergency Plan for AIDS Relief (PEPFAR) through the U.S. Centers for Disease Control and Prevention (CDC) under the terms of Cooperative Agreement Numbers </a:t>
            </a:r>
            <a:r>
              <a:rPr lang="en-US" sz="1200" i="1" dirty="0">
                <a:solidFill>
                  <a:srgbClr val="7F7F7F"/>
                </a:solidFill>
                <a:cs typeface="Arial" panose="020B0604020202020204" pitchFamily="34" charset="0"/>
              </a:rPr>
              <a:t>NU2GGH002171</a:t>
            </a:r>
            <a:r>
              <a:rPr lang="en-US" sz="1200" i="1" dirty="0">
                <a:solidFill>
                  <a:schemeClr val="bg2"/>
                </a:solidFill>
                <a:cs typeface="Arial" panose="020B0604020202020204" pitchFamily="34" charset="0"/>
              </a:rPr>
              <a:t>. The contents are solely the responsibility of ICAP and do not necessarily reflect the views of the United States Government. </a:t>
            </a:r>
          </a:p>
        </p:txBody>
      </p:sp>
      <p:grpSp>
        <p:nvGrpSpPr>
          <p:cNvPr id="13" name="Group 12">
            <a:extLst>
              <a:ext uri="{FF2B5EF4-FFF2-40B4-BE49-F238E27FC236}">
                <a16:creationId xmlns:a16="http://schemas.microsoft.com/office/drawing/2014/main" id="{65FB3B77-7077-C113-A907-1E09DF8D68F8}"/>
              </a:ext>
            </a:extLst>
          </p:cNvPr>
          <p:cNvGrpSpPr/>
          <p:nvPr/>
        </p:nvGrpSpPr>
        <p:grpSpPr>
          <a:xfrm>
            <a:off x="30442468" y="29860046"/>
            <a:ext cx="5181600" cy="1836983"/>
            <a:chOff x="36957000" y="30366927"/>
            <a:chExt cx="5181600" cy="1836983"/>
          </a:xfrm>
        </p:grpSpPr>
        <p:pic>
          <p:nvPicPr>
            <p:cNvPr id="14" name="Picture 13" descr="Logo&#10;&#10;Description automatically generated">
              <a:extLst>
                <a:ext uri="{FF2B5EF4-FFF2-40B4-BE49-F238E27FC236}">
                  <a16:creationId xmlns:a16="http://schemas.microsoft.com/office/drawing/2014/main" id="{1A68F204-1111-B67B-D101-B0CC7BD6A3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228"/>
            <a:stretch/>
          </p:blipFill>
          <p:spPr>
            <a:xfrm>
              <a:off x="36957000" y="30366927"/>
              <a:ext cx="2895600" cy="1836983"/>
            </a:xfrm>
            <a:prstGeom prst="rect">
              <a:avLst/>
            </a:prstGeom>
          </p:spPr>
        </p:pic>
        <p:pic>
          <p:nvPicPr>
            <p:cNvPr id="15" name="Picture 14" descr="Logo&#10;&#10;Description automatically generated">
              <a:extLst>
                <a:ext uri="{FF2B5EF4-FFF2-40B4-BE49-F238E27FC236}">
                  <a16:creationId xmlns:a16="http://schemas.microsoft.com/office/drawing/2014/main" id="{986D08C7-5E98-D238-AAC8-4D02E021FF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16" r="-1378"/>
            <a:stretch/>
          </p:blipFill>
          <p:spPr>
            <a:xfrm>
              <a:off x="39852600" y="30366927"/>
              <a:ext cx="2286000" cy="1836983"/>
            </a:xfrm>
            <a:prstGeom prst="rect">
              <a:avLst/>
            </a:prstGeom>
          </p:spPr>
        </p:pic>
      </p:grpSp>
      <p:pic>
        <p:nvPicPr>
          <p:cNvPr id="17" name="Picture 16">
            <a:extLst>
              <a:ext uri="{FF2B5EF4-FFF2-40B4-BE49-F238E27FC236}">
                <a16:creationId xmlns:a16="http://schemas.microsoft.com/office/drawing/2014/main" id="{DE27EAE8-8838-8C71-8F67-EF035551942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9228" y="30067974"/>
            <a:ext cx="2910840" cy="1276745"/>
          </a:xfrm>
          <a:prstGeom prst="rect">
            <a:avLst/>
          </a:prstGeom>
          <a:noFill/>
          <a:ln>
            <a:noFill/>
          </a:ln>
        </p:spPr>
      </p:pic>
      <p:grpSp>
        <p:nvGrpSpPr>
          <p:cNvPr id="2" name="Group 1">
            <a:extLst>
              <a:ext uri="{FF2B5EF4-FFF2-40B4-BE49-F238E27FC236}">
                <a16:creationId xmlns:a16="http://schemas.microsoft.com/office/drawing/2014/main" id="{669305B8-E2E7-C8AF-E7A8-815F18D05BD9}"/>
              </a:ext>
            </a:extLst>
          </p:cNvPr>
          <p:cNvGrpSpPr/>
          <p:nvPr/>
        </p:nvGrpSpPr>
        <p:grpSpPr>
          <a:xfrm>
            <a:off x="642252" y="6044361"/>
            <a:ext cx="4935279" cy="804954"/>
            <a:chOff x="0" y="4980461"/>
            <a:chExt cx="5400135" cy="880773"/>
          </a:xfrm>
        </p:grpSpPr>
        <p:sp>
          <p:nvSpPr>
            <p:cNvPr id="7" name="Rectangle 6">
              <a:extLst>
                <a:ext uri="{FF2B5EF4-FFF2-40B4-BE49-F238E27FC236}">
                  <a16:creationId xmlns:a16="http://schemas.microsoft.com/office/drawing/2014/main" id="{E6D2607F-86A4-AC20-B47A-F68E93E35BE3}"/>
                </a:ext>
              </a:extLst>
            </p:cNvPr>
            <p:cNvSpPr/>
            <p:nvPr/>
          </p:nvSpPr>
          <p:spPr>
            <a:xfrm>
              <a:off x="0" y="4980461"/>
              <a:ext cx="5400135" cy="880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E0B4B23-2A8B-1C52-D900-FC099D2A07ED}"/>
                </a:ext>
              </a:extLst>
            </p:cNvPr>
            <p:cNvGrpSpPr/>
            <p:nvPr/>
          </p:nvGrpSpPr>
          <p:grpSpPr>
            <a:xfrm>
              <a:off x="191206" y="5067478"/>
              <a:ext cx="5090951" cy="706738"/>
              <a:chOff x="40285143" y="29969196"/>
              <a:chExt cx="7373781" cy="1023646"/>
            </a:xfrm>
          </p:grpSpPr>
          <p:pic>
            <p:nvPicPr>
              <p:cNvPr id="9" name="Picture 8" descr="A picture containing logo&#10;&#10;Description automatically generated">
                <a:extLst>
                  <a:ext uri="{FF2B5EF4-FFF2-40B4-BE49-F238E27FC236}">
                    <a16:creationId xmlns:a16="http://schemas.microsoft.com/office/drawing/2014/main" id="{EF7E49CF-2B90-BDF2-5B83-6C3BE4D8DB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85143" y="29969196"/>
                <a:ext cx="1747579" cy="1023646"/>
              </a:xfrm>
              <a:prstGeom prst="rect">
                <a:avLst/>
              </a:prstGeom>
            </p:spPr>
          </p:pic>
          <p:grpSp>
            <p:nvGrpSpPr>
              <p:cNvPr id="10" name="Group 9">
                <a:extLst>
                  <a:ext uri="{FF2B5EF4-FFF2-40B4-BE49-F238E27FC236}">
                    <a16:creationId xmlns:a16="http://schemas.microsoft.com/office/drawing/2014/main" id="{967A42A3-3E2B-722F-BC63-514C6B9D845A}"/>
                  </a:ext>
                </a:extLst>
              </p:cNvPr>
              <p:cNvGrpSpPr/>
              <p:nvPr/>
            </p:nvGrpSpPr>
            <p:grpSpPr>
              <a:xfrm>
                <a:off x="44877030" y="29971187"/>
                <a:ext cx="2781894" cy="999676"/>
                <a:chOff x="37054775" y="30366927"/>
                <a:chExt cx="5083825" cy="1836983"/>
              </a:xfrm>
            </p:grpSpPr>
            <p:pic>
              <p:nvPicPr>
                <p:cNvPr id="18" name="Picture 17" descr="Logo&#10;&#10;Description automatically generated">
                  <a:extLst>
                    <a:ext uri="{FF2B5EF4-FFF2-40B4-BE49-F238E27FC236}">
                      <a16:creationId xmlns:a16="http://schemas.microsoft.com/office/drawing/2014/main" id="{813EA6F3-7D02-C9F8-E739-80ACC2941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228"/>
                <a:stretch/>
              </p:blipFill>
              <p:spPr>
                <a:xfrm>
                  <a:off x="37054775" y="30366927"/>
                  <a:ext cx="2895600" cy="1836983"/>
                </a:xfrm>
                <a:prstGeom prst="rect">
                  <a:avLst/>
                </a:prstGeom>
              </p:spPr>
            </p:pic>
            <p:pic>
              <p:nvPicPr>
                <p:cNvPr id="19" name="Picture 18" descr="Logo&#10;&#10;Description automatically generated">
                  <a:extLst>
                    <a:ext uri="{FF2B5EF4-FFF2-40B4-BE49-F238E27FC236}">
                      <a16:creationId xmlns:a16="http://schemas.microsoft.com/office/drawing/2014/main" id="{A9A757B8-5C44-B0D4-A036-C1C0020960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16" r="-1378"/>
                <a:stretch/>
              </p:blipFill>
              <p:spPr>
                <a:xfrm>
                  <a:off x="39852600" y="30366927"/>
                  <a:ext cx="2286000" cy="1836983"/>
                </a:xfrm>
                <a:prstGeom prst="rect">
                  <a:avLst/>
                </a:prstGeom>
              </p:spPr>
            </p:pic>
          </p:grpSp>
          <p:pic>
            <p:nvPicPr>
              <p:cNvPr id="16" name="Picture 15">
                <a:extLst>
                  <a:ext uri="{FF2B5EF4-FFF2-40B4-BE49-F238E27FC236}">
                    <a16:creationId xmlns:a16="http://schemas.microsoft.com/office/drawing/2014/main" id="{7E2BBE8E-58CC-7708-EDBF-1AC759C56ED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64300" y="30110326"/>
                <a:ext cx="1920106" cy="877314"/>
              </a:xfrm>
              <a:prstGeom prst="rect">
                <a:avLst/>
              </a:prstGeom>
              <a:noFill/>
              <a:ln>
                <a:noFill/>
              </a:ln>
            </p:spPr>
          </p:pic>
        </p:grpSp>
      </p:grpSp>
    </p:spTree>
    <p:extLst>
      <p:ext uri="{BB962C8B-B14F-4D97-AF65-F5344CB8AC3E}">
        <p14:creationId xmlns:p14="http://schemas.microsoft.com/office/powerpoint/2010/main" val="160437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74CC-7241-D4BC-81AC-579ADCC81801}"/>
              </a:ext>
            </a:extLst>
          </p:cNvPr>
          <p:cNvSpPr>
            <a:spLocks noGrp="1"/>
          </p:cNvSpPr>
          <p:nvPr>
            <p:ph type="title"/>
          </p:nvPr>
        </p:nvSpPr>
        <p:spPr>
          <a:xfrm>
            <a:off x="113889" y="681036"/>
            <a:ext cx="4062700" cy="779463"/>
          </a:xfrm>
        </p:spPr>
        <p:txBody>
          <a:bodyPr>
            <a:noAutofit/>
          </a:bodyPr>
          <a:lstStyle/>
          <a:p>
            <a:r>
              <a:rPr lang="en-US" sz="4000" dirty="0">
                <a:latin typeface="Calibri" panose="020F0502020204030204" pitchFamily="34" charset="0"/>
                <a:cs typeface="Calibri" panose="020F0502020204030204" pitchFamily="34" charset="0"/>
              </a:rPr>
              <a:t>Results: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Sexual Contacts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Characteristics </a:t>
            </a:r>
          </a:p>
        </p:txBody>
      </p:sp>
      <p:graphicFrame>
        <p:nvGraphicFramePr>
          <p:cNvPr id="3" name="Table 4">
            <a:extLst>
              <a:ext uri="{FF2B5EF4-FFF2-40B4-BE49-F238E27FC236}">
                <a16:creationId xmlns:a16="http://schemas.microsoft.com/office/drawing/2014/main" id="{690FE917-F691-AC75-7845-0542E9864EFD}"/>
              </a:ext>
            </a:extLst>
          </p:cNvPr>
          <p:cNvGraphicFramePr>
            <a:graphicFrameLocks/>
          </p:cNvGraphicFramePr>
          <p:nvPr>
            <p:extLst>
              <p:ext uri="{D42A27DB-BD31-4B8C-83A1-F6EECF244321}">
                <p14:modId xmlns:p14="http://schemas.microsoft.com/office/powerpoint/2010/main" val="475422690"/>
              </p:ext>
            </p:extLst>
          </p:nvPr>
        </p:nvGraphicFramePr>
        <p:xfrm>
          <a:off x="4134969" y="0"/>
          <a:ext cx="7653377" cy="4765293"/>
        </p:xfrm>
        <a:graphic>
          <a:graphicData uri="http://schemas.openxmlformats.org/drawingml/2006/table">
            <a:tbl>
              <a:tblPr firstRow="1" bandRow="1">
                <a:tableStyleId>{5C22544A-7EE6-4342-B048-85BDC9FD1C3A}</a:tableStyleId>
              </a:tblPr>
              <a:tblGrid>
                <a:gridCol w="5677110">
                  <a:extLst>
                    <a:ext uri="{9D8B030D-6E8A-4147-A177-3AD203B41FA5}">
                      <a16:colId xmlns:a16="http://schemas.microsoft.com/office/drawing/2014/main" val="2719547972"/>
                    </a:ext>
                  </a:extLst>
                </a:gridCol>
                <a:gridCol w="1976267">
                  <a:extLst>
                    <a:ext uri="{9D8B030D-6E8A-4147-A177-3AD203B41FA5}">
                      <a16:colId xmlns:a16="http://schemas.microsoft.com/office/drawing/2014/main" val="549750448"/>
                    </a:ext>
                  </a:extLst>
                </a:gridCol>
              </a:tblGrid>
              <a:tr h="1113913">
                <a:tc>
                  <a:txBody>
                    <a:bodyPr/>
                    <a:lstStyle/>
                    <a:p>
                      <a:endParaRPr lang="en-US" sz="2400" dirty="0">
                        <a:solidFill>
                          <a:schemeClr val="tx2">
                            <a:lumMod val="10000"/>
                          </a:schemeClr>
                        </a:solidFill>
                      </a:endParaRPr>
                    </a:p>
                  </a:txBody>
                  <a:tcPr/>
                </a:tc>
                <a:tc>
                  <a:txBody>
                    <a:bodyPr/>
                    <a:lstStyle/>
                    <a:p>
                      <a:pPr algn="ctr"/>
                      <a:r>
                        <a:rPr lang="en-US" sz="2400" dirty="0">
                          <a:solidFill>
                            <a:schemeClr val="tx2">
                              <a:lumMod val="10000"/>
                            </a:schemeClr>
                          </a:solidFill>
                        </a:rPr>
                        <a:t>Total sexual contacts</a:t>
                      </a:r>
                    </a:p>
                    <a:p>
                      <a:pPr algn="ctr"/>
                      <a:r>
                        <a:rPr lang="en-US" sz="2400" dirty="0">
                          <a:solidFill>
                            <a:schemeClr val="tx2">
                              <a:lumMod val="10000"/>
                            </a:schemeClr>
                          </a:solidFill>
                        </a:rPr>
                        <a:t> (n = 1,738)</a:t>
                      </a:r>
                    </a:p>
                    <a:p>
                      <a:pPr algn="ctr"/>
                      <a:r>
                        <a:rPr lang="en-US" sz="2400" dirty="0">
                          <a:solidFill>
                            <a:schemeClr val="tx2">
                              <a:lumMod val="10000"/>
                            </a:schemeClr>
                          </a:solidFill>
                        </a:rPr>
                        <a:t>n (%)</a:t>
                      </a:r>
                    </a:p>
                  </a:txBody>
                  <a:tcPr/>
                </a:tc>
                <a:extLst>
                  <a:ext uri="{0D108BD9-81ED-4DB2-BD59-A6C34878D82A}">
                    <a16:rowId xmlns:a16="http://schemas.microsoft.com/office/drawing/2014/main" val="2451185469"/>
                  </a:ext>
                </a:extLst>
              </a:tr>
              <a:tr h="405883">
                <a:tc>
                  <a:txBody>
                    <a:bodyPr/>
                    <a:lstStyle/>
                    <a:p>
                      <a:r>
                        <a:rPr lang="en-US" sz="2400" b="1" dirty="0">
                          <a:solidFill>
                            <a:schemeClr val="tx2">
                              <a:lumMod val="10000"/>
                            </a:schemeClr>
                          </a:solidFill>
                        </a:rPr>
                        <a:t>Age (years)</a:t>
                      </a:r>
                    </a:p>
                  </a:txBody>
                  <a:tcPr/>
                </a:tc>
                <a:tc>
                  <a:txBody>
                    <a:bodyPr/>
                    <a:lstStyle/>
                    <a:p>
                      <a:pPr algn="ctr"/>
                      <a:endParaRPr lang="en-US" sz="2400" b="1" dirty="0">
                        <a:solidFill>
                          <a:schemeClr val="tx2">
                            <a:lumMod val="10000"/>
                          </a:schemeClr>
                        </a:solidFill>
                      </a:endParaRPr>
                    </a:p>
                  </a:txBody>
                  <a:tcPr/>
                </a:tc>
                <a:extLst>
                  <a:ext uri="{0D108BD9-81ED-4DB2-BD59-A6C34878D82A}">
                    <a16:rowId xmlns:a16="http://schemas.microsoft.com/office/drawing/2014/main" val="1847806797"/>
                  </a:ext>
                </a:extLst>
              </a:tr>
              <a:tr h="405883">
                <a:tc>
                  <a:txBody>
                    <a:bodyPr/>
                    <a:lstStyle/>
                    <a:p>
                      <a:pPr algn="r"/>
                      <a:r>
                        <a:rPr lang="en-US" sz="2400" b="0">
                          <a:solidFill>
                            <a:schemeClr val="tx2">
                              <a:lumMod val="10000"/>
                            </a:schemeClr>
                          </a:solidFill>
                        </a:rPr>
                        <a:t>15-34</a:t>
                      </a:r>
                    </a:p>
                  </a:txBody>
                  <a:tcPr/>
                </a:tc>
                <a:tc>
                  <a:txBody>
                    <a:bodyPr/>
                    <a:lstStyle/>
                    <a:p>
                      <a:pPr algn="ctr"/>
                      <a:r>
                        <a:rPr lang="en-US" sz="2400" b="1" dirty="0">
                          <a:solidFill>
                            <a:srgbClr val="FF0000"/>
                          </a:solidFill>
                          <a:highlight>
                            <a:srgbClr val="FFFF00"/>
                          </a:highlight>
                        </a:rPr>
                        <a:t>1007 (57.9)</a:t>
                      </a:r>
                    </a:p>
                  </a:txBody>
                  <a:tcPr/>
                </a:tc>
                <a:extLst>
                  <a:ext uri="{0D108BD9-81ED-4DB2-BD59-A6C34878D82A}">
                    <a16:rowId xmlns:a16="http://schemas.microsoft.com/office/drawing/2014/main" val="2939542981"/>
                  </a:ext>
                </a:extLst>
              </a:tr>
              <a:tr h="405883">
                <a:tc>
                  <a:txBody>
                    <a:bodyPr/>
                    <a:lstStyle/>
                    <a:p>
                      <a:pPr algn="r"/>
                      <a:r>
                        <a:rPr lang="en-US" sz="2400" b="0" dirty="0">
                          <a:solidFill>
                            <a:schemeClr val="tx2">
                              <a:lumMod val="10000"/>
                            </a:schemeClr>
                          </a:solidFill>
                        </a:rPr>
                        <a:t>35-49</a:t>
                      </a:r>
                    </a:p>
                  </a:txBody>
                  <a:tcPr/>
                </a:tc>
                <a:tc>
                  <a:txBody>
                    <a:bodyPr/>
                    <a:lstStyle/>
                    <a:p>
                      <a:pPr algn="ctr"/>
                      <a:r>
                        <a:rPr lang="en-US" sz="2400" b="0" dirty="0">
                          <a:solidFill>
                            <a:schemeClr val="tx2">
                              <a:lumMod val="10000"/>
                            </a:schemeClr>
                          </a:solidFill>
                        </a:rPr>
                        <a:t>625 (36.0)</a:t>
                      </a:r>
                    </a:p>
                  </a:txBody>
                  <a:tcPr/>
                </a:tc>
                <a:extLst>
                  <a:ext uri="{0D108BD9-81ED-4DB2-BD59-A6C34878D82A}">
                    <a16:rowId xmlns:a16="http://schemas.microsoft.com/office/drawing/2014/main" val="149422143"/>
                  </a:ext>
                </a:extLst>
              </a:tr>
              <a:tr h="405883">
                <a:tc>
                  <a:txBody>
                    <a:bodyPr/>
                    <a:lstStyle/>
                    <a:p>
                      <a:pPr algn="r"/>
                      <a:r>
                        <a:rPr lang="en-US" sz="2400" b="0" dirty="0">
                          <a:solidFill>
                            <a:schemeClr val="tx2">
                              <a:lumMod val="10000"/>
                            </a:schemeClr>
                          </a:solidFill>
                        </a:rPr>
                        <a:t>50+</a:t>
                      </a:r>
                    </a:p>
                  </a:txBody>
                  <a:tcPr/>
                </a:tc>
                <a:tc>
                  <a:txBody>
                    <a:bodyPr/>
                    <a:lstStyle/>
                    <a:p>
                      <a:pPr algn="ctr"/>
                      <a:r>
                        <a:rPr lang="en-US" sz="2400" b="0" dirty="0">
                          <a:solidFill>
                            <a:schemeClr val="tx2">
                              <a:lumMod val="10000"/>
                            </a:schemeClr>
                          </a:solidFill>
                        </a:rPr>
                        <a:t>106 (6.1)</a:t>
                      </a:r>
                    </a:p>
                  </a:txBody>
                  <a:tcPr/>
                </a:tc>
                <a:extLst>
                  <a:ext uri="{0D108BD9-81ED-4DB2-BD59-A6C34878D82A}">
                    <a16:rowId xmlns:a16="http://schemas.microsoft.com/office/drawing/2014/main" val="3266421274"/>
                  </a:ext>
                </a:extLst>
              </a:tr>
              <a:tr h="405883">
                <a:tc>
                  <a:txBody>
                    <a:bodyPr/>
                    <a:lstStyle/>
                    <a:p>
                      <a:pPr algn="l"/>
                      <a:r>
                        <a:rPr lang="en-US" sz="2400" b="1" dirty="0">
                          <a:solidFill>
                            <a:schemeClr val="tx2">
                              <a:lumMod val="10000"/>
                            </a:schemeClr>
                          </a:solidFill>
                        </a:rPr>
                        <a:t>Sex</a:t>
                      </a:r>
                    </a:p>
                  </a:txBody>
                  <a:tcPr/>
                </a:tc>
                <a:tc>
                  <a:txBody>
                    <a:bodyPr/>
                    <a:lstStyle/>
                    <a:p>
                      <a:pPr algn="ctr"/>
                      <a:endParaRPr lang="en-US" sz="2400" dirty="0">
                        <a:solidFill>
                          <a:schemeClr val="tx2">
                            <a:lumMod val="10000"/>
                          </a:schemeClr>
                        </a:solidFill>
                      </a:endParaRPr>
                    </a:p>
                  </a:txBody>
                  <a:tcPr/>
                </a:tc>
                <a:extLst>
                  <a:ext uri="{0D108BD9-81ED-4DB2-BD59-A6C34878D82A}">
                    <a16:rowId xmlns:a16="http://schemas.microsoft.com/office/drawing/2014/main" val="527042908"/>
                  </a:ext>
                </a:extLst>
              </a:tr>
              <a:tr h="467613">
                <a:tc>
                  <a:txBody>
                    <a:bodyPr/>
                    <a:lstStyle/>
                    <a:p>
                      <a:pPr algn="r"/>
                      <a:r>
                        <a:rPr lang="en-US" sz="2400" dirty="0">
                          <a:solidFill>
                            <a:schemeClr val="tx2">
                              <a:lumMod val="10000"/>
                            </a:schemeClr>
                          </a:solidFill>
                        </a:rPr>
                        <a:t>Male</a:t>
                      </a:r>
                    </a:p>
                  </a:txBody>
                  <a:tcPr/>
                </a:tc>
                <a:tc>
                  <a:txBody>
                    <a:bodyPr/>
                    <a:lstStyle/>
                    <a:p>
                      <a:pPr algn="ctr"/>
                      <a:r>
                        <a:rPr lang="en-US" sz="2400" b="1" dirty="0">
                          <a:solidFill>
                            <a:srgbClr val="FF0000"/>
                          </a:solidFill>
                          <a:highlight>
                            <a:srgbClr val="FFFF00"/>
                          </a:highlight>
                        </a:rPr>
                        <a:t>1096 (63.1)</a:t>
                      </a:r>
                    </a:p>
                  </a:txBody>
                  <a:tcPr/>
                </a:tc>
                <a:extLst>
                  <a:ext uri="{0D108BD9-81ED-4DB2-BD59-A6C34878D82A}">
                    <a16:rowId xmlns:a16="http://schemas.microsoft.com/office/drawing/2014/main" val="807414023"/>
                  </a:ext>
                </a:extLst>
              </a:tr>
              <a:tr h="405883">
                <a:tc>
                  <a:txBody>
                    <a:bodyPr/>
                    <a:lstStyle/>
                    <a:p>
                      <a:pPr algn="r"/>
                      <a:r>
                        <a:rPr lang="en-US" sz="2400" b="0" dirty="0">
                          <a:solidFill>
                            <a:schemeClr val="bg2">
                              <a:lumMod val="10000"/>
                            </a:schemeClr>
                          </a:solidFill>
                        </a:rPr>
                        <a:t>Female</a:t>
                      </a:r>
                    </a:p>
                  </a:txBody>
                  <a:tcPr/>
                </a:tc>
                <a:tc>
                  <a:txBody>
                    <a:bodyPr/>
                    <a:lstStyle/>
                    <a:p>
                      <a:pPr algn="ctr"/>
                      <a:r>
                        <a:rPr lang="en-US" sz="2400" b="0" dirty="0">
                          <a:solidFill>
                            <a:schemeClr val="bg2">
                              <a:lumMod val="10000"/>
                            </a:schemeClr>
                          </a:solidFill>
                        </a:rPr>
                        <a:t>642 (36.9)</a:t>
                      </a:r>
                    </a:p>
                  </a:txBody>
                  <a:tcPr/>
                </a:tc>
                <a:extLst>
                  <a:ext uri="{0D108BD9-81ED-4DB2-BD59-A6C34878D82A}">
                    <a16:rowId xmlns:a16="http://schemas.microsoft.com/office/drawing/2014/main" val="3731193727"/>
                  </a:ext>
                </a:extLst>
              </a:tr>
            </a:tbl>
          </a:graphicData>
        </a:graphic>
      </p:graphicFrame>
    </p:spTree>
    <p:extLst>
      <p:ext uri="{BB962C8B-B14F-4D97-AF65-F5344CB8AC3E}">
        <p14:creationId xmlns:p14="http://schemas.microsoft.com/office/powerpoint/2010/main" val="353712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74CC-7241-D4BC-81AC-579ADCC81801}"/>
              </a:ext>
            </a:extLst>
          </p:cNvPr>
          <p:cNvSpPr>
            <a:spLocks noGrp="1"/>
          </p:cNvSpPr>
          <p:nvPr>
            <p:ph type="title"/>
          </p:nvPr>
        </p:nvSpPr>
        <p:spPr>
          <a:xfrm>
            <a:off x="163313" y="681036"/>
            <a:ext cx="4050344" cy="779463"/>
          </a:xfrm>
        </p:spPr>
        <p:txBody>
          <a:bodyPr>
            <a:noAutofit/>
          </a:bodyPr>
          <a:lstStyle/>
          <a:p>
            <a:r>
              <a:rPr lang="en-US" sz="4000" dirty="0">
                <a:latin typeface="Calibri" panose="020F0502020204030204" pitchFamily="34" charset="0"/>
                <a:cs typeface="Calibri" panose="020F0502020204030204" pitchFamily="34" charset="0"/>
              </a:rPr>
              <a:t>Results: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Sexual Contacts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Characteristics </a:t>
            </a:r>
          </a:p>
        </p:txBody>
      </p:sp>
      <p:graphicFrame>
        <p:nvGraphicFramePr>
          <p:cNvPr id="3" name="Table 4">
            <a:extLst>
              <a:ext uri="{FF2B5EF4-FFF2-40B4-BE49-F238E27FC236}">
                <a16:creationId xmlns:a16="http://schemas.microsoft.com/office/drawing/2014/main" id="{690FE917-F691-AC75-7845-0542E9864EFD}"/>
              </a:ext>
            </a:extLst>
          </p:cNvPr>
          <p:cNvGraphicFramePr>
            <a:graphicFrameLocks/>
          </p:cNvGraphicFramePr>
          <p:nvPr>
            <p:extLst>
              <p:ext uri="{D42A27DB-BD31-4B8C-83A1-F6EECF244321}">
                <p14:modId xmlns:p14="http://schemas.microsoft.com/office/powerpoint/2010/main" val="3215654525"/>
              </p:ext>
            </p:extLst>
          </p:nvPr>
        </p:nvGraphicFramePr>
        <p:xfrm>
          <a:off x="4134969" y="0"/>
          <a:ext cx="7653377" cy="5486400"/>
        </p:xfrm>
        <a:graphic>
          <a:graphicData uri="http://schemas.openxmlformats.org/drawingml/2006/table">
            <a:tbl>
              <a:tblPr firstRow="1" bandRow="1">
                <a:tableStyleId>{5C22544A-7EE6-4342-B048-85BDC9FD1C3A}</a:tableStyleId>
              </a:tblPr>
              <a:tblGrid>
                <a:gridCol w="5677110">
                  <a:extLst>
                    <a:ext uri="{9D8B030D-6E8A-4147-A177-3AD203B41FA5}">
                      <a16:colId xmlns:a16="http://schemas.microsoft.com/office/drawing/2014/main" val="2719547972"/>
                    </a:ext>
                  </a:extLst>
                </a:gridCol>
                <a:gridCol w="1976267">
                  <a:extLst>
                    <a:ext uri="{9D8B030D-6E8A-4147-A177-3AD203B41FA5}">
                      <a16:colId xmlns:a16="http://schemas.microsoft.com/office/drawing/2014/main" val="549750448"/>
                    </a:ext>
                  </a:extLst>
                </a:gridCol>
              </a:tblGrid>
              <a:tr h="1113913">
                <a:tc>
                  <a:txBody>
                    <a:bodyPr/>
                    <a:lstStyle/>
                    <a:p>
                      <a:endParaRPr lang="en-US" sz="2400" dirty="0">
                        <a:solidFill>
                          <a:schemeClr val="tx2">
                            <a:lumMod val="10000"/>
                          </a:schemeClr>
                        </a:solidFill>
                      </a:endParaRPr>
                    </a:p>
                  </a:txBody>
                  <a:tcPr/>
                </a:tc>
                <a:tc>
                  <a:txBody>
                    <a:bodyPr/>
                    <a:lstStyle/>
                    <a:p>
                      <a:pPr algn="ctr"/>
                      <a:r>
                        <a:rPr lang="en-US" sz="2400" dirty="0">
                          <a:solidFill>
                            <a:schemeClr val="tx2">
                              <a:lumMod val="10000"/>
                            </a:schemeClr>
                          </a:solidFill>
                        </a:rPr>
                        <a:t>Total sexual contacts</a:t>
                      </a:r>
                    </a:p>
                    <a:p>
                      <a:pPr algn="ctr"/>
                      <a:r>
                        <a:rPr lang="en-US" sz="2400" dirty="0">
                          <a:solidFill>
                            <a:schemeClr val="tx2">
                              <a:lumMod val="10000"/>
                            </a:schemeClr>
                          </a:solidFill>
                        </a:rPr>
                        <a:t> (n = 1,738)</a:t>
                      </a:r>
                    </a:p>
                    <a:p>
                      <a:pPr algn="ctr"/>
                      <a:r>
                        <a:rPr lang="en-US" sz="2400" dirty="0">
                          <a:solidFill>
                            <a:schemeClr val="tx2">
                              <a:lumMod val="10000"/>
                            </a:schemeClr>
                          </a:solidFill>
                        </a:rPr>
                        <a:t>n (%)</a:t>
                      </a:r>
                    </a:p>
                  </a:txBody>
                  <a:tcPr/>
                </a:tc>
                <a:extLst>
                  <a:ext uri="{0D108BD9-81ED-4DB2-BD59-A6C34878D82A}">
                    <a16:rowId xmlns:a16="http://schemas.microsoft.com/office/drawing/2014/main" val="2451185469"/>
                  </a:ext>
                </a:extLst>
              </a:tr>
              <a:tr h="405883">
                <a:tc>
                  <a:txBody>
                    <a:bodyPr/>
                    <a:lstStyle/>
                    <a:p>
                      <a:pPr algn="l"/>
                      <a:r>
                        <a:rPr lang="en-US" sz="2400" b="1" dirty="0">
                          <a:solidFill>
                            <a:schemeClr val="tx2">
                              <a:lumMod val="10000"/>
                            </a:schemeClr>
                          </a:solidFill>
                        </a:rPr>
                        <a:t>Relationship type of contact(s) as reported by index</a:t>
                      </a:r>
                    </a:p>
                  </a:txBody>
                  <a:tcPr/>
                </a:tc>
                <a:tc>
                  <a:txBody>
                    <a:bodyPr/>
                    <a:lstStyle/>
                    <a:p>
                      <a:pPr algn="ctr"/>
                      <a:endParaRPr lang="en-US" sz="2400" dirty="0">
                        <a:solidFill>
                          <a:schemeClr val="tx2">
                            <a:lumMod val="10000"/>
                          </a:schemeClr>
                        </a:solidFill>
                      </a:endParaRPr>
                    </a:p>
                  </a:txBody>
                  <a:tcPr/>
                </a:tc>
                <a:extLst>
                  <a:ext uri="{0D108BD9-81ED-4DB2-BD59-A6C34878D82A}">
                    <a16:rowId xmlns:a16="http://schemas.microsoft.com/office/drawing/2014/main" val="1671868934"/>
                  </a:ext>
                </a:extLst>
              </a:tr>
              <a:tr h="405883">
                <a:tc>
                  <a:txBody>
                    <a:bodyPr/>
                    <a:lstStyle/>
                    <a:p>
                      <a:pPr algn="r"/>
                      <a:r>
                        <a:rPr lang="en-US" sz="2400" kern="1200" dirty="0">
                          <a:solidFill>
                            <a:schemeClr val="tx2">
                              <a:lumMod val="10000"/>
                            </a:schemeClr>
                          </a:solidFill>
                          <a:latin typeface="+mn-lt"/>
                          <a:ea typeface="+mn-ea"/>
                          <a:cs typeface="+mn-cs"/>
                        </a:rPr>
                        <a:t>Spouse/husband/fiancé</a:t>
                      </a:r>
                    </a:p>
                  </a:txBody>
                  <a:tcPr/>
                </a:tc>
                <a:tc>
                  <a:txBody>
                    <a:bodyPr/>
                    <a:lstStyle/>
                    <a:p>
                      <a:pPr algn="ctr"/>
                      <a:r>
                        <a:rPr lang="en-US" sz="2400" kern="1200" dirty="0">
                          <a:solidFill>
                            <a:schemeClr val="tx2">
                              <a:lumMod val="10000"/>
                            </a:schemeClr>
                          </a:solidFill>
                          <a:latin typeface="+mn-lt"/>
                          <a:ea typeface="+mn-ea"/>
                          <a:cs typeface="+mn-cs"/>
                        </a:rPr>
                        <a:t>203 (11.7)</a:t>
                      </a:r>
                    </a:p>
                  </a:txBody>
                  <a:tcPr/>
                </a:tc>
                <a:extLst>
                  <a:ext uri="{0D108BD9-81ED-4DB2-BD59-A6C34878D82A}">
                    <a16:rowId xmlns:a16="http://schemas.microsoft.com/office/drawing/2014/main" val="1557059441"/>
                  </a:ext>
                </a:extLst>
              </a:tr>
              <a:tr h="405883">
                <a:tc>
                  <a:txBody>
                    <a:bodyPr/>
                    <a:lstStyle/>
                    <a:p>
                      <a:pPr algn="r"/>
                      <a:r>
                        <a:rPr lang="en-US" sz="2400" kern="1200" dirty="0">
                          <a:solidFill>
                            <a:schemeClr val="tx2">
                              <a:lumMod val="10000"/>
                            </a:schemeClr>
                          </a:solidFill>
                          <a:latin typeface="+mn-lt"/>
                          <a:ea typeface="+mn-ea"/>
                          <a:cs typeface="+mn-cs"/>
                        </a:rPr>
                        <a:t>Girlfriend/boyfriend</a:t>
                      </a:r>
                    </a:p>
                  </a:txBody>
                  <a:tcPr/>
                </a:tc>
                <a:tc>
                  <a:txBody>
                    <a:bodyPr/>
                    <a:lstStyle/>
                    <a:p>
                      <a:pPr algn="ctr"/>
                      <a:r>
                        <a:rPr lang="en-US" sz="2400" kern="1200" dirty="0">
                          <a:solidFill>
                            <a:schemeClr val="tx2">
                              <a:lumMod val="10000"/>
                            </a:schemeClr>
                          </a:solidFill>
                          <a:latin typeface="+mn-lt"/>
                          <a:ea typeface="+mn-ea"/>
                          <a:cs typeface="+mn-cs"/>
                        </a:rPr>
                        <a:t>178 (10.2)</a:t>
                      </a:r>
                    </a:p>
                  </a:txBody>
                  <a:tcPr/>
                </a:tc>
                <a:extLst>
                  <a:ext uri="{0D108BD9-81ED-4DB2-BD59-A6C34878D82A}">
                    <a16:rowId xmlns:a16="http://schemas.microsoft.com/office/drawing/2014/main" val="2139038122"/>
                  </a:ext>
                </a:extLst>
              </a:tr>
              <a:tr h="405883">
                <a:tc>
                  <a:txBody>
                    <a:bodyPr/>
                    <a:lstStyle/>
                    <a:p>
                      <a:pPr algn="r"/>
                      <a:r>
                        <a:rPr lang="en-US" sz="2400" kern="1200" dirty="0">
                          <a:solidFill>
                            <a:schemeClr val="tx2">
                              <a:lumMod val="10000"/>
                            </a:schemeClr>
                          </a:solidFill>
                          <a:latin typeface="+mn-lt"/>
                          <a:ea typeface="+mn-ea"/>
                          <a:cs typeface="+mn-cs"/>
                        </a:rPr>
                        <a:t>Cohabiting</a:t>
                      </a:r>
                    </a:p>
                  </a:txBody>
                  <a:tcPr/>
                </a:tc>
                <a:tc>
                  <a:txBody>
                    <a:bodyPr/>
                    <a:lstStyle/>
                    <a:p>
                      <a:pPr algn="ctr"/>
                      <a:r>
                        <a:rPr lang="en-US" sz="2400" b="0" kern="1200" dirty="0">
                          <a:solidFill>
                            <a:schemeClr val="tx1"/>
                          </a:solidFill>
                          <a:latin typeface="+mn-lt"/>
                          <a:ea typeface="+mn-ea"/>
                          <a:cs typeface="+mn-cs"/>
                        </a:rPr>
                        <a:t>378 (21.8)</a:t>
                      </a:r>
                    </a:p>
                  </a:txBody>
                  <a:tcPr/>
                </a:tc>
                <a:extLst>
                  <a:ext uri="{0D108BD9-81ED-4DB2-BD59-A6C34878D82A}">
                    <a16:rowId xmlns:a16="http://schemas.microsoft.com/office/drawing/2014/main" val="702176743"/>
                  </a:ext>
                </a:extLst>
              </a:tr>
              <a:tr h="405883">
                <a:tc>
                  <a:txBody>
                    <a:bodyPr/>
                    <a:lstStyle/>
                    <a:p>
                      <a:pPr algn="r"/>
                      <a:r>
                        <a:rPr lang="en-US" sz="2400" kern="1200" dirty="0">
                          <a:solidFill>
                            <a:schemeClr val="tx2">
                              <a:lumMod val="10000"/>
                            </a:schemeClr>
                          </a:solidFill>
                          <a:latin typeface="+mn-lt"/>
                          <a:ea typeface="+mn-ea"/>
                          <a:cs typeface="+mn-cs"/>
                        </a:rPr>
                        <a:t>Casual partner</a:t>
                      </a:r>
                    </a:p>
                  </a:txBody>
                  <a:tcPr/>
                </a:tc>
                <a:tc>
                  <a:txBody>
                    <a:bodyPr/>
                    <a:lstStyle/>
                    <a:p>
                      <a:pPr algn="ctr"/>
                      <a:r>
                        <a:rPr lang="en-US" sz="2400" b="1" kern="1200" dirty="0">
                          <a:solidFill>
                            <a:srgbClr val="FF0000"/>
                          </a:solidFill>
                          <a:highlight>
                            <a:srgbClr val="FFFF00"/>
                          </a:highlight>
                          <a:latin typeface="+mn-lt"/>
                          <a:ea typeface="+mn-ea"/>
                          <a:cs typeface="+mn-cs"/>
                        </a:rPr>
                        <a:t>842 (48.5)</a:t>
                      </a:r>
                    </a:p>
                  </a:txBody>
                  <a:tcPr/>
                </a:tc>
                <a:extLst>
                  <a:ext uri="{0D108BD9-81ED-4DB2-BD59-A6C34878D82A}">
                    <a16:rowId xmlns:a16="http://schemas.microsoft.com/office/drawing/2014/main" val="1844998992"/>
                  </a:ext>
                </a:extLst>
              </a:tr>
              <a:tr h="405883">
                <a:tc>
                  <a:txBody>
                    <a:bodyPr/>
                    <a:lstStyle/>
                    <a:p>
                      <a:pPr algn="r"/>
                      <a:r>
                        <a:rPr lang="en-US" sz="2400" kern="1200" dirty="0">
                          <a:solidFill>
                            <a:schemeClr val="tx2">
                              <a:lumMod val="10000"/>
                            </a:schemeClr>
                          </a:solidFill>
                          <a:latin typeface="+mn-lt"/>
                          <a:ea typeface="+mn-ea"/>
                          <a:cs typeface="+mn-cs"/>
                        </a:rPr>
                        <a:t>Someone who pays me to have sexual relations</a:t>
                      </a:r>
                    </a:p>
                  </a:txBody>
                  <a:tcPr/>
                </a:tc>
                <a:tc>
                  <a:txBody>
                    <a:bodyPr/>
                    <a:lstStyle/>
                    <a:p>
                      <a:pPr algn="ctr"/>
                      <a:r>
                        <a:rPr lang="en-US" sz="2400" kern="1200" dirty="0">
                          <a:solidFill>
                            <a:schemeClr val="tx2">
                              <a:lumMod val="10000"/>
                            </a:schemeClr>
                          </a:solidFill>
                          <a:latin typeface="+mn-lt"/>
                          <a:ea typeface="+mn-ea"/>
                          <a:cs typeface="+mn-cs"/>
                        </a:rPr>
                        <a:t>94 (5.4)</a:t>
                      </a:r>
                    </a:p>
                  </a:txBody>
                  <a:tcPr/>
                </a:tc>
                <a:extLst>
                  <a:ext uri="{0D108BD9-81ED-4DB2-BD59-A6C34878D82A}">
                    <a16:rowId xmlns:a16="http://schemas.microsoft.com/office/drawing/2014/main" val="3898685734"/>
                  </a:ext>
                </a:extLst>
              </a:tr>
              <a:tr h="405883">
                <a:tc>
                  <a:txBody>
                    <a:bodyPr/>
                    <a:lstStyle/>
                    <a:p>
                      <a:pPr algn="r"/>
                      <a:r>
                        <a:rPr lang="en-US" sz="2400" kern="1200" dirty="0">
                          <a:solidFill>
                            <a:schemeClr val="tx2">
                              <a:lumMod val="10000"/>
                            </a:schemeClr>
                          </a:solidFill>
                          <a:latin typeface="+mn-lt"/>
                          <a:ea typeface="+mn-ea"/>
                          <a:cs typeface="+mn-cs"/>
                        </a:rPr>
                        <a:t>Someone I pay to have sexual relations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2">
                              <a:lumMod val="10000"/>
                            </a:schemeClr>
                          </a:solidFill>
                          <a:latin typeface="+mn-lt"/>
                          <a:ea typeface="+mn-ea"/>
                          <a:cs typeface="+mn-cs"/>
                        </a:rPr>
                        <a:t>43 (2.5)</a:t>
                      </a:r>
                    </a:p>
                  </a:txBody>
                  <a:tcPr/>
                </a:tc>
                <a:extLst>
                  <a:ext uri="{0D108BD9-81ED-4DB2-BD59-A6C34878D82A}">
                    <a16:rowId xmlns:a16="http://schemas.microsoft.com/office/drawing/2014/main" val="722106124"/>
                  </a:ext>
                </a:extLst>
              </a:tr>
            </a:tbl>
          </a:graphicData>
        </a:graphic>
      </p:graphicFrame>
    </p:spTree>
    <p:extLst>
      <p:ext uri="{BB962C8B-B14F-4D97-AF65-F5344CB8AC3E}">
        <p14:creationId xmlns:p14="http://schemas.microsoft.com/office/powerpoint/2010/main" val="50101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4B11-6B41-CD8F-6378-52FEF9A977DC}"/>
              </a:ext>
            </a:extLst>
          </p:cNvPr>
          <p:cNvSpPr>
            <a:spLocks noGrp="1"/>
          </p:cNvSpPr>
          <p:nvPr>
            <p:ph type="title"/>
          </p:nvPr>
        </p:nvSpPr>
        <p:spPr>
          <a:xfrm>
            <a:off x="321734" y="291305"/>
            <a:ext cx="11802533" cy="779463"/>
          </a:xfrm>
        </p:spPr>
        <p:txBody>
          <a:bodyPr>
            <a:noAutofit/>
          </a:bodyPr>
          <a:lstStyle/>
          <a:p>
            <a:r>
              <a:rPr lang="en-US" sz="4000" dirty="0">
                <a:latin typeface="Calibri" panose="020F0502020204030204" pitchFamily="34" charset="0"/>
                <a:cs typeface="Calibri" panose="020F0502020204030204" pitchFamily="34" charset="0"/>
              </a:rPr>
              <a:t>Outcome 1: Elicitation of Sexual Contacts by Recency Status of Index Cases (n= 1,738)</a:t>
            </a:r>
          </a:p>
        </p:txBody>
      </p:sp>
      <p:graphicFrame>
        <p:nvGraphicFramePr>
          <p:cNvPr id="3" name="Table 4">
            <a:extLst>
              <a:ext uri="{FF2B5EF4-FFF2-40B4-BE49-F238E27FC236}">
                <a16:creationId xmlns:a16="http://schemas.microsoft.com/office/drawing/2014/main" id="{58CFF385-1076-E32B-17E2-276AEAB9AA21}"/>
              </a:ext>
            </a:extLst>
          </p:cNvPr>
          <p:cNvGraphicFramePr>
            <a:graphicFrameLocks/>
          </p:cNvGraphicFramePr>
          <p:nvPr>
            <p:extLst>
              <p:ext uri="{D42A27DB-BD31-4B8C-83A1-F6EECF244321}">
                <p14:modId xmlns:p14="http://schemas.microsoft.com/office/powerpoint/2010/main" val="1979531084"/>
              </p:ext>
            </p:extLst>
          </p:nvPr>
        </p:nvGraphicFramePr>
        <p:xfrm>
          <a:off x="258883" y="2667297"/>
          <a:ext cx="11674234" cy="1968678"/>
        </p:xfrm>
        <a:graphic>
          <a:graphicData uri="http://schemas.openxmlformats.org/drawingml/2006/table">
            <a:tbl>
              <a:tblPr firstRow="1" bandRow="1">
                <a:tableStyleId>{5C22544A-7EE6-4342-B048-85BDC9FD1C3A}</a:tableStyleId>
              </a:tblPr>
              <a:tblGrid>
                <a:gridCol w="5061204">
                  <a:extLst>
                    <a:ext uri="{9D8B030D-6E8A-4147-A177-3AD203B41FA5}">
                      <a16:colId xmlns:a16="http://schemas.microsoft.com/office/drawing/2014/main" val="2719547972"/>
                    </a:ext>
                  </a:extLst>
                </a:gridCol>
                <a:gridCol w="1761090">
                  <a:extLst>
                    <a:ext uri="{9D8B030D-6E8A-4147-A177-3AD203B41FA5}">
                      <a16:colId xmlns:a16="http://schemas.microsoft.com/office/drawing/2014/main" val="673669925"/>
                    </a:ext>
                  </a:extLst>
                </a:gridCol>
                <a:gridCol w="1727200">
                  <a:extLst>
                    <a:ext uri="{9D8B030D-6E8A-4147-A177-3AD203B41FA5}">
                      <a16:colId xmlns:a16="http://schemas.microsoft.com/office/drawing/2014/main" val="838155036"/>
                    </a:ext>
                  </a:extLst>
                </a:gridCol>
                <a:gridCol w="1810327">
                  <a:extLst>
                    <a:ext uri="{9D8B030D-6E8A-4147-A177-3AD203B41FA5}">
                      <a16:colId xmlns:a16="http://schemas.microsoft.com/office/drawing/2014/main" val="1639144312"/>
                    </a:ext>
                  </a:extLst>
                </a:gridCol>
                <a:gridCol w="1314413">
                  <a:extLst>
                    <a:ext uri="{9D8B030D-6E8A-4147-A177-3AD203B41FA5}">
                      <a16:colId xmlns:a16="http://schemas.microsoft.com/office/drawing/2014/main" val="2580605445"/>
                    </a:ext>
                  </a:extLst>
                </a:gridCol>
              </a:tblGrid>
              <a:tr h="352994">
                <a:tc>
                  <a:txBody>
                    <a:bodyPr/>
                    <a:lstStyle/>
                    <a:p>
                      <a:endParaRPr lang="en-US" sz="2400" dirty="0"/>
                    </a:p>
                  </a:txBody>
                  <a:tcPr/>
                </a:tc>
                <a:tc>
                  <a:txBody>
                    <a:bodyPr/>
                    <a:lstStyle/>
                    <a:p>
                      <a:pPr algn="ctr"/>
                      <a:r>
                        <a:rPr lang="en-US" sz="2400" dirty="0"/>
                        <a:t>Total</a:t>
                      </a:r>
                    </a:p>
                  </a:txBody>
                  <a:tcPr/>
                </a:tc>
                <a:tc>
                  <a:txBody>
                    <a:bodyPr/>
                    <a:lstStyle/>
                    <a:p>
                      <a:pPr algn="ctr"/>
                      <a:r>
                        <a:rPr lang="en-US" sz="2400" dirty="0"/>
                        <a:t>Recent</a:t>
                      </a:r>
                    </a:p>
                  </a:txBody>
                  <a:tcPr/>
                </a:tc>
                <a:tc>
                  <a:txBody>
                    <a:bodyPr/>
                    <a:lstStyle/>
                    <a:p>
                      <a:pPr algn="ctr"/>
                      <a:r>
                        <a:rPr lang="en-US" sz="2400" dirty="0"/>
                        <a:t>LT </a:t>
                      </a:r>
                    </a:p>
                  </a:txBody>
                  <a:tcPr/>
                </a:tc>
                <a:tc>
                  <a:txBody>
                    <a:bodyPr/>
                    <a:lstStyle/>
                    <a:p>
                      <a:r>
                        <a:rPr lang="en-US" sz="2400" dirty="0"/>
                        <a:t>P value</a:t>
                      </a:r>
                      <a:endParaRPr lang="en-US" sz="2400" baseline="30000" dirty="0"/>
                    </a:p>
                  </a:txBody>
                  <a:tcPr/>
                </a:tc>
                <a:extLst>
                  <a:ext uri="{0D108BD9-81ED-4DB2-BD59-A6C34878D82A}">
                    <a16:rowId xmlns:a16="http://schemas.microsoft.com/office/drawing/2014/main" val="2451185469"/>
                  </a:ext>
                </a:extLst>
              </a:tr>
              <a:tr h="503826">
                <a:tc>
                  <a:txBody>
                    <a:bodyPr/>
                    <a:lstStyle/>
                    <a:p>
                      <a:r>
                        <a:rPr lang="en-US" sz="2400" b="1" dirty="0"/>
                        <a:t>Total index cases, n</a:t>
                      </a:r>
                    </a:p>
                  </a:txBody>
                  <a:tcPr/>
                </a:tc>
                <a:tc>
                  <a:txBody>
                    <a:bodyPr/>
                    <a:lstStyle/>
                    <a:p>
                      <a:pPr algn="ctr"/>
                      <a:r>
                        <a:rPr lang="en-US" sz="2400" b="1" dirty="0"/>
                        <a:t>1,238</a:t>
                      </a:r>
                    </a:p>
                  </a:txBody>
                  <a:tcPr/>
                </a:tc>
                <a:tc>
                  <a:txBody>
                    <a:bodyPr/>
                    <a:lstStyle/>
                    <a:p>
                      <a:pPr algn="ctr"/>
                      <a:r>
                        <a:rPr lang="en-US" sz="2400" b="1" dirty="0"/>
                        <a:t>98</a:t>
                      </a:r>
                    </a:p>
                  </a:txBody>
                  <a:tcPr/>
                </a:tc>
                <a:tc>
                  <a:txBody>
                    <a:bodyPr/>
                    <a:lstStyle/>
                    <a:p>
                      <a:pPr algn="ctr"/>
                      <a:r>
                        <a:rPr lang="en-US" sz="2400" b="1" dirty="0"/>
                        <a:t>1,140</a:t>
                      </a:r>
                    </a:p>
                  </a:txBody>
                  <a:tcPr/>
                </a:tc>
                <a:tc>
                  <a:txBody>
                    <a:bodyPr/>
                    <a:lstStyle/>
                    <a:p>
                      <a:pPr algn="ctr"/>
                      <a:endParaRPr lang="en-US" sz="2400" dirty="0"/>
                    </a:p>
                  </a:txBody>
                  <a:tcPr/>
                </a:tc>
                <a:extLst>
                  <a:ext uri="{0D108BD9-81ED-4DB2-BD59-A6C34878D82A}">
                    <a16:rowId xmlns:a16="http://schemas.microsoft.com/office/drawing/2014/main" val="2671062594"/>
                  </a:ext>
                </a:extLst>
              </a:tr>
              <a:tr h="503826">
                <a:tc>
                  <a:txBody>
                    <a:bodyPr/>
                    <a:lstStyle/>
                    <a:p>
                      <a:r>
                        <a:rPr lang="en-US" sz="2400" b="1" dirty="0"/>
                        <a:t>Total sexual contacts, n</a:t>
                      </a:r>
                    </a:p>
                  </a:txBody>
                  <a:tcPr>
                    <a:lnB w="12700" cap="flat" cmpd="sng" algn="ctr">
                      <a:solidFill>
                        <a:schemeClr val="tx1"/>
                      </a:solidFill>
                      <a:prstDash val="solid"/>
                      <a:round/>
                      <a:headEnd type="none" w="med" len="med"/>
                      <a:tailEnd type="none" w="med" len="med"/>
                    </a:lnB>
                  </a:tcPr>
                </a:tc>
                <a:tc>
                  <a:txBody>
                    <a:bodyPr/>
                    <a:lstStyle/>
                    <a:p>
                      <a:pPr algn="ctr"/>
                      <a:r>
                        <a:rPr lang="en-US" sz="2400" b="1" dirty="0"/>
                        <a:t>1,738</a:t>
                      </a:r>
                    </a:p>
                  </a:txBody>
                  <a:tcPr>
                    <a:lnB w="12700" cap="flat" cmpd="sng" algn="ctr">
                      <a:solidFill>
                        <a:schemeClr val="tx1"/>
                      </a:solidFill>
                      <a:prstDash val="solid"/>
                      <a:round/>
                      <a:headEnd type="none" w="med" len="med"/>
                      <a:tailEnd type="none" w="med" len="med"/>
                    </a:lnB>
                  </a:tcPr>
                </a:tc>
                <a:tc>
                  <a:txBody>
                    <a:bodyPr/>
                    <a:lstStyle/>
                    <a:p>
                      <a:pPr algn="ctr"/>
                      <a:r>
                        <a:rPr lang="en-US" sz="2400" b="1" dirty="0"/>
                        <a:t>164</a:t>
                      </a:r>
                    </a:p>
                  </a:txBody>
                  <a:tcPr>
                    <a:lnB w="12700" cap="flat" cmpd="sng" algn="ctr">
                      <a:solidFill>
                        <a:schemeClr val="tx1"/>
                      </a:solidFill>
                      <a:prstDash val="solid"/>
                      <a:round/>
                      <a:headEnd type="none" w="med" len="med"/>
                      <a:tailEnd type="none" w="med" len="med"/>
                    </a:lnB>
                  </a:tcPr>
                </a:tc>
                <a:tc>
                  <a:txBody>
                    <a:bodyPr/>
                    <a:lstStyle/>
                    <a:p>
                      <a:pPr algn="ctr"/>
                      <a:r>
                        <a:rPr lang="en-US" sz="2400" b="1" dirty="0"/>
                        <a:t>1,574</a:t>
                      </a:r>
                    </a:p>
                  </a:txBody>
                  <a:tcPr>
                    <a:lnB w="12700" cap="flat" cmpd="sng" algn="ctr">
                      <a:solidFill>
                        <a:schemeClr val="tx1"/>
                      </a:solidFill>
                      <a:prstDash val="solid"/>
                      <a:round/>
                      <a:headEnd type="none" w="med" len="med"/>
                      <a:tailEnd type="none" w="med" len="med"/>
                    </a:lnB>
                  </a:tcPr>
                </a:tc>
                <a:tc>
                  <a:txBody>
                    <a:bodyPr/>
                    <a:lstStyle/>
                    <a:p>
                      <a:pPr algn="ct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22143"/>
                  </a:ext>
                </a:extLst>
              </a:tr>
              <a:tr h="503826">
                <a:tc>
                  <a:txBody>
                    <a:bodyPr/>
                    <a:lstStyle/>
                    <a:p>
                      <a:pPr algn="r"/>
                      <a:r>
                        <a:rPr lang="en-US" sz="2400" i="1" dirty="0"/>
                        <a:t>Sexual Contact to Index Ratio</a:t>
                      </a:r>
                    </a:p>
                  </a:txBody>
                  <a:tcPr>
                    <a:lnT w="12700" cap="flat" cmpd="sng" algn="ctr">
                      <a:solidFill>
                        <a:schemeClr val="tx1"/>
                      </a:solidFill>
                      <a:prstDash val="solid"/>
                      <a:round/>
                      <a:headEnd type="none" w="med" len="med"/>
                      <a:tailEnd type="none" w="med" len="med"/>
                    </a:lnT>
                  </a:tcPr>
                </a:tc>
                <a:tc>
                  <a:txBody>
                    <a:bodyPr/>
                    <a:lstStyle/>
                    <a:p>
                      <a:pPr algn="ctr"/>
                      <a:r>
                        <a:rPr lang="en-US" sz="2400"/>
                        <a:t>1.40</a:t>
                      </a:r>
                    </a:p>
                  </a:txBody>
                  <a:tcPr>
                    <a:lnT w="12700" cap="flat" cmpd="sng" algn="ctr">
                      <a:solidFill>
                        <a:schemeClr val="tx1"/>
                      </a:solidFill>
                      <a:prstDash val="solid"/>
                      <a:round/>
                      <a:headEnd type="none" w="med" len="med"/>
                      <a:tailEnd type="none" w="med" len="med"/>
                    </a:lnT>
                  </a:tcPr>
                </a:tc>
                <a:tc>
                  <a:txBody>
                    <a:bodyPr/>
                    <a:lstStyle/>
                    <a:p>
                      <a:pPr algn="ctr"/>
                      <a:r>
                        <a:rPr lang="en-US" sz="2400" b="1">
                          <a:solidFill>
                            <a:srgbClr val="FF0000"/>
                          </a:solidFill>
                        </a:rPr>
                        <a:t>1.67</a:t>
                      </a:r>
                    </a:p>
                  </a:txBody>
                  <a:tcPr>
                    <a:lnT w="12700" cap="flat" cmpd="sng" algn="ctr">
                      <a:solidFill>
                        <a:schemeClr val="tx1"/>
                      </a:solidFill>
                      <a:prstDash val="solid"/>
                      <a:round/>
                      <a:headEnd type="none" w="med" len="med"/>
                      <a:tailEnd type="none" w="med" len="med"/>
                    </a:lnT>
                  </a:tcPr>
                </a:tc>
                <a:tc>
                  <a:txBody>
                    <a:bodyPr/>
                    <a:lstStyle/>
                    <a:p>
                      <a:pPr algn="ctr"/>
                      <a:r>
                        <a:rPr lang="en-US" sz="2400" b="1">
                          <a:solidFill>
                            <a:srgbClr val="FF0000"/>
                          </a:solidFill>
                        </a:rPr>
                        <a:t>1.38</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0.06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7837957"/>
                  </a:ext>
                </a:extLst>
              </a:tr>
            </a:tbl>
          </a:graphicData>
        </a:graphic>
      </p:graphicFrame>
    </p:spTree>
    <p:extLst>
      <p:ext uri="{BB962C8B-B14F-4D97-AF65-F5344CB8AC3E}">
        <p14:creationId xmlns:p14="http://schemas.microsoft.com/office/powerpoint/2010/main" val="297052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7B85-4CE3-FAFE-932A-D175D2C4AE9A}"/>
              </a:ext>
            </a:extLst>
          </p:cNvPr>
          <p:cNvSpPr>
            <a:spLocks noGrp="1"/>
          </p:cNvSpPr>
          <p:nvPr>
            <p:ph type="title"/>
          </p:nvPr>
        </p:nvSpPr>
        <p:spPr>
          <a:xfrm>
            <a:off x="259492" y="312571"/>
            <a:ext cx="11932507" cy="779463"/>
          </a:xfrm>
        </p:spPr>
        <p:txBody>
          <a:bodyPr>
            <a:noAutofit/>
          </a:bodyPr>
          <a:lstStyle/>
          <a:p>
            <a:r>
              <a:rPr lang="en-US" sz="4000" dirty="0">
                <a:solidFill>
                  <a:schemeClr val="tx1"/>
                </a:solidFill>
                <a:latin typeface="Calibri" panose="020F0502020204030204" pitchFamily="34" charset="0"/>
                <a:cs typeface="Calibri" panose="020F0502020204030204" pitchFamily="34" charset="0"/>
              </a:rPr>
              <a:t>Outcome 2: HIV Positivity Yield among </a:t>
            </a:r>
            <a:r>
              <a:rPr lang="en-US" sz="4000" dirty="0">
                <a:latin typeface="Calibri" panose="020F0502020204030204" pitchFamily="34" charset="0"/>
                <a:cs typeface="Calibri" panose="020F0502020204030204" pitchFamily="34" charset="0"/>
              </a:rPr>
              <a:t>Sexual Contacts </a:t>
            </a:r>
            <a:r>
              <a:rPr lang="en-US" sz="4000" dirty="0">
                <a:solidFill>
                  <a:schemeClr val="tx1"/>
                </a:solidFill>
                <a:latin typeface="Calibri" panose="020F0502020204030204" pitchFamily="34" charset="0"/>
                <a:cs typeface="Calibri" panose="020F0502020204030204" pitchFamily="34" charset="0"/>
              </a:rPr>
              <a:t>by Recency Status of Index Cases (n=789/1,738)</a:t>
            </a:r>
            <a:endParaRPr lang="en-US" sz="4000" dirty="0">
              <a:latin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0DFFF40A-934E-0AFC-D85D-1C9383D040B7}"/>
              </a:ext>
            </a:extLst>
          </p:cNvPr>
          <p:cNvGraphicFramePr>
            <a:graphicFrameLocks/>
          </p:cNvGraphicFramePr>
          <p:nvPr>
            <p:extLst>
              <p:ext uri="{D42A27DB-BD31-4B8C-83A1-F6EECF244321}">
                <p14:modId xmlns:p14="http://schemas.microsoft.com/office/powerpoint/2010/main" val="3999214350"/>
              </p:ext>
            </p:extLst>
          </p:nvPr>
        </p:nvGraphicFramePr>
        <p:xfrm>
          <a:off x="378085" y="1405334"/>
          <a:ext cx="11100816" cy="52029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67E2876-BE0D-7F95-E910-1BD9ED099DAA}"/>
              </a:ext>
            </a:extLst>
          </p:cNvPr>
          <p:cNvSpPr txBox="1"/>
          <p:nvPr/>
        </p:nvSpPr>
        <p:spPr>
          <a:xfrm>
            <a:off x="8245704" y="1737313"/>
            <a:ext cx="1076325" cy="461665"/>
          </a:xfrm>
          <a:prstGeom prst="rect">
            <a:avLst/>
          </a:prstGeom>
          <a:noFill/>
          <a:ln w="285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4B545B"/>
                </a:solidFill>
                <a:effectLst/>
                <a:uLnTx/>
                <a:uFillTx/>
                <a:latin typeface="Calibri"/>
                <a:ea typeface="+mn-ea"/>
                <a:cs typeface="+mn-cs"/>
              </a:rPr>
              <a:t>P = 0.3</a:t>
            </a:r>
          </a:p>
        </p:txBody>
      </p:sp>
      <p:cxnSp>
        <p:nvCxnSpPr>
          <p:cNvPr id="8" name="Straight Connector 7">
            <a:extLst>
              <a:ext uri="{FF2B5EF4-FFF2-40B4-BE49-F238E27FC236}">
                <a16:creationId xmlns:a16="http://schemas.microsoft.com/office/drawing/2014/main" id="{B6949EA9-EC41-F2E2-B68E-C14E7B5888EB}"/>
              </a:ext>
            </a:extLst>
          </p:cNvPr>
          <p:cNvCxnSpPr>
            <a:cxnSpLocks/>
          </p:cNvCxnSpPr>
          <p:nvPr/>
        </p:nvCxnSpPr>
        <p:spPr>
          <a:xfrm>
            <a:off x="8929519" y="2198978"/>
            <a:ext cx="0" cy="372101"/>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307CF00D-85A7-3316-8A1F-24880956F565}"/>
              </a:ext>
            </a:extLst>
          </p:cNvPr>
          <p:cNvCxnSpPr>
            <a:cxnSpLocks/>
          </p:cNvCxnSpPr>
          <p:nvPr/>
        </p:nvCxnSpPr>
        <p:spPr>
          <a:xfrm flipH="1">
            <a:off x="5592193" y="1923050"/>
            <a:ext cx="2653511"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901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7B85-4CE3-FAFE-932A-D175D2C4AE9A}"/>
              </a:ext>
            </a:extLst>
          </p:cNvPr>
          <p:cNvSpPr>
            <a:spLocks noGrp="1"/>
          </p:cNvSpPr>
          <p:nvPr>
            <p:ph type="title"/>
          </p:nvPr>
        </p:nvSpPr>
        <p:spPr>
          <a:xfrm>
            <a:off x="389467" y="301938"/>
            <a:ext cx="11480799" cy="779463"/>
          </a:xfrm>
        </p:spPr>
        <p:txBody>
          <a:bodyPr>
            <a:noAutofit/>
          </a:bodyPr>
          <a:lstStyle/>
          <a:p>
            <a:r>
              <a:rPr lang="en-US" sz="4000" dirty="0">
                <a:solidFill>
                  <a:schemeClr val="tx1"/>
                </a:solidFill>
                <a:latin typeface="Calibri" panose="020F0502020204030204" pitchFamily="34" charset="0"/>
                <a:cs typeface="Calibri" panose="020F0502020204030204" pitchFamily="34" charset="0"/>
              </a:rPr>
              <a:t>Outcome 3: HIV Recency Yield among </a:t>
            </a:r>
            <a:r>
              <a:rPr lang="en-US" sz="4000" dirty="0">
                <a:latin typeface="Calibri" panose="020F0502020204030204" pitchFamily="34" charset="0"/>
                <a:cs typeface="Calibri" panose="020F0502020204030204" pitchFamily="34" charset="0"/>
              </a:rPr>
              <a:t>Sexual Contacts </a:t>
            </a:r>
            <a:r>
              <a:rPr lang="en-US" sz="4000" dirty="0">
                <a:solidFill>
                  <a:schemeClr val="tx1"/>
                </a:solidFill>
                <a:latin typeface="Calibri" panose="020F0502020204030204" pitchFamily="34" charset="0"/>
                <a:cs typeface="Calibri" panose="020F0502020204030204" pitchFamily="34" charset="0"/>
              </a:rPr>
              <a:t>by Recency Status of Index Cases (n=789/1,738)</a:t>
            </a:r>
            <a:endParaRPr lang="en-US" sz="4000" dirty="0">
              <a:latin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0DFFF40A-934E-0AFC-D85D-1C9383D040B7}"/>
              </a:ext>
            </a:extLst>
          </p:cNvPr>
          <p:cNvGraphicFramePr>
            <a:graphicFrameLocks/>
          </p:cNvGraphicFramePr>
          <p:nvPr>
            <p:extLst>
              <p:ext uri="{D42A27DB-BD31-4B8C-83A1-F6EECF244321}">
                <p14:modId xmlns:p14="http://schemas.microsoft.com/office/powerpoint/2010/main" val="1228496274"/>
              </p:ext>
            </p:extLst>
          </p:nvPr>
        </p:nvGraphicFramePr>
        <p:xfrm>
          <a:off x="378085" y="1405334"/>
          <a:ext cx="11100816" cy="52029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73A2BBC-0E8D-9E85-E377-14832D2FAC17}"/>
              </a:ext>
            </a:extLst>
          </p:cNvPr>
          <p:cNvSpPr txBox="1"/>
          <p:nvPr/>
        </p:nvSpPr>
        <p:spPr>
          <a:xfrm>
            <a:off x="8166553" y="1596287"/>
            <a:ext cx="1521144" cy="461665"/>
          </a:xfrm>
          <a:prstGeom prst="rect">
            <a:avLst/>
          </a:prstGeom>
          <a:noFill/>
          <a:ln w="28575">
            <a:solidFill>
              <a:schemeClr val="tx1"/>
            </a:solidFill>
          </a:ln>
        </p:spPr>
        <p:txBody>
          <a:bodyPr wrap="square" rtlCol="0">
            <a:spAutoFit/>
          </a:bodyPr>
          <a:lstStyle>
            <a:defPPr>
              <a:defRPr lang="en-US"/>
            </a:defPPr>
            <a:lvl1pPr algn="ctr">
              <a:defRPr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P = 0.045</a:t>
            </a:r>
          </a:p>
        </p:txBody>
      </p:sp>
      <p:cxnSp>
        <p:nvCxnSpPr>
          <p:cNvPr id="7" name="Straight Connector 6">
            <a:extLst>
              <a:ext uri="{FF2B5EF4-FFF2-40B4-BE49-F238E27FC236}">
                <a16:creationId xmlns:a16="http://schemas.microsoft.com/office/drawing/2014/main" id="{816E1825-6C20-B453-F29B-EA75CB87EA1A}"/>
              </a:ext>
            </a:extLst>
          </p:cNvPr>
          <p:cNvCxnSpPr>
            <a:cxnSpLocks/>
            <a:stCxn id="5" idx="1"/>
          </p:cNvCxnSpPr>
          <p:nvPr/>
        </p:nvCxnSpPr>
        <p:spPr>
          <a:xfrm flipH="1">
            <a:off x="4905632" y="1827120"/>
            <a:ext cx="3260921" cy="168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307CF00D-85A7-3316-8A1F-24880956F565}"/>
              </a:ext>
            </a:extLst>
          </p:cNvPr>
          <p:cNvCxnSpPr>
            <a:cxnSpLocks/>
          </p:cNvCxnSpPr>
          <p:nvPr/>
        </p:nvCxnSpPr>
        <p:spPr>
          <a:xfrm flipH="1">
            <a:off x="3423684" y="2108788"/>
            <a:ext cx="1318981"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9E40EDB3-8A40-F8E0-2865-696C848ADBF5}"/>
              </a:ext>
            </a:extLst>
          </p:cNvPr>
          <p:cNvCxnSpPr>
            <a:cxnSpLocks/>
          </p:cNvCxnSpPr>
          <p:nvPr/>
        </p:nvCxnSpPr>
        <p:spPr>
          <a:xfrm flipV="1">
            <a:off x="8704715" y="2057952"/>
            <a:ext cx="0" cy="182207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6692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7C38-5F65-5947-885B-5AB8814D8F59}"/>
              </a:ext>
            </a:extLst>
          </p:cNvPr>
          <p:cNvSpPr>
            <a:spLocks noGrp="1"/>
          </p:cNvSpPr>
          <p:nvPr>
            <p:ph type="title"/>
          </p:nvPr>
        </p:nvSpPr>
        <p:spPr/>
        <p:txBody>
          <a:bodyPr/>
          <a:lstStyle/>
          <a:p>
            <a:r>
              <a:rPr lang="en-US" dirty="0">
                <a:solidFill>
                  <a:schemeClr val="tx1"/>
                </a:solidFill>
              </a:rPr>
              <a:t>Conclusions</a:t>
            </a:r>
          </a:p>
        </p:txBody>
      </p:sp>
      <p:sp>
        <p:nvSpPr>
          <p:cNvPr id="4" name="TextBox 3">
            <a:extLst>
              <a:ext uri="{FF2B5EF4-FFF2-40B4-BE49-F238E27FC236}">
                <a16:creationId xmlns:a16="http://schemas.microsoft.com/office/drawing/2014/main" id="{BBF1BC41-1420-4F1B-C7F6-D77D13985DE8}"/>
              </a:ext>
            </a:extLst>
          </p:cNvPr>
          <p:cNvSpPr txBox="1"/>
          <p:nvPr/>
        </p:nvSpPr>
        <p:spPr>
          <a:xfrm>
            <a:off x="206517" y="1178436"/>
            <a:ext cx="11846698" cy="5606343"/>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Newly diagnosed index cases with recent infections compared to those with LT infections were more likely to </a:t>
            </a:r>
            <a:r>
              <a:rPr lang="en-US" sz="3600" dirty="0">
                <a:latin typeface="Calibri" panose="020F0502020204030204" pitchFamily="34" charset="0"/>
                <a:ea typeface="Calibri" panose="020F0502020204030204" pitchFamily="34" charset="0"/>
                <a:cs typeface="Times New Roman" panose="02020603050405020304" pitchFamily="18" charset="0"/>
              </a:rPr>
              <a:t>have </a:t>
            </a:r>
            <a:r>
              <a:rPr lang="en-US" sz="3600" dirty="0">
                <a:effectLst/>
                <a:latin typeface="Calibri" panose="020F0502020204030204" pitchFamily="34" charset="0"/>
                <a:ea typeface="Calibri" panose="020F0502020204030204" pitchFamily="34" charset="0"/>
                <a:cs typeface="Times New Roman" panose="02020603050405020304" pitchFamily="18" charset="0"/>
              </a:rPr>
              <a:t>sexual contacts with recent infections</a:t>
            </a:r>
          </a:p>
          <a:p>
            <a:pPr marL="457200" marR="0" indent="-45720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HIV recency with index testing and partner notification services provided an important opportunity to identify new infections earlier and tailor prevention efforts to high-risk  groups</a:t>
            </a:r>
          </a:p>
          <a:p>
            <a:pPr marL="457200" marR="0" indent="-457200">
              <a:lnSpc>
                <a:spcPct val="107000"/>
              </a:lnSpc>
              <a:spcBef>
                <a:spcPts val="0"/>
              </a:spcBef>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Surveillance and program benefit of recency testing warrants further research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17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7C38-5F65-5947-885B-5AB8814D8F59}"/>
              </a:ext>
            </a:extLst>
          </p:cNvPr>
          <p:cNvSpPr>
            <a:spLocks noGrp="1"/>
          </p:cNvSpPr>
          <p:nvPr>
            <p:ph type="title"/>
          </p:nvPr>
        </p:nvSpPr>
        <p:spPr/>
        <p:txBody>
          <a:bodyPr/>
          <a:lstStyle/>
          <a:p>
            <a:r>
              <a:rPr lang="en-US" dirty="0">
                <a:solidFill>
                  <a:schemeClr val="tx1"/>
                </a:solidFill>
              </a:rPr>
              <a:t>Thank you</a:t>
            </a:r>
          </a:p>
        </p:txBody>
      </p:sp>
      <p:sp>
        <p:nvSpPr>
          <p:cNvPr id="4" name="TextBox 3">
            <a:extLst>
              <a:ext uri="{FF2B5EF4-FFF2-40B4-BE49-F238E27FC236}">
                <a16:creationId xmlns:a16="http://schemas.microsoft.com/office/drawing/2014/main" id="{49911B57-08AA-E54C-220D-C68537D41E23}"/>
              </a:ext>
            </a:extLst>
          </p:cNvPr>
          <p:cNvSpPr txBox="1"/>
          <p:nvPr/>
        </p:nvSpPr>
        <p:spPr>
          <a:xfrm>
            <a:off x="5887361" y="2579931"/>
            <a:ext cx="2950873" cy="3236207"/>
          </a:xfrm>
          <a:prstGeom prst="rect">
            <a:avLst/>
          </a:prstGeom>
          <a:noFill/>
        </p:spPr>
        <p:txBody>
          <a:bodyPr wrap="square">
            <a:spAutoFit/>
          </a:bodyPr>
          <a:lstStyle/>
          <a:p>
            <a:pPr marL="0" marR="0">
              <a:lnSpc>
                <a:spcPct val="107000"/>
              </a:lnSpc>
              <a:spcBef>
                <a:spcPts val="0"/>
              </a:spcBef>
              <a:spcAft>
                <a:spcPts val="0"/>
              </a:spcAft>
            </a:pPr>
            <a:r>
              <a:rPr lang="en-US" sz="24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Jessica Justman</a:t>
            </a:r>
          </a:p>
          <a:p>
            <a:pPr marL="0" marR="0">
              <a:lnSpc>
                <a:spcPct val="107000"/>
              </a:lnSpc>
              <a:spcBef>
                <a:spcPts val="0"/>
              </a:spcBef>
              <a:spcAft>
                <a:spcPts val="0"/>
              </a:spcAft>
            </a:pPr>
            <a:r>
              <a:rPr lang="en-US" sz="2400"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Bharat Parekh</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Yen Pottinger</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Monita Patel</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Koen Frederix</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Jarjieh Fang</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Vedaste Masengesho</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David Miller</a:t>
            </a:r>
            <a:endParaRPr lang="en-US" sz="24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5B1B9A5-4941-C066-8665-4A8076EA0620}"/>
              </a:ext>
            </a:extLst>
          </p:cNvPr>
          <p:cNvSpPr txBox="1"/>
          <p:nvPr/>
        </p:nvSpPr>
        <p:spPr>
          <a:xfrm>
            <a:off x="8838234" y="2564920"/>
            <a:ext cx="3068851" cy="2841034"/>
          </a:xfrm>
          <a:prstGeom prst="rect">
            <a:avLst/>
          </a:prstGeom>
          <a:noFill/>
        </p:spPr>
        <p:txBody>
          <a:bodyPr wrap="square">
            <a:spAutoFit/>
          </a:bodyPr>
          <a:lstStyle/>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Emah Ndengo</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Canisious Musoni</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Jared Omolo</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Samuel Sewava</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Eugenie Kayirangwa</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Augustin Mulindabigwi</a:t>
            </a:r>
          </a:p>
          <a:p>
            <a:pPr marL="0" marR="0">
              <a:lnSpc>
                <a:spcPct val="107000"/>
              </a:lnSpc>
              <a:spcBef>
                <a:spcPts val="0"/>
              </a:spcBef>
              <a:spcAft>
                <a:spcPts val="0"/>
              </a:spcAft>
            </a:pP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Alice </a:t>
            </a:r>
            <a:r>
              <a:rPr lang="en-US" sz="2400" dirty="0" err="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Kabanda</a:t>
            </a:r>
            <a:endPar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BB7CB7A-C076-29CA-B0B1-C3E0AEC9DFA2}"/>
              </a:ext>
            </a:extLst>
          </p:cNvPr>
          <p:cNvSpPr txBox="1"/>
          <p:nvPr/>
        </p:nvSpPr>
        <p:spPr>
          <a:xfrm>
            <a:off x="5400134" y="1065541"/>
            <a:ext cx="6198307" cy="523220"/>
          </a:xfrm>
          <a:prstGeom prst="rect">
            <a:avLst/>
          </a:prstGeom>
          <a:noFill/>
        </p:spPr>
        <p:txBody>
          <a:bodyPr wrap="square" rtlCol="0">
            <a:spAutoFit/>
          </a:bodyPr>
          <a:lstStyle/>
          <a:p>
            <a:r>
              <a:rPr lang="en-US" sz="2800" b="1" i="1" dirty="0"/>
              <a:t>To all people living with HIV</a:t>
            </a:r>
          </a:p>
        </p:txBody>
      </p:sp>
      <p:sp>
        <p:nvSpPr>
          <p:cNvPr id="8" name="TextBox 7">
            <a:extLst>
              <a:ext uri="{FF2B5EF4-FFF2-40B4-BE49-F238E27FC236}">
                <a16:creationId xmlns:a16="http://schemas.microsoft.com/office/drawing/2014/main" id="{E6D3EA40-C841-E28B-5E64-E65F2567590C}"/>
              </a:ext>
            </a:extLst>
          </p:cNvPr>
          <p:cNvSpPr txBox="1"/>
          <p:nvPr/>
        </p:nvSpPr>
        <p:spPr>
          <a:xfrm>
            <a:off x="5439034" y="2103255"/>
            <a:ext cx="1313931" cy="461665"/>
          </a:xfrm>
          <a:prstGeom prst="rect">
            <a:avLst/>
          </a:prstGeom>
          <a:noFill/>
        </p:spPr>
        <p:txBody>
          <a:bodyPr wrap="square" rtlCol="0">
            <a:spAutoFit/>
          </a:bodyPr>
          <a:lstStyle/>
          <a:p>
            <a:r>
              <a:rPr lang="en-US" sz="2400" b="1" i="1" dirty="0">
                <a:solidFill>
                  <a:schemeClr val="bg2">
                    <a:lumMod val="50000"/>
                  </a:schemeClr>
                </a:solidFill>
              </a:rPr>
              <a:t>And to:</a:t>
            </a:r>
          </a:p>
        </p:txBody>
      </p:sp>
      <p:sp>
        <p:nvSpPr>
          <p:cNvPr id="9" name="TextBox 8">
            <a:extLst>
              <a:ext uri="{FF2B5EF4-FFF2-40B4-BE49-F238E27FC236}">
                <a16:creationId xmlns:a16="http://schemas.microsoft.com/office/drawing/2014/main" id="{BCE7936D-E904-E3AC-26FC-68AE4A61024E}"/>
              </a:ext>
            </a:extLst>
          </p:cNvPr>
          <p:cNvSpPr txBox="1"/>
          <p:nvPr/>
        </p:nvSpPr>
        <p:spPr>
          <a:xfrm>
            <a:off x="191207" y="4966257"/>
            <a:ext cx="2503868" cy="1600438"/>
          </a:xfrm>
          <a:prstGeom prst="rect">
            <a:avLst/>
          </a:prstGeom>
          <a:noFill/>
        </p:spPr>
        <p:txBody>
          <a:bodyPr wrap="square" rtlCol="0">
            <a:spAutoFit/>
          </a:bodyPr>
          <a:lstStyle/>
          <a:p>
            <a:r>
              <a:rPr lang="en-US" sz="1000" i="1" dirty="0">
                <a:solidFill>
                  <a:schemeClr val="bg2">
                    <a:lumMod val="25000"/>
                  </a:schemeClr>
                </a:solidFill>
                <a:latin typeface="Calibri" panose="020F0502020204030204" pitchFamily="34" charset="0"/>
                <a:cs typeface="Calibri" panose="020F0502020204030204" pitchFamily="34" charset="0"/>
              </a:rPr>
              <a:t>This research was supported by the United States President’s Emergency Plan for AIDS Relief (PEPFAR) through the U.S. Centers for Disease Control and Prevention (CDC) under the terms of Cooperative Agreement Numbers NU2GGH002171. The contents are solely the responsibility of ICAP and do not necessarily reflect the views of the United States Government. </a:t>
            </a:r>
          </a:p>
          <a:p>
            <a:endParaRPr lang="en-US" sz="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50EAE0A-8B28-A8B8-2B1C-5B9BF02CF548}"/>
              </a:ext>
            </a:extLst>
          </p:cNvPr>
          <p:cNvSpPr txBox="1"/>
          <p:nvPr/>
        </p:nvSpPr>
        <p:spPr>
          <a:xfrm>
            <a:off x="2801147" y="4966257"/>
            <a:ext cx="2619333" cy="1754326"/>
          </a:xfrm>
          <a:prstGeom prst="rect">
            <a:avLst/>
          </a:prstGeom>
          <a:noFill/>
        </p:spPr>
        <p:txBody>
          <a:bodyPr wrap="square" rtlCol="0">
            <a:spAutoFit/>
          </a:bodyPr>
          <a:lstStyle/>
          <a:p>
            <a:r>
              <a:rPr lang="en-US" sz="1000" i="1" dirty="0">
                <a:solidFill>
                  <a:schemeClr val="bg2">
                    <a:lumMod val="25000"/>
                  </a:schemeClr>
                </a:solidFill>
                <a:latin typeface="Calibri" panose="020F0502020204030204" pitchFamily="34" charset="0"/>
                <a:cs typeface="Calibri" panose="020F0502020204030204" pitchFamily="34" charset="0"/>
              </a:rPr>
              <a:t>A major global health organization with projects in more than 40 countries, ICAP at Columbia University works to transform the health of populations through innovation, science, and global collaboration. Since its founding in 2003 at the Columbia Mailman School of Public Health, more than 2.8 million people have received HIV care through ICAP-supported programs. Learn more online at </a:t>
            </a:r>
            <a:r>
              <a:rPr lang="en-US" sz="1000" i="1" dirty="0" err="1">
                <a:solidFill>
                  <a:schemeClr val="bg2">
                    <a:lumMod val="25000"/>
                  </a:schemeClr>
                </a:solidFill>
                <a:latin typeface="Calibri" panose="020F0502020204030204" pitchFamily="34" charset="0"/>
                <a:cs typeface="Calibri" panose="020F0502020204030204" pitchFamily="34" charset="0"/>
              </a:rPr>
              <a:t>icap.columbia.edu</a:t>
            </a:r>
            <a:endParaRPr lang="en-US" sz="1000" i="1" dirty="0">
              <a:solidFill>
                <a:schemeClr val="bg2">
                  <a:lumMod val="25000"/>
                </a:schemeClr>
              </a:solidFill>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0FE45EAE-88D3-6121-F79C-F234C202F66A}"/>
              </a:ext>
            </a:extLst>
          </p:cNvPr>
          <p:cNvGrpSpPr/>
          <p:nvPr/>
        </p:nvGrpSpPr>
        <p:grpSpPr>
          <a:xfrm>
            <a:off x="0" y="3840104"/>
            <a:ext cx="5400135" cy="880773"/>
            <a:chOff x="0" y="4980461"/>
            <a:chExt cx="5400135" cy="880773"/>
          </a:xfrm>
        </p:grpSpPr>
        <p:sp>
          <p:nvSpPr>
            <p:cNvPr id="11" name="Rectangle 10">
              <a:extLst>
                <a:ext uri="{FF2B5EF4-FFF2-40B4-BE49-F238E27FC236}">
                  <a16:creationId xmlns:a16="http://schemas.microsoft.com/office/drawing/2014/main" id="{F771B80D-7107-D46A-56D6-14590506DFF8}"/>
                </a:ext>
              </a:extLst>
            </p:cNvPr>
            <p:cNvSpPr/>
            <p:nvPr/>
          </p:nvSpPr>
          <p:spPr>
            <a:xfrm>
              <a:off x="0" y="4980461"/>
              <a:ext cx="5400135" cy="880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975A89F-8749-F46A-FAAC-60BFE1F4B993}"/>
                </a:ext>
              </a:extLst>
            </p:cNvPr>
            <p:cNvGrpSpPr/>
            <p:nvPr/>
          </p:nvGrpSpPr>
          <p:grpSpPr>
            <a:xfrm>
              <a:off x="191206" y="5067478"/>
              <a:ext cx="5090951" cy="706738"/>
              <a:chOff x="40285143" y="29969196"/>
              <a:chExt cx="7373781" cy="1023646"/>
            </a:xfrm>
          </p:grpSpPr>
          <p:pic>
            <p:nvPicPr>
              <p:cNvPr id="13" name="Picture 12" descr="A picture containing logo&#10;&#10;Description automatically generated">
                <a:extLst>
                  <a:ext uri="{FF2B5EF4-FFF2-40B4-BE49-F238E27FC236}">
                    <a16:creationId xmlns:a16="http://schemas.microsoft.com/office/drawing/2014/main" id="{EAF30833-D7F8-6B9B-77B7-A1CBFD403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5143" y="29969196"/>
                <a:ext cx="1747579" cy="1023646"/>
              </a:xfrm>
              <a:prstGeom prst="rect">
                <a:avLst/>
              </a:prstGeom>
            </p:spPr>
          </p:pic>
          <p:grpSp>
            <p:nvGrpSpPr>
              <p:cNvPr id="14" name="Group 13">
                <a:extLst>
                  <a:ext uri="{FF2B5EF4-FFF2-40B4-BE49-F238E27FC236}">
                    <a16:creationId xmlns:a16="http://schemas.microsoft.com/office/drawing/2014/main" id="{F2E2C212-E9BF-D971-30CD-21511505FEC2}"/>
                  </a:ext>
                </a:extLst>
              </p:cNvPr>
              <p:cNvGrpSpPr/>
              <p:nvPr/>
            </p:nvGrpSpPr>
            <p:grpSpPr>
              <a:xfrm>
                <a:off x="44877030" y="29971187"/>
                <a:ext cx="2781894" cy="999676"/>
                <a:chOff x="37054775" y="30366927"/>
                <a:chExt cx="5083825" cy="1836983"/>
              </a:xfrm>
            </p:grpSpPr>
            <p:pic>
              <p:nvPicPr>
                <p:cNvPr id="17" name="Picture 16" descr="Logo&#10;&#10;Description automatically generated">
                  <a:extLst>
                    <a:ext uri="{FF2B5EF4-FFF2-40B4-BE49-F238E27FC236}">
                      <a16:creationId xmlns:a16="http://schemas.microsoft.com/office/drawing/2014/main" id="{31935F61-CC96-DE40-81E3-DCDF708C82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228"/>
                <a:stretch/>
              </p:blipFill>
              <p:spPr>
                <a:xfrm>
                  <a:off x="37054775" y="30366927"/>
                  <a:ext cx="2895600" cy="1836983"/>
                </a:xfrm>
                <a:prstGeom prst="rect">
                  <a:avLst/>
                </a:prstGeom>
              </p:spPr>
            </p:pic>
            <p:pic>
              <p:nvPicPr>
                <p:cNvPr id="18" name="Picture 17" descr="Logo&#10;&#10;Description automatically generated">
                  <a:extLst>
                    <a:ext uri="{FF2B5EF4-FFF2-40B4-BE49-F238E27FC236}">
                      <a16:creationId xmlns:a16="http://schemas.microsoft.com/office/drawing/2014/main" id="{479957D6-4AB4-39EA-3232-A960FFEEFD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716" r="-1378"/>
                <a:stretch/>
              </p:blipFill>
              <p:spPr>
                <a:xfrm>
                  <a:off x="39852600" y="30366927"/>
                  <a:ext cx="2286000" cy="1836983"/>
                </a:xfrm>
                <a:prstGeom prst="rect">
                  <a:avLst/>
                </a:prstGeom>
              </p:spPr>
            </p:pic>
          </p:grpSp>
          <p:pic>
            <p:nvPicPr>
              <p:cNvPr id="15" name="Picture 14">
                <a:extLst>
                  <a:ext uri="{FF2B5EF4-FFF2-40B4-BE49-F238E27FC236}">
                    <a16:creationId xmlns:a16="http://schemas.microsoft.com/office/drawing/2014/main" id="{A46C6FA2-0AB5-7DC3-7E5D-C4B48E0A66F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64300" y="30110326"/>
                <a:ext cx="1920106" cy="877314"/>
              </a:xfrm>
              <a:prstGeom prst="rect">
                <a:avLst/>
              </a:prstGeom>
              <a:noFill/>
              <a:ln>
                <a:noFill/>
              </a:ln>
            </p:spPr>
          </p:pic>
        </p:grpSp>
      </p:grpSp>
    </p:spTree>
    <p:extLst>
      <p:ext uri="{BB962C8B-B14F-4D97-AF65-F5344CB8AC3E}">
        <p14:creationId xmlns:p14="http://schemas.microsoft.com/office/powerpoint/2010/main" val="206703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7C38-5F65-5947-885B-5AB8814D8F59}"/>
              </a:ext>
            </a:extLst>
          </p:cNvPr>
          <p:cNvSpPr>
            <a:spLocks noGrp="1"/>
          </p:cNvSpPr>
          <p:nvPr>
            <p:ph type="title"/>
          </p:nvPr>
        </p:nvSpPr>
        <p:spPr/>
        <p:txBody>
          <a:bodyPr/>
          <a:lstStyle/>
          <a:p>
            <a:r>
              <a:rPr lang="en-US" dirty="0">
                <a:solidFill>
                  <a:schemeClr val="tx1"/>
                </a:solidFill>
                <a:latin typeface="Calibri" panose="020F0502020204030204" pitchFamily="34" charset="0"/>
                <a:cs typeface="Calibri" panose="020F0502020204030204" pitchFamily="34" charset="0"/>
              </a:rPr>
              <a:t>Background</a:t>
            </a:r>
          </a:p>
        </p:txBody>
      </p:sp>
      <p:sp>
        <p:nvSpPr>
          <p:cNvPr id="4" name="TextBox 3">
            <a:extLst>
              <a:ext uri="{FF2B5EF4-FFF2-40B4-BE49-F238E27FC236}">
                <a16:creationId xmlns:a16="http://schemas.microsoft.com/office/drawing/2014/main" id="{DFFA08F9-6D03-0BEF-6204-2B8B6B9B96D4}"/>
              </a:ext>
            </a:extLst>
          </p:cNvPr>
          <p:cNvSpPr txBox="1"/>
          <p:nvPr/>
        </p:nvSpPr>
        <p:spPr>
          <a:xfrm>
            <a:off x="389466" y="1308687"/>
            <a:ext cx="11480799" cy="5606343"/>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Since 2018, Rwanda has been offering HIV recency testing to all </a:t>
            </a:r>
            <a:r>
              <a:rPr lang="en-US" sz="3600" dirty="0">
                <a:latin typeface="Calibri" panose="020F0502020204030204" pitchFamily="34" charset="0"/>
                <a:ea typeface="Calibri" panose="020F0502020204030204" pitchFamily="34" charset="0"/>
                <a:cs typeface="Times New Roman" panose="02020603050405020304" pitchFamily="18" charset="0"/>
              </a:rPr>
              <a:t>individuals newly diagnosed as HIV positive</a:t>
            </a:r>
          </a:p>
          <a:p>
            <a:pPr marL="285750" marR="0" indent="-285750">
              <a:lnSpc>
                <a:spcPct val="107000"/>
              </a:lnSpc>
              <a:spcBef>
                <a:spcPts val="0"/>
              </a:spcBef>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As part of index testing and partner notification services, sexual contacts of newly diagnosed individual are contacted and offered HIV testing; if positive, recency testing is offered </a:t>
            </a:r>
          </a:p>
          <a:p>
            <a:pPr marL="285750" marR="0" indent="-285750">
              <a:lnSpc>
                <a:spcPct val="107000"/>
              </a:lnSpc>
              <a:spcBef>
                <a:spcPts val="0"/>
              </a:spcBef>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This study examined yields of HIV positivity and HIV recency among sexual contacts of newly diagnosed individuals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87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FD9A-AC7E-63E6-43A8-3332D53A02D0}"/>
              </a:ext>
            </a:extLst>
          </p:cNvPr>
          <p:cNvSpPr>
            <a:spLocks noGrp="1"/>
          </p:cNvSpPr>
          <p:nvPr>
            <p:ph type="title"/>
          </p:nvPr>
        </p:nvSpPr>
        <p:spPr>
          <a:xfrm>
            <a:off x="389467" y="229520"/>
            <a:ext cx="11480799" cy="779463"/>
          </a:xfrm>
        </p:spPr>
        <p:txBody>
          <a:bodyPr/>
          <a:lstStyle/>
          <a:p>
            <a:r>
              <a:rPr lang="en-US" dirty="0">
                <a:latin typeface="Calibri" panose="020F0502020204030204" pitchFamily="34" charset="0"/>
                <a:cs typeface="Calibri" panose="020F0502020204030204" pitchFamily="34" charset="0"/>
              </a:rPr>
              <a:t>Methods: Study Location and Population</a:t>
            </a:r>
          </a:p>
        </p:txBody>
      </p:sp>
      <p:sp>
        <p:nvSpPr>
          <p:cNvPr id="4" name="TextBox 3">
            <a:extLst>
              <a:ext uri="{FF2B5EF4-FFF2-40B4-BE49-F238E27FC236}">
                <a16:creationId xmlns:a16="http://schemas.microsoft.com/office/drawing/2014/main" id="{DBA6E311-FA51-6C73-A7AA-6841D16CC07D}"/>
              </a:ext>
            </a:extLst>
          </p:cNvPr>
          <p:cNvSpPr txBox="1"/>
          <p:nvPr/>
        </p:nvSpPr>
        <p:spPr>
          <a:xfrm>
            <a:off x="302368" y="1269158"/>
            <a:ext cx="6231252" cy="5016758"/>
          </a:xfrm>
          <a:prstGeom prst="rect">
            <a:avLst/>
          </a:prstGeom>
          <a:noFill/>
        </p:spPr>
        <p:txBody>
          <a:bodyPr wrap="square">
            <a:spAutoFit/>
          </a:bodyPr>
          <a:lstStyle/>
          <a:p>
            <a:pPr marL="342900" indent="-3429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August 2021–October 2022 in 60 health facilities selected using probability sampling in all five provinces in Rwanda</a:t>
            </a:r>
          </a:p>
          <a:p>
            <a:pPr marL="342900" indent="-34290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1,238 newly diagnosed individuals ≥15 years (index cases) were enrolled </a:t>
            </a:r>
          </a:p>
          <a:p>
            <a:pPr marL="342900" indent="-342900">
              <a:buFont typeface="Arial" panose="020B0604020202020204" pitchFamily="34" charset="0"/>
              <a:buChar char="•"/>
            </a:pPr>
            <a:r>
              <a:rPr lang="en-US" sz="3200" dirty="0">
                <a:latin typeface="Calibri" panose="020F0502020204030204" pitchFamily="34" charset="0"/>
                <a:cs typeface="Times New Roman" panose="02020603050405020304" pitchFamily="18" charset="0"/>
              </a:rPr>
              <a:t>Sexual contacts underwent HIV testing and recency testing </a:t>
            </a:r>
          </a:p>
          <a:p>
            <a:pPr marL="342900" indent="-342900">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1420805C-6A78-17A3-95F6-4CB06277CC27}"/>
              </a:ext>
            </a:extLst>
          </p:cNvPr>
          <p:cNvPicPr>
            <a:picLocks noChangeAspect="1"/>
          </p:cNvPicPr>
          <p:nvPr/>
        </p:nvPicPr>
        <p:blipFill>
          <a:blip r:embed="rId3"/>
          <a:stretch>
            <a:fillRect/>
          </a:stretch>
        </p:blipFill>
        <p:spPr>
          <a:xfrm>
            <a:off x="6446520" y="1156266"/>
            <a:ext cx="5566011" cy="4986846"/>
          </a:xfrm>
          <a:prstGeom prst="rect">
            <a:avLst/>
          </a:prstGeom>
        </p:spPr>
      </p:pic>
    </p:spTree>
    <p:extLst>
      <p:ext uri="{BB962C8B-B14F-4D97-AF65-F5344CB8AC3E}">
        <p14:creationId xmlns:p14="http://schemas.microsoft.com/office/powerpoint/2010/main" val="235722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FD9A-AC7E-63E6-43A8-3332D53A02D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Methods: HIV Recency Testing</a:t>
            </a:r>
          </a:p>
        </p:txBody>
      </p:sp>
      <p:sp>
        <p:nvSpPr>
          <p:cNvPr id="4" name="TextBox 3">
            <a:extLst>
              <a:ext uri="{FF2B5EF4-FFF2-40B4-BE49-F238E27FC236}">
                <a16:creationId xmlns:a16="http://schemas.microsoft.com/office/drawing/2014/main" id="{DBA6E311-FA51-6C73-A7AA-6841D16CC07D}"/>
              </a:ext>
            </a:extLst>
          </p:cNvPr>
          <p:cNvSpPr txBox="1"/>
          <p:nvPr/>
        </p:nvSpPr>
        <p:spPr>
          <a:xfrm>
            <a:off x="389467" y="1477502"/>
            <a:ext cx="11480799" cy="3325269"/>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HIV recency testing distinguishes recent and long-term (LT) infections</a:t>
            </a:r>
          </a:p>
          <a:p>
            <a:pPr marL="914400" lvl="1" indent="-457200">
              <a:lnSpc>
                <a:spcPct val="107000"/>
              </a:lnSpc>
              <a:spcAft>
                <a:spcPts val="800"/>
              </a:spcAft>
              <a:buFont typeface="Courier New" panose="02070309020205020404" pitchFamily="49" charset="0"/>
              <a:buChar char="o"/>
            </a:pPr>
            <a:r>
              <a:rPr lang="en-US" sz="3600" dirty="0">
                <a:latin typeface="Calibri" panose="020F0502020204030204" pitchFamily="34" charset="0"/>
                <a:ea typeface="Calibri" panose="020F0502020204030204" pitchFamily="34" charset="0"/>
                <a:cs typeface="Times New Roman" panose="02020603050405020304" pitchFamily="18" charset="0"/>
              </a:rPr>
              <a:t>Recent infection – Less than 6-12 months</a:t>
            </a:r>
          </a:p>
          <a:p>
            <a:pPr marL="914400" lvl="1" indent="-457200">
              <a:lnSpc>
                <a:spcPct val="107000"/>
              </a:lnSpc>
              <a:spcAft>
                <a:spcPts val="800"/>
              </a:spcAft>
              <a:buFont typeface="Courier New" panose="02070309020205020404" pitchFamily="49" charset="0"/>
              <a:buChar char="o"/>
            </a:pPr>
            <a:r>
              <a:rPr lang="en-US" sz="3600" dirty="0">
                <a:latin typeface="Calibri" panose="020F0502020204030204" pitchFamily="34" charset="0"/>
                <a:ea typeface="Calibri" panose="020F0502020204030204" pitchFamily="34" charset="0"/>
                <a:cs typeface="Times New Roman" panose="02020603050405020304" pitchFamily="18" charset="0"/>
              </a:rPr>
              <a:t>LT infection – More than 12 months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3600" dirty="0"/>
          </a:p>
        </p:txBody>
      </p:sp>
      <p:grpSp>
        <p:nvGrpSpPr>
          <p:cNvPr id="10" name="Group 9">
            <a:extLst>
              <a:ext uri="{FF2B5EF4-FFF2-40B4-BE49-F238E27FC236}">
                <a16:creationId xmlns:a16="http://schemas.microsoft.com/office/drawing/2014/main" id="{74428AF4-6AB5-3A78-1DFB-4A43E238927D}"/>
              </a:ext>
            </a:extLst>
          </p:cNvPr>
          <p:cNvGrpSpPr/>
          <p:nvPr/>
        </p:nvGrpSpPr>
        <p:grpSpPr>
          <a:xfrm>
            <a:off x="7588745" y="3764117"/>
            <a:ext cx="4279783" cy="1893040"/>
            <a:chOff x="4321438" y="4359967"/>
            <a:chExt cx="4279783" cy="1893040"/>
          </a:xfrm>
        </p:grpSpPr>
        <p:pic>
          <p:nvPicPr>
            <p:cNvPr id="11" name="Picture 10">
              <a:extLst>
                <a:ext uri="{FF2B5EF4-FFF2-40B4-BE49-F238E27FC236}">
                  <a16:creationId xmlns:a16="http://schemas.microsoft.com/office/drawing/2014/main" id="{24A5A57B-B760-18E2-882F-569639356532}"/>
                </a:ext>
              </a:extLst>
            </p:cNvPr>
            <p:cNvPicPr>
              <a:picLocks noChangeAspect="1"/>
            </p:cNvPicPr>
            <p:nvPr/>
          </p:nvPicPr>
          <p:blipFill>
            <a:blip r:embed="rId3"/>
            <a:stretch>
              <a:fillRect/>
            </a:stretch>
          </p:blipFill>
          <p:spPr>
            <a:xfrm>
              <a:off x="4321438" y="5018290"/>
              <a:ext cx="4214051" cy="1234717"/>
            </a:xfrm>
            <a:prstGeom prst="rect">
              <a:avLst/>
            </a:prstGeom>
          </p:spPr>
        </p:pic>
        <p:sp>
          <p:nvSpPr>
            <p:cNvPr id="12" name="TextBox 11">
              <a:extLst>
                <a:ext uri="{FF2B5EF4-FFF2-40B4-BE49-F238E27FC236}">
                  <a16:creationId xmlns:a16="http://schemas.microsoft.com/office/drawing/2014/main" id="{5DC70F09-CD25-F02B-FC42-79937166A810}"/>
                </a:ext>
              </a:extLst>
            </p:cNvPr>
            <p:cNvSpPr txBox="1"/>
            <p:nvPr/>
          </p:nvSpPr>
          <p:spPr>
            <a:xfrm>
              <a:off x="6701908" y="4847491"/>
              <a:ext cx="1788375" cy="369332"/>
            </a:xfrm>
            <a:prstGeom prst="rect">
              <a:avLst/>
            </a:prstGeom>
            <a:noFill/>
          </p:spPr>
          <p:txBody>
            <a:bodyPr wrap="none" rtlCol="0">
              <a:spAutoFit/>
            </a:bodyPr>
            <a:lstStyle/>
            <a:p>
              <a:r>
                <a:rPr lang="en-US" dirty="0"/>
                <a:t>3: Long-term line</a:t>
              </a:r>
            </a:p>
          </p:txBody>
        </p:sp>
        <p:sp>
          <p:nvSpPr>
            <p:cNvPr id="13" name="TextBox 12">
              <a:extLst>
                <a:ext uri="{FF2B5EF4-FFF2-40B4-BE49-F238E27FC236}">
                  <a16:creationId xmlns:a16="http://schemas.microsoft.com/office/drawing/2014/main" id="{658FDCA5-23B3-6E17-E975-D1CC5DA0DA44}"/>
                </a:ext>
              </a:extLst>
            </p:cNvPr>
            <p:cNvSpPr txBox="1"/>
            <p:nvPr/>
          </p:nvSpPr>
          <p:spPr>
            <a:xfrm>
              <a:off x="6297257" y="4606607"/>
              <a:ext cx="2303964" cy="369332"/>
            </a:xfrm>
            <a:prstGeom prst="rect">
              <a:avLst/>
            </a:prstGeom>
            <a:noFill/>
          </p:spPr>
          <p:txBody>
            <a:bodyPr wrap="none" rtlCol="0">
              <a:spAutoFit/>
            </a:bodyPr>
            <a:lstStyle/>
            <a:p>
              <a:r>
                <a:rPr lang="en-US" dirty="0"/>
                <a:t>2: HIV verification line </a:t>
              </a:r>
            </a:p>
          </p:txBody>
        </p:sp>
        <p:sp>
          <p:nvSpPr>
            <p:cNvPr id="14" name="TextBox 13">
              <a:extLst>
                <a:ext uri="{FF2B5EF4-FFF2-40B4-BE49-F238E27FC236}">
                  <a16:creationId xmlns:a16="http://schemas.microsoft.com/office/drawing/2014/main" id="{57DF571D-1923-34BF-5E09-2CAC35B30608}"/>
                </a:ext>
              </a:extLst>
            </p:cNvPr>
            <p:cNvSpPr txBox="1"/>
            <p:nvPr/>
          </p:nvSpPr>
          <p:spPr>
            <a:xfrm>
              <a:off x="6034057" y="4359967"/>
              <a:ext cx="1611916" cy="369332"/>
            </a:xfrm>
            <a:prstGeom prst="rect">
              <a:avLst/>
            </a:prstGeom>
            <a:noFill/>
          </p:spPr>
          <p:txBody>
            <a:bodyPr wrap="none" rtlCol="0">
              <a:spAutoFit/>
            </a:bodyPr>
            <a:lstStyle/>
            <a:p>
              <a:r>
                <a:rPr lang="en-US" dirty="0"/>
                <a:t>1: Control line  </a:t>
              </a:r>
            </a:p>
          </p:txBody>
        </p:sp>
      </p:grpSp>
      <p:sp>
        <p:nvSpPr>
          <p:cNvPr id="15" name="TextBox 14">
            <a:extLst>
              <a:ext uri="{FF2B5EF4-FFF2-40B4-BE49-F238E27FC236}">
                <a16:creationId xmlns:a16="http://schemas.microsoft.com/office/drawing/2014/main" id="{43ACE357-3CDF-0884-E43B-8D2934EC13E7}"/>
              </a:ext>
            </a:extLst>
          </p:cNvPr>
          <p:cNvSpPr txBox="1"/>
          <p:nvPr/>
        </p:nvSpPr>
        <p:spPr>
          <a:xfrm>
            <a:off x="7402882" y="5883993"/>
            <a:ext cx="4880390" cy="307777"/>
          </a:xfrm>
          <a:prstGeom prst="rect">
            <a:avLst/>
          </a:prstGeom>
          <a:noFill/>
        </p:spPr>
        <p:txBody>
          <a:bodyPr wrap="square" rtlCol="0">
            <a:spAutoFit/>
          </a:bodyPr>
          <a:lstStyle/>
          <a:p>
            <a:r>
              <a:rPr lang="en-US" sz="1400" i="1" dirty="0"/>
              <a:t>Photo: Yufenyuy EL et al, PLOS Global Public Health, May 2022</a:t>
            </a:r>
          </a:p>
        </p:txBody>
      </p:sp>
    </p:spTree>
    <p:extLst>
      <p:ext uri="{BB962C8B-B14F-4D97-AF65-F5344CB8AC3E}">
        <p14:creationId xmlns:p14="http://schemas.microsoft.com/office/powerpoint/2010/main" val="124960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71101D2E-1ABF-0A8B-5D23-8E88BC18DD8E}"/>
              </a:ext>
            </a:extLst>
          </p:cNvPr>
          <p:cNvSpPr>
            <a:spLocks noGrp="1"/>
          </p:cNvSpPr>
          <p:nvPr>
            <p:ph type="title"/>
          </p:nvPr>
        </p:nvSpPr>
        <p:spPr>
          <a:xfrm>
            <a:off x="4499" y="579735"/>
            <a:ext cx="4131411" cy="779463"/>
          </a:xfrm>
        </p:spPr>
        <p:txBody>
          <a:bodyPr>
            <a:noAutofit/>
          </a:bodyPr>
          <a:lstStyle/>
          <a:p>
            <a:r>
              <a:rPr lang="en-US" sz="4000" dirty="0">
                <a:latin typeface="Calibri" panose="020F0502020204030204" pitchFamily="34" charset="0"/>
                <a:cs typeface="Calibri" panose="020F0502020204030204" pitchFamily="34" charset="0"/>
              </a:rPr>
              <a:t>Methods: Recency Testing</a:t>
            </a:r>
          </a:p>
        </p:txBody>
      </p:sp>
      <p:cxnSp>
        <p:nvCxnSpPr>
          <p:cNvPr id="19" name="Straight Arrow Connector 18">
            <a:extLst>
              <a:ext uri="{FF2B5EF4-FFF2-40B4-BE49-F238E27FC236}">
                <a16:creationId xmlns:a16="http://schemas.microsoft.com/office/drawing/2014/main" id="{03621CD9-653D-CD99-0DD6-5290278ECD9A}"/>
              </a:ext>
            </a:extLst>
          </p:cNvPr>
          <p:cNvCxnSpPr>
            <a:cxnSpLocks/>
          </p:cNvCxnSpPr>
          <p:nvPr/>
        </p:nvCxnSpPr>
        <p:spPr>
          <a:xfrm>
            <a:off x="6557699" y="1299519"/>
            <a:ext cx="13869" cy="3377225"/>
          </a:xfrm>
          <a:prstGeom prst="straightConnector1">
            <a:avLst/>
          </a:prstGeom>
          <a:noFill/>
          <a:ln w="38100" cap="flat" cmpd="sng" algn="ctr">
            <a:solidFill>
              <a:sysClr val="windowText" lastClr="000000"/>
            </a:solidFill>
            <a:prstDash val="solid"/>
            <a:miter lim="800000"/>
            <a:tailEnd type="triangle"/>
          </a:ln>
          <a:effectLst/>
        </p:spPr>
      </p:cxnSp>
      <p:sp>
        <p:nvSpPr>
          <p:cNvPr id="20" name="Rectangle 19">
            <a:extLst>
              <a:ext uri="{FF2B5EF4-FFF2-40B4-BE49-F238E27FC236}">
                <a16:creationId xmlns:a16="http://schemas.microsoft.com/office/drawing/2014/main" id="{7DE8137F-8BDF-E553-5E43-045ADF4A91E9}"/>
              </a:ext>
            </a:extLst>
          </p:cNvPr>
          <p:cNvSpPr>
            <a:spLocks noChangeArrowheads="1"/>
          </p:cNvSpPr>
          <p:nvPr/>
        </p:nvSpPr>
        <p:spPr bwMode="auto">
          <a:xfrm>
            <a:off x="3757198" y="2016560"/>
            <a:ext cx="5605272" cy="786384"/>
          </a:xfrm>
          <a:prstGeom prst="rect">
            <a:avLst/>
          </a:prstGeom>
          <a:solidFill>
            <a:srgbClr val="44546A">
              <a:lumMod val="40000"/>
              <a:lumOff val="60000"/>
            </a:srgbClr>
          </a:solidFill>
          <a:ln w="38100" algn="ctr">
            <a:solidFill>
              <a:sysClr val="window" lastClr="FFFFFF"/>
            </a:solidFill>
            <a:miter lim="800000"/>
            <a:headEnd/>
            <a:tailEnd/>
          </a:ln>
        </p:spPr>
        <p:txBody>
          <a:bodyPr wrap="none" anchor="ctr"/>
          <a:lstStyle/>
          <a:p>
            <a:pPr marL="0" marR="0" lvl="0" indent="0" algn="ctr" defTabSz="308884"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Rapid Test for Recent Infection (RTRI)</a:t>
            </a:r>
          </a:p>
        </p:txBody>
      </p:sp>
      <p:sp>
        <p:nvSpPr>
          <p:cNvPr id="21" name="Rectangle 10">
            <a:extLst>
              <a:ext uri="{FF2B5EF4-FFF2-40B4-BE49-F238E27FC236}">
                <a16:creationId xmlns:a16="http://schemas.microsoft.com/office/drawing/2014/main" id="{2917F983-FB55-D316-2CCA-4CDDBDFFB7A5}"/>
              </a:ext>
            </a:extLst>
          </p:cNvPr>
          <p:cNvSpPr>
            <a:spLocks noChangeArrowheads="1"/>
          </p:cNvSpPr>
          <p:nvPr/>
        </p:nvSpPr>
        <p:spPr bwMode="auto">
          <a:xfrm>
            <a:off x="7916694" y="5954886"/>
            <a:ext cx="2788920" cy="786384"/>
          </a:xfrm>
          <a:prstGeom prst="rect">
            <a:avLst/>
          </a:prstGeom>
          <a:solidFill>
            <a:srgbClr val="BF61FF"/>
          </a:solidFill>
          <a:ln w="38100" algn="ctr">
            <a:solidFill>
              <a:sysClr val="window" lastClr="FFFFFF"/>
            </a:solidFill>
            <a:miter lim="800000"/>
            <a:headEnd/>
            <a:tailEnd/>
          </a:ln>
        </p:spPr>
        <p:txBody>
          <a:bodyPr wrap="square" anchor="ctr"/>
          <a:lstStyle/>
          <a:p>
            <a:pPr marL="0" marR="0" lvl="0" indent="0" algn="ctr" defTabSz="308884"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highlight>
                  <a:srgbClr val="FFFF00"/>
                </a:highlight>
                <a:uLnTx/>
                <a:uFillTx/>
                <a:latin typeface="Calibri" panose="020F0502020204030204"/>
              </a:rPr>
              <a:t>Recent infection</a:t>
            </a:r>
          </a:p>
        </p:txBody>
      </p:sp>
      <p:sp>
        <p:nvSpPr>
          <p:cNvPr id="22" name="Rectangle 6">
            <a:extLst>
              <a:ext uri="{FF2B5EF4-FFF2-40B4-BE49-F238E27FC236}">
                <a16:creationId xmlns:a16="http://schemas.microsoft.com/office/drawing/2014/main" id="{73E316C8-B7D7-D799-9E0B-6D3F64983CBD}"/>
              </a:ext>
            </a:extLst>
          </p:cNvPr>
          <p:cNvSpPr>
            <a:spLocks noChangeArrowheads="1"/>
          </p:cNvSpPr>
          <p:nvPr/>
        </p:nvSpPr>
        <p:spPr bwMode="auto">
          <a:xfrm>
            <a:off x="3757198" y="2943515"/>
            <a:ext cx="5605272" cy="786384"/>
          </a:xfrm>
          <a:prstGeom prst="rect">
            <a:avLst/>
          </a:prstGeom>
          <a:solidFill>
            <a:srgbClr val="99CCFF"/>
          </a:solidFill>
          <a:ln w="38100" algn="ctr">
            <a:solidFill>
              <a:sysClr val="window" lastClr="FFFFFF"/>
            </a:solidFill>
            <a:miter lim="800000"/>
            <a:headEnd/>
            <a:tailEnd/>
          </a:ln>
        </p:spPr>
        <p:txBody>
          <a:bodyPr wrap="none" anchor="ctr"/>
          <a:lstStyle/>
          <a:p>
            <a:pPr marL="0" marR="0" lvl="0" indent="0" algn="ctr" defTabSz="308884"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Baseline viral load (VL) testing</a:t>
            </a:r>
          </a:p>
        </p:txBody>
      </p:sp>
      <p:sp>
        <p:nvSpPr>
          <p:cNvPr id="24" name="Text Box 14">
            <a:extLst>
              <a:ext uri="{FF2B5EF4-FFF2-40B4-BE49-F238E27FC236}">
                <a16:creationId xmlns:a16="http://schemas.microsoft.com/office/drawing/2014/main" id="{E174CB51-D2E6-1BA8-B4FB-545AB53F97FE}"/>
              </a:ext>
            </a:extLst>
          </p:cNvPr>
          <p:cNvSpPr txBox="1">
            <a:spLocks noChangeArrowheads="1"/>
          </p:cNvSpPr>
          <p:nvPr/>
        </p:nvSpPr>
        <p:spPr bwMode="auto">
          <a:xfrm>
            <a:off x="3768932" y="3902974"/>
            <a:ext cx="5605272" cy="400110"/>
          </a:xfrm>
          <a:prstGeom prst="rect">
            <a:avLst/>
          </a:prstGeom>
          <a:solidFill>
            <a:schemeClr val="accent3"/>
          </a:solidFill>
          <a:ln w="38100" algn="ctr">
            <a:solidFill>
              <a:sysClr val="window" lastClr="FFFFFF"/>
            </a:solidFill>
            <a:miter lim="800000"/>
            <a:headEnd/>
            <a:tailEnd/>
          </a:ln>
        </p:spPr>
        <p:txBody>
          <a:bodyPr wrap="none" anchor="ctr"/>
          <a:lstStyle>
            <a:defPPr>
              <a:defRPr lang="en-US"/>
            </a:defPPr>
            <a:lvl1pPr marR="0" lvl="0" indent="0" algn="ctr" defTabSz="308884" eaLnBrk="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prstClr val="black"/>
                </a:solidFill>
                <a:effectLst/>
                <a:uLnTx/>
                <a:uFillTx/>
                <a:latin typeface="Calibri" panose="020F0502020204030204"/>
              </a:defRPr>
            </a:lvl1pPr>
            <a:lvl2pPr marL="742950" indent="-285750" eaLnBrk="0" hangingPunct="0">
              <a:defRPr sz="2000" b="1">
                <a:solidFill>
                  <a:schemeClr val="bg1"/>
                </a:solidFill>
                <a:latin typeface="Arial" pitchFamily="34" charset="0"/>
              </a:defRPr>
            </a:lvl2pPr>
            <a:lvl3pPr marL="1143000" indent="-228600" eaLnBrk="0" hangingPunct="0">
              <a:defRPr sz="2000" b="1">
                <a:solidFill>
                  <a:schemeClr val="bg1"/>
                </a:solidFill>
                <a:latin typeface="Arial" pitchFamily="34" charset="0"/>
              </a:defRPr>
            </a:lvl3pPr>
            <a:lvl4pPr marL="1600200" indent="-228600" eaLnBrk="0" hangingPunct="0">
              <a:defRPr sz="2000" b="1">
                <a:solidFill>
                  <a:schemeClr val="bg1"/>
                </a:solidFill>
                <a:latin typeface="Arial" pitchFamily="34" charset="0"/>
              </a:defRPr>
            </a:lvl4pPr>
            <a:lvl5pPr marL="2057400" indent="-228600" eaLnBrk="0" hangingPunct="0">
              <a:defRPr sz="2000" b="1">
                <a:solidFill>
                  <a:schemeClr val="bg1"/>
                </a:solidFill>
                <a:latin typeface="Arial" pitchFamily="34" charset="0"/>
              </a:defRPr>
            </a:lvl5pPr>
            <a:lvl6pPr marL="2514600" indent="-228600" eaLnBrk="0" fontAlgn="base" hangingPunct="0">
              <a:spcBef>
                <a:spcPct val="0"/>
              </a:spcBef>
              <a:spcAft>
                <a:spcPct val="0"/>
              </a:spcAft>
              <a:defRPr sz="2000" b="1">
                <a:solidFill>
                  <a:schemeClr val="bg1"/>
                </a:solidFill>
                <a:latin typeface="Arial" pitchFamily="34" charset="0"/>
              </a:defRPr>
            </a:lvl6pPr>
            <a:lvl7pPr marL="2971800" indent="-228600" eaLnBrk="0" fontAlgn="base" hangingPunct="0">
              <a:spcBef>
                <a:spcPct val="0"/>
              </a:spcBef>
              <a:spcAft>
                <a:spcPct val="0"/>
              </a:spcAft>
              <a:defRPr sz="2000" b="1">
                <a:solidFill>
                  <a:schemeClr val="bg1"/>
                </a:solidFill>
                <a:latin typeface="Arial" pitchFamily="34" charset="0"/>
              </a:defRPr>
            </a:lvl7pPr>
            <a:lvl8pPr marL="3429000" indent="-228600" eaLnBrk="0" fontAlgn="base" hangingPunct="0">
              <a:spcBef>
                <a:spcPct val="0"/>
              </a:spcBef>
              <a:spcAft>
                <a:spcPct val="0"/>
              </a:spcAft>
              <a:defRPr sz="2000" b="1">
                <a:solidFill>
                  <a:schemeClr val="bg1"/>
                </a:solidFill>
                <a:latin typeface="Arial" pitchFamily="34" charset="0"/>
              </a:defRPr>
            </a:lvl8pPr>
            <a:lvl9pPr marL="3886200" indent="-228600" eaLnBrk="0" fontAlgn="base" hangingPunct="0">
              <a:spcBef>
                <a:spcPct val="0"/>
              </a:spcBef>
              <a:spcAft>
                <a:spcPct val="0"/>
              </a:spcAft>
              <a:defRPr sz="2000" b="1">
                <a:solidFill>
                  <a:schemeClr val="bg1"/>
                </a:solidFill>
                <a:latin typeface="Arial" pitchFamily="34" charset="0"/>
              </a:defRPr>
            </a:lvl9pPr>
          </a:lstStyle>
          <a:p>
            <a:r>
              <a:rPr lang="en-US" sz="2400" dirty="0"/>
              <a:t>VL </a:t>
            </a:r>
            <a:r>
              <a:rPr lang="en-US" altLang="en-US" sz="2400" dirty="0"/>
              <a:t>≥</a:t>
            </a:r>
            <a:r>
              <a:rPr lang="en-US" sz="2400" dirty="0"/>
              <a:t> 1000 copies/mL </a:t>
            </a:r>
          </a:p>
        </p:txBody>
      </p:sp>
      <p:sp>
        <p:nvSpPr>
          <p:cNvPr id="25" name="Rectangle 24">
            <a:extLst>
              <a:ext uri="{FF2B5EF4-FFF2-40B4-BE49-F238E27FC236}">
                <a16:creationId xmlns:a16="http://schemas.microsoft.com/office/drawing/2014/main" id="{90FA3799-8DE9-2B18-B40F-E20CCCFFA349}"/>
              </a:ext>
            </a:extLst>
          </p:cNvPr>
          <p:cNvSpPr>
            <a:spLocks noChangeArrowheads="1"/>
          </p:cNvSpPr>
          <p:nvPr/>
        </p:nvSpPr>
        <p:spPr bwMode="auto">
          <a:xfrm>
            <a:off x="3757199" y="1098934"/>
            <a:ext cx="5601001" cy="784905"/>
          </a:xfrm>
          <a:prstGeom prst="rect">
            <a:avLst/>
          </a:prstGeom>
          <a:solidFill>
            <a:srgbClr val="ED7D31">
              <a:lumMod val="40000"/>
              <a:lumOff val="60000"/>
            </a:srgbClr>
          </a:solidFill>
          <a:ln w="38100" algn="ctr">
            <a:solidFill>
              <a:sysClr val="window" lastClr="FFFFFF"/>
            </a:solidFill>
            <a:miter lim="800000"/>
            <a:headEnd/>
            <a:tailEnd/>
          </a:ln>
        </p:spPr>
        <p:txBody>
          <a:bodyPr wrap="none" anchor="ctr"/>
          <a:lstStyle/>
          <a:p>
            <a:pPr marL="0" marR="0" lvl="0" indent="0" algn="ctr" defTabSz="308884"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Diagnosed HIV+ on </a:t>
            </a:r>
          </a:p>
          <a:p>
            <a:pPr marL="0" marR="0" lvl="0" indent="0" algn="ctr" defTabSz="308884"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National Testing Algorithm  </a:t>
            </a:r>
          </a:p>
        </p:txBody>
      </p:sp>
      <p:sp>
        <p:nvSpPr>
          <p:cNvPr id="28" name="Rectangle 10">
            <a:extLst>
              <a:ext uri="{FF2B5EF4-FFF2-40B4-BE49-F238E27FC236}">
                <a16:creationId xmlns:a16="http://schemas.microsoft.com/office/drawing/2014/main" id="{0F4FD404-7716-8ADE-6004-1DD4A3CFAF47}"/>
              </a:ext>
            </a:extLst>
          </p:cNvPr>
          <p:cNvSpPr>
            <a:spLocks noChangeArrowheads="1"/>
          </p:cNvSpPr>
          <p:nvPr/>
        </p:nvSpPr>
        <p:spPr bwMode="auto">
          <a:xfrm>
            <a:off x="7916694" y="5033311"/>
            <a:ext cx="2788920" cy="786384"/>
          </a:xfrm>
          <a:prstGeom prst="rect">
            <a:avLst/>
          </a:prstGeom>
          <a:solidFill>
            <a:srgbClr val="BF61FF"/>
          </a:solidFill>
          <a:ln w="38100" algn="ctr">
            <a:solidFill>
              <a:sysClr val="window" lastClr="FFFFFF"/>
            </a:solidFill>
            <a:miter lim="800000"/>
            <a:headEnd/>
            <a:tailEnd/>
          </a:ln>
        </p:spPr>
        <p:txBody>
          <a:bodyPr wrap="square" anchor="ctr"/>
          <a:lstStyle/>
          <a:p>
            <a:pPr algn="ctr" defTabSz="308884" eaLnBrk="0" hangingPunct="0"/>
            <a:r>
              <a:rPr lang="en-US" sz="2400" b="1" kern="0" dirty="0">
                <a:solidFill>
                  <a:prstClr val="black"/>
                </a:solidFill>
                <a:latin typeface="Calibri" panose="020F0502020204030204"/>
              </a:rPr>
              <a:t>RTRI recent + VL </a:t>
            </a:r>
            <a:r>
              <a:rPr lang="en-US" altLang="en-US" sz="2400" b="1" kern="0" dirty="0">
                <a:solidFill>
                  <a:prstClr val="black"/>
                </a:solidFill>
                <a:latin typeface="Calibri" panose="020F0502020204030204"/>
              </a:rPr>
              <a:t>≥</a:t>
            </a:r>
            <a:r>
              <a:rPr lang="en-US" sz="2400" b="1" kern="0" dirty="0">
                <a:solidFill>
                  <a:prstClr val="black"/>
                </a:solidFill>
                <a:latin typeface="Calibri" panose="020F0502020204030204"/>
              </a:rPr>
              <a:t> 1000 copies/mL </a:t>
            </a:r>
          </a:p>
        </p:txBody>
      </p:sp>
      <p:sp>
        <p:nvSpPr>
          <p:cNvPr id="29" name="Rectangle 10">
            <a:extLst>
              <a:ext uri="{FF2B5EF4-FFF2-40B4-BE49-F238E27FC236}">
                <a16:creationId xmlns:a16="http://schemas.microsoft.com/office/drawing/2014/main" id="{ED766C20-140C-9D26-27F2-27375125A9C2}"/>
              </a:ext>
            </a:extLst>
          </p:cNvPr>
          <p:cNvSpPr>
            <a:spLocks noChangeArrowheads="1"/>
          </p:cNvSpPr>
          <p:nvPr/>
        </p:nvSpPr>
        <p:spPr bwMode="auto">
          <a:xfrm>
            <a:off x="2622589" y="5968247"/>
            <a:ext cx="2788920" cy="786384"/>
          </a:xfrm>
          <a:prstGeom prst="rect">
            <a:avLst/>
          </a:prstGeom>
          <a:solidFill>
            <a:srgbClr val="70AD47">
              <a:lumMod val="40000"/>
              <a:lumOff val="60000"/>
            </a:srgbClr>
          </a:solidFill>
          <a:ln w="38100" algn="ctr">
            <a:solidFill>
              <a:sysClr val="window" lastClr="FFFFFF"/>
            </a:solidFill>
            <a:miter lim="800000"/>
            <a:headEnd/>
            <a:tailEnd/>
          </a:ln>
        </p:spPr>
        <p:txBody>
          <a:bodyPr wrap="square" anchor="ctr"/>
          <a:lstStyle/>
          <a:p>
            <a:pPr algn="ctr" defTabSz="308884" eaLnBrk="0" hangingPunct="0"/>
            <a:r>
              <a:rPr lang="en-US" sz="2400" b="1" kern="0" dirty="0">
                <a:solidFill>
                  <a:prstClr val="black"/>
                </a:solidFill>
                <a:highlight>
                  <a:srgbClr val="FFFF00"/>
                </a:highlight>
                <a:latin typeface="Calibri" panose="020F0502020204030204"/>
              </a:rPr>
              <a:t>Long-term infection</a:t>
            </a:r>
          </a:p>
        </p:txBody>
      </p:sp>
      <p:sp>
        <p:nvSpPr>
          <p:cNvPr id="30" name="Rectangle 10">
            <a:extLst>
              <a:ext uri="{FF2B5EF4-FFF2-40B4-BE49-F238E27FC236}">
                <a16:creationId xmlns:a16="http://schemas.microsoft.com/office/drawing/2014/main" id="{D3F17811-7CAC-FDEE-D9F5-0D3023C0A617}"/>
              </a:ext>
            </a:extLst>
          </p:cNvPr>
          <p:cNvSpPr>
            <a:spLocks noChangeArrowheads="1"/>
          </p:cNvSpPr>
          <p:nvPr/>
        </p:nvSpPr>
        <p:spPr bwMode="auto">
          <a:xfrm>
            <a:off x="2644244" y="4991467"/>
            <a:ext cx="2788920" cy="786384"/>
          </a:xfrm>
          <a:prstGeom prst="rect">
            <a:avLst/>
          </a:prstGeom>
          <a:solidFill>
            <a:srgbClr val="70AD47">
              <a:lumMod val="40000"/>
              <a:lumOff val="60000"/>
            </a:srgbClr>
          </a:solidFill>
          <a:ln w="38100" algn="ctr">
            <a:solidFill>
              <a:sysClr val="window" lastClr="FFFFFF"/>
            </a:solidFill>
            <a:miter lim="800000"/>
            <a:headEnd/>
            <a:tailEnd/>
          </a:ln>
        </p:spPr>
        <p:txBody>
          <a:bodyPr wrap="square" anchor="ctr"/>
          <a:lstStyle/>
          <a:p>
            <a:pPr marL="0" marR="0" lvl="0" indent="0" algn="ctr" defTabSz="308884"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RTRI LT + VL </a:t>
            </a:r>
            <a:r>
              <a:rPr kumimoji="0" lang="en-US" altLang="en-US" sz="2400" b="1" i="0" u="none" strike="noStrike" kern="0" cap="none" spc="0" normalizeH="0" baseline="0" noProof="0" dirty="0">
                <a:ln>
                  <a:noFill/>
                </a:ln>
                <a:solidFill>
                  <a:prstClr val="black"/>
                </a:solidFill>
                <a:effectLst/>
                <a:uLnTx/>
                <a:uFillTx/>
                <a:latin typeface="Calibri" panose="020F0502020204030204"/>
              </a:rPr>
              <a:t>≥</a:t>
            </a:r>
            <a:r>
              <a:rPr kumimoji="0" lang="en-US" sz="2400" b="1" i="0" u="none" strike="noStrike" kern="0" cap="none" spc="0" normalizeH="0" baseline="0" noProof="0" dirty="0">
                <a:ln>
                  <a:noFill/>
                </a:ln>
                <a:solidFill>
                  <a:prstClr val="black"/>
                </a:solidFill>
                <a:effectLst/>
                <a:uLnTx/>
                <a:uFillTx/>
                <a:latin typeface="Calibri" panose="020F0502020204030204"/>
              </a:rPr>
              <a:t> </a:t>
            </a:r>
          </a:p>
          <a:p>
            <a:pPr marL="0" marR="0" lvl="0" indent="0" algn="ctr" defTabSz="308884"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1000 copies/mL </a:t>
            </a:r>
          </a:p>
        </p:txBody>
      </p:sp>
      <p:grpSp>
        <p:nvGrpSpPr>
          <p:cNvPr id="32" name="Group 31">
            <a:extLst>
              <a:ext uri="{FF2B5EF4-FFF2-40B4-BE49-F238E27FC236}">
                <a16:creationId xmlns:a16="http://schemas.microsoft.com/office/drawing/2014/main" id="{121387AA-6FD4-1B54-24C2-B07D0331B93A}"/>
              </a:ext>
            </a:extLst>
          </p:cNvPr>
          <p:cNvGrpSpPr/>
          <p:nvPr/>
        </p:nvGrpSpPr>
        <p:grpSpPr>
          <a:xfrm>
            <a:off x="4034638" y="4467516"/>
            <a:ext cx="5273458" cy="542896"/>
            <a:chOff x="1917224" y="3345530"/>
            <a:chExt cx="3785494" cy="323147"/>
          </a:xfrm>
        </p:grpSpPr>
        <p:cxnSp>
          <p:nvCxnSpPr>
            <p:cNvPr id="33" name="Connector: Elbow 32">
              <a:extLst>
                <a:ext uri="{FF2B5EF4-FFF2-40B4-BE49-F238E27FC236}">
                  <a16:creationId xmlns:a16="http://schemas.microsoft.com/office/drawing/2014/main" id="{A89B81A6-6F2B-176F-FA90-8FFDD2846E88}"/>
                </a:ext>
              </a:extLst>
            </p:cNvPr>
            <p:cNvCxnSpPr>
              <a:cxnSpLocks/>
            </p:cNvCxnSpPr>
            <p:nvPr/>
          </p:nvCxnSpPr>
          <p:spPr>
            <a:xfrm rot="5400000">
              <a:off x="2665744" y="2597010"/>
              <a:ext cx="323147" cy="1820188"/>
            </a:xfrm>
            <a:prstGeom prst="bentConnector3">
              <a:avLst>
                <a:gd name="adj1" fmla="val 50000"/>
              </a:avLst>
            </a:prstGeom>
            <a:noFill/>
            <a:ln w="38100" cap="flat" cmpd="sng" algn="ctr">
              <a:solidFill>
                <a:sysClr val="windowText" lastClr="000000">
                  <a:lumMod val="50000"/>
                </a:sysClr>
              </a:solidFill>
              <a:prstDash val="solid"/>
              <a:miter lim="800000"/>
              <a:tailEnd type="triangle"/>
            </a:ln>
            <a:effectLst/>
          </p:spPr>
        </p:cxnSp>
        <p:cxnSp>
          <p:nvCxnSpPr>
            <p:cNvPr id="34" name="Connector: Elbow 33">
              <a:extLst>
                <a:ext uri="{FF2B5EF4-FFF2-40B4-BE49-F238E27FC236}">
                  <a16:creationId xmlns:a16="http://schemas.microsoft.com/office/drawing/2014/main" id="{2FD43C58-5281-6658-6560-B818D974AEF8}"/>
                </a:ext>
              </a:extLst>
            </p:cNvPr>
            <p:cNvCxnSpPr>
              <a:cxnSpLocks/>
            </p:cNvCxnSpPr>
            <p:nvPr/>
          </p:nvCxnSpPr>
          <p:spPr>
            <a:xfrm rot="16200000" flipH="1">
              <a:off x="4558491" y="2524451"/>
              <a:ext cx="323147" cy="1965306"/>
            </a:xfrm>
            <a:prstGeom prst="bentConnector3">
              <a:avLst>
                <a:gd name="adj1" fmla="val 50000"/>
              </a:avLst>
            </a:prstGeom>
            <a:noFill/>
            <a:ln w="38100" cap="flat" cmpd="sng" algn="ctr">
              <a:solidFill>
                <a:sysClr val="windowText" lastClr="000000">
                  <a:lumMod val="50000"/>
                </a:sysClr>
              </a:solidFill>
              <a:prstDash val="solid"/>
              <a:miter lim="800000"/>
              <a:tailEnd type="triangle"/>
            </a:ln>
            <a:effectLst/>
          </p:spPr>
        </p:cxnSp>
      </p:grpSp>
    </p:spTree>
    <p:extLst>
      <p:ext uri="{BB962C8B-B14F-4D97-AF65-F5344CB8AC3E}">
        <p14:creationId xmlns:p14="http://schemas.microsoft.com/office/powerpoint/2010/main" val="103097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FD9A-AC7E-63E6-43A8-3332D53A02D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Methods: Measures</a:t>
            </a:r>
          </a:p>
        </p:txBody>
      </p:sp>
      <p:sp>
        <p:nvSpPr>
          <p:cNvPr id="4" name="TextBox 3">
            <a:extLst>
              <a:ext uri="{FF2B5EF4-FFF2-40B4-BE49-F238E27FC236}">
                <a16:creationId xmlns:a16="http://schemas.microsoft.com/office/drawing/2014/main" id="{DBA6E311-FA51-6C73-A7AA-6841D16CC07D}"/>
              </a:ext>
            </a:extLst>
          </p:cNvPr>
          <p:cNvSpPr txBox="1"/>
          <p:nvPr/>
        </p:nvSpPr>
        <p:spPr>
          <a:xfrm>
            <a:off x="501335" y="1070768"/>
            <a:ext cx="11393561" cy="5693866"/>
          </a:xfrm>
          <a:prstGeom prst="rect">
            <a:avLst/>
          </a:prstGeom>
          <a:noFill/>
        </p:spPr>
        <p:txBody>
          <a:bodyPr wrap="square">
            <a:spAutoFit/>
          </a:bodyPr>
          <a:lstStyle/>
          <a:p>
            <a:pPr marL="457200" indent="-457200">
              <a:buFont typeface="Arial" panose="020B0604020202020204" pitchFamily="34" charset="0"/>
              <a:buChar char="•"/>
            </a:pPr>
            <a:r>
              <a:rPr lang="en-US" sz="2600" b="1" dirty="0">
                <a:latin typeface="Calibri" panose="020F0502020204030204" pitchFamily="34" charset="0"/>
                <a:cs typeface="Calibri" panose="020F0502020204030204" pitchFamily="34" charset="0"/>
              </a:rPr>
              <a:t>Outcome 1 - Elicitation: </a:t>
            </a:r>
            <a:r>
              <a:rPr lang="en-US" sz="2600" dirty="0">
                <a:latin typeface="Calibri" panose="020F0502020204030204" pitchFamily="34" charset="0"/>
                <a:cs typeface="Calibri" panose="020F0502020204030204" pitchFamily="34" charset="0"/>
              </a:rPr>
              <a:t>the average number of sexual contacts per index case</a:t>
            </a:r>
          </a:p>
          <a:p>
            <a:endParaRPr lang="en-US" sz="26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600" b="1" dirty="0">
                <a:latin typeface="Calibri" panose="020F0502020204030204" pitchFamily="34" charset="0"/>
                <a:cs typeface="Calibri" panose="020F0502020204030204" pitchFamily="34" charset="0"/>
              </a:rPr>
              <a:t>Outcome 2 - HIV positivity yield: </a:t>
            </a:r>
          </a:p>
          <a:p>
            <a:pPr marL="914400" lvl="1" indent="-457200">
              <a:buFont typeface="Courier New" panose="02070309020205020404" pitchFamily="49" charset="0"/>
              <a:buChar char="o"/>
            </a:pPr>
            <a:r>
              <a:rPr lang="en-US" sz="2600" dirty="0">
                <a:latin typeface="Calibri" panose="020F0502020204030204" pitchFamily="34" charset="0"/>
                <a:cs typeface="Calibri" panose="020F0502020204030204" pitchFamily="34" charset="0"/>
              </a:rPr>
              <a:t>Numerator: the number of new HIV positive sexual contacts</a:t>
            </a:r>
          </a:p>
          <a:p>
            <a:pPr marL="914400" lvl="1" indent="-457200">
              <a:buFont typeface="Courier New" panose="02070309020205020404" pitchFamily="49" charset="0"/>
              <a:buChar char="o"/>
            </a:pPr>
            <a:r>
              <a:rPr lang="en-US" sz="2600" dirty="0">
                <a:latin typeface="Calibri" panose="020F0502020204030204" pitchFamily="34" charset="0"/>
                <a:cs typeface="Calibri" panose="020F0502020204030204" pitchFamily="34" charset="0"/>
              </a:rPr>
              <a:t>Denominator: all sexual contacts tested for HIV</a:t>
            </a:r>
          </a:p>
          <a:p>
            <a:endParaRPr lang="en-US" sz="26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600" b="1" dirty="0">
                <a:latin typeface="Calibri" panose="020F0502020204030204" pitchFamily="34" charset="0"/>
                <a:cs typeface="Calibri" panose="020F0502020204030204" pitchFamily="34" charset="0"/>
              </a:rPr>
              <a:t>Outcome 3 - HIV recency yield: </a:t>
            </a:r>
          </a:p>
          <a:p>
            <a:pPr marL="914400" lvl="1" indent="-457200">
              <a:buFont typeface="Courier New" panose="02070309020205020404" pitchFamily="49" charset="0"/>
              <a:buChar char="o"/>
            </a:pPr>
            <a:r>
              <a:rPr lang="en-US" sz="2600" dirty="0">
                <a:latin typeface="Calibri" panose="020F0502020204030204" pitchFamily="34" charset="0"/>
                <a:cs typeface="Calibri" panose="020F0502020204030204" pitchFamily="34" charset="0"/>
              </a:rPr>
              <a:t>Numerator: the number of sexual contacts with a recent infection</a:t>
            </a:r>
          </a:p>
          <a:p>
            <a:pPr marL="914400" lvl="1" indent="-457200">
              <a:buFont typeface="Courier New" panose="02070309020205020404" pitchFamily="49" charset="0"/>
              <a:buChar char="o"/>
            </a:pPr>
            <a:r>
              <a:rPr lang="en-US" sz="2600" dirty="0">
                <a:latin typeface="Calibri" panose="020F0502020204030204" pitchFamily="34" charset="0"/>
                <a:cs typeface="Calibri" panose="020F0502020204030204" pitchFamily="34" charset="0"/>
              </a:rPr>
              <a:t>Denominator: all sexual contacts tested for HIV</a:t>
            </a:r>
          </a:p>
          <a:p>
            <a:pPr marL="914400" lvl="1" indent="-457200">
              <a:buFont typeface="Courier New" panose="02070309020205020404" pitchFamily="49" charset="0"/>
              <a:buChar char="o"/>
            </a:pPr>
            <a:endParaRPr lang="en-US" sz="2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Previously diagnosed sexual contacts were </a:t>
            </a:r>
            <a:r>
              <a:rPr lang="en-US" sz="2600" u="sng" dirty="0">
                <a:latin typeface="Calibri" panose="020F0502020204030204" pitchFamily="34" charset="0"/>
                <a:cs typeface="Calibri" panose="020F0502020204030204" pitchFamily="34" charset="0"/>
              </a:rPr>
              <a:t>excluded</a:t>
            </a:r>
            <a:r>
              <a:rPr lang="en-US" sz="26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600" dirty="0">
                <a:latin typeface="Calibri" panose="020F0502020204030204" pitchFamily="34" charset="0"/>
                <a:cs typeface="Calibri" panose="020F0502020204030204" pitchFamily="34" charset="0"/>
              </a:rPr>
              <a:t>Statistical comparison using Wilcoxson Rank-Sum test for elicitation and Fisher’s exact test for the positivity and recency yields</a:t>
            </a:r>
          </a:p>
        </p:txBody>
      </p:sp>
    </p:spTree>
    <p:extLst>
      <p:ext uri="{BB962C8B-B14F-4D97-AF65-F5344CB8AC3E}">
        <p14:creationId xmlns:p14="http://schemas.microsoft.com/office/powerpoint/2010/main" val="414482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74CC-7241-D4BC-81AC-579ADCC81801}"/>
              </a:ext>
            </a:extLst>
          </p:cNvPr>
          <p:cNvSpPr>
            <a:spLocks noGrp="1"/>
          </p:cNvSpPr>
          <p:nvPr>
            <p:ph type="title"/>
          </p:nvPr>
        </p:nvSpPr>
        <p:spPr>
          <a:xfrm>
            <a:off x="198082" y="603004"/>
            <a:ext cx="4012412" cy="779463"/>
          </a:xfrm>
        </p:spPr>
        <p:txBody>
          <a:bodyPr>
            <a:noAutofit/>
          </a:bodyPr>
          <a:lstStyle/>
          <a:p>
            <a:r>
              <a:rPr lang="en-US" sz="4000" dirty="0">
                <a:latin typeface="Calibri" panose="020F0502020204030204" pitchFamily="34" charset="0"/>
                <a:cs typeface="Calibri" panose="020F0502020204030204" pitchFamily="34" charset="0"/>
              </a:rPr>
              <a:t>Results: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Index Cases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Characteristics</a:t>
            </a:r>
          </a:p>
        </p:txBody>
      </p:sp>
      <p:graphicFrame>
        <p:nvGraphicFramePr>
          <p:cNvPr id="8" name="Table 4">
            <a:extLst>
              <a:ext uri="{FF2B5EF4-FFF2-40B4-BE49-F238E27FC236}">
                <a16:creationId xmlns:a16="http://schemas.microsoft.com/office/drawing/2014/main" id="{5F66A32C-F90E-837F-AE16-CA1504D68A05}"/>
              </a:ext>
            </a:extLst>
          </p:cNvPr>
          <p:cNvGraphicFramePr>
            <a:graphicFrameLocks/>
          </p:cNvGraphicFramePr>
          <p:nvPr>
            <p:extLst>
              <p:ext uri="{D42A27DB-BD31-4B8C-83A1-F6EECF244321}">
                <p14:modId xmlns:p14="http://schemas.microsoft.com/office/powerpoint/2010/main" val="65887869"/>
              </p:ext>
            </p:extLst>
          </p:nvPr>
        </p:nvGraphicFramePr>
        <p:xfrm>
          <a:off x="3723083" y="108390"/>
          <a:ext cx="8468917" cy="1432560"/>
        </p:xfrm>
        <a:graphic>
          <a:graphicData uri="http://schemas.openxmlformats.org/drawingml/2006/table">
            <a:tbl>
              <a:tblPr firstRow="1" bandRow="1">
                <a:tableStyleId>{5C22544A-7EE6-4342-B048-85BDC9FD1C3A}</a:tableStyleId>
              </a:tblPr>
              <a:tblGrid>
                <a:gridCol w="2619378">
                  <a:extLst>
                    <a:ext uri="{9D8B030D-6E8A-4147-A177-3AD203B41FA5}">
                      <a16:colId xmlns:a16="http://schemas.microsoft.com/office/drawing/2014/main" val="2719547972"/>
                    </a:ext>
                  </a:extLst>
                </a:gridCol>
                <a:gridCol w="1600518">
                  <a:extLst>
                    <a:ext uri="{9D8B030D-6E8A-4147-A177-3AD203B41FA5}">
                      <a16:colId xmlns:a16="http://schemas.microsoft.com/office/drawing/2014/main" val="549750448"/>
                    </a:ext>
                  </a:extLst>
                </a:gridCol>
                <a:gridCol w="1408939">
                  <a:extLst>
                    <a:ext uri="{9D8B030D-6E8A-4147-A177-3AD203B41FA5}">
                      <a16:colId xmlns:a16="http://schemas.microsoft.com/office/drawing/2014/main" val="673669925"/>
                    </a:ext>
                  </a:extLst>
                </a:gridCol>
                <a:gridCol w="1600518">
                  <a:extLst>
                    <a:ext uri="{9D8B030D-6E8A-4147-A177-3AD203B41FA5}">
                      <a16:colId xmlns:a16="http://schemas.microsoft.com/office/drawing/2014/main" val="838155036"/>
                    </a:ext>
                  </a:extLst>
                </a:gridCol>
                <a:gridCol w="1239564">
                  <a:extLst>
                    <a:ext uri="{9D8B030D-6E8A-4147-A177-3AD203B41FA5}">
                      <a16:colId xmlns:a16="http://schemas.microsoft.com/office/drawing/2014/main" val="1847278981"/>
                    </a:ext>
                  </a:extLst>
                </a:gridCol>
              </a:tblGrid>
              <a:tr h="353400">
                <a:tc>
                  <a:txBody>
                    <a:bodyPr/>
                    <a:lstStyle/>
                    <a:p>
                      <a:endParaRPr lang="en-US" sz="2200">
                        <a:solidFill>
                          <a:schemeClr val="tx2">
                            <a:lumMod val="10000"/>
                          </a:schemeClr>
                        </a:solidFill>
                      </a:endParaRPr>
                    </a:p>
                  </a:txBody>
                  <a:tcPr/>
                </a:tc>
                <a:tc>
                  <a:txBody>
                    <a:bodyPr/>
                    <a:lstStyle/>
                    <a:p>
                      <a:pPr algn="ctr"/>
                      <a:r>
                        <a:rPr lang="en-US" sz="2200" dirty="0">
                          <a:solidFill>
                            <a:schemeClr val="tx2">
                              <a:lumMod val="10000"/>
                            </a:schemeClr>
                          </a:solidFill>
                        </a:rPr>
                        <a:t>Total</a:t>
                      </a:r>
                    </a:p>
                    <a:p>
                      <a:pPr algn="ctr"/>
                      <a:r>
                        <a:rPr lang="en-US" sz="2200" dirty="0">
                          <a:solidFill>
                            <a:schemeClr val="tx2">
                              <a:lumMod val="10000"/>
                            </a:schemeClr>
                          </a:solidFill>
                        </a:rPr>
                        <a:t>Index</a:t>
                      </a:r>
                    </a:p>
                    <a:p>
                      <a:pPr algn="ctr"/>
                      <a:r>
                        <a:rPr lang="en-US" sz="2200" dirty="0">
                          <a:solidFill>
                            <a:srgbClr val="FF0000"/>
                          </a:solidFill>
                        </a:rPr>
                        <a:t>(n = 1,238)</a:t>
                      </a:r>
                    </a:p>
                    <a:p>
                      <a:pPr algn="ctr"/>
                      <a:r>
                        <a:rPr lang="en-US" sz="2200" dirty="0">
                          <a:solidFill>
                            <a:schemeClr val="tx2">
                              <a:lumMod val="10000"/>
                            </a:schemeClr>
                          </a:solidFill>
                        </a:rPr>
                        <a:t>n (%)</a:t>
                      </a:r>
                    </a:p>
                  </a:txBody>
                  <a:tcPr/>
                </a:tc>
                <a:tc>
                  <a:txBody>
                    <a:bodyPr/>
                    <a:lstStyle/>
                    <a:p>
                      <a:pPr algn="ctr"/>
                      <a:r>
                        <a:rPr lang="en-US" sz="2200" dirty="0">
                          <a:solidFill>
                            <a:schemeClr val="tx2">
                              <a:lumMod val="10000"/>
                            </a:schemeClr>
                          </a:solidFill>
                        </a:rPr>
                        <a:t>Recent</a:t>
                      </a:r>
                    </a:p>
                    <a:p>
                      <a:pPr algn="ctr"/>
                      <a:r>
                        <a:rPr lang="en-US" sz="2200" dirty="0">
                          <a:solidFill>
                            <a:schemeClr val="tx2">
                              <a:lumMod val="10000"/>
                            </a:schemeClr>
                          </a:solidFill>
                        </a:rPr>
                        <a:t>Index</a:t>
                      </a:r>
                    </a:p>
                    <a:p>
                      <a:pPr algn="ctr"/>
                      <a:r>
                        <a:rPr lang="en-US" sz="2200" dirty="0">
                          <a:solidFill>
                            <a:srgbClr val="FF0000"/>
                          </a:solidFill>
                        </a:rPr>
                        <a:t>(n = 98)</a:t>
                      </a:r>
                    </a:p>
                    <a:p>
                      <a:pPr algn="ctr"/>
                      <a:r>
                        <a:rPr lang="en-US" sz="2200" dirty="0">
                          <a:solidFill>
                            <a:schemeClr val="tx2">
                              <a:lumMod val="10000"/>
                            </a:schemeClr>
                          </a:solidFill>
                        </a:rPr>
                        <a:t> n (%)</a:t>
                      </a:r>
                    </a:p>
                  </a:txBody>
                  <a:tcPr/>
                </a:tc>
                <a:tc>
                  <a:txBody>
                    <a:bodyPr/>
                    <a:lstStyle/>
                    <a:p>
                      <a:pPr algn="ctr"/>
                      <a:r>
                        <a:rPr lang="en-US" sz="2200" dirty="0">
                          <a:solidFill>
                            <a:schemeClr val="tx2">
                              <a:lumMod val="10000"/>
                            </a:schemeClr>
                          </a:solidFill>
                        </a:rPr>
                        <a:t>LT</a:t>
                      </a:r>
                    </a:p>
                    <a:p>
                      <a:pPr algn="ctr"/>
                      <a:r>
                        <a:rPr lang="en-US" sz="2200" dirty="0">
                          <a:solidFill>
                            <a:schemeClr val="tx2">
                              <a:lumMod val="10000"/>
                            </a:schemeClr>
                          </a:solidFill>
                        </a:rPr>
                        <a:t>Index</a:t>
                      </a:r>
                    </a:p>
                    <a:p>
                      <a:pPr algn="ctr"/>
                      <a:r>
                        <a:rPr lang="en-US" sz="2200" dirty="0">
                          <a:solidFill>
                            <a:srgbClr val="FF0000"/>
                          </a:solidFill>
                        </a:rPr>
                        <a:t>(n = 1,140) </a:t>
                      </a:r>
                    </a:p>
                    <a:p>
                      <a:pPr algn="ctr"/>
                      <a:r>
                        <a:rPr lang="en-US" sz="2200" dirty="0">
                          <a:solidFill>
                            <a:schemeClr val="tx2">
                              <a:lumMod val="10000"/>
                            </a:schemeClr>
                          </a:solidFill>
                        </a:rPr>
                        <a:t>n (%)</a:t>
                      </a:r>
                    </a:p>
                  </a:txBody>
                  <a:tcPr/>
                </a:tc>
                <a:tc>
                  <a:txBody>
                    <a:bodyPr/>
                    <a:lstStyle/>
                    <a:p>
                      <a:pPr algn="ctr"/>
                      <a:endParaRPr lang="en-US" sz="2200" dirty="0">
                        <a:solidFill>
                          <a:schemeClr val="tx2">
                            <a:lumMod val="10000"/>
                          </a:schemeClr>
                        </a:solidFill>
                      </a:endParaRPr>
                    </a:p>
                    <a:p>
                      <a:pPr algn="ctr"/>
                      <a:r>
                        <a:rPr lang="en-US" sz="2200" dirty="0">
                          <a:solidFill>
                            <a:schemeClr val="tx2">
                              <a:lumMod val="10000"/>
                            </a:schemeClr>
                          </a:solidFill>
                        </a:rPr>
                        <a:t>P value</a:t>
                      </a:r>
                    </a:p>
                  </a:txBody>
                  <a:tcPr/>
                </a:tc>
                <a:extLst>
                  <a:ext uri="{0D108BD9-81ED-4DB2-BD59-A6C34878D82A}">
                    <a16:rowId xmlns:a16="http://schemas.microsoft.com/office/drawing/2014/main" val="2451185469"/>
                  </a:ext>
                </a:extLst>
              </a:tr>
            </a:tbl>
          </a:graphicData>
        </a:graphic>
      </p:graphicFrame>
      <p:cxnSp>
        <p:nvCxnSpPr>
          <p:cNvPr id="5" name="Straight Connector 4">
            <a:extLst>
              <a:ext uri="{FF2B5EF4-FFF2-40B4-BE49-F238E27FC236}">
                <a16:creationId xmlns:a16="http://schemas.microsoft.com/office/drawing/2014/main" id="{146E25C5-9623-E07C-0C9A-3A3F1C86646D}"/>
              </a:ext>
            </a:extLst>
          </p:cNvPr>
          <p:cNvCxnSpPr>
            <a:cxnSpLocks/>
          </p:cNvCxnSpPr>
          <p:nvPr/>
        </p:nvCxnSpPr>
        <p:spPr>
          <a:xfrm>
            <a:off x="8703624" y="1636333"/>
            <a:ext cx="10348" cy="469994"/>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3FF1FBD-53B6-8896-DB96-C0893A1C5AED}"/>
              </a:ext>
            </a:extLst>
          </p:cNvPr>
          <p:cNvSpPr txBox="1"/>
          <p:nvPr/>
        </p:nvSpPr>
        <p:spPr>
          <a:xfrm>
            <a:off x="7957541" y="2112523"/>
            <a:ext cx="1638795" cy="954107"/>
          </a:xfrm>
          <a:prstGeom prst="rect">
            <a:avLst/>
          </a:prstGeom>
          <a:noFill/>
          <a:ln w="38100" cmpd="dbl">
            <a:solidFill>
              <a:srgbClr val="FF0000"/>
            </a:solidFill>
          </a:ln>
        </p:spPr>
        <p:txBody>
          <a:bodyPr wrap="square" rtlCol="0">
            <a:spAutoFit/>
          </a:bodyPr>
          <a:lstStyle/>
          <a:p>
            <a:pPr algn="ctr"/>
            <a:r>
              <a:rPr lang="en-US" sz="2800" b="1" dirty="0">
                <a:cs typeface="Calibri" panose="020F0502020204030204" pitchFamily="34" charset="0"/>
              </a:rPr>
              <a:t>7.9% Recent</a:t>
            </a:r>
          </a:p>
        </p:txBody>
      </p:sp>
    </p:spTree>
    <p:extLst>
      <p:ext uri="{BB962C8B-B14F-4D97-AF65-F5344CB8AC3E}">
        <p14:creationId xmlns:p14="http://schemas.microsoft.com/office/powerpoint/2010/main" val="350857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74CC-7241-D4BC-81AC-579ADCC81801}"/>
              </a:ext>
            </a:extLst>
          </p:cNvPr>
          <p:cNvSpPr>
            <a:spLocks noGrp="1"/>
          </p:cNvSpPr>
          <p:nvPr>
            <p:ph type="title"/>
          </p:nvPr>
        </p:nvSpPr>
        <p:spPr>
          <a:xfrm>
            <a:off x="135927" y="557119"/>
            <a:ext cx="4214431" cy="779463"/>
          </a:xfrm>
        </p:spPr>
        <p:txBody>
          <a:bodyPr>
            <a:noAutofit/>
          </a:bodyPr>
          <a:lstStyle/>
          <a:p>
            <a:r>
              <a:rPr lang="en-US" sz="4000" dirty="0">
                <a:latin typeface="Calibri" panose="020F0502020204030204" pitchFamily="34" charset="0"/>
                <a:cs typeface="Calibri" panose="020F0502020204030204" pitchFamily="34" charset="0"/>
              </a:rPr>
              <a:t>Results: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Index Cases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Characteristics</a:t>
            </a:r>
          </a:p>
        </p:txBody>
      </p:sp>
      <p:graphicFrame>
        <p:nvGraphicFramePr>
          <p:cNvPr id="8" name="Table 4">
            <a:extLst>
              <a:ext uri="{FF2B5EF4-FFF2-40B4-BE49-F238E27FC236}">
                <a16:creationId xmlns:a16="http://schemas.microsoft.com/office/drawing/2014/main" id="{5F66A32C-F90E-837F-AE16-CA1504D68A05}"/>
              </a:ext>
            </a:extLst>
          </p:cNvPr>
          <p:cNvGraphicFramePr>
            <a:graphicFrameLocks/>
          </p:cNvGraphicFramePr>
          <p:nvPr>
            <p:extLst>
              <p:ext uri="{D42A27DB-BD31-4B8C-83A1-F6EECF244321}">
                <p14:modId xmlns:p14="http://schemas.microsoft.com/office/powerpoint/2010/main" val="429117371"/>
              </p:ext>
            </p:extLst>
          </p:nvPr>
        </p:nvGraphicFramePr>
        <p:xfrm>
          <a:off x="3583624" y="95693"/>
          <a:ext cx="8468917" cy="4632960"/>
        </p:xfrm>
        <a:graphic>
          <a:graphicData uri="http://schemas.openxmlformats.org/drawingml/2006/table">
            <a:tbl>
              <a:tblPr firstRow="1" bandRow="1">
                <a:tableStyleId>{5C22544A-7EE6-4342-B048-85BDC9FD1C3A}</a:tableStyleId>
              </a:tblPr>
              <a:tblGrid>
                <a:gridCol w="2619378">
                  <a:extLst>
                    <a:ext uri="{9D8B030D-6E8A-4147-A177-3AD203B41FA5}">
                      <a16:colId xmlns:a16="http://schemas.microsoft.com/office/drawing/2014/main" val="2719547972"/>
                    </a:ext>
                  </a:extLst>
                </a:gridCol>
                <a:gridCol w="1600518">
                  <a:extLst>
                    <a:ext uri="{9D8B030D-6E8A-4147-A177-3AD203B41FA5}">
                      <a16:colId xmlns:a16="http://schemas.microsoft.com/office/drawing/2014/main" val="549750448"/>
                    </a:ext>
                  </a:extLst>
                </a:gridCol>
                <a:gridCol w="1408939">
                  <a:extLst>
                    <a:ext uri="{9D8B030D-6E8A-4147-A177-3AD203B41FA5}">
                      <a16:colId xmlns:a16="http://schemas.microsoft.com/office/drawing/2014/main" val="673669925"/>
                    </a:ext>
                  </a:extLst>
                </a:gridCol>
                <a:gridCol w="1600518">
                  <a:extLst>
                    <a:ext uri="{9D8B030D-6E8A-4147-A177-3AD203B41FA5}">
                      <a16:colId xmlns:a16="http://schemas.microsoft.com/office/drawing/2014/main" val="838155036"/>
                    </a:ext>
                  </a:extLst>
                </a:gridCol>
                <a:gridCol w="1239564">
                  <a:extLst>
                    <a:ext uri="{9D8B030D-6E8A-4147-A177-3AD203B41FA5}">
                      <a16:colId xmlns:a16="http://schemas.microsoft.com/office/drawing/2014/main" val="1847278981"/>
                    </a:ext>
                  </a:extLst>
                </a:gridCol>
              </a:tblGrid>
              <a:tr h="353400">
                <a:tc>
                  <a:txBody>
                    <a:bodyPr/>
                    <a:lstStyle/>
                    <a:p>
                      <a:endParaRPr lang="en-US" sz="2200" dirty="0">
                        <a:solidFill>
                          <a:schemeClr val="tx2">
                            <a:lumMod val="10000"/>
                          </a:schemeClr>
                        </a:solidFill>
                      </a:endParaRPr>
                    </a:p>
                  </a:txBody>
                  <a:tcPr/>
                </a:tc>
                <a:tc>
                  <a:txBody>
                    <a:bodyPr/>
                    <a:lstStyle/>
                    <a:p>
                      <a:pPr algn="ctr"/>
                      <a:r>
                        <a:rPr lang="en-US" sz="2200" dirty="0">
                          <a:solidFill>
                            <a:schemeClr val="tx2">
                              <a:lumMod val="10000"/>
                            </a:schemeClr>
                          </a:solidFill>
                        </a:rPr>
                        <a:t>Total</a:t>
                      </a:r>
                    </a:p>
                    <a:p>
                      <a:pPr algn="ctr"/>
                      <a:r>
                        <a:rPr lang="en-US" sz="2200" dirty="0">
                          <a:solidFill>
                            <a:schemeClr val="tx2">
                              <a:lumMod val="10000"/>
                            </a:schemeClr>
                          </a:solidFill>
                        </a:rPr>
                        <a:t>Index</a:t>
                      </a:r>
                    </a:p>
                    <a:p>
                      <a:pPr algn="ctr"/>
                      <a:r>
                        <a:rPr lang="en-US" sz="2200" dirty="0">
                          <a:solidFill>
                            <a:schemeClr val="tx2">
                              <a:lumMod val="10000"/>
                            </a:schemeClr>
                          </a:solidFill>
                        </a:rPr>
                        <a:t>(n = 1,238)</a:t>
                      </a:r>
                    </a:p>
                    <a:p>
                      <a:pPr algn="ctr"/>
                      <a:r>
                        <a:rPr lang="en-US" sz="2200" dirty="0">
                          <a:solidFill>
                            <a:schemeClr val="tx2">
                              <a:lumMod val="10000"/>
                            </a:schemeClr>
                          </a:solidFill>
                        </a:rPr>
                        <a:t>n (%)</a:t>
                      </a:r>
                    </a:p>
                  </a:txBody>
                  <a:tcPr/>
                </a:tc>
                <a:tc>
                  <a:txBody>
                    <a:bodyPr/>
                    <a:lstStyle/>
                    <a:p>
                      <a:pPr algn="ctr"/>
                      <a:r>
                        <a:rPr lang="en-US" sz="2200" dirty="0">
                          <a:solidFill>
                            <a:schemeClr val="tx2">
                              <a:lumMod val="10000"/>
                            </a:schemeClr>
                          </a:solidFill>
                        </a:rPr>
                        <a:t>Recent</a:t>
                      </a:r>
                    </a:p>
                    <a:p>
                      <a:pPr algn="ctr"/>
                      <a:r>
                        <a:rPr lang="en-US" sz="2200" dirty="0">
                          <a:solidFill>
                            <a:schemeClr val="tx2">
                              <a:lumMod val="10000"/>
                            </a:schemeClr>
                          </a:solidFill>
                        </a:rPr>
                        <a:t>Index</a:t>
                      </a:r>
                    </a:p>
                    <a:p>
                      <a:pPr algn="ctr"/>
                      <a:r>
                        <a:rPr lang="en-US" sz="2200" dirty="0">
                          <a:solidFill>
                            <a:schemeClr val="tx2">
                              <a:lumMod val="10000"/>
                            </a:schemeClr>
                          </a:solidFill>
                        </a:rPr>
                        <a:t>(n = 98)</a:t>
                      </a:r>
                    </a:p>
                    <a:p>
                      <a:pPr algn="ctr"/>
                      <a:r>
                        <a:rPr lang="en-US" sz="2200" dirty="0">
                          <a:solidFill>
                            <a:schemeClr val="tx2">
                              <a:lumMod val="10000"/>
                            </a:schemeClr>
                          </a:solidFill>
                        </a:rPr>
                        <a:t> n (%)</a:t>
                      </a:r>
                    </a:p>
                  </a:txBody>
                  <a:tcPr/>
                </a:tc>
                <a:tc>
                  <a:txBody>
                    <a:bodyPr/>
                    <a:lstStyle/>
                    <a:p>
                      <a:pPr algn="ctr"/>
                      <a:r>
                        <a:rPr lang="en-US" sz="2200" dirty="0">
                          <a:solidFill>
                            <a:schemeClr val="tx2">
                              <a:lumMod val="10000"/>
                            </a:schemeClr>
                          </a:solidFill>
                        </a:rPr>
                        <a:t>LT</a:t>
                      </a:r>
                    </a:p>
                    <a:p>
                      <a:pPr algn="ctr"/>
                      <a:r>
                        <a:rPr lang="en-US" sz="2200" dirty="0">
                          <a:solidFill>
                            <a:schemeClr val="tx2">
                              <a:lumMod val="10000"/>
                            </a:schemeClr>
                          </a:solidFill>
                        </a:rPr>
                        <a:t>Index</a:t>
                      </a:r>
                    </a:p>
                    <a:p>
                      <a:pPr algn="ctr"/>
                      <a:r>
                        <a:rPr lang="en-US" sz="2200" dirty="0">
                          <a:solidFill>
                            <a:schemeClr val="tx2">
                              <a:lumMod val="10000"/>
                            </a:schemeClr>
                          </a:solidFill>
                        </a:rPr>
                        <a:t>(n = 1,140) </a:t>
                      </a:r>
                    </a:p>
                    <a:p>
                      <a:pPr algn="ctr"/>
                      <a:r>
                        <a:rPr lang="en-US" sz="2200" dirty="0">
                          <a:solidFill>
                            <a:schemeClr val="tx2">
                              <a:lumMod val="10000"/>
                            </a:schemeClr>
                          </a:solidFill>
                        </a:rPr>
                        <a:t>n (%)</a:t>
                      </a:r>
                    </a:p>
                  </a:txBody>
                  <a:tcPr/>
                </a:tc>
                <a:tc>
                  <a:txBody>
                    <a:bodyPr/>
                    <a:lstStyle/>
                    <a:p>
                      <a:pPr algn="ctr"/>
                      <a:endParaRPr lang="en-US" sz="2200" dirty="0">
                        <a:solidFill>
                          <a:schemeClr val="tx2">
                            <a:lumMod val="10000"/>
                          </a:schemeClr>
                        </a:solidFill>
                      </a:endParaRPr>
                    </a:p>
                    <a:p>
                      <a:pPr algn="ctr"/>
                      <a:r>
                        <a:rPr lang="en-US" sz="2200" dirty="0">
                          <a:solidFill>
                            <a:schemeClr val="tx2">
                              <a:lumMod val="10000"/>
                            </a:schemeClr>
                          </a:solidFill>
                        </a:rPr>
                        <a:t>P value</a:t>
                      </a:r>
                    </a:p>
                  </a:txBody>
                  <a:tcPr/>
                </a:tc>
                <a:extLst>
                  <a:ext uri="{0D108BD9-81ED-4DB2-BD59-A6C34878D82A}">
                    <a16:rowId xmlns:a16="http://schemas.microsoft.com/office/drawing/2014/main" val="2451185469"/>
                  </a:ext>
                </a:extLst>
              </a:tr>
              <a:tr h="305618">
                <a:tc>
                  <a:txBody>
                    <a:bodyPr/>
                    <a:lstStyle/>
                    <a:p>
                      <a:r>
                        <a:rPr lang="en-US" sz="2400" b="1" dirty="0">
                          <a:solidFill>
                            <a:schemeClr val="tx2">
                              <a:lumMod val="10000"/>
                            </a:schemeClr>
                          </a:solidFill>
                        </a:rPr>
                        <a:t>Age (years)</a:t>
                      </a:r>
                    </a:p>
                  </a:txBody>
                  <a:tcPr/>
                </a:tc>
                <a:tc>
                  <a:txBody>
                    <a:bodyPr/>
                    <a:lstStyle/>
                    <a:p>
                      <a:pPr algn="ctr"/>
                      <a:endParaRPr lang="en-US" sz="2400" b="1">
                        <a:solidFill>
                          <a:schemeClr val="tx2">
                            <a:lumMod val="10000"/>
                          </a:schemeClr>
                        </a:solidFill>
                      </a:endParaRPr>
                    </a:p>
                  </a:txBody>
                  <a:tcPr/>
                </a:tc>
                <a:tc>
                  <a:txBody>
                    <a:bodyPr/>
                    <a:lstStyle/>
                    <a:p>
                      <a:pPr algn="ctr"/>
                      <a:endParaRPr lang="en-US" sz="2400" b="1">
                        <a:solidFill>
                          <a:schemeClr val="tx2">
                            <a:lumMod val="10000"/>
                          </a:schemeClr>
                        </a:solidFill>
                      </a:endParaRPr>
                    </a:p>
                  </a:txBody>
                  <a:tcPr/>
                </a:tc>
                <a:tc>
                  <a:txBody>
                    <a:bodyPr/>
                    <a:lstStyle/>
                    <a:p>
                      <a:pPr algn="ctr"/>
                      <a:endParaRPr lang="en-US" sz="2400" b="1" dirty="0">
                        <a:solidFill>
                          <a:schemeClr val="tx2">
                            <a:lumMod val="10000"/>
                          </a:schemeClr>
                        </a:solidFill>
                      </a:endParaRPr>
                    </a:p>
                  </a:txBody>
                  <a:tcPr/>
                </a:tc>
                <a:tc>
                  <a:txBody>
                    <a:bodyPr/>
                    <a:lstStyle/>
                    <a:p>
                      <a:pPr algn="ctr"/>
                      <a:endParaRPr lang="en-US" sz="2400" b="1" dirty="0">
                        <a:solidFill>
                          <a:schemeClr val="tx2">
                            <a:lumMod val="10000"/>
                          </a:schemeClr>
                        </a:solidFill>
                      </a:endParaRPr>
                    </a:p>
                  </a:txBody>
                  <a:tcPr/>
                </a:tc>
                <a:extLst>
                  <a:ext uri="{0D108BD9-81ED-4DB2-BD59-A6C34878D82A}">
                    <a16:rowId xmlns:a16="http://schemas.microsoft.com/office/drawing/2014/main" val="1847806797"/>
                  </a:ext>
                </a:extLst>
              </a:tr>
              <a:tr h="305618">
                <a:tc>
                  <a:txBody>
                    <a:bodyPr/>
                    <a:lstStyle/>
                    <a:p>
                      <a:pPr algn="r"/>
                      <a:r>
                        <a:rPr lang="en-US" sz="2400" b="1" dirty="0">
                          <a:solidFill>
                            <a:srgbClr val="FF0000"/>
                          </a:solidFill>
                        </a:rPr>
                        <a:t>15-34</a:t>
                      </a:r>
                    </a:p>
                  </a:txBody>
                  <a:tcPr/>
                </a:tc>
                <a:tc>
                  <a:txBody>
                    <a:bodyPr/>
                    <a:lstStyle/>
                    <a:p>
                      <a:pPr algn="ctr"/>
                      <a:r>
                        <a:rPr lang="en-US" sz="2400" b="1" dirty="0">
                          <a:solidFill>
                            <a:srgbClr val="FF0000"/>
                          </a:solidFill>
                        </a:rPr>
                        <a:t>759 (61.3)</a:t>
                      </a:r>
                    </a:p>
                  </a:txBody>
                  <a:tcPr/>
                </a:tc>
                <a:tc>
                  <a:txBody>
                    <a:bodyPr/>
                    <a:lstStyle/>
                    <a:p>
                      <a:pPr algn="ctr"/>
                      <a:r>
                        <a:rPr lang="en-US" sz="2400" b="1" dirty="0">
                          <a:solidFill>
                            <a:srgbClr val="FF0000"/>
                          </a:solidFill>
                          <a:highlight>
                            <a:srgbClr val="FFFF00"/>
                          </a:highlight>
                        </a:rPr>
                        <a:t>71 (72.4)</a:t>
                      </a:r>
                    </a:p>
                  </a:txBody>
                  <a:tcPr/>
                </a:tc>
                <a:tc>
                  <a:txBody>
                    <a:bodyPr/>
                    <a:lstStyle/>
                    <a:p>
                      <a:pPr algn="ctr"/>
                      <a:r>
                        <a:rPr lang="en-US" sz="2400" b="1" dirty="0">
                          <a:solidFill>
                            <a:srgbClr val="FF0000"/>
                          </a:solidFill>
                        </a:rPr>
                        <a:t>688 (60.4)</a:t>
                      </a:r>
                    </a:p>
                  </a:txBody>
                  <a:tcPr/>
                </a:tc>
                <a:tc>
                  <a:txBody>
                    <a:bodyPr/>
                    <a:lstStyle/>
                    <a:p>
                      <a:pPr algn="ctr"/>
                      <a:r>
                        <a:rPr lang="en-US" sz="2400" b="1" dirty="0">
                          <a:solidFill>
                            <a:schemeClr val="tx2">
                              <a:lumMod val="10000"/>
                            </a:schemeClr>
                          </a:solidFill>
                        </a:rPr>
                        <a:t>0.008</a:t>
                      </a:r>
                    </a:p>
                  </a:txBody>
                  <a:tcPr/>
                </a:tc>
                <a:extLst>
                  <a:ext uri="{0D108BD9-81ED-4DB2-BD59-A6C34878D82A}">
                    <a16:rowId xmlns:a16="http://schemas.microsoft.com/office/drawing/2014/main" val="2939542981"/>
                  </a:ext>
                </a:extLst>
              </a:tr>
              <a:tr h="305618">
                <a:tc>
                  <a:txBody>
                    <a:bodyPr/>
                    <a:lstStyle/>
                    <a:p>
                      <a:pPr algn="r"/>
                      <a:r>
                        <a:rPr lang="en-US" sz="2400" b="0">
                          <a:solidFill>
                            <a:schemeClr val="tx2">
                              <a:lumMod val="10000"/>
                            </a:schemeClr>
                          </a:solidFill>
                        </a:rPr>
                        <a:t>35-49</a:t>
                      </a:r>
                    </a:p>
                  </a:txBody>
                  <a:tcPr/>
                </a:tc>
                <a:tc>
                  <a:txBody>
                    <a:bodyPr/>
                    <a:lstStyle/>
                    <a:p>
                      <a:pPr algn="ctr"/>
                      <a:r>
                        <a:rPr lang="en-US" sz="2400" b="0">
                          <a:solidFill>
                            <a:schemeClr val="tx2">
                              <a:lumMod val="10000"/>
                            </a:schemeClr>
                          </a:solidFill>
                        </a:rPr>
                        <a:t>408 (33.0)</a:t>
                      </a:r>
                    </a:p>
                  </a:txBody>
                  <a:tcPr/>
                </a:tc>
                <a:tc>
                  <a:txBody>
                    <a:bodyPr/>
                    <a:lstStyle/>
                    <a:p>
                      <a:pPr algn="ctr"/>
                      <a:r>
                        <a:rPr lang="en-US" sz="2400" b="0">
                          <a:solidFill>
                            <a:schemeClr val="tx2">
                              <a:lumMod val="10000"/>
                            </a:schemeClr>
                          </a:solidFill>
                        </a:rPr>
                        <a:t>19 (19.4)</a:t>
                      </a:r>
                    </a:p>
                  </a:txBody>
                  <a:tcPr/>
                </a:tc>
                <a:tc>
                  <a:txBody>
                    <a:bodyPr/>
                    <a:lstStyle/>
                    <a:p>
                      <a:pPr algn="ctr"/>
                      <a:r>
                        <a:rPr lang="en-US" sz="2400" b="0" dirty="0">
                          <a:solidFill>
                            <a:schemeClr val="tx2">
                              <a:lumMod val="10000"/>
                            </a:schemeClr>
                          </a:solidFill>
                        </a:rPr>
                        <a:t>389 (34.1)</a:t>
                      </a:r>
                    </a:p>
                  </a:txBody>
                  <a:tcPr/>
                </a:tc>
                <a:tc>
                  <a:txBody>
                    <a:bodyPr/>
                    <a:lstStyle/>
                    <a:p>
                      <a:pPr algn="ctr"/>
                      <a:endParaRPr lang="en-US" sz="2400" b="1" dirty="0">
                        <a:solidFill>
                          <a:schemeClr val="tx2">
                            <a:lumMod val="10000"/>
                          </a:schemeClr>
                        </a:solidFill>
                      </a:endParaRPr>
                    </a:p>
                  </a:txBody>
                  <a:tcPr/>
                </a:tc>
                <a:extLst>
                  <a:ext uri="{0D108BD9-81ED-4DB2-BD59-A6C34878D82A}">
                    <a16:rowId xmlns:a16="http://schemas.microsoft.com/office/drawing/2014/main" val="149422143"/>
                  </a:ext>
                </a:extLst>
              </a:tr>
              <a:tr h="305618">
                <a:tc>
                  <a:txBody>
                    <a:bodyPr/>
                    <a:lstStyle/>
                    <a:p>
                      <a:pPr algn="r"/>
                      <a:r>
                        <a:rPr lang="en-US" sz="2400" b="0">
                          <a:solidFill>
                            <a:schemeClr val="tx2">
                              <a:lumMod val="10000"/>
                            </a:schemeClr>
                          </a:solidFill>
                        </a:rPr>
                        <a:t>50+</a:t>
                      </a:r>
                    </a:p>
                  </a:txBody>
                  <a:tcPr/>
                </a:tc>
                <a:tc>
                  <a:txBody>
                    <a:bodyPr/>
                    <a:lstStyle/>
                    <a:p>
                      <a:pPr algn="ctr"/>
                      <a:r>
                        <a:rPr lang="en-US" sz="2400" b="0">
                          <a:solidFill>
                            <a:schemeClr val="tx2">
                              <a:lumMod val="10000"/>
                            </a:schemeClr>
                          </a:solidFill>
                        </a:rPr>
                        <a:t>71 (5.7)</a:t>
                      </a:r>
                    </a:p>
                  </a:txBody>
                  <a:tcPr/>
                </a:tc>
                <a:tc>
                  <a:txBody>
                    <a:bodyPr/>
                    <a:lstStyle/>
                    <a:p>
                      <a:pPr algn="ctr"/>
                      <a:r>
                        <a:rPr lang="en-US" sz="2400" b="0">
                          <a:solidFill>
                            <a:schemeClr val="tx2">
                              <a:lumMod val="10000"/>
                            </a:schemeClr>
                          </a:solidFill>
                        </a:rPr>
                        <a:t>8 (8.2)</a:t>
                      </a:r>
                    </a:p>
                  </a:txBody>
                  <a:tcPr/>
                </a:tc>
                <a:tc>
                  <a:txBody>
                    <a:bodyPr/>
                    <a:lstStyle/>
                    <a:p>
                      <a:pPr algn="ctr"/>
                      <a:r>
                        <a:rPr lang="en-US" sz="2400" b="0">
                          <a:solidFill>
                            <a:schemeClr val="tx2">
                              <a:lumMod val="10000"/>
                            </a:schemeClr>
                          </a:solidFill>
                        </a:rPr>
                        <a:t>63 (5.5)</a:t>
                      </a:r>
                    </a:p>
                  </a:txBody>
                  <a:tcPr/>
                </a:tc>
                <a:tc>
                  <a:txBody>
                    <a:bodyPr/>
                    <a:lstStyle/>
                    <a:p>
                      <a:pPr algn="ctr"/>
                      <a:endParaRPr lang="en-US" sz="2400" b="1">
                        <a:solidFill>
                          <a:schemeClr val="tx2">
                            <a:lumMod val="10000"/>
                          </a:schemeClr>
                        </a:solidFill>
                      </a:endParaRPr>
                    </a:p>
                  </a:txBody>
                  <a:tcPr/>
                </a:tc>
                <a:extLst>
                  <a:ext uri="{0D108BD9-81ED-4DB2-BD59-A6C34878D82A}">
                    <a16:rowId xmlns:a16="http://schemas.microsoft.com/office/drawing/2014/main" val="3266421274"/>
                  </a:ext>
                </a:extLst>
              </a:tr>
              <a:tr h="305618">
                <a:tc>
                  <a:txBody>
                    <a:bodyPr/>
                    <a:lstStyle/>
                    <a:p>
                      <a:pPr algn="l"/>
                      <a:r>
                        <a:rPr lang="en-US" sz="2400" b="1" dirty="0">
                          <a:solidFill>
                            <a:schemeClr val="tx2">
                              <a:lumMod val="10000"/>
                            </a:schemeClr>
                          </a:solidFill>
                        </a:rPr>
                        <a:t>Sex</a:t>
                      </a:r>
                    </a:p>
                  </a:txBody>
                  <a:tcPr/>
                </a:tc>
                <a:tc>
                  <a:txBody>
                    <a:bodyPr/>
                    <a:lstStyle/>
                    <a:p>
                      <a:pPr algn="ctr"/>
                      <a:endParaRPr lang="en-US" sz="2400" dirty="0">
                        <a:solidFill>
                          <a:schemeClr val="tx2">
                            <a:lumMod val="10000"/>
                          </a:schemeClr>
                        </a:solidFill>
                      </a:endParaRPr>
                    </a:p>
                  </a:txBody>
                  <a:tcPr/>
                </a:tc>
                <a:tc>
                  <a:txBody>
                    <a:bodyPr/>
                    <a:lstStyle/>
                    <a:p>
                      <a:pPr algn="ctr"/>
                      <a:endParaRPr lang="en-US" sz="2400" dirty="0">
                        <a:solidFill>
                          <a:schemeClr val="tx2">
                            <a:lumMod val="10000"/>
                          </a:schemeClr>
                        </a:solidFill>
                      </a:endParaRPr>
                    </a:p>
                  </a:txBody>
                  <a:tcPr/>
                </a:tc>
                <a:tc>
                  <a:txBody>
                    <a:bodyPr/>
                    <a:lstStyle/>
                    <a:p>
                      <a:pPr algn="ctr"/>
                      <a:endParaRPr lang="en-US" sz="2400" dirty="0">
                        <a:solidFill>
                          <a:schemeClr val="tx2">
                            <a:lumMod val="10000"/>
                          </a:schemeClr>
                        </a:solidFill>
                      </a:endParaRPr>
                    </a:p>
                  </a:txBody>
                  <a:tcPr/>
                </a:tc>
                <a:tc>
                  <a:txBody>
                    <a:bodyPr/>
                    <a:lstStyle/>
                    <a:p>
                      <a:pPr algn="ctr"/>
                      <a:endParaRPr lang="en-US" sz="2400" dirty="0">
                        <a:solidFill>
                          <a:schemeClr val="tx2">
                            <a:lumMod val="10000"/>
                          </a:schemeClr>
                        </a:solidFill>
                      </a:endParaRPr>
                    </a:p>
                  </a:txBody>
                  <a:tcPr/>
                </a:tc>
                <a:extLst>
                  <a:ext uri="{0D108BD9-81ED-4DB2-BD59-A6C34878D82A}">
                    <a16:rowId xmlns:a16="http://schemas.microsoft.com/office/drawing/2014/main" val="527042908"/>
                  </a:ext>
                </a:extLst>
              </a:tr>
              <a:tr h="352099">
                <a:tc>
                  <a:txBody>
                    <a:bodyPr/>
                    <a:lstStyle/>
                    <a:p>
                      <a:pPr algn="r"/>
                      <a:r>
                        <a:rPr lang="en-US" sz="2400">
                          <a:solidFill>
                            <a:schemeClr val="tx2">
                              <a:lumMod val="10000"/>
                            </a:schemeClr>
                          </a:solidFill>
                        </a:rPr>
                        <a:t>Male</a:t>
                      </a:r>
                    </a:p>
                  </a:txBody>
                  <a:tcPr/>
                </a:tc>
                <a:tc>
                  <a:txBody>
                    <a:bodyPr/>
                    <a:lstStyle/>
                    <a:p>
                      <a:pPr algn="ctr"/>
                      <a:r>
                        <a:rPr lang="en-US" sz="2400">
                          <a:solidFill>
                            <a:schemeClr val="tx2">
                              <a:lumMod val="10000"/>
                            </a:schemeClr>
                          </a:solidFill>
                        </a:rPr>
                        <a:t>459 (37.1)</a:t>
                      </a:r>
                    </a:p>
                  </a:txBody>
                  <a:tcPr/>
                </a:tc>
                <a:tc>
                  <a:txBody>
                    <a:bodyPr/>
                    <a:lstStyle/>
                    <a:p>
                      <a:pPr algn="ctr"/>
                      <a:r>
                        <a:rPr lang="en-US" sz="2400">
                          <a:solidFill>
                            <a:schemeClr val="tx2">
                              <a:lumMod val="10000"/>
                            </a:schemeClr>
                          </a:solidFill>
                        </a:rPr>
                        <a:t>21 (21.4)</a:t>
                      </a:r>
                    </a:p>
                  </a:txBody>
                  <a:tcPr/>
                </a:tc>
                <a:tc>
                  <a:txBody>
                    <a:bodyPr/>
                    <a:lstStyle/>
                    <a:p>
                      <a:pPr algn="ctr"/>
                      <a:r>
                        <a:rPr lang="en-US" sz="2400" dirty="0">
                          <a:solidFill>
                            <a:schemeClr val="tx2">
                              <a:lumMod val="10000"/>
                            </a:schemeClr>
                          </a:solidFill>
                        </a:rPr>
                        <a:t>438 (38.4)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2">
                              <a:lumMod val="10000"/>
                            </a:schemeClr>
                          </a:solidFill>
                        </a:rPr>
                        <a:t>0.001</a:t>
                      </a:r>
                    </a:p>
                  </a:txBody>
                  <a:tcPr/>
                </a:tc>
                <a:extLst>
                  <a:ext uri="{0D108BD9-81ED-4DB2-BD59-A6C34878D82A}">
                    <a16:rowId xmlns:a16="http://schemas.microsoft.com/office/drawing/2014/main" val="807414023"/>
                  </a:ext>
                </a:extLst>
              </a:tr>
              <a:tr h="305618">
                <a:tc>
                  <a:txBody>
                    <a:bodyPr/>
                    <a:lstStyle/>
                    <a:p>
                      <a:pPr algn="r"/>
                      <a:r>
                        <a:rPr lang="en-US" sz="2400" b="1" dirty="0">
                          <a:solidFill>
                            <a:srgbClr val="FF0000"/>
                          </a:solidFill>
                        </a:rPr>
                        <a:t>Female</a:t>
                      </a:r>
                    </a:p>
                  </a:txBody>
                  <a:tcPr/>
                </a:tc>
                <a:tc>
                  <a:txBody>
                    <a:bodyPr/>
                    <a:lstStyle/>
                    <a:p>
                      <a:pPr algn="ctr"/>
                      <a:r>
                        <a:rPr lang="en-US" sz="2400" b="1" dirty="0">
                          <a:solidFill>
                            <a:srgbClr val="FF0000"/>
                          </a:solidFill>
                        </a:rPr>
                        <a:t>779 (63.0)</a:t>
                      </a:r>
                    </a:p>
                  </a:txBody>
                  <a:tcPr/>
                </a:tc>
                <a:tc>
                  <a:txBody>
                    <a:bodyPr/>
                    <a:lstStyle/>
                    <a:p>
                      <a:pPr algn="ctr"/>
                      <a:r>
                        <a:rPr lang="en-US" sz="2400" b="1" dirty="0">
                          <a:solidFill>
                            <a:srgbClr val="FF0000"/>
                          </a:solidFill>
                          <a:highlight>
                            <a:srgbClr val="FFFF00"/>
                          </a:highlight>
                        </a:rPr>
                        <a:t>77 (78.6)</a:t>
                      </a:r>
                    </a:p>
                  </a:txBody>
                  <a:tcPr/>
                </a:tc>
                <a:tc>
                  <a:txBody>
                    <a:bodyPr/>
                    <a:lstStyle/>
                    <a:p>
                      <a:pPr algn="ctr"/>
                      <a:r>
                        <a:rPr lang="en-US" sz="2400" b="1" dirty="0">
                          <a:solidFill>
                            <a:srgbClr val="FF0000"/>
                          </a:solidFill>
                        </a:rPr>
                        <a:t>702 (61.5)</a:t>
                      </a:r>
                    </a:p>
                  </a:txBody>
                  <a:tcPr/>
                </a:tc>
                <a:tc>
                  <a:txBody>
                    <a:bodyPr/>
                    <a:lstStyle/>
                    <a:p>
                      <a:pPr algn="ctr"/>
                      <a:endParaRPr lang="en-US" sz="2400" dirty="0">
                        <a:solidFill>
                          <a:schemeClr val="tx2">
                            <a:lumMod val="10000"/>
                          </a:schemeClr>
                        </a:solidFill>
                      </a:endParaRPr>
                    </a:p>
                  </a:txBody>
                  <a:tcPr/>
                </a:tc>
                <a:extLst>
                  <a:ext uri="{0D108BD9-81ED-4DB2-BD59-A6C34878D82A}">
                    <a16:rowId xmlns:a16="http://schemas.microsoft.com/office/drawing/2014/main" val="3731193727"/>
                  </a:ext>
                </a:extLst>
              </a:tr>
            </a:tbl>
          </a:graphicData>
        </a:graphic>
      </p:graphicFrame>
    </p:spTree>
    <p:extLst>
      <p:ext uri="{BB962C8B-B14F-4D97-AF65-F5344CB8AC3E}">
        <p14:creationId xmlns:p14="http://schemas.microsoft.com/office/powerpoint/2010/main" val="93116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74CC-7241-D4BC-81AC-579ADCC81801}"/>
              </a:ext>
            </a:extLst>
          </p:cNvPr>
          <p:cNvSpPr>
            <a:spLocks noGrp="1"/>
          </p:cNvSpPr>
          <p:nvPr>
            <p:ph type="title"/>
          </p:nvPr>
        </p:nvSpPr>
        <p:spPr>
          <a:xfrm>
            <a:off x="208714" y="886729"/>
            <a:ext cx="3161212" cy="779463"/>
          </a:xfrm>
        </p:spPr>
        <p:txBody>
          <a:bodyPr>
            <a:noAutofit/>
          </a:bodyPr>
          <a:lstStyle/>
          <a:p>
            <a:r>
              <a:rPr lang="en-US" sz="3800" dirty="0">
                <a:latin typeface="Calibri" panose="020F0502020204030204" pitchFamily="34" charset="0"/>
                <a:cs typeface="Calibri" panose="020F0502020204030204" pitchFamily="34" charset="0"/>
              </a:rPr>
              <a:t>Results:</a:t>
            </a:r>
            <a:br>
              <a:rPr lang="en-US" sz="3800" dirty="0">
                <a:latin typeface="Calibri" panose="020F0502020204030204" pitchFamily="34" charset="0"/>
                <a:cs typeface="Calibri" panose="020F0502020204030204" pitchFamily="34" charset="0"/>
              </a:rPr>
            </a:br>
            <a:r>
              <a:rPr lang="en-US" sz="3800" dirty="0">
                <a:latin typeface="Calibri" panose="020F0502020204030204" pitchFamily="34" charset="0"/>
                <a:cs typeface="Calibri" panose="020F0502020204030204" pitchFamily="34" charset="0"/>
              </a:rPr>
              <a:t>Index Cases </a:t>
            </a:r>
            <a:br>
              <a:rPr lang="en-US" sz="3800" dirty="0">
                <a:latin typeface="Calibri" panose="020F0502020204030204" pitchFamily="34" charset="0"/>
                <a:cs typeface="Calibri" panose="020F0502020204030204" pitchFamily="34" charset="0"/>
              </a:rPr>
            </a:br>
            <a:r>
              <a:rPr lang="en-US" sz="3800" dirty="0">
                <a:latin typeface="Calibri" panose="020F0502020204030204" pitchFamily="34" charset="0"/>
                <a:cs typeface="Calibri" panose="020F0502020204030204" pitchFamily="34" charset="0"/>
              </a:rPr>
              <a:t>Characteristics</a:t>
            </a:r>
          </a:p>
        </p:txBody>
      </p:sp>
      <p:graphicFrame>
        <p:nvGraphicFramePr>
          <p:cNvPr id="8" name="Table 4">
            <a:extLst>
              <a:ext uri="{FF2B5EF4-FFF2-40B4-BE49-F238E27FC236}">
                <a16:creationId xmlns:a16="http://schemas.microsoft.com/office/drawing/2014/main" id="{5F66A32C-F90E-837F-AE16-CA1504D68A05}"/>
              </a:ext>
            </a:extLst>
          </p:cNvPr>
          <p:cNvGraphicFramePr>
            <a:graphicFrameLocks/>
          </p:cNvGraphicFramePr>
          <p:nvPr>
            <p:extLst>
              <p:ext uri="{D42A27DB-BD31-4B8C-83A1-F6EECF244321}">
                <p14:modId xmlns:p14="http://schemas.microsoft.com/office/powerpoint/2010/main" val="469564977"/>
              </p:ext>
            </p:extLst>
          </p:nvPr>
        </p:nvGraphicFramePr>
        <p:xfrm>
          <a:off x="3369925" y="-17618"/>
          <a:ext cx="8822078" cy="6873240"/>
        </p:xfrm>
        <a:graphic>
          <a:graphicData uri="http://schemas.openxmlformats.org/drawingml/2006/table">
            <a:tbl>
              <a:tblPr firstRow="1" bandRow="1">
                <a:tableStyleId>{5C22544A-7EE6-4342-B048-85BDC9FD1C3A}</a:tableStyleId>
              </a:tblPr>
              <a:tblGrid>
                <a:gridCol w="2728608">
                  <a:extLst>
                    <a:ext uri="{9D8B030D-6E8A-4147-A177-3AD203B41FA5}">
                      <a16:colId xmlns:a16="http://schemas.microsoft.com/office/drawing/2014/main" val="2719547972"/>
                    </a:ext>
                  </a:extLst>
                </a:gridCol>
                <a:gridCol w="1667261">
                  <a:extLst>
                    <a:ext uri="{9D8B030D-6E8A-4147-A177-3AD203B41FA5}">
                      <a16:colId xmlns:a16="http://schemas.microsoft.com/office/drawing/2014/main" val="549750448"/>
                    </a:ext>
                  </a:extLst>
                </a:gridCol>
                <a:gridCol w="1467693">
                  <a:extLst>
                    <a:ext uri="{9D8B030D-6E8A-4147-A177-3AD203B41FA5}">
                      <a16:colId xmlns:a16="http://schemas.microsoft.com/office/drawing/2014/main" val="673669925"/>
                    </a:ext>
                  </a:extLst>
                </a:gridCol>
                <a:gridCol w="1667261">
                  <a:extLst>
                    <a:ext uri="{9D8B030D-6E8A-4147-A177-3AD203B41FA5}">
                      <a16:colId xmlns:a16="http://schemas.microsoft.com/office/drawing/2014/main" val="838155036"/>
                    </a:ext>
                  </a:extLst>
                </a:gridCol>
                <a:gridCol w="1291255">
                  <a:extLst>
                    <a:ext uri="{9D8B030D-6E8A-4147-A177-3AD203B41FA5}">
                      <a16:colId xmlns:a16="http://schemas.microsoft.com/office/drawing/2014/main" val="1847278981"/>
                    </a:ext>
                  </a:extLst>
                </a:gridCol>
              </a:tblGrid>
              <a:tr h="1166942">
                <a:tc>
                  <a:txBody>
                    <a:bodyPr/>
                    <a:lstStyle/>
                    <a:p>
                      <a:endParaRPr lang="en-US" sz="2300">
                        <a:solidFill>
                          <a:schemeClr val="tx2">
                            <a:lumMod val="10000"/>
                          </a:schemeClr>
                        </a:solidFill>
                      </a:endParaRPr>
                    </a:p>
                  </a:txBody>
                  <a:tcPr/>
                </a:tc>
                <a:tc>
                  <a:txBody>
                    <a:bodyPr/>
                    <a:lstStyle/>
                    <a:p>
                      <a:pPr algn="ctr"/>
                      <a:r>
                        <a:rPr lang="en-US" sz="2300" dirty="0">
                          <a:solidFill>
                            <a:schemeClr val="tx2">
                              <a:lumMod val="10000"/>
                            </a:schemeClr>
                          </a:solidFill>
                        </a:rPr>
                        <a:t>Total </a:t>
                      </a:r>
                    </a:p>
                    <a:p>
                      <a:pPr algn="ctr"/>
                      <a:r>
                        <a:rPr lang="en-US" sz="2300" dirty="0">
                          <a:solidFill>
                            <a:schemeClr val="tx2">
                              <a:lumMod val="10000"/>
                            </a:schemeClr>
                          </a:solidFill>
                        </a:rPr>
                        <a:t>Index</a:t>
                      </a:r>
                    </a:p>
                    <a:p>
                      <a:pPr algn="ctr"/>
                      <a:r>
                        <a:rPr lang="en-US" sz="2300" dirty="0">
                          <a:solidFill>
                            <a:schemeClr val="tx2">
                              <a:lumMod val="10000"/>
                            </a:schemeClr>
                          </a:solidFill>
                        </a:rPr>
                        <a:t>(n = 1,238)</a:t>
                      </a:r>
                    </a:p>
                    <a:p>
                      <a:pPr algn="ctr"/>
                      <a:r>
                        <a:rPr lang="en-US" sz="2300" dirty="0">
                          <a:solidFill>
                            <a:schemeClr val="tx2">
                              <a:lumMod val="10000"/>
                            </a:schemeClr>
                          </a:solidFill>
                        </a:rPr>
                        <a:t>n (%)</a:t>
                      </a:r>
                    </a:p>
                  </a:txBody>
                  <a:tcPr/>
                </a:tc>
                <a:tc>
                  <a:txBody>
                    <a:bodyPr/>
                    <a:lstStyle/>
                    <a:p>
                      <a:pPr algn="ctr"/>
                      <a:r>
                        <a:rPr lang="en-US" sz="2300" dirty="0">
                          <a:solidFill>
                            <a:schemeClr val="tx2">
                              <a:lumMod val="10000"/>
                            </a:schemeClr>
                          </a:solidFill>
                        </a:rPr>
                        <a:t>Recent Index</a:t>
                      </a:r>
                    </a:p>
                    <a:p>
                      <a:pPr algn="ctr"/>
                      <a:r>
                        <a:rPr lang="en-US" sz="2300" dirty="0">
                          <a:solidFill>
                            <a:schemeClr val="tx2">
                              <a:lumMod val="10000"/>
                            </a:schemeClr>
                          </a:solidFill>
                        </a:rPr>
                        <a:t>(n = 98)</a:t>
                      </a:r>
                    </a:p>
                    <a:p>
                      <a:pPr algn="ctr"/>
                      <a:r>
                        <a:rPr lang="en-US" sz="2300" dirty="0">
                          <a:solidFill>
                            <a:schemeClr val="tx2">
                              <a:lumMod val="10000"/>
                            </a:schemeClr>
                          </a:solidFill>
                        </a:rPr>
                        <a:t> n (%)</a:t>
                      </a:r>
                    </a:p>
                  </a:txBody>
                  <a:tcPr/>
                </a:tc>
                <a:tc>
                  <a:txBody>
                    <a:bodyPr/>
                    <a:lstStyle/>
                    <a:p>
                      <a:pPr algn="ctr"/>
                      <a:r>
                        <a:rPr lang="en-US" sz="2300" dirty="0">
                          <a:solidFill>
                            <a:schemeClr val="tx2">
                              <a:lumMod val="10000"/>
                            </a:schemeClr>
                          </a:solidFill>
                        </a:rPr>
                        <a:t>LT</a:t>
                      </a:r>
                    </a:p>
                    <a:p>
                      <a:pPr algn="ctr"/>
                      <a:r>
                        <a:rPr lang="en-US" sz="2300" dirty="0">
                          <a:solidFill>
                            <a:schemeClr val="tx2">
                              <a:lumMod val="10000"/>
                            </a:schemeClr>
                          </a:solidFill>
                        </a:rPr>
                        <a:t> Index</a:t>
                      </a:r>
                    </a:p>
                    <a:p>
                      <a:pPr algn="ctr"/>
                      <a:r>
                        <a:rPr lang="en-US" sz="2300" dirty="0">
                          <a:solidFill>
                            <a:schemeClr val="tx2">
                              <a:lumMod val="10000"/>
                            </a:schemeClr>
                          </a:solidFill>
                        </a:rPr>
                        <a:t>(n = 1,140) </a:t>
                      </a:r>
                    </a:p>
                    <a:p>
                      <a:pPr algn="ctr"/>
                      <a:r>
                        <a:rPr lang="en-US" sz="2300" dirty="0">
                          <a:solidFill>
                            <a:schemeClr val="tx2">
                              <a:lumMod val="10000"/>
                            </a:schemeClr>
                          </a:solidFill>
                        </a:rPr>
                        <a:t>n (%)</a:t>
                      </a:r>
                    </a:p>
                  </a:txBody>
                  <a:tcPr/>
                </a:tc>
                <a:tc>
                  <a:txBody>
                    <a:bodyPr/>
                    <a:lstStyle/>
                    <a:p>
                      <a:pPr algn="ctr"/>
                      <a:endParaRPr lang="en-US" sz="2300" dirty="0">
                        <a:solidFill>
                          <a:schemeClr val="tx2">
                            <a:lumMod val="10000"/>
                          </a:schemeClr>
                        </a:solidFill>
                      </a:endParaRPr>
                    </a:p>
                    <a:p>
                      <a:pPr algn="ctr"/>
                      <a:r>
                        <a:rPr lang="en-US" sz="2300" dirty="0">
                          <a:solidFill>
                            <a:schemeClr val="tx2">
                              <a:lumMod val="10000"/>
                            </a:schemeClr>
                          </a:solidFill>
                        </a:rPr>
                        <a:t>P value</a:t>
                      </a:r>
                    </a:p>
                  </a:txBody>
                  <a:tcPr/>
                </a:tc>
                <a:extLst>
                  <a:ext uri="{0D108BD9-81ED-4DB2-BD59-A6C34878D82A}">
                    <a16:rowId xmlns:a16="http://schemas.microsoft.com/office/drawing/2014/main" val="2451185469"/>
                  </a:ext>
                </a:extLst>
              </a:tr>
              <a:tr h="334307">
                <a:tc>
                  <a:txBody>
                    <a:bodyPr/>
                    <a:lstStyle/>
                    <a:p>
                      <a:pPr algn="l"/>
                      <a:r>
                        <a:rPr lang="en-US" sz="2300" b="1" dirty="0">
                          <a:solidFill>
                            <a:schemeClr val="tx2">
                              <a:lumMod val="10000"/>
                            </a:schemeClr>
                          </a:solidFill>
                        </a:rPr>
                        <a:t>Marital status</a:t>
                      </a:r>
                    </a:p>
                  </a:txBody>
                  <a:tcPr/>
                </a:tc>
                <a:tc>
                  <a:txBody>
                    <a:bodyPr/>
                    <a:lstStyle/>
                    <a:p>
                      <a:pPr algn="ctr"/>
                      <a:endParaRPr lang="en-US" sz="2300" dirty="0">
                        <a:solidFill>
                          <a:schemeClr val="tx2">
                            <a:lumMod val="10000"/>
                          </a:schemeClr>
                        </a:solidFill>
                      </a:endParaRPr>
                    </a:p>
                  </a:txBody>
                  <a:tcPr/>
                </a:tc>
                <a:tc>
                  <a:txBody>
                    <a:bodyPr/>
                    <a:lstStyle/>
                    <a:p>
                      <a:pPr algn="ctr"/>
                      <a:endParaRPr lang="en-US" sz="2300" dirty="0">
                        <a:solidFill>
                          <a:schemeClr val="tx2">
                            <a:lumMod val="10000"/>
                          </a:schemeClr>
                        </a:solidFill>
                      </a:endParaRPr>
                    </a:p>
                  </a:txBody>
                  <a:tcPr/>
                </a:tc>
                <a:tc>
                  <a:txBody>
                    <a:bodyPr/>
                    <a:lstStyle/>
                    <a:p>
                      <a:pPr algn="ctr"/>
                      <a:endParaRPr lang="en-US" sz="2300" dirty="0">
                        <a:solidFill>
                          <a:schemeClr val="tx2">
                            <a:lumMod val="10000"/>
                          </a:schemeClr>
                        </a:solidFill>
                      </a:endParaRPr>
                    </a:p>
                  </a:txBody>
                  <a:tcPr/>
                </a:tc>
                <a:tc>
                  <a:txBody>
                    <a:bodyPr/>
                    <a:lstStyle/>
                    <a:p>
                      <a:pPr algn="ctr"/>
                      <a:endParaRPr lang="en-US" sz="2300" dirty="0">
                        <a:solidFill>
                          <a:schemeClr val="tx2">
                            <a:lumMod val="10000"/>
                          </a:schemeClr>
                        </a:solidFill>
                      </a:endParaRPr>
                    </a:p>
                  </a:txBody>
                  <a:tcPr/>
                </a:tc>
                <a:extLst>
                  <a:ext uri="{0D108BD9-81ED-4DB2-BD59-A6C34878D82A}">
                    <a16:rowId xmlns:a16="http://schemas.microsoft.com/office/drawing/2014/main" val="1057303091"/>
                  </a:ext>
                </a:extLst>
              </a:tr>
              <a:tr h="334307">
                <a:tc>
                  <a:txBody>
                    <a:bodyPr/>
                    <a:lstStyle/>
                    <a:p>
                      <a:pPr algn="r"/>
                      <a:r>
                        <a:rPr lang="en-US" sz="2300" b="1" dirty="0">
                          <a:solidFill>
                            <a:srgbClr val="FF0000"/>
                          </a:solidFill>
                        </a:rPr>
                        <a:t>Single</a:t>
                      </a:r>
                    </a:p>
                  </a:txBody>
                  <a:tcPr/>
                </a:tc>
                <a:tc>
                  <a:txBody>
                    <a:bodyPr/>
                    <a:lstStyle/>
                    <a:p>
                      <a:pPr algn="ctr"/>
                      <a:r>
                        <a:rPr lang="en-US" sz="2300" b="1" dirty="0">
                          <a:solidFill>
                            <a:srgbClr val="FF0000"/>
                          </a:solidFill>
                        </a:rPr>
                        <a:t>374 (30.2)</a:t>
                      </a:r>
                    </a:p>
                  </a:txBody>
                  <a:tcPr/>
                </a:tc>
                <a:tc>
                  <a:txBody>
                    <a:bodyPr/>
                    <a:lstStyle/>
                    <a:p>
                      <a:pPr algn="ctr"/>
                      <a:r>
                        <a:rPr lang="en-US" sz="2300" b="1" dirty="0">
                          <a:solidFill>
                            <a:srgbClr val="FF0000"/>
                          </a:solidFill>
                          <a:highlight>
                            <a:srgbClr val="FFFF00"/>
                          </a:highlight>
                        </a:rPr>
                        <a:t>37 (37.8)</a:t>
                      </a:r>
                    </a:p>
                  </a:txBody>
                  <a:tcPr/>
                </a:tc>
                <a:tc>
                  <a:txBody>
                    <a:bodyPr/>
                    <a:lstStyle/>
                    <a:p>
                      <a:pPr algn="ctr"/>
                      <a:r>
                        <a:rPr lang="en-US" sz="2300" b="1" dirty="0">
                          <a:solidFill>
                            <a:srgbClr val="FF0000"/>
                          </a:solidFill>
                        </a:rPr>
                        <a:t>337 (29.6)</a:t>
                      </a:r>
                    </a:p>
                  </a:txBody>
                  <a:tcPr/>
                </a:tc>
                <a:tc>
                  <a:txBody>
                    <a:bodyPr/>
                    <a:lstStyle/>
                    <a:p>
                      <a:pPr algn="ctr"/>
                      <a:r>
                        <a:rPr lang="en-US" sz="2300" b="1" dirty="0">
                          <a:solidFill>
                            <a:schemeClr val="tx2">
                              <a:lumMod val="10000"/>
                            </a:schemeClr>
                          </a:solidFill>
                        </a:rPr>
                        <a:t>0.008</a:t>
                      </a:r>
                    </a:p>
                  </a:txBody>
                  <a:tcPr/>
                </a:tc>
                <a:extLst>
                  <a:ext uri="{0D108BD9-81ED-4DB2-BD59-A6C34878D82A}">
                    <a16:rowId xmlns:a16="http://schemas.microsoft.com/office/drawing/2014/main" val="3497285251"/>
                  </a:ext>
                </a:extLst>
              </a:tr>
              <a:tr h="334307">
                <a:tc>
                  <a:txBody>
                    <a:bodyPr/>
                    <a:lstStyle/>
                    <a:p>
                      <a:pPr algn="r"/>
                      <a:r>
                        <a:rPr lang="en-US" sz="2300" dirty="0">
                          <a:solidFill>
                            <a:schemeClr val="tx2">
                              <a:lumMod val="10000"/>
                            </a:schemeClr>
                          </a:solidFill>
                        </a:rPr>
                        <a:t>Married &amp; Cohabitating</a:t>
                      </a:r>
                    </a:p>
                  </a:txBody>
                  <a:tcPr/>
                </a:tc>
                <a:tc>
                  <a:txBody>
                    <a:bodyPr/>
                    <a:lstStyle/>
                    <a:p>
                      <a:pPr algn="ctr"/>
                      <a:r>
                        <a:rPr lang="en-US" sz="2300" dirty="0">
                          <a:solidFill>
                            <a:schemeClr val="tx2">
                              <a:lumMod val="10000"/>
                            </a:schemeClr>
                          </a:solidFill>
                        </a:rPr>
                        <a:t>629 (50.8)</a:t>
                      </a:r>
                    </a:p>
                  </a:txBody>
                  <a:tcPr/>
                </a:tc>
                <a:tc>
                  <a:txBody>
                    <a:bodyPr/>
                    <a:lstStyle/>
                    <a:p>
                      <a:pPr algn="ctr"/>
                      <a:r>
                        <a:rPr lang="en-US" sz="2300" dirty="0">
                          <a:solidFill>
                            <a:schemeClr val="tx2">
                              <a:lumMod val="10000"/>
                            </a:schemeClr>
                          </a:solidFill>
                        </a:rPr>
                        <a:t>46 (46.9)</a:t>
                      </a:r>
                    </a:p>
                  </a:txBody>
                  <a:tcPr/>
                </a:tc>
                <a:tc>
                  <a:txBody>
                    <a:bodyPr/>
                    <a:lstStyle/>
                    <a:p>
                      <a:pPr algn="ctr"/>
                      <a:r>
                        <a:rPr lang="en-US" sz="2300" dirty="0">
                          <a:solidFill>
                            <a:schemeClr val="tx2">
                              <a:lumMod val="10000"/>
                            </a:schemeClr>
                          </a:solidFill>
                        </a:rPr>
                        <a:t>583 (51.1)</a:t>
                      </a:r>
                    </a:p>
                  </a:txBody>
                  <a:tcPr/>
                </a:tc>
                <a:tc>
                  <a:txBody>
                    <a:bodyPr/>
                    <a:lstStyle/>
                    <a:p>
                      <a:pPr algn="ctr"/>
                      <a:endParaRPr lang="en-US" sz="2300" b="1">
                        <a:solidFill>
                          <a:schemeClr val="tx2">
                            <a:lumMod val="10000"/>
                          </a:schemeClr>
                        </a:solidFill>
                      </a:endParaRPr>
                    </a:p>
                  </a:txBody>
                  <a:tcPr/>
                </a:tc>
                <a:extLst>
                  <a:ext uri="{0D108BD9-81ED-4DB2-BD59-A6C34878D82A}">
                    <a16:rowId xmlns:a16="http://schemas.microsoft.com/office/drawing/2014/main" val="76289043"/>
                  </a:ext>
                </a:extLst>
              </a:tr>
              <a:tr h="334307">
                <a:tc>
                  <a:txBody>
                    <a:bodyPr/>
                    <a:lstStyle/>
                    <a:p>
                      <a:pPr algn="r"/>
                      <a:r>
                        <a:rPr lang="en-US" sz="2300" kern="1200">
                          <a:solidFill>
                            <a:schemeClr val="tx2">
                              <a:lumMod val="10000"/>
                            </a:schemeClr>
                          </a:solidFill>
                          <a:latin typeface="+mn-lt"/>
                          <a:ea typeface="+mn-ea"/>
                          <a:cs typeface="+mn-cs"/>
                        </a:rPr>
                        <a:t>Widowed</a:t>
                      </a:r>
                      <a:endParaRPr lang="en-US" sz="2300" b="1">
                        <a:solidFill>
                          <a:schemeClr val="tx2">
                            <a:lumMod val="10000"/>
                          </a:schemeClr>
                        </a:solidFill>
                      </a:endParaRPr>
                    </a:p>
                  </a:txBody>
                  <a:tcPr/>
                </a:tc>
                <a:tc>
                  <a:txBody>
                    <a:bodyPr/>
                    <a:lstStyle/>
                    <a:p>
                      <a:pPr algn="ctr"/>
                      <a:r>
                        <a:rPr lang="en-US" sz="2300" b="0">
                          <a:solidFill>
                            <a:schemeClr val="tx2">
                              <a:lumMod val="10000"/>
                            </a:schemeClr>
                          </a:solidFill>
                        </a:rPr>
                        <a:t>49 (4.0)</a:t>
                      </a:r>
                    </a:p>
                  </a:txBody>
                  <a:tcPr/>
                </a:tc>
                <a:tc>
                  <a:txBody>
                    <a:bodyPr/>
                    <a:lstStyle/>
                    <a:p>
                      <a:pPr algn="ctr"/>
                      <a:r>
                        <a:rPr lang="en-US" sz="2300" b="0" dirty="0">
                          <a:solidFill>
                            <a:schemeClr val="tx2">
                              <a:lumMod val="10000"/>
                            </a:schemeClr>
                          </a:solidFill>
                        </a:rPr>
                        <a:t>2 (2.0)</a:t>
                      </a:r>
                    </a:p>
                  </a:txBody>
                  <a:tcPr/>
                </a:tc>
                <a:tc>
                  <a:txBody>
                    <a:bodyPr/>
                    <a:lstStyle/>
                    <a:p>
                      <a:pPr algn="ctr"/>
                      <a:r>
                        <a:rPr lang="en-US" sz="2300" b="0" dirty="0">
                          <a:solidFill>
                            <a:schemeClr val="tx2">
                              <a:lumMod val="10000"/>
                            </a:schemeClr>
                          </a:solidFill>
                        </a:rPr>
                        <a:t>47 (4.1)</a:t>
                      </a:r>
                    </a:p>
                  </a:txBody>
                  <a:tcPr/>
                </a:tc>
                <a:tc>
                  <a:txBody>
                    <a:bodyPr/>
                    <a:lstStyle/>
                    <a:p>
                      <a:pPr algn="ctr"/>
                      <a:endParaRPr lang="en-US" sz="2300" b="1" dirty="0">
                        <a:solidFill>
                          <a:schemeClr val="tx2">
                            <a:lumMod val="10000"/>
                          </a:schemeClr>
                        </a:solidFill>
                      </a:endParaRPr>
                    </a:p>
                  </a:txBody>
                  <a:tcPr/>
                </a:tc>
                <a:extLst>
                  <a:ext uri="{0D108BD9-81ED-4DB2-BD59-A6C34878D82A}">
                    <a16:rowId xmlns:a16="http://schemas.microsoft.com/office/drawing/2014/main" val="525976141"/>
                  </a:ext>
                </a:extLst>
              </a:tr>
              <a:tr h="334307">
                <a:tc>
                  <a:txBody>
                    <a:bodyPr/>
                    <a:lstStyle/>
                    <a:p>
                      <a:pPr algn="r"/>
                      <a:r>
                        <a:rPr lang="en-US" sz="2300" b="0" kern="1200" dirty="0">
                          <a:solidFill>
                            <a:schemeClr val="tx2">
                              <a:lumMod val="10000"/>
                            </a:schemeClr>
                          </a:solidFill>
                          <a:latin typeface="+mn-lt"/>
                          <a:ea typeface="+mn-ea"/>
                          <a:cs typeface="+mn-cs"/>
                        </a:rPr>
                        <a:t>Divorced/separated</a:t>
                      </a:r>
                      <a:endParaRPr lang="en-US" sz="2300" b="0" dirty="0">
                        <a:solidFill>
                          <a:schemeClr val="tx2">
                            <a:lumMod val="10000"/>
                          </a:schemeClr>
                        </a:solidFill>
                      </a:endParaRPr>
                    </a:p>
                  </a:txBody>
                  <a:tcPr/>
                </a:tc>
                <a:tc>
                  <a:txBody>
                    <a:bodyPr/>
                    <a:lstStyle/>
                    <a:p>
                      <a:pPr algn="ctr"/>
                      <a:r>
                        <a:rPr lang="en-US" sz="2300" b="0">
                          <a:solidFill>
                            <a:schemeClr val="tx2">
                              <a:lumMod val="10000"/>
                            </a:schemeClr>
                          </a:solidFill>
                        </a:rPr>
                        <a:t>186 (15.0)</a:t>
                      </a:r>
                    </a:p>
                  </a:txBody>
                  <a:tcPr/>
                </a:tc>
                <a:tc>
                  <a:txBody>
                    <a:bodyPr/>
                    <a:lstStyle/>
                    <a:p>
                      <a:pPr algn="ctr"/>
                      <a:r>
                        <a:rPr lang="en-US" sz="2300" b="0" dirty="0">
                          <a:solidFill>
                            <a:schemeClr val="tx2">
                              <a:lumMod val="10000"/>
                            </a:schemeClr>
                          </a:solidFill>
                        </a:rPr>
                        <a:t>13 (13.3)</a:t>
                      </a:r>
                    </a:p>
                  </a:txBody>
                  <a:tcPr/>
                </a:tc>
                <a:tc>
                  <a:txBody>
                    <a:bodyPr/>
                    <a:lstStyle/>
                    <a:p>
                      <a:pPr algn="ctr"/>
                      <a:r>
                        <a:rPr lang="en-US" sz="2300" b="0" dirty="0">
                          <a:solidFill>
                            <a:schemeClr val="tx2">
                              <a:lumMod val="10000"/>
                            </a:schemeClr>
                          </a:solidFill>
                        </a:rPr>
                        <a:t>173 (15.2)</a:t>
                      </a:r>
                    </a:p>
                  </a:txBody>
                  <a:tcPr/>
                </a:tc>
                <a:tc>
                  <a:txBody>
                    <a:bodyPr/>
                    <a:lstStyle/>
                    <a:p>
                      <a:pPr algn="ctr"/>
                      <a:endParaRPr lang="en-US" sz="2300" b="1" dirty="0">
                        <a:solidFill>
                          <a:schemeClr val="tx2">
                            <a:lumMod val="10000"/>
                          </a:schemeClr>
                        </a:solidFill>
                      </a:endParaRPr>
                    </a:p>
                  </a:txBody>
                  <a:tcPr/>
                </a:tc>
                <a:extLst>
                  <a:ext uri="{0D108BD9-81ED-4DB2-BD59-A6C34878D82A}">
                    <a16:rowId xmlns:a16="http://schemas.microsoft.com/office/drawing/2014/main" val="545987297"/>
                  </a:ext>
                </a:extLst>
              </a:tr>
              <a:tr h="334307">
                <a:tc>
                  <a:txBody>
                    <a:bodyPr/>
                    <a:lstStyle/>
                    <a:p>
                      <a:pPr algn="l"/>
                      <a:r>
                        <a:rPr lang="en-US" sz="2300" b="1" dirty="0">
                          <a:solidFill>
                            <a:schemeClr val="tx2">
                              <a:lumMod val="10000"/>
                            </a:schemeClr>
                          </a:solidFill>
                        </a:rPr>
                        <a:t>Population group</a:t>
                      </a:r>
                    </a:p>
                  </a:txBody>
                  <a:tcPr/>
                </a:tc>
                <a:tc>
                  <a:txBody>
                    <a:bodyPr/>
                    <a:lstStyle/>
                    <a:p>
                      <a:pPr algn="ctr"/>
                      <a:endParaRPr lang="en-US" sz="2300" b="0">
                        <a:solidFill>
                          <a:schemeClr val="tx2">
                            <a:lumMod val="10000"/>
                          </a:schemeClr>
                        </a:solidFill>
                      </a:endParaRPr>
                    </a:p>
                  </a:txBody>
                  <a:tcPr/>
                </a:tc>
                <a:tc>
                  <a:txBody>
                    <a:bodyPr/>
                    <a:lstStyle/>
                    <a:p>
                      <a:pPr algn="ctr"/>
                      <a:endParaRPr lang="en-US" sz="2300" b="0">
                        <a:solidFill>
                          <a:schemeClr val="tx2">
                            <a:lumMod val="10000"/>
                          </a:schemeClr>
                        </a:solidFill>
                      </a:endParaRPr>
                    </a:p>
                  </a:txBody>
                  <a:tcPr/>
                </a:tc>
                <a:tc>
                  <a:txBody>
                    <a:bodyPr/>
                    <a:lstStyle/>
                    <a:p>
                      <a:pPr algn="ctr"/>
                      <a:endParaRPr lang="en-US" sz="2300" b="0" dirty="0">
                        <a:solidFill>
                          <a:schemeClr val="tx2">
                            <a:lumMod val="10000"/>
                          </a:schemeClr>
                        </a:solidFill>
                      </a:endParaRPr>
                    </a:p>
                  </a:txBody>
                  <a:tcPr/>
                </a:tc>
                <a:tc>
                  <a:txBody>
                    <a:bodyPr/>
                    <a:lstStyle/>
                    <a:p>
                      <a:pPr algn="ctr"/>
                      <a:endParaRPr lang="en-US" sz="2300" b="1" dirty="0">
                        <a:solidFill>
                          <a:schemeClr val="tx2">
                            <a:lumMod val="10000"/>
                          </a:schemeClr>
                        </a:solidFill>
                      </a:endParaRPr>
                    </a:p>
                  </a:txBody>
                  <a:tcPr/>
                </a:tc>
                <a:extLst>
                  <a:ext uri="{0D108BD9-81ED-4DB2-BD59-A6C34878D82A}">
                    <a16:rowId xmlns:a16="http://schemas.microsoft.com/office/drawing/2014/main" val="674317862"/>
                  </a:ext>
                </a:extLst>
              </a:tr>
              <a:tr h="334307">
                <a:tc>
                  <a:txBody>
                    <a:bodyPr/>
                    <a:lstStyle/>
                    <a:p>
                      <a:pPr algn="r"/>
                      <a:r>
                        <a:rPr lang="en-US" sz="2300" b="0" dirty="0">
                          <a:solidFill>
                            <a:schemeClr val="tx2">
                              <a:lumMod val="10000"/>
                            </a:schemeClr>
                          </a:solidFill>
                        </a:rPr>
                        <a:t>General population</a:t>
                      </a:r>
                    </a:p>
                  </a:txBody>
                  <a:tcPr/>
                </a:tc>
                <a:tc>
                  <a:txBody>
                    <a:bodyPr/>
                    <a:lstStyle/>
                    <a:p>
                      <a:pPr algn="ctr"/>
                      <a:r>
                        <a:rPr lang="en-US" sz="2300" dirty="0">
                          <a:solidFill>
                            <a:schemeClr val="tx2">
                              <a:lumMod val="10000"/>
                            </a:schemeClr>
                          </a:solidFill>
                        </a:rPr>
                        <a:t>1117 (90.2)</a:t>
                      </a:r>
                    </a:p>
                  </a:txBody>
                  <a:tcPr/>
                </a:tc>
                <a:tc>
                  <a:txBody>
                    <a:bodyPr/>
                    <a:lstStyle/>
                    <a:p>
                      <a:pPr algn="ctr"/>
                      <a:r>
                        <a:rPr lang="en-US" sz="2300" dirty="0">
                          <a:solidFill>
                            <a:schemeClr val="tx2">
                              <a:lumMod val="10000"/>
                            </a:schemeClr>
                          </a:solidFill>
                        </a:rPr>
                        <a:t>76 (77.6)</a:t>
                      </a:r>
                    </a:p>
                  </a:txBody>
                  <a:tcPr/>
                </a:tc>
                <a:tc>
                  <a:txBody>
                    <a:bodyPr/>
                    <a:lstStyle/>
                    <a:p>
                      <a:pPr algn="ctr"/>
                      <a:r>
                        <a:rPr lang="en-US" sz="2300" dirty="0">
                          <a:solidFill>
                            <a:schemeClr val="tx2">
                              <a:lumMod val="10000"/>
                            </a:schemeClr>
                          </a:solidFill>
                        </a:rPr>
                        <a:t>1041 (91.3)</a:t>
                      </a:r>
                    </a:p>
                  </a:txBody>
                  <a:tcPr/>
                </a:tc>
                <a:tc>
                  <a:txBody>
                    <a:bodyPr/>
                    <a:lstStyle/>
                    <a:p>
                      <a:pPr algn="ctr"/>
                      <a:r>
                        <a:rPr lang="en-US" sz="2300" b="1" dirty="0">
                          <a:solidFill>
                            <a:schemeClr val="tx2">
                              <a:lumMod val="10000"/>
                            </a:schemeClr>
                          </a:solidFill>
                        </a:rPr>
                        <a:t>0.001</a:t>
                      </a:r>
                    </a:p>
                  </a:txBody>
                  <a:tcPr/>
                </a:tc>
                <a:extLst>
                  <a:ext uri="{0D108BD9-81ED-4DB2-BD59-A6C34878D82A}">
                    <a16:rowId xmlns:a16="http://schemas.microsoft.com/office/drawing/2014/main" val="3021690272"/>
                  </a:ext>
                </a:extLst>
              </a:tr>
              <a:tr h="334307">
                <a:tc>
                  <a:txBody>
                    <a:bodyPr/>
                    <a:lstStyle/>
                    <a:p>
                      <a:pPr algn="r"/>
                      <a:r>
                        <a:rPr lang="en-US" sz="2300" b="1" dirty="0">
                          <a:solidFill>
                            <a:srgbClr val="FF0000"/>
                          </a:solidFill>
                        </a:rPr>
                        <a:t>Female sex worker</a:t>
                      </a:r>
                    </a:p>
                  </a:txBody>
                  <a:tcPr/>
                </a:tc>
                <a:tc>
                  <a:txBody>
                    <a:bodyPr/>
                    <a:lstStyle/>
                    <a:p>
                      <a:pPr algn="ctr"/>
                      <a:r>
                        <a:rPr lang="en-US" sz="2300" b="1" dirty="0">
                          <a:solidFill>
                            <a:srgbClr val="FF0000"/>
                          </a:solidFill>
                        </a:rPr>
                        <a:t>114 (9.2)</a:t>
                      </a:r>
                    </a:p>
                  </a:txBody>
                  <a:tcPr/>
                </a:tc>
                <a:tc>
                  <a:txBody>
                    <a:bodyPr/>
                    <a:lstStyle/>
                    <a:p>
                      <a:pPr algn="ctr"/>
                      <a:r>
                        <a:rPr lang="en-US" sz="2300" b="1" dirty="0">
                          <a:solidFill>
                            <a:srgbClr val="FF0000"/>
                          </a:solidFill>
                          <a:highlight>
                            <a:srgbClr val="FFFF00"/>
                          </a:highlight>
                        </a:rPr>
                        <a:t>20 (20.4)</a:t>
                      </a:r>
                    </a:p>
                  </a:txBody>
                  <a:tcPr/>
                </a:tc>
                <a:tc>
                  <a:txBody>
                    <a:bodyPr/>
                    <a:lstStyle/>
                    <a:p>
                      <a:pPr algn="ctr"/>
                      <a:r>
                        <a:rPr lang="en-US" sz="2300" b="1" dirty="0">
                          <a:solidFill>
                            <a:srgbClr val="FF0000"/>
                          </a:solidFill>
                        </a:rPr>
                        <a:t>94 (8.2)</a:t>
                      </a:r>
                    </a:p>
                  </a:txBody>
                  <a:tcPr/>
                </a:tc>
                <a:tc>
                  <a:txBody>
                    <a:bodyPr/>
                    <a:lstStyle/>
                    <a:p>
                      <a:pPr algn="ctr"/>
                      <a:endParaRPr lang="en-US" sz="2300" b="1" dirty="0">
                        <a:solidFill>
                          <a:schemeClr val="tx2">
                            <a:lumMod val="10000"/>
                          </a:schemeClr>
                        </a:solidFill>
                      </a:endParaRPr>
                    </a:p>
                  </a:txBody>
                  <a:tcPr/>
                </a:tc>
                <a:extLst>
                  <a:ext uri="{0D108BD9-81ED-4DB2-BD59-A6C34878D82A}">
                    <a16:rowId xmlns:a16="http://schemas.microsoft.com/office/drawing/2014/main" val="511628674"/>
                  </a:ext>
                </a:extLst>
              </a:tr>
              <a:tr h="334307">
                <a:tc>
                  <a:txBody>
                    <a:bodyPr/>
                    <a:lstStyle/>
                    <a:p>
                      <a:pPr algn="r"/>
                      <a:r>
                        <a:rPr lang="en-US" sz="2300" b="1">
                          <a:solidFill>
                            <a:srgbClr val="FF0000"/>
                          </a:solidFill>
                        </a:rPr>
                        <a:t>Men who have sex with men</a:t>
                      </a:r>
                    </a:p>
                  </a:txBody>
                  <a:tcPr/>
                </a:tc>
                <a:tc>
                  <a:txBody>
                    <a:bodyPr/>
                    <a:lstStyle/>
                    <a:p>
                      <a:pPr algn="ctr"/>
                      <a:r>
                        <a:rPr lang="en-US" sz="2300" b="1" dirty="0">
                          <a:solidFill>
                            <a:srgbClr val="FF0000"/>
                          </a:solidFill>
                        </a:rPr>
                        <a:t>7</a:t>
                      </a:r>
                    </a:p>
                  </a:txBody>
                  <a:tcPr/>
                </a:tc>
                <a:tc>
                  <a:txBody>
                    <a:bodyPr/>
                    <a:lstStyle/>
                    <a:p>
                      <a:pPr algn="ctr"/>
                      <a:r>
                        <a:rPr lang="en-US" sz="2300" b="1" dirty="0">
                          <a:solidFill>
                            <a:srgbClr val="FF0000"/>
                          </a:solidFill>
                          <a:highlight>
                            <a:srgbClr val="FFFF00"/>
                          </a:highlight>
                        </a:rPr>
                        <a:t>2 (2.0)</a:t>
                      </a:r>
                    </a:p>
                  </a:txBody>
                  <a:tcPr/>
                </a:tc>
                <a:tc>
                  <a:txBody>
                    <a:bodyPr/>
                    <a:lstStyle/>
                    <a:p>
                      <a:pPr algn="ctr"/>
                      <a:r>
                        <a:rPr lang="en-US" sz="2300" b="1" dirty="0">
                          <a:solidFill>
                            <a:srgbClr val="FF0000"/>
                          </a:solidFill>
                        </a:rPr>
                        <a:t>5 (0.4)</a:t>
                      </a:r>
                    </a:p>
                  </a:txBody>
                  <a:tcPr/>
                </a:tc>
                <a:tc>
                  <a:txBody>
                    <a:bodyPr/>
                    <a:lstStyle/>
                    <a:p>
                      <a:pPr algn="ctr"/>
                      <a:endParaRPr lang="en-US" sz="2300" b="1" dirty="0">
                        <a:solidFill>
                          <a:schemeClr val="tx2">
                            <a:lumMod val="10000"/>
                          </a:schemeClr>
                        </a:solidFill>
                      </a:endParaRPr>
                    </a:p>
                  </a:txBody>
                  <a:tcPr/>
                </a:tc>
                <a:extLst>
                  <a:ext uri="{0D108BD9-81ED-4DB2-BD59-A6C34878D82A}">
                    <a16:rowId xmlns:a16="http://schemas.microsoft.com/office/drawing/2014/main" val="2875418095"/>
                  </a:ext>
                </a:extLst>
              </a:tr>
            </a:tbl>
          </a:graphicData>
        </a:graphic>
      </p:graphicFrame>
    </p:spTree>
    <p:extLst>
      <p:ext uri="{BB962C8B-B14F-4D97-AF65-F5344CB8AC3E}">
        <p14:creationId xmlns:p14="http://schemas.microsoft.com/office/powerpoint/2010/main" val="3107796476"/>
      </p:ext>
    </p:extLst>
  </p:cSld>
  <p:clrMapOvr>
    <a:masterClrMapping/>
  </p:clrMapOvr>
</p:sld>
</file>

<file path=ppt/theme/theme1.xml><?xml version="1.0" encoding="utf-8"?>
<a:theme xmlns:a="http://schemas.openxmlformats.org/drawingml/2006/main" name="Office Theme">
  <a:themeElements>
    <a:clrScheme name="Custom 8">
      <a:dk1>
        <a:srgbClr val="0A3E53"/>
      </a:dk1>
      <a:lt1>
        <a:srgbClr val="FFFFFF"/>
      </a:lt1>
      <a:dk2>
        <a:srgbClr val="34558B"/>
      </a:dk2>
      <a:lt2>
        <a:srgbClr val="D6D2C4"/>
      </a:lt2>
      <a:accent1>
        <a:srgbClr val="4797A8"/>
      </a:accent1>
      <a:accent2>
        <a:srgbClr val="D668A1"/>
      </a:accent2>
      <a:accent3>
        <a:srgbClr val="61A851"/>
      </a:accent3>
      <a:accent4>
        <a:srgbClr val="549DF3"/>
      </a:accent4>
      <a:accent5>
        <a:srgbClr val="FFFFFF"/>
      </a:accent5>
      <a:accent6>
        <a:srgbClr val="BB2026"/>
      </a:accent6>
      <a:hlink>
        <a:srgbClr val="4797A8"/>
      </a:hlink>
      <a:folHlink>
        <a:srgbClr val="479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16564</TotalTime>
  <Words>2420</Words>
  <Application>Microsoft Office PowerPoint</Application>
  <PresentationFormat>Widescreen</PresentationFormat>
  <Paragraphs>312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Courier New</vt:lpstr>
      <vt:lpstr>Office Theme</vt:lpstr>
      <vt:lpstr>PowerPoint Presentation</vt:lpstr>
      <vt:lpstr>Background</vt:lpstr>
      <vt:lpstr>Methods: Study Location and Population</vt:lpstr>
      <vt:lpstr>Methods: HIV Recency Testing</vt:lpstr>
      <vt:lpstr>Methods: Recency Testing</vt:lpstr>
      <vt:lpstr>Methods: Measures</vt:lpstr>
      <vt:lpstr>Results: Index Cases Characteristics</vt:lpstr>
      <vt:lpstr>Results: Index Cases Characteristics</vt:lpstr>
      <vt:lpstr>Results: Index Cases  Characteristics</vt:lpstr>
      <vt:lpstr>Results: Sexual Contacts  Characteristics </vt:lpstr>
      <vt:lpstr>Results: Sexual Contacts  Characteristics </vt:lpstr>
      <vt:lpstr>Outcome 1: Elicitation of Sexual Contacts by Recency Status of Index Cases (n= 1,738)</vt:lpstr>
      <vt:lpstr>Outcome 2: HIV Positivity Yield among Sexual Contacts by Recency Status of Index Cases (n=789/1,738)</vt:lpstr>
      <vt:lpstr>Outcome 3: HIV Recency Yield among Sexual Contacts by Recency Status of Index Cases (n=789/1,738)</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Beaty</dc:creator>
  <cp:lastModifiedBy>Suzue Saito</cp:lastModifiedBy>
  <cp:revision>183</cp:revision>
  <cp:lastPrinted>2020-02-07T08:18:15Z</cp:lastPrinted>
  <dcterms:created xsi:type="dcterms:W3CDTF">2019-01-31T17:27:22Z</dcterms:created>
  <dcterms:modified xsi:type="dcterms:W3CDTF">2023-02-21T21:04:34Z</dcterms:modified>
</cp:coreProperties>
</file>