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4"/>
    <p:sldMasterId id="2147483687" r:id="rId5"/>
    <p:sldMasterId id="2147483696" r:id="rId6"/>
    <p:sldMasterId id="2147483706" r:id="rId7"/>
    <p:sldMasterId id="2147483724" r:id="rId8"/>
  </p:sldMasterIdLst>
  <p:notesMasterIdLst>
    <p:notesMasterId r:id="rId60"/>
  </p:notesMasterIdLst>
  <p:handoutMasterIdLst>
    <p:handoutMasterId r:id="rId61"/>
  </p:handoutMasterIdLst>
  <p:sldIdLst>
    <p:sldId id="264" r:id="rId9"/>
    <p:sldId id="265" r:id="rId10"/>
    <p:sldId id="266" r:id="rId11"/>
    <p:sldId id="270" r:id="rId12"/>
    <p:sldId id="2147472073" r:id="rId13"/>
    <p:sldId id="2147472022" r:id="rId14"/>
    <p:sldId id="2147472074" r:id="rId15"/>
    <p:sldId id="2147472008" r:id="rId16"/>
    <p:sldId id="2147472020" r:id="rId17"/>
    <p:sldId id="2147472023" r:id="rId18"/>
    <p:sldId id="5176" r:id="rId19"/>
    <p:sldId id="2147472079" r:id="rId20"/>
    <p:sldId id="2147472027" r:id="rId21"/>
    <p:sldId id="2147472029" r:id="rId22"/>
    <p:sldId id="2147472054" r:id="rId23"/>
    <p:sldId id="2147472083" r:id="rId24"/>
    <p:sldId id="2147472012" r:id="rId25"/>
    <p:sldId id="2147472063" r:id="rId26"/>
    <p:sldId id="5173" r:id="rId27"/>
    <p:sldId id="2147472069" r:id="rId28"/>
    <p:sldId id="2147472084" r:id="rId29"/>
    <p:sldId id="2147472085" r:id="rId30"/>
    <p:sldId id="2147472086" r:id="rId31"/>
    <p:sldId id="2147472080" r:id="rId32"/>
    <p:sldId id="2147472087" r:id="rId33"/>
    <p:sldId id="2147472035" r:id="rId34"/>
    <p:sldId id="2147472088" r:id="rId35"/>
    <p:sldId id="2147472036" r:id="rId36"/>
    <p:sldId id="2147472037" r:id="rId37"/>
    <p:sldId id="2147472049" r:id="rId38"/>
    <p:sldId id="2147472038" r:id="rId39"/>
    <p:sldId id="2147472068" r:id="rId40"/>
    <p:sldId id="2147472065" r:id="rId41"/>
    <p:sldId id="2147472047" r:id="rId42"/>
    <p:sldId id="2147472092" r:id="rId43"/>
    <p:sldId id="2147472090" r:id="rId44"/>
    <p:sldId id="2147472050" r:id="rId45"/>
    <p:sldId id="2147472058" r:id="rId46"/>
    <p:sldId id="2147472044" r:id="rId47"/>
    <p:sldId id="2147472089" r:id="rId48"/>
    <p:sldId id="2147472053" r:id="rId49"/>
    <p:sldId id="2147472064" r:id="rId50"/>
    <p:sldId id="2147472060" r:id="rId51"/>
    <p:sldId id="2147472039" r:id="rId52"/>
    <p:sldId id="2147472075" r:id="rId53"/>
    <p:sldId id="2147472076" r:id="rId54"/>
    <p:sldId id="2147472093" r:id="rId55"/>
    <p:sldId id="272" r:id="rId56"/>
    <p:sldId id="273" r:id="rId57"/>
    <p:sldId id="267" r:id="rId58"/>
    <p:sldId id="271" r:id="rId5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onica Negrete" initials="MN [2]" lastIdx="1" clrIdx="6">
    <p:extLst>
      <p:ext uri="{19B8F6BF-5375-455C-9EA6-DF929625EA0E}">
        <p15:presenceInfo xmlns:p15="http://schemas.microsoft.com/office/powerpoint/2012/main" userId="Monica Negrete" providerId="None"/>
      </p:ext>
    </p:extLst>
  </p:cmAuthor>
  <p:cmAuthor id="1" name="Mirriah" initials="M" lastIdx="15" clrIdx="0">
    <p:extLst>
      <p:ext uri="{19B8F6BF-5375-455C-9EA6-DF929625EA0E}">
        <p15:presenceInfo xmlns:p15="http://schemas.microsoft.com/office/powerpoint/2012/main" userId="Mirriah" providerId="None"/>
      </p:ext>
    </p:extLst>
  </p:cmAuthor>
  <p:cmAuthor id="8" name="Vitale, Mirriah A." initials="VMA" lastIdx="28" clrIdx="7">
    <p:extLst>
      <p:ext uri="{19B8F6BF-5375-455C-9EA6-DF929625EA0E}">
        <p15:presenceInfo xmlns:p15="http://schemas.microsoft.com/office/powerpoint/2012/main" userId="S::mv2540@cumc.columbia.edu::ac73314b-03ab-4c50-8db0-5df536fd8cc3" providerId="AD"/>
      </p:ext>
    </p:extLst>
  </p:cmAuthor>
  <p:cmAuthor id="2" name="Thais Ferreira" initials="TF" lastIdx="2" clrIdx="1">
    <p:extLst>
      <p:ext uri="{19B8F6BF-5375-455C-9EA6-DF929625EA0E}">
        <p15:presenceInfo xmlns:p15="http://schemas.microsoft.com/office/powerpoint/2012/main" userId="S::tcf2114@ICAPatColumbia.onmicrosoft.com::00ab9d32-d5e7-49ba-86f6-b7f0631c45b9" providerId="AD"/>
      </p:ext>
    </p:extLst>
  </p:cmAuthor>
  <p:cmAuthor id="9" name="Hamilton Mutemba" initials="HM" lastIdx="10" clrIdx="8">
    <p:extLst>
      <p:ext uri="{19B8F6BF-5375-455C-9EA6-DF929625EA0E}">
        <p15:presenceInfo xmlns:p15="http://schemas.microsoft.com/office/powerpoint/2012/main" userId="S::hm2827@icapatcolumbia.onmicrosoft.com::30ce4146-d861-4577-8316-b7969df0eb33" providerId="AD"/>
      </p:ext>
    </p:extLst>
  </p:cmAuthor>
  <p:cmAuthor id="3" name="Eduarda Pimentel de Gusmao" initials="EPdG" lastIdx="47" clrIdx="2">
    <p:extLst>
      <p:ext uri="{19B8F6BF-5375-455C-9EA6-DF929625EA0E}">
        <p15:presenceInfo xmlns:p15="http://schemas.microsoft.com/office/powerpoint/2012/main" userId="S::ep2538@ICAPatColumbia.onmicrosoft.com::75d5ad34-5e00-45c2-8e22-b1b33aa13fd8" providerId="AD"/>
      </p:ext>
    </p:extLst>
  </p:cmAuthor>
  <p:cmAuthor id="10" name="Buene, Manuel" initials="BM" lastIdx="7" clrIdx="9">
    <p:extLst>
      <p:ext uri="{19B8F6BF-5375-455C-9EA6-DF929625EA0E}">
        <p15:presenceInfo xmlns:p15="http://schemas.microsoft.com/office/powerpoint/2012/main" userId="Buene, Manuel" providerId="None"/>
      </p:ext>
    </p:extLst>
  </p:cmAuthor>
  <p:cmAuthor id="4" name="Pimentel De Gusmao, Eduarda" initials="PDGE [2]" lastIdx="89" clrIdx="3">
    <p:extLst>
      <p:ext uri="{19B8F6BF-5375-455C-9EA6-DF929625EA0E}">
        <p15:presenceInfo xmlns:p15="http://schemas.microsoft.com/office/powerpoint/2012/main" userId="Pimentel De Gusmao, Eduarda" providerId="None"/>
      </p:ext>
    </p:extLst>
  </p:cmAuthor>
  <p:cmAuthor id="5" name="Monica Negrete" initials="MN" lastIdx="33" clrIdx="4">
    <p:extLst>
      <p:ext uri="{19B8F6BF-5375-455C-9EA6-DF929625EA0E}">
        <p15:presenceInfo xmlns:p15="http://schemas.microsoft.com/office/powerpoint/2012/main" userId="9f4759fc7266b2e1" providerId="Windows Live"/>
      </p:ext>
    </p:extLst>
  </p:cmAuthor>
  <p:cmAuthor id="6" name="Langa, Bina" initials="LB" lastIdx="1" clrIdx="5">
    <p:extLst>
      <p:ext uri="{19B8F6BF-5375-455C-9EA6-DF929625EA0E}">
        <p15:presenceInfo xmlns:p15="http://schemas.microsoft.com/office/powerpoint/2012/main" userId="S::brl2136@cumc.columbia.edu::8e87eb9a-447e-4d76-b31d-8f90e74bde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169"/>
    <a:srgbClr val="00B5DE"/>
    <a:srgbClr val="000000"/>
    <a:srgbClr val="FFFFFF"/>
    <a:srgbClr val="8A78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9DCFFD-CAD3-A64D-80F7-BDB3C52FF87B}" v="126" dt="2023-11-30T17:56:49.244"/>
    <p1510:client id="{53EF7A80-0BE7-4A1B-BC82-7B0BB8B04194}" v="2" dt="2023-12-01T16:42:27.981"/>
    <p1510:client id="{5A9415E5-E249-1098-8096-968DAD83428C}" v="1" dt="2023-11-30T20:51:40.293"/>
    <p1510:client id="{A56A4B07-6024-17DB-1CF0-E6D02B4775A3}" v="3" dt="2023-11-30T17:43:26.593"/>
    <p1510:client id="{CCA40C5A-4C98-40B7-B73B-270500280414}" v="4" dt="2023-12-01T13:05:22.511"/>
    <p1510:client id="{D2F8F477-2986-47B1-8F60-73CBAF1550BC}" v="1" dt="2023-12-01T16:45:45.670"/>
    <p1510:client id="{E5A1D1C1-9D51-4634-AA70-B4241A8BF03B}" v="26" dt="2023-11-30T20:51:42.0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Sheet1!$A$65</c:f>
              <c:strCache>
                <c:ptCount val="1"/>
                <c:pt idx="0">
                  <c:v>Diagnosed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Sheet1!$B$64:$E$64</c:f>
              <c:strCache>
                <c:ptCount val="4"/>
                <c:pt idx="0">
                  <c:v>Zimbabwe</c:v>
                </c:pt>
                <c:pt idx="1">
                  <c:v>Lesotho</c:v>
                </c:pt>
                <c:pt idx="2">
                  <c:v>Uganda</c:v>
                </c:pt>
                <c:pt idx="3">
                  <c:v>Malawi</c:v>
                </c:pt>
              </c:strCache>
            </c:strRef>
          </c:cat>
          <c:val>
            <c:numRef>
              <c:f>Sheet1!$B$65:$E$65</c:f>
              <c:numCache>
                <c:formatCode>General</c:formatCode>
                <c:ptCount val="4"/>
                <c:pt idx="0">
                  <c:v>76.8</c:v>
                </c:pt>
                <c:pt idx="1">
                  <c:v>81</c:v>
                </c:pt>
                <c:pt idx="2">
                  <c:v>72.5</c:v>
                </c:pt>
                <c:pt idx="3">
                  <c:v>76.8</c:v>
                </c:pt>
              </c:numCache>
            </c:numRef>
          </c:val>
          <c:extLst>
            <c:ext xmlns:c16="http://schemas.microsoft.com/office/drawing/2014/chart" uri="{C3380CC4-5D6E-409C-BE32-E72D297353CC}">
              <c16:uniqueId val="{00000000-E6A5-4E61-AB51-30B8FB0151E1}"/>
            </c:ext>
          </c:extLst>
        </c:ser>
        <c:ser>
          <c:idx val="1"/>
          <c:order val="1"/>
          <c:tx>
            <c:strRef>
              <c:f>Sheet1!$A$66</c:f>
              <c:strCache>
                <c:ptCount val="1"/>
                <c:pt idx="0">
                  <c:v>On Treatment</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Sheet1!$B$64:$E$64</c:f>
              <c:strCache>
                <c:ptCount val="4"/>
                <c:pt idx="0">
                  <c:v>Zimbabwe</c:v>
                </c:pt>
                <c:pt idx="1">
                  <c:v>Lesotho</c:v>
                </c:pt>
                <c:pt idx="2">
                  <c:v>Uganda</c:v>
                </c:pt>
                <c:pt idx="3">
                  <c:v>Malawi</c:v>
                </c:pt>
              </c:strCache>
            </c:strRef>
          </c:cat>
          <c:val>
            <c:numRef>
              <c:f>Sheet1!$B$66:$E$66</c:f>
              <c:numCache>
                <c:formatCode>General</c:formatCode>
                <c:ptCount val="4"/>
                <c:pt idx="0">
                  <c:v>88.4</c:v>
                </c:pt>
                <c:pt idx="1">
                  <c:v>91.8</c:v>
                </c:pt>
                <c:pt idx="2">
                  <c:v>90.4</c:v>
                </c:pt>
                <c:pt idx="3">
                  <c:v>91.4</c:v>
                </c:pt>
              </c:numCache>
            </c:numRef>
          </c:val>
          <c:extLst>
            <c:ext xmlns:c16="http://schemas.microsoft.com/office/drawing/2014/chart" uri="{C3380CC4-5D6E-409C-BE32-E72D297353CC}">
              <c16:uniqueId val="{00000001-E6A5-4E61-AB51-30B8FB0151E1}"/>
            </c:ext>
          </c:extLst>
        </c:ser>
        <c:ser>
          <c:idx val="2"/>
          <c:order val="2"/>
          <c:tx>
            <c:strRef>
              <c:f>Sheet1!$A$67</c:f>
              <c:strCache>
                <c:ptCount val="1"/>
                <c:pt idx="0">
                  <c:v>With Viral Load Suppression</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Sheet1!$B$64:$E$64</c:f>
              <c:strCache>
                <c:ptCount val="4"/>
                <c:pt idx="0">
                  <c:v>Zimbabwe</c:v>
                </c:pt>
                <c:pt idx="1">
                  <c:v>Lesotho</c:v>
                </c:pt>
                <c:pt idx="2">
                  <c:v>Uganda</c:v>
                </c:pt>
                <c:pt idx="3">
                  <c:v>Malawi</c:v>
                </c:pt>
              </c:strCache>
            </c:strRef>
          </c:cat>
          <c:val>
            <c:numRef>
              <c:f>Sheet1!$B$67:$E$67</c:f>
              <c:numCache>
                <c:formatCode>General</c:formatCode>
                <c:ptCount val="4"/>
                <c:pt idx="0">
                  <c:v>85.3</c:v>
                </c:pt>
                <c:pt idx="1">
                  <c:v>97.7</c:v>
                </c:pt>
                <c:pt idx="2">
                  <c:v>83.7</c:v>
                </c:pt>
                <c:pt idx="3">
                  <c:v>91.3</c:v>
                </c:pt>
              </c:numCache>
            </c:numRef>
          </c:val>
          <c:extLst>
            <c:ext xmlns:c16="http://schemas.microsoft.com/office/drawing/2014/chart" uri="{C3380CC4-5D6E-409C-BE32-E72D297353CC}">
              <c16:uniqueId val="{00000002-E6A5-4E61-AB51-30B8FB0151E1}"/>
            </c:ext>
          </c:extLst>
        </c:ser>
        <c:dLbls>
          <c:dLblPos val="inBase"/>
          <c:showLegendKey val="0"/>
          <c:showVal val="1"/>
          <c:showCatName val="0"/>
          <c:showSerName val="0"/>
          <c:showPercent val="0"/>
          <c:showBubbleSize val="0"/>
        </c:dLbls>
        <c:gapWidth val="100"/>
        <c:axId val="516175343"/>
        <c:axId val="516154543"/>
      </c:barChart>
      <c:catAx>
        <c:axId val="516175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rgbClr val="000000"/>
                </a:solidFill>
                <a:latin typeface="+mn-lt"/>
                <a:ea typeface="+mn-ea"/>
                <a:cs typeface="+mn-cs"/>
              </a:defRPr>
            </a:pPr>
            <a:endParaRPr lang="en-US"/>
          </a:p>
        </c:txPr>
        <c:crossAx val="516154543"/>
        <c:crosses val="autoZero"/>
        <c:auto val="1"/>
        <c:lblAlgn val="ctr"/>
        <c:lblOffset val="100"/>
        <c:noMultiLvlLbl val="0"/>
      </c:catAx>
      <c:valAx>
        <c:axId val="516154543"/>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00" b="0" i="0" u="none" strike="noStrike" kern="1200" baseline="0">
                    <a:solidFill>
                      <a:srgbClr val="000000"/>
                    </a:solidFill>
                    <a:latin typeface="+mn-lt"/>
                    <a:ea typeface="+mn-ea"/>
                    <a:cs typeface="+mn-cs"/>
                  </a:defRPr>
                </a:pPr>
                <a:r>
                  <a:rPr lang="en-US" sz="1300" b="1" i="0" baseline="0">
                    <a:solidFill>
                      <a:srgbClr val="000000"/>
                    </a:solidFill>
                    <a:effectLst/>
                  </a:rPr>
                  <a:t>People Living with HIV (%)</a:t>
                </a:r>
                <a:endParaRPr lang="en-US" sz="1300">
                  <a:solidFill>
                    <a:srgbClr val="000000"/>
                  </a:solidFill>
                  <a:effectLst/>
                </a:endParaRPr>
              </a:p>
            </c:rich>
          </c:tx>
          <c:overlay val="0"/>
          <c:spPr>
            <a:noFill/>
            <a:ln>
              <a:noFill/>
            </a:ln>
            <a:effectLst/>
          </c:spPr>
          <c:txPr>
            <a:bodyPr rot="-5400000" spcFirstLastPara="1" vertOverflow="ellipsis" vert="horz" wrap="square" anchor="ctr" anchorCtr="1"/>
            <a:lstStyle/>
            <a:p>
              <a:pPr>
                <a:defRPr sz="1300" b="0"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1" i="0" u="none" strike="noStrike" kern="1200" baseline="0">
                <a:solidFill>
                  <a:srgbClr val="000000"/>
                </a:solidFill>
                <a:latin typeface="+mn-lt"/>
                <a:ea typeface="+mn-ea"/>
                <a:cs typeface="+mn-cs"/>
              </a:defRPr>
            </a:pPr>
            <a:endParaRPr lang="en-US"/>
          </a:p>
        </c:txPr>
        <c:crossAx val="516175343"/>
        <c:crosses val="autoZero"/>
        <c:crossBetween val="between"/>
        <c:majorUnit val="50"/>
      </c:valAx>
      <c:spPr>
        <a:noFill/>
        <a:ln>
          <a:noFill/>
        </a:ln>
        <a:effectLst/>
      </c:spPr>
    </c:plotArea>
    <c:legend>
      <c:legendPos val="t"/>
      <c:overlay val="0"/>
      <c:spPr>
        <a:noFill/>
        <a:ln>
          <a:noFill/>
        </a:ln>
        <a:effectLst/>
      </c:spPr>
      <c:txPr>
        <a:bodyPr rot="0" spcFirstLastPara="1" vertOverflow="ellipsis" vert="horz" wrap="square" anchor="ctr" anchorCtr="1"/>
        <a:lstStyle/>
        <a:p>
          <a:pPr>
            <a:defRPr sz="1500" b="1"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092145983657833E-2"/>
          <c:y val="9.1366718684566833E-2"/>
          <c:w val="0.90537500733539122"/>
          <c:h val="0.76873292282383965"/>
        </c:manualLayout>
      </c:layout>
      <c:barChart>
        <c:barDir val="col"/>
        <c:grouping val="clustered"/>
        <c:varyColors val="0"/>
        <c:ser>
          <c:idx val="0"/>
          <c:order val="0"/>
          <c:tx>
            <c:strRef>
              <c:f>Sheet1!$A$5</c:f>
              <c:strCache>
                <c:ptCount val="1"/>
                <c:pt idx="0">
                  <c:v>Diagnosed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Sheet1!$B$4:$E$4</c:f>
              <c:strCache>
                <c:ptCount val="4"/>
                <c:pt idx="0">
                  <c:v>Zimbabwe</c:v>
                </c:pt>
                <c:pt idx="1">
                  <c:v>Lesotho</c:v>
                </c:pt>
                <c:pt idx="2">
                  <c:v>Uganda</c:v>
                </c:pt>
                <c:pt idx="3">
                  <c:v>Malawi</c:v>
                </c:pt>
              </c:strCache>
            </c:strRef>
          </c:cat>
          <c:val>
            <c:numRef>
              <c:f>Sheet1!$B$5:$E$5</c:f>
              <c:numCache>
                <c:formatCode>General</c:formatCode>
                <c:ptCount val="4"/>
                <c:pt idx="0">
                  <c:v>86.8</c:v>
                </c:pt>
                <c:pt idx="1">
                  <c:v>90.1</c:v>
                </c:pt>
                <c:pt idx="2">
                  <c:v>80.900000000000006</c:v>
                </c:pt>
                <c:pt idx="3">
                  <c:v>88.3</c:v>
                </c:pt>
              </c:numCache>
            </c:numRef>
          </c:val>
          <c:extLst>
            <c:ext xmlns:c16="http://schemas.microsoft.com/office/drawing/2014/chart" uri="{C3380CC4-5D6E-409C-BE32-E72D297353CC}">
              <c16:uniqueId val="{00000000-3084-4801-8B30-B626C6086ACF}"/>
            </c:ext>
          </c:extLst>
        </c:ser>
        <c:ser>
          <c:idx val="1"/>
          <c:order val="1"/>
          <c:tx>
            <c:strRef>
              <c:f>Sheet1!$A$6</c:f>
              <c:strCache>
                <c:ptCount val="1"/>
                <c:pt idx="0">
                  <c:v>On Treatment</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Sheet1!$B$4:$E$4</c:f>
              <c:strCache>
                <c:ptCount val="4"/>
                <c:pt idx="0">
                  <c:v>Zimbabwe</c:v>
                </c:pt>
                <c:pt idx="1">
                  <c:v>Lesotho</c:v>
                </c:pt>
                <c:pt idx="2">
                  <c:v>Uganda</c:v>
                </c:pt>
                <c:pt idx="3">
                  <c:v>Malawi</c:v>
                </c:pt>
              </c:strCache>
            </c:strRef>
          </c:cat>
          <c:val>
            <c:numRef>
              <c:f>Sheet1!$B$6:$E$6</c:f>
              <c:numCache>
                <c:formatCode>General</c:formatCode>
                <c:ptCount val="4"/>
                <c:pt idx="0">
                  <c:v>97</c:v>
                </c:pt>
                <c:pt idx="1">
                  <c:v>96.9</c:v>
                </c:pt>
                <c:pt idx="2">
                  <c:v>96.1</c:v>
                </c:pt>
                <c:pt idx="3">
                  <c:v>97.9</c:v>
                </c:pt>
              </c:numCache>
            </c:numRef>
          </c:val>
          <c:extLst>
            <c:ext xmlns:c16="http://schemas.microsoft.com/office/drawing/2014/chart" uri="{C3380CC4-5D6E-409C-BE32-E72D297353CC}">
              <c16:uniqueId val="{00000001-3084-4801-8B30-B626C6086ACF}"/>
            </c:ext>
          </c:extLst>
        </c:ser>
        <c:ser>
          <c:idx val="2"/>
          <c:order val="2"/>
          <c:tx>
            <c:strRef>
              <c:f>Sheet1!$A$7</c:f>
              <c:strCache>
                <c:ptCount val="1"/>
                <c:pt idx="0">
                  <c:v>With Viral Load Suppression</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Sheet1!$B$4:$E$4</c:f>
              <c:strCache>
                <c:ptCount val="4"/>
                <c:pt idx="0">
                  <c:v>Zimbabwe</c:v>
                </c:pt>
                <c:pt idx="1">
                  <c:v>Lesotho</c:v>
                </c:pt>
                <c:pt idx="2">
                  <c:v>Uganda</c:v>
                </c:pt>
                <c:pt idx="3">
                  <c:v>Malawi</c:v>
                </c:pt>
              </c:strCache>
            </c:strRef>
          </c:cat>
          <c:val>
            <c:numRef>
              <c:f>Sheet1!$B$7:$E$7</c:f>
              <c:numCache>
                <c:formatCode>General</c:formatCode>
                <c:ptCount val="4"/>
                <c:pt idx="0">
                  <c:v>90.3</c:v>
                </c:pt>
                <c:pt idx="1">
                  <c:v>91.5</c:v>
                </c:pt>
                <c:pt idx="2">
                  <c:v>92.2</c:v>
                </c:pt>
                <c:pt idx="3">
                  <c:v>96.9</c:v>
                </c:pt>
              </c:numCache>
            </c:numRef>
          </c:val>
          <c:extLst>
            <c:ext xmlns:c16="http://schemas.microsoft.com/office/drawing/2014/chart" uri="{C3380CC4-5D6E-409C-BE32-E72D297353CC}">
              <c16:uniqueId val="{00000002-3084-4801-8B30-B626C6086ACF}"/>
            </c:ext>
          </c:extLst>
        </c:ser>
        <c:dLbls>
          <c:showLegendKey val="0"/>
          <c:showVal val="0"/>
          <c:showCatName val="0"/>
          <c:showSerName val="0"/>
          <c:showPercent val="0"/>
          <c:showBubbleSize val="0"/>
        </c:dLbls>
        <c:gapWidth val="100"/>
        <c:axId val="508646863"/>
        <c:axId val="508666415"/>
      </c:barChart>
      <c:catAx>
        <c:axId val="508646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rgbClr val="000000"/>
                </a:solidFill>
                <a:latin typeface="+mn-lt"/>
                <a:ea typeface="+mn-ea"/>
                <a:cs typeface="+mn-cs"/>
              </a:defRPr>
            </a:pPr>
            <a:endParaRPr lang="en-US"/>
          </a:p>
        </c:txPr>
        <c:crossAx val="508666415"/>
        <c:crosses val="autoZero"/>
        <c:auto val="1"/>
        <c:lblAlgn val="ctr"/>
        <c:lblOffset val="100"/>
        <c:noMultiLvlLbl val="0"/>
      </c:catAx>
      <c:valAx>
        <c:axId val="508666415"/>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00" b="0" i="0" u="none" strike="noStrike" kern="1200" baseline="0">
                    <a:solidFill>
                      <a:srgbClr val="000000"/>
                    </a:solidFill>
                    <a:latin typeface="+mn-lt"/>
                    <a:ea typeface="+mn-ea"/>
                    <a:cs typeface="+mn-cs"/>
                  </a:defRPr>
                </a:pPr>
                <a:r>
                  <a:rPr lang="en-US" sz="1300" b="1" i="0" baseline="0">
                    <a:solidFill>
                      <a:srgbClr val="000000"/>
                    </a:solidFill>
                    <a:effectLst/>
                  </a:rPr>
                  <a:t>People Living with HIV (%)</a:t>
                </a:r>
                <a:endParaRPr lang="en-US" sz="1300">
                  <a:solidFill>
                    <a:srgbClr val="000000"/>
                  </a:solidFill>
                  <a:effectLst/>
                </a:endParaRPr>
              </a:p>
            </c:rich>
          </c:tx>
          <c:overlay val="0"/>
          <c:spPr>
            <a:noFill/>
            <a:ln>
              <a:noFill/>
            </a:ln>
            <a:effectLst/>
          </c:spPr>
          <c:txPr>
            <a:bodyPr rot="-5400000" spcFirstLastPara="1" vertOverflow="ellipsis" vert="horz" wrap="square" anchor="ctr" anchorCtr="1"/>
            <a:lstStyle/>
            <a:p>
              <a:pPr>
                <a:defRPr sz="1300" b="0"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1" i="0" u="none" strike="noStrike" kern="1200" baseline="0">
                <a:solidFill>
                  <a:srgbClr val="000000"/>
                </a:solidFill>
                <a:latin typeface="+mn-lt"/>
                <a:ea typeface="+mn-ea"/>
                <a:cs typeface="+mn-cs"/>
              </a:defRPr>
            </a:pPr>
            <a:endParaRPr lang="en-US"/>
          </a:p>
        </c:txPr>
        <c:crossAx val="508646863"/>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D1D1B35-6FA9-8845-A3E6-B5BF73ACF6AB}" type="datetimeFigureOut">
              <a:rPr lang="en-US" smtClean="0"/>
              <a:t>12/1/2023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BF7E15F-D269-1649-8FFC-FE911534F8DE}" type="slidenum">
              <a:rPr lang="en-US" smtClean="0"/>
              <a:t>‹#›</a:t>
            </a:fld>
            <a:endParaRPr lang="en-US"/>
          </a:p>
        </p:txBody>
      </p:sp>
    </p:spTree>
    <p:extLst>
      <p:ext uri="{BB962C8B-B14F-4D97-AF65-F5344CB8AC3E}">
        <p14:creationId xmlns:p14="http://schemas.microsoft.com/office/powerpoint/2010/main" val="2941066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9DEDDDD-250C-482E-9DE6-C403974E4336}" type="datetimeFigureOut">
              <a:rPr lang="en-US" smtClean="0"/>
              <a:t>12/1/2023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78A90D8-2647-4560-8208-F58DCE3DB525}" type="slidenum">
              <a:rPr lang="en-US" smtClean="0"/>
              <a:t>‹#›</a:t>
            </a:fld>
            <a:endParaRPr lang="en-US"/>
          </a:p>
        </p:txBody>
      </p:sp>
    </p:spTree>
    <p:extLst>
      <p:ext uri="{BB962C8B-B14F-4D97-AF65-F5344CB8AC3E}">
        <p14:creationId xmlns:p14="http://schemas.microsoft.com/office/powerpoint/2010/main" val="93423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a:t>
            </a:fld>
            <a:endParaRPr lang="en-US"/>
          </a:p>
        </p:txBody>
      </p:sp>
    </p:spTree>
    <p:extLst>
      <p:ext uri="{BB962C8B-B14F-4D97-AF65-F5344CB8AC3E}">
        <p14:creationId xmlns:p14="http://schemas.microsoft.com/office/powerpoint/2010/main" val="3289244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ICAP’s accomplishments reflect the work of the many people on the ground and the partners who made it happen. Every number on this slide is a testament to the healthcare workers at clinics and hospitals, community workers, civil society groups, ministries of health and the generous support of PEPFAR , Global Fund and others. The impact on health systems has played an important role in all these accomplishments. For example, ICAP has provided TA to over 7000 labs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1969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2012: 2.3 million</a:t>
            </a:r>
          </a:p>
          <a:p>
            <a:r>
              <a:rPr lang="en-US"/>
              <a:t>2022: 1.3 million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7454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single magic bullet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8592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 yet. And yet new infections are declining very slowly. We need to keep pushing. How can we do better?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8956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In order to continue to make progress, we have to understand where the gaps are and that requires continued measure of how we are doing.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All of these measures when taken together, helps us to “know our epidemic” and guide resources and programs to the geographic and demographic groups most in need. Let’s look at some population survey data (green)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3A906-B9DA-419B-9114-0703878C1F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233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94949"/>
                </a:solidFill>
                <a:effectLst/>
                <a:latin typeface="Noah W05 Regular"/>
              </a:rPr>
              <a:t>Since 2014, the Population-based HIV Impact Assessment (PHIA) Project has conducted nationally representative surveys to capture the state of the HIV epidemic in the most-affected countries. PHIA surveys are being conducted in fifteen (15) PEPFAR supported countries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4227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Population surveys is one way to understand where the gaps are. </a:t>
            </a:r>
          </a:p>
          <a:p>
            <a:r>
              <a:rPr lang="en-US"/>
              <a:t>Here is an example of data from population surveys funded by PEPFAR, the Population-based HIV Impact Assessment or PHIA surveys. </a:t>
            </a:r>
          </a:p>
          <a:p>
            <a:r>
              <a:rPr lang="en-US"/>
              <a:t>We are looking at the care continuum for four PEPFAR supported countries that have each conducted 2 PHIA surveys. These 95-95-95 graphs are displayed as conditional proportions to highlight how the major gap remains with the first 95, awareness of diagnosis. This remains true in the PHIA 2 surveys (above) although we see improvement. The biggest gaps are among men and young adults. </a:t>
            </a:r>
          </a:p>
          <a:p>
            <a:r>
              <a:rPr lang="en-US"/>
              <a:t>  </a:t>
            </a:r>
          </a:p>
          <a:p>
            <a:r>
              <a:rPr lang="en-US"/>
              <a:t>Globally, 5.5 million people were living with HIV but unaware of their status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9340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Total PLWH 7.8 mil in both 2017 and 2022 so number PWH without VLS went from 3 million to 1.5 million</a:t>
            </a:r>
          </a:p>
          <a:p>
            <a:r>
              <a:rPr lang="en-US"/>
              <a:t>Released earlier this week (Monday)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a:t>
            </a:r>
            <a:r>
              <a:rPr lang="en-US" sz="1800">
                <a:effectLst/>
                <a:latin typeface="Segoe UI" panose="020B0502040204020203" pitchFamily="34" charset="0"/>
              </a:rPr>
              <a:t>ercentages written out for 2017 and 2022 are both conditional</a:t>
            </a:r>
            <a:endParaRPr lang="en-US" sz="1800">
              <a:effectLst/>
              <a:latin typeface="Arial" panose="020B0604020202020204" pitchFamily="34" charset="0"/>
            </a:endParaRPr>
          </a:p>
          <a:p>
            <a:endParaRPr lang="en-US"/>
          </a:p>
          <a:p>
            <a:endParaRPr lang="en-US"/>
          </a:p>
          <a:p>
            <a:endParaRPr lang="en-US"/>
          </a:p>
          <a:p>
            <a:r>
              <a:rPr lang="en-US"/>
              <a:t>Percentages shown in the figure refer to the conditional 95-95-95 targets (for 2022 and 2017), heights of bars represent unconditional (overall) percentages for each indicator among all PLWH. Error bars represent 95% Cis</a:t>
            </a:r>
          </a:p>
          <a:p>
            <a:endParaRPr lang="en-US"/>
          </a:p>
          <a:p>
            <a:r>
              <a:rPr lang="en-US"/>
              <a:t>On ART defined as having detectable ARV or self reported use of ART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0665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a:effectLst/>
                <a:latin typeface="Calibri" panose="020F0502020204030204" pitchFamily="34" charset="0"/>
                <a:ea typeface="Calibri" panose="020F0502020204030204" pitchFamily="34" charset="0"/>
                <a:cs typeface="Times New Roman" panose="02020603050405020304" pitchFamily="18" charset="0"/>
              </a:rPr>
              <a:t>Eswatini essentially achieved 95-95-95 targets in 2021, 9 years ahead of the 2030 deadline set by UNAIDS, and achieved an overall population viral load suppression among PWH of 88% </a:t>
            </a:r>
          </a:p>
          <a:p>
            <a:pPr marL="342900" marR="0" lvl="0" indent="-342900">
              <a:lnSpc>
                <a:spcPct val="107000"/>
              </a:lnSpc>
              <a:spcBef>
                <a:spcPts val="0"/>
              </a:spcBef>
              <a:spcAft>
                <a:spcPts val="800"/>
              </a:spcAft>
              <a:buFont typeface="Symbol" panose="05050102010706020507" pitchFamily="18" charset="2"/>
              <a:buChar char=""/>
            </a:pPr>
            <a:r>
              <a:rPr lang="en-US" sz="1200">
                <a:effectLst/>
                <a:latin typeface="Calibri" panose="020F0502020204030204" pitchFamily="34" charset="0"/>
                <a:ea typeface="Calibri" panose="020F0502020204030204" pitchFamily="34" charset="0"/>
                <a:cs typeface="Times New Roman" panose="02020603050405020304" pitchFamily="18" charset="0"/>
              </a:rPr>
              <a:t>In the US, on the other hand, in 2021 with 87% of PWH diagnosed and 66% of diagnosed persons having viral load suppression, population viral load suppression was only 57%</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8201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a:effectLst/>
                <a:latin typeface="Calibri" panose="020F0502020204030204" pitchFamily="34" charset="0"/>
                <a:ea typeface="Calibri" panose="020F0502020204030204" pitchFamily="34" charset="0"/>
                <a:cs typeface="Times New Roman" panose="02020603050405020304" pitchFamily="18" charset="0"/>
              </a:rPr>
              <a:t>Eswatini essentially achieved 95-95-95 targets in 2021, 9 years ahead of the 2030 deadline set by UNAIDS, and achieved an overall population viral load suppression among PWH of 88% </a:t>
            </a:r>
          </a:p>
          <a:p>
            <a:pPr marL="342900" marR="0" lvl="0" indent="-342900">
              <a:lnSpc>
                <a:spcPct val="107000"/>
              </a:lnSpc>
              <a:spcBef>
                <a:spcPts val="0"/>
              </a:spcBef>
              <a:spcAft>
                <a:spcPts val="800"/>
              </a:spcAft>
              <a:buFont typeface="Symbol" panose="05050102010706020507" pitchFamily="18" charset="2"/>
              <a:buChar char=""/>
            </a:pPr>
            <a:r>
              <a:rPr lang="en-US" sz="1200">
                <a:effectLst/>
                <a:latin typeface="Calibri" panose="020F0502020204030204" pitchFamily="34" charset="0"/>
                <a:ea typeface="Calibri" panose="020F0502020204030204" pitchFamily="34" charset="0"/>
                <a:cs typeface="Times New Roman" panose="02020603050405020304" pitchFamily="18" charset="0"/>
              </a:rPr>
              <a:t>In the US, on the other hand, in 2021 with 87% of PWH diagnosed and 66% of diagnosed persons having viral load suppression, population viral load suppression was only 57%</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6876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morning, afternoon and evening. Thanks for joining us. I’ll start off with some reflections on the HIV epidemic.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450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a:effectLst/>
                <a:latin typeface="Calibri" panose="020F0502020204030204" pitchFamily="34" charset="0"/>
                <a:ea typeface="Calibri" panose="020F0502020204030204" pitchFamily="34" charset="0"/>
                <a:cs typeface="Times New Roman" panose="02020603050405020304" pitchFamily="18" charset="0"/>
              </a:rPr>
              <a:t>Eswatini essentially achieved 95-95-95 targets in 2021, 9 years ahead of the 2030 deadline set by UNAIDS, and achieved an overall population viral load suppression among PWH of 88% </a:t>
            </a:r>
          </a:p>
          <a:p>
            <a:pPr marL="342900" marR="0" lvl="0" indent="-342900">
              <a:lnSpc>
                <a:spcPct val="107000"/>
              </a:lnSpc>
              <a:spcBef>
                <a:spcPts val="0"/>
              </a:spcBef>
              <a:spcAft>
                <a:spcPts val="800"/>
              </a:spcAft>
              <a:buFont typeface="Symbol" panose="05050102010706020507" pitchFamily="18" charset="2"/>
              <a:buChar char=""/>
            </a:pPr>
            <a:r>
              <a:rPr lang="en-US" sz="1200">
                <a:effectLst/>
                <a:latin typeface="Calibri" panose="020F0502020204030204" pitchFamily="34" charset="0"/>
                <a:ea typeface="Calibri" panose="020F0502020204030204" pitchFamily="34" charset="0"/>
                <a:cs typeface="Times New Roman" panose="02020603050405020304" pitchFamily="18" charset="0"/>
              </a:rPr>
              <a:t>In the US, on the other hand, in 2021 with 87% of PWH diagnosed and 66% of diagnosed persons having viral load suppression, population viral load suppression was only 57%</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1229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4726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and priority populations and their partners account for 70% of all new HIV infections</a:t>
            </a:r>
          </a:p>
          <a:p>
            <a:endParaRPr lang="en-US"/>
          </a:p>
          <a:p>
            <a:endParaRPr lang="en-US"/>
          </a:p>
          <a:p>
            <a:r>
              <a:rPr lang="en-US"/>
              <a:t> (https://www.usaid.gov/global-health/health-areas/hiv-and-aids/technical-areas/key-populations#:~:text=Globally%2C%20key%20populations%20are%20disproportionately,percent%20of%20new%20HIV%20infections)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4350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1778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6890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addition to the coming youth bulge, or “youth quake,” the global HIV picture includes an increasing number of older people living with HIV globally and in Eastern and Southern Africa in particular. </a:t>
            </a:r>
            <a:r>
              <a:rPr lang="en-US" sz="2000"/>
              <a:t>OPLWH face unique challenges, including being more likely than younger people to have multiple comorbid conditions (exacerbated in resource-poor settings) </a:t>
            </a:r>
          </a:p>
          <a:p>
            <a:pPr marL="0" indent="0">
              <a:buFont typeface="Arial" panose="020B0604020202020204" pitchFamily="34" charset="0"/>
              <a:buNone/>
            </a:pPr>
            <a:endParaRPr lang="en-US" sz="2000"/>
          </a:p>
          <a:p>
            <a:pPr marL="0" marR="0" lvl="0" indent="0" algn="l" defTabSz="914400" rtl="0" eaLnBrk="1" fontAlgn="auto" latinLnBrk="0" hangingPunct="1">
              <a:lnSpc>
                <a:spcPct val="100000"/>
              </a:lnSpc>
              <a:spcBef>
                <a:spcPts val="0"/>
              </a:spcBef>
              <a:spcAft>
                <a:spcPts val="0"/>
              </a:spcAft>
              <a:buClrTx/>
              <a:buSzTx/>
              <a:buFontTx/>
              <a:buNone/>
              <a:tabLst/>
              <a:defRPr/>
            </a:pPr>
            <a:r>
              <a:rPr lang="en-US"/>
              <a:t>In this study, OPLWH in these 13 countries (</a:t>
            </a:r>
            <a:r>
              <a:rPr lang="en-US" b="0" i="0">
                <a:solidFill>
                  <a:srgbClr val="212121"/>
                </a:solidFill>
                <a:effectLst/>
                <a:latin typeface="Cambria" panose="02040503050406030204" pitchFamily="18" charset="0"/>
              </a:rPr>
              <a:t>Cameroon, Cote d'Ivoire, Eswatini, Ethiopia, Kenya, Lesotho, Malawi, Namibia, Rwanda, Tanzania, Uganda, Zambia and Zimbabwe</a:t>
            </a:r>
            <a:r>
              <a:rPr lang="en-US"/>
              <a:t>) were slightly more likely to be aware of their HIV-positive status (first 90)</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444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Mobility is a key driver of the HIV epidemic, particularly in SSA and affects all aspects of HIV: new infections, awareness of diagnosis and continuity of treatment.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Certain subgroups of migrants appear to have higher HIV prevalence than other migrants: refugees, asylum seekers, the undocumented</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604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GT America Extended"/>
              </a:rPr>
              <a:t>Let’s look at the TZ population pyramid as an example. Over 60% of the population was under 25 years of age as of 2020.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GT America Extended"/>
              </a:rPr>
              <a:t>With a high total fertility rate of 4.4 children per woman, as of 2022, Tanzania’s youth bulge will continue.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4931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climate change is impacting people living with HIV by causing disruptions in treatment, slowing down HIV services and affecting the food, nutrition and livelihood needs of people living with and affected by HIV and AIDS</a:t>
            </a:r>
          </a:p>
          <a:p>
            <a:r>
              <a:rPr lang="en-US"/>
              <a:t>- The health impacts and inequalities exacerbated by climate change are unevenly distributed in society and have an adverse effect on groups in marginalized and disadvantaged situations, including people living with HIV</a:t>
            </a:r>
          </a:p>
          <a:p>
            <a:r>
              <a:rPr lang="en-US"/>
              <a:t>- Climate change-induced extreme weather events such as floods, droughts and cyclones cause disruptions in life-saving antiretroviral treatment (ART) for people living with HIV</a:t>
            </a:r>
          </a:p>
          <a:p>
            <a:endParaRPr lang="en-US"/>
          </a:p>
          <a:p>
            <a:r>
              <a:rPr lang="en-US"/>
              <a:t>Ex: When Cyclone </a:t>
            </a:r>
            <a:r>
              <a:rPr lang="en-US" err="1"/>
              <a:t>Idai</a:t>
            </a:r>
            <a:r>
              <a:rPr lang="en-US"/>
              <a:t> made a landfall in 2019 in Southern Africa people living with HIV were among those who were much affected. </a:t>
            </a:r>
          </a:p>
          <a:p>
            <a:endParaRPr lang="en-US"/>
          </a:p>
          <a:p>
            <a:r>
              <a:rPr lang="en-US"/>
              <a:t>By MODIS image captured by NASA’s Aqua satellite - EOSDIS Worldview, Public Domain, https://commons.wikimedia.org/w/index.php?curid=77346975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0196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threat is stigma and discrimination. </a:t>
            </a:r>
          </a:p>
          <a:p>
            <a:pPr marL="285750" indent="-285750">
              <a:buFontTx/>
              <a:buChar char="-"/>
            </a:pPr>
            <a:r>
              <a:rPr lang="en-US" sz="1200">
                <a:effectLst/>
                <a:latin typeface="Calibri" panose="020F0502020204030204" pitchFamily="34" charset="0"/>
                <a:ea typeface="Calibri" panose="020F0502020204030204" pitchFamily="34" charset="0"/>
                <a:cs typeface="Times New Roman" panose="02020603050405020304" pitchFamily="18" charset="0"/>
              </a:rPr>
              <a:t>Legal reforms are needed to achieve a supportive environment, This means decriminalizing drug use or possession, sex work and same sex relationships, legal recognition of trans or gender diverse status, lowering age of consent for accessing health services, considering exceptions to standard age of consent policies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Only 23% of countries (blue) have adopted such laws and just over half (yellow) have partially adopted such laws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2548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0416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different view on this topic. We are looking at the global status of punitive laws, orange means Yes punitive laws are in place. There is a lot of orange. ,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9984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was a retrospective cohort analysis of adults ≥ 18 years who self-reported as HIV+, had a reactive HIV test, provided dates of their first HIV+ test result and ART initiation, and completed the survey stigma module in one of the four surveys.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0505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800"/>
              <a:t>The way forward needs to accelerate prevention </a:t>
            </a:r>
          </a:p>
          <a:p>
            <a:pPr marL="1085850" lvl="1" indent="-342900"/>
            <a:r>
              <a:rPr lang="en-US" sz="2800"/>
              <a:t>Ongoing measurement to ‘Know your epidemic’</a:t>
            </a:r>
          </a:p>
          <a:p>
            <a:pPr marL="1085850" lvl="1" indent="-342900"/>
            <a:r>
              <a:rPr lang="en-US" sz="2800"/>
              <a:t>Continued treatment as prevention to reach 95-95-95 in all populations</a:t>
            </a:r>
          </a:p>
          <a:p>
            <a:pPr marL="1085850" lvl="1" indent="-342900"/>
            <a:r>
              <a:rPr lang="en-US" sz="2800"/>
              <a:t>Broader access to innovations in biomedical prevention and health delivery </a:t>
            </a:r>
          </a:p>
          <a:p>
            <a:pPr marL="1085850" lvl="1" indent="-342900"/>
            <a:r>
              <a:rPr lang="en-US" sz="2800"/>
              <a:t>Youth and KP friendly prevention services that reduce stigma</a:t>
            </a:r>
          </a:p>
          <a:p>
            <a:pPr marL="1085850" lvl="1" indent="-342900"/>
            <a:r>
              <a:rPr lang="en-US" sz="2800"/>
              <a:t>Differentiated service-delivery methods for prevention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0031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Tx/>
              <a:buNone/>
            </a:pPr>
            <a:r>
              <a:rPr lang="en-US" b="0"/>
              <a:t>CAB plus RPV LA Clinical trial data </a:t>
            </a:r>
          </a:p>
          <a:p>
            <a:pPr marL="0" indent="0" algn="l">
              <a:buFontTx/>
              <a:buNone/>
            </a:pPr>
            <a:r>
              <a:rPr lang="en-US" b="0"/>
              <a:t>- approved for maintenance in HIV-1 treatment in select PWH with virological suppression in Jan 2021 </a:t>
            </a:r>
          </a:p>
          <a:p>
            <a:pPr marL="0" indent="0" algn="l">
              <a:buFontTx/>
              <a:buNone/>
            </a:pPr>
            <a:endParaRPr lang="en-US" b="0"/>
          </a:p>
          <a:p>
            <a:pPr marL="0" indent="0" algn="l">
              <a:buFontTx/>
              <a:buNone/>
            </a:pPr>
            <a:r>
              <a:rPr lang="en-US" b="0"/>
              <a:t>Demonstration projects have revealed implementation challenges: human resource capital to attain drug, administer injections, support enrolled patients; delayed therapy initiation due to insurance denials; patient ineligibility primary due to possible RPV resistance; inability to provide drug regardless of </a:t>
            </a:r>
            <a:r>
              <a:rPr lang="en-US" b="0" err="1"/>
              <a:t>paoyor</a:t>
            </a:r>
            <a:r>
              <a:rPr lang="en-US" b="0"/>
              <a:t> source</a:t>
            </a:r>
          </a:p>
          <a:p>
            <a:pPr marL="0" indent="0" algn="l">
              <a:buFontTx/>
              <a:buNone/>
            </a:pPr>
            <a:endParaRPr lang="en-US" b="0"/>
          </a:p>
          <a:p>
            <a:pPr marL="0" indent="0" algn="l">
              <a:buFontTx/>
              <a:buNone/>
            </a:pPr>
            <a:endParaRPr lang="en-US" b="0"/>
          </a:p>
          <a:p>
            <a:pPr marL="0" indent="0" algn="l">
              <a:buFontTx/>
              <a:buNone/>
            </a:pPr>
            <a:r>
              <a:rPr lang="en-US" b="0"/>
              <a:t>First demonstration project </a:t>
            </a:r>
          </a:p>
          <a:p>
            <a:pPr marL="0" indent="0" algn="l">
              <a:buFontTx/>
              <a:buNone/>
            </a:pPr>
            <a:r>
              <a:rPr lang="en-US" b="0"/>
              <a:t>- small demonstration project of LAI-ART in diverse group of patients with high levels of substance use and marginal housing demonstrated promising early treatment outcomes, including n those with detectable viremia due to adherence challenges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59386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100">
                <a:effectLst/>
                <a:latin typeface="Calibri" panose="020F0502020204030204" pitchFamily="34" charset="0"/>
                <a:ea typeface="Times New Roman" panose="02020603050405020304" pitchFamily="18" charset="0"/>
              </a:rPr>
              <a:t>DSD models of care adjust the “how” of service delivery, including: </a:t>
            </a:r>
            <a:endParaRPr lang="en-US" sz="1100">
              <a:effectLst/>
              <a:latin typeface="Calibri" panose="020F0502020204030204" pitchFamily="34" charset="0"/>
              <a:ea typeface="Calibri" panose="020F0502020204030204" pitchFamily="34" charset="0"/>
            </a:endParaRPr>
          </a:p>
          <a:p>
            <a:pPr marL="457200" marR="0" lvl="1" indent="0">
              <a:spcBef>
                <a:spcPts val="0"/>
              </a:spcBef>
              <a:spcAft>
                <a:spcPts val="0"/>
              </a:spcAft>
              <a:buFontTx/>
              <a:buNone/>
            </a:pPr>
            <a:r>
              <a:rPr lang="en-US" sz="1100">
                <a:effectLst/>
                <a:latin typeface="Calibri" panose="020F0502020204030204" pitchFamily="34" charset="0"/>
                <a:ea typeface="Times New Roman" panose="02020603050405020304" pitchFamily="18" charset="0"/>
              </a:rPr>
              <a:t>Where: (community vs. facility based)</a:t>
            </a:r>
            <a:endParaRPr lang="en-US" sz="1100">
              <a:effectLst/>
              <a:latin typeface="Calibri" panose="020F0502020204030204" pitchFamily="34" charset="0"/>
              <a:ea typeface="Calibri" panose="020F0502020204030204" pitchFamily="34" charset="0"/>
            </a:endParaRPr>
          </a:p>
          <a:p>
            <a:pPr marL="457200" marR="0" lvl="1" indent="0">
              <a:spcBef>
                <a:spcPts val="0"/>
              </a:spcBef>
              <a:spcAft>
                <a:spcPts val="0"/>
              </a:spcAft>
              <a:buFontTx/>
              <a:buNone/>
            </a:pPr>
            <a:r>
              <a:rPr lang="en-US" sz="1100">
                <a:effectLst/>
                <a:latin typeface="Calibri" panose="020F0502020204030204" pitchFamily="34" charset="0"/>
                <a:ea typeface="Times New Roman" panose="02020603050405020304" pitchFamily="18" charset="0"/>
              </a:rPr>
              <a:t>What: what services are needed? Lab tests, psychosocial support, refills in community settings, </a:t>
            </a:r>
            <a:r>
              <a:rPr lang="en-US" sz="1100" err="1">
                <a:effectLst/>
                <a:latin typeface="Calibri" panose="020F0502020204030204" pitchFamily="34" charset="0"/>
                <a:ea typeface="Times New Roman" panose="02020603050405020304" pitchFamily="18" charset="0"/>
              </a:rPr>
              <a:t>etc</a:t>
            </a:r>
            <a:endParaRPr lang="en-US" sz="1100">
              <a:effectLst/>
              <a:latin typeface="Calibri" panose="020F0502020204030204" pitchFamily="34" charset="0"/>
              <a:ea typeface="Times New Roman" panose="02020603050405020304" pitchFamily="18" charset="0"/>
            </a:endParaRPr>
          </a:p>
          <a:p>
            <a:pPr marL="457200" marR="0" lvl="1" indent="0">
              <a:spcBef>
                <a:spcPts val="0"/>
              </a:spcBef>
              <a:spcAft>
                <a:spcPts val="0"/>
              </a:spcAft>
              <a:buFontTx/>
              <a:buNone/>
            </a:pPr>
            <a:r>
              <a:rPr lang="en-US" sz="1100">
                <a:effectLst/>
                <a:latin typeface="Calibri" panose="020F0502020204030204" pitchFamily="34" charset="0"/>
                <a:ea typeface="Times New Roman" panose="02020603050405020304" pitchFamily="18" charset="0"/>
              </a:rPr>
              <a:t>Who: (HCW vs. peer/layperson)</a:t>
            </a:r>
            <a:endParaRPr lang="en-US" sz="1100">
              <a:effectLst/>
              <a:latin typeface="Calibri" panose="020F0502020204030204" pitchFamily="34" charset="0"/>
              <a:ea typeface="Calibri" panose="020F0502020204030204" pitchFamily="34" charset="0"/>
            </a:endParaRPr>
          </a:p>
          <a:p>
            <a:pPr marL="457200" marR="0" lvl="1" indent="0">
              <a:spcBef>
                <a:spcPts val="0"/>
              </a:spcBef>
              <a:spcAft>
                <a:spcPts val="0"/>
              </a:spcAft>
              <a:buFontTx/>
              <a:buNone/>
            </a:pPr>
            <a:r>
              <a:rPr lang="en-US" sz="1100">
                <a:effectLst/>
                <a:latin typeface="Calibri" panose="020F0502020204030204" pitchFamily="34" charset="0"/>
                <a:ea typeface="Times New Roman" panose="02020603050405020304" pitchFamily="18" charset="0"/>
              </a:rPr>
              <a:t>When: i.e., frequency (much less frequent people doing well on ART)</a:t>
            </a:r>
            <a:endParaRPr lang="en-US" sz="1100">
              <a:effectLst/>
              <a:latin typeface="Calibri" panose="020F0502020204030204" pitchFamily="34" charset="0"/>
              <a:ea typeface="Calibri" panose="020F050202020403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Enhancing quality efficiency, and recipient care satisfaction through varying design and delivery of services offered to different groups </a:t>
            </a:r>
          </a:p>
          <a:p>
            <a:pPr marL="342900" marR="0" lvl="0" indent="-342900">
              <a:lnSpc>
                <a:spcPct val="107000"/>
              </a:lnSpc>
              <a:spcBef>
                <a:spcPts val="0"/>
              </a:spcBef>
              <a:spcAft>
                <a:spcPts val="0"/>
              </a:spcAft>
              <a:buFont typeface="Symbol" panose="05050102010706020507" pitchFamily="18" charset="2"/>
              <a:buChar char=""/>
            </a:pPr>
            <a:r>
              <a:rPr lang="en-US" sz="1800">
                <a:solidFill>
                  <a:srgbClr val="242424"/>
                </a:solidFill>
                <a:effectLst/>
                <a:latin typeface="Calibri" panose="020F0502020204030204" pitchFamily="34" charset="0"/>
                <a:ea typeface="Times New Roman" panose="02020603050405020304" pitchFamily="18" charset="0"/>
                <a:cs typeface="Calibri" panose="020F0502020204030204" pitchFamily="34" charset="0"/>
              </a:rPr>
              <a:t>Studies of less-intensive models for people doing well on treatment (previously called “stable patients”) suggest they are at worst non-inferior and sometimes have better outcomes; they are typically preferred by recipients of care, who also save money and time  </a:t>
            </a:r>
          </a:p>
          <a:p>
            <a:pPr marL="342900" marR="0" lvl="0" indent="-342900">
              <a:lnSpc>
                <a:spcPct val="107000"/>
              </a:lnSpc>
              <a:spcBef>
                <a:spcPts val="0"/>
              </a:spcBef>
              <a:spcAft>
                <a:spcPts val="0"/>
              </a:spcAft>
              <a:buFont typeface="Symbol" panose="05050102010706020507" pitchFamily="18" charset="2"/>
              <a:buChar char=""/>
            </a:pPr>
            <a:r>
              <a:rPr lang="en-US" sz="1800">
                <a:solidFill>
                  <a:srgbClr val="242424"/>
                </a:solidFill>
                <a:effectLst/>
                <a:latin typeface="Calibri" panose="020F0502020204030204" pitchFamily="34" charset="0"/>
                <a:ea typeface="Calibri" panose="020F0502020204030204" pitchFamily="34" charset="0"/>
                <a:cs typeface="Calibri" panose="020F0502020204030204" pitchFamily="34" charset="0"/>
              </a:rPr>
              <a:t>Applications for key populations, mobile populations</a:t>
            </a:r>
            <a:endParaRPr lang="en-US" sz="1800">
              <a:solidFill>
                <a:srgbClr val="242424"/>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87139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HIV treatment programs must understand and adapt to human mobility </a:t>
            </a:r>
          </a:p>
          <a:p>
            <a:endParaRPr lang="en-US"/>
          </a:p>
          <a:p>
            <a:r>
              <a:rPr lang="en-US"/>
              <a:t>https://theprogramme.ias2021.org/Programme/Session/165</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93674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Joan </a:t>
            </a:r>
            <a:r>
              <a:rPr lang="en-US" err="1"/>
              <a:t>Akullo</a:t>
            </a:r>
            <a:r>
              <a:rPr lang="en-US"/>
              <a:t>, Project Coordinator for Medical Drones Project, loads bottles of ARVs on a drone for delivery to patients from </a:t>
            </a:r>
            <a:r>
              <a:rPr lang="en-US" err="1"/>
              <a:t>Bufumira</a:t>
            </a:r>
            <a:r>
              <a:rPr lang="en-US"/>
              <a:t> sub-county to </a:t>
            </a:r>
            <a:r>
              <a:rPr lang="en-US" err="1"/>
              <a:t>Kusu</a:t>
            </a:r>
            <a:r>
              <a:rPr lang="en-US"/>
              <a:t> Village in Kalangala district in Uganda (Reuters, 2021)</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5772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Pills: Effective if you take it, may not be discreet, daily pill</a:t>
            </a:r>
          </a:p>
          <a:p>
            <a:r>
              <a:rPr lang="en-US"/>
              <a:t>Ring: moderately effective, discreet, need new ring every month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CAB LA: Highly effective, discreet but need injections every 8 weeks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CAB has many implementation complexities. Demonstration projects needed.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13035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083 and 084 CAB was approved almost 2 years ago and has approval or is pending approval yellow in multiple countries plans for submission (red) in Canada and the UK.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29229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7981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living with HIV is about the same. </a:t>
            </a:r>
          </a:p>
          <a:p>
            <a:r>
              <a:rPr lang="en-US"/>
              <a:t>ART is 75x higher</a:t>
            </a:r>
          </a:p>
          <a:p>
            <a:r>
              <a:rPr lang="en-US"/>
              <a:t># newly infected is nearly 4 times lower </a:t>
            </a:r>
          </a:p>
          <a:p>
            <a:r>
              <a:rPr lang="en-US"/>
              <a:t># deaths is nearly 5 x lower one fifth  </a:t>
            </a:r>
          </a:p>
          <a:p>
            <a:r>
              <a:rPr lang="en-US"/>
              <a:t>How was all of this accomplished?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4510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6326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Prevention is hard work. </a:t>
            </a:r>
          </a:p>
          <a:p>
            <a:r>
              <a:rPr lang="en-US"/>
              <a:t>.With 5.5 million not diagnosed I’m not sure if we are at the last Mile. And what if the Last Mile costs as much as the first 30 million miles?</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52352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48</a:t>
            </a:fld>
            <a:endParaRPr lang="en-US"/>
          </a:p>
        </p:txBody>
      </p:sp>
    </p:spTree>
    <p:extLst>
      <p:ext uri="{BB962C8B-B14F-4D97-AF65-F5344CB8AC3E}">
        <p14:creationId xmlns:p14="http://schemas.microsoft.com/office/powerpoint/2010/main" val="2030603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important part of the story of accomplishments of the global HIV response consists of the three red squares here in this image. </a:t>
            </a:r>
          </a:p>
          <a:p>
            <a:r>
              <a:rPr lang="en-US"/>
              <a:t>In 2014, nine years ago, UNAIDS defined care continuum targets for 2020 and these squares represent the three targets (90-90-90).</a:t>
            </a:r>
          </a:p>
          <a:p>
            <a:r>
              <a:rPr lang="en-US"/>
              <a:t>This model laid out the path to HIV elimination by 2030.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8326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2014 plan to eliminate HIV by 2030 depended on achieving the 90-90-90 targets by 2020 and achieving 95-95-95 by 2025. The plan included a reduction in the number of new infections to the target of 500,000 or fewer by 2020 and 200,000 or fewer by 2030.  </a:t>
            </a:r>
          </a:p>
          <a:p>
            <a:r>
              <a:rPr lang="en-US"/>
              <a:t>The UNAIDS plan also includes dramatic reductions in punitive laws, and in the experience of stigma, gender inequality and violence., with the goal of zero discrimination.  </a:t>
            </a:r>
          </a:p>
          <a:p>
            <a:endParaRPr lang="en-US"/>
          </a:p>
          <a:p>
            <a:endParaRPr lang="en-US"/>
          </a:p>
          <a:p>
            <a:endParaRPr lang="en-US"/>
          </a:p>
          <a:p>
            <a:r>
              <a:rPr lang="en-US"/>
              <a:t>a total of ten targets. These additional targets are for both PLWH and those at risk such as use of combination prevention by 95% of those at risk (top and going counterclockwise), access to sexual and reproductive health services and 95% coverage of services to prevent vertical transmission of HIV, 90% linkage to integrated services (red) and (in light blue) dramatic reductions in punitive laws, and in the experience of stigma, gender inequality and violence.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0495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can look at accomplishments according to the UNAIDS targets, which are measures of prevalence instead of absolute numbers. Globally 86%....  This comes out to 71% pop VLS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0090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diagram illustrates PEPFAR’s impact by the numbers. For example, 25 million lives have been saved through PEPFAR’s impact (will not walk through the whole image)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3A906-B9DA-419B-9114-0703878C1F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471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Global Fund has also played an important role in global achievements, and has supported for example, over 24 million people receiving ART in 2022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3095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031E93-E9D6-5D1B-DAB1-3EC09028CD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6030" y="367106"/>
            <a:ext cx="2362200" cy="2374900"/>
          </a:xfrm>
          <a:prstGeom prst="rect">
            <a:avLst/>
          </a:prstGeom>
        </p:spPr>
      </p:pic>
      <p:pic>
        <p:nvPicPr>
          <p:cNvPr id="19" name="Picture 18">
            <a:extLst>
              <a:ext uri="{FF2B5EF4-FFF2-40B4-BE49-F238E27FC236}">
                <a16:creationId xmlns:a16="http://schemas.microsoft.com/office/drawing/2014/main" id="{BAC14BF8-440D-E0E4-B02E-AE62960D55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79966" y="3793899"/>
            <a:ext cx="2362200" cy="2374900"/>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5206083" y="3525607"/>
            <a:ext cx="5531047" cy="962190"/>
          </a:xfrm>
        </p:spPr>
        <p:txBody>
          <a:bodyPr>
            <a:normAutofit/>
          </a:bodyPr>
          <a:lstStyle>
            <a:lvl1pPr marL="0" indent="0" algn="l">
              <a:buNone/>
              <a:defRPr sz="180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5206083" y="1666776"/>
            <a:ext cx="5531047" cy="1827156"/>
          </a:xfrm>
        </p:spPr>
        <p:txBody>
          <a:bodyPr anchor="ctr">
            <a:noAutofit/>
          </a:bodyPr>
          <a:lstStyle>
            <a:lvl1pPr algn="l">
              <a:defRPr sz="5400" b="1">
                <a:solidFill>
                  <a:schemeClr val="accent4"/>
                </a:solidFill>
                <a:latin typeface="Century Gothic" panose="020B0502020202020204" pitchFamily="34" charset="0"/>
              </a:defRPr>
            </a:lvl1pPr>
          </a:lstStyle>
          <a:p>
            <a:r>
              <a:rPr lang="en-US"/>
              <a:t>CLICK TO EDIT</a:t>
            </a:r>
          </a:p>
        </p:txBody>
      </p:sp>
      <p:pic>
        <p:nvPicPr>
          <p:cNvPr id="20" name="Picture 19">
            <a:extLst>
              <a:ext uri="{FF2B5EF4-FFF2-40B4-BE49-F238E27FC236}">
                <a16:creationId xmlns:a16="http://schemas.microsoft.com/office/drawing/2014/main" id="{ABBEFABD-97E1-182C-A1CF-E47C779411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4803" y="607373"/>
            <a:ext cx="2509507" cy="2462600"/>
          </a:xfrm>
          <a:prstGeom prst="rect">
            <a:avLst/>
          </a:prstGeom>
        </p:spPr>
      </p:pic>
      <p:grpSp>
        <p:nvGrpSpPr>
          <p:cNvPr id="13" name="Group 12">
            <a:extLst>
              <a:ext uri="{FF2B5EF4-FFF2-40B4-BE49-F238E27FC236}">
                <a16:creationId xmlns:a16="http://schemas.microsoft.com/office/drawing/2014/main" id="{2B6815F5-03B5-DC5B-848F-A3DDF662F6BD}"/>
              </a:ext>
            </a:extLst>
          </p:cNvPr>
          <p:cNvGrpSpPr/>
          <p:nvPr userDrawn="1"/>
        </p:nvGrpSpPr>
        <p:grpSpPr>
          <a:xfrm>
            <a:off x="8227719" y="5399902"/>
            <a:ext cx="3964281" cy="1458098"/>
            <a:chOff x="10388009" y="6156252"/>
            <a:chExt cx="1803991" cy="663524"/>
          </a:xfrm>
        </p:grpSpPr>
        <p:sp>
          <p:nvSpPr>
            <p:cNvPr id="15" name="Rectangle 14">
              <a:extLst>
                <a:ext uri="{FF2B5EF4-FFF2-40B4-BE49-F238E27FC236}">
                  <a16:creationId xmlns:a16="http://schemas.microsoft.com/office/drawing/2014/main" id="{DDB93E82-F821-6050-F11E-D9DDB4E0C5DB}"/>
                </a:ext>
              </a:extLst>
            </p:cNvPr>
            <p:cNvSpPr/>
            <p:nvPr/>
          </p:nvSpPr>
          <p:spPr>
            <a:xfrm>
              <a:off x="10388009" y="6156252"/>
              <a:ext cx="1803991" cy="663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Icon&#10;&#10;Description automatically generated">
              <a:extLst>
                <a:ext uri="{FF2B5EF4-FFF2-40B4-BE49-F238E27FC236}">
                  <a16:creationId xmlns:a16="http://schemas.microsoft.com/office/drawing/2014/main" id="{198C10D1-7818-28DD-27B7-5E0A8AB4CCE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788556" y="6249988"/>
              <a:ext cx="1234504" cy="512319"/>
            </a:xfrm>
            <a:prstGeom prst="rect">
              <a:avLst/>
            </a:prstGeom>
          </p:spPr>
        </p:pic>
      </p:grpSp>
    </p:spTree>
    <p:extLst>
      <p:ext uri="{BB962C8B-B14F-4D97-AF65-F5344CB8AC3E}">
        <p14:creationId xmlns:p14="http://schemas.microsoft.com/office/powerpoint/2010/main" val="968195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 1_photo &amp;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E28A67-3D2A-47FE-8FEE-BEDC483737C0}"/>
              </a:ext>
            </a:extLst>
          </p:cNvPr>
          <p:cNvSpPr/>
          <p:nvPr userDrawn="1"/>
        </p:nvSpPr>
        <p:spPr>
          <a:xfrm>
            <a:off x="7021586" y="0"/>
            <a:ext cx="5170414"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
          <p:cNvSpPr>
            <a:spLocks noGrp="1"/>
          </p:cNvSpPr>
          <p:nvPr>
            <p:ph type="body" sz="half" idx="2"/>
          </p:nvPr>
        </p:nvSpPr>
        <p:spPr>
          <a:xfrm>
            <a:off x="7584831" y="1610686"/>
            <a:ext cx="3997569" cy="4551028"/>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a:p>
            <a:pPr lvl="2"/>
            <a:r>
              <a:rPr lang="en-US"/>
              <a:t>Third level</a:t>
            </a:r>
          </a:p>
        </p:txBody>
      </p:sp>
      <p:sp>
        <p:nvSpPr>
          <p:cNvPr id="13" name="Picture Placeholder 2"/>
          <p:cNvSpPr>
            <a:spLocks noGrp="1"/>
          </p:cNvSpPr>
          <p:nvPr>
            <p:ph type="pic" idx="1"/>
          </p:nvPr>
        </p:nvSpPr>
        <p:spPr>
          <a:xfrm>
            <a:off x="2" y="0"/>
            <a:ext cx="7021584" cy="6858000"/>
          </a:xfrm>
        </p:spPr>
        <p:txBody>
          <a:bodyPr>
            <a:normAutofit/>
          </a:bodyPr>
          <a:lstStyle>
            <a:lvl1pPr marL="0" indent="0" algn="ctr">
              <a:buNone/>
              <a:defRPr sz="2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itle 1"/>
          <p:cNvSpPr>
            <a:spLocks noGrp="1"/>
          </p:cNvSpPr>
          <p:nvPr>
            <p:ph type="title"/>
          </p:nvPr>
        </p:nvSpPr>
        <p:spPr>
          <a:xfrm>
            <a:off x="7584831" y="696286"/>
            <a:ext cx="3997569" cy="587137"/>
          </a:xfrm>
        </p:spPr>
        <p:txBody>
          <a:bodyPr anchor="t">
            <a:normAutofit/>
          </a:bodyPr>
          <a:lstStyle>
            <a:lvl1pPr algn="l">
              <a:defRPr sz="2400" b="1">
                <a:solidFill>
                  <a:srgbClr val="FFFFFF"/>
                </a:solidFill>
              </a:defRPr>
            </a:lvl1pPr>
          </a:lstStyle>
          <a:p>
            <a:r>
              <a:rPr lang="en-US"/>
              <a:t>Click to edit Master title style</a:t>
            </a:r>
          </a:p>
        </p:txBody>
      </p:sp>
      <p:pic>
        <p:nvPicPr>
          <p:cNvPr id="7" name="Picture 6" descr="Logo&#10;&#10;Description automatically generated">
            <a:extLst>
              <a:ext uri="{FF2B5EF4-FFF2-40B4-BE49-F238E27FC236}">
                <a16:creationId xmlns:a16="http://schemas.microsoft.com/office/drawing/2014/main" id="{DBF1C276-04E2-4835-9926-ECFE7CE3508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73154" y="6249641"/>
            <a:ext cx="816163" cy="477461"/>
          </a:xfrm>
          <a:prstGeom prst="rect">
            <a:avLst/>
          </a:prstGeom>
        </p:spPr>
      </p:pic>
    </p:spTree>
    <p:extLst>
      <p:ext uri="{BB962C8B-B14F-4D97-AF65-F5344CB8AC3E}">
        <p14:creationId xmlns:p14="http://schemas.microsoft.com/office/powerpoint/2010/main" val="559604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 2_text &amp;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1CA628-26B5-4CAE-9A31-14421D634184}"/>
              </a:ext>
            </a:extLst>
          </p:cNvPr>
          <p:cNvSpPr/>
          <p:nvPr userDrawn="1"/>
        </p:nvSpPr>
        <p:spPr>
          <a:xfrm>
            <a:off x="7013196" y="0"/>
            <a:ext cx="5178804"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A2D9CABF-487D-4FB9-BC88-D0B7D203B71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71573" y="6249703"/>
            <a:ext cx="816062" cy="477402"/>
          </a:xfrm>
          <a:prstGeom prst="rect">
            <a:avLst/>
          </a:prstGeom>
        </p:spPr>
      </p:pic>
      <p:sp>
        <p:nvSpPr>
          <p:cNvPr id="10" name="Text Placeholder 3"/>
          <p:cNvSpPr>
            <a:spLocks noGrp="1"/>
          </p:cNvSpPr>
          <p:nvPr>
            <p:ph type="body" sz="half" idx="2" hasCustomPrompt="1"/>
          </p:nvPr>
        </p:nvSpPr>
        <p:spPr>
          <a:xfrm>
            <a:off x="7619999" y="1610685"/>
            <a:ext cx="3959605" cy="4551088"/>
          </a:xfrm>
        </p:spPr>
        <p:txBody>
          <a:bodyPr/>
          <a:lstStyle>
            <a:lvl1pPr marL="0" indent="0" algn="ctr">
              <a:buNone/>
              <a:defRPr sz="1800" b="1">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612396" y="696227"/>
            <a:ext cx="6140742" cy="537239"/>
          </a:xfrm>
        </p:spPr>
        <p:txBody>
          <a:bodyPr anchor="t">
            <a:normAutofit/>
          </a:bodyPr>
          <a:lstStyle>
            <a:lvl1pPr algn="l">
              <a:defRPr sz="2400" b="1">
                <a:solidFill>
                  <a:srgbClr val="022169"/>
                </a:solidFill>
              </a:defRPr>
            </a:lvl1pPr>
          </a:lstStyle>
          <a:p>
            <a:r>
              <a:rPr lang="en-US"/>
              <a:t>Click to edit Master title style</a:t>
            </a:r>
          </a:p>
        </p:txBody>
      </p:sp>
      <p:sp>
        <p:nvSpPr>
          <p:cNvPr id="12" name="Text Placeholder 3"/>
          <p:cNvSpPr>
            <a:spLocks noGrp="1"/>
          </p:cNvSpPr>
          <p:nvPr>
            <p:ph type="body" sz="half" idx="13"/>
          </p:nvPr>
        </p:nvSpPr>
        <p:spPr>
          <a:xfrm>
            <a:off x="612395" y="1610685"/>
            <a:ext cx="6140743" cy="4551088"/>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18869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696286"/>
            <a:ext cx="9144456" cy="545286"/>
          </a:xfrm>
        </p:spPr>
        <p:txBody>
          <a:bodyPr anchor="t">
            <a:normAutofit/>
          </a:bodyPr>
          <a:lstStyle>
            <a:lvl1pPr algn="l">
              <a:defRPr sz="2400" b="1">
                <a:solidFill>
                  <a:srgbClr val="022169"/>
                </a:solidFill>
              </a:defRPr>
            </a:lvl1pPr>
          </a:lstStyle>
          <a:p>
            <a:r>
              <a:rPr lang="en-US"/>
              <a:t>Click to edit Master title style</a:t>
            </a:r>
          </a:p>
        </p:txBody>
      </p:sp>
      <p:sp>
        <p:nvSpPr>
          <p:cNvPr id="12" name="Text Placeholder 3"/>
          <p:cNvSpPr>
            <a:spLocks noGrp="1"/>
          </p:cNvSpPr>
          <p:nvPr>
            <p:ph type="body" sz="half" idx="13"/>
          </p:nvPr>
        </p:nvSpPr>
        <p:spPr>
          <a:xfrm>
            <a:off x="1964317" y="1610686"/>
            <a:ext cx="9144456" cy="4551028"/>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179912" y="6249637"/>
            <a:ext cx="816161" cy="477461"/>
          </a:xfrm>
          <a:prstGeom prst="rect">
            <a:avLst/>
          </a:prstGeom>
        </p:spPr>
      </p:pic>
    </p:spTree>
    <p:extLst>
      <p:ext uri="{BB962C8B-B14F-4D97-AF65-F5344CB8AC3E}">
        <p14:creationId xmlns:p14="http://schemas.microsoft.com/office/powerpoint/2010/main" val="2340801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4" name="Picture 3" descr="A picture containing text, clipart&#10;&#10;Description automatically generated">
            <a:extLst>
              <a:ext uri="{FF2B5EF4-FFF2-40B4-BE49-F238E27FC236}">
                <a16:creationId xmlns:a16="http://schemas.microsoft.com/office/drawing/2014/main" id="{ECDBF599-837C-40DB-9B61-8268382C03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6752" y="6276739"/>
            <a:ext cx="803867" cy="461114"/>
          </a:xfrm>
          <a:prstGeom prst="rect">
            <a:avLst/>
          </a:prstGeom>
        </p:spPr>
      </p:pic>
    </p:spTree>
    <p:extLst>
      <p:ext uri="{BB962C8B-B14F-4D97-AF65-F5344CB8AC3E}">
        <p14:creationId xmlns:p14="http://schemas.microsoft.com/office/powerpoint/2010/main" val="129891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Photos-3">
    <p:spTree>
      <p:nvGrpSpPr>
        <p:cNvPr id="1" name=""/>
        <p:cNvGrpSpPr/>
        <p:nvPr/>
      </p:nvGrpSpPr>
      <p:grpSpPr>
        <a:xfrm>
          <a:off x="0" y="0"/>
          <a:ext cx="0" cy="0"/>
          <a:chOff x="0" y="0"/>
          <a:chExt cx="0" cy="0"/>
        </a:xfrm>
      </p:grpSpPr>
      <p:sp>
        <p:nvSpPr>
          <p:cNvPr id="26" name="Picture Placeholder 2"/>
          <p:cNvSpPr>
            <a:spLocks noGrp="1"/>
          </p:cNvSpPr>
          <p:nvPr>
            <p:ph type="pic" idx="1"/>
          </p:nvPr>
        </p:nvSpPr>
        <p:spPr>
          <a:xfrm>
            <a:off x="658552" y="411820"/>
            <a:ext cx="5245587" cy="2522409"/>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7" name="Picture Placeholder 2"/>
          <p:cNvSpPr>
            <a:spLocks noGrp="1"/>
          </p:cNvSpPr>
          <p:nvPr>
            <p:ph type="pic" idx="13"/>
          </p:nvPr>
        </p:nvSpPr>
        <p:spPr>
          <a:xfrm>
            <a:off x="6186904" y="411820"/>
            <a:ext cx="5384765" cy="6023009"/>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8" name="Picture Placeholder 2"/>
          <p:cNvSpPr>
            <a:spLocks noGrp="1"/>
          </p:cNvSpPr>
          <p:nvPr>
            <p:ph type="pic" idx="14"/>
          </p:nvPr>
        </p:nvSpPr>
        <p:spPr>
          <a:xfrm>
            <a:off x="658552" y="3125784"/>
            <a:ext cx="5245587" cy="3309045"/>
          </a:xfrm>
        </p:spPr>
        <p:txBody>
          <a:bodyPr>
            <a:normAutofit/>
          </a:bodyPr>
          <a:lstStyle>
            <a:lvl1pPr marL="0" indent="0" algn="ctr">
              <a:buNone/>
              <a:defRPr sz="2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988268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Photos-4">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22400" y="6274051"/>
            <a:ext cx="2844800" cy="365125"/>
          </a:xfrm>
        </p:spPr>
        <p:txBody>
          <a:body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
        <p:nvSpPr>
          <p:cNvPr id="27" name="Picture Placeholder 2"/>
          <p:cNvSpPr>
            <a:spLocks noGrp="1"/>
          </p:cNvSpPr>
          <p:nvPr>
            <p:ph type="pic" idx="13"/>
          </p:nvPr>
        </p:nvSpPr>
        <p:spPr>
          <a:xfrm>
            <a:off x="933462" y="444380"/>
            <a:ext cx="5058069" cy="2876765"/>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p:cNvSpPr>
            <a:spLocks noGrp="1"/>
          </p:cNvSpPr>
          <p:nvPr>
            <p:ph type="pic" idx="15"/>
          </p:nvPr>
        </p:nvSpPr>
        <p:spPr>
          <a:xfrm>
            <a:off x="933462" y="3532786"/>
            <a:ext cx="5058069" cy="2885762"/>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p:cNvSpPr>
            <a:spLocks noGrp="1"/>
          </p:cNvSpPr>
          <p:nvPr>
            <p:ph type="pic" idx="16"/>
          </p:nvPr>
        </p:nvSpPr>
        <p:spPr>
          <a:xfrm>
            <a:off x="6295443" y="444380"/>
            <a:ext cx="5058069" cy="2876765"/>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Picture Placeholder 2"/>
          <p:cNvSpPr>
            <a:spLocks noGrp="1"/>
          </p:cNvSpPr>
          <p:nvPr>
            <p:ph type="pic" idx="17"/>
          </p:nvPr>
        </p:nvSpPr>
        <p:spPr>
          <a:xfrm>
            <a:off x="6295443" y="3532786"/>
            <a:ext cx="5058069" cy="2885762"/>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198565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rot="10800000">
            <a:off x="0" y="1"/>
            <a:ext cx="12192000" cy="6857999"/>
          </a:xfrm>
          <a:prstGeom prst="rect">
            <a:avLst/>
          </a:prstGeom>
          <a:gradFill flip="none" rotWithShape="1">
            <a:gsLst>
              <a:gs pos="0">
                <a:srgbClr val="022169">
                  <a:shade val="30000"/>
                  <a:satMod val="115000"/>
                </a:srgbClr>
              </a:gs>
              <a:gs pos="49000">
                <a:srgbClr val="022169">
                  <a:shade val="67500"/>
                  <a:satMod val="115000"/>
                </a:srgbClr>
              </a:gs>
              <a:gs pos="84000">
                <a:schemeClr val="tx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FC4734CC-E8E9-CC1E-0129-14A97FCC7B3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9266212" y="5256157"/>
            <a:ext cx="2609071" cy="1601843"/>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5210104"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5210105"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a:t>CLICK TO EDIT</a:t>
            </a:r>
          </a:p>
        </p:txBody>
      </p:sp>
      <p:grpSp>
        <p:nvGrpSpPr>
          <p:cNvPr id="11" name="Group 10">
            <a:extLst>
              <a:ext uri="{FF2B5EF4-FFF2-40B4-BE49-F238E27FC236}">
                <a16:creationId xmlns:a16="http://schemas.microsoft.com/office/drawing/2014/main" id="{A85C1B27-429B-2F2C-30CA-6998DCFF8E6A}"/>
              </a:ext>
            </a:extLst>
          </p:cNvPr>
          <p:cNvGrpSpPr/>
          <p:nvPr userDrawn="1"/>
        </p:nvGrpSpPr>
        <p:grpSpPr>
          <a:xfrm>
            <a:off x="8932005" y="5366519"/>
            <a:ext cx="3259995" cy="1499191"/>
            <a:chOff x="-1" y="5358809"/>
            <a:chExt cx="3259995" cy="1499191"/>
          </a:xfrm>
        </p:grpSpPr>
        <p:sp>
          <p:nvSpPr>
            <p:cNvPr id="13" name="Rectangle 12">
              <a:extLst>
                <a:ext uri="{FF2B5EF4-FFF2-40B4-BE49-F238E27FC236}">
                  <a16:creationId xmlns:a16="http://schemas.microsoft.com/office/drawing/2014/main" id="{7170AB1A-07C8-E511-DB47-B6EB01F72610}"/>
                </a:ext>
              </a:extLst>
            </p:cNvPr>
            <p:cNvSpPr/>
            <p:nvPr/>
          </p:nvSpPr>
          <p:spPr>
            <a:xfrm>
              <a:off x="-1" y="5358809"/>
              <a:ext cx="3259995" cy="149919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A picture containing text, clipart&#10;&#10;Description automatically generated">
              <a:extLst>
                <a:ext uri="{FF2B5EF4-FFF2-40B4-BE49-F238E27FC236}">
                  <a16:creationId xmlns:a16="http://schemas.microsoft.com/office/drawing/2014/main" id="{191D69CD-202F-3A05-D705-C7566AFB0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02" y="5358809"/>
              <a:ext cx="2896908" cy="1202217"/>
            </a:xfrm>
            <a:prstGeom prst="rect">
              <a:avLst/>
            </a:prstGeom>
          </p:spPr>
        </p:pic>
      </p:grpSp>
      <p:pic>
        <p:nvPicPr>
          <p:cNvPr id="17" name="Picture 16" descr="A purple rectangle with white text&#10;&#10;Description automatically generated">
            <a:extLst>
              <a:ext uri="{FF2B5EF4-FFF2-40B4-BE49-F238E27FC236}">
                <a16:creationId xmlns:a16="http://schemas.microsoft.com/office/drawing/2014/main" id="{F28A68CC-281C-52A8-60AC-B4F17671DD3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0" y="4969483"/>
            <a:ext cx="7682163" cy="1892373"/>
          </a:xfrm>
          <a:prstGeom prst="rect">
            <a:avLst/>
          </a:prstGeom>
        </p:spPr>
      </p:pic>
    </p:spTree>
    <p:extLst>
      <p:ext uri="{BB962C8B-B14F-4D97-AF65-F5344CB8AC3E}">
        <p14:creationId xmlns:p14="http://schemas.microsoft.com/office/powerpoint/2010/main" val="3656143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w/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a:off x="0" y="6070"/>
            <a:ext cx="12192000" cy="6857999"/>
          </a:xfrm>
          <a:prstGeom prst="rect">
            <a:avLst/>
          </a:prstGeom>
          <a:gradFill flip="none" rotWithShape="1">
            <a:gsLst>
              <a:gs pos="0">
                <a:srgbClr val="022169">
                  <a:shade val="30000"/>
                  <a:satMod val="115000"/>
                </a:srgbClr>
              </a:gs>
              <a:gs pos="46000">
                <a:srgbClr val="022169">
                  <a:shade val="67500"/>
                  <a:satMod val="115000"/>
                </a:srgbClr>
              </a:gs>
              <a:gs pos="84000">
                <a:schemeClr val="tx2"/>
              </a:gs>
            </a:gsLst>
            <a:lin ang="7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818857"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818858"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a:t>CLICK TO EDIT</a:t>
            </a:r>
          </a:p>
        </p:txBody>
      </p:sp>
      <p:sp>
        <p:nvSpPr>
          <p:cNvPr id="5" name="Picture Placeholder 4">
            <a:extLst>
              <a:ext uri="{FF2B5EF4-FFF2-40B4-BE49-F238E27FC236}">
                <a16:creationId xmlns:a16="http://schemas.microsoft.com/office/drawing/2014/main" id="{F5496835-195E-E9F4-3CBE-7C62F6DAC962}"/>
              </a:ext>
            </a:extLst>
          </p:cNvPr>
          <p:cNvSpPr>
            <a:spLocks noGrp="1"/>
          </p:cNvSpPr>
          <p:nvPr>
            <p:ph type="pic" sz="quarter" idx="10"/>
          </p:nvPr>
        </p:nvSpPr>
        <p:spPr>
          <a:xfrm>
            <a:off x="7495953" y="372978"/>
            <a:ext cx="4696047" cy="6485021"/>
          </a:xfrm>
        </p:spPr>
        <p:txBody>
          <a:bodyPr anchor="ctr"/>
          <a:lstStyle>
            <a:lvl1pPr algn="ctr">
              <a:defRPr spc="300">
                <a:solidFill>
                  <a:schemeClr val="bg1"/>
                </a:solidFill>
              </a:defRPr>
            </a:lvl1pPr>
          </a:lstStyle>
          <a:p>
            <a:r>
              <a:rPr lang="en-US"/>
              <a:t>Click icon to add picture</a:t>
            </a:r>
          </a:p>
        </p:txBody>
      </p:sp>
      <p:grpSp>
        <p:nvGrpSpPr>
          <p:cNvPr id="9" name="Group 8">
            <a:extLst>
              <a:ext uri="{FF2B5EF4-FFF2-40B4-BE49-F238E27FC236}">
                <a16:creationId xmlns:a16="http://schemas.microsoft.com/office/drawing/2014/main" id="{B808790C-E603-2D98-BA36-71EBF4ECBEB6}"/>
              </a:ext>
            </a:extLst>
          </p:cNvPr>
          <p:cNvGrpSpPr/>
          <p:nvPr userDrawn="1"/>
        </p:nvGrpSpPr>
        <p:grpSpPr>
          <a:xfrm>
            <a:off x="5403670" y="5895809"/>
            <a:ext cx="2092284" cy="962190"/>
            <a:chOff x="-1" y="5358809"/>
            <a:chExt cx="3259995" cy="1499191"/>
          </a:xfrm>
        </p:grpSpPr>
        <p:sp>
          <p:nvSpPr>
            <p:cNvPr id="10" name="Rectangle 9">
              <a:extLst>
                <a:ext uri="{FF2B5EF4-FFF2-40B4-BE49-F238E27FC236}">
                  <a16:creationId xmlns:a16="http://schemas.microsoft.com/office/drawing/2014/main" id="{07AFFCEA-D03F-5430-1382-51A78264662C}"/>
                </a:ext>
              </a:extLst>
            </p:cNvPr>
            <p:cNvSpPr/>
            <p:nvPr/>
          </p:nvSpPr>
          <p:spPr>
            <a:xfrm>
              <a:off x="-1" y="5358809"/>
              <a:ext cx="3259995" cy="149919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picture containing text, clipart&#10;&#10;Description automatically generated">
              <a:extLst>
                <a:ext uri="{FF2B5EF4-FFF2-40B4-BE49-F238E27FC236}">
                  <a16:creationId xmlns:a16="http://schemas.microsoft.com/office/drawing/2014/main" id="{75FEB1A3-0371-E443-08B2-AF1F286515B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76702" y="5358809"/>
              <a:ext cx="2896908" cy="1202217"/>
            </a:xfrm>
            <a:prstGeom prst="rect">
              <a:avLst/>
            </a:prstGeom>
          </p:spPr>
        </p:pic>
      </p:grpSp>
      <p:pic>
        <p:nvPicPr>
          <p:cNvPr id="13" name="Picture 12" descr="A purple rectangle with white text&#10;&#10;Description automatically generated">
            <a:extLst>
              <a:ext uri="{FF2B5EF4-FFF2-40B4-BE49-F238E27FC236}">
                <a16:creationId xmlns:a16="http://schemas.microsoft.com/office/drawing/2014/main" id="{9F44EE61-E3D7-6EFE-79E6-E5BEDBA7F5C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5677076"/>
            <a:ext cx="4818647" cy="1186993"/>
          </a:xfrm>
          <a:prstGeom prst="rect">
            <a:avLst/>
          </a:prstGeom>
        </p:spPr>
      </p:pic>
    </p:spTree>
    <p:extLst>
      <p:ext uri="{BB962C8B-B14F-4D97-AF65-F5344CB8AC3E}">
        <p14:creationId xmlns:p14="http://schemas.microsoft.com/office/powerpoint/2010/main" val="1533469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39DF82-A038-4DAB-A858-F7EBC5209F7E}"/>
              </a:ext>
            </a:extLst>
          </p:cNvPr>
          <p:cNvSpPr/>
          <p:nvPr userDrawn="1"/>
        </p:nvSpPr>
        <p:spPr>
          <a:xfrm>
            <a:off x="0" y="5936"/>
            <a:ext cx="12192000" cy="6877559"/>
          </a:xfrm>
          <a:prstGeom prst="rect">
            <a:avLst/>
          </a:prstGeom>
          <a:gradFill flip="none" rotWithShape="1">
            <a:gsLst>
              <a:gs pos="0">
                <a:srgbClr val="022169">
                  <a:shade val="30000"/>
                  <a:satMod val="115000"/>
                </a:srgbClr>
              </a:gs>
              <a:gs pos="54000">
                <a:srgbClr val="022169">
                  <a:shade val="67500"/>
                  <a:satMod val="115000"/>
                </a:srgbClr>
              </a:gs>
              <a:gs pos="85000">
                <a:schemeClr val="tx2"/>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444262" y="3896069"/>
            <a:ext cx="7321061" cy="900863"/>
          </a:xfrm>
        </p:spPr>
        <p:txBody>
          <a:bodyPr anchor="t">
            <a:normAutofit/>
          </a:bodyPr>
          <a:lstStyle>
            <a:lvl1pPr algn="ctr">
              <a:defRPr sz="4000" b="1">
                <a:solidFill>
                  <a:srgbClr val="FFFFFF"/>
                </a:solidFill>
              </a:defRPr>
            </a:lvl1pPr>
          </a:lstStyle>
          <a:p>
            <a:r>
              <a:rPr lang="en-US"/>
              <a:t>CLICK TO EDIT</a:t>
            </a:r>
          </a:p>
        </p:txBody>
      </p:sp>
      <p:sp>
        <p:nvSpPr>
          <p:cNvPr id="3" name="Picture Placeholder 2">
            <a:extLst>
              <a:ext uri="{FF2B5EF4-FFF2-40B4-BE49-F238E27FC236}">
                <a16:creationId xmlns:a16="http://schemas.microsoft.com/office/drawing/2014/main" id="{897CDB90-7F95-46D7-9750-A473B620A466}"/>
              </a:ext>
            </a:extLst>
          </p:cNvPr>
          <p:cNvSpPr>
            <a:spLocks noGrp="1"/>
          </p:cNvSpPr>
          <p:nvPr>
            <p:ph type="pic" sz="quarter" idx="10"/>
          </p:nvPr>
        </p:nvSpPr>
        <p:spPr>
          <a:xfrm>
            <a:off x="4918475" y="1074861"/>
            <a:ext cx="2355050" cy="2354138"/>
          </a:xfrm>
          <a:prstGeom prst="ellipse">
            <a:avLst/>
          </a:prstGeom>
        </p:spPr>
        <p:txBody>
          <a:bodyPr anchor="ctr"/>
          <a:lstStyle>
            <a:lvl1pPr marL="0" indent="0" algn="ctr">
              <a:buNone/>
              <a:defRPr spc="300">
                <a:solidFill>
                  <a:schemeClr val="bg1"/>
                </a:solidFill>
              </a:defRPr>
            </a:lvl1pPr>
          </a:lstStyle>
          <a:p>
            <a:r>
              <a:rPr lang="en-US"/>
              <a:t>Click icon to add picture</a:t>
            </a:r>
          </a:p>
        </p:txBody>
      </p:sp>
      <p:grpSp>
        <p:nvGrpSpPr>
          <p:cNvPr id="12" name="Group 11">
            <a:extLst>
              <a:ext uri="{FF2B5EF4-FFF2-40B4-BE49-F238E27FC236}">
                <a16:creationId xmlns:a16="http://schemas.microsoft.com/office/drawing/2014/main" id="{22DC1633-FE12-D32D-3BB0-4E6CE342E0AE}"/>
              </a:ext>
            </a:extLst>
          </p:cNvPr>
          <p:cNvGrpSpPr/>
          <p:nvPr userDrawn="1"/>
        </p:nvGrpSpPr>
        <p:grpSpPr>
          <a:xfrm>
            <a:off x="10099716" y="5921305"/>
            <a:ext cx="2092284" cy="962190"/>
            <a:chOff x="-1" y="5358809"/>
            <a:chExt cx="3259995" cy="1499191"/>
          </a:xfrm>
        </p:grpSpPr>
        <p:sp>
          <p:nvSpPr>
            <p:cNvPr id="13" name="Rectangle 12">
              <a:extLst>
                <a:ext uri="{FF2B5EF4-FFF2-40B4-BE49-F238E27FC236}">
                  <a16:creationId xmlns:a16="http://schemas.microsoft.com/office/drawing/2014/main" id="{4CFC705A-8DB1-CB7E-3ECF-E71B115435CC}"/>
                </a:ext>
              </a:extLst>
            </p:cNvPr>
            <p:cNvSpPr/>
            <p:nvPr/>
          </p:nvSpPr>
          <p:spPr>
            <a:xfrm>
              <a:off x="-1" y="5358809"/>
              <a:ext cx="3259995" cy="149919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A picture containing text, clipart&#10;&#10;Description automatically generated">
              <a:extLst>
                <a:ext uri="{FF2B5EF4-FFF2-40B4-BE49-F238E27FC236}">
                  <a16:creationId xmlns:a16="http://schemas.microsoft.com/office/drawing/2014/main" id="{0384D943-3F03-62E5-B747-5A62C3DC90B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76702" y="5358809"/>
              <a:ext cx="2896908" cy="1202217"/>
            </a:xfrm>
            <a:prstGeom prst="rect">
              <a:avLst/>
            </a:prstGeom>
          </p:spPr>
        </p:pic>
      </p:grpSp>
      <p:pic>
        <p:nvPicPr>
          <p:cNvPr id="16" name="Picture 15" descr="A purple rectangle with white text&#10;&#10;Description automatically generated">
            <a:extLst>
              <a:ext uri="{FF2B5EF4-FFF2-40B4-BE49-F238E27FC236}">
                <a16:creationId xmlns:a16="http://schemas.microsoft.com/office/drawing/2014/main" id="{8B6DEC2D-4908-4B83-9562-F327B68171B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5696502"/>
            <a:ext cx="4818647" cy="1186993"/>
          </a:xfrm>
          <a:prstGeom prst="rect">
            <a:avLst/>
          </a:prstGeom>
        </p:spPr>
      </p:pic>
    </p:spTree>
    <p:extLst>
      <p:ext uri="{BB962C8B-B14F-4D97-AF65-F5344CB8AC3E}">
        <p14:creationId xmlns:p14="http://schemas.microsoft.com/office/powerpoint/2010/main" val="2059654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hoto +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E28A67-3D2A-47FE-8FEE-BEDC483737C0}"/>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chemeClr val="tx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icture Placeholder 2"/>
          <p:cNvSpPr>
            <a:spLocks noGrp="1"/>
          </p:cNvSpPr>
          <p:nvPr>
            <p:ph type="pic" idx="1"/>
          </p:nvPr>
        </p:nvSpPr>
        <p:spPr>
          <a:xfrm>
            <a:off x="2" y="0"/>
            <a:ext cx="6896098" cy="6858000"/>
          </a:xfrm>
        </p:spPr>
        <p:txBody>
          <a:bodyPr anchor="ctr">
            <a:normAutofit/>
          </a:bodyPr>
          <a:lstStyle>
            <a:lvl1pPr marL="0" indent="0" algn="ctr">
              <a:buNone/>
              <a:defRPr sz="2800" spc="300">
                <a:solidFill>
                  <a:schemeClr val="bg2">
                    <a:lumMod val="9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itle 1"/>
          <p:cNvSpPr>
            <a:spLocks noGrp="1"/>
          </p:cNvSpPr>
          <p:nvPr>
            <p:ph type="title"/>
          </p:nvPr>
        </p:nvSpPr>
        <p:spPr>
          <a:xfrm>
            <a:off x="7381496" y="508000"/>
            <a:ext cx="4366006" cy="850899"/>
          </a:xfrm>
        </p:spPr>
        <p:txBody>
          <a:bodyPr anchor="t">
            <a:noAutofit/>
          </a:bodyPr>
          <a:lstStyle>
            <a:lvl1pPr algn="l">
              <a:defRPr sz="2800" b="1">
                <a:solidFill>
                  <a:srgbClr val="FFFFFF"/>
                </a:solidFill>
              </a:defRPr>
            </a:lvl1pPr>
          </a:lstStyle>
          <a:p>
            <a:r>
              <a:rPr lang="en-US"/>
              <a:t>Click to edit Master title style</a:t>
            </a:r>
          </a:p>
        </p:txBody>
      </p:sp>
      <p:pic>
        <p:nvPicPr>
          <p:cNvPr id="7" name="Picture 6" descr="Logo&#10;&#10;Description automatically generated">
            <a:extLst>
              <a:ext uri="{FF2B5EF4-FFF2-40B4-BE49-F238E27FC236}">
                <a16:creationId xmlns:a16="http://schemas.microsoft.com/office/drawing/2014/main" id="{DBF1C276-04E2-4835-9926-ECFE7CE3508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98554" y="6231919"/>
            <a:ext cx="816163" cy="477461"/>
          </a:xfrm>
          <a:prstGeom prst="rect">
            <a:avLst/>
          </a:prstGeom>
        </p:spPr>
      </p:pic>
      <p:sp>
        <p:nvSpPr>
          <p:cNvPr id="3" name="Text Placeholder 2">
            <a:extLst>
              <a:ext uri="{FF2B5EF4-FFF2-40B4-BE49-F238E27FC236}">
                <a16:creationId xmlns:a16="http://schemas.microsoft.com/office/drawing/2014/main" id="{B4FC8C91-517A-E263-7CC8-86DAE9667CA9}"/>
              </a:ext>
            </a:extLst>
          </p:cNvPr>
          <p:cNvSpPr>
            <a:spLocks noGrp="1"/>
          </p:cNvSpPr>
          <p:nvPr>
            <p:ph type="body" sz="quarter" idx="10"/>
          </p:nvPr>
        </p:nvSpPr>
        <p:spPr>
          <a:xfrm>
            <a:off x="7381495" y="1600200"/>
            <a:ext cx="4366006" cy="4483100"/>
          </a:xfrm>
        </p:spPr>
        <p:txBody>
          <a:bodyPr/>
          <a:lstStyle>
            <a:lvl1pPr marL="0" indent="0">
              <a:lnSpc>
                <a:spcPct val="100000"/>
              </a:lnSpc>
              <a:spcBef>
                <a:spcPts val="0"/>
              </a:spcBef>
              <a:spcAft>
                <a:spcPts val="600"/>
              </a:spcAft>
              <a:buFont typeface="Arial" panose="020B0604020202020204" pitchFamily="34" charset="0"/>
              <a:buNone/>
              <a:defRPr sz="1800" b="1">
                <a:solidFill>
                  <a:schemeClr val="bg1"/>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bg1"/>
                </a:solidFill>
              </a:defRPr>
            </a:lvl2pPr>
            <a:lvl3pPr marL="1143000" indent="-228600">
              <a:lnSpc>
                <a:spcPct val="100000"/>
              </a:lnSpc>
              <a:spcBef>
                <a:spcPts val="0"/>
              </a:spcBef>
              <a:spcAft>
                <a:spcPts val="600"/>
              </a:spcAft>
              <a:buFont typeface="Arial" panose="020B0604020202020204" pitchFamily="34" charset="0"/>
              <a:buChar char="•"/>
              <a:defRPr sz="1800">
                <a:solidFill>
                  <a:schemeClr val="bg1"/>
                </a:solidFill>
              </a:defRPr>
            </a:lvl3pPr>
            <a:lvl4pPr marL="1600200" indent="-228600">
              <a:lnSpc>
                <a:spcPct val="100000"/>
              </a:lnSpc>
              <a:spcBef>
                <a:spcPts val="0"/>
              </a:spcBef>
              <a:spcAft>
                <a:spcPts val="600"/>
              </a:spcAft>
              <a:buFont typeface="Arial" panose="020B0604020202020204" pitchFamily="34" charset="0"/>
              <a:buChar char="•"/>
              <a:defRPr sz="1600">
                <a:solidFill>
                  <a:schemeClr val="bg1"/>
                </a:solidFill>
              </a:defRPr>
            </a:lvl4pPr>
            <a:lvl5pPr marL="2057400" indent="-228600">
              <a:lnSpc>
                <a:spcPct val="100000"/>
              </a:lnSpc>
              <a:spcBef>
                <a:spcPts val="0"/>
              </a:spcBef>
              <a:spcAft>
                <a:spcPts val="600"/>
              </a:spcAft>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4DE59FAE-4BC6-5273-CAEC-798664735664}"/>
              </a:ext>
            </a:extLst>
          </p:cNvPr>
          <p:cNvGrpSpPr/>
          <p:nvPr userDrawn="1"/>
        </p:nvGrpSpPr>
        <p:grpSpPr>
          <a:xfrm>
            <a:off x="10830586" y="6231919"/>
            <a:ext cx="1361412" cy="626080"/>
            <a:chOff x="-1" y="5358809"/>
            <a:chExt cx="3259995" cy="1499191"/>
          </a:xfrm>
        </p:grpSpPr>
        <p:sp>
          <p:nvSpPr>
            <p:cNvPr id="10" name="Rectangle 9">
              <a:extLst>
                <a:ext uri="{FF2B5EF4-FFF2-40B4-BE49-F238E27FC236}">
                  <a16:creationId xmlns:a16="http://schemas.microsoft.com/office/drawing/2014/main" id="{5A086187-9259-EF96-F6B3-586240151CC7}"/>
                </a:ext>
              </a:extLst>
            </p:cNvPr>
            <p:cNvSpPr/>
            <p:nvPr/>
          </p:nvSpPr>
          <p:spPr>
            <a:xfrm>
              <a:off x="-1" y="5358809"/>
              <a:ext cx="3259995" cy="149919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picture containing text, clipart&#10;&#10;Description automatically generated">
              <a:extLst>
                <a:ext uri="{FF2B5EF4-FFF2-40B4-BE49-F238E27FC236}">
                  <a16:creationId xmlns:a16="http://schemas.microsoft.com/office/drawing/2014/main" id="{A1895B45-3B2B-B3F6-A95F-105F08E7B4D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76702" y="5358809"/>
              <a:ext cx="2896908" cy="1202217"/>
            </a:xfrm>
            <a:prstGeom prst="rect">
              <a:avLst/>
            </a:prstGeom>
          </p:spPr>
        </p:pic>
      </p:grpSp>
      <p:pic>
        <p:nvPicPr>
          <p:cNvPr id="17" name="Picture 16" descr="A purple rectangle with white text&#10;&#10;Description automatically generated">
            <a:extLst>
              <a:ext uri="{FF2B5EF4-FFF2-40B4-BE49-F238E27FC236}">
                <a16:creationId xmlns:a16="http://schemas.microsoft.com/office/drawing/2014/main" id="{30F77DEA-DD79-C60F-59F5-4CC5F0CDC76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0" y="6217748"/>
            <a:ext cx="4871631" cy="654422"/>
          </a:xfrm>
          <a:prstGeom prst="rect">
            <a:avLst/>
          </a:prstGeom>
        </p:spPr>
      </p:pic>
    </p:spTree>
    <p:extLst>
      <p:ext uri="{BB962C8B-B14F-4D97-AF65-F5344CB8AC3E}">
        <p14:creationId xmlns:p14="http://schemas.microsoft.com/office/powerpoint/2010/main" val="341824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97CDB90-7F95-46D7-9750-A473B620A466}"/>
              </a:ext>
            </a:extLst>
          </p:cNvPr>
          <p:cNvSpPr>
            <a:spLocks noGrp="1"/>
          </p:cNvSpPr>
          <p:nvPr>
            <p:ph type="pic" sz="quarter" idx="10"/>
          </p:nvPr>
        </p:nvSpPr>
        <p:spPr>
          <a:xfrm>
            <a:off x="4918475" y="1074861"/>
            <a:ext cx="2355050" cy="2354138"/>
          </a:xfrm>
          <a:prstGeom prst="ellipse">
            <a:avLst/>
          </a:prstGeom>
        </p:spPr>
        <p:txBody>
          <a:bodyPr anchor="ctr"/>
          <a:lstStyle>
            <a:lvl1pPr marL="0" indent="0" algn="ctr">
              <a:buNone/>
              <a:defRPr spc="300">
                <a:solidFill>
                  <a:schemeClr val="bg1"/>
                </a:solidFill>
              </a:defRPr>
            </a:lvl1pPr>
          </a:lstStyle>
          <a:p>
            <a:r>
              <a:rPr lang="en-US"/>
              <a:t>Click icon to add picture</a:t>
            </a:r>
          </a:p>
        </p:txBody>
      </p:sp>
      <p:pic>
        <p:nvPicPr>
          <p:cNvPr id="8" name="Picture 7">
            <a:extLst>
              <a:ext uri="{FF2B5EF4-FFF2-40B4-BE49-F238E27FC236}">
                <a16:creationId xmlns:a16="http://schemas.microsoft.com/office/drawing/2014/main" id="{B0C79D34-A735-2515-8423-DD74967570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2062558" y="1064479"/>
            <a:ext cx="2362200" cy="2374900"/>
          </a:xfrm>
          <a:prstGeom prst="rect">
            <a:avLst/>
          </a:prstGeom>
        </p:spPr>
      </p:pic>
      <p:pic>
        <p:nvPicPr>
          <p:cNvPr id="9" name="Picture 8">
            <a:extLst>
              <a:ext uri="{FF2B5EF4-FFF2-40B4-BE49-F238E27FC236}">
                <a16:creationId xmlns:a16="http://schemas.microsoft.com/office/drawing/2014/main" id="{3F147EF7-EAE8-B45F-7D6F-1E7C4C6879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700000">
            <a:off x="7821360" y="1064480"/>
            <a:ext cx="2362200" cy="2374900"/>
          </a:xfrm>
          <a:prstGeom prst="rect">
            <a:avLst/>
          </a:prstGeom>
        </p:spPr>
      </p:pic>
      <p:grpSp>
        <p:nvGrpSpPr>
          <p:cNvPr id="7" name="Group 6">
            <a:extLst>
              <a:ext uri="{FF2B5EF4-FFF2-40B4-BE49-F238E27FC236}">
                <a16:creationId xmlns:a16="http://schemas.microsoft.com/office/drawing/2014/main" id="{082B9DD8-FA8E-2B7D-01F1-D38E5E104D2F}"/>
              </a:ext>
            </a:extLst>
          </p:cNvPr>
          <p:cNvGrpSpPr/>
          <p:nvPr userDrawn="1"/>
        </p:nvGrpSpPr>
        <p:grpSpPr>
          <a:xfrm>
            <a:off x="-1" y="6232703"/>
            <a:ext cx="4087142" cy="625297"/>
            <a:chOff x="-1" y="6232703"/>
            <a:chExt cx="4087142" cy="625297"/>
          </a:xfrm>
        </p:grpSpPr>
        <p:sp>
          <p:nvSpPr>
            <p:cNvPr id="10" name="Rectangle 9">
              <a:extLst>
                <a:ext uri="{FF2B5EF4-FFF2-40B4-BE49-F238E27FC236}">
                  <a16:creationId xmlns:a16="http://schemas.microsoft.com/office/drawing/2014/main" id="{1A568CA2-AB66-8CCE-4521-278B4424A918}"/>
                </a:ext>
              </a:extLst>
            </p:cNvPr>
            <p:cNvSpPr/>
            <p:nvPr userDrawn="1"/>
          </p:nvSpPr>
          <p:spPr>
            <a:xfrm>
              <a:off x="-1" y="6232703"/>
              <a:ext cx="3756991"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sp>
          <p:nvSpPr>
            <p:cNvPr id="11" name="TextBox 10">
              <a:extLst>
                <a:ext uri="{FF2B5EF4-FFF2-40B4-BE49-F238E27FC236}">
                  <a16:creationId xmlns:a16="http://schemas.microsoft.com/office/drawing/2014/main" id="{E6AD0A6F-BCA3-4E49-34B0-56ED0F995F87}"/>
                </a:ext>
              </a:extLst>
            </p:cNvPr>
            <p:cNvSpPr txBox="1"/>
            <p:nvPr userDrawn="1"/>
          </p:nvSpPr>
          <p:spPr>
            <a:xfrm>
              <a:off x="100612" y="6310054"/>
              <a:ext cx="2085058" cy="400110"/>
            </a:xfrm>
            <a:prstGeom prst="rect">
              <a:avLst/>
            </a:prstGeom>
            <a:noFill/>
          </p:spPr>
          <p:txBody>
            <a:bodyPr wrap="square" rtlCol="0">
              <a:spAutoFit/>
            </a:bodyPr>
            <a:lstStyle/>
            <a:p>
              <a:pPr algn="ctr"/>
              <a:r>
                <a:rPr lang="en-US" sz="2000" b="1" spc="0">
                  <a:solidFill>
                    <a:schemeClr val="bg1"/>
                  </a:solidFill>
                </a:rPr>
                <a:t>WORLD AIDS DAY</a:t>
              </a:r>
            </a:p>
          </p:txBody>
        </p:sp>
        <p:sp>
          <p:nvSpPr>
            <p:cNvPr id="12" name="TextBox 11">
              <a:extLst>
                <a:ext uri="{FF2B5EF4-FFF2-40B4-BE49-F238E27FC236}">
                  <a16:creationId xmlns:a16="http://schemas.microsoft.com/office/drawing/2014/main" id="{2EF50FEB-7476-5A72-550A-A104747A3643}"/>
                </a:ext>
              </a:extLst>
            </p:cNvPr>
            <p:cNvSpPr txBox="1"/>
            <p:nvPr userDrawn="1"/>
          </p:nvSpPr>
          <p:spPr>
            <a:xfrm>
              <a:off x="2297160" y="6310054"/>
              <a:ext cx="1311672" cy="400110"/>
            </a:xfrm>
            <a:prstGeom prst="rect">
              <a:avLst/>
            </a:prstGeom>
            <a:noFill/>
          </p:spPr>
          <p:txBody>
            <a:bodyPr wrap="square" rtlCol="0">
              <a:spAutoFit/>
            </a:bodyPr>
            <a:lstStyle/>
            <a:p>
              <a:pPr algn="ctr"/>
              <a:r>
                <a:rPr lang="en-US" sz="2000" b="0" spc="0">
                  <a:solidFill>
                    <a:schemeClr val="bg1"/>
                  </a:solidFill>
                </a:rPr>
                <a:t>12.01.23</a:t>
              </a:r>
            </a:p>
          </p:txBody>
        </p:sp>
        <p:sp>
          <p:nvSpPr>
            <p:cNvPr id="13" name="Rectangle 12">
              <a:extLst>
                <a:ext uri="{FF2B5EF4-FFF2-40B4-BE49-F238E27FC236}">
                  <a16:creationId xmlns:a16="http://schemas.microsoft.com/office/drawing/2014/main" id="{4CD40AC5-DC89-E824-87C3-55529459EF37}"/>
                </a:ext>
              </a:extLst>
            </p:cNvPr>
            <p:cNvSpPr/>
            <p:nvPr userDrawn="1"/>
          </p:nvSpPr>
          <p:spPr>
            <a:xfrm>
              <a:off x="3816625" y="6232703"/>
              <a:ext cx="51855"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sp>
          <p:nvSpPr>
            <p:cNvPr id="14" name="Rectangle 13">
              <a:extLst>
                <a:ext uri="{FF2B5EF4-FFF2-40B4-BE49-F238E27FC236}">
                  <a16:creationId xmlns:a16="http://schemas.microsoft.com/office/drawing/2014/main" id="{73BDAEED-9E3F-107C-B271-85B83237CBA2}"/>
                </a:ext>
              </a:extLst>
            </p:cNvPr>
            <p:cNvSpPr/>
            <p:nvPr userDrawn="1"/>
          </p:nvSpPr>
          <p:spPr>
            <a:xfrm>
              <a:off x="3925955" y="6232703"/>
              <a:ext cx="51855"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sp>
          <p:nvSpPr>
            <p:cNvPr id="15" name="Rectangle 14">
              <a:extLst>
                <a:ext uri="{FF2B5EF4-FFF2-40B4-BE49-F238E27FC236}">
                  <a16:creationId xmlns:a16="http://schemas.microsoft.com/office/drawing/2014/main" id="{1938B670-0896-E91D-EDAF-E81448418F4E}"/>
                </a:ext>
              </a:extLst>
            </p:cNvPr>
            <p:cNvSpPr/>
            <p:nvPr userDrawn="1"/>
          </p:nvSpPr>
          <p:spPr>
            <a:xfrm>
              <a:off x="4035286" y="6232703"/>
              <a:ext cx="51855"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grpSp>
      <p:grpSp>
        <p:nvGrpSpPr>
          <p:cNvPr id="16" name="Group 15">
            <a:extLst>
              <a:ext uri="{FF2B5EF4-FFF2-40B4-BE49-F238E27FC236}">
                <a16:creationId xmlns:a16="http://schemas.microsoft.com/office/drawing/2014/main" id="{2248F24D-C93E-9303-2199-06CC514339F6}"/>
              </a:ext>
            </a:extLst>
          </p:cNvPr>
          <p:cNvGrpSpPr/>
          <p:nvPr userDrawn="1"/>
        </p:nvGrpSpPr>
        <p:grpSpPr>
          <a:xfrm>
            <a:off x="10388009" y="6194477"/>
            <a:ext cx="1803991" cy="663524"/>
            <a:chOff x="10388009" y="6156252"/>
            <a:chExt cx="1803991" cy="663524"/>
          </a:xfrm>
        </p:grpSpPr>
        <p:sp>
          <p:nvSpPr>
            <p:cNvPr id="17" name="Rectangle 16">
              <a:extLst>
                <a:ext uri="{FF2B5EF4-FFF2-40B4-BE49-F238E27FC236}">
                  <a16:creationId xmlns:a16="http://schemas.microsoft.com/office/drawing/2014/main" id="{9245F332-7CD8-01A1-EA4A-8026800D24A3}"/>
                </a:ext>
              </a:extLst>
            </p:cNvPr>
            <p:cNvSpPr/>
            <p:nvPr/>
          </p:nvSpPr>
          <p:spPr>
            <a:xfrm>
              <a:off x="10388009" y="6156252"/>
              <a:ext cx="1803991" cy="663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Icon&#10;&#10;Description automatically generated">
              <a:extLst>
                <a:ext uri="{FF2B5EF4-FFF2-40B4-BE49-F238E27FC236}">
                  <a16:creationId xmlns:a16="http://schemas.microsoft.com/office/drawing/2014/main" id="{1B21716E-046F-5EDD-F91D-D9CC1C79E8E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788556" y="6249988"/>
              <a:ext cx="1234504" cy="512319"/>
            </a:xfrm>
            <a:prstGeom prst="rect">
              <a:avLst/>
            </a:prstGeom>
          </p:spPr>
        </p:pic>
      </p:grpSp>
      <p:sp>
        <p:nvSpPr>
          <p:cNvPr id="6" name="Title 1"/>
          <p:cNvSpPr>
            <a:spLocks noGrp="1"/>
          </p:cNvSpPr>
          <p:nvPr>
            <p:ph type="title" hasCustomPrompt="1"/>
          </p:nvPr>
        </p:nvSpPr>
        <p:spPr>
          <a:xfrm>
            <a:off x="2444262" y="3896069"/>
            <a:ext cx="7321061" cy="900863"/>
          </a:xfrm>
        </p:spPr>
        <p:txBody>
          <a:bodyPr anchor="t">
            <a:normAutofit/>
          </a:bodyPr>
          <a:lstStyle>
            <a:lvl1pPr algn="ctr">
              <a:defRPr sz="4000" b="1">
                <a:solidFill>
                  <a:schemeClr val="accent4"/>
                </a:solidFill>
              </a:defRPr>
            </a:lvl1pPr>
          </a:lstStyle>
          <a:p>
            <a:r>
              <a:rPr lang="en-US"/>
              <a:t>CLICK TO EDIT</a:t>
            </a:r>
          </a:p>
        </p:txBody>
      </p:sp>
    </p:spTree>
    <p:extLst>
      <p:ext uri="{BB962C8B-B14F-4D97-AF65-F5344CB8AC3E}">
        <p14:creationId xmlns:p14="http://schemas.microsoft.com/office/powerpoint/2010/main" val="1050693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61666C-989C-531F-168B-432D99E96F9A}"/>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chemeClr val="tx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
          <p:cNvSpPr>
            <a:spLocks noGrp="1"/>
          </p:cNvSpPr>
          <p:nvPr>
            <p:ph type="body" sz="half" idx="2" hasCustomPrompt="1"/>
          </p:nvPr>
        </p:nvSpPr>
        <p:spPr>
          <a:xfrm>
            <a:off x="7619999" y="1610685"/>
            <a:ext cx="3959605" cy="4551088"/>
          </a:xfrm>
        </p:spPr>
        <p:txBody>
          <a:bodyPr/>
          <a:lstStyle>
            <a:lvl1pPr marL="0" indent="0" algn="ctr">
              <a:buNone/>
              <a:defRPr sz="1800" b="1">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612396" y="520700"/>
            <a:ext cx="6140742" cy="838199"/>
          </a:xfrm>
        </p:spPr>
        <p:txBody>
          <a:bodyPr anchor="t">
            <a:normAutofit/>
          </a:bodyPr>
          <a:lstStyle>
            <a:lvl1pPr algn="l">
              <a:defRPr sz="2800" b="1">
                <a:solidFill>
                  <a:srgbClr val="022169"/>
                </a:solidFill>
              </a:defRPr>
            </a:lvl1pPr>
          </a:lstStyle>
          <a:p>
            <a:r>
              <a:rPr lang="en-US"/>
              <a:t>Click to edit Master title style</a:t>
            </a:r>
          </a:p>
        </p:txBody>
      </p:sp>
      <p:sp>
        <p:nvSpPr>
          <p:cNvPr id="3" name="Text Placeholder 2">
            <a:extLst>
              <a:ext uri="{FF2B5EF4-FFF2-40B4-BE49-F238E27FC236}">
                <a16:creationId xmlns:a16="http://schemas.microsoft.com/office/drawing/2014/main" id="{C5B81281-E39B-231E-47D2-649DE2D92094}"/>
              </a:ext>
            </a:extLst>
          </p:cNvPr>
          <p:cNvSpPr>
            <a:spLocks noGrp="1"/>
          </p:cNvSpPr>
          <p:nvPr>
            <p:ph type="body" sz="quarter" idx="10"/>
          </p:nvPr>
        </p:nvSpPr>
        <p:spPr>
          <a:xfrm>
            <a:off x="612775" y="1511300"/>
            <a:ext cx="6140450" cy="4354321"/>
          </a:xfrm>
        </p:spPr>
        <p:txBody>
          <a:bodyPr/>
          <a:lstStyle>
            <a:lvl1pPr marL="0" indent="0">
              <a:lnSpc>
                <a:spcPct val="100000"/>
              </a:lnSpc>
              <a:spcBef>
                <a:spcPts val="0"/>
              </a:spcBef>
              <a:spcAft>
                <a:spcPts val="600"/>
              </a:spcAft>
              <a:buFont typeface="Arial" panose="020B0604020202020204" pitchFamily="34" charset="0"/>
              <a:buNone/>
              <a:defRPr sz="1800" b="1">
                <a:solidFill>
                  <a:schemeClr val="tx1">
                    <a:lumMod val="85000"/>
                    <a:lumOff val="15000"/>
                  </a:schemeClr>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tx1">
                    <a:lumMod val="85000"/>
                    <a:lumOff val="15000"/>
                  </a:schemeClr>
                </a:solidFill>
              </a:defRPr>
            </a:lvl2pPr>
            <a:lvl3pPr marL="1200150" indent="-285750">
              <a:lnSpc>
                <a:spcPct val="100000"/>
              </a:lnSpc>
              <a:spcBef>
                <a:spcPts val="0"/>
              </a:spcBef>
              <a:spcAft>
                <a:spcPts val="600"/>
              </a:spcAft>
              <a:buFont typeface="Arial" panose="020B0604020202020204" pitchFamily="34" charset="0"/>
              <a:buChar char="•"/>
              <a:defRPr sz="1800">
                <a:solidFill>
                  <a:schemeClr val="tx1">
                    <a:lumMod val="85000"/>
                    <a:lumOff val="15000"/>
                  </a:schemeClr>
                </a:solidFill>
              </a:defRPr>
            </a:lvl3pPr>
            <a:lvl4pPr marL="16573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4pPr>
            <a:lvl5pPr marL="21145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A9CF4AFE-E6DA-4098-C636-40834445FCAC}"/>
              </a:ext>
            </a:extLst>
          </p:cNvPr>
          <p:cNvGrpSpPr/>
          <p:nvPr userDrawn="1"/>
        </p:nvGrpSpPr>
        <p:grpSpPr>
          <a:xfrm>
            <a:off x="10830586" y="6231919"/>
            <a:ext cx="1361412" cy="626080"/>
            <a:chOff x="-1" y="5358809"/>
            <a:chExt cx="3259995" cy="1499191"/>
          </a:xfrm>
        </p:grpSpPr>
        <p:sp>
          <p:nvSpPr>
            <p:cNvPr id="9" name="Rectangle 8">
              <a:extLst>
                <a:ext uri="{FF2B5EF4-FFF2-40B4-BE49-F238E27FC236}">
                  <a16:creationId xmlns:a16="http://schemas.microsoft.com/office/drawing/2014/main" id="{A5344F8F-F2A3-FC85-54F1-623A77DE9ADE}"/>
                </a:ext>
              </a:extLst>
            </p:cNvPr>
            <p:cNvSpPr/>
            <p:nvPr/>
          </p:nvSpPr>
          <p:spPr>
            <a:xfrm>
              <a:off x="-1" y="5358809"/>
              <a:ext cx="3259995" cy="149919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picture containing text, clipart&#10;&#10;Description automatically generated">
              <a:extLst>
                <a:ext uri="{FF2B5EF4-FFF2-40B4-BE49-F238E27FC236}">
                  <a16:creationId xmlns:a16="http://schemas.microsoft.com/office/drawing/2014/main" id="{A7F41209-ADC8-887E-CB08-08BD6DCA0F7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76702" y="5358809"/>
              <a:ext cx="2896908" cy="1202217"/>
            </a:xfrm>
            <a:prstGeom prst="rect">
              <a:avLst/>
            </a:prstGeom>
          </p:spPr>
        </p:pic>
      </p:grpSp>
      <p:pic>
        <p:nvPicPr>
          <p:cNvPr id="13" name="Picture 12" descr="A purple rectangle with white text&#10;&#10;Description automatically generated">
            <a:extLst>
              <a:ext uri="{FF2B5EF4-FFF2-40B4-BE49-F238E27FC236}">
                <a16:creationId xmlns:a16="http://schemas.microsoft.com/office/drawing/2014/main" id="{05F224EF-C580-F129-DE5B-B62195D2508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6203577"/>
            <a:ext cx="4871631" cy="654422"/>
          </a:xfrm>
          <a:prstGeom prst="rect">
            <a:avLst/>
          </a:prstGeom>
        </p:spPr>
      </p:pic>
    </p:spTree>
    <p:extLst>
      <p:ext uri="{BB962C8B-B14F-4D97-AF65-F5344CB8AC3E}">
        <p14:creationId xmlns:p14="http://schemas.microsoft.com/office/powerpoint/2010/main" val="9645795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8000"/>
          </a:xfrm>
          <a:prstGeom prst="rect">
            <a:avLst/>
          </a:prstGeom>
          <a:gradFill flip="none" rotWithShape="1">
            <a:gsLst>
              <a:gs pos="0">
                <a:srgbClr val="022169">
                  <a:shade val="30000"/>
                  <a:satMod val="115000"/>
                </a:srgbClr>
              </a:gs>
              <a:gs pos="38000">
                <a:srgbClr val="022169">
                  <a:shade val="67500"/>
                  <a:satMod val="115000"/>
                </a:srgbClr>
              </a:gs>
              <a:gs pos="100000">
                <a:schemeClr val="tx2"/>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9145008" cy="4221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urple rectangle with white text&#10;&#10;Description automatically generated">
            <a:extLst>
              <a:ext uri="{FF2B5EF4-FFF2-40B4-BE49-F238E27FC236}">
                <a16:creationId xmlns:a16="http://schemas.microsoft.com/office/drawing/2014/main" id="{14CF7A82-E02A-A614-45B9-6D96F3043C5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6203578"/>
            <a:ext cx="4871631" cy="654422"/>
          </a:xfrm>
          <a:prstGeom prst="rect">
            <a:avLst/>
          </a:prstGeom>
        </p:spPr>
      </p:pic>
      <p:grpSp>
        <p:nvGrpSpPr>
          <p:cNvPr id="2" name="Group 1">
            <a:extLst>
              <a:ext uri="{FF2B5EF4-FFF2-40B4-BE49-F238E27FC236}">
                <a16:creationId xmlns:a16="http://schemas.microsoft.com/office/drawing/2014/main" id="{C338EC63-31FF-BF9E-B523-FEBC59058D90}"/>
              </a:ext>
            </a:extLst>
          </p:cNvPr>
          <p:cNvGrpSpPr/>
          <p:nvPr userDrawn="1"/>
        </p:nvGrpSpPr>
        <p:grpSpPr>
          <a:xfrm>
            <a:off x="10388009" y="6156251"/>
            <a:ext cx="1803991" cy="701749"/>
            <a:chOff x="10388009" y="6156251"/>
            <a:chExt cx="1803991" cy="701749"/>
          </a:xfrm>
        </p:grpSpPr>
        <p:sp>
          <p:nvSpPr>
            <p:cNvPr id="3" name="Rectangle 2">
              <a:extLst>
                <a:ext uri="{FF2B5EF4-FFF2-40B4-BE49-F238E27FC236}">
                  <a16:creationId xmlns:a16="http://schemas.microsoft.com/office/drawing/2014/main" id="{F5DA93F2-EADC-3E8C-360B-6E2855F25CD1}"/>
                </a:ext>
              </a:extLst>
            </p:cNvPr>
            <p:cNvSpPr/>
            <p:nvPr/>
          </p:nvSpPr>
          <p:spPr>
            <a:xfrm>
              <a:off x="10388009" y="6156251"/>
              <a:ext cx="1803991" cy="7017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CE8FA938-5EAC-EB14-5A6A-2DB54AD0BD2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788556" y="6249988"/>
              <a:ext cx="1234504" cy="512319"/>
            </a:xfrm>
            <a:prstGeom prst="rect">
              <a:avLst/>
            </a:prstGeom>
          </p:spPr>
        </p:pic>
      </p:grpSp>
    </p:spTree>
    <p:extLst>
      <p:ext uri="{BB962C8B-B14F-4D97-AF65-F5344CB8AC3E}">
        <p14:creationId xmlns:p14="http://schemas.microsoft.com/office/powerpoint/2010/main" val="2374035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4479012" cy="4221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BCA9E357-0231-8ABC-6BB5-EC6336BF7E97}"/>
              </a:ext>
            </a:extLst>
          </p:cNvPr>
          <p:cNvSpPr>
            <a:spLocks noGrp="1"/>
          </p:cNvSpPr>
          <p:nvPr>
            <p:ph sz="quarter" idx="12"/>
          </p:nvPr>
        </p:nvSpPr>
        <p:spPr>
          <a:xfrm>
            <a:off x="6629761" y="1511300"/>
            <a:ext cx="4479012" cy="4221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176D47F-A017-297B-620F-5A2D353BD14E}"/>
              </a:ext>
            </a:extLst>
          </p:cNvPr>
          <p:cNvSpPr/>
          <p:nvPr userDrawn="1"/>
        </p:nvSpPr>
        <p:spPr>
          <a:xfrm>
            <a:off x="0" y="0"/>
            <a:ext cx="1535185" cy="6857999"/>
          </a:xfrm>
          <a:prstGeom prst="rect">
            <a:avLst/>
          </a:prstGeom>
          <a:gradFill flip="none" rotWithShape="1">
            <a:gsLst>
              <a:gs pos="0">
                <a:srgbClr val="022169">
                  <a:shade val="30000"/>
                  <a:satMod val="115000"/>
                </a:srgbClr>
              </a:gs>
              <a:gs pos="38000">
                <a:srgbClr val="022169">
                  <a:shade val="67500"/>
                  <a:satMod val="115000"/>
                </a:srgbClr>
              </a:gs>
              <a:gs pos="100000">
                <a:schemeClr val="tx2"/>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purple rectangle with white text&#10;&#10;Description automatically generated">
            <a:extLst>
              <a:ext uri="{FF2B5EF4-FFF2-40B4-BE49-F238E27FC236}">
                <a16:creationId xmlns:a16="http://schemas.microsoft.com/office/drawing/2014/main" id="{80445722-6937-858B-2583-5BDD1DC9A27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6232703"/>
            <a:ext cx="4871631" cy="654422"/>
          </a:xfrm>
          <a:prstGeom prst="rect">
            <a:avLst/>
          </a:prstGeom>
        </p:spPr>
      </p:pic>
      <p:grpSp>
        <p:nvGrpSpPr>
          <p:cNvPr id="3" name="Group 2">
            <a:extLst>
              <a:ext uri="{FF2B5EF4-FFF2-40B4-BE49-F238E27FC236}">
                <a16:creationId xmlns:a16="http://schemas.microsoft.com/office/drawing/2014/main" id="{4CAC62A9-9A2C-C00A-13E4-64356CD96325}"/>
              </a:ext>
            </a:extLst>
          </p:cNvPr>
          <p:cNvGrpSpPr/>
          <p:nvPr userDrawn="1"/>
        </p:nvGrpSpPr>
        <p:grpSpPr>
          <a:xfrm>
            <a:off x="10388009" y="6156251"/>
            <a:ext cx="1803991" cy="701749"/>
            <a:chOff x="10388009" y="6156251"/>
            <a:chExt cx="1803991" cy="701749"/>
          </a:xfrm>
        </p:grpSpPr>
        <p:sp>
          <p:nvSpPr>
            <p:cNvPr id="4" name="Rectangle 3">
              <a:extLst>
                <a:ext uri="{FF2B5EF4-FFF2-40B4-BE49-F238E27FC236}">
                  <a16:creationId xmlns:a16="http://schemas.microsoft.com/office/drawing/2014/main" id="{40BA6FA8-D199-4AAD-C15B-8C47364BEC86}"/>
                </a:ext>
              </a:extLst>
            </p:cNvPr>
            <p:cNvSpPr/>
            <p:nvPr/>
          </p:nvSpPr>
          <p:spPr>
            <a:xfrm>
              <a:off x="10388009" y="6156251"/>
              <a:ext cx="1803991" cy="7017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192E7574-8363-D75A-3744-B9A614FE191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788556" y="6249988"/>
              <a:ext cx="1234504" cy="512319"/>
            </a:xfrm>
            <a:prstGeom prst="rect">
              <a:avLst/>
            </a:prstGeom>
          </p:spPr>
        </p:pic>
      </p:grpSp>
    </p:spTree>
    <p:extLst>
      <p:ext uri="{BB962C8B-B14F-4D97-AF65-F5344CB8AC3E}">
        <p14:creationId xmlns:p14="http://schemas.microsoft.com/office/powerpoint/2010/main" val="698775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B602BE2B-D6FC-BD84-6EF1-7064346973A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90155" y="6244840"/>
            <a:ext cx="832363" cy="477460"/>
          </a:xfrm>
          <a:prstGeom prst="rect">
            <a:avLst/>
          </a:prstGeom>
        </p:spPr>
      </p:pic>
      <p:sp>
        <p:nvSpPr>
          <p:cNvPr id="5" name="Rectangle 4">
            <a:extLst>
              <a:ext uri="{FF2B5EF4-FFF2-40B4-BE49-F238E27FC236}">
                <a16:creationId xmlns:a16="http://schemas.microsoft.com/office/drawing/2014/main" id="{3FA188CC-D1FB-D64C-32CE-BB82653379C7}"/>
              </a:ext>
            </a:extLst>
          </p:cNvPr>
          <p:cNvSpPr/>
          <p:nvPr userDrawn="1"/>
        </p:nvSpPr>
        <p:spPr>
          <a:xfrm rot="10800000">
            <a:off x="0" y="1"/>
            <a:ext cx="12192000" cy="6857999"/>
          </a:xfrm>
          <a:prstGeom prst="rect">
            <a:avLst/>
          </a:prstGeom>
          <a:gradFill flip="none" rotWithShape="1">
            <a:gsLst>
              <a:gs pos="0">
                <a:srgbClr val="022169">
                  <a:shade val="30000"/>
                  <a:satMod val="115000"/>
                </a:srgbClr>
              </a:gs>
              <a:gs pos="49000">
                <a:srgbClr val="022169">
                  <a:shade val="67500"/>
                  <a:satMod val="115000"/>
                </a:srgbClr>
              </a:gs>
              <a:gs pos="84000">
                <a:schemeClr val="tx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 person in a lab coat and mask holding a pipette&#10;&#10;Description automatically generated">
            <a:extLst>
              <a:ext uri="{FF2B5EF4-FFF2-40B4-BE49-F238E27FC236}">
                <a16:creationId xmlns:a16="http://schemas.microsoft.com/office/drawing/2014/main" id="{60CB5C77-55B9-EF09-3B64-7C1C8D10FEA6}"/>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1171002" y="412251"/>
            <a:ext cx="3312472" cy="2249452"/>
          </a:xfrm>
          <a:prstGeom prst="rect">
            <a:avLst/>
          </a:prstGeom>
        </p:spPr>
      </p:pic>
      <p:sp>
        <p:nvSpPr>
          <p:cNvPr id="8" name="TextBox 7">
            <a:extLst>
              <a:ext uri="{FF2B5EF4-FFF2-40B4-BE49-F238E27FC236}">
                <a16:creationId xmlns:a16="http://schemas.microsoft.com/office/drawing/2014/main" id="{C7579E20-7C56-FA61-9B41-412FD8306342}"/>
              </a:ext>
            </a:extLst>
          </p:cNvPr>
          <p:cNvSpPr txBox="1"/>
          <p:nvPr userDrawn="1"/>
        </p:nvSpPr>
        <p:spPr>
          <a:xfrm>
            <a:off x="6980291" y="2179016"/>
            <a:ext cx="4535738" cy="1492716"/>
          </a:xfrm>
          <a:prstGeom prst="rect">
            <a:avLst/>
          </a:prstGeom>
          <a:noFill/>
        </p:spPr>
        <p:txBody>
          <a:bodyPr wrap="square" rtlCol="0">
            <a:spAutoFit/>
          </a:bodyPr>
          <a:lstStyle/>
          <a:p>
            <a:pPr algn="l"/>
            <a:r>
              <a:rPr lang="en-US" sz="5100" b="1" i="0" u="none" strike="noStrike">
                <a:solidFill>
                  <a:schemeClr val="accent5"/>
                </a:solidFill>
                <a:effectLst/>
                <a:latin typeface="Century Gothic" panose="020B0502020202020204" pitchFamily="34" charset="0"/>
              </a:rPr>
              <a:t>Global Health </a:t>
            </a:r>
          </a:p>
          <a:p>
            <a:pPr algn="l"/>
            <a:r>
              <a:rPr lang="en-US" sz="4000" b="1" i="0" u="none" strike="noStrike">
                <a:solidFill>
                  <a:schemeClr val="bg1"/>
                </a:solidFill>
                <a:effectLst/>
                <a:latin typeface="Century Gothic" panose="020B0502020202020204" pitchFamily="34" charset="0"/>
              </a:rPr>
              <a:t>at the Crossroads</a:t>
            </a:r>
            <a:endParaRPr lang="en-US" sz="4000" b="1">
              <a:solidFill>
                <a:schemeClr val="bg1"/>
              </a:solidFill>
              <a:latin typeface="Century Gothic" panose="020B0502020202020204" pitchFamily="34" charset="0"/>
            </a:endParaRPr>
          </a:p>
        </p:txBody>
      </p:sp>
      <p:pic>
        <p:nvPicPr>
          <p:cNvPr id="10" name="Picture 9" descr="A person standing in a doorway&#10;&#10;Description automatically generated">
            <a:extLst>
              <a:ext uri="{FF2B5EF4-FFF2-40B4-BE49-F238E27FC236}">
                <a16:creationId xmlns:a16="http://schemas.microsoft.com/office/drawing/2014/main" id="{7CE4CC21-5C5A-7B07-812A-B25B19814F78}"/>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171002" y="2826551"/>
            <a:ext cx="2535790" cy="1690362"/>
          </a:xfrm>
          <a:prstGeom prst="rect">
            <a:avLst/>
          </a:prstGeom>
        </p:spPr>
      </p:pic>
      <p:pic>
        <p:nvPicPr>
          <p:cNvPr id="12" name="Picture 11" descr="A person holding a syringe&#10;&#10;Description automatically generated">
            <a:extLst>
              <a:ext uri="{FF2B5EF4-FFF2-40B4-BE49-F238E27FC236}">
                <a16:creationId xmlns:a16="http://schemas.microsoft.com/office/drawing/2014/main" id="{12690FF0-7B6E-DFB3-09F6-1EAB49B4A707}"/>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880680" y="2826552"/>
            <a:ext cx="2363483" cy="3545572"/>
          </a:xfrm>
          <a:prstGeom prst="rect">
            <a:avLst/>
          </a:prstGeom>
        </p:spPr>
      </p:pic>
      <p:pic>
        <p:nvPicPr>
          <p:cNvPr id="14" name="Picture 13" descr="A person in a white uniform holding a clipboard&#10;&#10;Description automatically generated">
            <a:extLst>
              <a:ext uri="{FF2B5EF4-FFF2-40B4-BE49-F238E27FC236}">
                <a16:creationId xmlns:a16="http://schemas.microsoft.com/office/drawing/2014/main" id="{33177D8E-8912-4AE9-386B-355EA73BDD8F}"/>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171002" y="4681761"/>
            <a:ext cx="2532177" cy="1690362"/>
          </a:xfrm>
          <a:prstGeom prst="rect">
            <a:avLst/>
          </a:prstGeom>
        </p:spPr>
      </p:pic>
      <p:pic>
        <p:nvPicPr>
          <p:cNvPr id="16" name="Picture 15" descr="A person wearing a face mask and holding a letter&#10;&#10;Description automatically generated">
            <a:extLst>
              <a:ext uri="{FF2B5EF4-FFF2-40B4-BE49-F238E27FC236}">
                <a16:creationId xmlns:a16="http://schemas.microsoft.com/office/drawing/2014/main" id="{36394150-F351-BB90-2CF4-57C2B73C7733}"/>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4577888" y="412251"/>
            <a:ext cx="1606117" cy="2249452"/>
          </a:xfrm>
          <a:prstGeom prst="rect">
            <a:avLst/>
          </a:prstGeom>
        </p:spPr>
      </p:pic>
      <p:sp>
        <p:nvSpPr>
          <p:cNvPr id="17" name="Rectangle 16">
            <a:extLst>
              <a:ext uri="{FF2B5EF4-FFF2-40B4-BE49-F238E27FC236}">
                <a16:creationId xmlns:a16="http://schemas.microsoft.com/office/drawing/2014/main" id="{4F40791D-2130-002E-BDA5-A5CBBF5E2F03}"/>
              </a:ext>
            </a:extLst>
          </p:cNvPr>
          <p:cNvSpPr/>
          <p:nvPr userDrawn="1"/>
        </p:nvSpPr>
        <p:spPr>
          <a:xfrm>
            <a:off x="1171002" y="2454442"/>
            <a:ext cx="3312472" cy="20726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823299A-F75A-7B75-6C75-FAD8D29D4331}"/>
              </a:ext>
            </a:extLst>
          </p:cNvPr>
          <p:cNvSpPr/>
          <p:nvPr userDrawn="1"/>
        </p:nvSpPr>
        <p:spPr>
          <a:xfrm rot="5400000">
            <a:off x="2188594" y="4495707"/>
            <a:ext cx="3545573" cy="20726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40AF6A5-A3B3-899C-7FD8-3CDBCB4FF839}"/>
              </a:ext>
            </a:extLst>
          </p:cNvPr>
          <p:cNvSpPr/>
          <p:nvPr userDrawn="1"/>
        </p:nvSpPr>
        <p:spPr>
          <a:xfrm>
            <a:off x="1171002" y="4309652"/>
            <a:ext cx="2532176" cy="20726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F6D418-A4CD-7BC9-6DF3-04AF5F7D3593}"/>
              </a:ext>
            </a:extLst>
          </p:cNvPr>
          <p:cNvSpPr/>
          <p:nvPr userDrawn="1"/>
        </p:nvSpPr>
        <p:spPr>
          <a:xfrm>
            <a:off x="1171002" y="6164862"/>
            <a:ext cx="2532176" cy="20726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0A84ADD-9532-B8E0-F48F-1EBF2177DC97}"/>
              </a:ext>
            </a:extLst>
          </p:cNvPr>
          <p:cNvSpPr/>
          <p:nvPr userDrawn="1"/>
        </p:nvSpPr>
        <p:spPr>
          <a:xfrm>
            <a:off x="4577888" y="2454442"/>
            <a:ext cx="1606117" cy="20726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05C1EE47-4951-92A5-D069-31FE02F524FC}"/>
              </a:ext>
            </a:extLst>
          </p:cNvPr>
          <p:cNvGrpSpPr/>
          <p:nvPr userDrawn="1"/>
        </p:nvGrpSpPr>
        <p:grpSpPr>
          <a:xfrm>
            <a:off x="8932005" y="5366519"/>
            <a:ext cx="3259995" cy="1499191"/>
            <a:chOff x="-1" y="5358809"/>
            <a:chExt cx="3259995" cy="1499191"/>
          </a:xfrm>
        </p:grpSpPr>
        <p:sp>
          <p:nvSpPr>
            <p:cNvPr id="30" name="Rectangle 29">
              <a:extLst>
                <a:ext uri="{FF2B5EF4-FFF2-40B4-BE49-F238E27FC236}">
                  <a16:creationId xmlns:a16="http://schemas.microsoft.com/office/drawing/2014/main" id="{75A0F02C-5D9A-29B0-9581-ECC0722BB60F}"/>
                </a:ext>
              </a:extLst>
            </p:cNvPr>
            <p:cNvSpPr/>
            <p:nvPr/>
          </p:nvSpPr>
          <p:spPr>
            <a:xfrm>
              <a:off x="-1" y="5358809"/>
              <a:ext cx="3259995" cy="149919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descr="A picture containing text, clipart&#10;&#10;Description automatically generated">
              <a:extLst>
                <a:ext uri="{FF2B5EF4-FFF2-40B4-BE49-F238E27FC236}">
                  <a16:creationId xmlns:a16="http://schemas.microsoft.com/office/drawing/2014/main" id="{4568CF95-AB1C-A6BA-4026-2183E229CA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702" y="5358809"/>
              <a:ext cx="2896908" cy="1202217"/>
            </a:xfrm>
            <a:prstGeom prst="rect">
              <a:avLst/>
            </a:prstGeom>
          </p:spPr>
        </p:pic>
      </p:grpSp>
    </p:spTree>
    <p:extLst>
      <p:ext uri="{BB962C8B-B14F-4D97-AF65-F5344CB8AC3E}">
        <p14:creationId xmlns:p14="http://schemas.microsoft.com/office/powerpoint/2010/main" val="15684013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Figure">
    <p:spTree>
      <p:nvGrpSpPr>
        <p:cNvPr id="1" name=""/>
        <p:cNvGrpSpPr/>
        <p:nvPr/>
      </p:nvGrpSpPr>
      <p:grpSpPr>
        <a:xfrm>
          <a:off x="0" y="0"/>
          <a:ext cx="0" cy="0"/>
          <a:chOff x="0" y="0"/>
          <a:chExt cx="0" cy="0"/>
        </a:xfrm>
      </p:grpSpPr>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p>
        </p:txBody>
      </p:sp>
      <p:sp>
        <p:nvSpPr>
          <p:cNvPr id="2" name="Content Placeholder 8">
            <a:extLst>
              <a:ext uri="{FF2B5EF4-FFF2-40B4-BE49-F238E27FC236}">
                <a16:creationId xmlns:a16="http://schemas.microsoft.com/office/drawing/2014/main" id="{BCA9E357-0231-8ABC-6BB5-EC6336BF7E97}"/>
              </a:ext>
            </a:extLst>
          </p:cNvPr>
          <p:cNvSpPr>
            <a:spLocks noGrp="1"/>
          </p:cNvSpPr>
          <p:nvPr>
            <p:ph sz="quarter" idx="12"/>
          </p:nvPr>
        </p:nvSpPr>
        <p:spPr>
          <a:xfrm>
            <a:off x="1964317" y="1511300"/>
            <a:ext cx="9144456" cy="482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176D47F-A017-297B-620F-5A2D353BD14E}"/>
              </a:ext>
            </a:extLst>
          </p:cNvPr>
          <p:cNvSpPr/>
          <p:nvPr userDrawn="1"/>
        </p:nvSpPr>
        <p:spPr>
          <a:xfrm>
            <a:off x="0" y="1"/>
            <a:ext cx="1535185" cy="6857999"/>
          </a:xfrm>
          <a:prstGeom prst="rect">
            <a:avLst/>
          </a:prstGeom>
          <a:gradFill flip="none" rotWithShape="1">
            <a:gsLst>
              <a:gs pos="0">
                <a:srgbClr val="022169">
                  <a:shade val="30000"/>
                  <a:satMod val="115000"/>
                </a:srgbClr>
              </a:gs>
              <a:gs pos="38000">
                <a:srgbClr val="022169">
                  <a:shade val="67500"/>
                  <a:satMod val="115000"/>
                </a:srgbClr>
              </a:gs>
              <a:gs pos="100000">
                <a:schemeClr val="tx2"/>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2095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7559"/>
            <a:ext cx="12192000" cy="6873118"/>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3" name="Straight Connector 12">
            <a:extLst>
              <a:ext uri="{FF2B5EF4-FFF2-40B4-BE49-F238E27FC236}">
                <a16:creationId xmlns:a16="http://schemas.microsoft.com/office/drawing/2014/main" id="{A6CF0BA6-A6F5-427F-AAAE-0FD1A0EA40F7}"/>
              </a:ext>
            </a:extLst>
          </p:cNvPr>
          <p:cNvCxnSpPr/>
          <p:nvPr userDrawn="1"/>
        </p:nvCxnSpPr>
        <p:spPr bwMode="auto">
          <a:xfrm>
            <a:off x="4194044" y="2008684"/>
            <a:ext cx="0" cy="2405087"/>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4319848" y="2257017"/>
            <a:ext cx="7872153"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pic>
        <p:nvPicPr>
          <p:cNvPr id="7" name="Picture 6" descr="Logo&#10;&#10;Description automatically generated">
            <a:extLst>
              <a:ext uri="{FF2B5EF4-FFF2-40B4-BE49-F238E27FC236}">
                <a16:creationId xmlns:a16="http://schemas.microsoft.com/office/drawing/2014/main" id="{72EB6C51-22D9-4A9C-B2E6-1DE253C87E1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666906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Patter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2000" cy="6857998"/>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3" name="Straight Connector 12">
            <a:extLst>
              <a:ext uri="{FF2B5EF4-FFF2-40B4-BE49-F238E27FC236}">
                <a16:creationId xmlns:a16="http://schemas.microsoft.com/office/drawing/2014/main" id="{A6CF0BA6-A6F5-427F-AAAE-0FD1A0EA40F7}"/>
              </a:ext>
            </a:extLst>
          </p:cNvPr>
          <p:cNvCxnSpPr/>
          <p:nvPr userDrawn="1"/>
        </p:nvCxnSpPr>
        <p:spPr bwMode="auto">
          <a:xfrm>
            <a:off x="4194044" y="2008684"/>
            <a:ext cx="0" cy="2405087"/>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4319848" y="2257017"/>
            <a:ext cx="7872153"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pic>
        <p:nvPicPr>
          <p:cNvPr id="7" name="Picture 6" descr="Logo&#10;&#10;Description automatically generated">
            <a:extLst>
              <a:ext uri="{FF2B5EF4-FFF2-40B4-BE49-F238E27FC236}">
                <a16:creationId xmlns:a16="http://schemas.microsoft.com/office/drawing/2014/main" id="{97A4164A-0271-4EC3-829B-FAECB7F093B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11964695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B2F607-91C4-49CD-A699-D63C8C146F6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15" name="Rectangle 14"/>
          <p:cNvSpPr/>
          <p:nvPr userDrawn="1"/>
        </p:nvSpPr>
        <p:spPr>
          <a:xfrm>
            <a:off x="-1" y="1"/>
            <a:ext cx="12192000" cy="6857999"/>
          </a:xfrm>
          <a:prstGeom prst="rect">
            <a:avLst/>
          </a:prstGeom>
          <a:solidFill>
            <a:srgbClr val="000000">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0000"/>
              </a:solidFill>
            </a:endParaRPr>
          </a:p>
        </p:txBody>
      </p:sp>
      <p:pic>
        <p:nvPicPr>
          <p:cNvPr id="8" name="Picture 7">
            <a:extLst>
              <a:ext uri="{FF2B5EF4-FFF2-40B4-BE49-F238E27FC236}">
                <a16:creationId xmlns:a16="http://schemas.microsoft.com/office/drawing/2014/main" id="{DC56C11E-462F-4C17-A22C-0067F918B58C}"/>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10226738" y="5651593"/>
            <a:ext cx="1490123" cy="871733"/>
          </a:xfrm>
          <a:prstGeom prst="rect">
            <a:avLst/>
          </a:prstGeom>
        </p:spPr>
      </p:pic>
      <p:sp>
        <p:nvSpPr>
          <p:cNvPr id="17" name="Subtitle 2">
            <a:extLst>
              <a:ext uri="{FF2B5EF4-FFF2-40B4-BE49-F238E27FC236}">
                <a16:creationId xmlns:a16="http://schemas.microsoft.com/office/drawing/2014/main" id="{5041A4E3-293D-4509-96FD-3CB711BA8F67}"/>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9" name="Straight Connector 18">
            <a:extLst>
              <a:ext uri="{FF2B5EF4-FFF2-40B4-BE49-F238E27FC236}">
                <a16:creationId xmlns:a16="http://schemas.microsoft.com/office/drawing/2014/main" id="{3979C8D1-B936-4586-96BF-A613B3C86FCF}"/>
              </a:ext>
            </a:extLst>
          </p:cNvPr>
          <p:cNvCxnSpPr/>
          <p:nvPr userDrawn="1"/>
        </p:nvCxnSpPr>
        <p:spPr bwMode="auto">
          <a:xfrm>
            <a:off x="4194044" y="2008684"/>
            <a:ext cx="0" cy="2405087"/>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20" name="Title 1">
            <a:extLst>
              <a:ext uri="{FF2B5EF4-FFF2-40B4-BE49-F238E27FC236}">
                <a16:creationId xmlns:a16="http://schemas.microsoft.com/office/drawing/2014/main" id="{3DCA6161-94CE-4AC7-9CA7-16492FFD0FF9}"/>
              </a:ext>
            </a:extLst>
          </p:cNvPr>
          <p:cNvSpPr>
            <a:spLocks noGrp="1"/>
          </p:cNvSpPr>
          <p:nvPr>
            <p:ph type="title" hasCustomPrompt="1"/>
          </p:nvPr>
        </p:nvSpPr>
        <p:spPr>
          <a:xfrm>
            <a:off x="4319848" y="2257017"/>
            <a:ext cx="7872153"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spTree>
    <p:extLst>
      <p:ext uri="{BB962C8B-B14F-4D97-AF65-F5344CB8AC3E}">
        <p14:creationId xmlns:p14="http://schemas.microsoft.com/office/powerpoint/2010/main" val="1942627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1999" cy="6858000"/>
          </a:xfrm>
          <a:prstGeom prst="rect">
            <a:avLst/>
          </a:prstGeom>
        </p:spPr>
      </p:pic>
      <p:sp>
        <p:nvSpPr>
          <p:cNvPr id="5" name="Picture Placeholder 2"/>
          <p:cNvSpPr>
            <a:spLocks noGrp="1"/>
          </p:cNvSpPr>
          <p:nvPr>
            <p:ph type="pic" idx="1"/>
          </p:nvPr>
        </p:nvSpPr>
        <p:spPr>
          <a:xfrm>
            <a:off x="5221944" y="1758253"/>
            <a:ext cx="1712833" cy="1235165"/>
          </a:xfrm>
        </p:spPr>
        <p:txBody>
          <a:bodyPr>
            <a:normAutofit/>
          </a:bodyPr>
          <a:lstStyle>
            <a:lvl1pPr marL="0" indent="0" algn="ctr">
              <a:buNone/>
              <a:defRPr sz="1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Title 1"/>
          <p:cNvSpPr>
            <a:spLocks noGrp="1"/>
          </p:cNvSpPr>
          <p:nvPr>
            <p:ph type="title" hasCustomPrompt="1"/>
          </p:nvPr>
        </p:nvSpPr>
        <p:spPr>
          <a:xfrm>
            <a:off x="1827816" y="3094699"/>
            <a:ext cx="8467016" cy="702080"/>
          </a:xfrm>
        </p:spPr>
        <p:txBody>
          <a:bodyPr anchor="t"/>
          <a:lstStyle>
            <a:lvl1pPr algn="ctr">
              <a:defRPr sz="2800" b="1">
                <a:solidFill>
                  <a:srgbClr val="FFFFFF"/>
                </a:solidFill>
              </a:defRPr>
            </a:lvl1pPr>
          </a:lstStyle>
          <a:p>
            <a:r>
              <a:rPr lang="en-US"/>
              <a:t>CLICK TO EDIT</a:t>
            </a:r>
          </a:p>
        </p:txBody>
      </p:sp>
      <p:pic>
        <p:nvPicPr>
          <p:cNvPr id="8" name="Picture 7" descr="Logo&#10;&#10;Description automatically generated">
            <a:extLst>
              <a:ext uri="{FF2B5EF4-FFF2-40B4-BE49-F238E27FC236}">
                <a16:creationId xmlns:a16="http://schemas.microsoft.com/office/drawing/2014/main" id="{1FAEA688-0BE3-4EF3-A41C-42C68D3A089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1924801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Divider-patter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58BE3E-A13E-4C2B-9BD0-CE891A168BF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2000" cy="6857998"/>
          </a:xfrm>
          <a:prstGeom prst="rect">
            <a:avLst/>
          </a:prstGeom>
        </p:spPr>
      </p:pic>
      <p:sp>
        <p:nvSpPr>
          <p:cNvPr id="5" name="Picture Placeholder 2"/>
          <p:cNvSpPr>
            <a:spLocks noGrp="1"/>
          </p:cNvSpPr>
          <p:nvPr>
            <p:ph type="pic" idx="1"/>
          </p:nvPr>
        </p:nvSpPr>
        <p:spPr>
          <a:xfrm>
            <a:off x="5221944" y="1758253"/>
            <a:ext cx="1712833" cy="1235165"/>
          </a:xfrm>
        </p:spPr>
        <p:txBody>
          <a:bodyPr>
            <a:normAutofit/>
          </a:bodyPr>
          <a:lstStyle>
            <a:lvl1pPr marL="0" indent="0" algn="ctr">
              <a:buNone/>
              <a:defRPr sz="1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Title 1"/>
          <p:cNvSpPr>
            <a:spLocks noGrp="1"/>
          </p:cNvSpPr>
          <p:nvPr>
            <p:ph type="title" hasCustomPrompt="1"/>
          </p:nvPr>
        </p:nvSpPr>
        <p:spPr>
          <a:xfrm>
            <a:off x="1827816" y="3094699"/>
            <a:ext cx="8467016" cy="702080"/>
          </a:xfrm>
        </p:spPr>
        <p:txBody>
          <a:bodyPr anchor="t"/>
          <a:lstStyle>
            <a:lvl1pPr algn="ctr">
              <a:defRPr sz="2800" b="1">
                <a:solidFill>
                  <a:srgbClr val="FFFFFF"/>
                </a:solidFill>
              </a:defRPr>
            </a:lvl1pPr>
          </a:lstStyle>
          <a:p>
            <a:r>
              <a:rPr lang="en-US"/>
              <a:t>CLICK TO EDIT</a:t>
            </a:r>
          </a:p>
        </p:txBody>
      </p:sp>
      <p:pic>
        <p:nvPicPr>
          <p:cNvPr id="9" name="Picture 8" descr="Logo&#10;&#10;Description automatically generated">
            <a:extLst>
              <a:ext uri="{FF2B5EF4-FFF2-40B4-BE49-F238E27FC236}">
                <a16:creationId xmlns:a16="http://schemas.microsoft.com/office/drawing/2014/main" id="{A6725964-72A1-4EAC-ADC7-473C5D34425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2202325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97CDB90-7F95-46D7-9750-A473B620A466}"/>
              </a:ext>
            </a:extLst>
          </p:cNvPr>
          <p:cNvSpPr>
            <a:spLocks noGrp="1"/>
          </p:cNvSpPr>
          <p:nvPr>
            <p:ph type="pic" sz="quarter" idx="10"/>
          </p:nvPr>
        </p:nvSpPr>
        <p:spPr>
          <a:xfrm>
            <a:off x="4918475" y="1074861"/>
            <a:ext cx="2355050" cy="2354138"/>
          </a:xfrm>
          <a:prstGeom prst="ellipse">
            <a:avLst/>
          </a:prstGeom>
        </p:spPr>
        <p:txBody>
          <a:bodyPr anchor="ctr"/>
          <a:lstStyle>
            <a:lvl1pPr marL="0" indent="0" algn="ctr">
              <a:buNone/>
              <a:defRPr spc="300">
                <a:solidFill>
                  <a:schemeClr val="bg1"/>
                </a:solidFill>
              </a:defRPr>
            </a:lvl1pPr>
          </a:lstStyle>
          <a:p>
            <a:r>
              <a:rPr lang="en-US"/>
              <a:t>Click icon to add picture</a:t>
            </a:r>
          </a:p>
        </p:txBody>
      </p:sp>
      <p:pic>
        <p:nvPicPr>
          <p:cNvPr id="8" name="Picture 7">
            <a:extLst>
              <a:ext uri="{FF2B5EF4-FFF2-40B4-BE49-F238E27FC236}">
                <a16:creationId xmlns:a16="http://schemas.microsoft.com/office/drawing/2014/main" id="{B0C79D34-A735-2515-8423-DD74967570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671886" y="1010368"/>
            <a:ext cx="2362200" cy="2374900"/>
          </a:xfrm>
          <a:prstGeom prst="rect">
            <a:avLst/>
          </a:prstGeom>
        </p:spPr>
      </p:pic>
      <p:pic>
        <p:nvPicPr>
          <p:cNvPr id="9" name="Picture 8">
            <a:extLst>
              <a:ext uri="{FF2B5EF4-FFF2-40B4-BE49-F238E27FC236}">
                <a16:creationId xmlns:a16="http://schemas.microsoft.com/office/drawing/2014/main" id="{3F147EF7-EAE8-B45F-7D6F-1E7C4C6879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700000">
            <a:off x="9167143" y="986934"/>
            <a:ext cx="2362200" cy="2374900"/>
          </a:xfrm>
          <a:prstGeom prst="rect">
            <a:avLst/>
          </a:prstGeom>
        </p:spPr>
      </p:pic>
      <p:grpSp>
        <p:nvGrpSpPr>
          <p:cNvPr id="7" name="Group 6">
            <a:extLst>
              <a:ext uri="{FF2B5EF4-FFF2-40B4-BE49-F238E27FC236}">
                <a16:creationId xmlns:a16="http://schemas.microsoft.com/office/drawing/2014/main" id="{082B9DD8-FA8E-2B7D-01F1-D38E5E104D2F}"/>
              </a:ext>
            </a:extLst>
          </p:cNvPr>
          <p:cNvGrpSpPr/>
          <p:nvPr userDrawn="1"/>
        </p:nvGrpSpPr>
        <p:grpSpPr>
          <a:xfrm>
            <a:off x="-1" y="6232703"/>
            <a:ext cx="4087142" cy="625297"/>
            <a:chOff x="-1" y="6232703"/>
            <a:chExt cx="4087142" cy="625297"/>
          </a:xfrm>
        </p:grpSpPr>
        <p:sp>
          <p:nvSpPr>
            <p:cNvPr id="10" name="Rectangle 9">
              <a:extLst>
                <a:ext uri="{FF2B5EF4-FFF2-40B4-BE49-F238E27FC236}">
                  <a16:creationId xmlns:a16="http://schemas.microsoft.com/office/drawing/2014/main" id="{1A568CA2-AB66-8CCE-4521-278B4424A918}"/>
                </a:ext>
              </a:extLst>
            </p:cNvPr>
            <p:cNvSpPr/>
            <p:nvPr userDrawn="1"/>
          </p:nvSpPr>
          <p:spPr>
            <a:xfrm>
              <a:off x="-1" y="6232703"/>
              <a:ext cx="3756991"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sp>
          <p:nvSpPr>
            <p:cNvPr id="11" name="TextBox 10">
              <a:extLst>
                <a:ext uri="{FF2B5EF4-FFF2-40B4-BE49-F238E27FC236}">
                  <a16:creationId xmlns:a16="http://schemas.microsoft.com/office/drawing/2014/main" id="{E6AD0A6F-BCA3-4E49-34B0-56ED0F995F87}"/>
                </a:ext>
              </a:extLst>
            </p:cNvPr>
            <p:cNvSpPr txBox="1"/>
            <p:nvPr userDrawn="1"/>
          </p:nvSpPr>
          <p:spPr>
            <a:xfrm>
              <a:off x="100612" y="6310054"/>
              <a:ext cx="2085058" cy="400110"/>
            </a:xfrm>
            <a:prstGeom prst="rect">
              <a:avLst/>
            </a:prstGeom>
            <a:noFill/>
          </p:spPr>
          <p:txBody>
            <a:bodyPr wrap="square" rtlCol="0">
              <a:spAutoFit/>
            </a:bodyPr>
            <a:lstStyle/>
            <a:p>
              <a:pPr algn="ctr"/>
              <a:r>
                <a:rPr lang="en-US" sz="2000" b="1" spc="0">
                  <a:solidFill>
                    <a:schemeClr val="bg1"/>
                  </a:solidFill>
                </a:rPr>
                <a:t>WORLD AIDS DAY</a:t>
              </a:r>
            </a:p>
          </p:txBody>
        </p:sp>
        <p:sp>
          <p:nvSpPr>
            <p:cNvPr id="12" name="TextBox 11">
              <a:extLst>
                <a:ext uri="{FF2B5EF4-FFF2-40B4-BE49-F238E27FC236}">
                  <a16:creationId xmlns:a16="http://schemas.microsoft.com/office/drawing/2014/main" id="{2EF50FEB-7476-5A72-550A-A104747A3643}"/>
                </a:ext>
              </a:extLst>
            </p:cNvPr>
            <p:cNvSpPr txBox="1"/>
            <p:nvPr userDrawn="1"/>
          </p:nvSpPr>
          <p:spPr>
            <a:xfrm>
              <a:off x="2297160" y="6310054"/>
              <a:ext cx="1311672" cy="400110"/>
            </a:xfrm>
            <a:prstGeom prst="rect">
              <a:avLst/>
            </a:prstGeom>
            <a:noFill/>
          </p:spPr>
          <p:txBody>
            <a:bodyPr wrap="square" rtlCol="0">
              <a:spAutoFit/>
            </a:bodyPr>
            <a:lstStyle/>
            <a:p>
              <a:pPr algn="ctr"/>
              <a:r>
                <a:rPr lang="en-US" sz="2000" b="0" spc="0">
                  <a:solidFill>
                    <a:schemeClr val="bg1"/>
                  </a:solidFill>
                </a:rPr>
                <a:t>12.01.23</a:t>
              </a:r>
            </a:p>
          </p:txBody>
        </p:sp>
        <p:sp>
          <p:nvSpPr>
            <p:cNvPr id="13" name="Rectangle 12">
              <a:extLst>
                <a:ext uri="{FF2B5EF4-FFF2-40B4-BE49-F238E27FC236}">
                  <a16:creationId xmlns:a16="http://schemas.microsoft.com/office/drawing/2014/main" id="{4CD40AC5-DC89-E824-87C3-55529459EF37}"/>
                </a:ext>
              </a:extLst>
            </p:cNvPr>
            <p:cNvSpPr/>
            <p:nvPr userDrawn="1"/>
          </p:nvSpPr>
          <p:spPr>
            <a:xfrm>
              <a:off x="3816625" y="6232703"/>
              <a:ext cx="51855"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sp>
          <p:nvSpPr>
            <p:cNvPr id="14" name="Rectangle 13">
              <a:extLst>
                <a:ext uri="{FF2B5EF4-FFF2-40B4-BE49-F238E27FC236}">
                  <a16:creationId xmlns:a16="http://schemas.microsoft.com/office/drawing/2014/main" id="{73BDAEED-9E3F-107C-B271-85B83237CBA2}"/>
                </a:ext>
              </a:extLst>
            </p:cNvPr>
            <p:cNvSpPr/>
            <p:nvPr userDrawn="1"/>
          </p:nvSpPr>
          <p:spPr>
            <a:xfrm>
              <a:off x="3925955" y="6232703"/>
              <a:ext cx="51855"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sp>
          <p:nvSpPr>
            <p:cNvPr id="15" name="Rectangle 14">
              <a:extLst>
                <a:ext uri="{FF2B5EF4-FFF2-40B4-BE49-F238E27FC236}">
                  <a16:creationId xmlns:a16="http://schemas.microsoft.com/office/drawing/2014/main" id="{1938B670-0896-E91D-EDAF-E81448418F4E}"/>
                </a:ext>
              </a:extLst>
            </p:cNvPr>
            <p:cNvSpPr/>
            <p:nvPr userDrawn="1"/>
          </p:nvSpPr>
          <p:spPr>
            <a:xfrm>
              <a:off x="4035286" y="6232703"/>
              <a:ext cx="51855"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grpSp>
      <p:grpSp>
        <p:nvGrpSpPr>
          <p:cNvPr id="16" name="Group 15">
            <a:extLst>
              <a:ext uri="{FF2B5EF4-FFF2-40B4-BE49-F238E27FC236}">
                <a16:creationId xmlns:a16="http://schemas.microsoft.com/office/drawing/2014/main" id="{2248F24D-C93E-9303-2199-06CC514339F6}"/>
              </a:ext>
            </a:extLst>
          </p:cNvPr>
          <p:cNvGrpSpPr/>
          <p:nvPr userDrawn="1"/>
        </p:nvGrpSpPr>
        <p:grpSpPr>
          <a:xfrm>
            <a:off x="10388009" y="6194477"/>
            <a:ext cx="1803991" cy="663524"/>
            <a:chOff x="10388009" y="6156252"/>
            <a:chExt cx="1803991" cy="663524"/>
          </a:xfrm>
        </p:grpSpPr>
        <p:sp>
          <p:nvSpPr>
            <p:cNvPr id="17" name="Rectangle 16">
              <a:extLst>
                <a:ext uri="{FF2B5EF4-FFF2-40B4-BE49-F238E27FC236}">
                  <a16:creationId xmlns:a16="http://schemas.microsoft.com/office/drawing/2014/main" id="{9245F332-7CD8-01A1-EA4A-8026800D24A3}"/>
                </a:ext>
              </a:extLst>
            </p:cNvPr>
            <p:cNvSpPr/>
            <p:nvPr/>
          </p:nvSpPr>
          <p:spPr>
            <a:xfrm>
              <a:off x="10388009" y="6156252"/>
              <a:ext cx="1803991" cy="663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Icon&#10;&#10;Description automatically generated">
              <a:extLst>
                <a:ext uri="{FF2B5EF4-FFF2-40B4-BE49-F238E27FC236}">
                  <a16:creationId xmlns:a16="http://schemas.microsoft.com/office/drawing/2014/main" id="{1B21716E-046F-5EDD-F91D-D9CC1C79E8E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788556" y="6249988"/>
              <a:ext cx="1234504" cy="512319"/>
            </a:xfrm>
            <a:prstGeom prst="rect">
              <a:avLst/>
            </a:prstGeom>
          </p:spPr>
        </p:pic>
      </p:grpSp>
      <p:sp>
        <p:nvSpPr>
          <p:cNvPr id="6" name="Title 1"/>
          <p:cNvSpPr>
            <a:spLocks noGrp="1"/>
          </p:cNvSpPr>
          <p:nvPr>
            <p:ph type="title" hasCustomPrompt="1"/>
          </p:nvPr>
        </p:nvSpPr>
        <p:spPr>
          <a:xfrm>
            <a:off x="2444262" y="3896069"/>
            <a:ext cx="7321061" cy="900863"/>
          </a:xfrm>
        </p:spPr>
        <p:txBody>
          <a:bodyPr anchor="t">
            <a:normAutofit/>
          </a:bodyPr>
          <a:lstStyle>
            <a:lvl1pPr algn="ctr">
              <a:defRPr sz="4000" b="1">
                <a:solidFill>
                  <a:schemeClr val="accent4"/>
                </a:solidFill>
              </a:defRPr>
            </a:lvl1pPr>
          </a:lstStyle>
          <a:p>
            <a:r>
              <a:rPr lang="en-US"/>
              <a:t>CLICK TO EDIT</a:t>
            </a:r>
          </a:p>
        </p:txBody>
      </p:sp>
    </p:spTree>
    <p:extLst>
      <p:ext uri="{BB962C8B-B14F-4D97-AF65-F5344CB8AC3E}">
        <p14:creationId xmlns:p14="http://schemas.microsoft.com/office/powerpoint/2010/main" val="35405781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Divider-phot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 y="-122110"/>
            <a:ext cx="12192001" cy="6980110"/>
          </a:xfrm>
          <a:prstGeom prst="rect">
            <a:avLst/>
          </a:prstGeom>
        </p:spPr>
      </p:pic>
      <p:sp>
        <p:nvSpPr>
          <p:cNvPr id="6" name="Rectangle 5"/>
          <p:cNvSpPr/>
          <p:nvPr userDrawn="1"/>
        </p:nvSpPr>
        <p:spPr>
          <a:xfrm>
            <a:off x="0" y="-122111"/>
            <a:ext cx="12191999" cy="6980110"/>
          </a:xfrm>
          <a:prstGeom prst="rect">
            <a:avLst/>
          </a:prstGeom>
          <a:solidFill>
            <a:schemeClr val="tx1">
              <a:alpha val="1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0000"/>
              </a:solidFill>
            </a:endParaRPr>
          </a:p>
        </p:txBody>
      </p:sp>
      <p:sp>
        <p:nvSpPr>
          <p:cNvPr id="9" name="Picture Placeholder 2"/>
          <p:cNvSpPr>
            <a:spLocks noGrp="1"/>
          </p:cNvSpPr>
          <p:nvPr>
            <p:ph type="pic" idx="1"/>
          </p:nvPr>
        </p:nvSpPr>
        <p:spPr>
          <a:xfrm>
            <a:off x="5221944" y="1758253"/>
            <a:ext cx="1712833" cy="1235165"/>
          </a:xfrm>
        </p:spPr>
        <p:txBody>
          <a:bodyPr>
            <a:normAutofit/>
          </a:bodyPr>
          <a:lstStyle>
            <a:lvl1pPr marL="0" indent="0" algn="ctr">
              <a:buNone/>
              <a:defRPr sz="1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itle 1"/>
          <p:cNvSpPr>
            <a:spLocks noGrp="1"/>
          </p:cNvSpPr>
          <p:nvPr>
            <p:ph type="title" hasCustomPrompt="1"/>
          </p:nvPr>
        </p:nvSpPr>
        <p:spPr>
          <a:xfrm>
            <a:off x="1827816" y="3094699"/>
            <a:ext cx="8467016" cy="702080"/>
          </a:xfrm>
        </p:spPr>
        <p:txBody>
          <a:bodyPr anchor="t"/>
          <a:lstStyle>
            <a:lvl1pPr algn="ctr">
              <a:defRPr sz="2800" b="1">
                <a:solidFill>
                  <a:srgbClr val="FFFFFF"/>
                </a:solidFill>
              </a:defRPr>
            </a:lvl1pPr>
          </a:lstStyle>
          <a:p>
            <a:r>
              <a:rPr lang="en-US"/>
              <a:t>CLICK TO EDIT</a:t>
            </a:r>
          </a:p>
        </p:txBody>
      </p:sp>
      <p:pic>
        <p:nvPicPr>
          <p:cNvPr id="10" name="Picture 9">
            <a:extLst>
              <a:ext uri="{FF2B5EF4-FFF2-40B4-BE49-F238E27FC236}">
                <a16:creationId xmlns:a16="http://schemas.microsoft.com/office/drawing/2014/main" id="{173A3F91-D0BB-4FF4-8A0D-894DFA2106AC}"/>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10226738" y="5651593"/>
            <a:ext cx="1490123" cy="871733"/>
          </a:xfrm>
          <a:prstGeom prst="rect">
            <a:avLst/>
          </a:prstGeom>
        </p:spPr>
      </p:pic>
    </p:spTree>
    <p:extLst>
      <p:ext uri="{BB962C8B-B14F-4D97-AF65-F5344CB8AC3E}">
        <p14:creationId xmlns:p14="http://schemas.microsoft.com/office/powerpoint/2010/main" val="4052642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ntent 1_photo &amp; text">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200197" y="-56748"/>
            <a:ext cx="4991803" cy="6929866"/>
          </a:xfrm>
          <a:prstGeom prst="rect">
            <a:avLst/>
          </a:prstGeom>
        </p:spPr>
      </p:pic>
      <p:sp>
        <p:nvSpPr>
          <p:cNvPr id="10" name="Text Placeholder 3"/>
          <p:cNvSpPr>
            <a:spLocks noGrp="1"/>
          </p:cNvSpPr>
          <p:nvPr>
            <p:ph type="body" sz="half" idx="2"/>
          </p:nvPr>
        </p:nvSpPr>
        <p:spPr>
          <a:xfrm>
            <a:off x="7687765" y="1367530"/>
            <a:ext cx="3989376" cy="5271645"/>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sp>
        <p:nvSpPr>
          <p:cNvPr id="13" name="Picture Placeholder 2"/>
          <p:cNvSpPr>
            <a:spLocks noGrp="1"/>
          </p:cNvSpPr>
          <p:nvPr>
            <p:ph type="pic" idx="1"/>
          </p:nvPr>
        </p:nvSpPr>
        <p:spPr>
          <a:xfrm>
            <a:off x="1" y="0"/>
            <a:ext cx="7212833" cy="6858000"/>
          </a:xfrm>
        </p:spPr>
        <p:txBody>
          <a:bodyPr>
            <a:normAutofit/>
          </a:bodyPr>
          <a:lstStyle>
            <a:lvl1pPr marL="0" indent="0" algn="ctr">
              <a:buNone/>
              <a:defRPr sz="2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itle 1"/>
          <p:cNvSpPr>
            <a:spLocks noGrp="1"/>
          </p:cNvSpPr>
          <p:nvPr>
            <p:ph type="title"/>
          </p:nvPr>
        </p:nvSpPr>
        <p:spPr>
          <a:xfrm>
            <a:off x="7666057" y="453808"/>
            <a:ext cx="4141332" cy="702080"/>
          </a:xfrm>
        </p:spPr>
        <p:txBody>
          <a:bodyPr anchor="t"/>
          <a:lstStyle>
            <a:lvl1pPr algn="l">
              <a:defRPr sz="2000" b="1">
                <a:solidFill>
                  <a:srgbClr val="FFFFFF"/>
                </a:solidFill>
              </a:defRPr>
            </a:lvl1pPr>
          </a:lstStyle>
          <a:p>
            <a:r>
              <a:rPr lang="en-US"/>
              <a:t>Click to edit Master title</a:t>
            </a:r>
          </a:p>
        </p:txBody>
      </p:sp>
      <p:pic>
        <p:nvPicPr>
          <p:cNvPr id="7" name="Picture 6" descr="Logo&#10;&#10;Description automatically generated">
            <a:extLst>
              <a:ext uri="{FF2B5EF4-FFF2-40B4-BE49-F238E27FC236}">
                <a16:creationId xmlns:a16="http://schemas.microsoft.com/office/drawing/2014/main" id="{DBF1C276-04E2-4835-9926-ECFE7CE3508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40820317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ontent 2_text &amp; sideba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200197" y="-56748"/>
            <a:ext cx="4991803" cy="6929866"/>
          </a:xfrm>
          <a:prstGeom prst="rect">
            <a:avLst/>
          </a:prstGeom>
        </p:spPr>
      </p:pic>
      <p:sp>
        <p:nvSpPr>
          <p:cNvPr id="10" name="Text Placeholder 3"/>
          <p:cNvSpPr>
            <a:spLocks noGrp="1"/>
          </p:cNvSpPr>
          <p:nvPr>
            <p:ph type="body" sz="half" idx="2" hasCustomPrompt="1"/>
          </p:nvPr>
        </p:nvSpPr>
        <p:spPr>
          <a:xfrm>
            <a:off x="7666057" y="683770"/>
            <a:ext cx="4011084" cy="5271645"/>
          </a:xfrm>
        </p:spPr>
        <p:txBody>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871323" y="714297"/>
            <a:ext cx="5576083" cy="506712"/>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891040" y="1308295"/>
            <a:ext cx="5556365" cy="398275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7" name="Picture 6" descr="Logo&#10;&#10;Description automatically generated">
            <a:extLst>
              <a:ext uri="{FF2B5EF4-FFF2-40B4-BE49-F238E27FC236}">
                <a16:creationId xmlns:a16="http://schemas.microsoft.com/office/drawing/2014/main" id="{FC491AA1-7DCD-4446-8D72-578BC00AA6A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1221753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ntent 1-pattern_photo &amp; text">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val="0"/>
              </a:ext>
            </a:extLst>
          </a:blip>
          <a:srcRect l="59160" t="1" b="-1"/>
          <a:stretch/>
        </p:blipFill>
        <p:spPr>
          <a:xfrm>
            <a:off x="7212833" y="0"/>
            <a:ext cx="4979168" cy="6858000"/>
          </a:xfrm>
          <a:prstGeom prst="rect">
            <a:avLst/>
          </a:prstGeom>
        </p:spPr>
      </p:pic>
      <p:sp>
        <p:nvSpPr>
          <p:cNvPr id="10" name="Text Placeholder 3"/>
          <p:cNvSpPr>
            <a:spLocks noGrp="1"/>
          </p:cNvSpPr>
          <p:nvPr>
            <p:ph type="body" sz="half" idx="2"/>
          </p:nvPr>
        </p:nvSpPr>
        <p:spPr>
          <a:xfrm>
            <a:off x="7600933" y="1384663"/>
            <a:ext cx="4076208" cy="5251410"/>
          </a:xfrm>
        </p:spPr>
        <p:txBody>
          <a:bodyPr/>
          <a:lstStyle>
            <a:lvl1pPr marL="0" indent="0">
              <a:buNone/>
              <a:defRPr sz="1400">
                <a:solidFill>
                  <a:srgbClr val="FFFFFF"/>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sp>
        <p:nvSpPr>
          <p:cNvPr id="13" name="Picture Placeholder 2"/>
          <p:cNvSpPr>
            <a:spLocks noGrp="1"/>
          </p:cNvSpPr>
          <p:nvPr>
            <p:ph type="pic" idx="1"/>
          </p:nvPr>
        </p:nvSpPr>
        <p:spPr>
          <a:xfrm>
            <a:off x="1" y="0"/>
            <a:ext cx="7212833" cy="6858000"/>
          </a:xfrm>
        </p:spPr>
        <p:txBody>
          <a:bodyPr>
            <a:normAutofit/>
          </a:bodyPr>
          <a:lstStyle>
            <a:lvl1pPr marL="0" indent="0" algn="ctr">
              <a:buNone/>
              <a:defRPr sz="2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itle 1"/>
          <p:cNvSpPr>
            <a:spLocks noGrp="1"/>
          </p:cNvSpPr>
          <p:nvPr>
            <p:ph type="title"/>
          </p:nvPr>
        </p:nvSpPr>
        <p:spPr>
          <a:xfrm>
            <a:off x="7600933" y="453808"/>
            <a:ext cx="4076208" cy="702080"/>
          </a:xfrm>
        </p:spPr>
        <p:txBody>
          <a:bodyPr anchor="t"/>
          <a:lstStyle>
            <a:lvl1pPr algn="l">
              <a:defRPr sz="2000" b="1">
                <a:solidFill>
                  <a:srgbClr val="FFFFFF"/>
                </a:solidFill>
                <a:latin typeface="Century Gothic" panose="020B0502020202020204" pitchFamily="34" charset="0"/>
              </a:defRPr>
            </a:lvl1pPr>
          </a:lstStyle>
          <a:p>
            <a:r>
              <a:rPr lang="en-US"/>
              <a:t>Click to edit Master title</a:t>
            </a:r>
          </a:p>
        </p:txBody>
      </p:sp>
      <p:pic>
        <p:nvPicPr>
          <p:cNvPr id="7" name="Picture 6" descr="Logo&#10;&#10;Description automatically generated">
            <a:extLst>
              <a:ext uri="{FF2B5EF4-FFF2-40B4-BE49-F238E27FC236}">
                <a16:creationId xmlns:a16="http://schemas.microsoft.com/office/drawing/2014/main" id="{982A8903-F082-427A-88B5-8970BA85F83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3293741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ontent 2-pattern_text &amp; sideb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BDAC9C-8EBB-420D-8004-8DDAA580260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212833" y="0"/>
            <a:ext cx="4979168" cy="6858000"/>
          </a:xfrm>
          <a:prstGeom prst="rect">
            <a:avLst/>
          </a:prstGeom>
        </p:spPr>
      </p:pic>
      <p:sp>
        <p:nvSpPr>
          <p:cNvPr id="10" name="Text Placeholder 3"/>
          <p:cNvSpPr>
            <a:spLocks noGrp="1"/>
          </p:cNvSpPr>
          <p:nvPr>
            <p:ph type="body" sz="half" idx="2" hasCustomPrompt="1"/>
          </p:nvPr>
        </p:nvSpPr>
        <p:spPr>
          <a:xfrm>
            <a:off x="7666057" y="683770"/>
            <a:ext cx="4011084" cy="5271645"/>
          </a:xfrm>
        </p:spPr>
        <p:txBody>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871323" y="714297"/>
            <a:ext cx="5576083" cy="506712"/>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891040" y="1308295"/>
            <a:ext cx="5556365" cy="398275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8" name="Picture 7" descr="Logo&#10;&#10;Description automatically generated">
            <a:extLst>
              <a:ext uri="{FF2B5EF4-FFF2-40B4-BE49-F238E27FC236}">
                <a16:creationId xmlns:a16="http://schemas.microsoft.com/office/drawing/2014/main" id="{6B9E618C-0C96-46B1-9B12-89CC77C2456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25651108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Content 3_tex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911884"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8147" y="6186227"/>
            <a:ext cx="1254117" cy="449846"/>
          </a:xfrm>
          <a:prstGeom prst="rect">
            <a:avLst/>
          </a:prstGeom>
        </p:spPr>
      </p:pic>
      <p:sp>
        <p:nvSpPr>
          <p:cNvPr id="14" name="Title 1"/>
          <p:cNvSpPr>
            <a:spLocks noGrp="1"/>
          </p:cNvSpPr>
          <p:nvPr>
            <p:ph type="title"/>
          </p:nvPr>
        </p:nvSpPr>
        <p:spPr>
          <a:xfrm>
            <a:off x="1414023" y="721856"/>
            <a:ext cx="9954973" cy="570920"/>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1433739" y="1308295"/>
            <a:ext cx="9919772" cy="4487427"/>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692353" y="6063068"/>
            <a:ext cx="984787" cy="576108"/>
          </a:xfrm>
          <a:prstGeom prst="rect">
            <a:avLst/>
          </a:prstGeom>
        </p:spPr>
      </p:pic>
    </p:spTree>
    <p:extLst>
      <p:ext uri="{BB962C8B-B14F-4D97-AF65-F5344CB8AC3E}">
        <p14:creationId xmlns:p14="http://schemas.microsoft.com/office/powerpoint/2010/main" val="1458877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ontent 3-pattern_tex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34391" y="0"/>
            <a:ext cx="911884"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8147" y="6186227"/>
            <a:ext cx="1254117" cy="449846"/>
          </a:xfrm>
          <a:prstGeom prst="rect">
            <a:avLst/>
          </a:prstGeom>
        </p:spPr>
      </p:pic>
      <p:sp>
        <p:nvSpPr>
          <p:cNvPr id="14" name="Title 1"/>
          <p:cNvSpPr>
            <a:spLocks noGrp="1"/>
          </p:cNvSpPr>
          <p:nvPr>
            <p:ph type="title"/>
          </p:nvPr>
        </p:nvSpPr>
        <p:spPr>
          <a:xfrm>
            <a:off x="1414023" y="714297"/>
            <a:ext cx="9954973" cy="570920"/>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1433739" y="1308295"/>
            <a:ext cx="9919772" cy="4487427"/>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10" name="Picture 9">
            <a:extLst>
              <a:ext uri="{FF2B5EF4-FFF2-40B4-BE49-F238E27FC236}">
                <a16:creationId xmlns:a16="http://schemas.microsoft.com/office/drawing/2014/main" id="{B9AA42BE-4CBA-47BA-8322-ADB866A2458E}"/>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692353" y="6063068"/>
            <a:ext cx="984787" cy="576108"/>
          </a:xfrm>
          <a:prstGeom prst="rect">
            <a:avLst/>
          </a:prstGeom>
        </p:spPr>
      </p:pic>
    </p:spTree>
    <p:extLst>
      <p:ext uri="{BB962C8B-B14F-4D97-AF65-F5344CB8AC3E}">
        <p14:creationId xmlns:p14="http://schemas.microsoft.com/office/powerpoint/2010/main" val="35682547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1118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Photos-3">
    <p:spTree>
      <p:nvGrpSpPr>
        <p:cNvPr id="1" name=""/>
        <p:cNvGrpSpPr/>
        <p:nvPr/>
      </p:nvGrpSpPr>
      <p:grpSpPr>
        <a:xfrm>
          <a:off x="0" y="0"/>
          <a:ext cx="0" cy="0"/>
          <a:chOff x="0" y="0"/>
          <a:chExt cx="0" cy="0"/>
        </a:xfrm>
      </p:grpSpPr>
      <p:sp>
        <p:nvSpPr>
          <p:cNvPr id="26" name="Picture Placeholder 2"/>
          <p:cNvSpPr>
            <a:spLocks noGrp="1"/>
          </p:cNvSpPr>
          <p:nvPr>
            <p:ph type="pic" idx="1"/>
          </p:nvPr>
        </p:nvSpPr>
        <p:spPr>
          <a:xfrm>
            <a:off x="658552" y="411820"/>
            <a:ext cx="5245587" cy="2522409"/>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7" name="Picture Placeholder 2"/>
          <p:cNvSpPr>
            <a:spLocks noGrp="1"/>
          </p:cNvSpPr>
          <p:nvPr>
            <p:ph type="pic" idx="13"/>
          </p:nvPr>
        </p:nvSpPr>
        <p:spPr>
          <a:xfrm>
            <a:off x="6186904" y="411820"/>
            <a:ext cx="5384765" cy="6023009"/>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8" name="Picture Placeholder 2"/>
          <p:cNvSpPr>
            <a:spLocks noGrp="1"/>
          </p:cNvSpPr>
          <p:nvPr>
            <p:ph type="pic" idx="14"/>
          </p:nvPr>
        </p:nvSpPr>
        <p:spPr>
          <a:xfrm>
            <a:off x="658552" y="3125784"/>
            <a:ext cx="5245587" cy="3309045"/>
          </a:xfrm>
        </p:spPr>
        <p:txBody>
          <a:bodyPr>
            <a:normAutofit/>
          </a:bodyPr>
          <a:lstStyle>
            <a:lvl1pPr marL="0" indent="0" algn="ctr">
              <a:buNone/>
              <a:defRPr sz="2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5677899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Photos-4">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22400" y="6274051"/>
            <a:ext cx="2844800" cy="365125"/>
          </a:xfrm>
        </p:spPr>
        <p:txBody>
          <a:body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
        <p:nvSpPr>
          <p:cNvPr id="27" name="Picture Placeholder 2"/>
          <p:cNvSpPr>
            <a:spLocks noGrp="1"/>
          </p:cNvSpPr>
          <p:nvPr>
            <p:ph type="pic" idx="13"/>
          </p:nvPr>
        </p:nvSpPr>
        <p:spPr>
          <a:xfrm>
            <a:off x="933462" y="444380"/>
            <a:ext cx="5058069" cy="2876765"/>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Picture Placeholder 2"/>
          <p:cNvSpPr>
            <a:spLocks noGrp="1"/>
          </p:cNvSpPr>
          <p:nvPr>
            <p:ph type="pic" idx="15"/>
          </p:nvPr>
        </p:nvSpPr>
        <p:spPr>
          <a:xfrm>
            <a:off x="933462" y="3532786"/>
            <a:ext cx="5058069" cy="2885762"/>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Picture Placeholder 2"/>
          <p:cNvSpPr>
            <a:spLocks noGrp="1"/>
          </p:cNvSpPr>
          <p:nvPr>
            <p:ph type="pic" idx="16"/>
          </p:nvPr>
        </p:nvSpPr>
        <p:spPr>
          <a:xfrm>
            <a:off x="6295443" y="444380"/>
            <a:ext cx="5058069" cy="2876765"/>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2" name="Picture Placeholder 2"/>
          <p:cNvSpPr>
            <a:spLocks noGrp="1"/>
          </p:cNvSpPr>
          <p:nvPr>
            <p:ph type="pic" idx="17"/>
          </p:nvPr>
        </p:nvSpPr>
        <p:spPr>
          <a:xfrm>
            <a:off x="6295443" y="3532786"/>
            <a:ext cx="5058069" cy="2885762"/>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4156024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Photo + Content">
    <p:spTree>
      <p:nvGrpSpPr>
        <p:cNvPr id="1" name=""/>
        <p:cNvGrpSpPr/>
        <p:nvPr/>
      </p:nvGrpSpPr>
      <p:grpSpPr>
        <a:xfrm>
          <a:off x="0" y="0"/>
          <a:ext cx="0" cy="0"/>
          <a:chOff x="0" y="0"/>
          <a:chExt cx="0" cy="0"/>
        </a:xfrm>
      </p:grpSpPr>
      <p:sp>
        <p:nvSpPr>
          <p:cNvPr id="13" name="Picture Placeholder 2"/>
          <p:cNvSpPr>
            <a:spLocks noGrp="1"/>
          </p:cNvSpPr>
          <p:nvPr>
            <p:ph type="pic" idx="1"/>
          </p:nvPr>
        </p:nvSpPr>
        <p:spPr>
          <a:xfrm>
            <a:off x="2" y="0"/>
            <a:ext cx="6896098" cy="6231918"/>
          </a:xfrm>
        </p:spPr>
        <p:txBody>
          <a:bodyPr anchor="ctr">
            <a:normAutofit/>
          </a:bodyPr>
          <a:lstStyle>
            <a:lvl1pPr marL="0" indent="0" algn="ctr">
              <a:buNone/>
              <a:defRPr sz="2800" spc="300">
                <a:solidFill>
                  <a:schemeClr val="bg2">
                    <a:lumMod val="9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itle 1"/>
          <p:cNvSpPr>
            <a:spLocks noGrp="1"/>
          </p:cNvSpPr>
          <p:nvPr>
            <p:ph type="title"/>
          </p:nvPr>
        </p:nvSpPr>
        <p:spPr>
          <a:xfrm>
            <a:off x="7381496" y="508000"/>
            <a:ext cx="4366006" cy="850899"/>
          </a:xfrm>
        </p:spPr>
        <p:txBody>
          <a:bodyPr anchor="t">
            <a:noAutofit/>
          </a:bodyPr>
          <a:lstStyle>
            <a:lvl1pPr algn="l">
              <a:defRPr sz="2800" b="1">
                <a:solidFill>
                  <a:schemeClr val="accent4"/>
                </a:solidFill>
              </a:defRPr>
            </a:lvl1pPr>
          </a:lstStyle>
          <a:p>
            <a:r>
              <a:rPr lang="en-US"/>
              <a:t>Click to edit Master title style</a:t>
            </a:r>
          </a:p>
        </p:txBody>
      </p:sp>
      <p:sp>
        <p:nvSpPr>
          <p:cNvPr id="3" name="Text Placeholder 2">
            <a:extLst>
              <a:ext uri="{FF2B5EF4-FFF2-40B4-BE49-F238E27FC236}">
                <a16:creationId xmlns:a16="http://schemas.microsoft.com/office/drawing/2014/main" id="{B4FC8C91-517A-E263-7CC8-86DAE9667CA9}"/>
              </a:ext>
            </a:extLst>
          </p:cNvPr>
          <p:cNvSpPr>
            <a:spLocks noGrp="1"/>
          </p:cNvSpPr>
          <p:nvPr>
            <p:ph type="body" sz="quarter" idx="10"/>
          </p:nvPr>
        </p:nvSpPr>
        <p:spPr>
          <a:xfrm>
            <a:off x="7381495" y="1600200"/>
            <a:ext cx="4366006" cy="4483100"/>
          </a:xfrm>
        </p:spPr>
        <p:txBody>
          <a:bodyPr/>
          <a:lstStyle>
            <a:lvl1pPr marL="0" indent="0">
              <a:lnSpc>
                <a:spcPct val="100000"/>
              </a:lnSpc>
              <a:spcBef>
                <a:spcPts val="0"/>
              </a:spcBef>
              <a:spcAft>
                <a:spcPts val="600"/>
              </a:spcAft>
              <a:buFont typeface="Arial" panose="020B0604020202020204" pitchFamily="34" charset="0"/>
              <a:buNone/>
              <a:defRPr sz="1800" b="1">
                <a:solidFill>
                  <a:schemeClr val="tx1"/>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tx1"/>
                </a:solidFill>
              </a:defRPr>
            </a:lvl2pPr>
            <a:lvl3pPr marL="1143000" indent="-228600">
              <a:lnSpc>
                <a:spcPct val="100000"/>
              </a:lnSpc>
              <a:spcBef>
                <a:spcPts val="0"/>
              </a:spcBef>
              <a:spcAft>
                <a:spcPts val="600"/>
              </a:spcAft>
              <a:buFont typeface="Arial" panose="020B0604020202020204" pitchFamily="34" charset="0"/>
              <a:buChar char="•"/>
              <a:defRPr sz="1800">
                <a:solidFill>
                  <a:schemeClr val="tx1"/>
                </a:solidFill>
              </a:defRPr>
            </a:lvl3pPr>
            <a:lvl4pPr marL="1600200" indent="-228600">
              <a:lnSpc>
                <a:spcPct val="100000"/>
              </a:lnSpc>
              <a:spcBef>
                <a:spcPts val="0"/>
              </a:spcBef>
              <a:spcAft>
                <a:spcPts val="600"/>
              </a:spcAft>
              <a:buFont typeface="Arial" panose="020B0604020202020204" pitchFamily="34" charset="0"/>
              <a:buChar char="•"/>
              <a:defRPr sz="1600">
                <a:solidFill>
                  <a:schemeClr val="tx1"/>
                </a:solidFill>
              </a:defRPr>
            </a:lvl4pPr>
            <a:lvl5pPr marL="2057400" indent="-228600">
              <a:lnSpc>
                <a:spcPct val="100000"/>
              </a:lnSpc>
              <a:spcBef>
                <a:spcPts val="0"/>
              </a:spcBef>
              <a:spcAft>
                <a:spcPts val="600"/>
              </a:spcAft>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257E8482-D876-03B5-A066-38D13F8C0E12}"/>
              </a:ext>
            </a:extLst>
          </p:cNvPr>
          <p:cNvGrpSpPr/>
          <p:nvPr userDrawn="1"/>
        </p:nvGrpSpPr>
        <p:grpSpPr>
          <a:xfrm>
            <a:off x="0" y="6231918"/>
            <a:ext cx="6919546" cy="625297"/>
            <a:chOff x="-2832405" y="6232703"/>
            <a:chExt cx="6919546" cy="625297"/>
          </a:xfrm>
        </p:grpSpPr>
        <p:sp>
          <p:nvSpPr>
            <p:cNvPr id="6" name="Rectangle 5">
              <a:extLst>
                <a:ext uri="{FF2B5EF4-FFF2-40B4-BE49-F238E27FC236}">
                  <a16:creationId xmlns:a16="http://schemas.microsoft.com/office/drawing/2014/main" id="{856D56FE-9A9E-5A56-4889-D98C83177F65}"/>
                </a:ext>
              </a:extLst>
            </p:cNvPr>
            <p:cNvSpPr/>
            <p:nvPr userDrawn="1"/>
          </p:nvSpPr>
          <p:spPr>
            <a:xfrm>
              <a:off x="-2832405" y="6232703"/>
              <a:ext cx="6589395"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sp>
          <p:nvSpPr>
            <p:cNvPr id="7" name="TextBox 6">
              <a:extLst>
                <a:ext uri="{FF2B5EF4-FFF2-40B4-BE49-F238E27FC236}">
                  <a16:creationId xmlns:a16="http://schemas.microsoft.com/office/drawing/2014/main" id="{D3C02222-9B80-8059-D5B6-75B5181D4A3E}"/>
                </a:ext>
              </a:extLst>
            </p:cNvPr>
            <p:cNvSpPr txBox="1"/>
            <p:nvPr userDrawn="1"/>
          </p:nvSpPr>
          <p:spPr>
            <a:xfrm>
              <a:off x="100612" y="6310054"/>
              <a:ext cx="2085058" cy="400110"/>
            </a:xfrm>
            <a:prstGeom prst="rect">
              <a:avLst/>
            </a:prstGeom>
            <a:noFill/>
          </p:spPr>
          <p:txBody>
            <a:bodyPr wrap="square" rtlCol="0">
              <a:spAutoFit/>
            </a:bodyPr>
            <a:lstStyle/>
            <a:p>
              <a:pPr algn="ctr"/>
              <a:r>
                <a:rPr lang="en-US" sz="2000" b="1" spc="0">
                  <a:solidFill>
                    <a:schemeClr val="bg1"/>
                  </a:solidFill>
                </a:rPr>
                <a:t>WORLD AIDS DAY</a:t>
              </a:r>
            </a:p>
          </p:txBody>
        </p:sp>
        <p:sp>
          <p:nvSpPr>
            <p:cNvPr id="8" name="TextBox 7">
              <a:extLst>
                <a:ext uri="{FF2B5EF4-FFF2-40B4-BE49-F238E27FC236}">
                  <a16:creationId xmlns:a16="http://schemas.microsoft.com/office/drawing/2014/main" id="{1100E90E-833E-D874-BE64-0854AD656D37}"/>
                </a:ext>
              </a:extLst>
            </p:cNvPr>
            <p:cNvSpPr txBox="1"/>
            <p:nvPr userDrawn="1"/>
          </p:nvSpPr>
          <p:spPr>
            <a:xfrm>
              <a:off x="2297160" y="6310054"/>
              <a:ext cx="1311672" cy="400110"/>
            </a:xfrm>
            <a:prstGeom prst="rect">
              <a:avLst/>
            </a:prstGeom>
            <a:noFill/>
          </p:spPr>
          <p:txBody>
            <a:bodyPr wrap="square" rtlCol="0">
              <a:spAutoFit/>
            </a:bodyPr>
            <a:lstStyle/>
            <a:p>
              <a:pPr algn="ctr"/>
              <a:r>
                <a:rPr lang="en-US" sz="2000" b="0" spc="0">
                  <a:solidFill>
                    <a:schemeClr val="bg1"/>
                  </a:solidFill>
                </a:rPr>
                <a:t>12.01.23</a:t>
              </a:r>
            </a:p>
          </p:txBody>
        </p:sp>
        <p:sp>
          <p:nvSpPr>
            <p:cNvPr id="9" name="Rectangle 8">
              <a:extLst>
                <a:ext uri="{FF2B5EF4-FFF2-40B4-BE49-F238E27FC236}">
                  <a16:creationId xmlns:a16="http://schemas.microsoft.com/office/drawing/2014/main" id="{E33DBA75-B4C0-2CD0-F206-1DCA7D3B7F7A}"/>
                </a:ext>
              </a:extLst>
            </p:cNvPr>
            <p:cNvSpPr/>
            <p:nvPr userDrawn="1"/>
          </p:nvSpPr>
          <p:spPr>
            <a:xfrm>
              <a:off x="3816625" y="6232703"/>
              <a:ext cx="51855"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sp>
          <p:nvSpPr>
            <p:cNvPr id="10" name="Rectangle 9">
              <a:extLst>
                <a:ext uri="{FF2B5EF4-FFF2-40B4-BE49-F238E27FC236}">
                  <a16:creationId xmlns:a16="http://schemas.microsoft.com/office/drawing/2014/main" id="{01A7A3F7-A947-0F82-52D8-C41CA217AE6C}"/>
                </a:ext>
              </a:extLst>
            </p:cNvPr>
            <p:cNvSpPr/>
            <p:nvPr userDrawn="1"/>
          </p:nvSpPr>
          <p:spPr>
            <a:xfrm>
              <a:off x="3925955" y="6232703"/>
              <a:ext cx="51855"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sp>
          <p:nvSpPr>
            <p:cNvPr id="11" name="Rectangle 10">
              <a:extLst>
                <a:ext uri="{FF2B5EF4-FFF2-40B4-BE49-F238E27FC236}">
                  <a16:creationId xmlns:a16="http://schemas.microsoft.com/office/drawing/2014/main" id="{8A9FDDA1-C1C2-1801-B3D3-B5111266C841}"/>
                </a:ext>
              </a:extLst>
            </p:cNvPr>
            <p:cNvSpPr/>
            <p:nvPr userDrawn="1"/>
          </p:nvSpPr>
          <p:spPr>
            <a:xfrm>
              <a:off x="4035286" y="6232703"/>
              <a:ext cx="51855"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grpSp>
      <p:grpSp>
        <p:nvGrpSpPr>
          <p:cNvPr id="18" name="Group 17">
            <a:extLst>
              <a:ext uri="{FF2B5EF4-FFF2-40B4-BE49-F238E27FC236}">
                <a16:creationId xmlns:a16="http://schemas.microsoft.com/office/drawing/2014/main" id="{FF27164C-5300-33B3-B49B-65E568A62A57}"/>
              </a:ext>
            </a:extLst>
          </p:cNvPr>
          <p:cNvGrpSpPr/>
          <p:nvPr userDrawn="1"/>
        </p:nvGrpSpPr>
        <p:grpSpPr>
          <a:xfrm>
            <a:off x="10388009" y="6194477"/>
            <a:ext cx="1803991" cy="663524"/>
            <a:chOff x="10388009" y="6156252"/>
            <a:chExt cx="1803991" cy="663524"/>
          </a:xfrm>
        </p:grpSpPr>
        <p:sp>
          <p:nvSpPr>
            <p:cNvPr id="19" name="Rectangle 18">
              <a:extLst>
                <a:ext uri="{FF2B5EF4-FFF2-40B4-BE49-F238E27FC236}">
                  <a16:creationId xmlns:a16="http://schemas.microsoft.com/office/drawing/2014/main" id="{230B8263-9C22-EAEA-3C69-9BA2510E3350}"/>
                </a:ext>
              </a:extLst>
            </p:cNvPr>
            <p:cNvSpPr/>
            <p:nvPr/>
          </p:nvSpPr>
          <p:spPr>
            <a:xfrm>
              <a:off x="10388009" y="6156252"/>
              <a:ext cx="1803991" cy="663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Icon&#10;&#10;Description automatically generated">
              <a:extLst>
                <a:ext uri="{FF2B5EF4-FFF2-40B4-BE49-F238E27FC236}">
                  <a16:creationId xmlns:a16="http://schemas.microsoft.com/office/drawing/2014/main" id="{687ADC3E-D9C7-D891-0934-B3CE541DFD8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788556" y="6249988"/>
              <a:ext cx="1234504" cy="512319"/>
            </a:xfrm>
            <a:prstGeom prst="rect">
              <a:avLst/>
            </a:prstGeom>
          </p:spPr>
        </p:pic>
      </p:grpSp>
    </p:spTree>
    <p:extLst>
      <p:ext uri="{BB962C8B-B14F-4D97-AF65-F5344CB8AC3E}">
        <p14:creationId xmlns:p14="http://schemas.microsoft.com/office/powerpoint/2010/main" val="37968533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4F2F1E-89CE-4FAC-BF0B-B3CBA241A61F}"/>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6E56D22-7ED8-4DC6-8C3E-E35B9F3E5B6F}" type="datetimeFigureOut">
              <a:rPr kumimoji="0" lang="en-US" sz="1800" b="0" i="0" u="none" strike="noStrike" kern="1200" cap="none" spc="0" normalizeH="0" baseline="0" noProof="0" smtClean="0">
                <a:ln>
                  <a:noFill/>
                </a:ln>
                <a:solidFill>
                  <a:srgbClr val="4B545B"/>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12/1/2023</a:t>
            </a:fld>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26C32F8E-D633-4294-913B-7761AF34AD81}"/>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851B9767-78D5-452D-82C4-9189BC06397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60B517-DD1B-4944-AC00-D428BBD97206}" type="slidenum">
              <a:rPr kumimoji="0" lang="en-US" sz="1200" b="0" i="0" u="none" strike="noStrike" kern="1200" cap="none" spc="0" normalizeH="0" baseline="0" noProof="0" smtClean="0">
                <a:ln>
                  <a:noFill/>
                </a:ln>
                <a:solidFill>
                  <a:srgbClr val="4B545B">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B545B">
                  <a:tint val="75000"/>
                </a:srgbClr>
              </a:solidFill>
              <a:effectLst/>
              <a:uLnTx/>
              <a:uFillTx/>
              <a:latin typeface="Calibri"/>
              <a:ea typeface="+mn-ea"/>
              <a:cs typeface="+mn-cs"/>
            </a:endParaRPr>
          </a:p>
        </p:txBody>
      </p:sp>
    </p:spTree>
    <p:extLst>
      <p:ext uri="{BB962C8B-B14F-4D97-AF65-F5344CB8AC3E}">
        <p14:creationId xmlns:p14="http://schemas.microsoft.com/office/powerpoint/2010/main" val="3612528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7"/>
        <p:cNvGrpSpPr/>
        <p:nvPr/>
      </p:nvGrpSpPr>
      <p:grpSpPr>
        <a:xfrm>
          <a:off x="0" y="0"/>
          <a:ext cx="0" cy="0"/>
          <a:chOff x="0" y="0"/>
          <a:chExt cx="0" cy="0"/>
        </a:xfrm>
      </p:grpSpPr>
      <p:sp>
        <p:nvSpPr>
          <p:cNvPr id="158" name="Google Shape;15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4B545B"/>
              </a:solidFill>
              <a:effectLst/>
              <a:uLnTx/>
              <a:uFillTx/>
              <a:latin typeface="Calibri"/>
              <a:cs typeface="Calibri"/>
              <a:sym typeface="Calibri"/>
            </a:endParaRPr>
          </a:p>
        </p:txBody>
      </p:sp>
      <p:sp>
        <p:nvSpPr>
          <p:cNvPr id="160" name="Google Shape;16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4B545B"/>
              </a:solidFill>
              <a:effectLst/>
              <a:uLnTx/>
              <a:uFillTx/>
              <a:latin typeface="Calibri"/>
              <a:cs typeface="Calibri"/>
              <a:sym typeface="Calibri"/>
            </a:endParaRPr>
          </a:p>
        </p:txBody>
      </p:sp>
    </p:spTree>
    <p:extLst>
      <p:ext uri="{BB962C8B-B14F-4D97-AF65-F5344CB8AC3E}">
        <p14:creationId xmlns:p14="http://schemas.microsoft.com/office/powerpoint/2010/main" val="7771227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4" name="Graphic 88">
            <a:extLst>
              <a:ext uri="{FF2B5EF4-FFF2-40B4-BE49-F238E27FC236}">
                <a16:creationId xmlns:a16="http://schemas.microsoft.com/office/drawing/2014/main" id="{EB5480FE-2981-1134-8E3B-E60516F79D1A}"/>
              </a:ext>
            </a:extLst>
          </p:cNvPr>
          <p:cNvGrpSpPr/>
          <p:nvPr userDrawn="1"/>
        </p:nvGrpSpPr>
        <p:grpSpPr>
          <a:xfrm flipH="1">
            <a:off x="0" y="0"/>
            <a:ext cx="12192000" cy="6858001"/>
            <a:chOff x="95250" y="1489498"/>
            <a:chExt cx="5334000" cy="5334000"/>
          </a:xfrm>
          <a:gradFill flip="none" rotWithShape="1">
            <a:gsLst>
              <a:gs pos="43000">
                <a:schemeClr val="accent1"/>
              </a:gs>
              <a:gs pos="100000">
                <a:schemeClr val="accent1">
                  <a:lumMod val="60000"/>
                  <a:lumOff val="40000"/>
                  <a:alpha val="52599"/>
                </a:schemeClr>
              </a:gs>
            </a:gsLst>
            <a:lin ang="17400000" scaled="0"/>
            <a:tileRect/>
          </a:gradFill>
        </p:grpSpPr>
        <p:sp>
          <p:nvSpPr>
            <p:cNvPr id="5" name="Freeform 4">
              <a:extLst>
                <a:ext uri="{FF2B5EF4-FFF2-40B4-BE49-F238E27FC236}">
                  <a16:creationId xmlns:a16="http://schemas.microsoft.com/office/drawing/2014/main" id="{11BC8BA5-C5B0-2B18-C2B6-1F37E2752873}"/>
                </a:ext>
              </a:extLst>
            </p:cNvPr>
            <p:cNvSpPr/>
            <p:nvPr/>
          </p:nvSpPr>
          <p:spPr>
            <a:xfrm>
              <a:off x="11620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D3CFEE03-5801-FB39-40A7-6679151320AC}"/>
                </a:ext>
              </a:extLst>
            </p:cNvPr>
            <p:cNvSpPr/>
            <p:nvPr/>
          </p:nvSpPr>
          <p:spPr>
            <a:xfrm>
              <a:off x="22288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4A3BA67-081A-9EB6-AC94-5186E2DBC11A}"/>
                </a:ext>
              </a:extLst>
            </p:cNvPr>
            <p:cNvSpPr/>
            <p:nvPr/>
          </p:nvSpPr>
          <p:spPr>
            <a:xfrm>
              <a:off x="32956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ADD47F83-D163-2011-0974-A5D8F45756EB}"/>
                </a:ext>
              </a:extLst>
            </p:cNvPr>
            <p:cNvSpPr/>
            <p:nvPr/>
          </p:nvSpPr>
          <p:spPr>
            <a:xfrm>
              <a:off x="43624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6F1988C-5163-EBAB-7F9A-B98C489B0FC2}"/>
                </a:ext>
              </a:extLst>
            </p:cNvPr>
            <p:cNvSpPr/>
            <p:nvPr/>
          </p:nvSpPr>
          <p:spPr>
            <a:xfrm>
              <a:off x="952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D3B32403-D287-B89B-E4C1-4B3B94E95AA0}"/>
                </a:ext>
              </a:extLst>
            </p:cNvPr>
            <p:cNvSpPr/>
            <p:nvPr/>
          </p:nvSpPr>
          <p:spPr>
            <a:xfrm>
              <a:off x="11620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EC333CE-5DBF-D8C6-498B-27906F7FDB4E}"/>
                </a:ext>
              </a:extLst>
            </p:cNvPr>
            <p:cNvSpPr/>
            <p:nvPr/>
          </p:nvSpPr>
          <p:spPr>
            <a:xfrm>
              <a:off x="22288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AA2E8B1-6F85-4FDB-310E-9F2D0DD005DE}"/>
                </a:ext>
              </a:extLst>
            </p:cNvPr>
            <p:cNvSpPr/>
            <p:nvPr/>
          </p:nvSpPr>
          <p:spPr>
            <a:xfrm>
              <a:off x="32956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2435660-3F5A-7AC2-7A5B-7738CAF05533}"/>
                </a:ext>
              </a:extLst>
            </p:cNvPr>
            <p:cNvSpPr/>
            <p:nvPr/>
          </p:nvSpPr>
          <p:spPr>
            <a:xfrm>
              <a:off x="43624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BF22743-8EB0-3880-1198-C9E049F32B8A}"/>
                </a:ext>
              </a:extLst>
            </p:cNvPr>
            <p:cNvSpPr/>
            <p:nvPr/>
          </p:nvSpPr>
          <p:spPr>
            <a:xfrm>
              <a:off x="952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D37000E-B5A5-C479-A534-86E72F9ECE74}"/>
                </a:ext>
              </a:extLst>
            </p:cNvPr>
            <p:cNvSpPr/>
            <p:nvPr/>
          </p:nvSpPr>
          <p:spPr>
            <a:xfrm>
              <a:off x="11620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D668736-035D-C2B8-E60A-403D30A5D407}"/>
                </a:ext>
              </a:extLst>
            </p:cNvPr>
            <p:cNvSpPr/>
            <p:nvPr/>
          </p:nvSpPr>
          <p:spPr>
            <a:xfrm>
              <a:off x="22288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92829DB-C86C-95C1-A4F8-AB7459733F1B}"/>
                </a:ext>
              </a:extLst>
            </p:cNvPr>
            <p:cNvSpPr/>
            <p:nvPr/>
          </p:nvSpPr>
          <p:spPr>
            <a:xfrm>
              <a:off x="32956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CB0766C-AE1C-70F7-0890-E1FBCF0B7CD0}"/>
                </a:ext>
              </a:extLst>
            </p:cNvPr>
            <p:cNvSpPr/>
            <p:nvPr/>
          </p:nvSpPr>
          <p:spPr>
            <a:xfrm>
              <a:off x="43624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071CEFE-F8C4-9D49-D6D3-241FE9495262}"/>
                </a:ext>
              </a:extLst>
            </p:cNvPr>
            <p:cNvSpPr/>
            <p:nvPr/>
          </p:nvSpPr>
          <p:spPr>
            <a:xfrm>
              <a:off x="952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1D99DF3-66EF-C5F7-9CE1-E0505B3630A1}"/>
                </a:ext>
              </a:extLst>
            </p:cNvPr>
            <p:cNvSpPr/>
            <p:nvPr/>
          </p:nvSpPr>
          <p:spPr>
            <a:xfrm>
              <a:off x="11620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6239F6E-F3BB-C92A-6AB6-AE8B25CBFF64}"/>
                </a:ext>
              </a:extLst>
            </p:cNvPr>
            <p:cNvSpPr/>
            <p:nvPr/>
          </p:nvSpPr>
          <p:spPr>
            <a:xfrm>
              <a:off x="22288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D824D9A-CC08-27E9-964F-AA8C93D5710E}"/>
                </a:ext>
              </a:extLst>
            </p:cNvPr>
            <p:cNvSpPr/>
            <p:nvPr/>
          </p:nvSpPr>
          <p:spPr>
            <a:xfrm>
              <a:off x="32956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8D09DB3-83AA-EA41-519B-EBE10CFBEC29}"/>
                </a:ext>
              </a:extLst>
            </p:cNvPr>
            <p:cNvSpPr/>
            <p:nvPr/>
          </p:nvSpPr>
          <p:spPr>
            <a:xfrm>
              <a:off x="43624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0BCA2C-4B37-4DF7-C542-74FE53F8C14E}"/>
                </a:ext>
              </a:extLst>
            </p:cNvPr>
            <p:cNvSpPr/>
            <p:nvPr/>
          </p:nvSpPr>
          <p:spPr>
            <a:xfrm>
              <a:off x="952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314FC4D-C3EF-E875-C3BC-1D3946454BF9}"/>
                </a:ext>
              </a:extLst>
            </p:cNvPr>
            <p:cNvSpPr/>
            <p:nvPr/>
          </p:nvSpPr>
          <p:spPr>
            <a:xfrm>
              <a:off x="11620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D267996-EEE5-A5D2-120B-F681138C51F2}"/>
                </a:ext>
              </a:extLst>
            </p:cNvPr>
            <p:cNvSpPr/>
            <p:nvPr/>
          </p:nvSpPr>
          <p:spPr>
            <a:xfrm>
              <a:off x="22288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9610977-604B-A77F-E058-CADBAA1E4758}"/>
                </a:ext>
              </a:extLst>
            </p:cNvPr>
            <p:cNvSpPr/>
            <p:nvPr/>
          </p:nvSpPr>
          <p:spPr>
            <a:xfrm>
              <a:off x="32956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D5E7FD3-060D-ED8E-2FA7-75DF1E2BED9B}"/>
                </a:ext>
              </a:extLst>
            </p:cNvPr>
            <p:cNvSpPr/>
            <p:nvPr/>
          </p:nvSpPr>
          <p:spPr>
            <a:xfrm>
              <a:off x="43624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grpSp>
      <p:sp>
        <p:nvSpPr>
          <p:cNvPr id="31" name="Rectangle 30">
            <a:extLst>
              <a:ext uri="{FF2B5EF4-FFF2-40B4-BE49-F238E27FC236}">
                <a16:creationId xmlns:a16="http://schemas.microsoft.com/office/drawing/2014/main" id="{85043F4F-3A7A-A033-414D-5FB9EF9B3D31}"/>
              </a:ext>
            </a:extLst>
          </p:cNvPr>
          <p:cNvSpPr/>
          <p:nvPr userDrawn="1"/>
        </p:nvSpPr>
        <p:spPr>
          <a:xfrm>
            <a:off x="0" y="0"/>
            <a:ext cx="12192000" cy="6858000"/>
          </a:xfrm>
          <a:prstGeom prst="rect">
            <a:avLst/>
          </a:prstGeom>
          <a:gradFill flip="none" rotWithShape="1">
            <a:gsLst>
              <a:gs pos="17000">
                <a:schemeClr val="accent1"/>
              </a:gs>
              <a:gs pos="53000">
                <a:schemeClr val="accent1">
                  <a:alpha val="89000"/>
                </a:schemeClr>
              </a:gs>
              <a:gs pos="100000">
                <a:schemeClr val="accent1">
                  <a:lumMod val="60000"/>
                  <a:lumOff val="4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5441597"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5441598"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a:t>CLICK TO EDIT</a:t>
            </a:r>
          </a:p>
        </p:txBody>
      </p:sp>
      <p:pic>
        <p:nvPicPr>
          <p:cNvPr id="3" name="Picture 2" descr="A picture containing text, clipart&#10;&#10;Description automatically generated">
            <a:extLst>
              <a:ext uri="{FF2B5EF4-FFF2-40B4-BE49-F238E27FC236}">
                <a16:creationId xmlns:a16="http://schemas.microsoft.com/office/drawing/2014/main" id="{160122F8-141B-ED54-5152-3760F78940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40253" y="5518992"/>
            <a:ext cx="2588982" cy="1074428"/>
          </a:xfrm>
          <a:prstGeom prst="rect">
            <a:avLst/>
          </a:prstGeom>
        </p:spPr>
      </p:pic>
      <p:pic>
        <p:nvPicPr>
          <p:cNvPr id="35" name="Picture 34">
            <a:extLst>
              <a:ext uri="{FF2B5EF4-FFF2-40B4-BE49-F238E27FC236}">
                <a16:creationId xmlns:a16="http://schemas.microsoft.com/office/drawing/2014/main" id="{3C409F80-B404-FB29-890F-A0B77037E3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2763" y="305130"/>
            <a:ext cx="2698489" cy="1066469"/>
          </a:xfrm>
          <a:prstGeom prst="rect">
            <a:avLst/>
          </a:prstGeom>
        </p:spPr>
      </p:pic>
    </p:spTree>
    <p:extLst>
      <p:ext uri="{BB962C8B-B14F-4D97-AF65-F5344CB8AC3E}">
        <p14:creationId xmlns:p14="http://schemas.microsoft.com/office/powerpoint/2010/main" val="38020894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w/ Photo">
    <p:spTree>
      <p:nvGrpSpPr>
        <p:cNvPr id="1" name=""/>
        <p:cNvGrpSpPr/>
        <p:nvPr/>
      </p:nvGrpSpPr>
      <p:grpSpPr>
        <a:xfrm>
          <a:off x="0" y="0"/>
          <a:ext cx="0" cy="0"/>
          <a:chOff x="0" y="0"/>
          <a:chExt cx="0" cy="0"/>
        </a:xfrm>
      </p:grpSpPr>
      <p:grpSp>
        <p:nvGrpSpPr>
          <p:cNvPr id="33" name="Graphic 88">
            <a:extLst>
              <a:ext uri="{FF2B5EF4-FFF2-40B4-BE49-F238E27FC236}">
                <a16:creationId xmlns:a16="http://schemas.microsoft.com/office/drawing/2014/main" id="{58D6D83D-489F-0D57-D4B3-6CC1156F746E}"/>
              </a:ext>
            </a:extLst>
          </p:cNvPr>
          <p:cNvGrpSpPr/>
          <p:nvPr userDrawn="1"/>
        </p:nvGrpSpPr>
        <p:grpSpPr>
          <a:xfrm rot="10800000">
            <a:off x="0" y="15593"/>
            <a:ext cx="12192000" cy="6858001"/>
            <a:chOff x="95250" y="1489498"/>
            <a:chExt cx="5334000" cy="5334000"/>
          </a:xfrm>
          <a:gradFill flip="none" rotWithShape="1">
            <a:gsLst>
              <a:gs pos="0">
                <a:schemeClr val="accent1">
                  <a:lumMod val="40000"/>
                  <a:lumOff val="60000"/>
                  <a:alpha val="0"/>
                </a:schemeClr>
              </a:gs>
              <a:gs pos="98000">
                <a:schemeClr val="accent1"/>
              </a:gs>
            </a:gsLst>
            <a:lin ang="15000000" scaled="0"/>
            <a:tileRect/>
          </a:gradFill>
        </p:grpSpPr>
        <p:sp>
          <p:nvSpPr>
            <p:cNvPr id="34" name="Freeform 33">
              <a:extLst>
                <a:ext uri="{FF2B5EF4-FFF2-40B4-BE49-F238E27FC236}">
                  <a16:creationId xmlns:a16="http://schemas.microsoft.com/office/drawing/2014/main" id="{67C3F665-E7A9-FB0F-BC20-A5FFC5B00F78}"/>
                </a:ext>
              </a:extLst>
            </p:cNvPr>
            <p:cNvSpPr/>
            <p:nvPr/>
          </p:nvSpPr>
          <p:spPr>
            <a:xfrm>
              <a:off x="952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0E37B35-0396-1259-C4D3-6FCD7D64C0AA}"/>
                </a:ext>
              </a:extLst>
            </p:cNvPr>
            <p:cNvSpPr/>
            <p:nvPr/>
          </p:nvSpPr>
          <p:spPr>
            <a:xfrm>
              <a:off x="11620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E54E223-A2C5-2011-80EE-21B721AB5D45}"/>
                </a:ext>
              </a:extLst>
            </p:cNvPr>
            <p:cNvSpPr/>
            <p:nvPr/>
          </p:nvSpPr>
          <p:spPr>
            <a:xfrm>
              <a:off x="22288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ADBD9F6-0C96-5393-8676-C75988A01CF9}"/>
                </a:ext>
              </a:extLst>
            </p:cNvPr>
            <p:cNvSpPr/>
            <p:nvPr/>
          </p:nvSpPr>
          <p:spPr>
            <a:xfrm>
              <a:off x="32956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956F24E-3E8E-319D-3167-0B5928125380}"/>
                </a:ext>
              </a:extLst>
            </p:cNvPr>
            <p:cNvSpPr/>
            <p:nvPr/>
          </p:nvSpPr>
          <p:spPr>
            <a:xfrm>
              <a:off x="43624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2FDA9DC-9629-7B49-DA99-663735BFA1AA}"/>
                </a:ext>
              </a:extLst>
            </p:cNvPr>
            <p:cNvSpPr/>
            <p:nvPr/>
          </p:nvSpPr>
          <p:spPr>
            <a:xfrm>
              <a:off x="952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D4AA3C4-9F2E-7919-BACB-F934B3F2112D}"/>
                </a:ext>
              </a:extLst>
            </p:cNvPr>
            <p:cNvSpPr/>
            <p:nvPr/>
          </p:nvSpPr>
          <p:spPr>
            <a:xfrm>
              <a:off x="11620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6237587-71C6-0BA8-B1E6-DACBAC04248A}"/>
                </a:ext>
              </a:extLst>
            </p:cNvPr>
            <p:cNvSpPr/>
            <p:nvPr/>
          </p:nvSpPr>
          <p:spPr>
            <a:xfrm>
              <a:off x="22288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BD05198-61F9-FACE-D519-592CBDE525E7}"/>
                </a:ext>
              </a:extLst>
            </p:cNvPr>
            <p:cNvSpPr/>
            <p:nvPr/>
          </p:nvSpPr>
          <p:spPr>
            <a:xfrm>
              <a:off x="32956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AC70000-B7EC-4CB2-F4A4-2AD186644399}"/>
                </a:ext>
              </a:extLst>
            </p:cNvPr>
            <p:cNvSpPr/>
            <p:nvPr/>
          </p:nvSpPr>
          <p:spPr>
            <a:xfrm>
              <a:off x="43624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298E46D-2BFE-E9C5-8B49-A36E9D9D4BAE}"/>
                </a:ext>
              </a:extLst>
            </p:cNvPr>
            <p:cNvSpPr/>
            <p:nvPr/>
          </p:nvSpPr>
          <p:spPr>
            <a:xfrm>
              <a:off x="952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2B61948-4846-84E9-941D-10419E5A660A}"/>
                </a:ext>
              </a:extLst>
            </p:cNvPr>
            <p:cNvSpPr/>
            <p:nvPr/>
          </p:nvSpPr>
          <p:spPr>
            <a:xfrm>
              <a:off x="11620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DFFC6F8-0D1F-7794-DA96-015E92618EF3}"/>
                </a:ext>
              </a:extLst>
            </p:cNvPr>
            <p:cNvSpPr/>
            <p:nvPr/>
          </p:nvSpPr>
          <p:spPr>
            <a:xfrm>
              <a:off x="22288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AB3E8DC-57A0-5550-27BE-532B9A5D9A85}"/>
                </a:ext>
              </a:extLst>
            </p:cNvPr>
            <p:cNvSpPr/>
            <p:nvPr/>
          </p:nvSpPr>
          <p:spPr>
            <a:xfrm>
              <a:off x="32956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FDBC470-716A-318C-816B-E98822DA8405}"/>
                </a:ext>
              </a:extLst>
            </p:cNvPr>
            <p:cNvSpPr/>
            <p:nvPr/>
          </p:nvSpPr>
          <p:spPr>
            <a:xfrm>
              <a:off x="43624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6BA8261E-87EB-DA2E-CDE8-B831937B5D16}"/>
                </a:ext>
              </a:extLst>
            </p:cNvPr>
            <p:cNvSpPr/>
            <p:nvPr/>
          </p:nvSpPr>
          <p:spPr>
            <a:xfrm>
              <a:off x="952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8D6B51-45EA-85D8-77CD-9F8A6CDCDD1F}"/>
                </a:ext>
              </a:extLst>
            </p:cNvPr>
            <p:cNvSpPr/>
            <p:nvPr/>
          </p:nvSpPr>
          <p:spPr>
            <a:xfrm>
              <a:off x="11620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8CD2B25-29BC-A0FD-71BA-777C536C1B3A}"/>
                </a:ext>
              </a:extLst>
            </p:cNvPr>
            <p:cNvSpPr/>
            <p:nvPr/>
          </p:nvSpPr>
          <p:spPr>
            <a:xfrm>
              <a:off x="22288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E60828A-5DF0-065F-8CA6-46CFC3BECA00}"/>
                </a:ext>
              </a:extLst>
            </p:cNvPr>
            <p:cNvSpPr/>
            <p:nvPr/>
          </p:nvSpPr>
          <p:spPr>
            <a:xfrm>
              <a:off x="32956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569701C4-5352-11AB-42F4-463FD6661A36}"/>
                </a:ext>
              </a:extLst>
            </p:cNvPr>
            <p:cNvSpPr/>
            <p:nvPr/>
          </p:nvSpPr>
          <p:spPr>
            <a:xfrm>
              <a:off x="43624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DBF650F-3C2E-7774-331B-A702F9EF3524}"/>
                </a:ext>
              </a:extLst>
            </p:cNvPr>
            <p:cNvSpPr/>
            <p:nvPr/>
          </p:nvSpPr>
          <p:spPr>
            <a:xfrm>
              <a:off x="952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6CBEF70-38E2-59A0-F2FD-6584EC3F8928}"/>
                </a:ext>
              </a:extLst>
            </p:cNvPr>
            <p:cNvSpPr/>
            <p:nvPr/>
          </p:nvSpPr>
          <p:spPr>
            <a:xfrm>
              <a:off x="11620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81D0B1D-DBB1-BFA8-0E73-D881DF274201}"/>
                </a:ext>
              </a:extLst>
            </p:cNvPr>
            <p:cNvSpPr/>
            <p:nvPr/>
          </p:nvSpPr>
          <p:spPr>
            <a:xfrm>
              <a:off x="22288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188E818-8A5B-A1BE-C516-0901DF1CB722}"/>
                </a:ext>
              </a:extLst>
            </p:cNvPr>
            <p:cNvSpPr/>
            <p:nvPr/>
          </p:nvSpPr>
          <p:spPr>
            <a:xfrm>
              <a:off x="32956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6CC3DB-3205-4CA6-0F9A-E5C0ABF66136}"/>
                </a:ext>
              </a:extLst>
            </p:cNvPr>
            <p:cNvSpPr/>
            <p:nvPr/>
          </p:nvSpPr>
          <p:spPr>
            <a:xfrm>
              <a:off x="43624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grpSp>
      <p:sp>
        <p:nvSpPr>
          <p:cNvPr id="59" name="Rectangle 58">
            <a:extLst>
              <a:ext uri="{FF2B5EF4-FFF2-40B4-BE49-F238E27FC236}">
                <a16:creationId xmlns:a16="http://schemas.microsoft.com/office/drawing/2014/main" id="{3FDA2665-5028-B4A2-B1B5-E4EA1AC0ED4C}"/>
              </a:ext>
            </a:extLst>
          </p:cNvPr>
          <p:cNvSpPr/>
          <p:nvPr userDrawn="1"/>
        </p:nvSpPr>
        <p:spPr>
          <a:xfrm>
            <a:off x="-2" y="0"/>
            <a:ext cx="12192002" cy="6873593"/>
          </a:xfrm>
          <a:prstGeom prst="rect">
            <a:avLst/>
          </a:prstGeom>
          <a:gradFill flip="none" rotWithShape="1">
            <a:gsLst>
              <a:gs pos="19000">
                <a:schemeClr val="accent1"/>
              </a:gs>
              <a:gs pos="100000">
                <a:schemeClr val="accent1">
                  <a:lumMod val="60000"/>
                  <a:lumOff val="40000"/>
                  <a:alpha val="66303"/>
                </a:schemeClr>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594257" y="3444591"/>
            <a:ext cx="6387638" cy="962190"/>
          </a:xfrm>
        </p:spPr>
        <p:txBody>
          <a:bodyPr>
            <a:normAutofit/>
          </a:bodyPr>
          <a:lstStyle>
            <a:lvl1pPr marL="0" indent="0" algn="l">
              <a:buNone/>
              <a:defRPr sz="1800">
                <a:solidFill>
                  <a:schemeClr val="accent1">
                    <a:lumMod val="20000"/>
                    <a:lumOff val="80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594258" y="1602016"/>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a:t>CLICK TO EDIT</a:t>
            </a:r>
          </a:p>
        </p:txBody>
      </p:sp>
      <p:sp>
        <p:nvSpPr>
          <p:cNvPr id="5" name="Picture Placeholder 4">
            <a:extLst>
              <a:ext uri="{FF2B5EF4-FFF2-40B4-BE49-F238E27FC236}">
                <a16:creationId xmlns:a16="http://schemas.microsoft.com/office/drawing/2014/main" id="{F5496835-195E-E9F4-3CBE-7C62F6DAC962}"/>
              </a:ext>
            </a:extLst>
          </p:cNvPr>
          <p:cNvSpPr>
            <a:spLocks noGrp="1"/>
          </p:cNvSpPr>
          <p:nvPr>
            <p:ph type="pic" sz="quarter" idx="10"/>
          </p:nvPr>
        </p:nvSpPr>
        <p:spPr>
          <a:xfrm>
            <a:off x="7315199" y="0"/>
            <a:ext cx="4876802" cy="6858000"/>
          </a:xfrm>
        </p:spPr>
        <p:txBody>
          <a:bodyPr anchor="ctr"/>
          <a:lstStyle>
            <a:lvl1pPr algn="ctr">
              <a:defRPr spc="300">
                <a:solidFill>
                  <a:schemeClr val="bg1"/>
                </a:solidFill>
              </a:defRPr>
            </a:lvl1pPr>
          </a:lstStyle>
          <a:p>
            <a:r>
              <a:rPr lang="en-US"/>
              <a:t>Click icon to add picture</a:t>
            </a:r>
          </a:p>
        </p:txBody>
      </p:sp>
      <p:pic>
        <p:nvPicPr>
          <p:cNvPr id="15" name="Picture 14" descr="A picture containing text, clipart&#10;&#10;Description automatically generated">
            <a:extLst>
              <a:ext uri="{FF2B5EF4-FFF2-40B4-BE49-F238E27FC236}">
                <a16:creationId xmlns:a16="http://schemas.microsoft.com/office/drawing/2014/main" id="{39D15E16-EE31-3E6C-79E6-AA5AF9B8D2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257" y="5498759"/>
            <a:ext cx="2588982" cy="1074428"/>
          </a:xfrm>
          <a:prstGeom prst="rect">
            <a:avLst/>
          </a:prstGeom>
        </p:spPr>
      </p:pic>
      <p:pic>
        <p:nvPicPr>
          <p:cNvPr id="7" name="Picture 6">
            <a:extLst>
              <a:ext uri="{FF2B5EF4-FFF2-40B4-BE49-F238E27FC236}">
                <a16:creationId xmlns:a16="http://schemas.microsoft.com/office/drawing/2014/main" id="{852E0CEC-5931-9A72-30E0-30C5C5BA19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2744" y="5575688"/>
            <a:ext cx="2248107" cy="888474"/>
          </a:xfrm>
          <a:prstGeom prst="rect">
            <a:avLst/>
          </a:prstGeom>
        </p:spPr>
      </p:pic>
    </p:spTree>
    <p:extLst>
      <p:ext uri="{BB962C8B-B14F-4D97-AF65-F5344CB8AC3E}">
        <p14:creationId xmlns:p14="http://schemas.microsoft.com/office/powerpoint/2010/main" val="15796620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grpSp>
        <p:nvGrpSpPr>
          <p:cNvPr id="2" name="Graphic 88">
            <a:extLst>
              <a:ext uri="{FF2B5EF4-FFF2-40B4-BE49-F238E27FC236}">
                <a16:creationId xmlns:a16="http://schemas.microsoft.com/office/drawing/2014/main" id="{F5404231-986A-CB8D-5980-02CC43CE929D}"/>
              </a:ext>
            </a:extLst>
          </p:cNvPr>
          <p:cNvGrpSpPr/>
          <p:nvPr userDrawn="1"/>
        </p:nvGrpSpPr>
        <p:grpSpPr>
          <a:xfrm>
            <a:off x="8792" y="-2"/>
            <a:ext cx="12192000" cy="6858001"/>
            <a:chOff x="95250" y="1489498"/>
            <a:chExt cx="5334000" cy="5334000"/>
          </a:xfrm>
          <a:gradFill flip="none" rotWithShape="1">
            <a:gsLst>
              <a:gs pos="0">
                <a:schemeClr val="accent1">
                  <a:lumMod val="40000"/>
                  <a:lumOff val="60000"/>
                  <a:alpha val="0"/>
                </a:schemeClr>
              </a:gs>
              <a:gs pos="98000">
                <a:schemeClr val="accent1"/>
              </a:gs>
            </a:gsLst>
            <a:lin ang="15000000" scaled="0"/>
            <a:tileRect/>
          </a:gradFill>
        </p:grpSpPr>
        <p:sp>
          <p:nvSpPr>
            <p:cNvPr id="4" name="Freeform 3">
              <a:extLst>
                <a:ext uri="{FF2B5EF4-FFF2-40B4-BE49-F238E27FC236}">
                  <a16:creationId xmlns:a16="http://schemas.microsoft.com/office/drawing/2014/main" id="{8687434A-437D-90EC-8E8A-A52061C41720}"/>
                </a:ext>
              </a:extLst>
            </p:cNvPr>
            <p:cNvSpPr/>
            <p:nvPr/>
          </p:nvSpPr>
          <p:spPr>
            <a:xfrm>
              <a:off x="952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86695E9-6CC2-41FD-7CEF-30BE6A4E38B1}"/>
                </a:ext>
              </a:extLst>
            </p:cNvPr>
            <p:cNvSpPr/>
            <p:nvPr/>
          </p:nvSpPr>
          <p:spPr>
            <a:xfrm>
              <a:off x="11620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C8F7C70-3259-50EF-089E-97318604037C}"/>
                </a:ext>
              </a:extLst>
            </p:cNvPr>
            <p:cNvSpPr/>
            <p:nvPr/>
          </p:nvSpPr>
          <p:spPr>
            <a:xfrm>
              <a:off x="22288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E99E8E0-A436-7E97-2602-7A9EABF8C501}"/>
                </a:ext>
              </a:extLst>
            </p:cNvPr>
            <p:cNvSpPr/>
            <p:nvPr/>
          </p:nvSpPr>
          <p:spPr>
            <a:xfrm>
              <a:off x="32956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1C06E094-009C-4749-2B6F-8C9EF5A07EE6}"/>
                </a:ext>
              </a:extLst>
            </p:cNvPr>
            <p:cNvSpPr/>
            <p:nvPr/>
          </p:nvSpPr>
          <p:spPr>
            <a:xfrm>
              <a:off x="43624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051F161-1206-4188-FAF6-88EDABC6471B}"/>
                </a:ext>
              </a:extLst>
            </p:cNvPr>
            <p:cNvSpPr/>
            <p:nvPr/>
          </p:nvSpPr>
          <p:spPr>
            <a:xfrm>
              <a:off x="952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50AAA56-3104-64DC-8615-A5C220064726}"/>
                </a:ext>
              </a:extLst>
            </p:cNvPr>
            <p:cNvSpPr/>
            <p:nvPr/>
          </p:nvSpPr>
          <p:spPr>
            <a:xfrm>
              <a:off x="11620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A378E12-E4B4-7A43-4A9F-91F4CDA6BD04}"/>
                </a:ext>
              </a:extLst>
            </p:cNvPr>
            <p:cNvSpPr/>
            <p:nvPr/>
          </p:nvSpPr>
          <p:spPr>
            <a:xfrm>
              <a:off x="22288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C8FD260-C414-2C69-2FB6-DB4E37A366EE}"/>
                </a:ext>
              </a:extLst>
            </p:cNvPr>
            <p:cNvSpPr/>
            <p:nvPr/>
          </p:nvSpPr>
          <p:spPr>
            <a:xfrm>
              <a:off x="32956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59DBC24-F446-1BDD-6ED7-99489312E45B}"/>
                </a:ext>
              </a:extLst>
            </p:cNvPr>
            <p:cNvSpPr/>
            <p:nvPr/>
          </p:nvSpPr>
          <p:spPr>
            <a:xfrm>
              <a:off x="43624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50E2892-F212-9988-83F2-79B5F77A34AF}"/>
                </a:ext>
              </a:extLst>
            </p:cNvPr>
            <p:cNvSpPr/>
            <p:nvPr/>
          </p:nvSpPr>
          <p:spPr>
            <a:xfrm>
              <a:off x="952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7575F2C-19B9-9BB6-E3C4-10EA29713DC5}"/>
                </a:ext>
              </a:extLst>
            </p:cNvPr>
            <p:cNvSpPr/>
            <p:nvPr/>
          </p:nvSpPr>
          <p:spPr>
            <a:xfrm>
              <a:off x="11620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A23AC49-588F-8EE0-842B-500FD58EF3BF}"/>
                </a:ext>
              </a:extLst>
            </p:cNvPr>
            <p:cNvSpPr/>
            <p:nvPr/>
          </p:nvSpPr>
          <p:spPr>
            <a:xfrm>
              <a:off x="22288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92BCDC8-9FCE-FB3F-4491-743A84F3DA83}"/>
                </a:ext>
              </a:extLst>
            </p:cNvPr>
            <p:cNvSpPr/>
            <p:nvPr/>
          </p:nvSpPr>
          <p:spPr>
            <a:xfrm>
              <a:off x="32956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C053692-E447-AACA-CF53-E4750AADA2AC}"/>
                </a:ext>
              </a:extLst>
            </p:cNvPr>
            <p:cNvSpPr/>
            <p:nvPr/>
          </p:nvSpPr>
          <p:spPr>
            <a:xfrm>
              <a:off x="43624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A9B2F85-5F59-72D4-BEF2-B5B14B7ED233}"/>
                </a:ext>
              </a:extLst>
            </p:cNvPr>
            <p:cNvSpPr/>
            <p:nvPr/>
          </p:nvSpPr>
          <p:spPr>
            <a:xfrm>
              <a:off x="952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48C3298-A17A-1E1F-3D56-D987939CB3AE}"/>
                </a:ext>
              </a:extLst>
            </p:cNvPr>
            <p:cNvSpPr/>
            <p:nvPr/>
          </p:nvSpPr>
          <p:spPr>
            <a:xfrm>
              <a:off x="11620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226D58A-34C3-D1FC-D3B1-DDABC203A5E5}"/>
                </a:ext>
              </a:extLst>
            </p:cNvPr>
            <p:cNvSpPr/>
            <p:nvPr/>
          </p:nvSpPr>
          <p:spPr>
            <a:xfrm>
              <a:off x="22288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0CBA2800-A80B-A391-34A8-36A1A15CBF0C}"/>
                </a:ext>
              </a:extLst>
            </p:cNvPr>
            <p:cNvSpPr/>
            <p:nvPr/>
          </p:nvSpPr>
          <p:spPr>
            <a:xfrm>
              <a:off x="32956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63602C0-5D44-33F1-886F-0220EA0D1410}"/>
                </a:ext>
              </a:extLst>
            </p:cNvPr>
            <p:cNvSpPr/>
            <p:nvPr/>
          </p:nvSpPr>
          <p:spPr>
            <a:xfrm>
              <a:off x="43624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85150B5-F66A-F62D-1272-3A7FFF1089B9}"/>
                </a:ext>
              </a:extLst>
            </p:cNvPr>
            <p:cNvSpPr/>
            <p:nvPr/>
          </p:nvSpPr>
          <p:spPr>
            <a:xfrm>
              <a:off x="952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1D51677-A106-E699-8870-D5EFFCB698CA}"/>
                </a:ext>
              </a:extLst>
            </p:cNvPr>
            <p:cNvSpPr/>
            <p:nvPr/>
          </p:nvSpPr>
          <p:spPr>
            <a:xfrm>
              <a:off x="11620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2C90C3A-9BCF-D999-EC9D-747884D80CDB}"/>
                </a:ext>
              </a:extLst>
            </p:cNvPr>
            <p:cNvSpPr/>
            <p:nvPr/>
          </p:nvSpPr>
          <p:spPr>
            <a:xfrm>
              <a:off x="22288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DCC4AD0-F964-ADFD-5E96-6CA9E58A86F2}"/>
                </a:ext>
              </a:extLst>
            </p:cNvPr>
            <p:cNvSpPr/>
            <p:nvPr/>
          </p:nvSpPr>
          <p:spPr>
            <a:xfrm>
              <a:off x="32956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2AE5C86-ECF1-6E5C-AB4E-D50E950EBDC2}"/>
                </a:ext>
              </a:extLst>
            </p:cNvPr>
            <p:cNvSpPr/>
            <p:nvPr/>
          </p:nvSpPr>
          <p:spPr>
            <a:xfrm>
              <a:off x="43624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grpSp>
      <p:sp>
        <p:nvSpPr>
          <p:cNvPr id="32" name="Rectangle 31">
            <a:extLst>
              <a:ext uri="{FF2B5EF4-FFF2-40B4-BE49-F238E27FC236}">
                <a16:creationId xmlns:a16="http://schemas.microsoft.com/office/drawing/2014/main" id="{BEE0237C-90D4-18AD-DC2B-CEC072ACEC3F}"/>
              </a:ext>
            </a:extLst>
          </p:cNvPr>
          <p:cNvSpPr/>
          <p:nvPr userDrawn="1"/>
        </p:nvSpPr>
        <p:spPr>
          <a:xfrm>
            <a:off x="0" y="0"/>
            <a:ext cx="12191999" cy="6873593"/>
          </a:xfrm>
          <a:prstGeom prst="rect">
            <a:avLst/>
          </a:prstGeom>
          <a:gradFill flip="none" rotWithShape="1">
            <a:gsLst>
              <a:gs pos="53000">
                <a:srgbClr val="8D9CB5">
                  <a:alpha val="91817"/>
                </a:srgbClr>
              </a:gs>
              <a:gs pos="21000">
                <a:schemeClr val="accent1"/>
              </a:gs>
              <a:gs pos="100000">
                <a:schemeClr val="accent1">
                  <a:alpha val="83598"/>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444262" y="3896069"/>
            <a:ext cx="7321061" cy="900863"/>
          </a:xfrm>
        </p:spPr>
        <p:txBody>
          <a:bodyPr anchor="t">
            <a:normAutofit/>
          </a:bodyPr>
          <a:lstStyle>
            <a:lvl1pPr algn="ctr">
              <a:defRPr sz="4000" b="1">
                <a:solidFill>
                  <a:srgbClr val="FFFFFF"/>
                </a:solidFill>
              </a:defRPr>
            </a:lvl1pPr>
          </a:lstStyle>
          <a:p>
            <a:r>
              <a:rPr lang="en-US"/>
              <a:t>CLICK TO EDIT</a:t>
            </a:r>
          </a:p>
        </p:txBody>
      </p:sp>
      <p:sp>
        <p:nvSpPr>
          <p:cNvPr id="3" name="Picture Placeholder 2">
            <a:extLst>
              <a:ext uri="{FF2B5EF4-FFF2-40B4-BE49-F238E27FC236}">
                <a16:creationId xmlns:a16="http://schemas.microsoft.com/office/drawing/2014/main" id="{897CDB90-7F95-46D7-9750-A473B620A466}"/>
              </a:ext>
            </a:extLst>
          </p:cNvPr>
          <p:cNvSpPr>
            <a:spLocks noGrp="1"/>
          </p:cNvSpPr>
          <p:nvPr>
            <p:ph type="pic" sz="quarter" idx="10"/>
          </p:nvPr>
        </p:nvSpPr>
        <p:spPr>
          <a:xfrm>
            <a:off x="4918475" y="1074861"/>
            <a:ext cx="2355050" cy="2354138"/>
          </a:xfrm>
          <a:prstGeom prst="ellipse">
            <a:avLst/>
          </a:prstGeom>
        </p:spPr>
        <p:txBody>
          <a:bodyPr anchor="ctr"/>
          <a:lstStyle>
            <a:lvl1pPr marL="0" indent="0" algn="ctr">
              <a:buNone/>
              <a:defRPr spc="300">
                <a:solidFill>
                  <a:schemeClr val="bg1"/>
                </a:solidFill>
              </a:defRPr>
            </a:lvl1pPr>
          </a:lstStyle>
          <a:p>
            <a:r>
              <a:rPr lang="en-US"/>
              <a:t>Click icon to add picture</a:t>
            </a:r>
          </a:p>
        </p:txBody>
      </p:sp>
      <p:pic>
        <p:nvPicPr>
          <p:cNvPr id="7" name="Picture 6" descr="A picture containing text, clipart&#10;&#10;Description automatically generated">
            <a:extLst>
              <a:ext uri="{FF2B5EF4-FFF2-40B4-BE49-F238E27FC236}">
                <a16:creationId xmlns:a16="http://schemas.microsoft.com/office/drawing/2014/main" id="{067F74B6-3012-E104-5302-12F7CA2215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4808" y="5803910"/>
            <a:ext cx="2140457" cy="888290"/>
          </a:xfrm>
          <a:prstGeom prst="rect">
            <a:avLst/>
          </a:prstGeom>
        </p:spPr>
      </p:pic>
      <p:pic>
        <p:nvPicPr>
          <p:cNvPr id="36" name="Picture 35">
            <a:extLst>
              <a:ext uri="{FF2B5EF4-FFF2-40B4-BE49-F238E27FC236}">
                <a16:creationId xmlns:a16="http://schemas.microsoft.com/office/drawing/2014/main" id="{34DF135D-A725-808D-8406-3CF437D7DE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6487" y="5881106"/>
            <a:ext cx="1856986" cy="733899"/>
          </a:xfrm>
          <a:prstGeom prst="rect">
            <a:avLst/>
          </a:prstGeom>
        </p:spPr>
      </p:pic>
    </p:spTree>
    <p:extLst>
      <p:ext uri="{BB962C8B-B14F-4D97-AF65-F5344CB8AC3E}">
        <p14:creationId xmlns:p14="http://schemas.microsoft.com/office/powerpoint/2010/main" val="9887361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Photo + Content">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5A0B95F5-8C49-30A5-FEA2-F529C589DE68}"/>
              </a:ext>
            </a:extLst>
          </p:cNvPr>
          <p:cNvSpPr/>
          <p:nvPr userDrawn="1"/>
        </p:nvSpPr>
        <p:spPr>
          <a:xfrm rot="10800000">
            <a:off x="6896100" y="12559"/>
            <a:ext cx="5295900" cy="6858000"/>
          </a:xfrm>
          <a:prstGeom prst="rect">
            <a:avLst/>
          </a:prstGeom>
          <a:gradFill flip="none" rotWithShape="1">
            <a:gsLst>
              <a:gs pos="0">
                <a:schemeClr val="accent1">
                  <a:lumMod val="75000"/>
                </a:schemeClr>
              </a:gs>
              <a:gs pos="69000">
                <a:schemeClr val="accent1"/>
              </a:gs>
              <a:gs pos="100000">
                <a:schemeClr val="accent1"/>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9" name="Graphic 88">
            <a:extLst>
              <a:ext uri="{FF2B5EF4-FFF2-40B4-BE49-F238E27FC236}">
                <a16:creationId xmlns:a16="http://schemas.microsoft.com/office/drawing/2014/main" id="{2251557F-5EBD-AEE4-43D6-C15EEF6E44E6}"/>
              </a:ext>
            </a:extLst>
          </p:cNvPr>
          <p:cNvGrpSpPr/>
          <p:nvPr userDrawn="1"/>
        </p:nvGrpSpPr>
        <p:grpSpPr>
          <a:xfrm flipH="1">
            <a:off x="6896099" y="3134322"/>
            <a:ext cx="5295898" cy="3723679"/>
            <a:chOff x="1162050" y="1489498"/>
            <a:chExt cx="4267200" cy="5334000"/>
          </a:xfrm>
          <a:gradFill flip="none" rotWithShape="1">
            <a:gsLst>
              <a:gs pos="9000">
                <a:schemeClr val="accent1"/>
              </a:gs>
              <a:gs pos="50000">
                <a:schemeClr val="accent1">
                  <a:lumMod val="60000"/>
                  <a:lumOff val="40000"/>
                  <a:alpha val="14739"/>
                </a:schemeClr>
              </a:gs>
              <a:gs pos="100000">
                <a:schemeClr val="accent1">
                  <a:alpha val="0"/>
                </a:schemeClr>
              </a:gs>
            </a:gsLst>
            <a:lin ang="16200000" scaled="1"/>
            <a:tileRect/>
          </a:gradFill>
        </p:grpSpPr>
        <p:sp>
          <p:nvSpPr>
            <p:cNvPr id="60" name="Freeform 59">
              <a:extLst>
                <a:ext uri="{FF2B5EF4-FFF2-40B4-BE49-F238E27FC236}">
                  <a16:creationId xmlns:a16="http://schemas.microsoft.com/office/drawing/2014/main" id="{A7614481-72AD-6D87-4C83-F9CDB743A453}"/>
                </a:ext>
              </a:extLst>
            </p:cNvPr>
            <p:cNvSpPr/>
            <p:nvPr/>
          </p:nvSpPr>
          <p:spPr>
            <a:xfrm>
              <a:off x="11620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30B9855-91D7-762F-9DD5-BB3AF3EF76DE}"/>
                </a:ext>
              </a:extLst>
            </p:cNvPr>
            <p:cNvSpPr/>
            <p:nvPr/>
          </p:nvSpPr>
          <p:spPr>
            <a:xfrm>
              <a:off x="22288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B4D62CB3-50A1-27E7-D68C-6DCE7DA23BCF}"/>
                </a:ext>
              </a:extLst>
            </p:cNvPr>
            <p:cNvSpPr/>
            <p:nvPr/>
          </p:nvSpPr>
          <p:spPr>
            <a:xfrm>
              <a:off x="32956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DC6A48B-B00A-605E-FF1D-FDD69E73D14D}"/>
                </a:ext>
              </a:extLst>
            </p:cNvPr>
            <p:cNvSpPr/>
            <p:nvPr/>
          </p:nvSpPr>
          <p:spPr>
            <a:xfrm>
              <a:off x="43624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D0949F2-09B0-098D-071C-D5EB7DC2F3B6}"/>
                </a:ext>
              </a:extLst>
            </p:cNvPr>
            <p:cNvSpPr/>
            <p:nvPr/>
          </p:nvSpPr>
          <p:spPr>
            <a:xfrm>
              <a:off x="11620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A4924F0-6210-1686-A9D4-1F4C0A65161E}"/>
                </a:ext>
              </a:extLst>
            </p:cNvPr>
            <p:cNvSpPr/>
            <p:nvPr/>
          </p:nvSpPr>
          <p:spPr>
            <a:xfrm>
              <a:off x="22288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64F3A70-A2FB-FB8D-31F6-D1005C893DC3}"/>
                </a:ext>
              </a:extLst>
            </p:cNvPr>
            <p:cNvSpPr/>
            <p:nvPr/>
          </p:nvSpPr>
          <p:spPr>
            <a:xfrm>
              <a:off x="32956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FE370C2-08DB-0DF8-38D9-39B1AC3FCD4D}"/>
                </a:ext>
              </a:extLst>
            </p:cNvPr>
            <p:cNvSpPr/>
            <p:nvPr/>
          </p:nvSpPr>
          <p:spPr>
            <a:xfrm>
              <a:off x="43624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6FFC09F-A6BB-CCD1-C921-21E41F8F3EB9}"/>
                </a:ext>
              </a:extLst>
            </p:cNvPr>
            <p:cNvSpPr/>
            <p:nvPr/>
          </p:nvSpPr>
          <p:spPr>
            <a:xfrm>
              <a:off x="11620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73F3975-A822-21A5-42A5-75098DFF1985}"/>
                </a:ext>
              </a:extLst>
            </p:cNvPr>
            <p:cNvSpPr/>
            <p:nvPr/>
          </p:nvSpPr>
          <p:spPr>
            <a:xfrm>
              <a:off x="22288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5FEA7F0E-4596-51DB-B768-DD65BB715073}"/>
                </a:ext>
              </a:extLst>
            </p:cNvPr>
            <p:cNvSpPr/>
            <p:nvPr/>
          </p:nvSpPr>
          <p:spPr>
            <a:xfrm>
              <a:off x="32956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8F214B09-DA14-0682-7604-B717FE1771FE}"/>
                </a:ext>
              </a:extLst>
            </p:cNvPr>
            <p:cNvSpPr/>
            <p:nvPr/>
          </p:nvSpPr>
          <p:spPr>
            <a:xfrm>
              <a:off x="43624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96F4C7A-1CB3-B2A7-27F9-48711C014809}"/>
                </a:ext>
              </a:extLst>
            </p:cNvPr>
            <p:cNvSpPr/>
            <p:nvPr/>
          </p:nvSpPr>
          <p:spPr>
            <a:xfrm>
              <a:off x="11620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5E921DC-AC36-B22B-1ECE-04C2E7E65C0A}"/>
                </a:ext>
              </a:extLst>
            </p:cNvPr>
            <p:cNvSpPr/>
            <p:nvPr/>
          </p:nvSpPr>
          <p:spPr>
            <a:xfrm>
              <a:off x="22288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23E31971-F9AF-8110-685D-B2FA65666828}"/>
                </a:ext>
              </a:extLst>
            </p:cNvPr>
            <p:cNvSpPr/>
            <p:nvPr/>
          </p:nvSpPr>
          <p:spPr>
            <a:xfrm>
              <a:off x="32956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4ADB6B3-C58D-6206-2667-C99528DE4F51}"/>
                </a:ext>
              </a:extLst>
            </p:cNvPr>
            <p:cNvSpPr/>
            <p:nvPr/>
          </p:nvSpPr>
          <p:spPr>
            <a:xfrm>
              <a:off x="43624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F6074EA5-D7CC-B76F-E823-28A2FFF7F01A}"/>
                </a:ext>
              </a:extLst>
            </p:cNvPr>
            <p:cNvSpPr/>
            <p:nvPr/>
          </p:nvSpPr>
          <p:spPr>
            <a:xfrm>
              <a:off x="11620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306F0419-D0ED-C02B-B054-8DEF915B80C3}"/>
                </a:ext>
              </a:extLst>
            </p:cNvPr>
            <p:cNvSpPr/>
            <p:nvPr/>
          </p:nvSpPr>
          <p:spPr>
            <a:xfrm>
              <a:off x="22288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8674BA1A-F167-DB90-CFDC-304B3A8242FA}"/>
                </a:ext>
              </a:extLst>
            </p:cNvPr>
            <p:cNvSpPr/>
            <p:nvPr/>
          </p:nvSpPr>
          <p:spPr>
            <a:xfrm>
              <a:off x="32956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94CAF606-5991-9ED2-E996-CAAE505C5191}"/>
                </a:ext>
              </a:extLst>
            </p:cNvPr>
            <p:cNvSpPr/>
            <p:nvPr/>
          </p:nvSpPr>
          <p:spPr>
            <a:xfrm>
              <a:off x="43624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grpSp>
      <p:sp>
        <p:nvSpPr>
          <p:cNvPr id="13" name="Picture Placeholder 2"/>
          <p:cNvSpPr>
            <a:spLocks noGrp="1"/>
          </p:cNvSpPr>
          <p:nvPr>
            <p:ph type="pic" idx="1"/>
          </p:nvPr>
        </p:nvSpPr>
        <p:spPr>
          <a:xfrm>
            <a:off x="2" y="0"/>
            <a:ext cx="6896098" cy="6858000"/>
          </a:xfrm>
        </p:spPr>
        <p:txBody>
          <a:bodyPr anchor="ctr">
            <a:normAutofit/>
          </a:bodyPr>
          <a:lstStyle>
            <a:lvl1pPr marL="0" indent="0" algn="ctr">
              <a:buNone/>
              <a:defRPr sz="2800" spc="300">
                <a:solidFill>
                  <a:schemeClr val="bg2">
                    <a:lumMod val="9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itle 1"/>
          <p:cNvSpPr>
            <a:spLocks noGrp="1"/>
          </p:cNvSpPr>
          <p:nvPr>
            <p:ph type="title"/>
          </p:nvPr>
        </p:nvSpPr>
        <p:spPr>
          <a:xfrm>
            <a:off x="7381495" y="508000"/>
            <a:ext cx="4574553" cy="850899"/>
          </a:xfrm>
        </p:spPr>
        <p:txBody>
          <a:bodyPr anchor="t">
            <a:noAutofit/>
          </a:bodyPr>
          <a:lstStyle>
            <a:lvl1pPr algn="l">
              <a:defRPr sz="2800" b="1">
                <a:solidFill>
                  <a:schemeClr val="accent1">
                    <a:lumMod val="40000"/>
                    <a:lumOff val="6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B4FC8C91-517A-E263-7CC8-86DAE9667CA9}"/>
              </a:ext>
            </a:extLst>
          </p:cNvPr>
          <p:cNvSpPr>
            <a:spLocks noGrp="1"/>
          </p:cNvSpPr>
          <p:nvPr>
            <p:ph type="body" sz="quarter" idx="10"/>
          </p:nvPr>
        </p:nvSpPr>
        <p:spPr>
          <a:xfrm>
            <a:off x="7381495" y="1600200"/>
            <a:ext cx="4574554" cy="4483100"/>
          </a:xfrm>
        </p:spPr>
        <p:txBody>
          <a:bodyPr/>
          <a:lstStyle>
            <a:lvl1pPr marL="0" indent="0">
              <a:lnSpc>
                <a:spcPct val="100000"/>
              </a:lnSpc>
              <a:spcBef>
                <a:spcPts val="0"/>
              </a:spcBef>
              <a:spcAft>
                <a:spcPts val="600"/>
              </a:spcAft>
              <a:buFont typeface="Arial" panose="020B0604020202020204" pitchFamily="34" charset="0"/>
              <a:buNone/>
              <a:defRPr sz="1800" b="1">
                <a:solidFill>
                  <a:schemeClr val="bg1"/>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bg1"/>
                </a:solidFill>
              </a:defRPr>
            </a:lvl2pPr>
            <a:lvl3pPr marL="1143000" indent="-228600">
              <a:lnSpc>
                <a:spcPct val="100000"/>
              </a:lnSpc>
              <a:spcBef>
                <a:spcPts val="0"/>
              </a:spcBef>
              <a:spcAft>
                <a:spcPts val="600"/>
              </a:spcAft>
              <a:buFont typeface="Arial" panose="020B0604020202020204" pitchFamily="34" charset="0"/>
              <a:buChar char="•"/>
              <a:defRPr sz="1800">
                <a:solidFill>
                  <a:schemeClr val="bg1"/>
                </a:solidFill>
              </a:defRPr>
            </a:lvl3pPr>
            <a:lvl4pPr marL="1600200" indent="-228600">
              <a:lnSpc>
                <a:spcPct val="100000"/>
              </a:lnSpc>
              <a:spcBef>
                <a:spcPts val="0"/>
              </a:spcBef>
              <a:spcAft>
                <a:spcPts val="600"/>
              </a:spcAft>
              <a:buFont typeface="Arial" panose="020B0604020202020204" pitchFamily="34" charset="0"/>
              <a:buChar char="•"/>
              <a:defRPr sz="1600">
                <a:solidFill>
                  <a:schemeClr val="bg1"/>
                </a:solidFill>
              </a:defRPr>
            </a:lvl4pPr>
            <a:lvl5pPr marL="2057400" indent="-228600">
              <a:lnSpc>
                <a:spcPct val="100000"/>
              </a:lnSpc>
              <a:spcBef>
                <a:spcPts val="0"/>
              </a:spcBef>
              <a:spcAft>
                <a:spcPts val="600"/>
              </a:spcAft>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text, clipart&#10;&#10;Description automatically generated">
            <a:extLst>
              <a:ext uri="{FF2B5EF4-FFF2-40B4-BE49-F238E27FC236}">
                <a16:creationId xmlns:a16="http://schemas.microsoft.com/office/drawing/2014/main" id="{209DD2B3-E4F1-B68F-F566-6006FCFD20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2074" y="6210908"/>
            <a:ext cx="1323975" cy="549450"/>
          </a:xfrm>
          <a:prstGeom prst="rect">
            <a:avLst/>
          </a:prstGeom>
        </p:spPr>
      </p:pic>
      <p:pic>
        <p:nvPicPr>
          <p:cNvPr id="6" name="Picture 5">
            <a:extLst>
              <a:ext uri="{FF2B5EF4-FFF2-40B4-BE49-F238E27FC236}">
                <a16:creationId xmlns:a16="http://schemas.microsoft.com/office/drawing/2014/main" id="{8BE9D9AE-032A-6F34-1F07-20DA74AA5D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1495" y="6245582"/>
            <a:ext cx="1168864" cy="461947"/>
          </a:xfrm>
          <a:prstGeom prst="rect">
            <a:avLst/>
          </a:prstGeom>
        </p:spPr>
      </p:pic>
    </p:spTree>
    <p:extLst>
      <p:ext uri="{BB962C8B-B14F-4D97-AF65-F5344CB8AC3E}">
        <p14:creationId xmlns:p14="http://schemas.microsoft.com/office/powerpoint/2010/main" val="37100678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ontent + side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32AA71-88E7-A49F-B06F-C9EDF6FA901E}"/>
              </a:ext>
            </a:extLst>
          </p:cNvPr>
          <p:cNvSpPr/>
          <p:nvPr userDrawn="1"/>
        </p:nvSpPr>
        <p:spPr>
          <a:xfrm rot="10800000">
            <a:off x="6896100" y="0"/>
            <a:ext cx="5295900" cy="6858000"/>
          </a:xfrm>
          <a:prstGeom prst="rect">
            <a:avLst/>
          </a:prstGeom>
          <a:gradFill flip="none" rotWithShape="1">
            <a:gsLst>
              <a:gs pos="0">
                <a:schemeClr val="accent1">
                  <a:lumMod val="75000"/>
                </a:schemeClr>
              </a:gs>
              <a:gs pos="69000">
                <a:schemeClr val="accent1"/>
              </a:gs>
              <a:gs pos="100000">
                <a:schemeClr val="accent1"/>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aphic 88">
            <a:extLst>
              <a:ext uri="{FF2B5EF4-FFF2-40B4-BE49-F238E27FC236}">
                <a16:creationId xmlns:a16="http://schemas.microsoft.com/office/drawing/2014/main" id="{A937A3F7-A1FE-32B7-0845-DAF70F6AC884}"/>
              </a:ext>
            </a:extLst>
          </p:cNvPr>
          <p:cNvGrpSpPr/>
          <p:nvPr userDrawn="1"/>
        </p:nvGrpSpPr>
        <p:grpSpPr>
          <a:xfrm flipH="1">
            <a:off x="6896099" y="3134322"/>
            <a:ext cx="5295898" cy="3723679"/>
            <a:chOff x="1162050" y="1489498"/>
            <a:chExt cx="4267200" cy="5334000"/>
          </a:xfrm>
          <a:gradFill flip="none" rotWithShape="1">
            <a:gsLst>
              <a:gs pos="9000">
                <a:schemeClr val="accent1"/>
              </a:gs>
              <a:gs pos="50000">
                <a:schemeClr val="accent1">
                  <a:lumMod val="60000"/>
                  <a:lumOff val="40000"/>
                  <a:alpha val="14739"/>
                </a:schemeClr>
              </a:gs>
              <a:gs pos="100000">
                <a:schemeClr val="accent1">
                  <a:alpha val="0"/>
                </a:schemeClr>
              </a:gs>
            </a:gsLst>
            <a:lin ang="16200000" scaled="1"/>
            <a:tileRect/>
          </a:gradFill>
        </p:grpSpPr>
        <p:sp>
          <p:nvSpPr>
            <p:cNvPr id="6" name="Freeform 5">
              <a:extLst>
                <a:ext uri="{FF2B5EF4-FFF2-40B4-BE49-F238E27FC236}">
                  <a16:creationId xmlns:a16="http://schemas.microsoft.com/office/drawing/2014/main" id="{72FFE212-9406-A64D-BDA5-8C1F58E62964}"/>
                </a:ext>
              </a:extLst>
            </p:cNvPr>
            <p:cNvSpPr/>
            <p:nvPr/>
          </p:nvSpPr>
          <p:spPr>
            <a:xfrm>
              <a:off x="11620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F6268F3-5793-400E-7E16-4F28275C0A75}"/>
                </a:ext>
              </a:extLst>
            </p:cNvPr>
            <p:cNvSpPr/>
            <p:nvPr/>
          </p:nvSpPr>
          <p:spPr>
            <a:xfrm>
              <a:off x="22288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8115240-AEA6-FECF-4FC6-97BD59B50C5E}"/>
                </a:ext>
              </a:extLst>
            </p:cNvPr>
            <p:cNvSpPr/>
            <p:nvPr/>
          </p:nvSpPr>
          <p:spPr>
            <a:xfrm>
              <a:off x="32956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336E6826-BA5E-BA0A-3116-D0FFB2C71863}"/>
                </a:ext>
              </a:extLst>
            </p:cNvPr>
            <p:cNvSpPr/>
            <p:nvPr/>
          </p:nvSpPr>
          <p:spPr>
            <a:xfrm>
              <a:off x="43624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2916948-3DF8-CE95-3D73-3CEC1FBA3089}"/>
                </a:ext>
              </a:extLst>
            </p:cNvPr>
            <p:cNvSpPr/>
            <p:nvPr/>
          </p:nvSpPr>
          <p:spPr>
            <a:xfrm>
              <a:off x="11620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7DFB1EF-0F9C-BF31-A57E-043010F8D268}"/>
                </a:ext>
              </a:extLst>
            </p:cNvPr>
            <p:cNvSpPr/>
            <p:nvPr/>
          </p:nvSpPr>
          <p:spPr>
            <a:xfrm>
              <a:off x="22288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E4728B25-2F14-2132-5E2F-11E12BD8662E}"/>
                </a:ext>
              </a:extLst>
            </p:cNvPr>
            <p:cNvSpPr/>
            <p:nvPr/>
          </p:nvSpPr>
          <p:spPr>
            <a:xfrm>
              <a:off x="32956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2E2AA72-8536-9717-D8A9-6014515EEB91}"/>
                </a:ext>
              </a:extLst>
            </p:cNvPr>
            <p:cNvSpPr/>
            <p:nvPr/>
          </p:nvSpPr>
          <p:spPr>
            <a:xfrm>
              <a:off x="43624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1283ABE-7BDD-393C-7B89-37F923F292C3}"/>
                </a:ext>
              </a:extLst>
            </p:cNvPr>
            <p:cNvSpPr/>
            <p:nvPr/>
          </p:nvSpPr>
          <p:spPr>
            <a:xfrm>
              <a:off x="11620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5A0CE94-8292-A5F2-9F85-19B19F4751D8}"/>
                </a:ext>
              </a:extLst>
            </p:cNvPr>
            <p:cNvSpPr/>
            <p:nvPr/>
          </p:nvSpPr>
          <p:spPr>
            <a:xfrm>
              <a:off x="22288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0BC651E-B763-E59D-65A8-F730ABBF1AD3}"/>
                </a:ext>
              </a:extLst>
            </p:cNvPr>
            <p:cNvSpPr/>
            <p:nvPr/>
          </p:nvSpPr>
          <p:spPr>
            <a:xfrm>
              <a:off x="32956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10D736C-565D-498A-D943-C86C52C16693}"/>
                </a:ext>
              </a:extLst>
            </p:cNvPr>
            <p:cNvSpPr/>
            <p:nvPr/>
          </p:nvSpPr>
          <p:spPr>
            <a:xfrm>
              <a:off x="43624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502AD9D-0CFE-6D36-EACA-F7474745D389}"/>
                </a:ext>
              </a:extLst>
            </p:cNvPr>
            <p:cNvSpPr/>
            <p:nvPr/>
          </p:nvSpPr>
          <p:spPr>
            <a:xfrm>
              <a:off x="11620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0849577D-AFC8-EF28-6227-1D9A20457EAD}"/>
                </a:ext>
              </a:extLst>
            </p:cNvPr>
            <p:cNvSpPr/>
            <p:nvPr/>
          </p:nvSpPr>
          <p:spPr>
            <a:xfrm>
              <a:off x="22288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FB93321-8510-E003-ED8A-891860CECA11}"/>
                </a:ext>
              </a:extLst>
            </p:cNvPr>
            <p:cNvSpPr/>
            <p:nvPr/>
          </p:nvSpPr>
          <p:spPr>
            <a:xfrm>
              <a:off x="32956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5F3E958-8EDE-83E1-46B8-46D5CF7DDA0A}"/>
                </a:ext>
              </a:extLst>
            </p:cNvPr>
            <p:cNvSpPr/>
            <p:nvPr/>
          </p:nvSpPr>
          <p:spPr>
            <a:xfrm>
              <a:off x="43624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0295A45-8120-3D55-88A5-1144E02F5C61}"/>
                </a:ext>
              </a:extLst>
            </p:cNvPr>
            <p:cNvSpPr/>
            <p:nvPr/>
          </p:nvSpPr>
          <p:spPr>
            <a:xfrm>
              <a:off x="11620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A607663-E19F-A26B-F63A-6AA43C2E7688}"/>
                </a:ext>
              </a:extLst>
            </p:cNvPr>
            <p:cNvSpPr/>
            <p:nvPr/>
          </p:nvSpPr>
          <p:spPr>
            <a:xfrm>
              <a:off x="22288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1C014AA-9525-087F-8F59-38278CB3FF1E}"/>
                </a:ext>
              </a:extLst>
            </p:cNvPr>
            <p:cNvSpPr/>
            <p:nvPr/>
          </p:nvSpPr>
          <p:spPr>
            <a:xfrm>
              <a:off x="32956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17745B7-D1A0-92D3-C82F-0EABBEBD6515}"/>
                </a:ext>
              </a:extLst>
            </p:cNvPr>
            <p:cNvSpPr/>
            <p:nvPr/>
          </p:nvSpPr>
          <p:spPr>
            <a:xfrm>
              <a:off x="43624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grpSp>
      <p:sp>
        <p:nvSpPr>
          <p:cNvPr id="10" name="Text Placeholder 3"/>
          <p:cNvSpPr>
            <a:spLocks noGrp="1"/>
          </p:cNvSpPr>
          <p:nvPr>
            <p:ph type="body" sz="half" idx="2" hasCustomPrompt="1"/>
          </p:nvPr>
        </p:nvSpPr>
        <p:spPr>
          <a:xfrm>
            <a:off x="7349925" y="1610685"/>
            <a:ext cx="4606124" cy="4551088"/>
          </a:xfrm>
        </p:spPr>
        <p:txBody>
          <a:bodyPr/>
          <a:lstStyle>
            <a:lvl1pPr marL="0" indent="0" algn="ctr">
              <a:buNone/>
              <a:defRPr sz="1800" b="1">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612396" y="520700"/>
            <a:ext cx="6140742" cy="838199"/>
          </a:xfrm>
        </p:spPr>
        <p:txBody>
          <a:bodyPr anchor="t">
            <a:noAutofit/>
          </a:bodyPr>
          <a:lstStyle>
            <a:lvl1pPr algn="l">
              <a:defRPr sz="2800" b="1">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5B81281-E39B-231E-47D2-649DE2D92094}"/>
              </a:ext>
            </a:extLst>
          </p:cNvPr>
          <p:cNvSpPr>
            <a:spLocks noGrp="1"/>
          </p:cNvSpPr>
          <p:nvPr>
            <p:ph type="body" sz="quarter" idx="10"/>
          </p:nvPr>
        </p:nvSpPr>
        <p:spPr>
          <a:xfrm>
            <a:off x="612775" y="1511300"/>
            <a:ext cx="6140450" cy="4738688"/>
          </a:xfrm>
        </p:spPr>
        <p:txBody>
          <a:bodyPr/>
          <a:lstStyle>
            <a:lvl1pPr marL="0" indent="0">
              <a:lnSpc>
                <a:spcPct val="100000"/>
              </a:lnSpc>
              <a:spcBef>
                <a:spcPts val="0"/>
              </a:spcBef>
              <a:spcAft>
                <a:spcPts val="600"/>
              </a:spcAft>
              <a:buFont typeface="Arial" panose="020B0604020202020204" pitchFamily="34" charset="0"/>
              <a:buNone/>
              <a:defRPr sz="1800" b="1">
                <a:solidFill>
                  <a:schemeClr val="accent1">
                    <a:lumMod val="75000"/>
                  </a:schemeClr>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accent1">
                    <a:lumMod val="75000"/>
                  </a:schemeClr>
                </a:solidFill>
              </a:defRPr>
            </a:lvl2pPr>
            <a:lvl3pPr marL="1200150" indent="-285750">
              <a:lnSpc>
                <a:spcPct val="100000"/>
              </a:lnSpc>
              <a:spcBef>
                <a:spcPts val="0"/>
              </a:spcBef>
              <a:spcAft>
                <a:spcPts val="600"/>
              </a:spcAft>
              <a:buFont typeface="Arial" panose="020B0604020202020204" pitchFamily="34" charset="0"/>
              <a:buChar char="•"/>
              <a:defRPr sz="1800">
                <a:solidFill>
                  <a:schemeClr val="accent1">
                    <a:lumMod val="75000"/>
                  </a:schemeClr>
                </a:solidFill>
              </a:defRPr>
            </a:lvl3pPr>
            <a:lvl4pPr marL="1657350" indent="-285750">
              <a:lnSpc>
                <a:spcPct val="100000"/>
              </a:lnSpc>
              <a:spcBef>
                <a:spcPts val="0"/>
              </a:spcBef>
              <a:spcAft>
                <a:spcPts val="600"/>
              </a:spcAft>
              <a:buFont typeface="Arial" panose="020B0604020202020204" pitchFamily="34" charset="0"/>
              <a:buChar char="•"/>
              <a:defRPr>
                <a:solidFill>
                  <a:schemeClr val="accent1">
                    <a:lumMod val="75000"/>
                  </a:schemeClr>
                </a:solidFill>
              </a:defRPr>
            </a:lvl4pPr>
            <a:lvl5pPr marL="2114550" indent="-285750">
              <a:lnSpc>
                <a:spcPct val="100000"/>
              </a:lnSpc>
              <a:spcBef>
                <a:spcPts val="0"/>
              </a:spcBef>
              <a:spcAft>
                <a:spcPts val="600"/>
              </a:spcAft>
              <a:buFont typeface="Arial" panose="020B0604020202020204" pitchFamily="34" charset="0"/>
              <a:buChar char="•"/>
              <a:defRPr>
                <a:solidFill>
                  <a:schemeClr val="accent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A picture containing text, clipart&#10;&#10;Description automatically generated">
            <a:extLst>
              <a:ext uri="{FF2B5EF4-FFF2-40B4-BE49-F238E27FC236}">
                <a16:creationId xmlns:a16="http://schemas.microsoft.com/office/drawing/2014/main" id="{E18F2689-BF8D-BCF7-184F-B0F83781D3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2074" y="6210908"/>
            <a:ext cx="1323975" cy="549450"/>
          </a:xfrm>
          <a:prstGeom prst="rect">
            <a:avLst/>
          </a:prstGeom>
        </p:spPr>
      </p:pic>
      <p:pic>
        <p:nvPicPr>
          <p:cNvPr id="33" name="Picture 32">
            <a:extLst>
              <a:ext uri="{FF2B5EF4-FFF2-40B4-BE49-F238E27FC236}">
                <a16:creationId xmlns:a16="http://schemas.microsoft.com/office/drawing/2014/main" id="{44D84150-3917-5AD3-8114-883D758C63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1495" y="6245582"/>
            <a:ext cx="1168864" cy="461947"/>
          </a:xfrm>
          <a:prstGeom prst="rect">
            <a:avLst/>
          </a:prstGeom>
        </p:spPr>
      </p:pic>
    </p:spTree>
    <p:extLst>
      <p:ext uri="{BB962C8B-B14F-4D97-AF65-F5344CB8AC3E}">
        <p14:creationId xmlns:p14="http://schemas.microsoft.com/office/powerpoint/2010/main" val="20025376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3C8CDE-9FA4-E448-9243-798DD1DC63C3}"/>
              </a:ext>
            </a:extLst>
          </p:cNvPr>
          <p:cNvSpPr/>
          <p:nvPr userDrawn="1"/>
        </p:nvSpPr>
        <p:spPr>
          <a:xfrm>
            <a:off x="-37213" y="0"/>
            <a:ext cx="1535185" cy="68776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aphic 88">
            <a:extLst>
              <a:ext uri="{FF2B5EF4-FFF2-40B4-BE49-F238E27FC236}">
                <a16:creationId xmlns:a16="http://schemas.microsoft.com/office/drawing/2014/main" id="{8B64D322-CC32-BBF4-DF95-6569BEB42438}"/>
              </a:ext>
            </a:extLst>
          </p:cNvPr>
          <p:cNvGrpSpPr/>
          <p:nvPr userDrawn="1"/>
        </p:nvGrpSpPr>
        <p:grpSpPr>
          <a:xfrm flipH="1">
            <a:off x="-1666608" y="-2160"/>
            <a:ext cx="4773874" cy="3356630"/>
            <a:chOff x="1162050" y="1489498"/>
            <a:chExt cx="4267200" cy="5334000"/>
          </a:xfrm>
          <a:gradFill flip="none" rotWithShape="1">
            <a:gsLst>
              <a:gs pos="43000">
                <a:schemeClr val="accent1"/>
              </a:gs>
              <a:gs pos="100000">
                <a:schemeClr val="accent1">
                  <a:lumMod val="60000"/>
                  <a:lumOff val="40000"/>
                  <a:alpha val="52599"/>
                </a:schemeClr>
              </a:gs>
            </a:gsLst>
            <a:lin ang="17400000" scaled="0"/>
            <a:tileRect/>
          </a:gradFill>
        </p:grpSpPr>
        <p:sp>
          <p:nvSpPr>
            <p:cNvPr id="29" name="Freeform 28">
              <a:extLst>
                <a:ext uri="{FF2B5EF4-FFF2-40B4-BE49-F238E27FC236}">
                  <a16:creationId xmlns:a16="http://schemas.microsoft.com/office/drawing/2014/main" id="{B7D3F4F0-C2E3-131C-14CF-2DD5956F94CC}"/>
                </a:ext>
              </a:extLst>
            </p:cNvPr>
            <p:cNvSpPr/>
            <p:nvPr/>
          </p:nvSpPr>
          <p:spPr>
            <a:xfrm>
              <a:off x="11620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EC0D9C0-8E68-E233-0839-9C8BEF9F2DE4}"/>
                </a:ext>
              </a:extLst>
            </p:cNvPr>
            <p:cNvSpPr/>
            <p:nvPr/>
          </p:nvSpPr>
          <p:spPr>
            <a:xfrm>
              <a:off x="22288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A23A0C9-9891-5D4B-404E-F3FE7AB9B9B9}"/>
                </a:ext>
              </a:extLst>
            </p:cNvPr>
            <p:cNvSpPr/>
            <p:nvPr/>
          </p:nvSpPr>
          <p:spPr>
            <a:xfrm>
              <a:off x="32956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5971DCE-276E-1F8C-0E3F-E177724CA5FF}"/>
                </a:ext>
              </a:extLst>
            </p:cNvPr>
            <p:cNvSpPr/>
            <p:nvPr/>
          </p:nvSpPr>
          <p:spPr>
            <a:xfrm>
              <a:off x="43624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272A2DE-0851-AB88-3330-75729A4D311E}"/>
                </a:ext>
              </a:extLst>
            </p:cNvPr>
            <p:cNvSpPr/>
            <p:nvPr/>
          </p:nvSpPr>
          <p:spPr>
            <a:xfrm>
              <a:off x="11620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D8BB03B-C508-3A60-B756-8C6DA4E9CF91}"/>
                </a:ext>
              </a:extLst>
            </p:cNvPr>
            <p:cNvSpPr/>
            <p:nvPr/>
          </p:nvSpPr>
          <p:spPr>
            <a:xfrm>
              <a:off x="22288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25FBC98-6D2A-8F80-7548-77F009E7C36F}"/>
                </a:ext>
              </a:extLst>
            </p:cNvPr>
            <p:cNvSpPr/>
            <p:nvPr/>
          </p:nvSpPr>
          <p:spPr>
            <a:xfrm>
              <a:off x="32956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1FCF9E9-89BD-A567-39AB-1C559B548904}"/>
                </a:ext>
              </a:extLst>
            </p:cNvPr>
            <p:cNvSpPr/>
            <p:nvPr/>
          </p:nvSpPr>
          <p:spPr>
            <a:xfrm>
              <a:off x="43624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574D074-7542-40C3-5CFC-C338AD5D7FA5}"/>
                </a:ext>
              </a:extLst>
            </p:cNvPr>
            <p:cNvSpPr/>
            <p:nvPr/>
          </p:nvSpPr>
          <p:spPr>
            <a:xfrm>
              <a:off x="11620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4F04F46-718F-4193-DCE1-3DF793CAB5D0}"/>
                </a:ext>
              </a:extLst>
            </p:cNvPr>
            <p:cNvSpPr/>
            <p:nvPr/>
          </p:nvSpPr>
          <p:spPr>
            <a:xfrm>
              <a:off x="22288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60E12D0-950C-60C3-514F-5CF625ECA3AD}"/>
                </a:ext>
              </a:extLst>
            </p:cNvPr>
            <p:cNvSpPr/>
            <p:nvPr/>
          </p:nvSpPr>
          <p:spPr>
            <a:xfrm>
              <a:off x="32956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2C746E6-FE25-EBB2-66BA-3B50AE3B5CED}"/>
                </a:ext>
              </a:extLst>
            </p:cNvPr>
            <p:cNvSpPr/>
            <p:nvPr/>
          </p:nvSpPr>
          <p:spPr>
            <a:xfrm>
              <a:off x="43624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162CC6E-F8E9-1CA2-5297-AA9E18EB92D2}"/>
                </a:ext>
              </a:extLst>
            </p:cNvPr>
            <p:cNvSpPr/>
            <p:nvPr/>
          </p:nvSpPr>
          <p:spPr>
            <a:xfrm>
              <a:off x="11620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D64D613-6F95-ADA5-C66D-0F22E1BD0320}"/>
                </a:ext>
              </a:extLst>
            </p:cNvPr>
            <p:cNvSpPr/>
            <p:nvPr/>
          </p:nvSpPr>
          <p:spPr>
            <a:xfrm>
              <a:off x="22288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27ED6F3-8A3B-3904-4220-7825702FFF90}"/>
                </a:ext>
              </a:extLst>
            </p:cNvPr>
            <p:cNvSpPr/>
            <p:nvPr/>
          </p:nvSpPr>
          <p:spPr>
            <a:xfrm>
              <a:off x="32956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5FC2A9F-BC3A-A7A4-2FE2-C3C3A1B86B54}"/>
                </a:ext>
              </a:extLst>
            </p:cNvPr>
            <p:cNvSpPr/>
            <p:nvPr/>
          </p:nvSpPr>
          <p:spPr>
            <a:xfrm>
              <a:off x="43624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0D05708-853F-DFB1-DB45-95312E43A10A}"/>
                </a:ext>
              </a:extLst>
            </p:cNvPr>
            <p:cNvSpPr/>
            <p:nvPr/>
          </p:nvSpPr>
          <p:spPr>
            <a:xfrm>
              <a:off x="11620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DE84754-354B-CFEA-37B3-FF5841F65600}"/>
                </a:ext>
              </a:extLst>
            </p:cNvPr>
            <p:cNvSpPr/>
            <p:nvPr/>
          </p:nvSpPr>
          <p:spPr>
            <a:xfrm>
              <a:off x="22288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06EEBD2A-1A3F-3792-116E-37AF6993D2C9}"/>
                </a:ext>
              </a:extLst>
            </p:cNvPr>
            <p:cNvSpPr/>
            <p:nvPr/>
          </p:nvSpPr>
          <p:spPr>
            <a:xfrm>
              <a:off x="32956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E131F87-D8E4-5FBC-740A-7655628DFC67}"/>
                </a:ext>
              </a:extLst>
            </p:cNvPr>
            <p:cNvSpPr/>
            <p:nvPr/>
          </p:nvSpPr>
          <p:spPr>
            <a:xfrm>
              <a:off x="43624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grpSp>
      <p:sp>
        <p:nvSpPr>
          <p:cNvPr id="49" name="Rectangle 48">
            <a:extLst>
              <a:ext uri="{FF2B5EF4-FFF2-40B4-BE49-F238E27FC236}">
                <a16:creationId xmlns:a16="http://schemas.microsoft.com/office/drawing/2014/main" id="{A2069D93-8DF3-912C-733F-0D8F1EF63419}"/>
              </a:ext>
            </a:extLst>
          </p:cNvPr>
          <p:cNvSpPr/>
          <p:nvPr userDrawn="1"/>
        </p:nvSpPr>
        <p:spPr>
          <a:xfrm>
            <a:off x="1490266" y="-10308"/>
            <a:ext cx="10701733" cy="68857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52CCA08-CBFE-F858-8355-06E8980784D3}"/>
              </a:ext>
            </a:extLst>
          </p:cNvPr>
          <p:cNvSpPr/>
          <p:nvPr userDrawn="1"/>
        </p:nvSpPr>
        <p:spPr>
          <a:xfrm>
            <a:off x="-1968369" y="-292050"/>
            <a:ext cx="1968369" cy="7591162"/>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3600" b="1">
                <a:solidFill>
                  <a:schemeClr val="accent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9145008" cy="4738688"/>
          </a:xfr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1" name="Picture 50" descr="Icon&#10;&#10;Description automatically generated">
            <a:extLst>
              <a:ext uri="{FF2B5EF4-FFF2-40B4-BE49-F238E27FC236}">
                <a16:creationId xmlns:a16="http://schemas.microsoft.com/office/drawing/2014/main" id="{E055A1BE-8018-E4FA-411D-0DB776A4AA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0219" y="6210908"/>
            <a:ext cx="1328673" cy="551399"/>
          </a:xfrm>
          <a:prstGeom prst="rect">
            <a:avLst/>
          </a:prstGeom>
        </p:spPr>
      </p:pic>
      <p:pic>
        <p:nvPicPr>
          <p:cNvPr id="52" name="Picture 51">
            <a:extLst>
              <a:ext uri="{FF2B5EF4-FFF2-40B4-BE49-F238E27FC236}">
                <a16:creationId xmlns:a16="http://schemas.microsoft.com/office/drawing/2014/main" id="{37FAB883-D1CD-3639-52ED-73E45E2E41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2654" y="6245582"/>
            <a:ext cx="1168864" cy="461947"/>
          </a:xfrm>
          <a:prstGeom prst="rect">
            <a:avLst/>
          </a:prstGeom>
        </p:spPr>
      </p:pic>
    </p:spTree>
    <p:extLst>
      <p:ext uri="{BB962C8B-B14F-4D97-AF65-F5344CB8AC3E}">
        <p14:creationId xmlns:p14="http://schemas.microsoft.com/office/powerpoint/2010/main" val="38082298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38F879-C587-92EF-F860-DA87669B1838}"/>
              </a:ext>
            </a:extLst>
          </p:cNvPr>
          <p:cNvSpPr/>
          <p:nvPr userDrawn="1"/>
        </p:nvSpPr>
        <p:spPr>
          <a:xfrm>
            <a:off x="-29506" y="-10308"/>
            <a:ext cx="1535185" cy="68776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aphic 88">
            <a:extLst>
              <a:ext uri="{FF2B5EF4-FFF2-40B4-BE49-F238E27FC236}">
                <a16:creationId xmlns:a16="http://schemas.microsoft.com/office/drawing/2014/main" id="{F88776B1-4A24-2FD3-5B74-4036027706AE}"/>
              </a:ext>
            </a:extLst>
          </p:cNvPr>
          <p:cNvGrpSpPr/>
          <p:nvPr userDrawn="1"/>
        </p:nvGrpSpPr>
        <p:grpSpPr>
          <a:xfrm flipH="1">
            <a:off x="-1666608" y="-2160"/>
            <a:ext cx="4773874" cy="3356630"/>
            <a:chOff x="1162050" y="1489498"/>
            <a:chExt cx="4267200" cy="5334000"/>
          </a:xfrm>
          <a:gradFill flip="none" rotWithShape="1">
            <a:gsLst>
              <a:gs pos="43000">
                <a:schemeClr val="accent1"/>
              </a:gs>
              <a:gs pos="100000">
                <a:schemeClr val="accent1">
                  <a:lumMod val="60000"/>
                  <a:lumOff val="40000"/>
                  <a:alpha val="52599"/>
                </a:schemeClr>
              </a:gs>
            </a:gsLst>
            <a:lin ang="17400000" scaled="0"/>
            <a:tileRect/>
          </a:gradFill>
        </p:grpSpPr>
        <p:sp>
          <p:nvSpPr>
            <p:cNvPr id="30" name="Freeform 29">
              <a:extLst>
                <a:ext uri="{FF2B5EF4-FFF2-40B4-BE49-F238E27FC236}">
                  <a16:creationId xmlns:a16="http://schemas.microsoft.com/office/drawing/2014/main" id="{F30397FB-CEC8-8CA4-A406-F3B8B5E4B411}"/>
                </a:ext>
              </a:extLst>
            </p:cNvPr>
            <p:cNvSpPr/>
            <p:nvPr/>
          </p:nvSpPr>
          <p:spPr>
            <a:xfrm>
              <a:off x="11620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29CADB9-4BAC-60C3-7B05-D574AEDB30DC}"/>
                </a:ext>
              </a:extLst>
            </p:cNvPr>
            <p:cNvSpPr/>
            <p:nvPr/>
          </p:nvSpPr>
          <p:spPr>
            <a:xfrm>
              <a:off x="22288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E635C38-3154-5065-BC1A-83172C345C7A}"/>
                </a:ext>
              </a:extLst>
            </p:cNvPr>
            <p:cNvSpPr/>
            <p:nvPr/>
          </p:nvSpPr>
          <p:spPr>
            <a:xfrm>
              <a:off x="32956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8D8E87E-4787-F17C-42F9-EF9407CB76BA}"/>
                </a:ext>
              </a:extLst>
            </p:cNvPr>
            <p:cNvSpPr/>
            <p:nvPr/>
          </p:nvSpPr>
          <p:spPr>
            <a:xfrm>
              <a:off x="4362450" y="57566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1985041-65FF-EDFC-6FA8-E42A0BF385E1}"/>
                </a:ext>
              </a:extLst>
            </p:cNvPr>
            <p:cNvSpPr/>
            <p:nvPr/>
          </p:nvSpPr>
          <p:spPr>
            <a:xfrm>
              <a:off x="11620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7564076-1816-2110-4DB9-289D0F6C9AFB}"/>
                </a:ext>
              </a:extLst>
            </p:cNvPr>
            <p:cNvSpPr/>
            <p:nvPr/>
          </p:nvSpPr>
          <p:spPr>
            <a:xfrm>
              <a:off x="22288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2A933B8-D21E-F0CE-80A4-FEE0C8498049}"/>
                </a:ext>
              </a:extLst>
            </p:cNvPr>
            <p:cNvSpPr/>
            <p:nvPr/>
          </p:nvSpPr>
          <p:spPr>
            <a:xfrm>
              <a:off x="32956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EBC0880-72EC-9A78-5396-BA3C982C7C74}"/>
                </a:ext>
              </a:extLst>
            </p:cNvPr>
            <p:cNvSpPr/>
            <p:nvPr/>
          </p:nvSpPr>
          <p:spPr>
            <a:xfrm>
              <a:off x="4362450" y="4689899"/>
              <a:ext cx="1066800" cy="1066799"/>
            </a:xfrm>
            <a:custGeom>
              <a:avLst/>
              <a:gdLst>
                <a:gd name="connsiteX0" fmla="*/ 0 w 1066800"/>
                <a:gd name="connsiteY0" fmla="*/ 1066800 h 1066799"/>
                <a:gd name="connsiteX1" fmla="*/ 0 w 1066800"/>
                <a:gd name="connsiteY1" fmla="*/ 0 h 1066799"/>
                <a:gd name="connsiteX2" fmla="*/ 1066800 w 1066800"/>
                <a:gd name="connsiteY2" fmla="*/ 1066800 h 1066799"/>
                <a:gd name="connsiteX3" fmla="*/ 0 w 1066800"/>
                <a:gd name="connsiteY3" fmla="*/ 1066800 h 1066799"/>
              </a:gdLst>
              <a:ahLst/>
              <a:cxnLst>
                <a:cxn ang="0">
                  <a:pos x="connsiteX0" y="connsiteY0"/>
                </a:cxn>
                <a:cxn ang="0">
                  <a:pos x="connsiteX1" y="connsiteY1"/>
                </a:cxn>
                <a:cxn ang="0">
                  <a:pos x="connsiteX2" y="connsiteY2"/>
                </a:cxn>
                <a:cxn ang="0">
                  <a:pos x="connsiteX3" y="connsiteY3"/>
                </a:cxn>
              </a:cxnLst>
              <a:rect l="l" t="t" r="r" b="b"/>
              <a:pathLst>
                <a:path w="1066800" h="1066799">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7686B51-D7C4-22FB-A8FE-0A42BD8CD5F0}"/>
                </a:ext>
              </a:extLst>
            </p:cNvPr>
            <p:cNvSpPr/>
            <p:nvPr/>
          </p:nvSpPr>
          <p:spPr>
            <a:xfrm>
              <a:off x="11620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2CA6684-37ED-675B-17C7-B4B6716B08E2}"/>
                </a:ext>
              </a:extLst>
            </p:cNvPr>
            <p:cNvSpPr/>
            <p:nvPr/>
          </p:nvSpPr>
          <p:spPr>
            <a:xfrm>
              <a:off x="22288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C8E47DD-2E96-28F7-0E85-4AC97E4BF7B8}"/>
                </a:ext>
              </a:extLst>
            </p:cNvPr>
            <p:cNvSpPr/>
            <p:nvPr/>
          </p:nvSpPr>
          <p:spPr>
            <a:xfrm>
              <a:off x="32956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444B06E-D0E8-CAE7-370B-D25E42131081}"/>
                </a:ext>
              </a:extLst>
            </p:cNvPr>
            <p:cNvSpPr/>
            <p:nvPr/>
          </p:nvSpPr>
          <p:spPr>
            <a:xfrm>
              <a:off x="4362450" y="25562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70AE9A1C-BCD4-C293-E11D-807E61CFA67A}"/>
                </a:ext>
              </a:extLst>
            </p:cNvPr>
            <p:cNvSpPr/>
            <p:nvPr/>
          </p:nvSpPr>
          <p:spPr>
            <a:xfrm>
              <a:off x="11620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3EE0618-F074-3ACE-59E7-9B697869FB3F}"/>
                </a:ext>
              </a:extLst>
            </p:cNvPr>
            <p:cNvSpPr/>
            <p:nvPr/>
          </p:nvSpPr>
          <p:spPr>
            <a:xfrm>
              <a:off x="22288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8754A94-04F7-8332-40A3-962B6B50D943}"/>
                </a:ext>
              </a:extLst>
            </p:cNvPr>
            <p:cNvSpPr/>
            <p:nvPr/>
          </p:nvSpPr>
          <p:spPr>
            <a:xfrm>
              <a:off x="32956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C103CF6-7D03-5A92-8287-3558BCE1C13A}"/>
                </a:ext>
              </a:extLst>
            </p:cNvPr>
            <p:cNvSpPr/>
            <p:nvPr/>
          </p:nvSpPr>
          <p:spPr>
            <a:xfrm>
              <a:off x="4362450" y="3623099"/>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DFB5E82-CF94-B4BC-BDD4-838EDF730228}"/>
                </a:ext>
              </a:extLst>
            </p:cNvPr>
            <p:cNvSpPr/>
            <p:nvPr/>
          </p:nvSpPr>
          <p:spPr>
            <a:xfrm>
              <a:off x="11620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4E74A57F-CF1E-AF86-D6C8-FA979656EC53}"/>
                </a:ext>
              </a:extLst>
            </p:cNvPr>
            <p:cNvSpPr/>
            <p:nvPr/>
          </p:nvSpPr>
          <p:spPr>
            <a:xfrm>
              <a:off x="22288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182674F-B61A-53A9-7D35-2D560598BE3A}"/>
                </a:ext>
              </a:extLst>
            </p:cNvPr>
            <p:cNvSpPr/>
            <p:nvPr/>
          </p:nvSpPr>
          <p:spPr>
            <a:xfrm>
              <a:off x="32956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23B0A32E-7797-2FA7-FC2A-3AD5FF9D70B1}"/>
                </a:ext>
              </a:extLst>
            </p:cNvPr>
            <p:cNvSpPr/>
            <p:nvPr/>
          </p:nvSpPr>
          <p:spPr>
            <a:xfrm>
              <a:off x="4362450" y="1489498"/>
              <a:ext cx="1066800" cy="1066800"/>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66800"/>
                  </a:moveTo>
                  <a:lnTo>
                    <a:pt x="0" y="0"/>
                  </a:lnTo>
                  <a:lnTo>
                    <a:pt x="1066800" y="1066800"/>
                  </a:lnTo>
                  <a:lnTo>
                    <a:pt x="0" y="1066800"/>
                  </a:lnTo>
                  <a:close/>
                </a:path>
              </a:pathLst>
            </a:custGeom>
            <a:grpFill/>
            <a:ln w="9525" cap="flat">
              <a:noFill/>
              <a:prstDash val="solid"/>
              <a:miter/>
            </a:ln>
          </p:spPr>
          <p:txBody>
            <a:bodyPr rtlCol="0" anchor="ctr"/>
            <a:lstStyle/>
            <a:p>
              <a:endParaRPr lang="en-US"/>
            </a:p>
          </p:txBody>
        </p:sp>
      </p:grpSp>
      <p:sp>
        <p:nvSpPr>
          <p:cNvPr id="50" name="Rectangle 49">
            <a:extLst>
              <a:ext uri="{FF2B5EF4-FFF2-40B4-BE49-F238E27FC236}">
                <a16:creationId xmlns:a16="http://schemas.microsoft.com/office/drawing/2014/main" id="{3BA21F0E-5BF8-265D-1411-BBBD77549815}"/>
              </a:ext>
            </a:extLst>
          </p:cNvPr>
          <p:cNvSpPr/>
          <p:nvPr userDrawn="1"/>
        </p:nvSpPr>
        <p:spPr>
          <a:xfrm>
            <a:off x="1490266" y="-10308"/>
            <a:ext cx="10701733" cy="68857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0E6BB41-EB57-B06A-F13C-D720DF4B7E92}"/>
              </a:ext>
            </a:extLst>
          </p:cNvPr>
          <p:cNvSpPr/>
          <p:nvPr userDrawn="1"/>
        </p:nvSpPr>
        <p:spPr>
          <a:xfrm>
            <a:off x="-1968369" y="-292050"/>
            <a:ext cx="1968369" cy="7591162"/>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3600" b="1">
                <a:solidFill>
                  <a:schemeClr val="accent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4479012" cy="4738688"/>
          </a:xfr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BCA9E357-0231-8ABC-6BB5-EC6336BF7E97}"/>
              </a:ext>
            </a:extLst>
          </p:cNvPr>
          <p:cNvSpPr>
            <a:spLocks noGrp="1"/>
          </p:cNvSpPr>
          <p:nvPr>
            <p:ph sz="quarter" idx="12"/>
          </p:nvPr>
        </p:nvSpPr>
        <p:spPr>
          <a:xfrm>
            <a:off x="6629761" y="1511300"/>
            <a:ext cx="4479012" cy="4738688"/>
          </a:xfr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Icon&#10;&#10;Description automatically generated">
            <a:extLst>
              <a:ext uri="{FF2B5EF4-FFF2-40B4-BE49-F238E27FC236}">
                <a16:creationId xmlns:a16="http://schemas.microsoft.com/office/drawing/2014/main" id="{4C72F5DA-3B14-6BF0-536C-47896DC651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0219" y="6210908"/>
            <a:ext cx="1328673" cy="551399"/>
          </a:xfrm>
          <a:prstGeom prst="rect">
            <a:avLst/>
          </a:prstGeom>
        </p:spPr>
      </p:pic>
      <p:pic>
        <p:nvPicPr>
          <p:cNvPr id="54" name="Picture 53">
            <a:extLst>
              <a:ext uri="{FF2B5EF4-FFF2-40B4-BE49-F238E27FC236}">
                <a16:creationId xmlns:a16="http://schemas.microsoft.com/office/drawing/2014/main" id="{EF36249D-BD9C-3A61-E1CD-BC15B0F822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2654" y="6245582"/>
            <a:ext cx="1168864" cy="461947"/>
          </a:xfrm>
          <a:prstGeom prst="rect">
            <a:avLst/>
          </a:prstGeom>
        </p:spPr>
      </p:pic>
    </p:spTree>
    <p:extLst>
      <p:ext uri="{BB962C8B-B14F-4D97-AF65-F5344CB8AC3E}">
        <p14:creationId xmlns:p14="http://schemas.microsoft.com/office/powerpoint/2010/main" val="6309747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B602BE2B-D6FC-BD84-6EF1-706434697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0155" y="6244840"/>
            <a:ext cx="832363" cy="477460"/>
          </a:xfrm>
          <a:prstGeom prst="rect">
            <a:avLst/>
          </a:prstGeom>
        </p:spPr>
      </p:pic>
    </p:spTree>
    <p:extLst>
      <p:ext uri="{BB962C8B-B14F-4D97-AF65-F5344CB8AC3E}">
        <p14:creationId xmlns:p14="http://schemas.microsoft.com/office/powerpoint/2010/main" val="2426452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 + sidebar">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265E2A5-0897-A7F6-EB12-BF4A2652B0D6}"/>
              </a:ext>
            </a:extLst>
          </p:cNvPr>
          <p:cNvGrpSpPr/>
          <p:nvPr userDrawn="1"/>
        </p:nvGrpSpPr>
        <p:grpSpPr>
          <a:xfrm>
            <a:off x="-1" y="6232703"/>
            <a:ext cx="4087142" cy="625297"/>
            <a:chOff x="-1" y="6232703"/>
            <a:chExt cx="4087142" cy="625297"/>
          </a:xfrm>
        </p:grpSpPr>
        <p:sp>
          <p:nvSpPr>
            <p:cNvPr id="7" name="Rectangle 6">
              <a:extLst>
                <a:ext uri="{FF2B5EF4-FFF2-40B4-BE49-F238E27FC236}">
                  <a16:creationId xmlns:a16="http://schemas.microsoft.com/office/drawing/2014/main" id="{077D10C1-20F4-9409-67E6-9AD5EBF8B913}"/>
                </a:ext>
              </a:extLst>
            </p:cNvPr>
            <p:cNvSpPr/>
            <p:nvPr userDrawn="1"/>
          </p:nvSpPr>
          <p:spPr>
            <a:xfrm>
              <a:off x="-1" y="6232703"/>
              <a:ext cx="3756991"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sp>
          <p:nvSpPr>
            <p:cNvPr id="8" name="TextBox 7">
              <a:extLst>
                <a:ext uri="{FF2B5EF4-FFF2-40B4-BE49-F238E27FC236}">
                  <a16:creationId xmlns:a16="http://schemas.microsoft.com/office/drawing/2014/main" id="{5C805CCC-6C3B-173B-8B76-644BDE75B299}"/>
                </a:ext>
              </a:extLst>
            </p:cNvPr>
            <p:cNvSpPr txBox="1"/>
            <p:nvPr userDrawn="1"/>
          </p:nvSpPr>
          <p:spPr>
            <a:xfrm>
              <a:off x="100612" y="6310054"/>
              <a:ext cx="2085058" cy="400110"/>
            </a:xfrm>
            <a:prstGeom prst="rect">
              <a:avLst/>
            </a:prstGeom>
            <a:noFill/>
          </p:spPr>
          <p:txBody>
            <a:bodyPr wrap="square" rtlCol="0">
              <a:spAutoFit/>
            </a:bodyPr>
            <a:lstStyle/>
            <a:p>
              <a:pPr algn="ctr"/>
              <a:r>
                <a:rPr lang="en-US" sz="2000" b="1" spc="0">
                  <a:solidFill>
                    <a:schemeClr val="bg1"/>
                  </a:solidFill>
                </a:rPr>
                <a:t>WORLD AIDS DAY</a:t>
              </a:r>
            </a:p>
          </p:txBody>
        </p:sp>
        <p:sp>
          <p:nvSpPr>
            <p:cNvPr id="9" name="TextBox 8">
              <a:extLst>
                <a:ext uri="{FF2B5EF4-FFF2-40B4-BE49-F238E27FC236}">
                  <a16:creationId xmlns:a16="http://schemas.microsoft.com/office/drawing/2014/main" id="{00437CA5-8FD6-5935-CF9E-142A323D59BB}"/>
                </a:ext>
              </a:extLst>
            </p:cNvPr>
            <p:cNvSpPr txBox="1"/>
            <p:nvPr userDrawn="1"/>
          </p:nvSpPr>
          <p:spPr>
            <a:xfrm>
              <a:off x="2297160" y="6310054"/>
              <a:ext cx="1311672" cy="400110"/>
            </a:xfrm>
            <a:prstGeom prst="rect">
              <a:avLst/>
            </a:prstGeom>
            <a:noFill/>
          </p:spPr>
          <p:txBody>
            <a:bodyPr wrap="square" rtlCol="0">
              <a:spAutoFit/>
            </a:bodyPr>
            <a:lstStyle/>
            <a:p>
              <a:pPr algn="ctr"/>
              <a:r>
                <a:rPr lang="en-US" sz="2000" b="0" spc="0">
                  <a:solidFill>
                    <a:schemeClr val="bg1"/>
                  </a:solidFill>
                </a:rPr>
                <a:t>12.01.23</a:t>
              </a:r>
            </a:p>
          </p:txBody>
        </p:sp>
        <p:sp>
          <p:nvSpPr>
            <p:cNvPr id="11" name="Rectangle 10">
              <a:extLst>
                <a:ext uri="{FF2B5EF4-FFF2-40B4-BE49-F238E27FC236}">
                  <a16:creationId xmlns:a16="http://schemas.microsoft.com/office/drawing/2014/main" id="{B5115057-2FD6-965B-D665-C055AB1A3C4F}"/>
                </a:ext>
              </a:extLst>
            </p:cNvPr>
            <p:cNvSpPr/>
            <p:nvPr userDrawn="1"/>
          </p:nvSpPr>
          <p:spPr>
            <a:xfrm>
              <a:off x="3816625" y="6232703"/>
              <a:ext cx="51855"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sp>
          <p:nvSpPr>
            <p:cNvPr id="12" name="Rectangle 11">
              <a:extLst>
                <a:ext uri="{FF2B5EF4-FFF2-40B4-BE49-F238E27FC236}">
                  <a16:creationId xmlns:a16="http://schemas.microsoft.com/office/drawing/2014/main" id="{41C94C90-2EBB-D933-EB90-DD906305B7FC}"/>
                </a:ext>
              </a:extLst>
            </p:cNvPr>
            <p:cNvSpPr/>
            <p:nvPr userDrawn="1"/>
          </p:nvSpPr>
          <p:spPr>
            <a:xfrm>
              <a:off x="3925955" y="6232703"/>
              <a:ext cx="51855"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sp>
          <p:nvSpPr>
            <p:cNvPr id="13" name="Rectangle 12">
              <a:extLst>
                <a:ext uri="{FF2B5EF4-FFF2-40B4-BE49-F238E27FC236}">
                  <a16:creationId xmlns:a16="http://schemas.microsoft.com/office/drawing/2014/main" id="{35B87837-3024-0A6C-BF0F-D55B72521809}"/>
                </a:ext>
              </a:extLst>
            </p:cNvPr>
            <p:cNvSpPr/>
            <p:nvPr userDrawn="1"/>
          </p:nvSpPr>
          <p:spPr>
            <a:xfrm>
              <a:off x="4035286" y="6232703"/>
              <a:ext cx="51855"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grpSp>
      <p:grpSp>
        <p:nvGrpSpPr>
          <p:cNvPr id="16" name="Group 15">
            <a:extLst>
              <a:ext uri="{FF2B5EF4-FFF2-40B4-BE49-F238E27FC236}">
                <a16:creationId xmlns:a16="http://schemas.microsoft.com/office/drawing/2014/main" id="{DF1FB254-1AE4-527E-18C9-B8B121151B27}"/>
              </a:ext>
            </a:extLst>
          </p:cNvPr>
          <p:cNvGrpSpPr/>
          <p:nvPr userDrawn="1"/>
        </p:nvGrpSpPr>
        <p:grpSpPr>
          <a:xfrm>
            <a:off x="10388009" y="6194477"/>
            <a:ext cx="1803991" cy="663524"/>
            <a:chOff x="10388009" y="6156252"/>
            <a:chExt cx="1803991" cy="663524"/>
          </a:xfrm>
        </p:grpSpPr>
        <p:sp>
          <p:nvSpPr>
            <p:cNvPr id="17" name="Rectangle 16">
              <a:extLst>
                <a:ext uri="{FF2B5EF4-FFF2-40B4-BE49-F238E27FC236}">
                  <a16:creationId xmlns:a16="http://schemas.microsoft.com/office/drawing/2014/main" id="{87F79BC1-8B74-047B-966C-CDBDC6597376}"/>
                </a:ext>
              </a:extLst>
            </p:cNvPr>
            <p:cNvSpPr/>
            <p:nvPr/>
          </p:nvSpPr>
          <p:spPr>
            <a:xfrm>
              <a:off x="10388009" y="6156252"/>
              <a:ext cx="1803991" cy="663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Icon&#10;&#10;Description automatically generated">
              <a:extLst>
                <a:ext uri="{FF2B5EF4-FFF2-40B4-BE49-F238E27FC236}">
                  <a16:creationId xmlns:a16="http://schemas.microsoft.com/office/drawing/2014/main" id="{A7F0EE72-BDA1-FE3F-FF1C-1AF4823A8C0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788556" y="6249988"/>
              <a:ext cx="1234504" cy="512319"/>
            </a:xfrm>
            <a:prstGeom prst="rect">
              <a:avLst/>
            </a:prstGeom>
          </p:spPr>
        </p:pic>
      </p:grpSp>
      <p:sp>
        <p:nvSpPr>
          <p:cNvPr id="19" name="Title 1">
            <a:extLst>
              <a:ext uri="{FF2B5EF4-FFF2-40B4-BE49-F238E27FC236}">
                <a16:creationId xmlns:a16="http://schemas.microsoft.com/office/drawing/2014/main" id="{C61C148A-45BD-D441-DD44-86443FA195D2}"/>
              </a:ext>
            </a:extLst>
          </p:cNvPr>
          <p:cNvSpPr>
            <a:spLocks noGrp="1"/>
          </p:cNvSpPr>
          <p:nvPr>
            <p:ph type="title"/>
          </p:nvPr>
        </p:nvSpPr>
        <p:spPr>
          <a:xfrm>
            <a:off x="691571" y="520700"/>
            <a:ext cx="9144456" cy="838199"/>
          </a:xfrm>
        </p:spPr>
        <p:txBody>
          <a:bodyPr anchor="t">
            <a:normAutofit/>
          </a:bodyPr>
          <a:lstStyle>
            <a:lvl1pPr algn="l">
              <a:defRPr sz="2800" b="1">
                <a:solidFill>
                  <a:schemeClr val="accent4"/>
                </a:solidFill>
              </a:defRPr>
            </a:lvl1pPr>
          </a:lstStyle>
          <a:p>
            <a:r>
              <a:rPr lang="en-US"/>
              <a:t>Click to edit Master title style</a:t>
            </a:r>
          </a:p>
        </p:txBody>
      </p:sp>
      <p:sp>
        <p:nvSpPr>
          <p:cNvPr id="20" name="Content Placeholder 8">
            <a:extLst>
              <a:ext uri="{FF2B5EF4-FFF2-40B4-BE49-F238E27FC236}">
                <a16:creationId xmlns:a16="http://schemas.microsoft.com/office/drawing/2014/main" id="{ED942FA2-AC1F-FE43-87E6-DABAF6240629}"/>
              </a:ext>
            </a:extLst>
          </p:cNvPr>
          <p:cNvSpPr>
            <a:spLocks noGrp="1"/>
          </p:cNvSpPr>
          <p:nvPr>
            <p:ph sz="quarter" idx="11"/>
          </p:nvPr>
        </p:nvSpPr>
        <p:spPr>
          <a:xfrm>
            <a:off x="691572" y="1511300"/>
            <a:ext cx="4479012" cy="45187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8">
            <a:extLst>
              <a:ext uri="{FF2B5EF4-FFF2-40B4-BE49-F238E27FC236}">
                <a16:creationId xmlns:a16="http://schemas.microsoft.com/office/drawing/2014/main" id="{8A64C5E1-CAB0-6272-E206-7AC0CADE2368}"/>
              </a:ext>
            </a:extLst>
          </p:cNvPr>
          <p:cNvSpPr>
            <a:spLocks noGrp="1"/>
          </p:cNvSpPr>
          <p:nvPr>
            <p:ph sz="quarter" idx="12"/>
          </p:nvPr>
        </p:nvSpPr>
        <p:spPr>
          <a:xfrm>
            <a:off x="5357015" y="1511300"/>
            <a:ext cx="4479012" cy="45187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9118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Header w/ bullet 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1219200" y="2133600"/>
            <a:ext cx="9855200" cy="3962400"/>
          </a:xfrm>
        </p:spPr>
        <p:txBody>
          <a:bodyPr/>
          <a:lstStyle>
            <a:lvl1pPr>
              <a:defRPr>
                <a:solidFill>
                  <a:schemeClr val="tx1"/>
                </a:solidFill>
              </a:defRPr>
            </a:lvl1pPr>
            <a:lvl2pPr>
              <a:defRPr>
                <a:solidFill>
                  <a:schemeClr val="tx1"/>
                </a:solidFill>
              </a:defRPr>
            </a:lvl2pPr>
            <a:lvl3pPr>
              <a:defRPr baseline="0">
                <a:solidFill>
                  <a:schemeClr val="tx1"/>
                </a:solidFill>
              </a:defRPr>
            </a:lvl3pPr>
            <a:lvl4pPr>
              <a:defRPr>
                <a:solidFill>
                  <a:schemeClr val="tx1"/>
                </a:solidFill>
              </a:defRPr>
            </a:lvl4pPr>
            <a:lvl5pPr marL="1828800" indent="0">
              <a:buFont typeface="Arial" pitchFamily="34" charset="0"/>
              <a:buNone/>
              <a:defRPr baseline="0">
                <a:solidFill>
                  <a:schemeClr val="tx1"/>
                </a:solidFill>
              </a:defRPr>
            </a:lvl5pPr>
          </a:lstStyle>
          <a:p>
            <a:pPr lvl="0"/>
            <a:r>
              <a:rPr lang="en-US"/>
              <a:t>Click to edit text and use Arial font</a:t>
            </a:r>
          </a:p>
          <a:p>
            <a:pPr lvl="1"/>
            <a:r>
              <a:rPr lang="en-US"/>
              <a:t>Tips</a:t>
            </a:r>
          </a:p>
          <a:p>
            <a:pPr lvl="2"/>
            <a:r>
              <a:rPr lang="en-US"/>
              <a:t>Proofread for spelling and grammar</a:t>
            </a:r>
          </a:p>
          <a:p>
            <a:pPr lvl="2"/>
            <a:r>
              <a:rPr lang="en-US"/>
              <a:t>Keep it simple</a:t>
            </a:r>
          </a:p>
          <a:p>
            <a:pPr lvl="2"/>
            <a:r>
              <a:rPr lang="en-US"/>
              <a:t>Avoid reading from your slides</a:t>
            </a:r>
          </a:p>
          <a:p>
            <a:pPr lvl="2"/>
            <a:r>
              <a:rPr lang="en-US"/>
              <a:t>Use visuals. Don’t just tell them. Show them too.</a:t>
            </a:r>
          </a:p>
          <a:p>
            <a:pPr lvl="2"/>
            <a:r>
              <a:rPr lang="en-US"/>
              <a:t>Please do not cover up the top blue banner with the HPTN logo</a:t>
            </a:r>
          </a:p>
          <a:p>
            <a:pPr lvl="2"/>
            <a:r>
              <a:rPr lang="en-US"/>
              <a:t>Remember: LESS IS ALWAYS MORE</a:t>
            </a:r>
          </a:p>
          <a:p>
            <a:pPr lvl="2"/>
            <a:endParaRPr lang="en-US"/>
          </a:p>
        </p:txBody>
      </p:sp>
      <p:sp>
        <p:nvSpPr>
          <p:cNvPr id="4" name="Title 3"/>
          <p:cNvSpPr>
            <a:spLocks noGrp="1"/>
          </p:cNvSpPr>
          <p:nvPr>
            <p:ph type="title" hasCustomPrompt="1"/>
          </p:nvPr>
        </p:nvSpPr>
        <p:spPr>
          <a:xfrm>
            <a:off x="1117600" y="960438"/>
            <a:ext cx="9956800" cy="944562"/>
          </a:xfrm>
        </p:spPr>
        <p:txBody>
          <a:bodyPr/>
          <a:lstStyle>
            <a:lvl1pPr>
              <a:defRPr>
                <a:solidFill>
                  <a:srgbClr val="0E99C0"/>
                </a:solidFill>
              </a:defRPr>
            </a:lvl1pPr>
          </a:lstStyle>
          <a:p>
            <a:r>
              <a:rPr lang="en-US"/>
              <a:t>Header</a:t>
            </a:r>
          </a:p>
        </p:txBody>
      </p:sp>
      <p:pic>
        <p:nvPicPr>
          <p:cNvPr id="9" name="Picture 8" descr="navyHPTNPPT headere_purple only.png">
            <a:extLst>
              <a:ext uri="{FF2B5EF4-FFF2-40B4-BE49-F238E27FC236}">
                <a16:creationId xmlns:a16="http://schemas.microsoft.com/office/drawing/2014/main" id="{572AD4F5-4385-4615-BEC1-CC3DC4DF78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1043869"/>
          </a:xfrm>
          <a:prstGeom prst="rect">
            <a:avLst/>
          </a:prstGeom>
        </p:spPr>
      </p:pic>
    </p:spTree>
    <p:extLst>
      <p:ext uri="{BB962C8B-B14F-4D97-AF65-F5344CB8AC3E}">
        <p14:creationId xmlns:p14="http://schemas.microsoft.com/office/powerpoint/2010/main" val="29671517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69629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1121664"/>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17" name="bk object 17"/>
          <p:cNvSpPr/>
          <p:nvPr/>
        </p:nvSpPr>
        <p:spPr>
          <a:xfrm>
            <a:off x="761" y="1103375"/>
            <a:ext cx="12192000" cy="38100"/>
          </a:xfrm>
          <a:custGeom>
            <a:avLst/>
            <a:gdLst/>
            <a:ahLst/>
            <a:cxnLst/>
            <a:rect l="l" t="t" r="r" b="b"/>
            <a:pathLst>
              <a:path w="12192000" h="38100">
                <a:moveTo>
                  <a:pt x="0" y="38100"/>
                </a:moveTo>
                <a:lnTo>
                  <a:pt x="12192000" y="38100"/>
                </a:lnTo>
                <a:lnTo>
                  <a:pt x="12192000" y="0"/>
                </a:lnTo>
                <a:lnTo>
                  <a:pt x="0" y="0"/>
                </a:lnTo>
                <a:lnTo>
                  <a:pt x="0" y="38100"/>
                </a:lnTo>
                <a:close/>
              </a:path>
            </a:pathLst>
          </a:custGeom>
          <a:solidFill>
            <a:srgbClr val="1763A9"/>
          </a:solidFill>
        </p:spPr>
        <p:txBody>
          <a:bodyPr wrap="square" lIns="0" tIns="0" rIns="0" bIns="0" rtlCol="0"/>
          <a:lstStyle/>
          <a:p>
            <a:endParaRPr/>
          </a:p>
        </p:txBody>
      </p:sp>
      <p:sp>
        <p:nvSpPr>
          <p:cNvPr id="21" name="bk object 21"/>
          <p:cNvSpPr/>
          <p:nvPr/>
        </p:nvSpPr>
        <p:spPr>
          <a:xfrm>
            <a:off x="6231635" y="1581911"/>
            <a:ext cx="0" cy="120650"/>
          </a:xfrm>
          <a:custGeom>
            <a:avLst/>
            <a:gdLst/>
            <a:ahLst/>
            <a:cxnLst/>
            <a:rect l="l" t="t" r="r" b="b"/>
            <a:pathLst>
              <a:path h="120650">
                <a:moveTo>
                  <a:pt x="0" y="0"/>
                </a:moveTo>
                <a:lnTo>
                  <a:pt x="0" y="120396"/>
                </a:lnTo>
              </a:path>
            </a:pathLst>
          </a:custGeom>
          <a:ln w="9525">
            <a:solidFill>
              <a:srgbClr val="D9D9D9"/>
            </a:solidFill>
          </a:ln>
        </p:spPr>
        <p:txBody>
          <a:bodyPr wrap="square" lIns="0" tIns="0" rIns="0" bIns="0" rtlCol="0"/>
          <a:lstStyle/>
          <a:p>
            <a:endParaRPr/>
          </a:p>
        </p:txBody>
      </p:sp>
      <p:sp>
        <p:nvSpPr>
          <p:cNvPr id="22" name="bk object 22"/>
          <p:cNvSpPr/>
          <p:nvPr/>
        </p:nvSpPr>
        <p:spPr>
          <a:xfrm>
            <a:off x="6231635" y="1833372"/>
            <a:ext cx="0" cy="241300"/>
          </a:xfrm>
          <a:custGeom>
            <a:avLst/>
            <a:gdLst/>
            <a:ahLst/>
            <a:cxnLst/>
            <a:rect l="l" t="t" r="r" b="b"/>
            <a:pathLst>
              <a:path h="241300">
                <a:moveTo>
                  <a:pt x="0" y="0"/>
                </a:moveTo>
                <a:lnTo>
                  <a:pt x="0" y="240791"/>
                </a:lnTo>
              </a:path>
            </a:pathLst>
          </a:custGeom>
          <a:ln w="9525">
            <a:solidFill>
              <a:srgbClr val="D9D9D9"/>
            </a:solidFill>
          </a:ln>
        </p:spPr>
        <p:txBody>
          <a:bodyPr wrap="square" lIns="0" tIns="0" rIns="0" bIns="0" rtlCol="0"/>
          <a:lstStyle/>
          <a:p>
            <a:endParaRPr/>
          </a:p>
        </p:txBody>
      </p:sp>
      <p:sp>
        <p:nvSpPr>
          <p:cNvPr id="23" name="bk object 23"/>
          <p:cNvSpPr/>
          <p:nvPr/>
        </p:nvSpPr>
        <p:spPr>
          <a:xfrm>
            <a:off x="6231635" y="2206751"/>
            <a:ext cx="0" cy="1731645"/>
          </a:xfrm>
          <a:custGeom>
            <a:avLst/>
            <a:gdLst/>
            <a:ahLst/>
            <a:cxnLst/>
            <a:rect l="l" t="t" r="r" b="b"/>
            <a:pathLst>
              <a:path h="1731645">
                <a:moveTo>
                  <a:pt x="0" y="0"/>
                </a:moveTo>
                <a:lnTo>
                  <a:pt x="0" y="1731264"/>
                </a:lnTo>
              </a:path>
            </a:pathLst>
          </a:custGeom>
          <a:ln w="9525">
            <a:solidFill>
              <a:srgbClr val="D9D9D9"/>
            </a:solidFill>
          </a:ln>
        </p:spPr>
        <p:txBody>
          <a:bodyPr wrap="square" lIns="0" tIns="0" rIns="0" bIns="0" rtlCol="0"/>
          <a:lstStyle/>
          <a:p>
            <a:endParaRPr/>
          </a:p>
        </p:txBody>
      </p:sp>
      <p:sp>
        <p:nvSpPr>
          <p:cNvPr id="24" name="bk object 24"/>
          <p:cNvSpPr/>
          <p:nvPr/>
        </p:nvSpPr>
        <p:spPr>
          <a:xfrm>
            <a:off x="6231635" y="4070603"/>
            <a:ext cx="0" cy="1732914"/>
          </a:xfrm>
          <a:custGeom>
            <a:avLst/>
            <a:gdLst/>
            <a:ahLst/>
            <a:cxnLst/>
            <a:rect l="l" t="t" r="r" b="b"/>
            <a:pathLst>
              <a:path h="1732914">
                <a:moveTo>
                  <a:pt x="0" y="0"/>
                </a:moveTo>
                <a:lnTo>
                  <a:pt x="0" y="1732788"/>
                </a:lnTo>
              </a:path>
            </a:pathLst>
          </a:custGeom>
          <a:ln w="9525">
            <a:solidFill>
              <a:srgbClr val="D9D9D9"/>
            </a:solidFill>
          </a:ln>
        </p:spPr>
        <p:txBody>
          <a:bodyPr wrap="square" lIns="0" tIns="0" rIns="0" bIns="0" rtlCol="0"/>
          <a:lstStyle/>
          <a:p>
            <a:endParaRPr/>
          </a:p>
        </p:txBody>
      </p:sp>
      <p:sp>
        <p:nvSpPr>
          <p:cNvPr id="25" name="bk object 25"/>
          <p:cNvSpPr/>
          <p:nvPr/>
        </p:nvSpPr>
        <p:spPr>
          <a:xfrm>
            <a:off x="6231635" y="5934455"/>
            <a:ext cx="0" cy="120650"/>
          </a:xfrm>
          <a:custGeom>
            <a:avLst/>
            <a:gdLst/>
            <a:ahLst/>
            <a:cxnLst/>
            <a:rect l="l" t="t" r="r" b="b"/>
            <a:pathLst>
              <a:path h="120650">
                <a:moveTo>
                  <a:pt x="0" y="0"/>
                </a:moveTo>
                <a:lnTo>
                  <a:pt x="0" y="120396"/>
                </a:lnTo>
              </a:path>
            </a:pathLst>
          </a:custGeom>
          <a:ln w="9525">
            <a:solidFill>
              <a:srgbClr val="D9D9D9"/>
            </a:solidFill>
          </a:ln>
        </p:spPr>
        <p:txBody>
          <a:bodyPr wrap="square" lIns="0" tIns="0" rIns="0" bIns="0" rtlCol="0"/>
          <a:lstStyle/>
          <a:p>
            <a:endParaRPr/>
          </a:p>
        </p:txBody>
      </p:sp>
      <p:sp>
        <p:nvSpPr>
          <p:cNvPr id="26" name="bk object 26"/>
          <p:cNvSpPr/>
          <p:nvPr/>
        </p:nvSpPr>
        <p:spPr>
          <a:xfrm>
            <a:off x="6836664" y="1581911"/>
            <a:ext cx="0" cy="120650"/>
          </a:xfrm>
          <a:custGeom>
            <a:avLst/>
            <a:gdLst/>
            <a:ahLst/>
            <a:cxnLst/>
            <a:rect l="l" t="t" r="r" b="b"/>
            <a:pathLst>
              <a:path h="120650">
                <a:moveTo>
                  <a:pt x="0" y="0"/>
                </a:moveTo>
                <a:lnTo>
                  <a:pt x="0" y="120396"/>
                </a:lnTo>
              </a:path>
            </a:pathLst>
          </a:custGeom>
          <a:ln w="9525">
            <a:solidFill>
              <a:srgbClr val="D9D9D9"/>
            </a:solidFill>
          </a:ln>
        </p:spPr>
        <p:txBody>
          <a:bodyPr wrap="square" lIns="0" tIns="0" rIns="0" bIns="0" rtlCol="0"/>
          <a:lstStyle/>
          <a:p>
            <a:endParaRPr/>
          </a:p>
        </p:txBody>
      </p:sp>
      <p:sp>
        <p:nvSpPr>
          <p:cNvPr id="27" name="bk object 27"/>
          <p:cNvSpPr/>
          <p:nvPr/>
        </p:nvSpPr>
        <p:spPr>
          <a:xfrm>
            <a:off x="6836664" y="1833372"/>
            <a:ext cx="0" cy="2105025"/>
          </a:xfrm>
          <a:custGeom>
            <a:avLst/>
            <a:gdLst/>
            <a:ahLst/>
            <a:cxnLst/>
            <a:rect l="l" t="t" r="r" b="b"/>
            <a:pathLst>
              <a:path h="2105025">
                <a:moveTo>
                  <a:pt x="0" y="0"/>
                </a:moveTo>
                <a:lnTo>
                  <a:pt x="0" y="2104644"/>
                </a:lnTo>
              </a:path>
            </a:pathLst>
          </a:custGeom>
          <a:ln w="9525">
            <a:solidFill>
              <a:srgbClr val="D9D9D9"/>
            </a:solidFill>
          </a:ln>
        </p:spPr>
        <p:txBody>
          <a:bodyPr wrap="square" lIns="0" tIns="0" rIns="0" bIns="0" rtlCol="0"/>
          <a:lstStyle/>
          <a:p>
            <a:endParaRPr/>
          </a:p>
        </p:txBody>
      </p:sp>
      <p:sp>
        <p:nvSpPr>
          <p:cNvPr id="28" name="bk object 28"/>
          <p:cNvSpPr/>
          <p:nvPr/>
        </p:nvSpPr>
        <p:spPr>
          <a:xfrm>
            <a:off x="6836664" y="4070603"/>
            <a:ext cx="0" cy="1984375"/>
          </a:xfrm>
          <a:custGeom>
            <a:avLst/>
            <a:gdLst/>
            <a:ahLst/>
            <a:cxnLst/>
            <a:rect l="l" t="t" r="r" b="b"/>
            <a:pathLst>
              <a:path h="1984375">
                <a:moveTo>
                  <a:pt x="0" y="0"/>
                </a:moveTo>
                <a:lnTo>
                  <a:pt x="0" y="1984248"/>
                </a:lnTo>
              </a:path>
            </a:pathLst>
          </a:custGeom>
          <a:ln w="9525">
            <a:solidFill>
              <a:srgbClr val="D9D9D9"/>
            </a:solidFill>
          </a:ln>
        </p:spPr>
        <p:txBody>
          <a:bodyPr wrap="square" lIns="0" tIns="0" rIns="0" bIns="0" rtlCol="0"/>
          <a:lstStyle/>
          <a:p>
            <a:endParaRPr/>
          </a:p>
        </p:txBody>
      </p:sp>
      <p:sp>
        <p:nvSpPr>
          <p:cNvPr id="29" name="bk object 29"/>
          <p:cNvSpPr/>
          <p:nvPr/>
        </p:nvSpPr>
        <p:spPr>
          <a:xfrm>
            <a:off x="7440168" y="1581911"/>
            <a:ext cx="0" cy="120650"/>
          </a:xfrm>
          <a:custGeom>
            <a:avLst/>
            <a:gdLst/>
            <a:ahLst/>
            <a:cxnLst/>
            <a:rect l="l" t="t" r="r" b="b"/>
            <a:pathLst>
              <a:path h="120650">
                <a:moveTo>
                  <a:pt x="0" y="0"/>
                </a:moveTo>
                <a:lnTo>
                  <a:pt x="0" y="120396"/>
                </a:lnTo>
              </a:path>
            </a:pathLst>
          </a:custGeom>
          <a:ln w="9525">
            <a:solidFill>
              <a:srgbClr val="D9D9D9"/>
            </a:solidFill>
          </a:ln>
        </p:spPr>
        <p:txBody>
          <a:bodyPr wrap="square" lIns="0" tIns="0" rIns="0" bIns="0" rtlCol="0"/>
          <a:lstStyle/>
          <a:p>
            <a:endParaRPr/>
          </a:p>
        </p:txBody>
      </p:sp>
      <p:sp>
        <p:nvSpPr>
          <p:cNvPr id="30" name="bk object 30"/>
          <p:cNvSpPr/>
          <p:nvPr/>
        </p:nvSpPr>
        <p:spPr>
          <a:xfrm>
            <a:off x="7440168" y="1833372"/>
            <a:ext cx="0" cy="2105025"/>
          </a:xfrm>
          <a:custGeom>
            <a:avLst/>
            <a:gdLst/>
            <a:ahLst/>
            <a:cxnLst/>
            <a:rect l="l" t="t" r="r" b="b"/>
            <a:pathLst>
              <a:path h="2105025">
                <a:moveTo>
                  <a:pt x="0" y="0"/>
                </a:moveTo>
                <a:lnTo>
                  <a:pt x="0" y="2104644"/>
                </a:lnTo>
              </a:path>
            </a:pathLst>
          </a:custGeom>
          <a:ln w="9525">
            <a:solidFill>
              <a:srgbClr val="D9D9D9"/>
            </a:solidFill>
          </a:ln>
        </p:spPr>
        <p:txBody>
          <a:bodyPr wrap="square" lIns="0" tIns="0" rIns="0" bIns="0" rtlCol="0"/>
          <a:lstStyle/>
          <a:p>
            <a:endParaRPr/>
          </a:p>
        </p:txBody>
      </p:sp>
      <p:sp>
        <p:nvSpPr>
          <p:cNvPr id="31" name="bk object 31"/>
          <p:cNvSpPr/>
          <p:nvPr/>
        </p:nvSpPr>
        <p:spPr>
          <a:xfrm>
            <a:off x="7440168" y="4070603"/>
            <a:ext cx="0" cy="1984375"/>
          </a:xfrm>
          <a:custGeom>
            <a:avLst/>
            <a:gdLst/>
            <a:ahLst/>
            <a:cxnLst/>
            <a:rect l="l" t="t" r="r" b="b"/>
            <a:pathLst>
              <a:path h="1984375">
                <a:moveTo>
                  <a:pt x="0" y="0"/>
                </a:moveTo>
                <a:lnTo>
                  <a:pt x="0" y="1984248"/>
                </a:lnTo>
              </a:path>
            </a:pathLst>
          </a:custGeom>
          <a:ln w="9525">
            <a:solidFill>
              <a:srgbClr val="D9D9D9"/>
            </a:solidFill>
          </a:ln>
        </p:spPr>
        <p:txBody>
          <a:bodyPr wrap="square" lIns="0" tIns="0" rIns="0" bIns="0" rtlCol="0"/>
          <a:lstStyle/>
          <a:p>
            <a:endParaRPr/>
          </a:p>
        </p:txBody>
      </p:sp>
      <p:sp>
        <p:nvSpPr>
          <p:cNvPr id="32" name="bk object 32"/>
          <p:cNvSpPr/>
          <p:nvPr/>
        </p:nvSpPr>
        <p:spPr>
          <a:xfrm>
            <a:off x="8043671" y="1581911"/>
            <a:ext cx="0" cy="120650"/>
          </a:xfrm>
          <a:custGeom>
            <a:avLst/>
            <a:gdLst/>
            <a:ahLst/>
            <a:cxnLst/>
            <a:rect l="l" t="t" r="r" b="b"/>
            <a:pathLst>
              <a:path h="120650">
                <a:moveTo>
                  <a:pt x="0" y="0"/>
                </a:moveTo>
                <a:lnTo>
                  <a:pt x="0" y="120396"/>
                </a:lnTo>
              </a:path>
            </a:pathLst>
          </a:custGeom>
          <a:ln w="9525">
            <a:solidFill>
              <a:srgbClr val="D9D9D9"/>
            </a:solidFill>
          </a:ln>
        </p:spPr>
        <p:txBody>
          <a:bodyPr wrap="square" lIns="0" tIns="0" rIns="0" bIns="0" rtlCol="0"/>
          <a:lstStyle/>
          <a:p>
            <a:endParaRPr/>
          </a:p>
        </p:txBody>
      </p:sp>
      <p:sp>
        <p:nvSpPr>
          <p:cNvPr id="33" name="bk object 33"/>
          <p:cNvSpPr/>
          <p:nvPr/>
        </p:nvSpPr>
        <p:spPr>
          <a:xfrm>
            <a:off x="8043671" y="1833372"/>
            <a:ext cx="0" cy="2105025"/>
          </a:xfrm>
          <a:custGeom>
            <a:avLst/>
            <a:gdLst/>
            <a:ahLst/>
            <a:cxnLst/>
            <a:rect l="l" t="t" r="r" b="b"/>
            <a:pathLst>
              <a:path h="2105025">
                <a:moveTo>
                  <a:pt x="0" y="0"/>
                </a:moveTo>
                <a:lnTo>
                  <a:pt x="0" y="2104644"/>
                </a:lnTo>
              </a:path>
            </a:pathLst>
          </a:custGeom>
          <a:ln w="9525">
            <a:solidFill>
              <a:srgbClr val="D9D9D9"/>
            </a:solidFill>
          </a:ln>
        </p:spPr>
        <p:txBody>
          <a:bodyPr wrap="square" lIns="0" tIns="0" rIns="0" bIns="0" rtlCol="0"/>
          <a:lstStyle/>
          <a:p>
            <a:endParaRPr/>
          </a:p>
        </p:txBody>
      </p:sp>
      <p:sp>
        <p:nvSpPr>
          <p:cNvPr id="34" name="bk object 34"/>
          <p:cNvSpPr/>
          <p:nvPr/>
        </p:nvSpPr>
        <p:spPr>
          <a:xfrm>
            <a:off x="8043671" y="4070603"/>
            <a:ext cx="0" cy="1984375"/>
          </a:xfrm>
          <a:custGeom>
            <a:avLst/>
            <a:gdLst/>
            <a:ahLst/>
            <a:cxnLst/>
            <a:rect l="l" t="t" r="r" b="b"/>
            <a:pathLst>
              <a:path h="1984375">
                <a:moveTo>
                  <a:pt x="0" y="0"/>
                </a:moveTo>
                <a:lnTo>
                  <a:pt x="0" y="1984248"/>
                </a:lnTo>
              </a:path>
            </a:pathLst>
          </a:custGeom>
          <a:ln w="9525">
            <a:solidFill>
              <a:srgbClr val="D9D9D9"/>
            </a:solidFill>
          </a:ln>
        </p:spPr>
        <p:txBody>
          <a:bodyPr wrap="square" lIns="0" tIns="0" rIns="0" bIns="0" rtlCol="0"/>
          <a:lstStyle/>
          <a:p>
            <a:endParaRPr/>
          </a:p>
        </p:txBody>
      </p:sp>
      <p:sp>
        <p:nvSpPr>
          <p:cNvPr id="35" name="bk object 35"/>
          <p:cNvSpPr/>
          <p:nvPr/>
        </p:nvSpPr>
        <p:spPr>
          <a:xfrm>
            <a:off x="8647176" y="1581911"/>
            <a:ext cx="0" cy="120650"/>
          </a:xfrm>
          <a:custGeom>
            <a:avLst/>
            <a:gdLst/>
            <a:ahLst/>
            <a:cxnLst/>
            <a:rect l="l" t="t" r="r" b="b"/>
            <a:pathLst>
              <a:path h="120650">
                <a:moveTo>
                  <a:pt x="0" y="0"/>
                </a:moveTo>
                <a:lnTo>
                  <a:pt x="0" y="120396"/>
                </a:lnTo>
              </a:path>
            </a:pathLst>
          </a:custGeom>
          <a:ln w="9525">
            <a:solidFill>
              <a:srgbClr val="D9D9D9"/>
            </a:solidFill>
          </a:ln>
        </p:spPr>
        <p:txBody>
          <a:bodyPr wrap="square" lIns="0" tIns="0" rIns="0" bIns="0" rtlCol="0"/>
          <a:lstStyle/>
          <a:p>
            <a:endParaRPr/>
          </a:p>
        </p:txBody>
      </p:sp>
      <p:sp>
        <p:nvSpPr>
          <p:cNvPr id="36" name="bk object 36"/>
          <p:cNvSpPr/>
          <p:nvPr/>
        </p:nvSpPr>
        <p:spPr>
          <a:xfrm>
            <a:off x="8647176" y="1833372"/>
            <a:ext cx="0" cy="2105025"/>
          </a:xfrm>
          <a:custGeom>
            <a:avLst/>
            <a:gdLst/>
            <a:ahLst/>
            <a:cxnLst/>
            <a:rect l="l" t="t" r="r" b="b"/>
            <a:pathLst>
              <a:path h="2105025">
                <a:moveTo>
                  <a:pt x="0" y="0"/>
                </a:moveTo>
                <a:lnTo>
                  <a:pt x="0" y="2104644"/>
                </a:lnTo>
              </a:path>
            </a:pathLst>
          </a:custGeom>
          <a:ln w="9525">
            <a:solidFill>
              <a:srgbClr val="D9D9D9"/>
            </a:solidFill>
          </a:ln>
        </p:spPr>
        <p:txBody>
          <a:bodyPr wrap="square" lIns="0" tIns="0" rIns="0" bIns="0" rtlCol="0"/>
          <a:lstStyle/>
          <a:p>
            <a:endParaRPr/>
          </a:p>
        </p:txBody>
      </p:sp>
      <p:sp>
        <p:nvSpPr>
          <p:cNvPr id="37" name="bk object 37"/>
          <p:cNvSpPr/>
          <p:nvPr/>
        </p:nvSpPr>
        <p:spPr>
          <a:xfrm>
            <a:off x="8647176" y="4070603"/>
            <a:ext cx="0" cy="1984375"/>
          </a:xfrm>
          <a:custGeom>
            <a:avLst/>
            <a:gdLst/>
            <a:ahLst/>
            <a:cxnLst/>
            <a:rect l="l" t="t" r="r" b="b"/>
            <a:pathLst>
              <a:path h="1984375">
                <a:moveTo>
                  <a:pt x="0" y="0"/>
                </a:moveTo>
                <a:lnTo>
                  <a:pt x="0" y="1984248"/>
                </a:lnTo>
              </a:path>
            </a:pathLst>
          </a:custGeom>
          <a:ln w="9525">
            <a:solidFill>
              <a:srgbClr val="D9D9D9"/>
            </a:solidFill>
          </a:ln>
        </p:spPr>
        <p:txBody>
          <a:bodyPr wrap="square" lIns="0" tIns="0" rIns="0" bIns="0" rtlCol="0"/>
          <a:lstStyle/>
          <a:p>
            <a:endParaRPr/>
          </a:p>
        </p:txBody>
      </p:sp>
      <p:sp>
        <p:nvSpPr>
          <p:cNvPr id="38" name="bk object 38"/>
          <p:cNvSpPr/>
          <p:nvPr/>
        </p:nvSpPr>
        <p:spPr>
          <a:xfrm>
            <a:off x="9250680" y="1581911"/>
            <a:ext cx="0" cy="120650"/>
          </a:xfrm>
          <a:custGeom>
            <a:avLst/>
            <a:gdLst/>
            <a:ahLst/>
            <a:cxnLst/>
            <a:rect l="l" t="t" r="r" b="b"/>
            <a:pathLst>
              <a:path h="120650">
                <a:moveTo>
                  <a:pt x="0" y="0"/>
                </a:moveTo>
                <a:lnTo>
                  <a:pt x="0" y="120396"/>
                </a:lnTo>
              </a:path>
            </a:pathLst>
          </a:custGeom>
          <a:ln w="9525">
            <a:solidFill>
              <a:srgbClr val="D9D9D9"/>
            </a:solidFill>
          </a:ln>
        </p:spPr>
        <p:txBody>
          <a:bodyPr wrap="square" lIns="0" tIns="0" rIns="0" bIns="0" rtlCol="0"/>
          <a:lstStyle/>
          <a:p>
            <a:endParaRPr/>
          </a:p>
        </p:txBody>
      </p:sp>
      <p:sp>
        <p:nvSpPr>
          <p:cNvPr id="39" name="bk object 39"/>
          <p:cNvSpPr/>
          <p:nvPr/>
        </p:nvSpPr>
        <p:spPr>
          <a:xfrm>
            <a:off x="9250680" y="1833372"/>
            <a:ext cx="0" cy="2105025"/>
          </a:xfrm>
          <a:custGeom>
            <a:avLst/>
            <a:gdLst/>
            <a:ahLst/>
            <a:cxnLst/>
            <a:rect l="l" t="t" r="r" b="b"/>
            <a:pathLst>
              <a:path h="2105025">
                <a:moveTo>
                  <a:pt x="0" y="0"/>
                </a:moveTo>
                <a:lnTo>
                  <a:pt x="0" y="2104644"/>
                </a:lnTo>
              </a:path>
            </a:pathLst>
          </a:custGeom>
          <a:ln w="9525">
            <a:solidFill>
              <a:srgbClr val="D9D9D9"/>
            </a:solidFill>
          </a:ln>
        </p:spPr>
        <p:txBody>
          <a:bodyPr wrap="square" lIns="0" tIns="0" rIns="0" bIns="0" rtlCol="0"/>
          <a:lstStyle/>
          <a:p>
            <a:endParaRPr/>
          </a:p>
        </p:txBody>
      </p:sp>
      <p:sp>
        <p:nvSpPr>
          <p:cNvPr id="40" name="bk object 40"/>
          <p:cNvSpPr/>
          <p:nvPr/>
        </p:nvSpPr>
        <p:spPr>
          <a:xfrm>
            <a:off x="9250680" y="4070603"/>
            <a:ext cx="0" cy="1984375"/>
          </a:xfrm>
          <a:custGeom>
            <a:avLst/>
            <a:gdLst/>
            <a:ahLst/>
            <a:cxnLst/>
            <a:rect l="l" t="t" r="r" b="b"/>
            <a:pathLst>
              <a:path h="1984375">
                <a:moveTo>
                  <a:pt x="0" y="0"/>
                </a:moveTo>
                <a:lnTo>
                  <a:pt x="0" y="1984248"/>
                </a:lnTo>
              </a:path>
            </a:pathLst>
          </a:custGeom>
          <a:ln w="9525">
            <a:solidFill>
              <a:srgbClr val="D9D9D9"/>
            </a:solidFill>
          </a:ln>
        </p:spPr>
        <p:txBody>
          <a:bodyPr wrap="square" lIns="0" tIns="0" rIns="0" bIns="0" rtlCol="0"/>
          <a:lstStyle/>
          <a:p>
            <a:endParaRPr/>
          </a:p>
        </p:txBody>
      </p:sp>
      <p:sp>
        <p:nvSpPr>
          <p:cNvPr id="41" name="bk object 41"/>
          <p:cNvSpPr/>
          <p:nvPr/>
        </p:nvSpPr>
        <p:spPr>
          <a:xfrm>
            <a:off x="9854183" y="1581911"/>
            <a:ext cx="0" cy="120650"/>
          </a:xfrm>
          <a:custGeom>
            <a:avLst/>
            <a:gdLst/>
            <a:ahLst/>
            <a:cxnLst/>
            <a:rect l="l" t="t" r="r" b="b"/>
            <a:pathLst>
              <a:path h="120650">
                <a:moveTo>
                  <a:pt x="0" y="0"/>
                </a:moveTo>
                <a:lnTo>
                  <a:pt x="0" y="120396"/>
                </a:lnTo>
              </a:path>
            </a:pathLst>
          </a:custGeom>
          <a:ln w="9525">
            <a:solidFill>
              <a:srgbClr val="D9D9D9"/>
            </a:solidFill>
          </a:ln>
        </p:spPr>
        <p:txBody>
          <a:bodyPr wrap="square" lIns="0" tIns="0" rIns="0" bIns="0" rtlCol="0"/>
          <a:lstStyle/>
          <a:p>
            <a:endParaRPr/>
          </a:p>
        </p:txBody>
      </p:sp>
      <p:sp>
        <p:nvSpPr>
          <p:cNvPr id="42" name="bk object 42"/>
          <p:cNvSpPr/>
          <p:nvPr/>
        </p:nvSpPr>
        <p:spPr>
          <a:xfrm>
            <a:off x="9854183" y="1833372"/>
            <a:ext cx="0" cy="2105025"/>
          </a:xfrm>
          <a:custGeom>
            <a:avLst/>
            <a:gdLst/>
            <a:ahLst/>
            <a:cxnLst/>
            <a:rect l="l" t="t" r="r" b="b"/>
            <a:pathLst>
              <a:path h="2105025">
                <a:moveTo>
                  <a:pt x="0" y="0"/>
                </a:moveTo>
                <a:lnTo>
                  <a:pt x="0" y="2104644"/>
                </a:lnTo>
              </a:path>
            </a:pathLst>
          </a:custGeom>
          <a:ln w="9525">
            <a:solidFill>
              <a:srgbClr val="D9D9D9"/>
            </a:solidFill>
          </a:ln>
        </p:spPr>
        <p:txBody>
          <a:bodyPr wrap="square" lIns="0" tIns="0" rIns="0" bIns="0" rtlCol="0"/>
          <a:lstStyle/>
          <a:p>
            <a:endParaRPr/>
          </a:p>
        </p:txBody>
      </p:sp>
      <p:sp>
        <p:nvSpPr>
          <p:cNvPr id="43" name="bk object 43"/>
          <p:cNvSpPr/>
          <p:nvPr/>
        </p:nvSpPr>
        <p:spPr>
          <a:xfrm>
            <a:off x="9854183" y="4070603"/>
            <a:ext cx="0" cy="1984375"/>
          </a:xfrm>
          <a:custGeom>
            <a:avLst/>
            <a:gdLst/>
            <a:ahLst/>
            <a:cxnLst/>
            <a:rect l="l" t="t" r="r" b="b"/>
            <a:pathLst>
              <a:path h="1984375">
                <a:moveTo>
                  <a:pt x="0" y="0"/>
                </a:moveTo>
                <a:lnTo>
                  <a:pt x="0" y="1984248"/>
                </a:lnTo>
              </a:path>
            </a:pathLst>
          </a:custGeom>
          <a:ln w="9525">
            <a:solidFill>
              <a:srgbClr val="D9D9D9"/>
            </a:solidFill>
          </a:ln>
        </p:spPr>
        <p:txBody>
          <a:bodyPr wrap="square" lIns="0" tIns="0" rIns="0" bIns="0" rtlCol="0"/>
          <a:lstStyle/>
          <a:p>
            <a:endParaRPr/>
          </a:p>
        </p:txBody>
      </p:sp>
      <p:sp>
        <p:nvSpPr>
          <p:cNvPr id="44" name="bk object 44"/>
          <p:cNvSpPr/>
          <p:nvPr/>
        </p:nvSpPr>
        <p:spPr>
          <a:xfrm>
            <a:off x="10457688" y="1581911"/>
            <a:ext cx="0" cy="2356485"/>
          </a:xfrm>
          <a:custGeom>
            <a:avLst/>
            <a:gdLst/>
            <a:ahLst/>
            <a:cxnLst/>
            <a:rect l="l" t="t" r="r" b="b"/>
            <a:pathLst>
              <a:path h="2356485">
                <a:moveTo>
                  <a:pt x="0" y="0"/>
                </a:moveTo>
                <a:lnTo>
                  <a:pt x="0" y="2356104"/>
                </a:lnTo>
              </a:path>
            </a:pathLst>
          </a:custGeom>
          <a:ln w="9525">
            <a:solidFill>
              <a:srgbClr val="D9D9D9"/>
            </a:solidFill>
          </a:ln>
        </p:spPr>
        <p:txBody>
          <a:bodyPr wrap="square" lIns="0" tIns="0" rIns="0" bIns="0" rtlCol="0"/>
          <a:lstStyle/>
          <a:p>
            <a:endParaRPr/>
          </a:p>
        </p:txBody>
      </p:sp>
      <p:sp>
        <p:nvSpPr>
          <p:cNvPr id="45" name="bk object 45"/>
          <p:cNvSpPr/>
          <p:nvPr/>
        </p:nvSpPr>
        <p:spPr>
          <a:xfrm>
            <a:off x="10457688" y="4070603"/>
            <a:ext cx="0" cy="1984375"/>
          </a:xfrm>
          <a:custGeom>
            <a:avLst/>
            <a:gdLst/>
            <a:ahLst/>
            <a:cxnLst/>
            <a:rect l="l" t="t" r="r" b="b"/>
            <a:pathLst>
              <a:path h="1984375">
                <a:moveTo>
                  <a:pt x="0" y="0"/>
                </a:moveTo>
                <a:lnTo>
                  <a:pt x="0" y="1984248"/>
                </a:lnTo>
              </a:path>
            </a:pathLst>
          </a:custGeom>
          <a:ln w="9525">
            <a:solidFill>
              <a:srgbClr val="D9D9D9"/>
            </a:solidFill>
          </a:ln>
        </p:spPr>
        <p:txBody>
          <a:bodyPr wrap="square" lIns="0" tIns="0" rIns="0" bIns="0" rtlCol="0"/>
          <a:lstStyle/>
          <a:p>
            <a:endParaRPr/>
          </a:p>
        </p:txBody>
      </p:sp>
      <p:sp>
        <p:nvSpPr>
          <p:cNvPr id="46" name="bk object 46"/>
          <p:cNvSpPr/>
          <p:nvPr/>
        </p:nvSpPr>
        <p:spPr>
          <a:xfrm>
            <a:off x="11062716" y="1581911"/>
            <a:ext cx="0" cy="4472940"/>
          </a:xfrm>
          <a:custGeom>
            <a:avLst/>
            <a:gdLst/>
            <a:ahLst/>
            <a:cxnLst/>
            <a:rect l="l" t="t" r="r" b="b"/>
            <a:pathLst>
              <a:path h="4472940">
                <a:moveTo>
                  <a:pt x="0" y="0"/>
                </a:moveTo>
                <a:lnTo>
                  <a:pt x="0" y="4472940"/>
                </a:lnTo>
              </a:path>
            </a:pathLst>
          </a:custGeom>
          <a:ln w="9525">
            <a:solidFill>
              <a:srgbClr val="D9D9D9"/>
            </a:solidFill>
          </a:ln>
        </p:spPr>
        <p:txBody>
          <a:bodyPr wrap="square" lIns="0" tIns="0" rIns="0" bIns="0" rtlCol="0"/>
          <a:lstStyle/>
          <a:p>
            <a:endParaRPr/>
          </a:p>
        </p:txBody>
      </p:sp>
      <p:sp>
        <p:nvSpPr>
          <p:cNvPr id="47" name="bk object 47"/>
          <p:cNvSpPr/>
          <p:nvPr/>
        </p:nvSpPr>
        <p:spPr>
          <a:xfrm>
            <a:off x="5628132" y="3192779"/>
            <a:ext cx="120650" cy="132715"/>
          </a:xfrm>
          <a:custGeom>
            <a:avLst/>
            <a:gdLst/>
            <a:ahLst/>
            <a:cxnLst/>
            <a:rect l="l" t="t" r="r" b="b"/>
            <a:pathLst>
              <a:path w="120650" h="132714">
                <a:moveTo>
                  <a:pt x="0" y="132587"/>
                </a:moveTo>
                <a:lnTo>
                  <a:pt x="120396" y="132587"/>
                </a:lnTo>
                <a:lnTo>
                  <a:pt x="120396" y="0"/>
                </a:lnTo>
                <a:lnTo>
                  <a:pt x="0" y="0"/>
                </a:lnTo>
                <a:lnTo>
                  <a:pt x="0" y="132587"/>
                </a:lnTo>
                <a:close/>
              </a:path>
            </a:pathLst>
          </a:custGeom>
          <a:solidFill>
            <a:srgbClr val="0994A9"/>
          </a:solidFill>
        </p:spPr>
        <p:txBody>
          <a:bodyPr wrap="square" lIns="0" tIns="0" rIns="0" bIns="0" rtlCol="0"/>
          <a:lstStyle/>
          <a:p>
            <a:endParaRPr/>
          </a:p>
        </p:txBody>
      </p:sp>
      <p:sp>
        <p:nvSpPr>
          <p:cNvPr id="48" name="bk object 48"/>
          <p:cNvSpPr/>
          <p:nvPr/>
        </p:nvSpPr>
        <p:spPr>
          <a:xfrm>
            <a:off x="5658611" y="2819400"/>
            <a:ext cx="0" cy="132715"/>
          </a:xfrm>
          <a:custGeom>
            <a:avLst/>
            <a:gdLst/>
            <a:ahLst/>
            <a:cxnLst/>
            <a:rect l="l" t="t" r="r" b="b"/>
            <a:pathLst>
              <a:path h="132714">
                <a:moveTo>
                  <a:pt x="0" y="0"/>
                </a:moveTo>
                <a:lnTo>
                  <a:pt x="0" y="132587"/>
                </a:lnTo>
              </a:path>
            </a:pathLst>
          </a:custGeom>
          <a:ln w="60960">
            <a:solidFill>
              <a:srgbClr val="0994A9"/>
            </a:solidFill>
          </a:ln>
        </p:spPr>
        <p:txBody>
          <a:bodyPr wrap="square" lIns="0" tIns="0" rIns="0" bIns="0" rtlCol="0"/>
          <a:lstStyle/>
          <a:p>
            <a:endParaRPr/>
          </a:p>
        </p:txBody>
      </p:sp>
      <p:sp>
        <p:nvSpPr>
          <p:cNvPr id="49" name="bk object 49"/>
          <p:cNvSpPr/>
          <p:nvPr/>
        </p:nvSpPr>
        <p:spPr>
          <a:xfrm>
            <a:off x="5628132" y="2447544"/>
            <a:ext cx="483234" cy="132715"/>
          </a:xfrm>
          <a:custGeom>
            <a:avLst/>
            <a:gdLst/>
            <a:ahLst/>
            <a:cxnLst/>
            <a:rect l="l" t="t" r="r" b="b"/>
            <a:pathLst>
              <a:path w="483235" h="132714">
                <a:moveTo>
                  <a:pt x="0" y="132587"/>
                </a:moveTo>
                <a:lnTo>
                  <a:pt x="483108" y="132587"/>
                </a:lnTo>
                <a:lnTo>
                  <a:pt x="483108" y="0"/>
                </a:lnTo>
                <a:lnTo>
                  <a:pt x="0" y="0"/>
                </a:lnTo>
                <a:lnTo>
                  <a:pt x="0" y="132587"/>
                </a:lnTo>
                <a:close/>
              </a:path>
            </a:pathLst>
          </a:custGeom>
          <a:solidFill>
            <a:srgbClr val="0994A9"/>
          </a:solidFill>
        </p:spPr>
        <p:txBody>
          <a:bodyPr wrap="square" lIns="0" tIns="0" rIns="0" bIns="0" rtlCol="0"/>
          <a:lstStyle/>
          <a:p>
            <a:endParaRPr/>
          </a:p>
        </p:txBody>
      </p:sp>
      <p:sp>
        <p:nvSpPr>
          <p:cNvPr id="50" name="bk object 50"/>
          <p:cNvSpPr/>
          <p:nvPr/>
        </p:nvSpPr>
        <p:spPr>
          <a:xfrm>
            <a:off x="5628132" y="2074164"/>
            <a:ext cx="664845" cy="132715"/>
          </a:xfrm>
          <a:custGeom>
            <a:avLst/>
            <a:gdLst/>
            <a:ahLst/>
            <a:cxnLst/>
            <a:rect l="l" t="t" r="r" b="b"/>
            <a:pathLst>
              <a:path w="664845" h="132714">
                <a:moveTo>
                  <a:pt x="0" y="132587"/>
                </a:moveTo>
                <a:lnTo>
                  <a:pt x="664463" y="132587"/>
                </a:lnTo>
                <a:lnTo>
                  <a:pt x="664463" y="0"/>
                </a:lnTo>
                <a:lnTo>
                  <a:pt x="0" y="0"/>
                </a:lnTo>
                <a:lnTo>
                  <a:pt x="0" y="132587"/>
                </a:lnTo>
                <a:close/>
              </a:path>
            </a:pathLst>
          </a:custGeom>
          <a:solidFill>
            <a:srgbClr val="0994A9"/>
          </a:solidFill>
        </p:spPr>
        <p:txBody>
          <a:bodyPr wrap="square" lIns="0" tIns="0" rIns="0" bIns="0" rtlCol="0"/>
          <a:lstStyle/>
          <a:p>
            <a:endParaRPr/>
          </a:p>
        </p:txBody>
      </p:sp>
      <p:sp>
        <p:nvSpPr>
          <p:cNvPr id="51" name="bk object 51"/>
          <p:cNvSpPr/>
          <p:nvPr/>
        </p:nvSpPr>
        <p:spPr>
          <a:xfrm>
            <a:off x="5628132" y="1702307"/>
            <a:ext cx="4709160" cy="131445"/>
          </a:xfrm>
          <a:custGeom>
            <a:avLst/>
            <a:gdLst/>
            <a:ahLst/>
            <a:cxnLst/>
            <a:rect l="l" t="t" r="r" b="b"/>
            <a:pathLst>
              <a:path w="4709159" h="131444">
                <a:moveTo>
                  <a:pt x="0" y="131063"/>
                </a:moveTo>
                <a:lnTo>
                  <a:pt x="4709160" y="131063"/>
                </a:lnTo>
                <a:lnTo>
                  <a:pt x="4709160" y="0"/>
                </a:lnTo>
                <a:lnTo>
                  <a:pt x="0" y="0"/>
                </a:lnTo>
                <a:lnTo>
                  <a:pt x="0" y="131063"/>
                </a:lnTo>
                <a:close/>
              </a:path>
            </a:pathLst>
          </a:custGeom>
          <a:solidFill>
            <a:srgbClr val="0994A9"/>
          </a:solidFill>
        </p:spPr>
        <p:txBody>
          <a:bodyPr wrap="square" lIns="0" tIns="0" rIns="0" bIns="0" rtlCol="0"/>
          <a:lstStyle/>
          <a:p>
            <a:endParaRPr/>
          </a:p>
        </p:txBody>
      </p:sp>
      <p:sp>
        <p:nvSpPr>
          <p:cNvPr id="52" name="bk object 52"/>
          <p:cNvSpPr/>
          <p:nvPr/>
        </p:nvSpPr>
        <p:spPr>
          <a:xfrm>
            <a:off x="5628132" y="3938015"/>
            <a:ext cx="4890770" cy="132715"/>
          </a:xfrm>
          <a:custGeom>
            <a:avLst/>
            <a:gdLst/>
            <a:ahLst/>
            <a:cxnLst/>
            <a:rect l="l" t="t" r="r" b="b"/>
            <a:pathLst>
              <a:path w="4890770" h="132714">
                <a:moveTo>
                  <a:pt x="4890516" y="0"/>
                </a:moveTo>
                <a:lnTo>
                  <a:pt x="0" y="0"/>
                </a:lnTo>
                <a:lnTo>
                  <a:pt x="0" y="132587"/>
                </a:lnTo>
                <a:lnTo>
                  <a:pt x="4890516" y="132587"/>
                </a:lnTo>
                <a:lnTo>
                  <a:pt x="4890516" y="0"/>
                </a:lnTo>
                <a:close/>
              </a:path>
            </a:pathLst>
          </a:custGeom>
          <a:solidFill>
            <a:srgbClr val="F5BD1A"/>
          </a:solidFill>
        </p:spPr>
        <p:txBody>
          <a:bodyPr wrap="square" lIns="0" tIns="0" rIns="0" bIns="0" rtlCol="0"/>
          <a:lstStyle/>
          <a:p>
            <a:endParaRPr/>
          </a:p>
        </p:txBody>
      </p:sp>
      <p:sp>
        <p:nvSpPr>
          <p:cNvPr id="53" name="bk object 53"/>
          <p:cNvSpPr/>
          <p:nvPr/>
        </p:nvSpPr>
        <p:spPr>
          <a:xfrm>
            <a:off x="5628132" y="4311396"/>
            <a:ext cx="302260" cy="132715"/>
          </a:xfrm>
          <a:custGeom>
            <a:avLst/>
            <a:gdLst/>
            <a:ahLst/>
            <a:cxnLst/>
            <a:rect l="l" t="t" r="r" b="b"/>
            <a:pathLst>
              <a:path w="302260" h="132714">
                <a:moveTo>
                  <a:pt x="301751" y="0"/>
                </a:moveTo>
                <a:lnTo>
                  <a:pt x="0" y="0"/>
                </a:lnTo>
                <a:lnTo>
                  <a:pt x="0" y="132587"/>
                </a:lnTo>
                <a:lnTo>
                  <a:pt x="301751" y="132587"/>
                </a:lnTo>
                <a:lnTo>
                  <a:pt x="301751" y="0"/>
                </a:lnTo>
                <a:close/>
              </a:path>
            </a:pathLst>
          </a:custGeom>
          <a:solidFill>
            <a:srgbClr val="F5BD1A"/>
          </a:solidFill>
        </p:spPr>
        <p:txBody>
          <a:bodyPr wrap="square" lIns="0" tIns="0" rIns="0" bIns="0" rtlCol="0"/>
          <a:lstStyle/>
          <a:p>
            <a:endParaRPr/>
          </a:p>
        </p:txBody>
      </p:sp>
      <p:sp>
        <p:nvSpPr>
          <p:cNvPr id="54" name="bk object 54"/>
          <p:cNvSpPr/>
          <p:nvPr/>
        </p:nvSpPr>
        <p:spPr>
          <a:xfrm>
            <a:off x="5658611" y="4684788"/>
            <a:ext cx="0" cy="131445"/>
          </a:xfrm>
          <a:custGeom>
            <a:avLst/>
            <a:gdLst/>
            <a:ahLst/>
            <a:cxnLst/>
            <a:rect l="l" t="t" r="r" b="b"/>
            <a:pathLst>
              <a:path h="131445">
                <a:moveTo>
                  <a:pt x="0" y="0"/>
                </a:moveTo>
                <a:lnTo>
                  <a:pt x="0" y="131051"/>
                </a:lnTo>
              </a:path>
            </a:pathLst>
          </a:custGeom>
          <a:ln w="60960">
            <a:solidFill>
              <a:srgbClr val="F5BD1A"/>
            </a:solidFill>
          </a:ln>
        </p:spPr>
        <p:txBody>
          <a:bodyPr wrap="square" lIns="0" tIns="0" rIns="0" bIns="0" rtlCol="0"/>
          <a:lstStyle/>
          <a:p>
            <a:endParaRPr/>
          </a:p>
        </p:txBody>
      </p:sp>
      <p:sp>
        <p:nvSpPr>
          <p:cNvPr id="55" name="bk object 55"/>
          <p:cNvSpPr/>
          <p:nvPr/>
        </p:nvSpPr>
        <p:spPr>
          <a:xfrm>
            <a:off x="5658611" y="5056632"/>
            <a:ext cx="0" cy="132715"/>
          </a:xfrm>
          <a:custGeom>
            <a:avLst/>
            <a:gdLst/>
            <a:ahLst/>
            <a:cxnLst/>
            <a:rect l="l" t="t" r="r" b="b"/>
            <a:pathLst>
              <a:path h="132714">
                <a:moveTo>
                  <a:pt x="0" y="0"/>
                </a:moveTo>
                <a:lnTo>
                  <a:pt x="0" y="132588"/>
                </a:lnTo>
              </a:path>
            </a:pathLst>
          </a:custGeom>
          <a:ln w="60960">
            <a:solidFill>
              <a:srgbClr val="F5BD1A"/>
            </a:solidFill>
          </a:ln>
        </p:spPr>
        <p:txBody>
          <a:bodyPr wrap="square" lIns="0" tIns="0" rIns="0" bIns="0" rtlCol="0"/>
          <a:lstStyle/>
          <a:p>
            <a:endParaRPr/>
          </a:p>
        </p:txBody>
      </p:sp>
      <p:sp>
        <p:nvSpPr>
          <p:cNvPr id="56" name="bk object 56"/>
          <p:cNvSpPr/>
          <p:nvPr/>
        </p:nvSpPr>
        <p:spPr>
          <a:xfrm>
            <a:off x="5658611" y="5430011"/>
            <a:ext cx="0" cy="132715"/>
          </a:xfrm>
          <a:custGeom>
            <a:avLst/>
            <a:gdLst/>
            <a:ahLst/>
            <a:cxnLst/>
            <a:rect l="l" t="t" r="r" b="b"/>
            <a:pathLst>
              <a:path h="132714">
                <a:moveTo>
                  <a:pt x="0" y="0"/>
                </a:moveTo>
                <a:lnTo>
                  <a:pt x="0" y="132587"/>
                </a:lnTo>
              </a:path>
            </a:pathLst>
          </a:custGeom>
          <a:ln w="60960">
            <a:solidFill>
              <a:srgbClr val="F5BD1A"/>
            </a:solidFill>
          </a:ln>
        </p:spPr>
        <p:txBody>
          <a:bodyPr wrap="square" lIns="0" tIns="0" rIns="0" bIns="0" rtlCol="0"/>
          <a:lstStyle/>
          <a:p>
            <a:endParaRPr/>
          </a:p>
        </p:txBody>
      </p:sp>
      <p:sp>
        <p:nvSpPr>
          <p:cNvPr id="57" name="bk object 57"/>
          <p:cNvSpPr/>
          <p:nvPr/>
        </p:nvSpPr>
        <p:spPr>
          <a:xfrm>
            <a:off x="5628132" y="5803391"/>
            <a:ext cx="664845" cy="131445"/>
          </a:xfrm>
          <a:custGeom>
            <a:avLst/>
            <a:gdLst/>
            <a:ahLst/>
            <a:cxnLst/>
            <a:rect l="l" t="t" r="r" b="b"/>
            <a:pathLst>
              <a:path w="664845" h="131445">
                <a:moveTo>
                  <a:pt x="664463" y="0"/>
                </a:moveTo>
                <a:lnTo>
                  <a:pt x="0" y="0"/>
                </a:lnTo>
                <a:lnTo>
                  <a:pt x="0" y="131063"/>
                </a:lnTo>
                <a:lnTo>
                  <a:pt x="664463" y="131063"/>
                </a:lnTo>
                <a:lnTo>
                  <a:pt x="664463" y="0"/>
                </a:lnTo>
                <a:close/>
              </a:path>
            </a:pathLst>
          </a:custGeom>
          <a:solidFill>
            <a:srgbClr val="F5BD1A"/>
          </a:solidFill>
        </p:spPr>
        <p:txBody>
          <a:bodyPr wrap="square" lIns="0" tIns="0" rIns="0" bIns="0" rtlCol="0"/>
          <a:lstStyle/>
          <a:p>
            <a:endParaRPr/>
          </a:p>
        </p:txBody>
      </p:sp>
      <p:sp>
        <p:nvSpPr>
          <p:cNvPr id="58" name="bk object 58"/>
          <p:cNvSpPr/>
          <p:nvPr/>
        </p:nvSpPr>
        <p:spPr>
          <a:xfrm>
            <a:off x="5628132" y="1581911"/>
            <a:ext cx="0" cy="4472940"/>
          </a:xfrm>
          <a:custGeom>
            <a:avLst/>
            <a:gdLst/>
            <a:ahLst/>
            <a:cxnLst/>
            <a:rect l="l" t="t" r="r" b="b"/>
            <a:pathLst>
              <a:path h="4472940">
                <a:moveTo>
                  <a:pt x="0" y="4472940"/>
                </a:moveTo>
                <a:lnTo>
                  <a:pt x="0" y="0"/>
                </a:lnTo>
              </a:path>
            </a:pathLst>
          </a:custGeom>
          <a:ln w="9525">
            <a:solidFill>
              <a:srgbClr val="D9D9D9"/>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400"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12/1/2023</a:t>
            </a:fld>
            <a:endParaRPr lang="en-US"/>
          </a:p>
        </p:txBody>
      </p:sp>
      <p:sp>
        <p:nvSpPr>
          <p:cNvPr id="7" name="Holder 7"/>
          <p:cNvSpPr>
            <a:spLocks noGrp="1"/>
          </p:cNvSpPr>
          <p:nvPr>
            <p:ph type="sldNum" sz="quarter" idx="7"/>
          </p:nvPr>
        </p:nvSpPr>
        <p:spPr/>
        <p:txBody>
          <a:bodyPr lIns="0" tIns="0" rIns="0" bIns="0"/>
          <a:lstStyle>
            <a:lvl1pPr>
              <a:defRPr sz="1800" b="0" i="0">
                <a:solidFill>
                  <a:schemeClr val="bg1"/>
                </a:solidFill>
                <a:latin typeface="Arial"/>
                <a:cs typeface="Arial"/>
              </a:defRPr>
            </a:lvl1pPr>
          </a:lstStyle>
          <a:p>
            <a:pPr marL="38100">
              <a:lnSpc>
                <a:spcPts val="2090"/>
              </a:lnSpc>
            </a:pPr>
            <a:fld id="{81D60167-4931-47E6-BA6A-407CBD079E47}" type="slidenum">
              <a:rPr dirty="0"/>
              <a:t>‹#›</a:t>
            </a:fld>
            <a:endParaRPr/>
          </a:p>
        </p:txBody>
      </p:sp>
    </p:spTree>
    <p:extLst>
      <p:ext uri="{BB962C8B-B14F-4D97-AF65-F5344CB8AC3E}">
        <p14:creationId xmlns:p14="http://schemas.microsoft.com/office/powerpoint/2010/main" val="18912082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_Dark">
    <p:bg>
      <p:bgPr>
        <a:solidFill>
          <a:schemeClr val="tx2">
            <a:lumMod val="7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DB6AB83-D0CC-214A-BA74-D18F30C59D84}"/>
              </a:ext>
            </a:extLst>
          </p:cNvPr>
          <p:cNvSpPr/>
          <p:nvPr userDrawn="1"/>
        </p:nvSpPr>
        <p:spPr>
          <a:xfrm>
            <a:off x="0" y="0"/>
            <a:ext cx="12192000" cy="1121664"/>
          </a:xfrm>
          <a:prstGeom prst="rect">
            <a:avLst/>
          </a:prstGeom>
          <a:gradFill>
            <a:gsLst>
              <a:gs pos="100000">
                <a:schemeClr val="tx2">
                  <a:lumMod val="75000"/>
                </a:schemeClr>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A3FEB1E-89B3-AB42-A4A2-D9F64F6CBAB4}"/>
              </a:ext>
            </a:extLst>
          </p:cNvPr>
          <p:cNvCxnSpPr/>
          <p:nvPr userDrawn="1"/>
        </p:nvCxnSpPr>
        <p:spPr>
          <a:xfrm>
            <a:off x="0" y="1121664"/>
            <a:ext cx="12192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F298636-6C85-C747-8721-23EBD6742B7A}"/>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1">
            <a:extLst>
              <a:ext uri="{FF2B5EF4-FFF2-40B4-BE49-F238E27FC236}">
                <a16:creationId xmlns:a16="http://schemas.microsoft.com/office/drawing/2014/main" id="{38E31E5B-8A60-5C4C-BB09-0BD1C35D7C3C}"/>
              </a:ext>
            </a:extLst>
          </p:cNvPr>
          <p:cNvSpPr>
            <a:spLocks noGrp="1"/>
          </p:cNvSpPr>
          <p:nvPr>
            <p:ph type="title"/>
          </p:nvPr>
        </p:nvSpPr>
        <p:spPr>
          <a:xfrm>
            <a:off x="840929" y="124852"/>
            <a:ext cx="8921145" cy="871961"/>
          </a:xfrm>
        </p:spPr>
        <p:txBody>
          <a:bodyPr anchor="ctr">
            <a:normAutofit/>
          </a:bodyPr>
          <a:lstStyle>
            <a:lvl1pPr>
              <a:defRPr sz="4000" b="1">
                <a:solidFill>
                  <a:schemeClr val="bg1"/>
                </a:solidFill>
              </a:defRPr>
            </a:lvl1pPr>
          </a:lstStyle>
          <a:p>
            <a:r>
              <a:rPr lang="en-US"/>
              <a:t>Click to edit Master title style</a:t>
            </a:r>
          </a:p>
        </p:txBody>
      </p:sp>
      <p:sp>
        <p:nvSpPr>
          <p:cNvPr id="25" name="Oval 24">
            <a:extLst>
              <a:ext uri="{FF2B5EF4-FFF2-40B4-BE49-F238E27FC236}">
                <a16:creationId xmlns:a16="http://schemas.microsoft.com/office/drawing/2014/main" id="{9AD1CDAE-F83E-7B4C-BA89-F71D8F99A828}"/>
              </a:ext>
            </a:extLst>
          </p:cNvPr>
          <p:cNvSpPr/>
          <p:nvPr userDrawn="1"/>
        </p:nvSpPr>
        <p:spPr>
          <a:xfrm>
            <a:off x="11497723" y="6262691"/>
            <a:ext cx="486666" cy="48666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4951C4F-D416-A44A-98EF-6FEF1642F829}"/>
              </a:ext>
            </a:extLst>
          </p:cNvPr>
          <p:cNvSpPr txBox="1"/>
          <p:nvPr userDrawn="1"/>
        </p:nvSpPr>
        <p:spPr>
          <a:xfrm>
            <a:off x="11353800" y="6321358"/>
            <a:ext cx="774513" cy="369332"/>
          </a:xfrm>
          <a:prstGeom prst="rect">
            <a:avLst/>
          </a:prstGeom>
          <a:noFill/>
        </p:spPr>
        <p:txBody>
          <a:bodyPr wrap="square" rtlCol="0" anchor="ctr">
            <a:spAutoFit/>
          </a:bodyPr>
          <a:lstStyle/>
          <a:p>
            <a:pPr algn="ctr"/>
            <a:fld id="{E338E478-B2CD-451C-BDDA-1EE051EA720E}" type="slidenum">
              <a:rPr lang="en-US" smtClean="0">
                <a:solidFill>
                  <a:schemeClr val="bg1"/>
                </a:solidFill>
              </a:rPr>
              <a:pPr algn="ctr"/>
              <a:t>‹#›</a:t>
            </a:fld>
            <a:endParaRPr lang="en-US">
              <a:solidFill>
                <a:schemeClr val="bg1"/>
              </a:solidFill>
            </a:endParaRPr>
          </a:p>
        </p:txBody>
      </p:sp>
      <p:pic>
        <p:nvPicPr>
          <p:cNvPr id="9" name="Picture 8">
            <a:extLst>
              <a:ext uri="{FF2B5EF4-FFF2-40B4-BE49-F238E27FC236}">
                <a16:creationId xmlns:a16="http://schemas.microsoft.com/office/drawing/2014/main" id="{421B3929-DB1C-D347-974C-7F5224C701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12615" y="93849"/>
            <a:ext cx="1928842" cy="933966"/>
          </a:xfrm>
          <a:prstGeom prst="rect">
            <a:avLst/>
          </a:prstGeom>
        </p:spPr>
      </p:pic>
    </p:spTree>
    <p:extLst>
      <p:ext uri="{BB962C8B-B14F-4D97-AF65-F5344CB8AC3E}">
        <p14:creationId xmlns:p14="http://schemas.microsoft.com/office/powerpoint/2010/main" val="19203762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8_Figure">
    <p:spTree>
      <p:nvGrpSpPr>
        <p:cNvPr id="1" name=""/>
        <p:cNvGrpSpPr/>
        <p:nvPr/>
      </p:nvGrpSpPr>
      <p:grpSpPr>
        <a:xfrm>
          <a:off x="0" y="0"/>
          <a:ext cx="0" cy="0"/>
          <a:chOff x="0" y="0"/>
          <a:chExt cx="0" cy="0"/>
        </a:xfrm>
      </p:grpSpPr>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p>
        </p:txBody>
      </p:sp>
      <p:sp>
        <p:nvSpPr>
          <p:cNvPr id="2" name="Content Placeholder 8">
            <a:extLst>
              <a:ext uri="{FF2B5EF4-FFF2-40B4-BE49-F238E27FC236}">
                <a16:creationId xmlns:a16="http://schemas.microsoft.com/office/drawing/2014/main" id="{BCA9E357-0231-8ABC-6BB5-EC6336BF7E97}"/>
              </a:ext>
            </a:extLst>
          </p:cNvPr>
          <p:cNvSpPr>
            <a:spLocks noGrp="1"/>
          </p:cNvSpPr>
          <p:nvPr>
            <p:ph sz="quarter" idx="12"/>
          </p:nvPr>
        </p:nvSpPr>
        <p:spPr>
          <a:xfrm>
            <a:off x="1964317" y="1511300"/>
            <a:ext cx="9144456" cy="482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176D47F-A017-297B-620F-5A2D353BD14E}"/>
              </a:ext>
            </a:extLst>
          </p:cNvPr>
          <p:cNvSpPr/>
          <p:nvPr userDrawn="1"/>
        </p:nvSpPr>
        <p:spPr>
          <a:xfrm>
            <a:off x="0" y="1"/>
            <a:ext cx="1535185" cy="6857999"/>
          </a:xfrm>
          <a:prstGeom prst="rect">
            <a:avLst/>
          </a:prstGeom>
          <a:gradFill flip="none" rotWithShape="1">
            <a:gsLst>
              <a:gs pos="0">
                <a:srgbClr val="022169">
                  <a:shade val="30000"/>
                  <a:satMod val="115000"/>
                </a:srgbClr>
              </a:gs>
              <a:gs pos="38000">
                <a:srgbClr val="022169">
                  <a:shade val="67500"/>
                  <a:satMod val="115000"/>
                </a:srgbClr>
              </a:gs>
              <a:gs pos="100000">
                <a:schemeClr val="tx2"/>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0433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chemeClr val="accent4"/>
                </a:solidFill>
              </a:defRPr>
            </a:lvl1pPr>
          </a:lstStyle>
          <a:p>
            <a:r>
              <a:rPr lang="en-US"/>
              <a:t>Click to edit Master title style</a:t>
            </a:r>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9145008" cy="4221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9E3412C7-74F4-B993-1A4F-23413F6E56DA}"/>
              </a:ext>
            </a:extLst>
          </p:cNvPr>
          <p:cNvGrpSpPr/>
          <p:nvPr userDrawn="1"/>
        </p:nvGrpSpPr>
        <p:grpSpPr>
          <a:xfrm>
            <a:off x="-2348277" y="5240292"/>
            <a:ext cx="1803991" cy="701749"/>
            <a:chOff x="10388009" y="6156251"/>
            <a:chExt cx="1803991" cy="701749"/>
          </a:xfrm>
        </p:grpSpPr>
        <p:sp>
          <p:nvSpPr>
            <p:cNvPr id="12" name="Rectangle 11">
              <a:extLst>
                <a:ext uri="{FF2B5EF4-FFF2-40B4-BE49-F238E27FC236}">
                  <a16:creationId xmlns:a16="http://schemas.microsoft.com/office/drawing/2014/main" id="{799ED071-7A8A-8AB2-DD1B-17979F7861DF}"/>
                </a:ext>
              </a:extLst>
            </p:cNvPr>
            <p:cNvSpPr/>
            <p:nvPr/>
          </p:nvSpPr>
          <p:spPr>
            <a:xfrm>
              <a:off x="10388009" y="6156251"/>
              <a:ext cx="1803991" cy="7017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Icon&#10;&#10;Description automatically generated">
              <a:extLst>
                <a:ext uri="{FF2B5EF4-FFF2-40B4-BE49-F238E27FC236}">
                  <a16:creationId xmlns:a16="http://schemas.microsoft.com/office/drawing/2014/main" id="{49702547-33CA-B925-CD84-AF766B53A5E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88556" y="6249988"/>
              <a:ext cx="1234504" cy="512319"/>
            </a:xfrm>
            <a:prstGeom prst="rect">
              <a:avLst/>
            </a:prstGeom>
          </p:spPr>
        </p:pic>
      </p:grpSp>
      <p:grpSp>
        <p:nvGrpSpPr>
          <p:cNvPr id="15" name="Group 14">
            <a:extLst>
              <a:ext uri="{FF2B5EF4-FFF2-40B4-BE49-F238E27FC236}">
                <a16:creationId xmlns:a16="http://schemas.microsoft.com/office/drawing/2014/main" id="{BC8EC37A-0C2B-62D9-650C-3AB8E688D13D}"/>
              </a:ext>
            </a:extLst>
          </p:cNvPr>
          <p:cNvGrpSpPr/>
          <p:nvPr userDrawn="1"/>
        </p:nvGrpSpPr>
        <p:grpSpPr>
          <a:xfrm>
            <a:off x="-1" y="6232703"/>
            <a:ext cx="4087142" cy="625297"/>
            <a:chOff x="-1" y="6232703"/>
            <a:chExt cx="4087142" cy="625297"/>
          </a:xfrm>
        </p:grpSpPr>
        <p:sp>
          <p:nvSpPr>
            <p:cNvPr id="5" name="Rectangle 4">
              <a:extLst>
                <a:ext uri="{FF2B5EF4-FFF2-40B4-BE49-F238E27FC236}">
                  <a16:creationId xmlns:a16="http://schemas.microsoft.com/office/drawing/2014/main" id="{72AF3664-46DE-F187-DBA1-C066EC24E415}"/>
                </a:ext>
              </a:extLst>
            </p:cNvPr>
            <p:cNvSpPr/>
            <p:nvPr userDrawn="1"/>
          </p:nvSpPr>
          <p:spPr>
            <a:xfrm>
              <a:off x="-1" y="6232703"/>
              <a:ext cx="3756991"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sp>
          <p:nvSpPr>
            <p:cNvPr id="8" name="TextBox 7">
              <a:extLst>
                <a:ext uri="{FF2B5EF4-FFF2-40B4-BE49-F238E27FC236}">
                  <a16:creationId xmlns:a16="http://schemas.microsoft.com/office/drawing/2014/main" id="{D88CE83A-D6EE-E039-6FF1-286FB865EEE5}"/>
                </a:ext>
              </a:extLst>
            </p:cNvPr>
            <p:cNvSpPr txBox="1"/>
            <p:nvPr userDrawn="1"/>
          </p:nvSpPr>
          <p:spPr>
            <a:xfrm>
              <a:off x="100612" y="6310054"/>
              <a:ext cx="2085058" cy="400110"/>
            </a:xfrm>
            <a:prstGeom prst="rect">
              <a:avLst/>
            </a:prstGeom>
            <a:noFill/>
          </p:spPr>
          <p:txBody>
            <a:bodyPr wrap="square" rtlCol="0">
              <a:spAutoFit/>
            </a:bodyPr>
            <a:lstStyle/>
            <a:p>
              <a:pPr algn="ctr"/>
              <a:r>
                <a:rPr lang="en-US" sz="2000" b="1" spc="0">
                  <a:solidFill>
                    <a:schemeClr val="bg1"/>
                  </a:solidFill>
                </a:rPr>
                <a:t>WORLD AIDS DAY</a:t>
              </a:r>
            </a:p>
          </p:txBody>
        </p:sp>
        <p:sp>
          <p:nvSpPr>
            <p:cNvPr id="2" name="TextBox 1">
              <a:extLst>
                <a:ext uri="{FF2B5EF4-FFF2-40B4-BE49-F238E27FC236}">
                  <a16:creationId xmlns:a16="http://schemas.microsoft.com/office/drawing/2014/main" id="{9E709159-A0EA-1FF9-49E2-3139148659C6}"/>
                </a:ext>
              </a:extLst>
            </p:cNvPr>
            <p:cNvSpPr txBox="1"/>
            <p:nvPr userDrawn="1"/>
          </p:nvSpPr>
          <p:spPr>
            <a:xfrm>
              <a:off x="2297160" y="6310054"/>
              <a:ext cx="1311672" cy="400110"/>
            </a:xfrm>
            <a:prstGeom prst="rect">
              <a:avLst/>
            </a:prstGeom>
            <a:noFill/>
          </p:spPr>
          <p:txBody>
            <a:bodyPr wrap="square" rtlCol="0">
              <a:spAutoFit/>
            </a:bodyPr>
            <a:lstStyle/>
            <a:p>
              <a:pPr algn="ctr"/>
              <a:r>
                <a:rPr lang="en-US" sz="2000" b="0" spc="0">
                  <a:solidFill>
                    <a:schemeClr val="bg1"/>
                  </a:solidFill>
                </a:rPr>
                <a:t>12.01.23</a:t>
              </a:r>
            </a:p>
          </p:txBody>
        </p:sp>
        <p:sp>
          <p:nvSpPr>
            <p:cNvPr id="3" name="Rectangle 2">
              <a:extLst>
                <a:ext uri="{FF2B5EF4-FFF2-40B4-BE49-F238E27FC236}">
                  <a16:creationId xmlns:a16="http://schemas.microsoft.com/office/drawing/2014/main" id="{0CBD8375-DA8E-6973-C0A3-F481B347C770}"/>
                </a:ext>
              </a:extLst>
            </p:cNvPr>
            <p:cNvSpPr/>
            <p:nvPr userDrawn="1"/>
          </p:nvSpPr>
          <p:spPr>
            <a:xfrm>
              <a:off x="3816625" y="6232703"/>
              <a:ext cx="51855"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sp>
          <p:nvSpPr>
            <p:cNvPr id="4" name="Rectangle 3">
              <a:extLst>
                <a:ext uri="{FF2B5EF4-FFF2-40B4-BE49-F238E27FC236}">
                  <a16:creationId xmlns:a16="http://schemas.microsoft.com/office/drawing/2014/main" id="{014DE250-BEA3-A2A4-CA47-1F7585ED0188}"/>
                </a:ext>
              </a:extLst>
            </p:cNvPr>
            <p:cNvSpPr/>
            <p:nvPr userDrawn="1"/>
          </p:nvSpPr>
          <p:spPr>
            <a:xfrm>
              <a:off x="3925955" y="6232703"/>
              <a:ext cx="51855"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sp>
          <p:nvSpPr>
            <p:cNvPr id="10" name="Rectangle 9">
              <a:extLst>
                <a:ext uri="{FF2B5EF4-FFF2-40B4-BE49-F238E27FC236}">
                  <a16:creationId xmlns:a16="http://schemas.microsoft.com/office/drawing/2014/main" id="{BD4B6C26-6292-E11C-35F8-1C1F1DE3834D}"/>
                </a:ext>
              </a:extLst>
            </p:cNvPr>
            <p:cNvSpPr/>
            <p:nvPr userDrawn="1"/>
          </p:nvSpPr>
          <p:spPr>
            <a:xfrm>
              <a:off x="4035286" y="6232703"/>
              <a:ext cx="51855"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grpSp>
    </p:spTree>
    <p:extLst>
      <p:ext uri="{BB962C8B-B14F-4D97-AF65-F5344CB8AC3E}">
        <p14:creationId xmlns:p14="http://schemas.microsoft.com/office/powerpoint/2010/main" val="1513044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1964317" y="520700"/>
            <a:ext cx="9144456" cy="838199"/>
          </a:xfrm>
        </p:spPr>
        <p:txBody>
          <a:bodyPr anchor="t">
            <a:normAutofit/>
          </a:bodyPr>
          <a:lstStyle>
            <a:lvl1pPr algn="l">
              <a:defRPr sz="2800" b="1">
                <a:solidFill>
                  <a:schemeClr val="accent4"/>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4479012" cy="4221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BCA9E357-0231-8ABC-6BB5-EC6336BF7E97}"/>
              </a:ext>
            </a:extLst>
          </p:cNvPr>
          <p:cNvSpPr>
            <a:spLocks noGrp="1"/>
          </p:cNvSpPr>
          <p:nvPr>
            <p:ph sz="quarter" idx="12"/>
          </p:nvPr>
        </p:nvSpPr>
        <p:spPr>
          <a:xfrm>
            <a:off x="6629761" y="1511300"/>
            <a:ext cx="4479012" cy="4221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54749CB1-1D74-97D3-42B6-FC5C5071E9BA}"/>
              </a:ext>
            </a:extLst>
          </p:cNvPr>
          <p:cNvSpPr/>
          <p:nvPr userDrawn="1"/>
        </p:nvSpPr>
        <p:spPr>
          <a:xfrm>
            <a:off x="0" y="0"/>
            <a:ext cx="1535185"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AA174A1-F15D-CE81-F096-F61A63D1C27F}"/>
              </a:ext>
            </a:extLst>
          </p:cNvPr>
          <p:cNvGrpSpPr/>
          <p:nvPr userDrawn="1"/>
        </p:nvGrpSpPr>
        <p:grpSpPr>
          <a:xfrm>
            <a:off x="-1" y="6232703"/>
            <a:ext cx="4087142" cy="625297"/>
            <a:chOff x="-1" y="6232703"/>
            <a:chExt cx="4087142" cy="625297"/>
          </a:xfrm>
        </p:grpSpPr>
        <p:sp>
          <p:nvSpPr>
            <p:cNvPr id="4" name="Rectangle 3">
              <a:extLst>
                <a:ext uri="{FF2B5EF4-FFF2-40B4-BE49-F238E27FC236}">
                  <a16:creationId xmlns:a16="http://schemas.microsoft.com/office/drawing/2014/main" id="{CA365C9F-97F7-9FB5-9D79-EE42A6F6F302}"/>
                </a:ext>
              </a:extLst>
            </p:cNvPr>
            <p:cNvSpPr/>
            <p:nvPr userDrawn="1"/>
          </p:nvSpPr>
          <p:spPr>
            <a:xfrm>
              <a:off x="-1" y="6232703"/>
              <a:ext cx="3756991"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sp>
          <p:nvSpPr>
            <p:cNvPr id="5" name="TextBox 4">
              <a:extLst>
                <a:ext uri="{FF2B5EF4-FFF2-40B4-BE49-F238E27FC236}">
                  <a16:creationId xmlns:a16="http://schemas.microsoft.com/office/drawing/2014/main" id="{2001072E-8A5A-2347-1EC3-E04F56A485B8}"/>
                </a:ext>
              </a:extLst>
            </p:cNvPr>
            <p:cNvSpPr txBox="1"/>
            <p:nvPr userDrawn="1"/>
          </p:nvSpPr>
          <p:spPr>
            <a:xfrm>
              <a:off x="100612" y="6310054"/>
              <a:ext cx="2085058" cy="400110"/>
            </a:xfrm>
            <a:prstGeom prst="rect">
              <a:avLst/>
            </a:prstGeom>
            <a:noFill/>
          </p:spPr>
          <p:txBody>
            <a:bodyPr wrap="square" rtlCol="0">
              <a:spAutoFit/>
            </a:bodyPr>
            <a:lstStyle/>
            <a:p>
              <a:pPr algn="ctr"/>
              <a:r>
                <a:rPr lang="en-US" sz="2000" b="1" spc="0">
                  <a:solidFill>
                    <a:schemeClr val="bg1"/>
                  </a:solidFill>
                </a:rPr>
                <a:t>WORLD AIDS DAY</a:t>
              </a:r>
            </a:p>
          </p:txBody>
        </p:sp>
        <p:sp>
          <p:nvSpPr>
            <p:cNvPr id="8" name="TextBox 7">
              <a:extLst>
                <a:ext uri="{FF2B5EF4-FFF2-40B4-BE49-F238E27FC236}">
                  <a16:creationId xmlns:a16="http://schemas.microsoft.com/office/drawing/2014/main" id="{4B5AA21A-A43B-6348-815D-9B5D7D16E996}"/>
                </a:ext>
              </a:extLst>
            </p:cNvPr>
            <p:cNvSpPr txBox="1"/>
            <p:nvPr userDrawn="1"/>
          </p:nvSpPr>
          <p:spPr>
            <a:xfrm>
              <a:off x="2297160" y="6310054"/>
              <a:ext cx="1311672" cy="400110"/>
            </a:xfrm>
            <a:prstGeom prst="rect">
              <a:avLst/>
            </a:prstGeom>
            <a:noFill/>
          </p:spPr>
          <p:txBody>
            <a:bodyPr wrap="square" rtlCol="0">
              <a:spAutoFit/>
            </a:bodyPr>
            <a:lstStyle/>
            <a:p>
              <a:pPr algn="ctr"/>
              <a:r>
                <a:rPr lang="en-US" sz="2000" b="0" spc="0">
                  <a:solidFill>
                    <a:schemeClr val="bg1"/>
                  </a:solidFill>
                </a:rPr>
                <a:t>12.01.23</a:t>
              </a:r>
            </a:p>
          </p:txBody>
        </p:sp>
        <p:sp>
          <p:nvSpPr>
            <p:cNvPr id="10" name="Rectangle 9">
              <a:extLst>
                <a:ext uri="{FF2B5EF4-FFF2-40B4-BE49-F238E27FC236}">
                  <a16:creationId xmlns:a16="http://schemas.microsoft.com/office/drawing/2014/main" id="{27189B6A-8241-23B6-A791-D2CB010C4BCB}"/>
                </a:ext>
              </a:extLst>
            </p:cNvPr>
            <p:cNvSpPr/>
            <p:nvPr userDrawn="1"/>
          </p:nvSpPr>
          <p:spPr>
            <a:xfrm>
              <a:off x="3816625" y="6232703"/>
              <a:ext cx="51855"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sp>
          <p:nvSpPr>
            <p:cNvPr id="15" name="Rectangle 14">
              <a:extLst>
                <a:ext uri="{FF2B5EF4-FFF2-40B4-BE49-F238E27FC236}">
                  <a16:creationId xmlns:a16="http://schemas.microsoft.com/office/drawing/2014/main" id="{B8CDD3A8-1FF1-F971-6075-4BAD7B181372}"/>
                </a:ext>
              </a:extLst>
            </p:cNvPr>
            <p:cNvSpPr/>
            <p:nvPr userDrawn="1"/>
          </p:nvSpPr>
          <p:spPr>
            <a:xfrm>
              <a:off x="3925955" y="6232703"/>
              <a:ext cx="51855"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sp>
          <p:nvSpPr>
            <p:cNvPr id="16" name="Rectangle 15">
              <a:extLst>
                <a:ext uri="{FF2B5EF4-FFF2-40B4-BE49-F238E27FC236}">
                  <a16:creationId xmlns:a16="http://schemas.microsoft.com/office/drawing/2014/main" id="{420FC85A-982E-D4B6-47F5-5C6608E010C3}"/>
                </a:ext>
              </a:extLst>
            </p:cNvPr>
            <p:cNvSpPr/>
            <p:nvPr userDrawn="1"/>
          </p:nvSpPr>
          <p:spPr>
            <a:xfrm>
              <a:off x="4035286" y="6232703"/>
              <a:ext cx="51855" cy="6252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grpSp>
      <p:grpSp>
        <p:nvGrpSpPr>
          <p:cNvPr id="17" name="Group 16">
            <a:extLst>
              <a:ext uri="{FF2B5EF4-FFF2-40B4-BE49-F238E27FC236}">
                <a16:creationId xmlns:a16="http://schemas.microsoft.com/office/drawing/2014/main" id="{550FC367-F508-7C4C-7773-F5CACE9BDC9F}"/>
              </a:ext>
            </a:extLst>
          </p:cNvPr>
          <p:cNvGrpSpPr/>
          <p:nvPr userDrawn="1"/>
        </p:nvGrpSpPr>
        <p:grpSpPr>
          <a:xfrm>
            <a:off x="10388009" y="6194477"/>
            <a:ext cx="1803991" cy="663524"/>
            <a:chOff x="10388009" y="6156252"/>
            <a:chExt cx="1803991" cy="663524"/>
          </a:xfrm>
        </p:grpSpPr>
        <p:sp>
          <p:nvSpPr>
            <p:cNvPr id="18" name="Rectangle 17">
              <a:extLst>
                <a:ext uri="{FF2B5EF4-FFF2-40B4-BE49-F238E27FC236}">
                  <a16:creationId xmlns:a16="http://schemas.microsoft.com/office/drawing/2014/main" id="{08108CF0-46D3-EEDF-D7E9-45D85380C09F}"/>
                </a:ext>
              </a:extLst>
            </p:cNvPr>
            <p:cNvSpPr/>
            <p:nvPr/>
          </p:nvSpPr>
          <p:spPr>
            <a:xfrm>
              <a:off x="10388009" y="6156252"/>
              <a:ext cx="1803991" cy="663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A538C5D9-FC39-C657-16ED-D4E9F0F899B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788556" y="6249988"/>
              <a:ext cx="1234504" cy="512319"/>
            </a:xfrm>
            <a:prstGeom prst="rect">
              <a:avLst/>
            </a:prstGeom>
          </p:spPr>
        </p:pic>
      </p:grpSp>
    </p:spTree>
    <p:extLst>
      <p:ext uri="{BB962C8B-B14F-4D97-AF65-F5344CB8AC3E}">
        <p14:creationId xmlns:p14="http://schemas.microsoft.com/office/powerpoint/2010/main" val="8644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a:off x="0" y="0"/>
            <a:ext cx="12192000"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5210104" y="3429001"/>
            <a:ext cx="6387638" cy="1827156"/>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3" name="Straight Connector 12">
            <a:extLst>
              <a:ext uri="{FF2B5EF4-FFF2-40B4-BE49-F238E27FC236}">
                <a16:creationId xmlns:a16="http://schemas.microsoft.com/office/drawing/2014/main" id="{A6CF0BA6-A6F5-427F-AAAE-0FD1A0EA40F7}"/>
              </a:ext>
            </a:extLst>
          </p:cNvPr>
          <p:cNvCxnSpPr/>
          <p:nvPr userDrawn="1"/>
        </p:nvCxnSpPr>
        <p:spPr bwMode="auto">
          <a:xfrm>
            <a:off x="4970297" y="2008684"/>
            <a:ext cx="0" cy="2405087"/>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5210105" y="2008685"/>
            <a:ext cx="6387639" cy="1085644"/>
          </a:xfrm>
        </p:spPr>
        <p:txBody>
          <a:bodyPr anchor="t">
            <a:noAutofit/>
          </a:bodyPr>
          <a:lstStyle>
            <a:lvl1pPr algn="l">
              <a:defRPr sz="4000" b="1">
                <a:solidFill>
                  <a:srgbClr val="FFFFFF"/>
                </a:solidFill>
                <a:latin typeface="Century Gothic" panose="020B0502020202020204" pitchFamily="34" charset="0"/>
              </a:defRPr>
            </a:lvl1pPr>
          </a:lstStyle>
          <a:p>
            <a:r>
              <a:rPr lang="en-US"/>
              <a:t>CLICK TO EDIT</a:t>
            </a:r>
          </a:p>
        </p:txBody>
      </p:sp>
      <p:pic>
        <p:nvPicPr>
          <p:cNvPr id="9" name="Picture 8" descr="Logo&#10;&#10;Description automatically generated">
            <a:extLst>
              <a:ext uri="{FF2B5EF4-FFF2-40B4-BE49-F238E27FC236}">
                <a16:creationId xmlns:a16="http://schemas.microsoft.com/office/drawing/2014/main" id="{4F395098-2B94-49FE-B3F7-7E12B43C5BF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94832" y="5651594"/>
            <a:ext cx="1490123" cy="871732"/>
          </a:xfrm>
          <a:prstGeom prst="rect">
            <a:avLst/>
          </a:prstGeom>
        </p:spPr>
      </p:pic>
    </p:spTree>
    <p:extLst>
      <p:ext uri="{BB962C8B-B14F-4D97-AF65-F5344CB8AC3E}">
        <p14:creationId xmlns:p14="http://schemas.microsoft.com/office/powerpoint/2010/main" val="1702995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39DF82-A038-4DAB-A858-F7EBC5209F7E}"/>
              </a:ext>
            </a:extLst>
          </p:cNvPr>
          <p:cNvSpPr/>
          <p:nvPr userDrawn="1"/>
        </p:nvSpPr>
        <p:spPr>
          <a:xfrm>
            <a:off x="0" y="0"/>
            <a:ext cx="12192000"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444262" y="3896069"/>
            <a:ext cx="7321061" cy="900863"/>
          </a:xfrm>
        </p:spPr>
        <p:txBody>
          <a:bodyPr anchor="t"/>
          <a:lstStyle>
            <a:lvl1pPr algn="ctr">
              <a:defRPr sz="2800" b="1">
                <a:solidFill>
                  <a:srgbClr val="FFFFFF"/>
                </a:solidFill>
              </a:defRPr>
            </a:lvl1pPr>
          </a:lstStyle>
          <a:p>
            <a:r>
              <a:rPr lang="en-US"/>
              <a:t>CLICK TO EDIT</a:t>
            </a:r>
          </a:p>
        </p:txBody>
      </p:sp>
      <p:pic>
        <p:nvPicPr>
          <p:cNvPr id="8" name="Picture 7" descr="Logo&#10;&#10;Description automatically generated">
            <a:extLst>
              <a:ext uri="{FF2B5EF4-FFF2-40B4-BE49-F238E27FC236}">
                <a16:creationId xmlns:a16="http://schemas.microsoft.com/office/drawing/2014/main" id="{1FAEA688-0BE3-4EF3-A41C-42C68D3A089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94832" y="5651594"/>
            <a:ext cx="1490123" cy="871732"/>
          </a:xfrm>
          <a:prstGeom prst="rect">
            <a:avLst/>
          </a:prstGeom>
        </p:spPr>
      </p:pic>
      <p:sp>
        <p:nvSpPr>
          <p:cNvPr id="3" name="Picture Placeholder 2">
            <a:extLst>
              <a:ext uri="{FF2B5EF4-FFF2-40B4-BE49-F238E27FC236}">
                <a16:creationId xmlns:a16="http://schemas.microsoft.com/office/drawing/2014/main" id="{897CDB90-7F95-46D7-9750-A473B620A466}"/>
              </a:ext>
            </a:extLst>
          </p:cNvPr>
          <p:cNvSpPr>
            <a:spLocks noGrp="1"/>
          </p:cNvSpPr>
          <p:nvPr>
            <p:ph type="pic" sz="quarter" idx="10"/>
          </p:nvPr>
        </p:nvSpPr>
        <p:spPr>
          <a:xfrm>
            <a:off x="5183434" y="1604575"/>
            <a:ext cx="1825131" cy="1824424"/>
          </a:xfrm>
          <a:prstGeom prst="ellipse">
            <a:avLst/>
          </a:prstGeom>
        </p:spPr>
        <p:txBody>
          <a:bodyPr/>
          <a:lstStyle>
            <a:lvl1pPr marL="0" indent="0" algn="ctr">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8514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2980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6" r:id="rId3"/>
    <p:sldLayoutId id="2147483677" r:id="rId4"/>
    <p:sldLayoutId id="2147483679" r:id="rId5"/>
    <p:sldLayoutId id="2147483681" r:id="rId6"/>
    <p:sldLayoutId id="2147483685" r:id="rId7"/>
  </p:sldLayoutIdLst>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53460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342900" indent="-342900" algn="l" defTabSz="457200" rtl="0" eaLnBrk="1" latinLnBrk="0" hangingPunct="1">
        <a:lnSpc>
          <a:spcPct val="140000"/>
        </a:lnSpc>
        <a:spcBef>
          <a:spcPct val="20000"/>
        </a:spcBef>
        <a:buFont typeface="Arial"/>
        <a:buChar char="•"/>
        <a:defRPr sz="1400" kern="1200">
          <a:solidFill>
            <a:schemeClr val="tx1"/>
          </a:solidFill>
          <a:latin typeface="+mn-lt"/>
          <a:ea typeface="+mn-ea"/>
          <a:cs typeface="Arial"/>
        </a:defRPr>
      </a:lvl1pPr>
      <a:lvl2pPr marL="742950" indent="-28575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5525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65170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Lst>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342900" indent="-342900" algn="l" defTabSz="457200" rtl="0" eaLnBrk="1" latinLnBrk="0" hangingPunct="1">
        <a:lnSpc>
          <a:spcPct val="140000"/>
        </a:lnSpc>
        <a:spcBef>
          <a:spcPct val="20000"/>
        </a:spcBef>
        <a:buFont typeface="Arial"/>
        <a:buChar char="•"/>
        <a:defRPr sz="1400" kern="1200">
          <a:solidFill>
            <a:schemeClr val="tx1"/>
          </a:solidFill>
          <a:latin typeface="+mn-lt"/>
          <a:ea typeface="+mn-ea"/>
          <a:cs typeface="Arial"/>
        </a:defRPr>
      </a:lvl1pPr>
      <a:lvl2pPr marL="742950" indent="-28575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85589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35.xml"/><Relationship Id="rId5" Type="http://schemas.openxmlformats.org/officeDocument/2006/relationships/chart" Target="../charts/chart2.xml"/><Relationship Id="rId4" Type="http://schemas.openxmlformats.org/officeDocument/2006/relationships/hyperlink" Target="https://phia.icap.columbia.edu/"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hyperlink" Target="https://www.cdc.gov/hiv/basics/statistics.html" TargetMode="External"/><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hyperlink" Target="https://www.cdc.gov/hiv/basics/statistics.html" TargetMode="External"/><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hyperlink" Target="https://www.cdc.gov/hiv/basics/statistics.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64.png"/><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hyperlink" Target="https://www.cia.gov/the-world-factbook/countries/tanzania/#people-and-society"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factor.niehs.nih.gov/2023/8/science-highlights/climate-change-and-hiv" TargetMode="External"/><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hyperlink" Target="https://www.ilo.org/wcmsp5/groups/public/---ed_emp/---emp_ent/documents/publication/wcms_867187.pdf"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24.xml"/><Relationship Id="rId5" Type="http://schemas.openxmlformats.org/officeDocument/2006/relationships/image" Target="../media/image83.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102.jpeg"/><Relationship Id="rId4" Type="http://schemas.openxmlformats.org/officeDocument/2006/relationships/image" Target="../media/image10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D7C64FE-4F3D-D994-FCCC-0344C381714F}"/>
              </a:ext>
            </a:extLst>
          </p:cNvPr>
          <p:cNvSpPr>
            <a:spLocks noGrp="1"/>
          </p:cNvSpPr>
          <p:nvPr>
            <p:ph type="subTitle" idx="1"/>
          </p:nvPr>
        </p:nvSpPr>
        <p:spPr/>
        <p:txBody>
          <a:bodyPr/>
          <a:lstStyle/>
          <a:p>
            <a:r>
              <a:rPr lang="en-US" dirty="0"/>
              <a:t>ICAP’s World AIDS Day Virtual Event</a:t>
            </a:r>
          </a:p>
          <a:p>
            <a:r>
              <a:rPr lang="en-US" dirty="0"/>
              <a:t>December 1, 2023</a:t>
            </a:r>
          </a:p>
        </p:txBody>
      </p:sp>
      <p:sp>
        <p:nvSpPr>
          <p:cNvPr id="3" name="Title 2">
            <a:extLst>
              <a:ext uri="{FF2B5EF4-FFF2-40B4-BE49-F238E27FC236}">
                <a16:creationId xmlns:a16="http://schemas.microsoft.com/office/drawing/2014/main" id="{1E05B0A5-5B9C-F513-E9E9-013ABAEB09E8}"/>
              </a:ext>
            </a:extLst>
          </p:cNvPr>
          <p:cNvSpPr>
            <a:spLocks noGrp="1"/>
          </p:cNvSpPr>
          <p:nvPr>
            <p:ph type="title"/>
          </p:nvPr>
        </p:nvSpPr>
        <p:spPr/>
        <p:txBody>
          <a:bodyPr/>
          <a:lstStyle/>
          <a:p>
            <a:r>
              <a:rPr lang="en-US" dirty="0"/>
              <a:t>Is the End of AIDS in Sight?</a:t>
            </a:r>
          </a:p>
        </p:txBody>
      </p:sp>
    </p:spTree>
    <p:extLst>
      <p:ext uri="{BB962C8B-B14F-4D97-AF65-F5344CB8AC3E}">
        <p14:creationId xmlns:p14="http://schemas.microsoft.com/office/powerpoint/2010/main" val="1108002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847780-2A11-9044-F767-9387145245F4}"/>
              </a:ext>
            </a:extLst>
          </p:cNvPr>
          <p:cNvSpPr>
            <a:spLocks noGrp="1"/>
          </p:cNvSpPr>
          <p:nvPr>
            <p:ph type="title"/>
          </p:nvPr>
        </p:nvSpPr>
        <p:spPr>
          <a:xfrm>
            <a:off x="1956697" y="474980"/>
            <a:ext cx="9144456" cy="838199"/>
          </a:xfrm>
        </p:spPr>
        <p:txBody>
          <a:bodyPr/>
          <a:lstStyle/>
          <a:p>
            <a:r>
              <a:rPr lang="en-US"/>
              <a:t>Accomplishments: Global Status as of 2022</a:t>
            </a:r>
          </a:p>
        </p:txBody>
      </p:sp>
      <p:sp>
        <p:nvSpPr>
          <p:cNvPr id="3" name="Flowchart: Connector 2">
            <a:extLst>
              <a:ext uri="{FF2B5EF4-FFF2-40B4-BE49-F238E27FC236}">
                <a16:creationId xmlns:a16="http://schemas.microsoft.com/office/drawing/2014/main" id="{E48DA456-25E7-5971-217B-43EA6A05AB26}"/>
              </a:ext>
            </a:extLst>
          </p:cNvPr>
          <p:cNvSpPr/>
          <p:nvPr/>
        </p:nvSpPr>
        <p:spPr>
          <a:xfrm>
            <a:off x="2305475" y="1309514"/>
            <a:ext cx="1761362" cy="1681112"/>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0F6C602-AF79-68FB-6EF1-BE600FE02C31}"/>
              </a:ext>
            </a:extLst>
          </p:cNvPr>
          <p:cNvSpPr txBox="1"/>
          <p:nvPr/>
        </p:nvSpPr>
        <p:spPr>
          <a:xfrm>
            <a:off x="2308928" y="1782067"/>
            <a:ext cx="1766152"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a:ea typeface="+mn-ea"/>
                <a:cs typeface="+mn-cs"/>
              </a:rPr>
              <a:t>86%</a:t>
            </a:r>
          </a:p>
        </p:txBody>
      </p:sp>
      <p:sp>
        <p:nvSpPr>
          <p:cNvPr id="7" name="Flowchart: Connector 6">
            <a:extLst>
              <a:ext uri="{FF2B5EF4-FFF2-40B4-BE49-F238E27FC236}">
                <a16:creationId xmlns:a16="http://schemas.microsoft.com/office/drawing/2014/main" id="{FB14C369-F5CC-DE52-5616-47AF1EA881A7}"/>
              </a:ext>
            </a:extLst>
          </p:cNvPr>
          <p:cNvSpPr/>
          <p:nvPr/>
        </p:nvSpPr>
        <p:spPr>
          <a:xfrm>
            <a:off x="5768693" y="1309514"/>
            <a:ext cx="1761362" cy="1681112"/>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46C2E9E-AD39-6A3B-B90F-AF3205287A83}"/>
              </a:ext>
            </a:extLst>
          </p:cNvPr>
          <p:cNvSpPr txBox="1"/>
          <p:nvPr/>
        </p:nvSpPr>
        <p:spPr>
          <a:xfrm>
            <a:off x="5768693" y="1736476"/>
            <a:ext cx="1758824"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a:ea typeface="+mn-ea"/>
                <a:cs typeface="+mn-cs"/>
              </a:rPr>
              <a:t>89%</a:t>
            </a:r>
          </a:p>
        </p:txBody>
      </p:sp>
      <p:sp>
        <p:nvSpPr>
          <p:cNvPr id="9" name="Flowchart: Connector 8">
            <a:extLst>
              <a:ext uri="{FF2B5EF4-FFF2-40B4-BE49-F238E27FC236}">
                <a16:creationId xmlns:a16="http://schemas.microsoft.com/office/drawing/2014/main" id="{6B60A429-73FE-04D7-A8AA-C876390B3EA3}"/>
              </a:ext>
            </a:extLst>
          </p:cNvPr>
          <p:cNvSpPr/>
          <p:nvPr/>
        </p:nvSpPr>
        <p:spPr>
          <a:xfrm>
            <a:off x="9506273" y="1310655"/>
            <a:ext cx="1761362" cy="1681112"/>
          </a:xfrm>
          <a:prstGeom prst="flowChartConnector">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3801767-6BFC-071A-5D92-96EF741C0D49}"/>
              </a:ext>
            </a:extLst>
          </p:cNvPr>
          <p:cNvSpPr txBox="1"/>
          <p:nvPr/>
        </p:nvSpPr>
        <p:spPr>
          <a:xfrm>
            <a:off x="9502610" y="1785714"/>
            <a:ext cx="176615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a:ea typeface="+mn-ea"/>
                <a:cs typeface="+mn-cs"/>
              </a:rPr>
              <a:t>93%</a:t>
            </a:r>
          </a:p>
        </p:txBody>
      </p:sp>
      <p:sp>
        <p:nvSpPr>
          <p:cNvPr id="11" name="TextBox 10">
            <a:extLst>
              <a:ext uri="{FF2B5EF4-FFF2-40B4-BE49-F238E27FC236}">
                <a16:creationId xmlns:a16="http://schemas.microsoft.com/office/drawing/2014/main" id="{CE5B8626-0CA1-8356-D422-607B5E7B4699}"/>
              </a:ext>
            </a:extLst>
          </p:cNvPr>
          <p:cNvSpPr txBox="1"/>
          <p:nvPr/>
        </p:nvSpPr>
        <p:spPr>
          <a:xfrm>
            <a:off x="1658553" y="6516942"/>
            <a:ext cx="4996257"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Source: UNAIDS Global AIDS Update 2023; KFF the Global HIV/AIDS Epidemic, 2023</a:t>
            </a:r>
          </a:p>
        </p:txBody>
      </p:sp>
      <p:sp>
        <p:nvSpPr>
          <p:cNvPr id="12" name="TextBox 11">
            <a:extLst>
              <a:ext uri="{FF2B5EF4-FFF2-40B4-BE49-F238E27FC236}">
                <a16:creationId xmlns:a16="http://schemas.microsoft.com/office/drawing/2014/main" id="{693D265E-8E59-584E-51A8-8EF9D44A159C}"/>
              </a:ext>
            </a:extLst>
          </p:cNvPr>
          <p:cNvSpPr txBox="1"/>
          <p:nvPr/>
        </p:nvSpPr>
        <p:spPr>
          <a:xfrm>
            <a:off x="1665060" y="3094431"/>
            <a:ext cx="3047801" cy="83099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8A5"/>
                </a:solidFill>
                <a:effectLst/>
                <a:uLnTx/>
                <a:uFillTx/>
                <a:latin typeface="Calibri" panose="020F0502020204030204"/>
                <a:ea typeface="+mn-ea"/>
                <a:cs typeface="+mn-cs"/>
              </a:rPr>
              <a:t>Adults living with HIV knew their HIV status</a:t>
            </a:r>
            <a:endParaRPr kumimoji="0" lang="en-US" sz="2400" b="1" i="0" u="none" strike="noStrike" kern="1200" cap="none" spc="0" normalizeH="0" baseline="0" noProof="0">
              <a:ln>
                <a:noFill/>
              </a:ln>
              <a:solidFill>
                <a:srgbClr val="00B8A5"/>
              </a:solidFill>
              <a:effectLst/>
              <a:uLnTx/>
              <a:uFillTx/>
              <a:latin typeface="Calibri" panose="020F0502020204030204"/>
              <a:ea typeface="Calibri"/>
              <a:cs typeface="Calibri"/>
            </a:endParaRPr>
          </a:p>
        </p:txBody>
      </p:sp>
      <p:sp>
        <p:nvSpPr>
          <p:cNvPr id="13" name="TextBox 12">
            <a:extLst>
              <a:ext uri="{FF2B5EF4-FFF2-40B4-BE49-F238E27FC236}">
                <a16:creationId xmlns:a16="http://schemas.microsoft.com/office/drawing/2014/main" id="{C319ADF5-8147-3813-7307-9E3AD619157C}"/>
              </a:ext>
            </a:extLst>
          </p:cNvPr>
          <p:cNvSpPr txBox="1"/>
          <p:nvPr/>
        </p:nvSpPr>
        <p:spPr>
          <a:xfrm>
            <a:off x="8799982" y="3090546"/>
            <a:ext cx="3176054" cy="120032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8A5">
                    <a:lumMod val="75000"/>
                  </a:srgbClr>
                </a:solidFill>
                <a:effectLst/>
                <a:uLnTx/>
                <a:uFillTx/>
                <a:latin typeface="Calibri" panose="020F0502020204030204"/>
                <a:ea typeface="+mn-ea"/>
                <a:cs typeface="+mn-cs"/>
              </a:rPr>
              <a:t>Adults who were on ART had viral load suppression (VLS) </a:t>
            </a:r>
            <a:endParaRPr kumimoji="0" lang="en-US" sz="2400" b="1" i="0" u="none" strike="noStrike" kern="1200" cap="none" spc="0" normalizeH="0" baseline="0" noProof="0">
              <a:ln>
                <a:noFill/>
              </a:ln>
              <a:solidFill>
                <a:srgbClr val="00B8A5">
                  <a:lumMod val="75000"/>
                </a:srgbClr>
              </a:solidFill>
              <a:effectLst/>
              <a:uLnTx/>
              <a:uFillTx/>
              <a:latin typeface="Calibri" panose="020F0502020204030204"/>
              <a:ea typeface="Calibri"/>
              <a:cs typeface="Calibri"/>
            </a:endParaRPr>
          </a:p>
        </p:txBody>
      </p:sp>
      <p:sp>
        <p:nvSpPr>
          <p:cNvPr id="14" name="Rectangle 13">
            <a:extLst>
              <a:ext uri="{FF2B5EF4-FFF2-40B4-BE49-F238E27FC236}">
                <a16:creationId xmlns:a16="http://schemas.microsoft.com/office/drawing/2014/main" id="{4760478F-6F56-5EB9-7919-E4B1EEBBEDA7}"/>
              </a:ext>
            </a:extLst>
          </p:cNvPr>
          <p:cNvSpPr/>
          <p:nvPr/>
        </p:nvSpPr>
        <p:spPr>
          <a:xfrm>
            <a:off x="1517590" y="4466227"/>
            <a:ext cx="10672556" cy="1879446"/>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VLS among global population of people living with HIV: 0.86 x 0.89 x 0.93 = 71%</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As of 2022, Botswana, Eswatini &amp; Zimbabwe achieved 95-95-95 targets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Another 16 countries (8 in SSA) are close to achieving targets </a:t>
            </a:r>
          </a:p>
        </p:txBody>
      </p:sp>
      <p:sp>
        <p:nvSpPr>
          <p:cNvPr id="15" name="TextBox 14">
            <a:extLst>
              <a:ext uri="{FF2B5EF4-FFF2-40B4-BE49-F238E27FC236}">
                <a16:creationId xmlns:a16="http://schemas.microsoft.com/office/drawing/2014/main" id="{0A316CB5-D84A-87C0-BAF4-3E2CB60E5227}"/>
              </a:ext>
            </a:extLst>
          </p:cNvPr>
          <p:cNvSpPr txBox="1"/>
          <p:nvPr/>
        </p:nvSpPr>
        <p:spPr>
          <a:xfrm>
            <a:off x="4938122" y="3098729"/>
            <a:ext cx="3422503" cy="120032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8A5">
                    <a:lumMod val="50000"/>
                  </a:srgbClr>
                </a:solidFill>
                <a:effectLst/>
                <a:uLnTx/>
                <a:uFillTx/>
                <a:latin typeface="Calibri" panose="020F0502020204030204"/>
                <a:ea typeface="+mn-ea"/>
                <a:cs typeface="+mn-cs"/>
              </a:rPr>
              <a:t>Adults who were aware of their HIV status were on ART</a:t>
            </a:r>
            <a:endParaRPr kumimoji="0" lang="en-US" sz="2400" b="1" i="0" u="none" strike="noStrike" kern="1200" cap="none" spc="0" normalizeH="0" baseline="0" noProof="0">
              <a:ln>
                <a:noFill/>
              </a:ln>
              <a:solidFill>
                <a:srgbClr val="00B8A5">
                  <a:lumMod val="50000"/>
                </a:srgbClr>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3129023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DDD5DE9-DE58-8D9A-7748-FBB9F2505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851" y="547918"/>
            <a:ext cx="10338297" cy="604144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F82533AE-1C78-6B6B-7BCC-7519BADCB3DA}"/>
              </a:ext>
            </a:extLst>
          </p:cNvPr>
          <p:cNvSpPr txBox="1">
            <a:spLocks/>
          </p:cNvSpPr>
          <p:nvPr/>
        </p:nvSpPr>
        <p:spPr>
          <a:xfrm>
            <a:off x="2014595" y="128818"/>
            <a:ext cx="8162807" cy="838199"/>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22169"/>
                </a:solidFill>
                <a:effectLst/>
                <a:uLnTx/>
                <a:uFillTx/>
                <a:latin typeface="Century Gothic" panose="020B0502020202020204" pitchFamily="34" charset="0"/>
                <a:ea typeface="+mj-ea"/>
                <a:cs typeface="Arial"/>
              </a:rPr>
              <a:t>Accomplishments: PEPFAR Impact (2003-2023)</a:t>
            </a:r>
          </a:p>
        </p:txBody>
      </p:sp>
      <p:sp>
        <p:nvSpPr>
          <p:cNvPr id="4" name="TextBox 3">
            <a:extLst>
              <a:ext uri="{FF2B5EF4-FFF2-40B4-BE49-F238E27FC236}">
                <a16:creationId xmlns:a16="http://schemas.microsoft.com/office/drawing/2014/main" id="{DB28B116-0335-E648-59C4-FCAE95A0DBC3}"/>
              </a:ext>
            </a:extLst>
          </p:cNvPr>
          <p:cNvSpPr txBox="1"/>
          <p:nvPr/>
        </p:nvSpPr>
        <p:spPr>
          <a:xfrm>
            <a:off x="0" y="6565775"/>
            <a:ext cx="2271776"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Source: Results and Impact - PEPFAR</a:t>
            </a:r>
          </a:p>
        </p:txBody>
      </p:sp>
      <p:sp>
        <p:nvSpPr>
          <p:cNvPr id="5" name="TextBox 4">
            <a:extLst>
              <a:ext uri="{FF2B5EF4-FFF2-40B4-BE49-F238E27FC236}">
                <a16:creationId xmlns:a16="http://schemas.microsoft.com/office/drawing/2014/main" id="{195E480A-8B42-85C6-9AB4-415A5E781646}"/>
              </a:ext>
            </a:extLst>
          </p:cNvPr>
          <p:cNvSpPr txBox="1"/>
          <p:nvPr/>
        </p:nvSpPr>
        <p:spPr>
          <a:xfrm>
            <a:off x="2084169" y="4035287"/>
            <a:ext cx="80182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in 2022</a:t>
            </a:r>
          </a:p>
        </p:txBody>
      </p:sp>
    </p:spTree>
    <p:extLst>
      <p:ext uri="{BB962C8B-B14F-4D97-AF65-F5344CB8AC3E}">
        <p14:creationId xmlns:p14="http://schemas.microsoft.com/office/powerpoint/2010/main" val="3531382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27AA2-0CA0-B204-C53F-A7404D653E81}"/>
              </a:ext>
            </a:extLst>
          </p:cNvPr>
          <p:cNvSpPr txBox="1">
            <a:spLocks/>
          </p:cNvSpPr>
          <p:nvPr/>
        </p:nvSpPr>
        <p:spPr>
          <a:xfrm>
            <a:off x="2014595" y="128818"/>
            <a:ext cx="9203865" cy="838199"/>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22169"/>
                </a:solidFill>
                <a:effectLst/>
                <a:uLnTx/>
                <a:uFillTx/>
                <a:latin typeface="Century Gothic" panose="020B0502020202020204" pitchFamily="34" charset="0"/>
                <a:ea typeface="+mj-ea"/>
                <a:cs typeface="Arial"/>
              </a:rPr>
              <a:t>Accomplishments: Global Fund Impact (2022)</a:t>
            </a:r>
          </a:p>
        </p:txBody>
      </p:sp>
      <p:sp>
        <p:nvSpPr>
          <p:cNvPr id="3" name="TextBox 2">
            <a:extLst>
              <a:ext uri="{FF2B5EF4-FFF2-40B4-BE49-F238E27FC236}">
                <a16:creationId xmlns:a16="http://schemas.microsoft.com/office/drawing/2014/main" id="{5E969591-2043-C2D3-9CDB-44A33AC64CB4}"/>
              </a:ext>
            </a:extLst>
          </p:cNvPr>
          <p:cNvSpPr txBox="1"/>
          <p:nvPr/>
        </p:nvSpPr>
        <p:spPr>
          <a:xfrm>
            <a:off x="0" y="6598377"/>
            <a:ext cx="2797561"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Source: The Global Fund Results Report, 2023</a:t>
            </a:r>
          </a:p>
        </p:txBody>
      </p:sp>
      <p:pic>
        <p:nvPicPr>
          <p:cNvPr id="5" name="Picture 4">
            <a:extLst>
              <a:ext uri="{FF2B5EF4-FFF2-40B4-BE49-F238E27FC236}">
                <a16:creationId xmlns:a16="http://schemas.microsoft.com/office/drawing/2014/main" id="{7E55FA99-BED0-7CB2-5654-20860503B8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2611" y="672572"/>
            <a:ext cx="5166777" cy="6056610"/>
          </a:xfrm>
          <a:prstGeom prst="rect">
            <a:avLst/>
          </a:prstGeom>
        </p:spPr>
      </p:pic>
      <p:pic>
        <p:nvPicPr>
          <p:cNvPr id="1026" name="Picture 2">
            <a:extLst>
              <a:ext uri="{FF2B5EF4-FFF2-40B4-BE49-F238E27FC236}">
                <a16:creationId xmlns:a16="http://schemas.microsoft.com/office/drawing/2014/main" id="{5DA7A905-B396-3E59-5BC4-81D63E7A90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8070" y="5228896"/>
            <a:ext cx="3623930" cy="1573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330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0780F8-D50A-C693-734B-6DE478E55316}"/>
              </a:ext>
            </a:extLst>
          </p:cNvPr>
          <p:cNvSpPr>
            <a:spLocks noGrp="1"/>
          </p:cNvSpPr>
          <p:nvPr>
            <p:ph type="title"/>
          </p:nvPr>
        </p:nvSpPr>
        <p:spPr/>
        <p:txBody>
          <a:bodyPr/>
          <a:lstStyle/>
          <a:p>
            <a:endParaRPr lang="en-US"/>
          </a:p>
        </p:txBody>
      </p:sp>
      <p:pic>
        <p:nvPicPr>
          <p:cNvPr id="16" name="Picture 15">
            <a:extLst>
              <a:ext uri="{FF2B5EF4-FFF2-40B4-BE49-F238E27FC236}">
                <a16:creationId xmlns:a16="http://schemas.microsoft.com/office/drawing/2014/main" id="{A31A5DEF-1845-A2F2-2426-DAD73E9011A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05116" y="0"/>
            <a:ext cx="10706098" cy="6858000"/>
          </a:xfrm>
          <a:prstGeom prst="rect">
            <a:avLst/>
          </a:prstGeom>
        </p:spPr>
      </p:pic>
      <p:sp>
        <p:nvSpPr>
          <p:cNvPr id="17" name="Content Placeholder 2">
            <a:extLst>
              <a:ext uri="{FF2B5EF4-FFF2-40B4-BE49-F238E27FC236}">
                <a16:creationId xmlns:a16="http://schemas.microsoft.com/office/drawing/2014/main" id="{6338B65F-6BEA-9B0B-423D-0E2DD0C4C34D}"/>
              </a:ext>
            </a:extLst>
          </p:cNvPr>
          <p:cNvSpPr txBox="1">
            <a:spLocks/>
          </p:cNvSpPr>
          <p:nvPr/>
        </p:nvSpPr>
        <p:spPr>
          <a:xfrm>
            <a:off x="8004016" y="365023"/>
            <a:ext cx="3950921" cy="616359"/>
          </a:xfrm>
          <a:prstGeom prst="rect">
            <a:avLst/>
          </a:prstGeom>
          <a:solidFill>
            <a:schemeClr val="tx2"/>
          </a:solidFill>
        </p:spPr>
        <p:txBody>
          <a:bodyPr anchor="ctr">
            <a:normAutofit lnSpcReduction="10000"/>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45" rtl="0" eaLnBrk="1" fontAlgn="auto" latinLnBrk="0" hangingPunct="1">
              <a:lnSpc>
                <a:spcPct val="90000"/>
              </a:lnSpc>
              <a:spcBef>
                <a:spcPts val="1001"/>
              </a:spcBef>
              <a:spcAft>
                <a:spcPts val="0"/>
              </a:spcAft>
              <a:buClr>
                <a:srgbClr val="093552"/>
              </a:buClr>
              <a:buSzPct val="80000"/>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t>51 Million </a:t>
            </a:r>
            <a:br>
              <a:rPr kumimoji="0" lang="en-US" sz="2400" b="1"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br>
            <a:r>
              <a:rPr kumimoji="0" lang="en-US" sz="1600" b="0" i="1"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t>people tested for HIV</a:t>
            </a:r>
          </a:p>
        </p:txBody>
      </p:sp>
      <p:sp>
        <p:nvSpPr>
          <p:cNvPr id="18" name="Content Placeholder 2">
            <a:extLst>
              <a:ext uri="{FF2B5EF4-FFF2-40B4-BE49-F238E27FC236}">
                <a16:creationId xmlns:a16="http://schemas.microsoft.com/office/drawing/2014/main" id="{7C59778F-F009-EF68-A946-87B0F5C993D8}"/>
              </a:ext>
            </a:extLst>
          </p:cNvPr>
          <p:cNvSpPr txBox="1">
            <a:spLocks/>
          </p:cNvSpPr>
          <p:nvPr/>
        </p:nvSpPr>
        <p:spPr>
          <a:xfrm>
            <a:off x="8011389" y="1230658"/>
            <a:ext cx="3950921" cy="595642"/>
          </a:xfrm>
          <a:prstGeom prst="rect">
            <a:avLst/>
          </a:prstGeom>
          <a:solidFill>
            <a:schemeClr val="tx2"/>
          </a:solidFill>
        </p:spPr>
        <p:txBody>
          <a:bodyPr anchor="ctr">
            <a:normAutofit lnSpcReduction="10000"/>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45" rtl="0" eaLnBrk="1" fontAlgn="auto" latinLnBrk="0" hangingPunct="1">
              <a:lnSpc>
                <a:spcPct val="90000"/>
              </a:lnSpc>
              <a:spcBef>
                <a:spcPts val="1001"/>
              </a:spcBef>
              <a:spcAft>
                <a:spcPts val="0"/>
              </a:spcAft>
              <a:buClr>
                <a:srgbClr val="093552"/>
              </a:buClr>
              <a:buSzPct val="80000"/>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t>9.2 Million </a:t>
            </a:r>
            <a:br>
              <a:rPr kumimoji="0" lang="en-US" sz="2400" b="1"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br>
            <a:r>
              <a:rPr kumimoji="0" lang="en-US" sz="1600" b="0" i="1"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t>HIV patients screened for TB</a:t>
            </a:r>
          </a:p>
        </p:txBody>
      </p:sp>
      <p:sp>
        <p:nvSpPr>
          <p:cNvPr id="19" name="Content Placeholder 2">
            <a:extLst>
              <a:ext uri="{FF2B5EF4-FFF2-40B4-BE49-F238E27FC236}">
                <a16:creationId xmlns:a16="http://schemas.microsoft.com/office/drawing/2014/main" id="{2F195682-5ECA-8EAB-5AFA-610B3E990EA1}"/>
              </a:ext>
            </a:extLst>
          </p:cNvPr>
          <p:cNvSpPr txBox="1">
            <a:spLocks/>
          </p:cNvSpPr>
          <p:nvPr/>
        </p:nvSpPr>
        <p:spPr>
          <a:xfrm>
            <a:off x="8011389" y="2047301"/>
            <a:ext cx="3950921" cy="718362"/>
          </a:xfrm>
          <a:prstGeom prst="rect">
            <a:avLst/>
          </a:prstGeom>
          <a:solidFill>
            <a:schemeClr val="tx2"/>
          </a:solidFill>
        </p:spPr>
        <p:txBody>
          <a:bodyPr anchor="ct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45" rtl="0" eaLnBrk="1" fontAlgn="auto" latinLnBrk="0" hangingPunct="1">
              <a:lnSpc>
                <a:spcPct val="90000"/>
              </a:lnSpc>
              <a:spcBef>
                <a:spcPts val="1001"/>
              </a:spcBef>
              <a:spcAft>
                <a:spcPts val="0"/>
              </a:spcAft>
              <a:buClr>
                <a:srgbClr val="093552"/>
              </a:buClr>
              <a:buSzPct val="80000"/>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t>2.4 Million</a:t>
            </a:r>
            <a:br>
              <a:rPr kumimoji="0" lang="en-US" sz="2400" b="1"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br>
            <a:r>
              <a:rPr kumimoji="0" lang="en-US" sz="1600" b="0" i="1"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t>people provided with HIV treatment</a:t>
            </a:r>
          </a:p>
        </p:txBody>
      </p:sp>
      <p:sp>
        <p:nvSpPr>
          <p:cNvPr id="20" name="Content Placeholder 2">
            <a:extLst>
              <a:ext uri="{FF2B5EF4-FFF2-40B4-BE49-F238E27FC236}">
                <a16:creationId xmlns:a16="http://schemas.microsoft.com/office/drawing/2014/main" id="{DD012AED-D5E4-6408-E643-31B6A727792E}"/>
              </a:ext>
            </a:extLst>
          </p:cNvPr>
          <p:cNvSpPr txBox="1">
            <a:spLocks/>
          </p:cNvSpPr>
          <p:nvPr/>
        </p:nvSpPr>
        <p:spPr>
          <a:xfrm>
            <a:off x="8025723" y="4368520"/>
            <a:ext cx="3943754" cy="615789"/>
          </a:xfrm>
          <a:prstGeom prst="rect">
            <a:avLst/>
          </a:prstGeom>
          <a:solidFill>
            <a:schemeClr val="tx2"/>
          </a:solidFill>
        </p:spPr>
        <p:txBody>
          <a:bodyPr anchor="ct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45" rtl="0" eaLnBrk="1" fontAlgn="auto" latinLnBrk="0" hangingPunct="1">
              <a:lnSpc>
                <a:spcPct val="90000"/>
              </a:lnSpc>
              <a:spcBef>
                <a:spcPts val="1001"/>
              </a:spcBef>
              <a:spcAft>
                <a:spcPts val="0"/>
              </a:spcAft>
              <a:buClr>
                <a:srgbClr val="093552"/>
              </a:buClr>
              <a:buSzPct val="80000"/>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t>     &gt;424,000 </a:t>
            </a:r>
            <a:r>
              <a:rPr kumimoji="0" lang="en-US" sz="1600" b="0" i="1"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t>health workers trained</a:t>
            </a:r>
          </a:p>
        </p:txBody>
      </p:sp>
      <p:sp>
        <p:nvSpPr>
          <p:cNvPr id="21" name="Content Placeholder 2">
            <a:extLst>
              <a:ext uri="{FF2B5EF4-FFF2-40B4-BE49-F238E27FC236}">
                <a16:creationId xmlns:a16="http://schemas.microsoft.com/office/drawing/2014/main" id="{53165954-ED3A-72DF-60B6-E86CC1FC6982}"/>
              </a:ext>
            </a:extLst>
          </p:cNvPr>
          <p:cNvSpPr txBox="1">
            <a:spLocks/>
          </p:cNvSpPr>
          <p:nvPr/>
        </p:nvSpPr>
        <p:spPr>
          <a:xfrm>
            <a:off x="8004015" y="5380057"/>
            <a:ext cx="3950921" cy="938278"/>
          </a:xfrm>
          <a:prstGeom prst="rect">
            <a:avLst/>
          </a:prstGeom>
          <a:solidFill>
            <a:schemeClr val="tx2"/>
          </a:solidFill>
        </p:spPr>
        <p:txBody>
          <a:bodyPr anchor="ct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45" rtl="0" eaLnBrk="1" fontAlgn="auto" latinLnBrk="0" hangingPunct="1">
              <a:lnSpc>
                <a:spcPct val="90000"/>
              </a:lnSpc>
              <a:spcBef>
                <a:spcPts val="1001"/>
              </a:spcBef>
              <a:spcAft>
                <a:spcPts val="0"/>
              </a:spcAft>
              <a:buClr>
                <a:srgbClr val="093552"/>
              </a:buClr>
              <a:buSzPct val="80000"/>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t>  &gt;7,983</a:t>
            </a:r>
            <a:r>
              <a:rPr kumimoji="0" lang="en-US" sz="1600" b="1"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t> </a:t>
            </a:r>
            <a:r>
              <a:rPr kumimoji="0" lang="en-US" sz="1600" b="0" i="1"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t>health facilities &amp; </a:t>
            </a:r>
            <a:r>
              <a:rPr kumimoji="0" lang="en-US" sz="2400" b="1" i="1"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t>&gt; 7,239</a:t>
            </a:r>
            <a:r>
              <a:rPr kumimoji="0" lang="en-US" sz="1600" b="0" i="1"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t> laboratories supported with technical assistance</a:t>
            </a:r>
          </a:p>
        </p:txBody>
      </p:sp>
      <p:sp>
        <p:nvSpPr>
          <p:cNvPr id="22" name="Content Placeholder 2">
            <a:extLst>
              <a:ext uri="{FF2B5EF4-FFF2-40B4-BE49-F238E27FC236}">
                <a16:creationId xmlns:a16="http://schemas.microsoft.com/office/drawing/2014/main" id="{21D6D710-0E95-D09D-5C18-35F8305D4281}"/>
              </a:ext>
            </a:extLst>
          </p:cNvPr>
          <p:cNvSpPr txBox="1">
            <a:spLocks/>
          </p:cNvSpPr>
          <p:nvPr/>
        </p:nvSpPr>
        <p:spPr>
          <a:xfrm>
            <a:off x="8011389" y="3056958"/>
            <a:ext cx="3950921" cy="938278"/>
          </a:xfrm>
          <a:prstGeom prst="rect">
            <a:avLst/>
          </a:prstGeom>
          <a:solidFill>
            <a:schemeClr val="tx2"/>
          </a:solidFill>
        </p:spPr>
        <p:txBody>
          <a:bodyPr anchor="ct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45" rtl="0" eaLnBrk="1" fontAlgn="auto" latinLnBrk="0" hangingPunct="1">
              <a:lnSpc>
                <a:spcPct val="90000"/>
              </a:lnSpc>
              <a:spcBef>
                <a:spcPts val="1001"/>
              </a:spcBef>
              <a:spcAft>
                <a:spcPts val="0"/>
              </a:spcAft>
              <a:buClr>
                <a:srgbClr val="093552"/>
              </a:buClr>
              <a:buSzPct val="80000"/>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t>218,000 </a:t>
            </a:r>
            <a:br>
              <a:rPr kumimoji="0" lang="en-US" sz="2400" b="1"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br>
            <a:r>
              <a:rPr kumimoji="0" lang="en-US" sz="1600" b="0" i="1"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t>people given access to pre-exposure prophylaxis (</a:t>
            </a:r>
            <a:r>
              <a:rPr kumimoji="0" lang="en-US" sz="1600" b="0" i="1" u="none" strike="noStrike" kern="1200" cap="none" spc="0" normalizeH="0" baseline="0" noProof="0" err="1">
                <a:ln>
                  <a:noFill/>
                </a:ln>
                <a:solidFill>
                  <a:srgbClr val="FFFFFF"/>
                </a:solidFill>
                <a:effectLst/>
                <a:uLnTx/>
                <a:uFillTx/>
                <a:latin typeface="Calibri" panose="020F0502020204030204"/>
                <a:ea typeface="+mn-ea"/>
                <a:cs typeface="Arial" panose="020B0604020202020204" pitchFamily="34" charset="0"/>
              </a:rPr>
              <a:t>PrEP</a:t>
            </a:r>
            <a:r>
              <a:rPr kumimoji="0" lang="en-US" sz="1600" b="0" i="1"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t>)</a:t>
            </a:r>
          </a:p>
        </p:txBody>
      </p:sp>
      <p:sp>
        <p:nvSpPr>
          <p:cNvPr id="23" name="Title 1">
            <a:extLst>
              <a:ext uri="{FF2B5EF4-FFF2-40B4-BE49-F238E27FC236}">
                <a16:creationId xmlns:a16="http://schemas.microsoft.com/office/drawing/2014/main" id="{8C78C871-E2C1-FF59-598F-9A9A7AA4AB30}"/>
              </a:ext>
            </a:extLst>
          </p:cNvPr>
          <p:cNvSpPr txBox="1">
            <a:spLocks/>
          </p:cNvSpPr>
          <p:nvPr/>
        </p:nvSpPr>
        <p:spPr>
          <a:xfrm rot="16200000">
            <a:off x="-2109503" y="3038608"/>
            <a:ext cx="5666006" cy="838199"/>
          </a:xfrm>
          <a:prstGeom prst="rect">
            <a:avLst/>
          </a:prstGeom>
        </p:spPr>
        <p:txBody>
          <a:bodyPr vert="horz" lIns="91440" tIns="45720" rIns="91440" bIns="45720" rtlCol="0" anchor="t">
            <a:no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entury Gothic"/>
                <a:ea typeface="+mj-ea"/>
                <a:cs typeface="Arial"/>
              </a:rPr>
              <a:t>ICAP Impact Over 20 Years  in the Global HIV Response</a:t>
            </a:r>
          </a:p>
        </p:txBody>
      </p:sp>
    </p:spTree>
    <p:extLst>
      <p:ext uri="{BB962C8B-B14F-4D97-AF65-F5344CB8AC3E}">
        <p14:creationId xmlns:p14="http://schemas.microsoft.com/office/powerpoint/2010/main" val="3871850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847780-2A11-9044-F767-9387145245F4}"/>
              </a:ext>
            </a:extLst>
          </p:cNvPr>
          <p:cNvSpPr>
            <a:spLocks noGrp="1"/>
          </p:cNvSpPr>
          <p:nvPr>
            <p:ph type="title"/>
          </p:nvPr>
        </p:nvSpPr>
        <p:spPr>
          <a:xfrm>
            <a:off x="1964317" y="401209"/>
            <a:ext cx="9144456" cy="838199"/>
          </a:xfrm>
        </p:spPr>
        <p:txBody>
          <a:bodyPr>
            <a:normAutofit fontScale="90000"/>
          </a:bodyPr>
          <a:lstStyle/>
          <a:p>
            <a:r>
              <a:rPr lang="en-US"/>
              <a:t>Adults and children newly infected with HIV, 1990-2022</a:t>
            </a:r>
          </a:p>
        </p:txBody>
      </p:sp>
      <p:pic>
        <p:nvPicPr>
          <p:cNvPr id="2" name="Picture 1">
            <a:extLst>
              <a:ext uri="{FF2B5EF4-FFF2-40B4-BE49-F238E27FC236}">
                <a16:creationId xmlns:a16="http://schemas.microsoft.com/office/drawing/2014/main" id="{669D6E76-66A5-F411-9032-64BE21F07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033" y="1610538"/>
            <a:ext cx="9667024" cy="4933225"/>
          </a:xfrm>
          <a:prstGeom prst="rect">
            <a:avLst/>
          </a:prstGeom>
        </p:spPr>
      </p:pic>
      <p:sp>
        <p:nvSpPr>
          <p:cNvPr id="3" name="TextBox 2">
            <a:extLst>
              <a:ext uri="{FF2B5EF4-FFF2-40B4-BE49-F238E27FC236}">
                <a16:creationId xmlns:a16="http://schemas.microsoft.com/office/drawing/2014/main" id="{DF9041BF-ED6D-041E-8C86-6E479365F9E9}"/>
              </a:ext>
            </a:extLst>
          </p:cNvPr>
          <p:cNvSpPr txBox="1"/>
          <p:nvPr/>
        </p:nvSpPr>
        <p:spPr>
          <a:xfrm>
            <a:off x="7953812" y="2094704"/>
            <a:ext cx="189900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Noah"/>
                <a:ea typeface="+mn-ea"/>
                <a:cs typeface="+mn-cs"/>
              </a:rPr>
              <a:t>43% decline in new infections since 2012</a:t>
            </a:r>
          </a:p>
        </p:txBody>
      </p:sp>
      <p:cxnSp>
        <p:nvCxnSpPr>
          <p:cNvPr id="4" name="Straight Connector 3">
            <a:extLst>
              <a:ext uri="{FF2B5EF4-FFF2-40B4-BE49-F238E27FC236}">
                <a16:creationId xmlns:a16="http://schemas.microsoft.com/office/drawing/2014/main" id="{AE652607-A12E-129C-5999-D1CC9520BB72}"/>
              </a:ext>
            </a:extLst>
          </p:cNvPr>
          <p:cNvCxnSpPr/>
          <p:nvPr/>
        </p:nvCxnSpPr>
        <p:spPr>
          <a:xfrm flipV="1">
            <a:off x="7785980" y="2182472"/>
            <a:ext cx="0" cy="266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3E43977-AE78-FEF3-FECE-5A64A1A63252}"/>
              </a:ext>
            </a:extLst>
          </p:cNvPr>
          <p:cNvCxnSpPr/>
          <p:nvPr/>
        </p:nvCxnSpPr>
        <p:spPr>
          <a:xfrm flipV="1">
            <a:off x="10122262" y="2182472"/>
            <a:ext cx="0" cy="266700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733C359-CE3F-8153-3811-440C08EDC53A}"/>
              </a:ext>
            </a:extLst>
          </p:cNvPr>
          <p:cNvSpPr txBox="1"/>
          <p:nvPr/>
        </p:nvSpPr>
        <p:spPr>
          <a:xfrm>
            <a:off x="10931074" y="4743300"/>
            <a:ext cx="8090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04E58"/>
                </a:solidFill>
                <a:effectLst/>
                <a:uLnTx/>
                <a:uFillTx/>
                <a:latin typeface="Calibri" panose="020F0502020204030204"/>
                <a:ea typeface="+mn-ea"/>
                <a:cs typeface="+mn-cs"/>
              </a:rPr>
              <a:t>Target</a:t>
            </a:r>
          </a:p>
        </p:txBody>
      </p:sp>
      <p:sp>
        <p:nvSpPr>
          <p:cNvPr id="10" name="TextBox 9">
            <a:extLst>
              <a:ext uri="{FF2B5EF4-FFF2-40B4-BE49-F238E27FC236}">
                <a16:creationId xmlns:a16="http://schemas.microsoft.com/office/drawing/2014/main" id="{5466D5A6-334A-CFD2-89B3-A5A55EBE5FDC}"/>
              </a:ext>
            </a:extLst>
          </p:cNvPr>
          <p:cNvSpPr txBox="1"/>
          <p:nvPr/>
        </p:nvSpPr>
        <p:spPr>
          <a:xfrm>
            <a:off x="10798144" y="3982788"/>
            <a:ext cx="146690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1.3 million </a:t>
            </a:r>
          </a:p>
        </p:txBody>
      </p:sp>
      <p:cxnSp>
        <p:nvCxnSpPr>
          <p:cNvPr id="11" name="Straight Arrow Connector 10">
            <a:extLst>
              <a:ext uri="{FF2B5EF4-FFF2-40B4-BE49-F238E27FC236}">
                <a16:creationId xmlns:a16="http://schemas.microsoft.com/office/drawing/2014/main" id="{CE58C4EA-4478-4D3E-8FAF-20D9A5BF573D}"/>
              </a:ext>
            </a:extLst>
          </p:cNvPr>
          <p:cNvCxnSpPr>
            <a:cxnSpLocks/>
          </p:cNvCxnSpPr>
          <p:nvPr/>
        </p:nvCxnSpPr>
        <p:spPr>
          <a:xfrm flipH="1">
            <a:off x="10206854" y="4198232"/>
            <a:ext cx="675743" cy="8463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7096AF3-6069-0C50-830E-080372993E78}"/>
              </a:ext>
            </a:extLst>
          </p:cNvPr>
          <p:cNvSpPr/>
          <p:nvPr/>
        </p:nvSpPr>
        <p:spPr>
          <a:xfrm>
            <a:off x="10651573" y="4427576"/>
            <a:ext cx="914400"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222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A9B41-7513-F056-35CB-A90B6D73812A}"/>
              </a:ext>
            </a:extLst>
          </p:cNvPr>
          <p:cNvSpPr>
            <a:spLocks noGrp="1"/>
          </p:cNvSpPr>
          <p:nvPr>
            <p:ph type="title"/>
          </p:nvPr>
        </p:nvSpPr>
        <p:spPr>
          <a:xfrm>
            <a:off x="1799217" y="370828"/>
            <a:ext cx="9144456" cy="838199"/>
          </a:xfrm>
        </p:spPr>
        <p:txBody>
          <a:bodyPr/>
          <a:lstStyle/>
          <a:p>
            <a:r>
              <a:rPr lang="en-US"/>
              <a:t>How was this achieved? </a:t>
            </a:r>
          </a:p>
        </p:txBody>
      </p:sp>
      <p:sp>
        <p:nvSpPr>
          <p:cNvPr id="3" name="Content Placeholder 2">
            <a:extLst>
              <a:ext uri="{FF2B5EF4-FFF2-40B4-BE49-F238E27FC236}">
                <a16:creationId xmlns:a16="http://schemas.microsoft.com/office/drawing/2014/main" id="{A59C2394-B97D-4716-10E6-75CAF3A903AF}"/>
              </a:ext>
            </a:extLst>
          </p:cNvPr>
          <p:cNvSpPr>
            <a:spLocks noGrp="1"/>
          </p:cNvSpPr>
          <p:nvPr>
            <p:ph sz="quarter" idx="12"/>
          </p:nvPr>
        </p:nvSpPr>
        <p:spPr>
          <a:xfrm>
            <a:off x="1932449" y="1106238"/>
            <a:ext cx="3692507" cy="5651401"/>
          </a:xfrm>
        </p:spPr>
        <p:txBody>
          <a:bodyPr>
            <a:normAutofit/>
          </a:bodyPr>
          <a:lstStyle/>
          <a:p>
            <a:r>
              <a:rPr lang="en-US" sz="2400">
                <a:solidFill>
                  <a:schemeClr val="accent1">
                    <a:lumMod val="75000"/>
                  </a:schemeClr>
                </a:solidFill>
              </a:rPr>
              <a:t>Partnerships with ministries and communities</a:t>
            </a:r>
          </a:p>
          <a:p>
            <a:r>
              <a:rPr lang="en-US" sz="2400">
                <a:solidFill>
                  <a:schemeClr val="accent1">
                    <a:lumMod val="75000"/>
                  </a:schemeClr>
                </a:solidFill>
              </a:rPr>
              <a:t>Commitment</a:t>
            </a:r>
          </a:p>
          <a:p>
            <a:r>
              <a:rPr lang="en-US" sz="2400">
                <a:solidFill>
                  <a:schemeClr val="accent1">
                    <a:lumMod val="75000"/>
                  </a:schemeClr>
                </a:solidFill>
              </a:rPr>
              <a:t>Task shifting</a:t>
            </a:r>
          </a:p>
          <a:p>
            <a:r>
              <a:rPr lang="en-US" sz="2400">
                <a:solidFill>
                  <a:schemeClr val="accent1">
                    <a:lumMod val="75000"/>
                  </a:schemeClr>
                </a:solidFill>
              </a:rPr>
              <a:t>Evidence based programs</a:t>
            </a:r>
          </a:p>
          <a:p>
            <a:r>
              <a:rPr lang="en-US" sz="2400">
                <a:solidFill>
                  <a:schemeClr val="accent1">
                    <a:lumMod val="75000"/>
                  </a:schemeClr>
                </a:solidFill>
              </a:rPr>
              <a:t>Comparing performance to targets</a:t>
            </a:r>
          </a:p>
          <a:p>
            <a:r>
              <a:rPr lang="en-US" sz="2400">
                <a:solidFill>
                  <a:schemeClr val="accent1">
                    <a:lumMod val="75000"/>
                  </a:schemeClr>
                </a:solidFill>
              </a:rPr>
              <a:t>Surveillance</a:t>
            </a:r>
          </a:p>
          <a:p>
            <a:r>
              <a:rPr lang="en-US" sz="2400">
                <a:solidFill>
                  <a:schemeClr val="accent1">
                    <a:lumMod val="75000"/>
                  </a:schemeClr>
                </a:solidFill>
              </a:rPr>
              <a:t>Data systems</a:t>
            </a:r>
          </a:p>
          <a:p>
            <a:r>
              <a:rPr lang="en-US" sz="2400">
                <a:solidFill>
                  <a:schemeClr val="accent1">
                    <a:lumMod val="75000"/>
                  </a:schemeClr>
                </a:solidFill>
              </a:rPr>
              <a:t>Better medications</a:t>
            </a:r>
          </a:p>
          <a:p>
            <a:r>
              <a:rPr lang="en-US" sz="2400">
                <a:solidFill>
                  <a:schemeClr val="accent1">
                    <a:lumMod val="75000"/>
                  </a:schemeClr>
                </a:solidFill>
              </a:rPr>
              <a:t>Strengthening of capacity and systems</a:t>
            </a:r>
          </a:p>
          <a:p>
            <a:r>
              <a:rPr lang="en-US" sz="2400">
                <a:solidFill>
                  <a:schemeClr val="accent1">
                    <a:lumMod val="75000"/>
                  </a:schemeClr>
                </a:solidFill>
              </a:rPr>
              <a:t>Innovations</a:t>
            </a:r>
          </a:p>
          <a:p>
            <a:endParaRPr lang="en-US" sz="2000"/>
          </a:p>
        </p:txBody>
      </p:sp>
      <p:pic>
        <p:nvPicPr>
          <p:cNvPr id="4" name="Picture 3" descr="A person in a white coat holding a box&#10;&#10;Description automatically generated">
            <a:extLst>
              <a:ext uri="{FF2B5EF4-FFF2-40B4-BE49-F238E27FC236}">
                <a16:creationId xmlns:a16="http://schemas.microsoft.com/office/drawing/2014/main" id="{416E1CDC-6E3F-C796-3FDB-B1AA7D25BBB1}"/>
              </a:ext>
            </a:extLst>
          </p:cNvPr>
          <p:cNvPicPr>
            <a:picLocks noChangeAspect="1"/>
          </p:cNvPicPr>
          <p:nvPr/>
        </p:nvPicPr>
        <p:blipFill rotWithShape="1">
          <a:blip r:embed="rId3">
            <a:extLst>
              <a:ext uri="{28A0092B-C50C-407E-A947-70E740481C1C}">
                <a14:useLocalDpi xmlns:a14="http://schemas.microsoft.com/office/drawing/2010/main" val="0"/>
              </a:ext>
            </a:extLst>
          </a:blip>
          <a:srcRect b="-188"/>
          <a:stretch/>
        </p:blipFill>
        <p:spPr>
          <a:xfrm>
            <a:off x="8602980" y="3276660"/>
            <a:ext cx="3025140" cy="3063138"/>
          </a:xfrm>
          <a:prstGeom prst="rect">
            <a:avLst/>
          </a:prstGeom>
        </p:spPr>
      </p:pic>
      <p:pic>
        <p:nvPicPr>
          <p:cNvPr id="5" name="Picture 4" descr="A person handing a medicine to a person&#10;&#10;Description automatically generated">
            <a:extLst>
              <a:ext uri="{FF2B5EF4-FFF2-40B4-BE49-F238E27FC236}">
                <a16:creationId xmlns:a16="http://schemas.microsoft.com/office/drawing/2014/main" id="{78FB84D6-C2A5-A57F-447F-92CE055149D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20840" y="3274054"/>
            <a:ext cx="1798321" cy="2374919"/>
          </a:xfrm>
          <a:prstGeom prst="rect">
            <a:avLst/>
          </a:prstGeom>
        </p:spPr>
      </p:pic>
      <p:pic>
        <p:nvPicPr>
          <p:cNvPr id="6" name="Picture 5" descr="A person standing in front of a large screen&#10;&#10;Description automatically generated">
            <a:extLst>
              <a:ext uri="{FF2B5EF4-FFF2-40B4-BE49-F238E27FC236}">
                <a16:creationId xmlns:a16="http://schemas.microsoft.com/office/drawing/2014/main" id="{F3EBDD38-34FB-2FB4-572E-E50929C999D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877300" y="940296"/>
            <a:ext cx="2750820" cy="2256803"/>
          </a:xfrm>
          <a:prstGeom prst="rect">
            <a:avLst/>
          </a:prstGeom>
        </p:spPr>
      </p:pic>
      <p:pic>
        <p:nvPicPr>
          <p:cNvPr id="7" name="Picture 6">
            <a:extLst>
              <a:ext uri="{FF2B5EF4-FFF2-40B4-BE49-F238E27FC236}">
                <a16:creationId xmlns:a16="http://schemas.microsoft.com/office/drawing/2014/main" id="{0EDE3CA6-0BF8-7983-B1B5-8B9FB8E43578}"/>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758188" y="938970"/>
            <a:ext cx="3017748" cy="2262912"/>
          </a:xfrm>
          <a:prstGeom prst="rect">
            <a:avLst/>
          </a:prstGeom>
        </p:spPr>
      </p:pic>
    </p:spTree>
    <p:extLst>
      <p:ext uri="{BB962C8B-B14F-4D97-AF65-F5344CB8AC3E}">
        <p14:creationId xmlns:p14="http://schemas.microsoft.com/office/powerpoint/2010/main" val="784665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847780-2A11-9044-F767-9387145245F4}"/>
              </a:ext>
            </a:extLst>
          </p:cNvPr>
          <p:cNvSpPr>
            <a:spLocks noGrp="1"/>
          </p:cNvSpPr>
          <p:nvPr>
            <p:ph type="title"/>
          </p:nvPr>
        </p:nvSpPr>
        <p:spPr>
          <a:xfrm>
            <a:off x="1897026" y="465466"/>
            <a:ext cx="9144456" cy="838199"/>
          </a:xfrm>
        </p:spPr>
        <p:txBody>
          <a:bodyPr/>
          <a:lstStyle/>
          <a:p>
            <a:r>
              <a:rPr lang="en-US"/>
              <a:t>Why are New HIV Infections Declining so Slowly?</a:t>
            </a:r>
          </a:p>
        </p:txBody>
      </p:sp>
      <p:pic>
        <p:nvPicPr>
          <p:cNvPr id="2" name="Picture 1">
            <a:extLst>
              <a:ext uri="{FF2B5EF4-FFF2-40B4-BE49-F238E27FC236}">
                <a16:creationId xmlns:a16="http://schemas.microsoft.com/office/drawing/2014/main" id="{9735B59C-2CC3-83D8-5698-E830DEEBB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737" y="1679501"/>
            <a:ext cx="9808495" cy="5005420"/>
          </a:xfrm>
          <a:prstGeom prst="rect">
            <a:avLst/>
          </a:prstGeom>
        </p:spPr>
      </p:pic>
      <p:cxnSp>
        <p:nvCxnSpPr>
          <p:cNvPr id="4" name="Straight Connector 3">
            <a:extLst>
              <a:ext uri="{FF2B5EF4-FFF2-40B4-BE49-F238E27FC236}">
                <a16:creationId xmlns:a16="http://schemas.microsoft.com/office/drawing/2014/main" id="{8877B5FD-6787-5A35-F786-2FE030585D43}"/>
              </a:ext>
            </a:extLst>
          </p:cNvPr>
          <p:cNvCxnSpPr>
            <a:cxnSpLocks/>
          </p:cNvCxnSpPr>
          <p:nvPr/>
        </p:nvCxnSpPr>
        <p:spPr>
          <a:xfrm>
            <a:off x="10175797" y="4400345"/>
            <a:ext cx="612932" cy="62967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DBF6A5C-087C-CE46-5867-5CFA80E0B105}"/>
              </a:ext>
            </a:extLst>
          </p:cNvPr>
          <p:cNvCxnSpPr>
            <a:cxnSpLocks/>
          </p:cNvCxnSpPr>
          <p:nvPr/>
        </p:nvCxnSpPr>
        <p:spPr>
          <a:xfrm>
            <a:off x="10241260" y="4400345"/>
            <a:ext cx="867513" cy="206591"/>
          </a:xfrm>
          <a:prstGeom prst="line">
            <a:avLst/>
          </a:prstGeom>
          <a:ln w="38100">
            <a:solidFill>
              <a:srgbClr val="C00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855FECE-0A8A-B57C-8B6A-42069A3E7BAA}"/>
              </a:ext>
            </a:extLst>
          </p:cNvPr>
          <p:cNvSpPr txBox="1"/>
          <p:nvPr/>
        </p:nvSpPr>
        <p:spPr>
          <a:xfrm>
            <a:off x="11191132" y="4493848"/>
            <a:ext cx="13533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AC9C"/>
                </a:solidFill>
                <a:effectLst/>
                <a:uLnTx/>
                <a:uFillTx/>
                <a:latin typeface="Calibri" panose="020F0502020204030204" pitchFamily="34" charset="0"/>
                <a:ea typeface="+mn-ea"/>
                <a:cs typeface="Calibri" panose="020F0502020204030204" pitchFamily="34" charset="0"/>
              </a:rPr>
              <a:t>2025 Target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AC9C"/>
                </a:solidFill>
                <a:effectLst/>
                <a:uLnTx/>
                <a:uFillTx/>
                <a:latin typeface="Calibri" panose="020F0502020204030204" pitchFamily="34" charset="0"/>
                <a:ea typeface="+mn-ea"/>
                <a:cs typeface="Calibri" panose="020F0502020204030204" pitchFamily="34" charset="0"/>
              </a:rPr>
              <a:t>370,000</a:t>
            </a:r>
          </a:p>
        </p:txBody>
      </p:sp>
      <p:sp>
        <p:nvSpPr>
          <p:cNvPr id="6" name="TextBox 5">
            <a:extLst>
              <a:ext uri="{FF2B5EF4-FFF2-40B4-BE49-F238E27FC236}">
                <a16:creationId xmlns:a16="http://schemas.microsoft.com/office/drawing/2014/main" id="{9769FDAC-5120-939B-7DB9-D872FCFF32BA}"/>
              </a:ext>
            </a:extLst>
          </p:cNvPr>
          <p:cNvSpPr txBox="1"/>
          <p:nvPr/>
        </p:nvSpPr>
        <p:spPr>
          <a:xfrm>
            <a:off x="10290411" y="3538264"/>
            <a:ext cx="12735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1.3 million</a:t>
            </a:r>
            <a:endParaRPr kumimoji="0" lang="en-US" sz="1600" b="0"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8" name="Oval 7">
            <a:extLst>
              <a:ext uri="{FF2B5EF4-FFF2-40B4-BE49-F238E27FC236}">
                <a16:creationId xmlns:a16="http://schemas.microsoft.com/office/drawing/2014/main" id="{A5F4E807-B571-DC37-7D3E-AA8E6AE679C2}"/>
              </a:ext>
            </a:extLst>
          </p:cNvPr>
          <p:cNvSpPr/>
          <p:nvPr/>
        </p:nvSpPr>
        <p:spPr>
          <a:xfrm>
            <a:off x="10173020" y="4357604"/>
            <a:ext cx="117391" cy="119574"/>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5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A4894273-A8F8-3D3D-E545-EF62118B6FA9}"/>
              </a:ext>
            </a:extLst>
          </p:cNvPr>
          <p:cNvSpPr/>
          <p:nvPr/>
        </p:nvSpPr>
        <p:spPr>
          <a:xfrm>
            <a:off x="4609876" y="3120023"/>
            <a:ext cx="2972162" cy="2531649"/>
          </a:xfrm>
          <a:custGeom>
            <a:avLst/>
            <a:gdLst>
              <a:gd name="connsiteX0" fmla="*/ 2533324 w 2972162"/>
              <a:gd name="connsiteY0" fmla="*/ 1715170 h 2531649"/>
              <a:gd name="connsiteX1" fmla="*/ 2533324 w 2972162"/>
              <a:gd name="connsiteY1" fmla="*/ 2485941 h 2531649"/>
              <a:gd name="connsiteX2" fmla="*/ 2487616 w 2972162"/>
              <a:gd name="connsiteY2" fmla="*/ 2531650 h 2531649"/>
              <a:gd name="connsiteX3" fmla="*/ 1486123 w 2972162"/>
              <a:gd name="connsiteY3" fmla="*/ 2531650 h 2531649"/>
              <a:gd name="connsiteX4" fmla="*/ 484631 w 2972162"/>
              <a:gd name="connsiteY4" fmla="*/ 2531650 h 2531649"/>
              <a:gd name="connsiteX5" fmla="*/ 438922 w 2972162"/>
              <a:gd name="connsiteY5" fmla="*/ 2485941 h 2531649"/>
              <a:gd name="connsiteX6" fmla="*/ 438922 w 2972162"/>
              <a:gd name="connsiteY6" fmla="*/ 1715170 h 2531649"/>
              <a:gd name="connsiteX7" fmla="*/ 421844 w 2972162"/>
              <a:gd name="connsiteY7" fmla="*/ 1725383 h 2531649"/>
              <a:gd name="connsiteX8" fmla="*/ 284634 w 2972162"/>
              <a:gd name="connsiteY8" fmla="*/ 1760711 h 2531649"/>
              <a:gd name="connsiteX9" fmla="*/ 83381 w 2972162"/>
              <a:gd name="connsiteY9" fmla="*/ 1677330 h 2531649"/>
              <a:gd name="connsiteX10" fmla="*/ 0 w 2972162"/>
              <a:gd name="connsiteY10" fmla="*/ 1476077 h 2531649"/>
              <a:gd name="connsiteX11" fmla="*/ 83381 w 2972162"/>
              <a:gd name="connsiteY11" fmla="*/ 1274825 h 2531649"/>
              <a:gd name="connsiteX12" fmla="*/ 284634 w 2972162"/>
              <a:gd name="connsiteY12" fmla="*/ 1191444 h 2531649"/>
              <a:gd name="connsiteX13" fmla="*/ 418495 w 2972162"/>
              <a:gd name="connsiteY13" fmla="*/ 1225014 h 2531649"/>
              <a:gd name="connsiteX14" fmla="*/ 438922 w 2972162"/>
              <a:gd name="connsiteY14" fmla="*/ 1237069 h 2531649"/>
              <a:gd name="connsiteX15" fmla="*/ 438922 w 2972162"/>
              <a:gd name="connsiteY15" fmla="*/ 490658 h 2531649"/>
              <a:gd name="connsiteX16" fmla="*/ 484631 w 2972162"/>
              <a:gd name="connsiteY16" fmla="*/ 444949 h 2531649"/>
              <a:gd name="connsiteX17" fmla="*/ 488231 w 2972162"/>
              <a:gd name="connsiteY17" fmla="*/ 445117 h 2531649"/>
              <a:gd name="connsiteX18" fmla="*/ 1242845 w 2972162"/>
              <a:gd name="connsiteY18" fmla="*/ 438671 h 2531649"/>
              <a:gd name="connsiteX19" fmla="*/ 1230957 w 2972162"/>
              <a:gd name="connsiteY19" fmla="*/ 418496 h 2531649"/>
              <a:gd name="connsiteX20" fmla="*/ 1197387 w 2972162"/>
              <a:gd name="connsiteY20" fmla="*/ 284634 h 2531649"/>
              <a:gd name="connsiteX21" fmla="*/ 1280768 w 2972162"/>
              <a:gd name="connsiteY21" fmla="*/ 83381 h 2531649"/>
              <a:gd name="connsiteX22" fmla="*/ 1482021 w 2972162"/>
              <a:gd name="connsiteY22" fmla="*/ 0 h 2531649"/>
              <a:gd name="connsiteX23" fmla="*/ 1683274 w 2972162"/>
              <a:gd name="connsiteY23" fmla="*/ 83381 h 2531649"/>
              <a:gd name="connsiteX24" fmla="*/ 1766655 w 2972162"/>
              <a:gd name="connsiteY24" fmla="*/ 284634 h 2531649"/>
              <a:gd name="connsiteX25" fmla="*/ 1731327 w 2972162"/>
              <a:gd name="connsiteY25" fmla="*/ 421844 h 2531649"/>
              <a:gd name="connsiteX26" fmla="*/ 1721365 w 2972162"/>
              <a:gd name="connsiteY26" fmla="*/ 438504 h 2531649"/>
              <a:gd name="connsiteX27" fmla="*/ 2483932 w 2972162"/>
              <a:gd name="connsiteY27" fmla="*/ 444949 h 2531649"/>
              <a:gd name="connsiteX28" fmla="*/ 2487532 w 2972162"/>
              <a:gd name="connsiteY28" fmla="*/ 444782 h 2531649"/>
              <a:gd name="connsiteX29" fmla="*/ 2533241 w 2972162"/>
              <a:gd name="connsiteY29" fmla="*/ 490491 h 2531649"/>
              <a:gd name="connsiteX30" fmla="*/ 2533241 w 2972162"/>
              <a:gd name="connsiteY30" fmla="*/ 1237069 h 2531649"/>
              <a:gd name="connsiteX31" fmla="*/ 2553668 w 2972162"/>
              <a:gd name="connsiteY31" fmla="*/ 1225014 h 2531649"/>
              <a:gd name="connsiteX32" fmla="*/ 2687529 w 2972162"/>
              <a:gd name="connsiteY32" fmla="*/ 1191444 h 2531649"/>
              <a:gd name="connsiteX33" fmla="*/ 2888782 w 2972162"/>
              <a:gd name="connsiteY33" fmla="*/ 1274825 h 2531649"/>
              <a:gd name="connsiteX34" fmla="*/ 2972163 w 2972162"/>
              <a:gd name="connsiteY34" fmla="*/ 1476077 h 2531649"/>
              <a:gd name="connsiteX35" fmla="*/ 2888782 w 2972162"/>
              <a:gd name="connsiteY35" fmla="*/ 1677330 h 2531649"/>
              <a:gd name="connsiteX36" fmla="*/ 2687529 w 2972162"/>
              <a:gd name="connsiteY36" fmla="*/ 1760711 h 2531649"/>
              <a:gd name="connsiteX37" fmla="*/ 2550319 w 2972162"/>
              <a:gd name="connsiteY37" fmla="*/ 1725383 h 2531649"/>
              <a:gd name="connsiteX38" fmla="*/ 2533324 w 2972162"/>
              <a:gd name="connsiteY38" fmla="*/ 1715170 h 2531649"/>
              <a:gd name="connsiteX39" fmla="*/ 2533324 w 2972162"/>
              <a:gd name="connsiteY39" fmla="*/ 1715170 h 253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72162" h="2531649">
                <a:moveTo>
                  <a:pt x="2533324" y="1715170"/>
                </a:moveTo>
                <a:lnTo>
                  <a:pt x="2533324" y="2485941"/>
                </a:lnTo>
                <a:cubicBezTo>
                  <a:pt x="2533324" y="2511224"/>
                  <a:pt x="2512814" y="2531650"/>
                  <a:pt x="2487616" y="2531650"/>
                </a:cubicBezTo>
                <a:lnTo>
                  <a:pt x="1486123" y="2531650"/>
                </a:lnTo>
                <a:lnTo>
                  <a:pt x="484631" y="2531650"/>
                </a:lnTo>
                <a:cubicBezTo>
                  <a:pt x="459349" y="2531650"/>
                  <a:pt x="438922" y="2511140"/>
                  <a:pt x="438922" y="2485941"/>
                </a:cubicBezTo>
                <a:lnTo>
                  <a:pt x="438922" y="1715170"/>
                </a:lnTo>
                <a:cubicBezTo>
                  <a:pt x="433397" y="1718769"/>
                  <a:pt x="427704" y="1722202"/>
                  <a:pt x="421844" y="1725383"/>
                </a:cubicBezTo>
                <a:cubicBezTo>
                  <a:pt x="381074" y="1747903"/>
                  <a:pt x="334277" y="1760711"/>
                  <a:pt x="284634" y="1760711"/>
                </a:cubicBezTo>
                <a:cubicBezTo>
                  <a:pt x="206025" y="1760711"/>
                  <a:pt x="134866" y="1728815"/>
                  <a:pt x="83381" y="1677330"/>
                </a:cubicBezTo>
                <a:cubicBezTo>
                  <a:pt x="31896" y="1625845"/>
                  <a:pt x="0" y="1554686"/>
                  <a:pt x="0" y="1476077"/>
                </a:cubicBezTo>
                <a:cubicBezTo>
                  <a:pt x="0" y="1397468"/>
                  <a:pt x="31896" y="1326310"/>
                  <a:pt x="83381" y="1274825"/>
                </a:cubicBezTo>
                <a:cubicBezTo>
                  <a:pt x="134866" y="1223339"/>
                  <a:pt x="206025" y="1191444"/>
                  <a:pt x="284634" y="1191444"/>
                </a:cubicBezTo>
                <a:cubicBezTo>
                  <a:pt x="332770" y="1191444"/>
                  <a:pt x="378396" y="1203582"/>
                  <a:pt x="418495" y="1225014"/>
                </a:cubicBezTo>
                <a:cubicBezTo>
                  <a:pt x="425528" y="1228781"/>
                  <a:pt x="432308" y="1232799"/>
                  <a:pt x="438922" y="1237069"/>
                </a:cubicBezTo>
                <a:lnTo>
                  <a:pt x="438922" y="490658"/>
                </a:lnTo>
                <a:cubicBezTo>
                  <a:pt x="438922" y="465376"/>
                  <a:pt x="459432" y="444949"/>
                  <a:pt x="484631" y="444949"/>
                </a:cubicBezTo>
                <a:cubicBezTo>
                  <a:pt x="485887" y="444949"/>
                  <a:pt x="487059" y="445033"/>
                  <a:pt x="488231" y="445117"/>
                </a:cubicBezTo>
                <a:lnTo>
                  <a:pt x="1242845" y="438671"/>
                </a:lnTo>
                <a:cubicBezTo>
                  <a:pt x="1238659" y="432141"/>
                  <a:pt x="1234641" y="425444"/>
                  <a:pt x="1230957" y="418496"/>
                </a:cubicBezTo>
                <a:cubicBezTo>
                  <a:pt x="1209526" y="378396"/>
                  <a:pt x="1197387" y="332770"/>
                  <a:pt x="1197387" y="284634"/>
                </a:cubicBezTo>
                <a:cubicBezTo>
                  <a:pt x="1197387" y="206025"/>
                  <a:pt x="1229283" y="134866"/>
                  <a:pt x="1280768" y="83381"/>
                </a:cubicBezTo>
                <a:cubicBezTo>
                  <a:pt x="1332254" y="31896"/>
                  <a:pt x="1403412" y="0"/>
                  <a:pt x="1482021" y="0"/>
                </a:cubicBezTo>
                <a:cubicBezTo>
                  <a:pt x="1560630" y="0"/>
                  <a:pt x="1631789" y="31896"/>
                  <a:pt x="1683274" y="83381"/>
                </a:cubicBezTo>
                <a:cubicBezTo>
                  <a:pt x="1734759" y="134866"/>
                  <a:pt x="1766655" y="206025"/>
                  <a:pt x="1766655" y="284634"/>
                </a:cubicBezTo>
                <a:cubicBezTo>
                  <a:pt x="1766655" y="334277"/>
                  <a:pt x="1753846" y="381074"/>
                  <a:pt x="1731327" y="421844"/>
                </a:cubicBezTo>
                <a:cubicBezTo>
                  <a:pt x="1728230" y="427537"/>
                  <a:pt x="1724881" y="433062"/>
                  <a:pt x="1721365" y="438504"/>
                </a:cubicBezTo>
                <a:lnTo>
                  <a:pt x="2483932" y="444949"/>
                </a:lnTo>
                <a:cubicBezTo>
                  <a:pt x="2485104" y="444866"/>
                  <a:pt x="2486360" y="444782"/>
                  <a:pt x="2487532" y="444782"/>
                </a:cubicBezTo>
                <a:cubicBezTo>
                  <a:pt x="2512814" y="444782"/>
                  <a:pt x="2533241" y="465293"/>
                  <a:pt x="2533241" y="490491"/>
                </a:cubicBezTo>
                <a:lnTo>
                  <a:pt x="2533241" y="1237069"/>
                </a:lnTo>
                <a:cubicBezTo>
                  <a:pt x="2539855" y="1232799"/>
                  <a:pt x="2546719" y="1228781"/>
                  <a:pt x="2553668" y="1225014"/>
                </a:cubicBezTo>
                <a:cubicBezTo>
                  <a:pt x="2593767" y="1203582"/>
                  <a:pt x="2639393" y="1191444"/>
                  <a:pt x="2687529" y="1191444"/>
                </a:cubicBezTo>
                <a:cubicBezTo>
                  <a:pt x="2766138" y="1191444"/>
                  <a:pt x="2837297" y="1223339"/>
                  <a:pt x="2888782" y="1274825"/>
                </a:cubicBezTo>
                <a:cubicBezTo>
                  <a:pt x="2940267" y="1326310"/>
                  <a:pt x="2972163" y="1397468"/>
                  <a:pt x="2972163" y="1476077"/>
                </a:cubicBezTo>
                <a:cubicBezTo>
                  <a:pt x="2972163" y="1554686"/>
                  <a:pt x="2940267" y="1625845"/>
                  <a:pt x="2888782" y="1677330"/>
                </a:cubicBezTo>
                <a:cubicBezTo>
                  <a:pt x="2837297" y="1728815"/>
                  <a:pt x="2766138" y="1760711"/>
                  <a:pt x="2687529" y="1760711"/>
                </a:cubicBezTo>
                <a:cubicBezTo>
                  <a:pt x="2637885" y="1760711"/>
                  <a:pt x="2591088" y="1747903"/>
                  <a:pt x="2550319" y="1725383"/>
                </a:cubicBezTo>
                <a:cubicBezTo>
                  <a:pt x="2544542" y="1722202"/>
                  <a:pt x="2538850" y="1718769"/>
                  <a:pt x="2533324" y="1715170"/>
                </a:cubicBezTo>
                <a:lnTo>
                  <a:pt x="2533324" y="1715170"/>
                </a:lnTo>
                <a:close/>
              </a:path>
            </a:pathLst>
          </a:custGeom>
          <a:solidFill>
            <a:schemeClr val="accent4"/>
          </a:solidFill>
          <a:ln w="8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26" name="Freeform 25">
            <a:extLst>
              <a:ext uri="{FF2B5EF4-FFF2-40B4-BE49-F238E27FC236}">
                <a16:creationId xmlns:a16="http://schemas.microsoft.com/office/drawing/2014/main" id="{9C76DAE9-3BE3-4FE9-EAD9-137FA103B6F8}"/>
              </a:ext>
            </a:extLst>
          </p:cNvPr>
          <p:cNvSpPr/>
          <p:nvPr/>
        </p:nvSpPr>
        <p:spPr>
          <a:xfrm>
            <a:off x="7260989" y="3551495"/>
            <a:ext cx="2087035" cy="2087955"/>
          </a:xfrm>
          <a:custGeom>
            <a:avLst/>
            <a:gdLst>
              <a:gd name="connsiteX0" fmla="*/ 659346 w 2087035"/>
              <a:gd name="connsiteY0" fmla="*/ 1507 h 2087955"/>
              <a:gd name="connsiteX1" fmla="*/ 702208 w 2087035"/>
              <a:gd name="connsiteY1" fmla="*/ 31728 h 2087955"/>
              <a:gd name="connsiteX2" fmla="*/ 707483 w 2087035"/>
              <a:gd name="connsiteY2" fmla="*/ 52992 h 2087955"/>
              <a:gd name="connsiteX3" fmla="*/ 814053 w 2087035"/>
              <a:gd name="connsiteY3" fmla="*/ 310334 h 2087955"/>
              <a:gd name="connsiteX4" fmla="*/ 1071395 w 2087035"/>
              <a:gd name="connsiteY4" fmla="*/ 416905 h 2087955"/>
              <a:gd name="connsiteX5" fmla="*/ 1328737 w 2087035"/>
              <a:gd name="connsiteY5" fmla="*/ 310334 h 2087955"/>
              <a:gd name="connsiteX6" fmla="*/ 1435308 w 2087035"/>
              <a:gd name="connsiteY6" fmla="*/ 52992 h 2087955"/>
              <a:gd name="connsiteX7" fmla="*/ 1481017 w 2087035"/>
              <a:gd name="connsiteY7" fmla="*/ 7283 h 2087955"/>
              <a:gd name="connsiteX8" fmla="*/ 1485203 w 2087035"/>
              <a:gd name="connsiteY8" fmla="*/ 7451 h 2087955"/>
              <a:gd name="connsiteX9" fmla="*/ 1485956 w 2087035"/>
              <a:gd name="connsiteY9" fmla="*/ 7451 h 2087955"/>
              <a:gd name="connsiteX10" fmla="*/ 2036806 w 2087035"/>
              <a:gd name="connsiteY10" fmla="*/ 1591 h 2087955"/>
              <a:gd name="connsiteX11" fmla="*/ 2041327 w 2087035"/>
              <a:gd name="connsiteY11" fmla="*/ 1339 h 2087955"/>
              <a:gd name="connsiteX12" fmla="*/ 2087035 w 2087035"/>
              <a:gd name="connsiteY12" fmla="*/ 47048 h 2087955"/>
              <a:gd name="connsiteX13" fmla="*/ 2087035 w 2087035"/>
              <a:gd name="connsiteY13" fmla="*/ 2042415 h 2087955"/>
              <a:gd name="connsiteX14" fmla="*/ 2086868 w 2087035"/>
              <a:gd name="connsiteY14" fmla="*/ 2042415 h 2087955"/>
              <a:gd name="connsiteX15" fmla="*/ 2041327 w 2087035"/>
              <a:gd name="connsiteY15" fmla="*/ 2087956 h 2087955"/>
              <a:gd name="connsiteX16" fmla="*/ 49727 w 2087035"/>
              <a:gd name="connsiteY16" fmla="*/ 2086449 h 2087955"/>
              <a:gd name="connsiteX17" fmla="*/ 45709 w 2087035"/>
              <a:gd name="connsiteY17" fmla="*/ 2086617 h 2087955"/>
              <a:gd name="connsiteX18" fmla="*/ 0 w 2087035"/>
              <a:gd name="connsiteY18" fmla="*/ 2040908 h 2087955"/>
              <a:gd name="connsiteX19" fmla="*/ 0 w 2087035"/>
              <a:gd name="connsiteY19" fmla="*/ 1455651 h 2087955"/>
              <a:gd name="connsiteX20" fmla="*/ 167 w 2087035"/>
              <a:gd name="connsiteY20" fmla="*/ 1455651 h 2087955"/>
              <a:gd name="connsiteX21" fmla="*/ 43616 w 2087035"/>
              <a:gd name="connsiteY21" fmla="*/ 1410109 h 2087955"/>
              <a:gd name="connsiteX22" fmla="*/ 296438 w 2087035"/>
              <a:gd name="connsiteY22" fmla="*/ 1294414 h 2087955"/>
              <a:gd name="connsiteX23" fmla="*/ 400413 w 2087035"/>
              <a:gd name="connsiteY23" fmla="*/ 1044606 h 2087955"/>
              <a:gd name="connsiteX24" fmla="*/ 296186 w 2087035"/>
              <a:gd name="connsiteY24" fmla="*/ 792119 h 2087955"/>
              <a:gd name="connsiteX25" fmla="*/ 47048 w 2087035"/>
              <a:gd name="connsiteY25" fmla="*/ 677261 h 2087955"/>
              <a:gd name="connsiteX26" fmla="*/ 45792 w 2087035"/>
              <a:gd name="connsiteY26" fmla="*/ 677261 h 2087955"/>
              <a:gd name="connsiteX27" fmla="*/ 84 w 2087035"/>
              <a:gd name="connsiteY27" fmla="*/ 631552 h 2087955"/>
              <a:gd name="connsiteX28" fmla="*/ 84 w 2087035"/>
              <a:gd name="connsiteY28" fmla="*/ 45541 h 2087955"/>
              <a:gd name="connsiteX29" fmla="*/ 251 w 2087035"/>
              <a:gd name="connsiteY29" fmla="*/ 45541 h 2087955"/>
              <a:gd name="connsiteX30" fmla="*/ 45792 w 2087035"/>
              <a:gd name="connsiteY30" fmla="*/ 0 h 2087955"/>
              <a:gd name="connsiteX31" fmla="*/ 659346 w 2087035"/>
              <a:gd name="connsiteY31" fmla="*/ 1507 h 2087955"/>
              <a:gd name="connsiteX32" fmla="*/ 659346 w 2087035"/>
              <a:gd name="connsiteY32" fmla="*/ 1507 h 208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87035" h="2087955">
                <a:moveTo>
                  <a:pt x="659346" y="1507"/>
                </a:moveTo>
                <a:cubicBezTo>
                  <a:pt x="679103" y="1507"/>
                  <a:pt x="695929" y="14148"/>
                  <a:pt x="702208" y="31728"/>
                </a:cubicBezTo>
                <a:cubicBezTo>
                  <a:pt x="705557" y="38091"/>
                  <a:pt x="707483" y="45290"/>
                  <a:pt x="707483" y="52992"/>
                </a:cubicBezTo>
                <a:cubicBezTo>
                  <a:pt x="707483" y="153451"/>
                  <a:pt x="748252" y="244450"/>
                  <a:pt x="814053" y="310334"/>
                </a:cubicBezTo>
                <a:cubicBezTo>
                  <a:pt x="879937" y="376219"/>
                  <a:pt x="970852" y="416905"/>
                  <a:pt x="1071395" y="416905"/>
                </a:cubicBezTo>
                <a:cubicBezTo>
                  <a:pt x="1171938" y="416905"/>
                  <a:pt x="1262853" y="376135"/>
                  <a:pt x="1328737" y="310334"/>
                </a:cubicBezTo>
                <a:cubicBezTo>
                  <a:pt x="1394622" y="244450"/>
                  <a:pt x="1435308" y="153535"/>
                  <a:pt x="1435308" y="52992"/>
                </a:cubicBezTo>
                <a:cubicBezTo>
                  <a:pt x="1435308" y="27710"/>
                  <a:pt x="1455818" y="7283"/>
                  <a:pt x="1481017" y="7283"/>
                </a:cubicBezTo>
                <a:cubicBezTo>
                  <a:pt x="1482440" y="7283"/>
                  <a:pt x="1483863" y="7367"/>
                  <a:pt x="1485203" y="7451"/>
                </a:cubicBezTo>
                <a:lnTo>
                  <a:pt x="1485956" y="7451"/>
                </a:lnTo>
                <a:lnTo>
                  <a:pt x="2036806" y="1591"/>
                </a:lnTo>
                <a:cubicBezTo>
                  <a:pt x="2038313" y="1423"/>
                  <a:pt x="2039820" y="1339"/>
                  <a:pt x="2041327" y="1339"/>
                </a:cubicBezTo>
                <a:cubicBezTo>
                  <a:pt x="2066609" y="1339"/>
                  <a:pt x="2087035" y="21850"/>
                  <a:pt x="2087035" y="47048"/>
                </a:cubicBezTo>
                <a:lnTo>
                  <a:pt x="2087035" y="2042415"/>
                </a:lnTo>
                <a:lnTo>
                  <a:pt x="2086868" y="2042415"/>
                </a:lnTo>
                <a:cubicBezTo>
                  <a:pt x="2086868" y="2067529"/>
                  <a:pt x="2066441" y="2087956"/>
                  <a:pt x="2041327" y="2087956"/>
                </a:cubicBezTo>
                <a:lnTo>
                  <a:pt x="49727" y="2086449"/>
                </a:lnTo>
                <a:cubicBezTo>
                  <a:pt x="48388" y="2086533"/>
                  <a:pt x="47048" y="2086617"/>
                  <a:pt x="45709" y="2086617"/>
                </a:cubicBezTo>
                <a:cubicBezTo>
                  <a:pt x="20427" y="2086617"/>
                  <a:pt x="0" y="2066107"/>
                  <a:pt x="0" y="2040908"/>
                </a:cubicBezTo>
                <a:lnTo>
                  <a:pt x="0" y="1455651"/>
                </a:lnTo>
                <a:lnTo>
                  <a:pt x="167" y="1455651"/>
                </a:lnTo>
                <a:cubicBezTo>
                  <a:pt x="167" y="1431457"/>
                  <a:pt x="19171" y="1411281"/>
                  <a:pt x="43616" y="1410109"/>
                </a:cubicBezTo>
                <a:cubicBezTo>
                  <a:pt x="140894" y="1405170"/>
                  <a:pt x="230972" y="1361554"/>
                  <a:pt x="296438" y="1294414"/>
                </a:cubicBezTo>
                <a:cubicBezTo>
                  <a:pt x="360313" y="1228865"/>
                  <a:pt x="400413" y="1140879"/>
                  <a:pt x="400413" y="1044606"/>
                </a:cubicBezTo>
                <a:cubicBezTo>
                  <a:pt x="400413" y="947412"/>
                  <a:pt x="360313" y="858254"/>
                  <a:pt x="296186" y="792119"/>
                </a:cubicBezTo>
                <a:cubicBezTo>
                  <a:pt x="231725" y="725649"/>
                  <a:pt x="143321" y="682284"/>
                  <a:pt x="47048" y="677261"/>
                </a:cubicBezTo>
                <a:lnTo>
                  <a:pt x="45792" y="677261"/>
                </a:lnTo>
                <a:cubicBezTo>
                  <a:pt x="20510" y="677261"/>
                  <a:pt x="84" y="656751"/>
                  <a:pt x="84" y="631552"/>
                </a:cubicBezTo>
                <a:lnTo>
                  <a:pt x="84" y="45541"/>
                </a:lnTo>
                <a:lnTo>
                  <a:pt x="251" y="45541"/>
                </a:lnTo>
                <a:cubicBezTo>
                  <a:pt x="251" y="20427"/>
                  <a:pt x="20678" y="0"/>
                  <a:pt x="45792" y="0"/>
                </a:cubicBezTo>
                <a:lnTo>
                  <a:pt x="659346" y="1507"/>
                </a:lnTo>
                <a:lnTo>
                  <a:pt x="659346" y="1507"/>
                </a:lnTo>
                <a:close/>
              </a:path>
            </a:pathLst>
          </a:custGeom>
          <a:solidFill>
            <a:schemeClr val="accent5"/>
          </a:solidFill>
          <a:ln w="8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27" name="Freeform 26">
            <a:extLst>
              <a:ext uri="{FF2B5EF4-FFF2-40B4-BE49-F238E27FC236}">
                <a16:creationId xmlns:a16="http://schemas.microsoft.com/office/drawing/2014/main" id="{175C039B-2B38-77ED-C9DD-6F17553B2281}"/>
              </a:ext>
            </a:extLst>
          </p:cNvPr>
          <p:cNvSpPr/>
          <p:nvPr/>
        </p:nvSpPr>
        <p:spPr>
          <a:xfrm>
            <a:off x="5042352" y="1362996"/>
            <a:ext cx="2101769" cy="2087370"/>
          </a:xfrm>
          <a:custGeom>
            <a:avLst/>
            <a:gdLst>
              <a:gd name="connsiteX0" fmla="*/ 685716 w 2101769"/>
              <a:gd name="connsiteY0" fmla="*/ 2041662 h 2087370"/>
              <a:gd name="connsiteX1" fmla="*/ 640007 w 2101769"/>
              <a:gd name="connsiteY1" fmla="*/ 2087370 h 2087370"/>
              <a:gd name="connsiteX2" fmla="*/ 632557 w 2101769"/>
              <a:gd name="connsiteY2" fmla="*/ 2086784 h 2087370"/>
              <a:gd name="connsiteX3" fmla="*/ 632138 w 2101769"/>
              <a:gd name="connsiteY3" fmla="*/ 2086784 h 2087370"/>
              <a:gd name="connsiteX4" fmla="*/ 52155 w 2101769"/>
              <a:gd name="connsiteY4" fmla="*/ 2086784 h 2087370"/>
              <a:gd name="connsiteX5" fmla="*/ 52155 w 2101769"/>
              <a:gd name="connsiteY5" fmla="*/ 2086617 h 2087370"/>
              <a:gd name="connsiteX6" fmla="*/ 6614 w 2101769"/>
              <a:gd name="connsiteY6" fmla="*/ 2041410 h 2087370"/>
              <a:gd name="connsiteX7" fmla="*/ 921 w 2101769"/>
              <a:gd name="connsiteY7" fmla="*/ 1463687 h 2087370"/>
              <a:gd name="connsiteX8" fmla="*/ 0 w 2101769"/>
              <a:gd name="connsiteY8" fmla="*/ 1454730 h 2087370"/>
              <a:gd name="connsiteX9" fmla="*/ 45709 w 2101769"/>
              <a:gd name="connsiteY9" fmla="*/ 1409021 h 2087370"/>
              <a:gd name="connsiteX10" fmla="*/ 303051 w 2101769"/>
              <a:gd name="connsiteY10" fmla="*/ 1302451 h 2087370"/>
              <a:gd name="connsiteX11" fmla="*/ 409622 w 2101769"/>
              <a:gd name="connsiteY11" fmla="*/ 1045108 h 2087370"/>
              <a:gd name="connsiteX12" fmla="*/ 303051 w 2101769"/>
              <a:gd name="connsiteY12" fmla="*/ 787766 h 2087370"/>
              <a:gd name="connsiteX13" fmla="*/ 45709 w 2101769"/>
              <a:gd name="connsiteY13" fmla="*/ 681196 h 2087370"/>
              <a:gd name="connsiteX14" fmla="*/ 0 w 2101769"/>
              <a:gd name="connsiteY14" fmla="*/ 635487 h 2087370"/>
              <a:gd name="connsiteX15" fmla="*/ 251 w 2101769"/>
              <a:gd name="connsiteY15" fmla="*/ 630966 h 2087370"/>
              <a:gd name="connsiteX16" fmla="*/ 6530 w 2101769"/>
              <a:gd name="connsiteY16" fmla="*/ 45374 h 2087370"/>
              <a:gd name="connsiteX17" fmla="*/ 52071 w 2101769"/>
              <a:gd name="connsiteY17" fmla="*/ 167 h 2087370"/>
              <a:gd name="connsiteX18" fmla="*/ 52071 w 2101769"/>
              <a:gd name="connsiteY18" fmla="*/ 0 h 2087370"/>
              <a:gd name="connsiteX19" fmla="*/ 2049698 w 2101769"/>
              <a:gd name="connsiteY19" fmla="*/ 0 h 2087370"/>
              <a:gd name="connsiteX20" fmla="*/ 2095407 w 2101769"/>
              <a:gd name="connsiteY20" fmla="*/ 45709 h 2087370"/>
              <a:gd name="connsiteX21" fmla="*/ 2095240 w 2101769"/>
              <a:gd name="connsiteY21" fmla="*/ 49225 h 2087370"/>
              <a:gd name="connsiteX22" fmla="*/ 2101519 w 2101769"/>
              <a:gd name="connsiteY22" fmla="*/ 630883 h 2087370"/>
              <a:gd name="connsiteX23" fmla="*/ 2101770 w 2101769"/>
              <a:gd name="connsiteY23" fmla="*/ 635403 h 2087370"/>
              <a:gd name="connsiteX24" fmla="*/ 2056061 w 2101769"/>
              <a:gd name="connsiteY24" fmla="*/ 681112 h 2087370"/>
              <a:gd name="connsiteX25" fmla="*/ 1798718 w 2101769"/>
              <a:gd name="connsiteY25" fmla="*/ 787682 h 2087370"/>
              <a:gd name="connsiteX26" fmla="*/ 1692148 w 2101769"/>
              <a:gd name="connsiteY26" fmla="*/ 1045025 h 2087370"/>
              <a:gd name="connsiteX27" fmla="*/ 1798718 w 2101769"/>
              <a:gd name="connsiteY27" fmla="*/ 1302367 h 2087370"/>
              <a:gd name="connsiteX28" fmla="*/ 2056061 w 2101769"/>
              <a:gd name="connsiteY28" fmla="*/ 1408937 h 2087370"/>
              <a:gd name="connsiteX29" fmla="*/ 2101770 w 2101769"/>
              <a:gd name="connsiteY29" fmla="*/ 1454646 h 2087370"/>
              <a:gd name="connsiteX30" fmla="*/ 2100849 w 2101769"/>
              <a:gd name="connsiteY30" fmla="*/ 1463604 h 2087370"/>
              <a:gd name="connsiteX31" fmla="*/ 2095240 w 2101769"/>
              <a:gd name="connsiteY31" fmla="*/ 2037392 h 2087370"/>
              <a:gd name="connsiteX32" fmla="*/ 2095407 w 2101769"/>
              <a:gd name="connsiteY32" fmla="*/ 2040992 h 2087370"/>
              <a:gd name="connsiteX33" fmla="*/ 2049698 w 2101769"/>
              <a:gd name="connsiteY33" fmla="*/ 2086701 h 2087370"/>
              <a:gd name="connsiteX34" fmla="*/ 1466534 w 2101769"/>
              <a:gd name="connsiteY34" fmla="*/ 2086701 h 2087370"/>
              <a:gd name="connsiteX35" fmla="*/ 1459083 w 2101769"/>
              <a:gd name="connsiteY35" fmla="*/ 2087287 h 2087370"/>
              <a:gd name="connsiteX36" fmla="*/ 1413375 w 2101769"/>
              <a:gd name="connsiteY36" fmla="*/ 2041578 h 2087370"/>
              <a:gd name="connsiteX37" fmla="*/ 1306804 w 2101769"/>
              <a:gd name="connsiteY37" fmla="*/ 1784235 h 2087370"/>
              <a:gd name="connsiteX38" fmla="*/ 1049462 w 2101769"/>
              <a:gd name="connsiteY38" fmla="*/ 1677665 h 2087370"/>
              <a:gd name="connsiteX39" fmla="*/ 792119 w 2101769"/>
              <a:gd name="connsiteY39" fmla="*/ 1784235 h 2087370"/>
              <a:gd name="connsiteX40" fmla="*/ 685716 w 2101769"/>
              <a:gd name="connsiteY40" fmla="*/ 2041662 h 2087370"/>
              <a:gd name="connsiteX41" fmla="*/ 685716 w 2101769"/>
              <a:gd name="connsiteY41" fmla="*/ 2041662 h 208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101769" h="2087370">
                <a:moveTo>
                  <a:pt x="685716" y="2041662"/>
                </a:moveTo>
                <a:cubicBezTo>
                  <a:pt x="685716" y="2066944"/>
                  <a:pt x="665206" y="2087370"/>
                  <a:pt x="640007" y="2087370"/>
                </a:cubicBezTo>
                <a:cubicBezTo>
                  <a:pt x="637496" y="2087370"/>
                  <a:pt x="634985" y="2087203"/>
                  <a:pt x="632557" y="2086784"/>
                </a:cubicBezTo>
                <a:lnTo>
                  <a:pt x="632138" y="2086784"/>
                </a:lnTo>
                <a:lnTo>
                  <a:pt x="52155" y="2086784"/>
                </a:lnTo>
                <a:lnTo>
                  <a:pt x="52155" y="2086617"/>
                </a:lnTo>
                <a:cubicBezTo>
                  <a:pt x="27208" y="2086617"/>
                  <a:pt x="6781" y="2066441"/>
                  <a:pt x="6614" y="2041410"/>
                </a:cubicBezTo>
                <a:lnTo>
                  <a:pt x="921" y="1463687"/>
                </a:lnTo>
                <a:cubicBezTo>
                  <a:pt x="335" y="1460757"/>
                  <a:pt x="0" y="1457744"/>
                  <a:pt x="0" y="1454730"/>
                </a:cubicBezTo>
                <a:cubicBezTo>
                  <a:pt x="0" y="1429448"/>
                  <a:pt x="20510" y="1409021"/>
                  <a:pt x="45709" y="1409021"/>
                </a:cubicBezTo>
                <a:cubicBezTo>
                  <a:pt x="146168" y="1409021"/>
                  <a:pt x="237167" y="1368251"/>
                  <a:pt x="303051" y="1302451"/>
                </a:cubicBezTo>
                <a:cubicBezTo>
                  <a:pt x="368936" y="1236567"/>
                  <a:pt x="409622" y="1145651"/>
                  <a:pt x="409622" y="1045108"/>
                </a:cubicBezTo>
                <a:cubicBezTo>
                  <a:pt x="409622" y="944566"/>
                  <a:pt x="368852" y="853650"/>
                  <a:pt x="303051" y="787766"/>
                </a:cubicBezTo>
                <a:cubicBezTo>
                  <a:pt x="237167" y="721882"/>
                  <a:pt x="146252" y="681196"/>
                  <a:pt x="45709" y="681196"/>
                </a:cubicBezTo>
                <a:cubicBezTo>
                  <a:pt x="20427" y="681196"/>
                  <a:pt x="0" y="660685"/>
                  <a:pt x="0" y="635487"/>
                </a:cubicBezTo>
                <a:cubicBezTo>
                  <a:pt x="0" y="633980"/>
                  <a:pt x="84" y="632473"/>
                  <a:pt x="251" y="630966"/>
                </a:cubicBezTo>
                <a:lnTo>
                  <a:pt x="6530" y="45374"/>
                </a:lnTo>
                <a:cubicBezTo>
                  <a:pt x="6697" y="20343"/>
                  <a:pt x="27124" y="167"/>
                  <a:pt x="52071" y="167"/>
                </a:cubicBezTo>
                <a:lnTo>
                  <a:pt x="52071" y="0"/>
                </a:lnTo>
                <a:lnTo>
                  <a:pt x="2049698" y="0"/>
                </a:lnTo>
                <a:cubicBezTo>
                  <a:pt x="2074980" y="0"/>
                  <a:pt x="2095407" y="20510"/>
                  <a:pt x="2095407" y="45709"/>
                </a:cubicBezTo>
                <a:cubicBezTo>
                  <a:pt x="2095407" y="46881"/>
                  <a:pt x="2095323" y="48053"/>
                  <a:pt x="2095240" y="49225"/>
                </a:cubicBezTo>
                <a:lnTo>
                  <a:pt x="2101519" y="630883"/>
                </a:lnTo>
                <a:cubicBezTo>
                  <a:pt x="2101686" y="632389"/>
                  <a:pt x="2101770" y="633896"/>
                  <a:pt x="2101770" y="635403"/>
                </a:cubicBezTo>
                <a:cubicBezTo>
                  <a:pt x="2101770" y="660685"/>
                  <a:pt x="2081259" y="681112"/>
                  <a:pt x="2056061" y="681112"/>
                </a:cubicBezTo>
                <a:cubicBezTo>
                  <a:pt x="1955602" y="681112"/>
                  <a:pt x="1864603" y="721882"/>
                  <a:pt x="1798718" y="787682"/>
                </a:cubicBezTo>
                <a:cubicBezTo>
                  <a:pt x="1732834" y="853567"/>
                  <a:pt x="1692148" y="944482"/>
                  <a:pt x="1692148" y="1045025"/>
                </a:cubicBezTo>
                <a:cubicBezTo>
                  <a:pt x="1692148" y="1145567"/>
                  <a:pt x="1732918" y="1236483"/>
                  <a:pt x="1798718" y="1302367"/>
                </a:cubicBezTo>
                <a:cubicBezTo>
                  <a:pt x="1864603" y="1368251"/>
                  <a:pt x="1955518" y="1408937"/>
                  <a:pt x="2056061" y="1408937"/>
                </a:cubicBezTo>
                <a:cubicBezTo>
                  <a:pt x="2081343" y="1408937"/>
                  <a:pt x="2101770" y="1429448"/>
                  <a:pt x="2101770" y="1454646"/>
                </a:cubicBezTo>
                <a:cubicBezTo>
                  <a:pt x="2101770" y="1457744"/>
                  <a:pt x="2101435" y="1460757"/>
                  <a:pt x="2100849" y="1463604"/>
                </a:cubicBezTo>
                <a:lnTo>
                  <a:pt x="2095240" y="2037392"/>
                </a:lnTo>
                <a:cubicBezTo>
                  <a:pt x="2095323" y="2038564"/>
                  <a:pt x="2095407" y="2039736"/>
                  <a:pt x="2095407" y="2040992"/>
                </a:cubicBezTo>
                <a:cubicBezTo>
                  <a:pt x="2095407" y="2066274"/>
                  <a:pt x="2074897" y="2086701"/>
                  <a:pt x="2049698" y="2086701"/>
                </a:cubicBezTo>
                <a:lnTo>
                  <a:pt x="1466534" y="2086701"/>
                </a:lnTo>
                <a:cubicBezTo>
                  <a:pt x="1464106" y="2087119"/>
                  <a:pt x="1461678" y="2087287"/>
                  <a:pt x="1459083" y="2087287"/>
                </a:cubicBezTo>
                <a:cubicBezTo>
                  <a:pt x="1433801" y="2087287"/>
                  <a:pt x="1413375" y="2066776"/>
                  <a:pt x="1413375" y="2041578"/>
                </a:cubicBezTo>
                <a:cubicBezTo>
                  <a:pt x="1413375" y="1941119"/>
                  <a:pt x="1372605" y="1850120"/>
                  <a:pt x="1306804" y="1784235"/>
                </a:cubicBezTo>
                <a:cubicBezTo>
                  <a:pt x="1240920" y="1718351"/>
                  <a:pt x="1150004" y="1677665"/>
                  <a:pt x="1049462" y="1677665"/>
                </a:cubicBezTo>
                <a:cubicBezTo>
                  <a:pt x="949003" y="1677665"/>
                  <a:pt x="858004" y="1718435"/>
                  <a:pt x="792119" y="1784235"/>
                </a:cubicBezTo>
                <a:cubicBezTo>
                  <a:pt x="726402" y="1850203"/>
                  <a:pt x="685716" y="1941203"/>
                  <a:pt x="685716" y="2041662"/>
                </a:cubicBezTo>
                <a:lnTo>
                  <a:pt x="685716" y="2041662"/>
                </a:lnTo>
                <a:close/>
              </a:path>
            </a:pathLst>
          </a:custGeom>
          <a:solidFill>
            <a:srgbClr val="022169"/>
          </a:solidFill>
          <a:ln w="8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28" name="Freeform 27">
            <a:extLst>
              <a:ext uri="{FF2B5EF4-FFF2-40B4-BE49-F238E27FC236}">
                <a16:creationId xmlns:a16="http://schemas.microsoft.com/office/drawing/2014/main" id="{96BB4F7D-E0AD-07A2-A043-E429A0793DC3}"/>
              </a:ext>
            </a:extLst>
          </p:cNvPr>
          <p:cNvSpPr/>
          <p:nvPr/>
        </p:nvSpPr>
        <p:spPr>
          <a:xfrm>
            <a:off x="6813946" y="1363079"/>
            <a:ext cx="2528803" cy="2526124"/>
          </a:xfrm>
          <a:custGeom>
            <a:avLst/>
            <a:gdLst>
              <a:gd name="connsiteX0" fmla="*/ 418412 w 2528803"/>
              <a:gd name="connsiteY0" fmla="*/ 793961 h 2526124"/>
              <a:gd name="connsiteX1" fmla="*/ 438252 w 2528803"/>
              <a:gd name="connsiteY1" fmla="*/ 805597 h 2526124"/>
              <a:gd name="connsiteX2" fmla="*/ 442187 w 2528803"/>
              <a:gd name="connsiteY2" fmla="*/ 49476 h 2526124"/>
              <a:gd name="connsiteX3" fmla="*/ 442020 w 2528803"/>
              <a:gd name="connsiteY3" fmla="*/ 45709 h 2526124"/>
              <a:gd name="connsiteX4" fmla="*/ 487728 w 2528803"/>
              <a:gd name="connsiteY4" fmla="*/ 0 h 2526124"/>
              <a:gd name="connsiteX5" fmla="*/ 2483095 w 2528803"/>
              <a:gd name="connsiteY5" fmla="*/ 0 h 2526124"/>
              <a:gd name="connsiteX6" fmla="*/ 2528804 w 2528803"/>
              <a:gd name="connsiteY6" fmla="*/ 45709 h 2526124"/>
              <a:gd name="connsiteX7" fmla="*/ 2528804 w 2528803"/>
              <a:gd name="connsiteY7" fmla="*/ 2041075 h 2526124"/>
              <a:gd name="connsiteX8" fmla="*/ 2483095 w 2528803"/>
              <a:gd name="connsiteY8" fmla="*/ 2086784 h 2526124"/>
              <a:gd name="connsiteX9" fmla="*/ 1757195 w 2528803"/>
              <a:gd name="connsiteY9" fmla="*/ 2086784 h 2526124"/>
              <a:gd name="connsiteX10" fmla="*/ 1769501 w 2528803"/>
              <a:gd name="connsiteY10" fmla="*/ 2107630 h 2526124"/>
              <a:gd name="connsiteX11" fmla="*/ 1803071 w 2528803"/>
              <a:gd name="connsiteY11" fmla="*/ 2241491 h 2526124"/>
              <a:gd name="connsiteX12" fmla="*/ 1719690 w 2528803"/>
              <a:gd name="connsiteY12" fmla="*/ 2442744 h 2526124"/>
              <a:gd name="connsiteX13" fmla="*/ 1518437 w 2528803"/>
              <a:gd name="connsiteY13" fmla="*/ 2526125 h 2526124"/>
              <a:gd name="connsiteX14" fmla="*/ 1317185 w 2528803"/>
              <a:gd name="connsiteY14" fmla="*/ 2442744 h 2526124"/>
              <a:gd name="connsiteX15" fmla="*/ 1233804 w 2528803"/>
              <a:gd name="connsiteY15" fmla="*/ 2241491 h 2526124"/>
              <a:gd name="connsiteX16" fmla="*/ 1269132 w 2528803"/>
              <a:gd name="connsiteY16" fmla="*/ 2104281 h 2526124"/>
              <a:gd name="connsiteX17" fmla="*/ 1280768 w 2528803"/>
              <a:gd name="connsiteY17" fmla="*/ 2085110 h 2526124"/>
              <a:gd name="connsiteX18" fmla="*/ 491830 w 2528803"/>
              <a:gd name="connsiteY18" fmla="*/ 2086701 h 2526124"/>
              <a:gd name="connsiteX19" fmla="*/ 487728 w 2528803"/>
              <a:gd name="connsiteY19" fmla="*/ 2086868 h 2526124"/>
              <a:gd name="connsiteX20" fmla="*/ 442020 w 2528803"/>
              <a:gd name="connsiteY20" fmla="*/ 2041159 h 2526124"/>
              <a:gd name="connsiteX21" fmla="*/ 442020 w 2528803"/>
              <a:gd name="connsiteY21" fmla="*/ 1282024 h 2526124"/>
              <a:gd name="connsiteX22" fmla="*/ 421844 w 2528803"/>
              <a:gd name="connsiteY22" fmla="*/ 1294247 h 2526124"/>
              <a:gd name="connsiteX23" fmla="*/ 284634 w 2528803"/>
              <a:gd name="connsiteY23" fmla="*/ 1329575 h 2526124"/>
              <a:gd name="connsiteX24" fmla="*/ 83381 w 2528803"/>
              <a:gd name="connsiteY24" fmla="*/ 1246194 h 2526124"/>
              <a:gd name="connsiteX25" fmla="*/ 0 w 2528803"/>
              <a:gd name="connsiteY25" fmla="*/ 1044941 h 2526124"/>
              <a:gd name="connsiteX26" fmla="*/ 83381 w 2528803"/>
              <a:gd name="connsiteY26" fmla="*/ 843688 h 2526124"/>
              <a:gd name="connsiteX27" fmla="*/ 284634 w 2528803"/>
              <a:gd name="connsiteY27" fmla="*/ 760307 h 2526124"/>
              <a:gd name="connsiteX28" fmla="*/ 418412 w 2528803"/>
              <a:gd name="connsiteY28" fmla="*/ 793961 h 252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28803" h="2526124">
                <a:moveTo>
                  <a:pt x="418412" y="793961"/>
                </a:moveTo>
                <a:cubicBezTo>
                  <a:pt x="425193" y="797561"/>
                  <a:pt x="431806" y="801495"/>
                  <a:pt x="438252" y="805597"/>
                </a:cubicBezTo>
                <a:lnTo>
                  <a:pt x="442187" y="49476"/>
                </a:lnTo>
                <a:cubicBezTo>
                  <a:pt x="442103" y="48220"/>
                  <a:pt x="442020" y="46965"/>
                  <a:pt x="442020" y="45709"/>
                </a:cubicBezTo>
                <a:cubicBezTo>
                  <a:pt x="442020" y="20427"/>
                  <a:pt x="462530" y="0"/>
                  <a:pt x="487728" y="0"/>
                </a:cubicBezTo>
                <a:lnTo>
                  <a:pt x="2483095" y="0"/>
                </a:lnTo>
                <a:cubicBezTo>
                  <a:pt x="2508377" y="0"/>
                  <a:pt x="2528804" y="20510"/>
                  <a:pt x="2528804" y="45709"/>
                </a:cubicBezTo>
                <a:lnTo>
                  <a:pt x="2528804" y="2041075"/>
                </a:lnTo>
                <a:cubicBezTo>
                  <a:pt x="2528804" y="2066358"/>
                  <a:pt x="2508293" y="2086784"/>
                  <a:pt x="2483095" y="2086784"/>
                </a:cubicBezTo>
                <a:lnTo>
                  <a:pt x="1757195" y="2086784"/>
                </a:lnTo>
                <a:cubicBezTo>
                  <a:pt x="1761548" y="2093565"/>
                  <a:pt x="1765651" y="2100514"/>
                  <a:pt x="1769501" y="2107630"/>
                </a:cubicBezTo>
                <a:cubicBezTo>
                  <a:pt x="1790932" y="2147730"/>
                  <a:pt x="1803071" y="2193355"/>
                  <a:pt x="1803071" y="2241491"/>
                </a:cubicBezTo>
                <a:cubicBezTo>
                  <a:pt x="1803071" y="2320100"/>
                  <a:pt x="1771175" y="2391259"/>
                  <a:pt x="1719690" y="2442744"/>
                </a:cubicBezTo>
                <a:cubicBezTo>
                  <a:pt x="1668205" y="2494229"/>
                  <a:pt x="1597047" y="2526125"/>
                  <a:pt x="1518437" y="2526125"/>
                </a:cubicBezTo>
                <a:cubicBezTo>
                  <a:pt x="1439828" y="2526125"/>
                  <a:pt x="1368670" y="2494229"/>
                  <a:pt x="1317185" y="2442744"/>
                </a:cubicBezTo>
                <a:cubicBezTo>
                  <a:pt x="1265699" y="2391259"/>
                  <a:pt x="1233804" y="2320100"/>
                  <a:pt x="1233804" y="2241491"/>
                </a:cubicBezTo>
                <a:cubicBezTo>
                  <a:pt x="1233804" y="2191848"/>
                  <a:pt x="1246612" y="2145051"/>
                  <a:pt x="1269132" y="2104281"/>
                </a:cubicBezTo>
                <a:cubicBezTo>
                  <a:pt x="1272732" y="2097751"/>
                  <a:pt x="1276666" y="2091305"/>
                  <a:pt x="1280768" y="2085110"/>
                </a:cubicBezTo>
                <a:lnTo>
                  <a:pt x="491830" y="2086701"/>
                </a:lnTo>
                <a:cubicBezTo>
                  <a:pt x="490491" y="2086784"/>
                  <a:pt x="489068" y="2086868"/>
                  <a:pt x="487728" y="2086868"/>
                </a:cubicBezTo>
                <a:cubicBezTo>
                  <a:pt x="462446" y="2086868"/>
                  <a:pt x="442020" y="2066358"/>
                  <a:pt x="442020" y="2041159"/>
                </a:cubicBezTo>
                <a:lnTo>
                  <a:pt x="442020" y="1282024"/>
                </a:lnTo>
                <a:cubicBezTo>
                  <a:pt x="435489" y="1286377"/>
                  <a:pt x="428792" y="1290480"/>
                  <a:pt x="421844" y="1294247"/>
                </a:cubicBezTo>
                <a:cubicBezTo>
                  <a:pt x="381074" y="1316766"/>
                  <a:pt x="334277" y="1329575"/>
                  <a:pt x="284634" y="1329575"/>
                </a:cubicBezTo>
                <a:cubicBezTo>
                  <a:pt x="206025" y="1329575"/>
                  <a:pt x="134866" y="1297679"/>
                  <a:pt x="83381" y="1246194"/>
                </a:cubicBezTo>
                <a:cubicBezTo>
                  <a:pt x="31896" y="1194709"/>
                  <a:pt x="0" y="1123550"/>
                  <a:pt x="0" y="1044941"/>
                </a:cubicBezTo>
                <a:cubicBezTo>
                  <a:pt x="0" y="966332"/>
                  <a:pt x="31896" y="895173"/>
                  <a:pt x="83381" y="843688"/>
                </a:cubicBezTo>
                <a:cubicBezTo>
                  <a:pt x="134866" y="792203"/>
                  <a:pt x="206025" y="760307"/>
                  <a:pt x="284634" y="760307"/>
                </a:cubicBezTo>
                <a:cubicBezTo>
                  <a:pt x="332770" y="760391"/>
                  <a:pt x="378312" y="772530"/>
                  <a:pt x="418412" y="793961"/>
                </a:cubicBezTo>
                <a:close/>
              </a:path>
            </a:pathLst>
          </a:custGeom>
          <a:solidFill>
            <a:schemeClr val="accent2"/>
          </a:solidFill>
          <a:ln w="8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29" name="Freeform 28">
            <a:extLst>
              <a:ext uri="{FF2B5EF4-FFF2-40B4-BE49-F238E27FC236}">
                <a16:creationId xmlns:a16="http://schemas.microsoft.com/office/drawing/2014/main" id="{A529EB9D-7550-8B24-D77D-8BA77364FD13}"/>
              </a:ext>
            </a:extLst>
          </p:cNvPr>
          <p:cNvSpPr/>
          <p:nvPr/>
        </p:nvSpPr>
        <p:spPr>
          <a:xfrm>
            <a:off x="2843975" y="1362996"/>
            <a:ext cx="2528887" cy="2526041"/>
          </a:xfrm>
          <a:custGeom>
            <a:avLst/>
            <a:gdLst>
              <a:gd name="connsiteX0" fmla="*/ 771525 w 2528887"/>
              <a:gd name="connsiteY0" fmla="*/ 2086784 h 2526041"/>
              <a:gd name="connsiteX1" fmla="*/ 45709 w 2528887"/>
              <a:gd name="connsiteY1" fmla="*/ 2086784 h 2526041"/>
              <a:gd name="connsiteX2" fmla="*/ 0 w 2528887"/>
              <a:gd name="connsiteY2" fmla="*/ 2041076 h 2526041"/>
              <a:gd name="connsiteX3" fmla="*/ 0 w 2528887"/>
              <a:gd name="connsiteY3" fmla="*/ 45709 h 2526041"/>
              <a:gd name="connsiteX4" fmla="*/ 45709 w 2528887"/>
              <a:gd name="connsiteY4" fmla="*/ 0 h 2526041"/>
              <a:gd name="connsiteX5" fmla="*/ 2041075 w 2528887"/>
              <a:gd name="connsiteY5" fmla="*/ 0 h 2526041"/>
              <a:gd name="connsiteX6" fmla="*/ 2086784 w 2528887"/>
              <a:gd name="connsiteY6" fmla="*/ 45709 h 2526041"/>
              <a:gd name="connsiteX7" fmla="*/ 2086617 w 2528887"/>
              <a:gd name="connsiteY7" fmla="*/ 49476 h 2526041"/>
              <a:gd name="connsiteX8" fmla="*/ 2090552 w 2528887"/>
              <a:gd name="connsiteY8" fmla="*/ 805597 h 2526041"/>
              <a:gd name="connsiteX9" fmla="*/ 2110392 w 2528887"/>
              <a:gd name="connsiteY9" fmla="*/ 793961 h 2526041"/>
              <a:gd name="connsiteX10" fmla="*/ 2244254 w 2528887"/>
              <a:gd name="connsiteY10" fmla="*/ 760391 h 2526041"/>
              <a:gd name="connsiteX11" fmla="*/ 2445507 w 2528887"/>
              <a:gd name="connsiteY11" fmla="*/ 843772 h 2526041"/>
              <a:gd name="connsiteX12" fmla="*/ 2528888 w 2528887"/>
              <a:gd name="connsiteY12" fmla="*/ 1045025 h 2526041"/>
              <a:gd name="connsiteX13" fmla="*/ 2445507 w 2528887"/>
              <a:gd name="connsiteY13" fmla="*/ 1246277 h 2526041"/>
              <a:gd name="connsiteX14" fmla="*/ 2244254 w 2528887"/>
              <a:gd name="connsiteY14" fmla="*/ 1329658 h 2526041"/>
              <a:gd name="connsiteX15" fmla="*/ 2107044 w 2528887"/>
              <a:gd name="connsiteY15" fmla="*/ 1294330 h 2526041"/>
              <a:gd name="connsiteX16" fmla="*/ 2086868 w 2528887"/>
              <a:gd name="connsiteY16" fmla="*/ 1282108 h 2526041"/>
              <a:gd name="connsiteX17" fmla="*/ 2086868 w 2528887"/>
              <a:gd name="connsiteY17" fmla="*/ 2041076 h 2526041"/>
              <a:gd name="connsiteX18" fmla="*/ 2041159 w 2528887"/>
              <a:gd name="connsiteY18" fmla="*/ 2086784 h 2526041"/>
              <a:gd name="connsiteX19" fmla="*/ 2037057 w 2528887"/>
              <a:gd name="connsiteY19" fmla="*/ 2086617 h 2526041"/>
              <a:gd name="connsiteX20" fmla="*/ 1248119 w 2528887"/>
              <a:gd name="connsiteY20" fmla="*/ 2085026 h 2526041"/>
              <a:gd name="connsiteX21" fmla="*/ 1259756 w 2528887"/>
              <a:gd name="connsiteY21" fmla="*/ 2104197 h 2526041"/>
              <a:gd name="connsiteX22" fmla="*/ 1295084 w 2528887"/>
              <a:gd name="connsiteY22" fmla="*/ 2241407 h 2526041"/>
              <a:gd name="connsiteX23" fmla="*/ 1211703 w 2528887"/>
              <a:gd name="connsiteY23" fmla="*/ 2442660 h 2526041"/>
              <a:gd name="connsiteX24" fmla="*/ 1010450 w 2528887"/>
              <a:gd name="connsiteY24" fmla="*/ 2526041 h 2526041"/>
              <a:gd name="connsiteX25" fmla="*/ 809197 w 2528887"/>
              <a:gd name="connsiteY25" fmla="*/ 2442660 h 2526041"/>
              <a:gd name="connsiteX26" fmla="*/ 725816 w 2528887"/>
              <a:gd name="connsiteY26" fmla="*/ 2241407 h 2526041"/>
              <a:gd name="connsiteX27" fmla="*/ 759386 w 2528887"/>
              <a:gd name="connsiteY27" fmla="*/ 2107546 h 2526041"/>
              <a:gd name="connsiteX28" fmla="*/ 771525 w 2528887"/>
              <a:gd name="connsiteY28" fmla="*/ 2086784 h 2526041"/>
              <a:gd name="connsiteX29" fmla="*/ 771525 w 2528887"/>
              <a:gd name="connsiteY29" fmla="*/ 2086784 h 252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28887" h="2526041">
                <a:moveTo>
                  <a:pt x="771525" y="2086784"/>
                </a:moveTo>
                <a:lnTo>
                  <a:pt x="45709" y="2086784"/>
                </a:lnTo>
                <a:cubicBezTo>
                  <a:pt x="20427" y="2086784"/>
                  <a:pt x="0" y="2066274"/>
                  <a:pt x="0" y="2041076"/>
                </a:cubicBezTo>
                <a:lnTo>
                  <a:pt x="0" y="45709"/>
                </a:lnTo>
                <a:cubicBezTo>
                  <a:pt x="0" y="20427"/>
                  <a:pt x="20510" y="0"/>
                  <a:pt x="45709" y="0"/>
                </a:cubicBezTo>
                <a:lnTo>
                  <a:pt x="2041075" y="0"/>
                </a:lnTo>
                <a:cubicBezTo>
                  <a:pt x="2066358" y="0"/>
                  <a:pt x="2086784" y="20510"/>
                  <a:pt x="2086784" y="45709"/>
                </a:cubicBezTo>
                <a:cubicBezTo>
                  <a:pt x="2086784" y="46965"/>
                  <a:pt x="2086701" y="48220"/>
                  <a:pt x="2086617" y="49476"/>
                </a:cubicBezTo>
                <a:lnTo>
                  <a:pt x="2090552" y="805597"/>
                </a:lnTo>
                <a:cubicBezTo>
                  <a:pt x="2096998" y="801495"/>
                  <a:pt x="2103611" y="797561"/>
                  <a:pt x="2110392" y="793961"/>
                </a:cubicBezTo>
                <a:cubicBezTo>
                  <a:pt x="2150492" y="772530"/>
                  <a:pt x="2196117" y="760391"/>
                  <a:pt x="2244254" y="760391"/>
                </a:cubicBezTo>
                <a:cubicBezTo>
                  <a:pt x="2322863" y="760391"/>
                  <a:pt x="2394022" y="792286"/>
                  <a:pt x="2445507" y="843772"/>
                </a:cubicBezTo>
                <a:cubicBezTo>
                  <a:pt x="2496992" y="895257"/>
                  <a:pt x="2528888" y="966415"/>
                  <a:pt x="2528888" y="1045025"/>
                </a:cubicBezTo>
                <a:cubicBezTo>
                  <a:pt x="2528888" y="1123634"/>
                  <a:pt x="2496992" y="1194792"/>
                  <a:pt x="2445507" y="1246277"/>
                </a:cubicBezTo>
                <a:cubicBezTo>
                  <a:pt x="2394022" y="1297763"/>
                  <a:pt x="2322863" y="1329658"/>
                  <a:pt x="2244254" y="1329658"/>
                </a:cubicBezTo>
                <a:cubicBezTo>
                  <a:pt x="2194610" y="1329658"/>
                  <a:pt x="2147813" y="1316850"/>
                  <a:pt x="2107044" y="1294330"/>
                </a:cubicBezTo>
                <a:cubicBezTo>
                  <a:pt x="2100179" y="1290479"/>
                  <a:pt x="2093398" y="1286461"/>
                  <a:pt x="2086868" y="1282108"/>
                </a:cubicBezTo>
                <a:lnTo>
                  <a:pt x="2086868" y="2041076"/>
                </a:lnTo>
                <a:cubicBezTo>
                  <a:pt x="2086868" y="2066358"/>
                  <a:pt x="2066358" y="2086784"/>
                  <a:pt x="2041159" y="2086784"/>
                </a:cubicBezTo>
                <a:cubicBezTo>
                  <a:pt x="2039736" y="2086784"/>
                  <a:pt x="2038397" y="2086701"/>
                  <a:pt x="2037057" y="2086617"/>
                </a:cubicBezTo>
                <a:lnTo>
                  <a:pt x="1248119" y="2085026"/>
                </a:lnTo>
                <a:cubicBezTo>
                  <a:pt x="1252221" y="2091221"/>
                  <a:pt x="1256072" y="2097667"/>
                  <a:pt x="1259756" y="2104197"/>
                </a:cubicBezTo>
                <a:cubicBezTo>
                  <a:pt x="1282275" y="2144967"/>
                  <a:pt x="1295084" y="2191764"/>
                  <a:pt x="1295084" y="2241407"/>
                </a:cubicBezTo>
                <a:cubicBezTo>
                  <a:pt x="1295084" y="2320016"/>
                  <a:pt x="1263188" y="2391175"/>
                  <a:pt x="1211703" y="2442660"/>
                </a:cubicBezTo>
                <a:cubicBezTo>
                  <a:pt x="1160218" y="2494145"/>
                  <a:pt x="1089059" y="2526041"/>
                  <a:pt x="1010450" y="2526041"/>
                </a:cubicBezTo>
                <a:cubicBezTo>
                  <a:pt x="931841" y="2526041"/>
                  <a:pt x="860682" y="2494145"/>
                  <a:pt x="809197" y="2442660"/>
                </a:cubicBezTo>
                <a:cubicBezTo>
                  <a:pt x="757712" y="2391175"/>
                  <a:pt x="725816" y="2320016"/>
                  <a:pt x="725816" y="2241407"/>
                </a:cubicBezTo>
                <a:cubicBezTo>
                  <a:pt x="725816" y="2193271"/>
                  <a:pt x="737955" y="2147646"/>
                  <a:pt x="759386" y="2107546"/>
                </a:cubicBezTo>
                <a:cubicBezTo>
                  <a:pt x="763070" y="2100514"/>
                  <a:pt x="767172" y="2093565"/>
                  <a:pt x="771525" y="2086784"/>
                </a:cubicBezTo>
                <a:lnTo>
                  <a:pt x="771525" y="2086784"/>
                </a:lnTo>
                <a:close/>
              </a:path>
            </a:pathLst>
          </a:custGeom>
          <a:solidFill>
            <a:schemeClr val="accent6"/>
          </a:solidFill>
          <a:ln w="8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30" name="Freeform 29">
            <a:extLst>
              <a:ext uri="{FF2B5EF4-FFF2-40B4-BE49-F238E27FC236}">
                <a16:creationId xmlns:a16="http://schemas.microsoft.com/office/drawing/2014/main" id="{6AA83113-575D-4742-C54B-BD633C0446B9}"/>
              </a:ext>
            </a:extLst>
          </p:cNvPr>
          <p:cNvSpPr/>
          <p:nvPr/>
        </p:nvSpPr>
        <p:spPr>
          <a:xfrm>
            <a:off x="2844058" y="3551411"/>
            <a:ext cx="2086951" cy="2088123"/>
          </a:xfrm>
          <a:custGeom>
            <a:avLst/>
            <a:gdLst>
              <a:gd name="connsiteX0" fmla="*/ 597061 w 2086951"/>
              <a:gd name="connsiteY0" fmla="*/ 7534 h 2088123"/>
              <a:gd name="connsiteX1" fmla="*/ 600577 w 2086951"/>
              <a:gd name="connsiteY1" fmla="*/ 7367 h 2088123"/>
              <a:gd name="connsiteX2" fmla="*/ 646286 w 2086951"/>
              <a:gd name="connsiteY2" fmla="*/ 53076 h 2088123"/>
              <a:gd name="connsiteX3" fmla="*/ 752856 w 2086951"/>
              <a:gd name="connsiteY3" fmla="*/ 310418 h 2088123"/>
              <a:gd name="connsiteX4" fmla="*/ 1010199 w 2086951"/>
              <a:gd name="connsiteY4" fmla="*/ 416989 h 2088123"/>
              <a:gd name="connsiteX5" fmla="*/ 1268797 w 2086951"/>
              <a:gd name="connsiteY5" fmla="*/ 307990 h 2088123"/>
              <a:gd name="connsiteX6" fmla="*/ 1377376 w 2086951"/>
              <a:gd name="connsiteY6" fmla="*/ 47216 h 2088123"/>
              <a:gd name="connsiteX7" fmla="*/ 1423085 w 2086951"/>
              <a:gd name="connsiteY7" fmla="*/ 1507 h 2088123"/>
              <a:gd name="connsiteX8" fmla="*/ 1426853 w 2086951"/>
              <a:gd name="connsiteY8" fmla="*/ 1674 h 2088123"/>
              <a:gd name="connsiteX9" fmla="*/ 2086952 w 2086951"/>
              <a:gd name="connsiteY9" fmla="*/ 0 h 2088123"/>
              <a:gd name="connsiteX10" fmla="*/ 2086952 w 2086951"/>
              <a:gd name="connsiteY10" fmla="*/ 675252 h 2088123"/>
              <a:gd name="connsiteX11" fmla="*/ 2043168 w 2086951"/>
              <a:gd name="connsiteY11" fmla="*/ 677177 h 2088123"/>
              <a:gd name="connsiteX12" fmla="*/ 1790765 w 2086951"/>
              <a:gd name="connsiteY12" fmla="*/ 792203 h 2088123"/>
              <a:gd name="connsiteX13" fmla="*/ 1686539 w 2086951"/>
              <a:gd name="connsiteY13" fmla="*/ 1044690 h 2088123"/>
              <a:gd name="connsiteX14" fmla="*/ 1790514 w 2086951"/>
              <a:gd name="connsiteY14" fmla="*/ 1294498 h 2088123"/>
              <a:gd name="connsiteX15" fmla="*/ 2043336 w 2086951"/>
              <a:gd name="connsiteY15" fmla="*/ 1410193 h 2088123"/>
              <a:gd name="connsiteX16" fmla="*/ 2086952 w 2086951"/>
              <a:gd name="connsiteY16" fmla="*/ 1412370 h 2088123"/>
              <a:gd name="connsiteX17" fmla="*/ 2086952 w 2086951"/>
              <a:gd name="connsiteY17" fmla="*/ 2086533 h 2088123"/>
              <a:gd name="connsiteX18" fmla="*/ 0 w 2086951"/>
              <a:gd name="connsiteY18" fmla="*/ 2088124 h 2088123"/>
              <a:gd name="connsiteX19" fmla="*/ 0 w 2086951"/>
              <a:gd name="connsiteY19" fmla="*/ 1088 h 2088123"/>
              <a:gd name="connsiteX20" fmla="*/ 597061 w 2086951"/>
              <a:gd name="connsiteY20" fmla="*/ 7534 h 2088123"/>
              <a:gd name="connsiteX21" fmla="*/ 597061 w 2086951"/>
              <a:gd name="connsiteY21" fmla="*/ 7534 h 2088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6951" h="2088123">
                <a:moveTo>
                  <a:pt x="597061" y="7534"/>
                </a:moveTo>
                <a:cubicBezTo>
                  <a:pt x="598233" y="7451"/>
                  <a:pt x="599405" y="7367"/>
                  <a:pt x="600577" y="7367"/>
                </a:cubicBezTo>
                <a:cubicBezTo>
                  <a:pt x="625859" y="7367"/>
                  <a:pt x="646286" y="27877"/>
                  <a:pt x="646286" y="53076"/>
                </a:cubicBezTo>
                <a:cubicBezTo>
                  <a:pt x="646286" y="153535"/>
                  <a:pt x="687056" y="244534"/>
                  <a:pt x="752856" y="310418"/>
                </a:cubicBezTo>
                <a:cubicBezTo>
                  <a:pt x="818741" y="376303"/>
                  <a:pt x="909656" y="416989"/>
                  <a:pt x="1010199" y="416989"/>
                </a:cubicBezTo>
                <a:cubicBezTo>
                  <a:pt x="1110574" y="416989"/>
                  <a:pt x="1202159" y="375047"/>
                  <a:pt x="1268797" y="307990"/>
                </a:cubicBezTo>
                <a:cubicBezTo>
                  <a:pt x="1335686" y="240683"/>
                  <a:pt x="1377376" y="148093"/>
                  <a:pt x="1377376" y="47216"/>
                </a:cubicBezTo>
                <a:cubicBezTo>
                  <a:pt x="1377376" y="21933"/>
                  <a:pt x="1397887" y="1507"/>
                  <a:pt x="1423085" y="1507"/>
                </a:cubicBezTo>
                <a:cubicBezTo>
                  <a:pt x="1424341" y="1507"/>
                  <a:pt x="1425597" y="1591"/>
                  <a:pt x="1426853" y="1674"/>
                </a:cubicBezTo>
                <a:cubicBezTo>
                  <a:pt x="1646439" y="-1005"/>
                  <a:pt x="1867198" y="586"/>
                  <a:pt x="2086952" y="0"/>
                </a:cubicBezTo>
                <a:lnTo>
                  <a:pt x="2086952" y="675252"/>
                </a:lnTo>
                <a:lnTo>
                  <a:pt x="2043168" y="677177"/>
                </a:lnTo>
                <a:cubicBezTo>
                  <a:pt x="1945640" y="681363"/>
                  <a:pt x="1855980" y="724895"/>
                  <a:pt x="1790765" y="792203"/>
                </a:cubicBezTo>
                <a:cubicBezTo>
                  <a:pt x="1726639" y="858338"/>
                  <a:pt x="1686539" y="947579"/>
                  <a:pt x="1686539" y="1044690"/>
                </a:cubicBezTo>
                <a:cubicBezTo>
                  <a:pt x="1686539" y="1140879"/>
                  <a:pt x="1726639" y="1228948"/>
                  <a:pt x="1790514" y="1294498"/>
                </a:cubicBezTo>
                <a:cubicBezTo>
                  <a:pt x="1855980" y="1361638"/>
                  <a:pt x="1945974" y="1405254"/>
                  <a:pt x="2043336" y="1410193"/>
                </a:cubicBezTo>
                <a:lnTo>
                  <a:pt x="2086952" y="1412370"/>
                </a:lnTo>
                <a:lnTo>
                  <a:pt x="2086952" y="2086533"/>
                </a:lnTo>
                <a:cubicBezTo>
                  <a:pt x="1391273" y="2087035"/>
                  <a:pt x="695595" y="2087538"/>
                  <a:pt x="0" y="2088124"/>
                </a:cubicBezTo>
                <a:lnTo>
                  <a:pt x="0" y="1088"/>
                </a:lnTo>
                <a:lnTo>
                  <a:pt x="597061" y="7534"/>
                </a:lnTo>
                <a:lnTo>
                  <a:pt x="597061" y="7534"/>
                </a:lnTo>
                <a:close/>
              </a:path>
            </a:pathLst>
          </a:custGeom>
          <a:solidFill>
            <a:schemeClr val="accent3"/>
          </a:solidFill>
          <a:ln w="8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E650B96B-043C-E932-FC88-FB35CFF4A21B}"/>
              </a:ext>
            </a:extLst>
          </p:cNvPr>
          <p:cNvSpPr txBox="1"/>
          <p:nvPr/>
        </p:nvSpPr>
        <p:spPr>
          <a:xfrm>
            <a:off x="5272458" y="1944139"/>
            <a:ext cx="16418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Recent Infection Surveillance</a:t>
            </a:r>
          </a:p>
        </p:txBody>
      </p:sp>
      <p:sp>
        <p:nvSpPr>
          <p:cNvPr id="32" name="TextBox 31">
            <a:extLst>
              <a:ext uri="{FF2B5EF4-FFF2-40B4-BE49-F238E27FC236}">
                <a16:creationId xmlns:a16="http://schemas.microsoft.com/office/drawing/2014/main" id="{6233E071-7948-7ED4-002E-05BD82B4BF73}"/>
              </a:ext>
            </a:extLst>
          </p:cNvPr>
          <p:cNvSpPr txBox="1"/>
          <p:nvPr/>
        </p:nvSpPr>
        <p:spPr>
          <a:xfrm>
            <a:off x="3212026" y="4272306"/>
            <a:ext cx="13548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Program Data</a:t>
            </a:r>
          </a:p>
        </p:txBody>
      </p:sp>
      <p:sp>
        <p:nvSpPr>
          <p:cNvPr id="33" name="TextBox 32">
            <a:extLst>
              <a:ext uri="{FF2B5EF4-FFF2-40B4-BE49-F238E27FC236}">
                <a16:creationId xmlns:a16="http://schemas.microsoft.com/office/drawing/2014/main" id="{0931ADEF-C60B-14B3-FE54-C38AC88043E7}"/>
              </a:ext>
            </a:extLst>
          </p:cNvPr>
          <p:cNvSpPr txBox="1"/>
          <p:nvPr/>
        </p:nvSpPr>
        <p:spPr>
          <a:xfrm>
            <a:off x="5319026" y="4164585"/>
            <a:ext cx="155394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Population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surveys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(PHIA, BBS, etc.)</a:t>
            </a:r>
          </a:p>
        </p:txBody>
      </p:sp>
      <p:sp>
        <p:nvSpPr>
          <p:cNvPr id="34" name="TextBox 33">
            <a:extLst>
              <a:ext uri="{FF2B5EF4-FFF2-40B4-BE49-F238E27FC236}">
                <a16:creationId xmlns:a16="http://schemas.microsoft.com/office/drawing/2014/main" id="{855CBF65-925E-2FF2-B3BE-07931D72DE2E}"/>
              </a:ext>
            </a:extLst>
          </p:cNvPr>
          <p:cNvSpPr txBox="1"/>
          <p:nvPr/>
        </p:nvSpPr>
        <p:spPr>
          <a:xfrm>
            <a:off x="3212026" y="2272538"/>
            <a:ext cx="13510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Modeling</a:t>
            </a:r>
          </a:p>
        </p:txBody>
      </p:sp>
      <p:sp>
        <p:nvSpPr>
          <p:cNvPr id="35" name="TextBox 34">
            <a:extLst>
              <a:ext uri="{FF2B5EF4-FFF2-40B4-BE49-F238E27FC236}">
                <a16:creationId xmlns:a16="http://schemas.microsoft.com/office/drawing/2014/main" id="{40CFEBA2-B4CC-5562-3CD8-75AF44B764BC}"/>
              </a:ext>
            </a:extLst>
          </p:cNvPr>
          <p:cNvSpPr txBox="1"/>
          <p:nvPr/>
        </p:nvSpPr>
        <p:spPr>
          <a:xfrm>
            <a:off x="7565838" y="4164585"/>
            <a:ext cx="15539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Research Studies</a:t>
            </a:r>
          </a:p>
        </p:txBody>
      </p:sp>
      <p:sp>
        <p:nvSpPr>
          <p:cNvPr id="36" name="TextBox 35">
            <a:extLst>
              <a:ext uri="{FF2B5EF4-FFF2-40B4-BE49-F238E27FC236}">
                <a16:creationId xmlns:a16="http://schemas.microsoft.com/office/drawing/2014/main" id="{6143FF2F-3932-CB14-FCE1-D06232607AF9}"/>
              </a:ext>
            </a:extLst>
          </p:cNvPr>
          <p:cNvSpPr txBox="1"/>
          <p:nvPr/>
        </p:nvSpPr>
        <p:spPr>
          <a:xfrm>
            <a:off x="7565838" y="2082638"/>
            <a:ext cx="15539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HIV Case Surveillance</a:t>
            </a:r>
          </a:p>
        </p:txBody>
      </p:sp>
    </p:spTree>
    <p:extLst>
      <p:ext uri="{BB962C8B-B14F-4D97-AF65-F5344CB8AC3E}">
        <p14:creationId xmlns:p14="http://schemas.microsoft.com/office/powerpoint/2010/main" val="4117662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847780-2A11-9044-F767-9387145245F4}"/>
              </a:ext>
            </a:extLst>
          </p:cNvPr>
          <p:cNvSpPr>
            <a:spLocks noGrp="1"/>
          </p:cNvSpPr>
          <p:nvPr>
            <p:ph type="title"/>
          </p:nvPr>
        </p:nvSpPr>
        <p:spPr>
          <a:xfrm>
            <a:off x="1964317" y="219912"/>
            <a:ext cx="9144456" cy="838199"/>
          </a:xfrm>
        </p:spPr>
        <p:txBody>
          <a:bodyPr>
            <a:normAutofit fontScale="90000"/>
          </a:bodyPr>
          <a:lstStyle/>
          <a:p>
            <a:r>
              <a:rPr lang="en-US"/>
              <a:t>Population-Based HIV Impact Assessment (PHIA) Project</a:t>
            </a:r>
          </a:p>
        </p:txBody>
      </p:sp>
      <p:pic>
        <p:nvPicPr>
          <p:cNvPr id="9" name="Picture 8">
            <a:extLst>
              <a:ext uri="{FF2B5EF4-FFF2-40B4-BE49-F238E27FC236}">
                <a16:creationId xmlns:a16="http://schemas.microsoft.com/office/drawing/2014/main" id="{8C1D7A15-C009-B6AE-55C9-D926366BE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533" y="1058111"/>
            <a:ext cx="6332338" cy="5799889"/>
          </a:xfrm>
          <a:prstGeom prst="rect">
            <a:avLst/>
          </a:prstGeom>
        </p:spPr>
      </p:pic>
      <p:pic>
        <p:nvPicPr>
          <p:cNvPr id="1026" name="Picture 2" descr="PHIA Project">
            <a:extLst>
              <a:ext uri="{FF2B5EF4-FFF2-40B4-BE49-F238E27FC236}">
                <a16:creationId xmlns:a16="http://schemas.microsoft.com/office/drawing/2014/main" id="{782C72CF-63F7-9AEF-19BA-69D28C88DE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24826" y="4672679"/>
            <a:ext cx="1301772" cy="608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gline logo goes here">
            <a:extLst>
              <a:ext uri="{FF2B5EF4-FFF2-40B4-BE49-F238E27FC236}">
                <a16:creationId xmlns:a16="http://schemas.microsoft.com/office/drawing/2014/main" id="{5792BF73-4856-FF29-E6C2-A7578328BD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887606" y="2391033"/>
            <a:ext cx="3326635" cy="29067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324FDB3-5D0F-B8F1-C98F-F99172987B1F}"/>
              </a:ext>
            </a:extLst>
          </p:cNvPr>
          <p:cNvSpPr txBox="1"/>
          <p:nvPr/>
        </p:nvSpPr>
        <p:spPr>
          <a:xfrm>
            <a:off x="1839301" y="920621"/>
            <a:ext cx="4301912" cy="50167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S PGothic"/>
                <a:cs typeface="Arial" panose="020B0604020202020204" pitchFamily="34" charset="0"/>
              </a:rPr>
              <a:t>Goal: </a:t>
            </a:r>
            <a:r>
              <a:rPr kumimoji="0" lang="en-US" sz="2000" b="0" i="0" u="none" strike="noStrike" kern="1200" cap="none" spc="0" normalizeH="0" baseline="0" noProof="0">
                <a:ln>
                  <a:noFill/>
                </a:ln>
                <a:solidFill>
                  <a:srgbClr val="000000"/>
                </a:solidFill>
                <a:effectLst/>
                <a:uLnTx/>
                <a:uFillTx/>
                <a:latin typeface="Calibri" panose="020F0502020204030204"/>
                <a:ea typeface="MS PGothic"/>
                <a:cs typeface="Arial" panose="020B0604020202020204" pitchFamily="34" charset="0"/>
              </a:rPr>
              <a:t>Conduct nationally representative, HIV-focused household surveys to assess the status of the HIV epidemic and the impact of national response programs</a:t>
            </a: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S PGothic"/>
                <a:cs typeface="Arial" panose="020B0604020202020204" pitchFamily="34" charset="0"/>
              </a:rPr>
              <a:t>1</a:t>
            </a:r>
            <a:r>
              <a:rPr kumimoji="0" lang="en-US" sz="2000" b="1" i="0" u="none" strike="noStrike" kern="1200" cap="none" spc="0" normalizeH="0" baseline="30000" noProof="0">
                <a:ln>
                  <a:noFill/>
                </a:ln>
                <a:solidFill>
                  <a:srgbClr val="000000"/>
                </a:solidFill>
                <a:effectLst/>
                <a:uLnTx/>
                <a:uFillTx/>
                <a:latin typeface="Calibri" panose="020F0502020204030204"/>
                <a:ea typeface="MS PGothic"/>
                <a:cs typeface="Arial" panose="020B0604020202020204" pitchFamily="34" charset="0"/>
              </a:rPr>
              <a:t>st </a:t>
            </a:r>
            <a:r>
              <a:rPr kumimoji="0" lang="en-US" sz="2000" b="1" i="0" u="none" strike="noStrike" kern="1200" cap="none" spc="0" normalizeH="0" baseline="0" noProof="0">
                <a:ln>
                  <a:noFill/>
                </a:ln>
                <a:solidFill>
                  <a:srgbClr val="000000"/>
                </a:solidFill>
                <a:effectLst/>
                <a:uLnTx/>
                <a:uFillTx/>
                <a:latin typeface="Calibri" panose="020F0502020204030204"/>
                <a:ea typeface="MS PGothic"/>
                <a:cs typeface="Arial" panose="020B0604020202020204" pitchFamily="34" charset="0"/>
              </a:rPr>
              <a:t>objectives: </a:t>
            </a:r>
          </a:p>
          <a:p>
            <a:pPr marL="800100" marR="0" lvl="1" indent="-34290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S PGothic"/>
                <a:cs typeface="Arial" panose="020B0604020202020204" pitchFamily="34" charset="0"/>
              </a:rPr>
              <a:t>national HIV incidence, and</a:t>
            </a:r>
          </a:p>
          <a:p>
            <a:pPr marL="800100" marR="0" lvl="1" indent="-34290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S PGothic"/>
                <a:cs typeface="Arial" panose="020B0604020202020204" pitchFamily="34" charset="0"/>
              </a:rPr>
              <a:t>national prevalence of viral load suppression (HIV RNA &lt;1,000 c/mL)  </a:t>
            </a: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S PGothic"/>
                <a:cs typeface="Arial" panose="020B0604020202020204" pitchFamily="34" charset="0"/>
              </a:rPr>
              <a:t>2</a:t>
            </a:r>
            <a:r>
              <a:rPr kumimoji="0" lang="en-US" sz="2000" b="1" i="0" u="none" strike="noStrike" kern="1200" cap="none" spc="0" normalizeH="0" baseline="30000" noProof="0">
                <a:ln>
                  <a:noFill/>
                </a:ln>
                <a:solidFill>
                  <a:srgbClr val="000000"/>
                </a:solidFill>
                <a:effectLst/>
                <a:uLnTx/>
                <a:uFillTx/>
                <a:latin typeface="Calibri" panose="020F0502020204030204"/>
                <a:ea typeface="MS PGothic"/>
                <a:cs typeface="Arial" panose="020B0604020202020204" pitchFamily="34" charset="0"/>
              </a:rPr>
              <a:t>nd</a:t>
            </a:r>
            <a:r>
              <a:rPr kumimoji="0" lang="en-US" sz="2000" b="1" i="0" u="none" strike="noStrike" kern="1200" cap="none" spc="0" normalizeH="0" baseline="0" noProof="0">
                <a:ln>
                  <a:noFill/>
                </a:ln>
                <a:solidFill>
                  <a:srgbClr val="000000"/>
                </a:solidFill>
                <a:effectLst/>
                <a:uLnTx/>
                <a:uFillTx/>
                <a:latin typeface="Calibri" panose="020F0502020204030204"/>
                <a:ea typeface="MS PGothic"/>
                <a:cs typeface="Arial" panose="020B0604020202020204" pitchFamily="34" charset="0"/>
              </a:rPr>
              <a:t> objectives:  </a:t>
            </a:r>
            <a:r>
              <a:rPr kumimoji="0" lang="en-US" sz="2000" b="0" i="0" u="none" strike="noStrike" kern="1200" cap="none" spc="0" normalizeH="0" baseline="0" noProof="0">
                <a:ln>
                  <a:noFill/>
                </a:ln>
                <a:solidFill>
                  <a:srgbClr val="000000"/>
                </a:solidFill>
                <a:effectLst/>
                <a:uLnTx/>
                <a:uFillTx/>
                <a:latin typeface="Calibri" panose="020F0502020204030204"/>
                <a:ea typeface="MS PGothic"/>
                <a:cs typeface="Arial" panose="020B0604020202020204" pitchFamily="34" charset="0"/>
              </a:rPr>
              <a:t>subnational adult and pediatric HIV prevalence, HIV drug resistance, detectable ARVs, CD4 distribution, among others </a:t>
            </a:r>
          </a:p>
        </p:txBody>
      </p:sp>
      <p:pic>
        <p:nvPicPr>
          <p:cNvPr id="14" name="Picture 13" descr="A close-up of a logo&#10;&#10;Description automatically generated">
            <a:extLst>
              <a:ext uri="{FF2B5EF4-FFF2-40B4-BE49-F238E27FC236}">
                <a16:creationId xmlns:a16="http://schemas.microsoft.com/office/drawing/2014/main" id="{463E7E5B-5A13-7D05-86CA-12A1A9521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6782" y="6085181"/>
            <a:ext cx="2146577" cy="772819"/>
          </a:xfrm>
          <a:prstGeom prst="rect">
            <a:avLst/>
          </a:prstGeom>
        </p:spPr>
      </p:pic>
    </p:spTree>
    <p:extLst>
      <p:ext uri="{BB962C8B-B14F-4D97-AF65-F5344CB8AC3E}">
        <p14:creationId xmlns:p14="http://schemas.microsoft.com/office/powerpoint/2010/main" val="2721675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F0530CE-0FA1-FD1A-CF6E-B673578426DE}"/>
              </a:ext>
            </a:extLst>
          </p:cNvPr>
          <p:cNvSpPr/>
          <p:nvPr/>
        </p:nvSpPr>
        <p:spPr>
          <a:xfrm>
            <a:off x="10402784" y="5862946"/>
            <a:ext cx="1608402" cy="959429"/>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graphicFrame>
        <p:nvGraphicFramePr>
          <p:cNvPr id="2" name="Chart 1">
            <a:extLst>
              <a:ext uri="{FF2B5EF4-FFF2-40B4-BE49-F238E27FC236}">
                <a16:creationId xmlns:a16="http://schemas.microsoft.com/office/drawing/2014/main" id="{BF86A295-C00E-1CE6-5ECA-31646E97D602}"/>
              </a:ext>
            </a:extLst>
          </p:cNvPr>
          <p:cNvGraphicFramePr>
            <a:graphicFrameLocks/>
          </p:cNvGraphicFramePr>
          <p:nvPr/>
        </p:nvGraphicFramePr>
        <p:xfrm>
          <a:off x="1237173" y="3711837"/>
          <a:ext cx="10616339" cy="302036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BE259C8-64A6-8A4E-C1BF-25155A0D5C32}"/>
              </a:ext>
            </a:extLst>
          </p:cNvPr>
          <p:cNvSpPr txBox="1"/>
          <p:nvPr/>
        </p:nvSpPr>
        <p:spPr>
          <a:xfrm>
            <a:off x="876300" y="6593701"/>
            <a:ext cx="37719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B545B"/>
                </a:solidFill>
                <a:effectLst/>
                <a:uLnTx/>
                <a:uFillTx/>
                <a:latin typeface="Calibri"/>
                <a:ea typeface="+mn-ea"/>
                <a:cs typeface="+mn-cs"/>
                <a:hlinkClick r:id="rId4"/>
              </a:rPr>
              <a:t>https://phia.icap.columbia.edu/</a:t>
            </a:r>
            <a:endParaRPr kumimoji="0" lang="en-US" sz="1200" b="0" i="0" u="none" strike="noStrike" kern="1200" cap="none" spc="0" normalizeH="0" baseline="0" noProof="0">
              <a:ln>
                <a:noFill/>
              </a:ln>
              <a:solidFill>
                <a:srgbClr val="4B545B"/>
              </a:solidFill>
              <a:effectLst/>
              <a:uLnTx/>
              <a:uFillTx/>
              <a:latin typeface="Calibri"/>
              <a:ea typeface="+mn-ea"/>
              <a:cs typeface="+mn-cs"/>
            </a:endParaRPr>
          </a:p>
        </p:txBody>
      </p:sp>
      <p:sp>
        <p:nvSpPr>
          <p:cNvPr id="9" name="TextBox 8">
            <a:extLst>
              <a:ext uri="{FF2B5EF4-FFF2-40B4-BE49-F238E27FC236}">
                <a16:creationId xmlns:a16="http://schemas.microsoft.com/office/drawing/2014/main" id="{45632CE6-93A2-A91B-DFFA-38061B55B954}"/>
              </a:ext>
            </a:extLst>
          </p:cNvPr>
          <p:cNvSpPr txBox="1"/>
          <p:nvPr/>
        </p:nvSpPr>
        <p:spPr>
          <a:xfrm>
            <a:off x="1079500" y="265524"/>
            <a:ext cx="10931686"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a:ea typeface="+mn-ea"/>
                <a:cs typeface="+mn-cs"/>
              </a:rPr>
              <a:t>PHIA2 vs PHIA1 UNAIDS 95-95-95*: First 95 Remains a Gap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a:ea typeface="+mn-ea"/>
                <a:cs typeface="+mn-cs"/>
              </a:rPr>
              <a:t>(Knowledge of HIV-Positive Status)</a:t>
            </a:r>
          </a:p>
        </p:txBody>
      </p:sp>
      <p:graphicFrame>
        <p:nvGraphicFramePr>
          <p:cNvPr id="3" name="Chart 2">
            <a:extLst>
              <a:ext uri="{FF2B5EF4-FFF2-40B4-BE49-F238E27FC236}">
                <a16:creationId xmlns:a16="http://schemas.microsoft.com/office/drawing/2014/main" id="{5AA07BEA-9820-96F4-326B-9286B624EF2C}"/>
              </a:ext>
            </a:extLst>
          </p:cNvPr>
          <p:cNvGraphicFramePr>
            <a:graphicFrameLocks/>
          </p:cNvGraphicFramePr>
          <p:nvPr/>
        </p:nvGraphicFramePr>
        <p:xfrm>
          <a:off x="1153297" y="1128639"/>
          <a:ext cx="10616339" cy="2662545"/>
        </p:xfrm>
        <a:graphic>
          <a:graphicData uri="http://schemas.openxmlformats.org/drawingml/2006/chart">
            <c:chart xmlns:c="http://schemas.openxmlformats.org/drawingml/2006/chart" xmlns:r="http://schemas.openxmlformats.org/officeDocument/2006/relationships" r:id="rId5"/>
          </a:graphicData>
        </a:graphic>
      </p:graphicFrame>
      <p:cxnSp>
        <p:nvCxnSpPr>
          <p:cNvPr id="4" name="Straight Connector 3">
            <a:extLst>
              <a:ext uri="{FF2B5EF4-FFF2-40B4-BE49-F238E27FC236}">
                <a16:creationId xmlns:a16="http://schemas.microsoft.com/office/drawing/2014/main" id="{DA7043F4-77DF-430F-8861-D256BF1E7F46}"/>
              </a:ext>
            </a:extLst>
          </p:cNvPr>
          <p:cNvCxnSpPr>
            <a:cxnSpLocks/>
          </p:cNvCxnSpPr>
          <p:nvPr/>
        </p:nvCxnSpPr>
        <p:spPr>
          <a:xfrm flipH="1">
            <a:off x="2045343" y="1491576"/>
            <a:ext cx="9607138" cy="0"/>
          </a:xfrm>
          <a:prstGeom prst="line">
            <a:avLst/>
          </a:prstGeom>
          <a:ln w="28575">
            <a:prstDash val="dashDot"/>
          </a:ln>
        </p:spPr>
        <p:style>
          <a:lnRef idx="1">
            <a:schemeClr val="accent6"/>
          </a:lnRef>
          <a:fillRef idx="0">
            <a:schemeClr val="accent6"/>
          </a:fillRef>
          <a:effectRef idx="0">
            <a:schemeClr val="accent6"/>
          </a:effectRef>
          <a:fontRef idx="minor">
            <a:schemeClr val="tx1"/>
          </a:fontRef>
        </p:style>
      </p:cxnSp>
      <p:sp>
        <p:nvSpPr>
          <p:cNvPr id="7" name="TextBox 6">
            <a:extLst>
              <a:ext uri="{FF2B5EF4-FFF2-40B4-BE49-F238E27FC236}">
                <a16:creationId xmlns:a16="http://schemas.microsoft.com/office/drawing/2014/main" id="{C8BBAF13-8FC1-13C3-1D0E-B38FB5AA3BAF}"/>
              </a:ext>
            </a:extLst>
          </p:cNvPr>
          <p:cNvSpPr txBox="1"/>
          <p:nvPr/>
        </p:nvSpPr>
        <p:spPr>
          <a:xfrm>
            <a:off x="11656713" y="1225019"/>
            <a:ext cx="5842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Calibri"/>
                <a:ea typeface="+mn-ea"/>
                <a:cs typeface="+mn-cs"/>
              </a:rPr>
              <a:t>95%</a:t>
            </a:r>
          </a:p>
        </p:txBody>
      </p:sp>
      <p:cxnSp>
        <p:nvCxnSpPr>
          <p:cNvPr id="11" name="Straight Connector 10">
            <a:extLst>
              <a:ext uri="{FF2B5EF4-FFF2-40B4-BE49-F238E27FC236}">
                <a16:creationId xmlns:a16="http://schemas.microsoft.com/office/drawing/2014/main" id="{4613766A-37A9-1BC8-F59D-FFB78E6A6E7E}"/>
              </a:ext>
            </a:extLst>
          </p:cNvPr>
          <p:cNvCxnSpPr>
            <a:cxnSpLocks/>
          </p:cNvCxnSpPr>
          <p:nvPr/>
        </p:nvCxnSpPr>
        <p:spPr>
          <a:xfrm flipH="1">
            <a:off x="2066306" y="4398088"/>
            <a:ext cx="9607138" cy="0"/>
          </a:xfrm>
          <a:prstGeom prst="line">
            <a:avLst/>
          </a:prstGeom>
          <a:ln w="28575">
            <a:prstDash val="dashDot"/>
          </a:ln>
        </p:spPr>
        <p:style>
          <a:lnRef idx="1">
            <a:schemeClr val="accent6"/>
          </a:lnRef>
          <a:fillRef idx="0">
            <a:schemeClr val="accent6"/>
          </a:fillRef>
          <a:effectRef idx="0">
            <a:schemeClr val="accent6"/>
          </a:effectRef>
          <a:fontRef idx="minor">
            <a:schemeClr val="tx1"/>
          </a:fontRef>
        </p:style>
      </p:cxnSp>
      <p:sp>
        <p:nvSpPr>
          <p:cNvPr id="6" name="TextBox 5">
            <a:extLst>
              <a:ext uri="{FF2B5EF4-FFF2-40B4-BE49-F238E27FC236}">
                <a16:creationId xmlns:a16="http://schemas.microsoft.com/office/drawing/2014/main" id="{DB37C18A-C6C0-936E-A7EC-C957CFE7E9C4}"/>
              </a:ext>
            </a:extLst>
          </p:cNvPr>
          <p:cNvSpPr txBox="1"/>
          <p:nvPr/>
        </p:nvSpPr>
        <p:spPr>
          <a:xfrm>
            <a:off x="11591069" y="4196345"/>
            <a:ext cx="5842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Calibri"/>
                <a:ea typeface="+mn-ea"/>
                <a:cs typeface="+mn-cs"/>
              </a:rPr>
              <a:t>95%</a:t>
            </a:r>
          </a:p>
        </p:txBody>
      </p:sp>
      <p:sp>
        <p:nvSpPr>
          <p:cNvPr id="10" name="TextBox 9">
            <a:extLst>
              <a:ext uri="{FF2B5EF4-FFF2-40B4-BE49-F238E27FC236}">
                <a16:creationId xmlns:a16="http://schemas.microsoft.com/office/drawing/2014/main" id="{1271C7E4-4D9A-A7E6-38DD-EFD3C96D822B}"/>
              </a:ext>
            </a:extLst>
          </p:cNvPr>
          <p:cNvSpPr txBox="1"/>
          <p:nvPr/>
        </p:nvSpPr>
        <p:spPr>
          <a:xfrm rot="16200000">
            <a:off x="-441873" y="1862256"/>
            <a:ext cx="1782305"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FFFFF"/>
                </a:solidFill>
                <a:effectLst/>
                <a:uLnTx/>
                <a:uFillTx/>
                <a:latin typeface="Calibri"/>
                <a:ea typeface="+mn-ea"/>
                <a:cs typeface="+mn-cs"/>
              </a:rPr>
              <a:t>PHIA 2</a:t>
            </a:r>
          </a:p>
        </p:txBody>
      </p:sp>
      <p:sp>
        <p:nvSpPr>
          <p:cNvPr id="13" name="TextBox 12">
            <a:extLst>
              <a:ext uri="{FF2B5EF4-FFF2-40B4-BE49-F238E27FC236}">
                <a16:creationId xmlns:a16="http://schemas.microsoft.com/office/drawing/2014/main" id="{E5AFAC89-B3CB-3C7D-110A-DB2C67EC7860}"/>
              </a:ext>
            </a:extLst>
          </p:cNvPr>
          <p:cNvSpPr txBox="1"/>
          <p:nvPr/>
        </p:nvSpPr>
        <p:spPr>
          <a:xfrm rot="16200000">
            <a:off x="-441874" y="4851673"/>
            <a:ext cx="1782305"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FFFFF"/>
                </a:solidFill>
                <a:effectLst/>
                <a:uLnTx/>
                <a:uFillTx/>
                <a:latin typeface="Calibri"/>
                <a:ea typeface="+mn-ea"/>
                <a:cs typeface="+mn-cs"/>
              </a:rPr>
              <a:t>PHIA 1</a:t>
            </a:r>
          </a:p>
        </p:txBody>
      </p:sp>
      <p:sp>
        <p:nvSpPr>
          <p:cNvPr id="5" name="TextBox 4">
            <a:extLst>
              <a:ext uri="{FF2B5EF4-FFF2-40B4-BE49-F238E27FC236}">
                <a16:creationId xmlns:a16="http://schemas.microsoft.com/office/drawing/2014/main" id="{CABFB0A1-7937-4042-B414-8BD24F7C31F3}"/>
              </a:ext>
            </a:extLst>
          </p:cNvPr>
          <p:cNvSpPr txBox="1"/>
          <p:nvPr/>
        </p:nvSpPr>
        <p:spPr>
          <a:xfrm>
            <a:off x="10002314" y="6559373"/>
            <a:ext cx="227485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B545B"/>
                </a:solidFill>
                <a:effectLst/>
                <a:uLnTx/>
                <a:uFillTx/>
                <a:latin typeface="Calibri"/>
                <a:ea typeface="+mn-ea"/>
                <a:cs typeface="+mn-cs"/>
              </a:rPr>
              <a:t>*Conditional proportions</a:t>
            </a:r>
          </a:p>
        </p:txBody>
      </p:sp>
      <p:sp>
        <p:nvSpPr>
          <p:cNvPr id="12" name="Rectangle 11">
            <a:extLst>
              <a:ext uri="{FF2B5EF4-FFF2-40B4-BE49-F238E27FC236}">
                <a16:creationId xmlns:a16="http://schemas.microsoft.com/office/drawing/2014/main" id="{F7E80DCD-CA19-11E5-18F1-82BFCDED9223}"/>
              </a:ext>
            </a:extLst>
          </p:cNvPr>
          <p:cNvSpPr/>
          <p:nvPr/>
        </p:nvSpPr>
        <p:spPr>
          <a:xfrm>
            <a:off x="7208965" y="4419437"/>
            <a:ext cx="624548" cy="426575"/>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8408E36A-CB65-A121-88BB-7A84C8E4B026}"/>
              </a:ext>
            </a:extLst>
          </p:cNvPr>
          <p:cNvSpPr/>
          <p:nvPr/>
        </p:nvSpPr>
        <p:spPr>
          <a:xfrm>
            <a:off x="7030624" y="1498309"/>
            <a:ext cx="624548" cy="264869"/>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030532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miling at camera&#10;&#10;Description automatically generated">
            <a:extLst>
              <a:ext uri="{FF2B5EF4-FFF2-40B4-BE49-F238E27FC236}">
                <a16:creationId xmlns:a16="http://schemas.microsoft.com/office/drawing/2014/main" id="{EFE863AF-692C-1139-0C39-4FDAB39DDCA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9CC64BA4-6EB7-1860-A115-0744054404C3}"/>
              </a:ext>
            </a:extLst>
          </p:cNvPr>
          <p:cNvSpPr>
            <a:spLocks noGrp="1"/>
          </p:cNvSpPr>
          <p:nvPr>
            <p:ph type="title"/>
          </p:nvPr>
        </p:nvSpPr>
        <p:spPr/>
        <p:txBody>
          <a:bodyPr>
            <a:normAutofit fontScale="90000"/>
          </a:bodyPr>
          <a:lstStyle/>
          <a:p>
            <a:pPr marL="0" marR="0"/>
            <a:r>
              <a:rPr lang="en-US" sz="2700" dirty="0">
                <a:solidFill>
                  <a:srgbClr val="000000"/>
                </a:solidFill>
                <a:effectLst/>
                <a:latin typeface="Calibri" panose="020F0502020204030204" pitchFamily="34" charset="0"/>
                <a:ea typeface="Times New Roman" panose="02020603050405020304" pitchFamily="18" charset="0"/>
              </a:rPr>
              <a:t>Wafaa El-Sadr, MD, MPH, MPA</a:t>
            </a:r>
            <a:br>
              <a:rPr lang="en-US" sz="1800" dirty="0">
                <a:effectLst/>
                <a:latin typeface="Times New Roman" panose="02020603050405020304" pitchFamily="18" charset="0"/>
                <a:ea typeface="Times New Roman" panose="02020603050405020304" pitchFamily="18" charset="0"/>
              </a:rPr>
            </a:br>
            <a:r>
              <a:rPr lang="en-US" sz="1800" dirty="0">
                <a:solidFill>
                  <a:srgbClr val="000000"/>
                </a:solidFill>
                <a:latin typeface="Calibri" panose="020F0502020204030204" pitchFamily="34" charset="0"/>
                <a:ea typeface="Times New Roman" panose="02020603050405020304" pitchFamily="18" charset="0"/>
              </a:rPr>
              <a:t>Global D</a:t>
            </a:r>
            <a:r>
              <a:rPr lang="en-US" sz="1800" dirty="0">
                <a:solidFill>
                  <a:srgbClr val="000000"/>
                </a:solidFill>
                <a:effectLst/>
                <a:latin typeface="Calibri" panose="020F0502020204030204" pitchFamily="34" charset="0"/>
                <a:ea typeface="Times New Roman" panose="02020603050405020304" pitchFamily="18" charset="0"/>
              </a:rPr>
              <a:t>irector, ICAP at Columbia University</a:t>
            </a:r>
            <a:br>
              <a:rPr lang="en-US" sz="1800" dirty="0">
                <a:effectLst/>
                <a:latin typeface="Times New Roman" panose="02020603050405020304" pitchFamily="18" charset="0"/>
                <a:ea typeface="Times New Roman" panose="02020603050405020304" pitchFamily="18" charset="0"/>
              </a:rPr>
            </a:br>
            <a:r>
              <a:rPr lang="en-US" sz="1800" dirty="0">
                <a:solidFill>
                  <a:srgbClr val="000000"/>
                </a:solidFill>
                <a:effectLst/>
                <a:latin typeface="Calibri" panose="020F0502020204030204" pitchFamily="34" charset="0"/>
                <a:ea typeface="Times New Roman" panose="02020603050405020304" pitchFamily="18" charset="0"/>
              </a:rPr>
              <a:t>Executive Vice President, Columbia Global</a:t>
            </a:r>
            <a:br>
              <a:rPr lang="en-US" sz="1800" dirty="0">
                <a:effectLst/>
                <a:latin typeface="Times New Roman" panose="02020603050405020304" pitchFamily="18" charset="0"/>
                <a:ea typeface="Times New Roman" panose="02020603050405020304" pitchFamily="18" charset="0"/>
              </a:rPr>
            </a:br>
            <a:r>
              <a:rPr lang="en-US" sz="1800" dirty="0">
                <a:solidFill>
                  <a:srgbClr val="000000"/>
                </a:solidFill>
                <a:effectLst/>
                <a:latin typeface="Calibri" panose="020F0502020204030204" pitchFamily="34" charset="0"/>
                <a:ea typeface="Times New Roman" panose="02020603050405020304" pitchFamily="18" charset="0"/>
              </a:rPr>
              <a:t>University Professor of Epidemiology and Medicine</a:t>
            </a:r>
            <a:br>
              <a:rPr lang="en-US" sz="1800" dirty="0">
                <a:effectLst/>
                <a:latin typeface="Times New Roman" panose="02020603050405020304" pitchFamily="18" charset="0"/>
                <a:ea typeface="Times New Roman" panose="02020603050405020304" pitchFamily="18" charset="0"/>
              </a:rPr>
            </a:br>
            <a:r>
              <a:rPr lang="en-US" sz="1800" dirty="0">
                <a:solidFill>
                  <a:srgbClr val="000000"/>
                </a:solidFill>
                <a:effectLst/>
                <a:latin typeface="Calibri" panose="020F0502020204030204" pitchFamily="34" charset="0"/>
                <a:ea typeface="Times New Roman" panose="02020603050405020304" pitchFamily="18" charset="0"/>
              </a:rPr>
              <a:t>Mathilde </a:t>
            </a:r>
            <a:r>
              <a:rPr lang="en-US" sz="1800" dirty="0" err="1">
                <a:solidFill>
                  <a:srgbClr val="000000"/>
                </a:solidFill>
                <a:effectLst/>
                <a:latin typeface="Calibri" panose="020F0502020204030204" pitchFamily="34" charset="0"/>
                <a:ea typeface="Times New Roman" panose="02020603050405020304" pitchFamily="18" charset="0"/>
              </a:rPr>
              <a:t>Krim</a:t>
            </a:r>
            <a:r>
              <a:rPr lang="en-US" sz="1800" dirty="0">
                <a:solidFill>
                  <a:srgbClr val="000000"/>
                </a:solidFill>
                <a:effectLst/>
                <a:latin typeface="Calibri" panose="020F0502020204030204" pitchFamily="34" charset="0"/>
                <a:ea typeface="Times New Roman" panose="02020603050405020304" pitchFamily="18" charset="0"/>
              </a:rPr>
              <a:t>-amfAR Chair of Global Health</a:t>
            </a:r>
            <a:br>
              <a:rPr lang="en-US" sz="1800" dirty="0">
                <a:effectLst/>
                <a:latin typeface="Times New Roman" panose="02020603050405020304" pitchFamily="18" charset="0"/>
                <a:ea typeface="Times New Roman" panose="02020603050405020304" pitchFamily="18" charset="0"/>
              </a:rPr>
            </a:br>
            <a:endParaRPr lang="en-US" dirty="0"/>
          </a:p>
        </p:txBody>
      </p:sp>
    </p:spTree>
    <p:extLst>
      <p:ext uri="{BB962C8B-B14F-4D97-AF65-F5344CB8AC3E}">
        <p14:creationId xmlns:p14="http://schemas.microsoft.com/office/powerpoint/2010/main" val="3272990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A9B41-7513-F056-35CB-A90B6D73812A}"/>
              </a:ext>
            </a:extLst>
          </p:cNvPr>
          <p:cNvSpPr>
            <a:spLocks noGrp="1"/>
          </p:cNvSpPr>
          <p:nvPr>
            <p:ph type="title"/>
          </p:nvPr>
        </p:nvSpPr>
        <p:spPr>
          <a:xfrm>
            <a:off x="1799217" y="280913"/>
            <a:ext cx="9144456" cy="838199"/>
          </a:xfrm>
        </p:spPr>
        <p:txBody>
          <a:bodyPr>
            <a:normAutofit fontScale="90000"/>
          </a:bodyPr>
          <a:lstStyle/>
          <a:p>
            <a:r>
              <a:rPr lang="en-US"/>
              <a:t>95-95-95 Indicators for People Aged 15+ Living with HIV: South Africa, 2022</a:t>
            </a:r>
          </a:p>
        </p:txBody>
      </p:sp>
      <p:sp>
        <p:nvSpPr>
          <p:cNvPr id="12" name="TextBox 11">
            <a:extLst>
              <a:ext uri="{FF2B5EF4-FFF2-40B4-BE49-F238E27FC236}">
                <a16:creationId xmlns:a16="http://schemas.microsoft.com/office/drawing/2014/main" id="{056DEDF2-CBDB-44DB-C0C1-57EDAAE2EC69}"/>
              </a:ext>
            </a:extLst>
          </p:cNvPr>
          <p:cNvSpPr txBox="1"/>
          <p:nvPr/>
        </p:nvSpPr>
        <p:spPr>
          <a:xfrm>
            <a:off x="1588957" y="6532860"/>
            <a:ext cx="255390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Source: SABSSM VI Summary Sheet, 2023</a:t>
            </a:r>
          </a:p>
        </p:txBody>
      </p:sp>
      <p:pic>
        <p:nvPicPr>
          <p:cNvPr id="18" name="Picture 17">
            <a:extLst>
              <a:ext uri="{FF2B5EF4-FFF2-40B4-BE49-F238E27FC236}">
                <a16:creationId xmlns:a16="http://schemas.microsoft.com/office/drawing/2014/main" id="{278DFF34-B19F-0C79-1D94-CB9C1B733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381" y="1164800"/>
            <a:ext cx="10321614" cy="5412287"/>
          </a:xfrm>
          <a:prstGeom prst="rect">
            <a:avLst/>
          </a:prstGeom>
        </p:spPr>
      </p:pic>
      <p:sp>
        <p:nvSpPr>
          <p:cNvPr id="3" name="TextBox 2">
            <a:extLst>
              <a:ext uri="{FF2B5EF4-FFF2-40B4-BE49-F238E27FC236}">
                <a16:creationId xmlns:a16="http://schemas.microsoft.com/office/drawing/2014/main" id="{19107A4B-2F1A-4887-20B6-2CE765CA9709}"/>
              </a:ext>
            </a:extLst>
          </p:cNvPr>
          <p:cNvSpPr txBox="1"/>
          <p:nvPr/>
        </p:nvSpPr>
        <p:spPr>
          <a:xfrm>
            <a:off x="8475273" y="947417"/>
            <a:ext cx="3328540"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Calibri" panose="020F0502020204030204"/>
                <a:ea typeface="+mn-ea"/>
                <a:cs typeface="+mn-cs"/>
              </a:rPr>
              <a:t>Population VLS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0000"/>
                </a:solidFill>
                <a:effectLst/>
                <a:uLnTx/>
                <a:uFillTx/>
                <a:latin typeface="Calibri" panose="020F0502020204030204"/>
                <a:ea typeface="+mn-ea"/>
                <a:cs typeface="+mn-cs"/>
              </a:rPr>
              <a:t>62% (2017) v. 81% (2022)</a:t>
            </a:r>
          </a:p>
        </p:txBody>
      </p:sp>
    </p:spTree>
    <p:extLst>
      <p:ext uri="{BB962C8B-B14F-4D97-AF65-F5344CB8AC3E}">
        <p14:creationId xmlns:p14="http://schemas.microsoft.com/office/powerpoint/2010/main" val="1820692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5EACA-D73F-2FFF-AD67-A48770FAD37E}"/>
              </a:ext>
            </a:extLst>
          </p:cNvPr>
          <p:cNvSpPr>
            <a:spLocks noGrp="1"/>
          </p:cNvSpPr>
          <p:nvPr>
            <p:ph type="title"/>
          </p:nvPr>
        </p:nvSpPr>
        <p:spPr>
          <a:xfrm>
            <a:off x="1964317" y="242907"/>
            <a:ext cx="9144456" cy="838199"/>
          </a:xfrm>
        </p:spPr>
        <p:txBody>
          <a:bodyPr>
            <a:normAutofit fontScale="90000"/>
          </a:bodyPr>
          <a:lstStyle/>
          <a:p>
            <a:r>
              <a:rPr lang="en-US"/>
              <a:t>Gaps in Epidemic Control: State of the Epidemic in the United States, 2021</a:t>
            </a:r>
          </a:p>
        </p:txBody>
      </p:sp>
      <p:sp>
        <p:nvSpPr>
          <p:cNvPr id="3" name="Content Placeholder 2">
            <a:extLst>
              <a:ext uri="{FF2B5EF4-FFF2-40B4-BE49-F238E27FC236}">
                <a16:creationId xmlns:a16="http://schemas.microsoft.com/office/drawing/2014/main" id="{E58F87F6-1195-F20D-EFD0-6FE264BB7F2D}"/>
              </a:ext>
            </a:extLst>
          </p:cNvPr>
          <p:cNvSpPr>
            <a:spLocks noGrp="1"/>
          </p:cNvSpPr>
          <p:nvPr>
            <p:ph sz="quarter" idx="12"/>
          </p:nvPr>
        </p:nvSpPr>
        <p:spPr>
          <a:xfrm>
            <a:off x="1964317" y="1440889"/>
            <a:ext cx="9390447" cy="4630193"/>
          </a:xfrm>
        </p:spPr>
        <p:txBody>
          <a:bodyPr>
            <a:normAutofit/>
          </a:bodyPr>
          <a:lstStyle/>
          <a:p>
            <a:pPr marL="285750" indent="-285750">
              <a:buFont typeface="Arial" panose="020B0604020202020204" pitchFamily="34" charset="0"/>
              <a:buChar char="•"/>
            </a:pPr>
            <a:r>
              <a:rPr lang="en-US" sz="2400"/>
              <a:t>Ending the HIV Epidemic Initiative (ETE) and # new diagnoses:</a:t>
            </a:r>
          </a:p>
          <a:p>
            <a:pPr marL="1028700" lvl="1"/>
            <a:r>
              <a:rPr lang="en-US" sz="2400"/>
              <a:t>36,500 in 2017: ETE target set for 2030 of 3,650 (90% reduction) </a:t>
            </a:r>
          </a:p>
          <a:p>
            <a:pPr marL="1028700" lvl="1"/>
            <a:r>
              <a:rPr lang="en-US" sz="2400"/>
              <a:t>36,136 in 2021</a:t>
            </a:r>
          </a:p>
          <a:p>
            <a:pPr marL="1485900" lvl="2"/>
            <a:r>
              <a:rPr lang="en-US" sz="2400"/>
              <a:t>12% decline in the 4 years from 2017</a:t>
            </a:r>
          </a:p>
          <a:p>
            <a:pPr marL="1485900" lvl="2"/>
            <a:r>
              <a:rPr lang="en-US" sz="2400"/>
              <a:t>Corresponds to 20,000 new infections by 2030</a:t>
            </a:r>
          </a:p>
          <a:p>
            <a:pPr marL="1028700" lvl="1"/>
            <a:endParaRPr lang="en-US" sz="2400"/>
          </a:p>
        </p:txBody>
      </p:sp>
      <p:sp>
        <p:nvSpPr>
          <p:cNvPr id="4" name="TextBox 3">
            <a:extLst>
              <a:ext uri="{FF2B5EF4-FFF2-40B4-BE49-F238E27FC236}">
                <a16:creationId xmlns:a16="http://schemas.microsoft.com/office/drawing/2014/main" id="{19216382-3431-75A1-C764-367FB69851E4}"/>
              </a:ext>
            </a:extLst>
          </p:cNvPr>
          <p:cNvSpPr txBox="1"/>
          <p:nvPr/>
        </p:nvSpPr>
        <p:spPr>
          <a:xfrm>
            <a:off x="1626341" y="6337300"/>
            <a:ext cx="4105717"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Source: </a:t>
            </a:r>
            <a:r>
              <a:rPr kumimoji="0" lang="en-US" sz="1100" b="0" i="0" u="none" strike="noStrike" kern="1200" cap="none" spc="0" normalizeH="0" baseline="0" noProof="0" err="1">
                <a:ln>
                  <a:noFill/>
                </a:ln>
                <a:solidFill>
                  <a:srgbClr val="000000"/>
                </a:solidFill>
                <a:effectLst/>
                <a:uLnTx/>
                <a:uFillTx/>
                <a:latin typeface="Calibri" panose="020F0502020204030204"/>
                <a:ea typeface="+mn-ea"/>
                <a:cs typeface="+mn-cs"/>
              </a:rPr>
              <a:t>Justman</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 et al., 2023 (AIDS); </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hlinkClick r:id="rId3"/>
              </a:rPr>
              <a:t>https://www.cdc.gov/hiv/basics/statistics.html</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868215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5EACA-D73F-2FFF-AD67-A48770FAD37E}"/>
              </a:ext>
            </a:extLst>
          </p:cNvPr>
          <p:cNvSpPr>
            <a:spLocks noGrp="1"/>
          </p:cNvSpPr>
          <p:nvPr>
            <p:ph type="title"/>
          </p:nvPr>
        </p:nvSpPr>
        <p:spPr>
          <a:xfrm>
            <a:off x="1964317" y="242907"/>
            <a:ext cx="9144456" cy="838199"/>
          </a:xfrm>
        </p:spPr>
        <p:txBody>
          <a:bodyPr>
            <a:normAutofit fontScale="90000"/>
          </a:bodyPr>
          <a:lstStyle/>
          <a:p>
            <a:r>
              <a:rPr lang="en-US"/>
              <a:t>Gaps in Epidemic Control: State of the Epidemic in the United States, 2021</a:t>
            </a:r>
          </a:p>
        </p:txBody>
      </p:sp>
      <p:sp>
        <p:nvSpPr>
          <p:cNvPr id="3" name="Content Placeholder 2">
            <a:extLst>
              <a:ext uri="{FF2B5EF4-FFF2-40B4-BE49-F238E27FC236}">
                <a16:creationId xmlns:a16="http://schemas.microsoft.com/office/drawing/2014/main" id="{E58F87F6-1195-F20D-EFD0-6FE264BB7F2D}"/>
              </a:ext>
            </a:extLst>
          </p:cNvPr>
          <p:cNvSpPr>
            <a:spLocks noGrp="1"/>
          </p:cNvSpPr>
          <p:nvPr>
            <p:ph sz="quarter" idx="12"/>
          </p:nvPr>
        </p:nvSpPr>
        <p:spPr>
          <a:xfrm>
            <a:off x="1964317" y="1440889"/>
            <a:ext cx="9390447" cy="4630193"/>
          </a:xfrm>
        </p:spPr>
        <p:txBody>
          <a:bodyPr>
            <a:normAutofit fontScale="92500" lnSpcReduction="10000"/>
          </a:bodyPr>
          <a:lstStyle/>
          <a:p>
            <a:pPr marL="285750" indent="-285750">
              <a:buFont typeface="Arial" panose="020B0604020202020204" pitchFamily="34" charset="0"/>
              <a:buChar char="•"/>
            </a:pPr>
            <a:r>
              <a:rPr lang="en-US" sz="2400">
                <a:solidFill>
                  <a:schemeClr val="bg1">
                    <a:lumMod val="65000"/>
                  </a:schemeClr>
                </a:solidFill>
              </a:rPr>
              <a:t>New diagnoses in the US and Ending the HIV Epidemic Initiative (ETE):</a:t>
            </a:r>
          </a:p>
          <a:p>
            <a:pPr marL="1028700" lvl="1"/>
            <a:r>
              <a:rPr lang="en-US" sz="2400">
                <a:solidFill>
                  <a:schemeClr val="bg1">
                    <a:lumMod val="65000"/>
                  </a:schemeClr>
                </a:solidFill>
              </a:rPr>
              <a:t>36,500 in 2017: ETE target set for 2030 of 3,650 (90% reduction) </a:t>
            </a:r>
          </a:p>
          <a:p>
            <a:pPr marL="1028700" lvl="1"/>
            <a:r>
              <a:rPr lang="en-US" sz="2400">
                <a:solidFill>
                  <a:schemeClr val="bg1">
                    <a:lumMod val="65000"/>
                  </a:schemeClr>
                </a:solidFill>
              </a:rPr>
              <a:t>36,136 in 2021</a:t>
            </a:r>
          </a:p>
          <a:p>
            <a:pPr marL="1485900" lvl="2"/>
            <a:r>
              <a:rPr lang="en-US" sz="2400">
                <a:solidFill>
                  <a:schemeClr val="bg1">
                    <a:lumMod val="65000"/>
                  </a:schemeClr>
                </a:solidFill>
              </a:rPr>
              <a:t>12% decline in the 4 years from 2017</a:t>
            </a:r>
          </a:p>
          <a:p>
            <a:pPr marL="1485900" lvl="2"/>
            <a:r>
              <a:rPr lang="en-US" sz="2400">
                <a:solidFill>
                  <a:schemeClr val="bg1">
                    <a:lumMod val="65000"/>
                  </a:schemeClr>
                </a:solidFill>
              </a:rPr>
              <a:t>Corresponds to 20,000 new infections by 2030</a:t>
            </a:r>
          </a:p>
          <a:p>
            <a:pPr marL="285750" indent="-285750">
              <a:buFont typeface="Arial" panose="020B0604020202020204" pitchFamily="34" charset="0"/>
              <a:buChar char="•"/>
            </a:pPr>
            <a:r>
              <a:rPr lang="en-US" sz="2400"/>
              <a:t>Of the 1.2 million PLWH:</a:t>
            </a:r>
          </a:p>
          <a:p>
            <a:pPr marL="1028700" lvl="1"/>
            <a:r>
              <a:rPr lang="en-US" sz="2400"/>
              <a:t>87% diagnosed  </a:t>
            </a:r>
          </a:p>
          <a:p>
            <a:pPr marL="1028700" lvl="1"/>
            <a:r>
              <a:rPr lang="en-US" sz="2400"/>
              <a:t>66% of diagnosed persons had VLS</a:t>
            </a:r>
          </a:p>
          <a:p>
            <a:pPr marL="1485900" lvl="2"/>
            <a:r>
              <a:rPr lang="en-US" sz="2400"/>
              <a:t>VLS among diagnosed: Whites 72%, Hispanic 64%, Black 62%</a:t>
            </a:r>
          </a:p>
          <a:p>
            <a:pPr marL="1028700" lvl="1"/>
            <a:r>
              <a:rPr lang="en-US" sz="2400"/>
              <a:t>Population VLS (0.87 x 0.66) = 57% </a:t>
            </a:r>
          </a:p>
          <a:p>
            <a:pPr marL="1485900" lvl="2"/>
            <a:r>
              <a:rPr lang="en-US" sz="2400"/>
              <a:t>Likely lower in those facing structural and individual barriers</a:t>
            </a:r>
          </a:p>
          <a:p>
            <a:pPr marL="1485900" lvl="2"/>
            <a:r>
              <a:rPr lang="en-US" sz="2400"/>
              <a:t>43% without clinical and transmission benefits of ART</a:t>
            </a:r>
          </a:p>
          <a:p>
            <a:pPr marL="1028700" lvl="1"/>
            <a:endParaRPr lang="en-US" sz="2400"/>
          </a:p>
        </p:txBody>
      </p:sp>
      <p:sp>
        <p:nvSpPr>
          <p:cNvPr id="4" name="TextBox 3">
            <a:extLst>
              <a:ext uri="{FF2B5EF4-FFF2-40B4-BE49-F238E27FC236}">
                <a16:creationId xmlns:a16="http://schemas.microsoft.com/office/drawing/2014/main" id="{19216382-3431-75A1-C764-367FB69851E4}"/>
              </a:ext>
            </a:extLst>
          </p:cNvPr>
          <p:cNvSpPr txBox="1"/>
          <p:nvPr/>
        </p:nvSpPr>
        <p:spPr>
          <a:xfrm>
            <a:off x="1626341" y="6337300"/>
            <a:ext cx="4105717"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Source: </a:t>
            </a:r>
            <a:r>
              <a:rPr kumimoji="0" lang="en-US" sz="1100" b="0" i="0" u="none" strike="noStrike" kern="1200" cap="none" spc="0" normalizeH="0" baseline="0" noProof="0" err="1">
                <a:ln>
                  <a:noFill/>
                </a:ln>
                <a:solidFill>
                  <a:srgbClr val="000000"/>
                </a:solidFill>
                <a:effectLst/>
                <a:uLnTx/>
                <a:uFillTx/>
                <a:latin typeface="Calibri" panose="020F0502020204030204"/>
                <a:ea typeface="+mn-ea"/>
                <a:cs typeface="+mn-cs"/>
              </a:rPr>
              <a:t>Justman</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 et al., 2023 (AIDS); </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hlinkClick r:id="rId3"/>
              </a:rPr>
              <a:t>https://www.cdc.gov/hiv/basics/statistics.html</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855811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5EACA-D73F-2FFF-AD67-A48770FAD37E}"/>
              </a:ext>
            </a:extLst>
          </p:cNvPr>
          <p:cNvSpPr>
            <a:spLocks noGrp="1"/>
          </p:cNvSpPr>
          <p:nvPr>
            <p:ph type="title"/>
          </p:nvPr>
        </p:nvSpPr>
        <p:spPr>
          <a:xfrm>
            <a:off x="2230536" y="344827"/>
            <a:ext cx="9144456" cy="838199"/>
          </a:xfrm>
        </p:spPr>
        <p:txBody>
          <a:bodyPr>
            <a:normAutofit fontScale="90000"/>
          </a:bodyPr>
          <a:lstStyle/>
          <a:p>
            <a:r>
              <a:rPr lang="en-US"/>
              <a:t>Gaps in Epidemic Control: Eswatini and United States Progress Toward 95-95-95 Targets, 2011-2021</a:t>
            </a:r>
          </a:p>
        </p:txBody>
      </p:sp>
      <p:pic>
        <p:nvPicPr>
          <p:cNvPr id="5" name="Picture 4">
            <a:extLst>
              <a:ext uri="{FF2B5EF4-FFF2-40B4-BE49-F238E27FC236}">
                <a16:creationId xmlns:a16="http://schemas.microsoft.com/office/drawing/2014/main" id="{E5A34F4B-F511-DEF5-AD6B-6115515787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6591" y="1463240"/>
            <a:ext cx="9741786" cy="5193097"/>
          </a:xfrm>
          <a:prstGeom prst="rect">
            <a:avLst/>
          </a:prstGeom>
          <a:noFill/>
          <a:ln>
            <a:noFill/>
          </a:ln>
        </p:spPr>
      </p:pic>
      <p:sp>
        <p:nvSpPr>
          <p:cNvPr id="4" name="TextBox 3">
            <a:extLst>
              <a:ext uri="{FF2B5EF4-FFF2-40B4-BE49-F238E27FC236}">
                <a16:creationId xmlns:a16="http://schemas.microsoft.com/office/drawing/2014/main" id="{19216382-3431-75A1-C764-367FB69851E4}"/>
              </a:ext>
            </a:extLst>
          </p:cNvPr>
          <p:cNvSpPr txBox="1"/>
          <p:nvPr/>
        </p:nvSpPr>
        <p:spPr>
          <a:xfrm>
            <a:off x="1516661" y="6596390"/>
            <a:ext cx="884874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Source: </a:t>
            </a:r>
            <a:r>
              <a:rPr kumimoji="0" lang="en-US" sz="1100" b="0" i="0" u="none" strike="noStrike" kern="1200" cap="none" spc="0" normalizeH="0" baseline="0" noProof="0" err="1">
                <a:ln>
                  <a:noFill/>
                </a:ln>
                <a:solidFill>
                  <a:srgbClr val="000000"/>
                </a:solidFill>
                <a:effectLst/>
                <a:uLnTx/>
                <a:uFillTx/>
                <a:latin typeface="Calibri" panose="020F0502020204030204"/>
                <a:ea typeface="+mn-ea"/>
                <a:cs typeface="+mn-cs"/>
              </a:rPr>
              <a:t>Justman</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 et al., 2023 (AIDS); </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hlinkClick r:id="rId4"/>
              </a:rPr>
              <a:t>https://www.cdc.gov/hiv/basics/statistics.html</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995629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22D7DB-AD8B-CE5A-61F0-F23A79A34E6C}"/>
              </a:ext>
            </a:extLst>
          </p:cNvPr>
          <p:cNvSpPr>
            <a:spLocks noGrp="1"/>
          </p:cNvSpPr>
          <p:nvPr>
            <p:ph type="title"/>
          </p:nvPr>
        </p:nvSpPr>
        <p:spPr>
          <a:xfrm>
            <a:off x="1949077" y="299720"/>
            <a:ext cx="9144456" cy="838199"/>
          </a:xfrm>
        </p:spPr>
        <p:txBody>
          <a:bodyPr>
            <a:normAutofit fontScale="90000"/>
          </a:bodyPr>
          <a:lstStyle/>
          <a:p>
            <a:r>
              <a:rPr lang="en-US"/>
              <a:t>Gaps: Are we there yet with decline in new infections?</a:t>
            </a:r>
          </a:p>
        </p:txBody>
      </p:sp>
      <p:pic>
        <p:nvPicPr>
          <p:cNvPr id="9" name="Picture 8">
            <a:extLst>
              <a:ext uri="{FF2B5EF4-FFF2-40B4-BE49-F238E27FC236}">
                <a16:creationId xmlns:a16="http://schemas.microsoft.com/office/drawing/2014/main" id="{2AE9D1D0-E170-4038-8FAF-C505D630A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1508" y="1265758"/>
            <a:ext cx="8582025" cy="4981575"/>
          </a:xfrm>
          <a:prstGeom prst="rect">
            <a:avLst/>
          </a:prstGeom>
        </p:spPr>
      </p:pic>
      <p:sp>
        <p:nvSpPr>
          <p:cNvPr id="10" name="TextBox 9">
            <a:extLst>
              <a:ext uri="{FF2B5EF4-FFF2-40B4-BE49-F238E27FC236}">
                <a16:creationId xmlns:a16="http://schemas.microsoft.com/office/drawing/2014/main" id="{392E11BB-F9C2-05C1-FE44-D648933F52EA}"/>
              </a:ext>
            </a:extLst>
          </p:cNvPr>
          <p:cNvSpPr txBox="1"/>
          <p:nvPr/>
        </p:nvSpPr>
        <p:spPr>
          <a:xfrm>
            <a:off x="1612694" y="6486700"/>
            <a:ext cx="4105717"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Source: UNAIDS epidemiological estimates, 2023</a:t>
            </a:r>
          </a:p>
        </p:txBody>
      </p:sp>
    </p:spTree>
    <p:extLst>
      <p:ext uri="{BB962C8B-B14F-4D97-AF65-F5344CB8AC3E}">
        <p14:creationId xmlns:p14="http://schemas.microsoft.com/office/powerpoint/2010/main" val="103469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847780-2A11-9044-F767-9387145245F4}"/>
              </a:ext>
            </a:extLst>
          </p:cNvPr>
          <p:cNvSpPr>
            <a:spLocks noGrp="1"/>
          </p:cNvSpPr>
          <p:nvPr>
            <p:ph type="title"/>
          </p:nvPr>
        </p:nvSpPr>
        <p:spPr>
          <a:xfrm>
            <a:off x="1941167" y="403876"/>
            <a:ext cx="9144456" cy="838199"/>
          </a:xfrm>
        </p:spPr>
        <p:txBody>
          <a:bodyPr/>
          <a:lstStyle/>
          <a:p>
            <a:r>
              <a:rPr lang="en-US"/>
              <a:t>Gaps: Key and Priority Populations</a:t>
            </a:r>
          </a:p>
        </p:txBody>
      </p:sp>
      <p:pic>
        <p:nvPicPr>
          <p:cNvPr id="3" name="Picture 2">
            <a:extLst>
              <a:ext uri="{FF2B5EF4-FFF2-40B4-BE49-F238E27FC236}">
                <a16:creationId xmlns:a16="http://schemas.microsoft.com/office/drawing/2014/main" id="{4F14546D-0B2F-3231-421B-8CEAF195B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141" y="1705744"/>
            <a:ext cx="6627548" cy="51044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882950-4BAD-8617-995C-3D921655945C}"/>
              </a:ext>
            </a:extLst>
          </p:cNvPr>
          <p:cNvSpPr txBox="1"/>
          <p:nvPr/>
        </p:nvSpPr>
        <p:spPr>
          <a:xfrm>
            <a:off x="3542653" y="3164460"/>
            <a:ext cx="90762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2.5%</a:t>
            </a:r>
          </a:p>
        </p:txBody>
      </p:sp>
      <p:sp>
        <p:nvSpPr>
          <p:cNvPr id="7" name="TextBox 6">
            <a:extLst>
              <a:ext uri="{FF2B5EF4-FFF2-40B4-BE49-F238E27FC236}">
                <a16:creationId xmlns:a16="http://schemas.microsoft.com/office/drawing/2014/main" id="{31267A98-365E-6269-02D1-7A53C99BB059}"/>
              </a:ext>
            </a:extLst>
          </p:cNvPr>
          <p:cNvSpPr txBox="1"/>
          <p:nvPr/>
        </p:nvSpPr>
        <p:spPr>
          <a:xfrm>
            <a:off x="3491206" y="4795661"/>
            <a:ext cx="90762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7.7%</a:t>
            </a:r>
          </a:p>
        </p:txBody>
      </p:sp>
      <p:sp>
        <p:nvSpPr>
          <p:cNvPr id="8" name="TextBox 7">
            <a:extLst>
              <a:ext uri="{FF2B5EF4-FFF2-40B4-BE49-F238E27FC236}">
                <a16:creationId xmlns:a16="http://schemas.microsoft.com/office/drawing/2014/main" id="{E21E48CB-828D-D1AA-3DCD-D128FE9B2A29}"/>
              </a:ext>
            </a:extLst>
          </p:cNvPr>
          <p:cNvSpPr txBox="1"/>
          <p:nvPr/>
        </p:nvSpPr>
        <p:spPr>
          <a:xfrm>
            <a:off x="8120826" y="3114596"/>
            <a:ext cx="90762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5.0%</a:t>
            </a:r>
          </a:p>
        </p:txBody>
      </p:sp>
      <p:sp>
        <p:nvSpPr>
          <p:cNvPr id="9" name="Content Placeholder 2">
            <a:extLst>
              <a:ext uri="{FF2B5EF4-FFF2-40B4-BE49-F238E27FC236}">
                <a16:creationId xmlns:a16="http://schemas.microsoft.com/office/drawing/2014/main" id="{3EE08988-9932-6AF3-D193-7B3ECEAC6F24}"/>
              </a:ext>
            </a:extLst>
          </p:cNvPr>
          <p:cNvSpPr txBox="1">
            <a:spLocks/>
          </p:cNvSpPr>
          <p:nvPr/>
        </p:nvSpPr>
        <p:spPr>
          <a:xfrm>
            <a:off x="1558845" y="1018572"/>
            <a:ext cx="10108435" cy="1374345"/>
          </a:xfrm>
          <a:prstGeom prst="rect">
            <a:avLst/>
          </a:prstGeom>
          <a:solidFill>
            <a:schemeClr val="bg1"/>
          </a:solidFill>
        </p:spPr>
        <p:txBody>
          <a:bodyPr>
            <a:norm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 typeface="Arial"/>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Arial"/>
              </a:rPr>
              <a:t>Median HIV prevalence of key populations</a:t>
            </a:r>
          </a:p>
          <a:p>
            <a:pPr marL="0" marR="0" lvl="0" indent="0" algn="ctr" defTabSz="457200" rtl="0" eaLnBrk="1" fontAlgn="auto" latinLnBrk="0" hangingPunct="1">
              <a:lnSpc>
                <a:spcPct val="100000"/>
              </a:lnSpc>
              <a:spcBef>
                <a:spcPts val="0"/>
              </a:spcBef>
              <a:spcAft>
                <a:spcPts val="600"/>
              </a:spcAft>
              <a:buClrTx/>
              <a:buSzTx/>
              <a:buFont typeface="Arial"/>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Arial"/>
              </a:rPr>
              <a:t>and comparison to median prevalence of 0.7% among general population [adults, 15-49 y] in 2022  </a:t>
            </a:r>
            <a:endParaRPr kumimoji="0" lang="en-US" sz="1600" b="1" i="0" u="none" strike="noStrike" kern="1200" cap="none" spc="0" normalizeH="0" baseline="0" noProof="0">
              <a:ln>
                <a:noFill/>
              </a:ln>
              <a:solidFill>
                <a:srgbClr val="000000"/>
              </a:solidFill>
              <a:effectLst/>
              <a:uLnTx/>
              <a:uFillTx/>
              <a:latin typeface="Calibri" panose="020F0502020204030204"/>
              <a:ea typeface="+mn-ea"/>
              <a:cs typeface="Arial"/>
            </a:endParaRPr>
          </a:p>
        </p:txBody>
      </p:sp>
      <p:sp>
        <p:nvSpPr>
          <p:cNvPr id="10" name="Rectangle 9">
            <a:extLst>
              <a:ext uri="{FF2B5EF4-FFF2-40B4-BE49-F238E27FC236}">
                <a16:creationId xmlns:a16="http://schemas.microsoft.com/office/drawing/2014/main" id="{A598F8B6-8B02-BF48-8C67-ACC4F8A28250}"/>
              </a:ext>
            </a:extLst>
          </p:cNvPr>
          <p:cNvSpPr/>
          <p:nvPr/>
        </p:nvSpPr>
        <p:spPr>
          <a:xfrm>
            <a:off x="9672602" y="2810752"/>
            <a:ext cx="2080332" cy="2727250"/>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Key and priority populations and their partners accounted for 70% of all new HIV infections in 2021</a:t>
            </a:r>
          </a:p>
        </p:txBody>
      </p:sp>
      <p:sp>
        <p:nvSpPr>
          <p:cNvPr id="11" name="TextBox 10">
            <a:extLst>
              <a:ext uri="{FF2B5EF4-FFF2-40B4-BE49-F238E27FC236}">
                <a16:creationId xmlns:a16="http://schemas.microsoft.com/office/drawing/2014/main" id="{7B62751D-3A75-483C-C143-D6287BF018CC}"/>
              </a:ext>
            </a:extLst>
          </p:cNvPr>
          <p:cNvSpPr txBox="1"/>
          <p:nvPr/>
        </p:nvSpPr>
        <p:spPr>
          <a:xfrm>
            <a:off x="1558845" y="6560430"/>
            <a:ext cx="326346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Source: UNAIDS Global AIDS Update 2023</a:t>
            </a:r>
          </a:p>
        </p:txBody>
      </p:sp>
      <p:sp>
        <p:nvSpPr>
          <p:cNvPr id="12" name="TextBox 11">
            <a:extLst>
              <a:ext uri="{FF2B5EF4-FFF2-40B4-BE49-F238E27FC236}">
                <a16:creationId xmlns:a16="http://schemas.microsoft.com/office/drawing/2014/main" id="{64360BF0-BA15-0080-FDB4-E4890DB3A364}"/>
              </a:ext>
            </a:extLst>
          </p:cNvPr>
          <p:cNvSpPr txBox="1"/>
          <p:nvPr/>
        </p:nvSpPr>
        <p:spPr>
          <a:xfrm>
            <a:off x="8168496" y="4787828"/>
            <a:ext cx="109036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10.3%</a:t>
            </a:r>
          </a:p>
        </p:txBody>
      </p:sp>
    </p:spTree>
    <p:extLst>
      <p:ext uri="{BB962C8B-B14F-4D97-AF65-F5344CB8AC3E}">
        <p14:creationId xmlns:p14="http://schemas.microsoft.com/office/powerpoint/2010/main" val="2416542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a baby&#10;&#10;Description automatically generated">
            <a:extLst>
              <a:ext uri="{FF2B5EF4-FFF2-40B4-BE49-F238E27FC236}">
                <a16:creationId xmlns:a16="http://schemas.microsoft.com/office/drawing/2014/main" id="{E574D5A7-6C52-12A2-9486-85A802FB865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579355" y="2232069"/>
            <a:ext cx="3609888" cy="4623503"/>
          </a:xfrm>
          <a:prstGeom prst="rect">
            <a:avLst/>
          </a:prstGeom>
        </p:spPr>
      </p:pic>
      <p:sp>
        <p:nvSpPr>
          <p:cNvPr id="5" name="Title 4">
            <a:extLst>
              <a:ext uri="{FF2B5EF4-FFF2-40B4-BE49-F238E27FC236}">
                <a16:creationId xmlns:a16="http://schemas.microsoft.com/office/drawing/2014/main" id="{4D847780-2A11-9044-F767-9387145245F4}"/>
              </a:ext>
            </a:extLst>
          </p:cNvPr>
          <p:cNvSpPr>
            <a:spLocks noGrp="1"/>
          </p:cNvSpPr>
          <p:nvPr>
            <p:ph type="title"/>
          </p:nvPr>
        </p:nvSpPr>
        <p:spPr>
          <a:xfrm>
            <a:off x="1964317" y="363818"/>
            <a:ext cx="9144456" cy="838199"/>
          </a:xfrm>
        </p:spPr>
        <p:txBody>
          <a:bodyPr/>
          <a:lstStyle/>
          <a:p>
            <a:r>
              <a:rPr lang="en-US"/>
              <a:t>Gaps: Pediatric and Maternal Child Health</a:t>
            </a:r>
          </a:p>
        </p:txBody>
      </p:sp>
      <p:sp>
        <p:nvSpPr>
          <p:cNvPr id="3" name="Content Placeholder 2">
            <a:extLst>
              <a:ext uri="{FF2B5EF4-FFF2-40B4-BE49-F238E27FC236}">
                <a16:creationId xmlns:a16="http://schemas.microsoft.com/office/drawing/2014/main" id="{44063529-24A5-94F9-03F6-A6D864D488E9}"/>
              </a:ext>
            </a:extLst>
          </p:cNvPr>
          <p:cNvSpPr txBox="1">
            <a:spLocks/>
          </p:cNvSpPr>
          <p:nvPr/>
        </p:nvSpPr>
        <p:spPr>
          <a:xfrm>
            <a:off x="1581662" y="1336247"/>
            <a:ext cx="7092437" cy="4962953"/>
          </a:xfrm>
          <a:prstGeom prst="rect">
            <a:avLst/>
          </a:prstGeom>
        </p:spPr>
        <p:txBody>
          <a:bodyPr lIns="91440" tIns="45720" rIns="91440" bIns="45720" anchor="t">
            <a:no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Arial"/>
              </a:rPr>
              <a:t>18% of pregnant or breastfeeding women                 (~ 220,000) living with HIV did not receive antiretroviral therapy in 2022</a:t>
            </a: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Arial"/>
              </a:rPr>
              <a:t>2022: only 57% of children (aged 0-14) living with HIV were receiving antiretroviral treatment coverage  compared with 77% among adults, and the gap is widening </a:t>
            </a: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Arial"/>
              </a:rPr>
              <a:t>Children accounted for 4% of PLWH but 14% of AIDS-related deaths in 2022  </a:t>
            </a:r>
          </a:p>
          <a:p>
            <a:pPr marL="1028700" marR="0" lvl="1"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4" name="TextBox 3">
            <a:extLst>
              <a:ext uri="{FF2B5EF4-FFF2-40B4-BE49-F238E27FC236}">
                <a16:creationId xmlns:a16="http://schemas.microsoft.com/office/drawing/2014/main" id="{C4D20855-F7E2-4B0F-C354-2852A529895D}"/>
              </a:ext>
            </a:extLst>
          </p:cNvPr>
          <p:cNvSpPr txBox="1"/>
          <p:nvPr/>
        </p:nvSpPr>
        <p:spPr>
          <a:xfrm>
            <a:off x="1581663" y="6596390"/>
            <a:ext cx="326346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Source: UNAIDS Global AIDS Update 2023</a:t>
            </a:r>
          </a:p>
        </p:txBody>
      </p:sp>
    </p:spTree>
    <p:extLst>
      <p:ext uri="{BB962C8B-B14F-4D97-AF65-F5344CB8AC3E}">
        <p14:creationId xmlns:p14="http://schemas.microsoft.com/office/powerpoint/2010/main" val="648825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D20855-F7E2-4B0F-C354-2852A529895D}"/>
              </a:ext>
            </a:extLst>
          </p:cNvPr>
          <p:cNvSpPr txBox="1"/>
          <p:nvPr/>
        </p:nvSpPr>
        <p:spPr>
          <a:xfrm>
            <a:off x="1581663" y="6596390"/>
            <a:ext cx="4164044"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Source: UNAIDS epidemiological estimates, 2023</a:t>
            </a:r>
          </a:p>
        </p:txBody>
      </p:sp>
      <p:sp>
        <p:nvSpPr>
          <p:cNvPr id="7" name="Title 6">
            <a:extLst>
              <a:ext uri="{FF2B5EF4-FFF2-40B4-BE49-F238E27FC236}">
                <a16:creationId xmlns:a16="http://schemas.microsoft.com/office/drawing/2014/main" id="{C208B6DC-33BB-1E9D-A453-54ECF1E97303}"/>
              </a:ext>
            </a:extLst>
          </p:cNvPr>
          <p:cNvSpPr>
            <a:spLocks noGrp="1"/>
          </p:cNvSpPr>
          <p:nvPr>
            <p:ph type="title"/>
          </p:nvPr>
        </p:nvSpPr>
        <p:spPr/>
        <p:txBody>
          <a:bodyPr/>
          <a:lstStyle/>
          <a:p>
            <a:r>
              <a:rPr lang="en-US"/>
              <a:t>Gaps: Pediatric and Maternal Child Health</a:t>
            </a:r>
          </a:p>
        </p:txBody>
      </p:sp>
      <p:sp>
        <p:nvSpPr>
          <p:cNvPr id="10" name="Content Placeholder 2">
            <a:extLst>
              <a:ext uri="{FF2B5EF4-FFF2-40B4-BE49-F238E27FC236}">
                <a16:creationId xmlns:a16="http://schemas.microsoft.com/office/drawing/2014/main" id="{32A12C6B-14FF-4A51-993F-254660F0BC8C}"/>
              </a:ext>
            </a:extLst>
          </p:cNvPr>
          <p:cNvSpPr txBox="1">
            <a:spLocks/>
          </p:cNvSpPr>
          <p:nvPr/>
        </p:nvSpPr>
        <p:spPr>
          <a:xfrm>
            <a:off x="1581662" y="1336247"/>
            <a:ext cx="7092437" cy="4962953"/>
          </a:xfrm>
          <a:prstGeom prst="rect">
            <a:avLst/>
          </a:prstGeom>
        </p:spPr>
        <p:txBody>
          <a:bodyPr lIns="91440" tIns="45720" rIns="91440" bIns="45720" anchor="t">
            <a:no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000000"/>
              </a:solidFill>
              <a:effectLst/>
              <a:uLnTx/>
              <a:uFillTx/>
              <a:latin typeface="Calibri" panose="020F0502020204030204"/>
              <a:ea typeface="+mn-ea"/>
              <a:cs typeface="Arial"/>
            </a:endParaRPr>
          </a:p>
          <a:p>
            <a:pPr marL="1028700" marR="0" lvl="1"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pic>
        <p:nvPicPr>
          <p:cNvPr id="9" name="Picture 8">
            <a:extLst>
              <a:ext uri="{FF2B5EF4-FFF2-40B4-BE49-F238E27FC236}">
                <a16:creationId xmlns:a16="http://schemas.microsoft.com/office/drawing/2014/main" id="{C127EA96-E94E-6A4D-3921-B9751FBBD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3914" y="2076531"/>
            <a:ext cx="4005569" cy="4327996"/>
          </a:xfrm>
          <a:prstGeom prst="rect">
            <a:avLst/>
          </a:prstGeom>
        </p:spPr>
      </p:pic>
      <p:pic>
        <p:nvPicPr>
          <p:cNvPr id="13" name="Picture 12">
            <a:extLst>
              <a:ext uri="{FF2B5EF4-FFF2-40B4-BE49-F238E27FC236}">
                <a16:creationId xmlns:a16="http://schemas.microsoft.com/office/drawing/2014/main" id="{17D9FC3F-161C-DD7F-D0B4-185B2FD2D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472" y="3446076"/>
            <a:ext cx="5935529" cy="2776900"/>
          </a:xfrm>
          <a:prstGeom prst="rect">
            <a:avLst/>
          </a:prstGeom>
        </p:spPr>
      </p:pic>
      <p:sp>
        <p:nvSpPr>
          <p:cNvPr id="14" name="TextBox 13">
            <a:extLst>
              <a:ext uri="{FF2B5EF4-FFF2-40B4-BE49-F238E27FC236}">
                <a16:creationId xmlns:a16="http://schemas.microsoft.com/office/drawing/2014/main" id="{7EE82AE3-0C05-1694-E633-3F87BFC4970A}"/>
              </a:ext>
            </a:extLst>
          </p:cNvPr>
          <p:cNvSpPr txBox="1"/>
          <p:nvPr/>
        </p:nvSpPr>
        <p:spPr>
          <a:xfrm>
            <a:off x="7273005" y="1430200"/>
            <a:ext cx="4426883" cy="1200329"/>
          </a:xfrm>
          <a:prstGeom prst="rect">
            <a:avLst/>
          </a:prstGeom>
          <a:noFill/>
          <a:ln w="28575">
            <a:solidFill>
              <a:srgbClr val="00206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Most new pediatric infections are occurring among children born to women who </a:t>
            </a:r>
            <a:r>
              <a:rPr kumimoji="0" lang="en-US" sz="1800" b="1" i="0" u="none" strike="noStrike" kern="1200" cap="none" spc="0" normalizeH="0" baseline="0" noProof="0">
                <a:ln>
                  <a:noFill/>
                </a:ln>
                <a:solidFill>
                  <a:srgbClr val="F47E55"/>
                </a:solidFill>
                <a:effectLst/>
                <a:uLnTx/>
                <a:uFillTx/>
                <a:latin typeface="Calibri" panose="020F0502020204030204"/>
                <a:ea typeface="+mn-ea"/>
                <a:cs typeface="+mn-cs"/>
              </a:rPr>
              <a:t>never started ART </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or </a:t>
            </a:r>
            <a:r>
              <a:rPr kumimoji="0" lang="en-US" sz="1800" b="1" i="0" u="none" strike="noStrike" kern="1200" cap="none" spc="0" normalizeH="0" baseline="0" noProof="0">
                <a:ln>
                  <a:noFill/>
                </a:ln>
                <a:solidFill>
                  <a:srgbClr val="00A99A"/>
                </a:solidFill>
                <a:effectLst/>
                <a:uLnTx/>
                <a:uFillTx/>
                <a:latin typeface="Calibri" panose="020F0502020204030204"/>
                <a:ea typeface="+mn-ea"/>
                <a:cs typeface="+mn-cs"/>
              </a:rPr>
              <a:t>who stopped ART during pregnancy or breastfeeding </a:t>
            </a:r>
          </a:p>
        </p:txBody>
      </p:sp>
      <p:sp>
        <p:nvSpPr>
          <p:cNvPr id="15" name="TextBox 14">
            <a:extLst>
              <a:ext uri="{FF2B5EF4-FFF2-40B4-BE49-F238E27FC236}">
                <a16:creationId xmlns:a16="http://schemas.microsoft.com/office/drawing/2014/main" id="{B9AFC7D7-ACB0-C68C-6044-CAA79E1CF5D4}"/>
              </a:ext>
            </a:extLst>
          </p:cNvPr>
          <p:cNvSpPr txBox="1"/>
          <p:nvPr/>
        </p:nvSpPr>
        <p:spPr>
          <a:xfrm>
            <a:off x="2325899" y="1358899"/>
            <a:ext cx="421379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New child infections due to gaps in prevention of vertical transmission </a:t>
            </a:r>
          </a:p>
        </p:txBody>
      </p:sp>
    </p:spTree>
    <p:extLst>
      <p:ext uri="{BB962C8B-B14F-4D97-AF65-F5344CB8AC3E}">
        <p14:creationId xmlns:p14="http://schemas.microsoft.com/office/powerpoint/2010/main" val="310390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847780-2A11-9044-F767-9387145245F4}"/>
              </a:ext>
            </a:extLst>
          </p:cNvPr>
          <p:cNvSpPr>
            <a:spLocks noGrp="1"/>
          </p:cNvSpPr>
          <p:nvPr>
            <p:ph type="title"/>
          </p:nvPr>
        </p:nvSpPr>
        <p:spPr/>
        <p:txBody>
          <a:bodyPr>
            <a:normAutofit/>
          </a:bodyPr>
          <a:lstStyle/>
          <a:p>
            <a:r>
              <a:rPr lang="en-US"/>
              <a:t>Gaps: Older Adults (&gt; 50 y) Living with HIV</a:t>
            </a:r>
          </a:p>
        </p:txBody>
      </p:sp>
      <p:sp>
        <p:nvSpPr>
          <p:cNvPr id="3" name="Content Placeholder 2">
            <a:extLst>
              <a:ext uri="{FF2B5EF4-FFF2-40B4-BE49-F238E27FC236}">
                <a16:creationId xmlns:a16="http://schemas.microsoft.com/office/drawing/2014/main" id="{845EF625-3985-70CE-CBD1-C778F7FFD733}"/>
              </a:ext>
            </a:extLst>
          </p:cNvPr>
          <p:cNvSpPr txBox="1">
            <a:spLocks/>
          </p:cNvSpPr>
          <p:nvPr/>
        </p:nvSpPr>
        <p:spPr>
          <a:xfrm>
            <a:off x="1799031" y="1253907"/>
            <a:ext cx="4877809" cy="4014690"/>
          </a:xfrm>
          <a:prstGeom prst="rect">
            <a:avLst/>
          </a:prstGeom>
        </p:spPr>
        <p:txBody>
          <a:bodyPr>
            <a:norm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1" i="0" u="none" strike="noStrike" kern="1200" cap="none" spc="0" normalizeH="0" baseline="0" noProof="0">
              <a:ln>
                <a:noFill/>
              </a:ln>
              <a:solidFill>
                <a:srgbClr val="000000"/>
              </a:solidFill>
              <a:effectLst/>
              <a:uLnTx/>
              <a:uFillTx/>
              <a:latin typeface="Calibri" panose="020F0502020204030204"/>
              <a:ea typeface="+mn-ea"/>
              <a:cs typeface="Arial"/>
            </a:endParaRPr>
          </a:p>
        </p:txBody>
      </p:sp>
      <p:sp>
        <p:nvSpPr>
          <p:cNvPr id="7" name="TextBox 6">
            <a:extLst>
              <a:ext uri="{FF2B5EF4-FFF2-40B4-BE49-F238E27FC236}">
                <a16:creationId xmlns:a16="http://schemas.microsoft.com/office/drawing/2014/main" id="{34B21416-1C5C-1700-46D2-E73DD0AD9626}"/>
              </a:ext>
            </a:extLst>
          </p:cNvPr>
          <p:cNvSpPr txBox="1"/>
          <p:nvPr/>
        </p:nvSpPr>
        <p:spPr>
          <a:xfrm>
            <a:off x="1895457" y="6596827"/>
            <a:ext cx="3744975"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Source: Farley et al., 2022 (JIAS)</a:t>
            </a:r>
          </a:p>
        </p:txBody>
      </p:sp>
      <p:pic>
        <p:nvPicPr>
          <p:cNvPr id="8" name="Picture 7">
            <a:extLst>
              <a:ext uri="{FF2B5EF4-FFF2-40B4-BE49-F238E27FC236}">
                <a16:creationId xmlns:a16="http://schemas.microsoft.com/office/drawing/2014/main" id="{29C81AD5-445F-ACAB-4C0C-60729DDB6147}"/>
              </a:ext>
            </a:extLst>
          </p:cNvPr>
          <p:cNvPicPr>
            <a:picLocks noChangeAspect="1"/>
          </p:cNvPicPr>
          <p:nvPr/>
        </p:nvPicPr>
        <p:blipFill rotWithShape="1">
          <a:blip r:embed="rId3">
            <a:extLst>
              <a:ext uri="{28A0092B-C50C-407E-A947-70E740481C1C}">
                <a14:useLocalDpi xmlns:a14="http://schemas.microsoft.com/office/drawing/2010/main" val="0"/>
              </a:ext>
            </a:extLst>
          </a:blip>
          <a:srcRect r="-259"/>
          <a:stretch/>
        </p:blipFill>
        <p:spPr>
          <a:xfrm>
            <a:off x="6342753" y="2357201"/>
            <a:ext cx="4050216" cy="3083116"/>
          </a:xfrm>
          <a:prstGeom prst="rect">
            <a:avLst/>
          </a:prstGeom>
        </p:spPr>
      </p:pic>
      <p:pic>
        <p:nvPicPr>
          <p:cNvPr id="10" name="Picture 9">
            <a:extLst>
              <a:ext uri="{FF2B5EF4-FFF2-40B4-BE49-F238E27FC236}">
                <a16:creationId xmlns:a16="http://schemas.microsoft.com/office/drawing/2014/main" id="{07F29122-3098-2866-0559-88203975296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791667" y="4020855"/>
            <a:ext cx="3399181" cy="2838386"/>
          </a:xfrm>
          <a:prstGeom prst="rect">
            <a:avLst/>
          </a:prstGeom>
        </p:spPr>
      </p:pic>
      <p:sp>
        <p:nvSpPr>
          <p:cNvPr id="2" name="TextBox 1">
            <a:extLst>
              <a:ext uri="{FF2B5EF4-FFF2-40B4-BE49-F238E27FC236}">
                <a16:creationId xmlns:a16="http://schemas.microsoft.com/office/drawing/2014/main" id="{E103929D-A885-01ED-B03D-C9AF1CB70A66}"/>
              </a:ext>
            </a:extLst>
          </p:cNvPr>
          <p:cNvSpPr txBox="1"/>
          <p:nvPr/>
        </p:nvSpPr>
        <p:spPr>
          <a:xfrm>
            <a:off x="1862479" y="1589403"/>
            <a:ext cx="4206240" cy="3970318"/>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Gaps in awareness of HIV-positive status among OPLWH (first 90)</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21% unaware of their HIV status before the surveys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Of these, half (54%) had never had HIV test </a:t>
            </a:r>
          </a:p>
        </p:txBody>
      </p:sp>
      <p:pic>
        <p:nvPicPr>
          <p:cNvPr id="9" name="Picture 8">
            <a:extLst>
              <a:ext uri="{FF2B5EF4-FFF2-40B4-BE49-F238E27FC236}">
                <a16:creationId xmlns:a16="http://schemas.microsoft.com/office/drawing/2014/main" id="{9234F0FD-B14D-E170-E91F-787E19CCFD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7069" y="1412577"/>
            <a:ext cx="5731052" cy="899642"/>
          </a:xfrm>
          <a:prstGeom prst="rect">
            <a:avLst/>
          </a:prstGeom>
          <a:ln w="31750">
            <a:solidFill>
              <a:srgbClr val="000000"/>
            </a:solidFill>
            <a:extLst>
              <a:ext uri="{C807C97D-BFC1-408E-A445-0C87EB9F89A2}">
                <ask:lineSketchStyleProps xmlns:ask="http://schemas.microsoft.com/office/drawing/2018/sketchyshapes" sd="1219033472">
                  <a:custGeom>
                    <a:avLst/>
                    <a:gdLst>
                      <a:gd name="connsiteX0" fmla="*/ 0 w 5339638"/>
                      <a:gd name="connsiteY0" fmla="*/ 0 h 838199"/>
                      <a:gd name="connsiteX1" fmla="*/ 560662 w 5339638"/>
                      <a:gd name="connsiteY1" fmla="*/ 0 h 838199"/>
                      <a:gd name="connsiteX2" fmla="*/ 1174720 w 5339638"/>
                      <a:gd name="connsiteY2" fmla="*/ 0 h 838199"/>
                      <a:gd name="connsiteX3" fmla="*/ 1735382 w 5339638"/>
                      <a:gd name="connsiteY3" fmla="*/ 0 h 838199"/>
                      <a:gd name="connsiteX4" fmla="*/ 2456233 w 5339638"/>
                      <a:gd name="connsiteY4" fmla="*/ 0 h 838199"/>
                      <a:gd name="connsiteX5" fmla="*/ 3123688 w 5339638"/>
                      <a:gd name="connsiteY5" fmla="*/ 0 h 838199"/>
                      <a:gd name="connsiteX6" fmla="*/ 3791143 w 5339638"/>
                      <a:gd name="connsiteY6" fmla="*/ 0 h 838199"/>
                      <a:gd name="connsiteX7" fmla="*/ 4565390 w 5339638"/>
                      <a:gd name="connsiteY7" fmla="*/ 0 h 838199"/>
                      <a:gd name="connsiteX8" fmla="*/ 5339638 w 5339638"/>
                      <a:gd name="connsiteY8" fmla="*/ 0 h 838199"/>
                      <a:gd name="connsiteX9" fmla="*/ 5339638 w 5339638"/>
                      <a:gd name="connsiteY9" fmla="*/ 393954 h 838199"/>
                      <a:gd name="connsiteX10" fmla="*/ 5339638 w 5339638"/>
                      <a:gd name="connsiteY10" fmla="*/ 838199 h 838199"/>
                      <a:gd name="connsiteX11" fmla="*/ 4832372 w 5339638"/>
                      <a:gd name="connsiteY11" fmla="*/ 838199 h 838199"/>
                      <a:gd name="connsiteX12" fmla="*/ 4271710 w 5339638"/>
                      <a:gd name="connsiteY12" fmla="*/ 838199 h 838199"/>
                      <a:gd name="connsiteX13" fmla="*/ 3550859 w 5339638"/>
                      <a:gd name="connsiteY13" fmla="*/ 838199 h 838199"/>
                      <a:gd name="connsiteX14" fmla="*/ 2776612 w 5339638"/>
                      <a:gd name="connsiteY14" fmla="*/ 838199 h 838199"/>
                      <a:gd name="connsiteX15" fmla="*/ 2162553 w 5339638"/>
                      <a:gd name="connsiteY15" fmla="*/ 838199 h 838199"/>
                      <a:gd name="connsiteX16" fmla="*/ 1388306 w 5339638"/>
                      <a:gd name="connsiteY16" fmla="*/ 838199 h 838199"/>
                      <a:gd name="connsiteX17" fmla="*/ 827644 w 5339638"/>
                      <a:gd name="connsiteY17" fmla="*/ 838199 h 838199"/>
                      <a:gd name="connsiteX18" fmla="*/ 0 w 5339638"/>
                      <a:gd name="connsiteY18" fmla="*/ 838199 h 838199"/>
                      <a:gd name="connsiteX19" fmla="*/ 0 w 5339638"/>
                      <a:gd name="connsiteY19" fmla="*/ 444245 h 838199"/>
                      <a:gd name="connsiteX20" fmla="*/ 0 w 5339638"/>
                      <a:gd name="connsiteY20" fmla="*/ 0 h 83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9638" h="838199" fill="none" extrusionOk="0">
                        <a:moveTo>
                          <a:pt x="0" y="0"/>
                        </a:moveTo>
                        <a:cubicBezTo>
                          <a:pt x="206448" y="-18203"/>
                          <a:pt x="441226" y="6624"/>
                          <a:pt x="560662" y="0"/>
                        </a:cubicBezTo>
                        <a:cubicBezTo>
                          <a:pt x="680098" y="-6624"/>
                          <a:pt x="954558" y="-23373"/>
                          <a:pt x="1174720" y="0"/>
                        </a:cubicBezTo>
                        <a:cubicBezTo>
                          <a:pt x="1394882" y="23373"/>
                          <a:pt x="1532430" y="-2873"/>
                          <a:pt x="1735382" y="0"/>
                        </a:cubicBezTo>
                        <a:cubicBezTo>
                          <a:pt x="1938334" y="2873"/>
                          <a:pt x="2111763" y="15454"/>
                          <a:pt x="2456233" y="0"/>
                        </a:cubicBezTo>
                        <a:cubicBezTo>
                          <a:pt x="2800703" y="-15454"/>
                          <a:pt x="2974170" y="385"/>
                          <a:pt x="3123688" y="0"/>
                        </a:cubicBezTo>
                        <a:cubicBezTo>
                          <a:pt x="3273207" y="-385"/>
                          <a:pt x="3547583" y="-31058"/>
                          <a:pt x="3791143" y="0"/>
                        </a:cubicBezTo>
                        <a:cubicBezTo>
                          <a:pt x="4034703" y="31058"/>
                          <a:pt x="4190975" y="-19737"/>
                          <a:pt x="4565390" y="0"/>
                        </a:cubicBezTo>
                        <a:cubicBezTo>
                          <a:pt x="4939805" y="19737"/>
                          <a:pt x="5133582" y="-32183"/>
                          <a:pt x="5339638" y="0"/>
                        </a:cubicBezTo>
                        <a:cubicBezTo>
                          <a:pt x="5328368" y="192203"/>
                          <a:pt x="5357077" y="262685"/>
                          <a:pt x="5339638" y="393954"/>
                        </a:cubicBezTo>
                        <a:cubicBezTo>
                          <a:pt x="5322199" y="525223"/>
                          <a:pt x="5321123" y="634437"/>
                          <a:pt x="5339638" y="838199"/>
                        </a:cubicBezTo>
                        <a:cubicBezTo>
                          <a:pt x="5121514" y="847884"/>
                          <a:pt x="5046182" y="819907"/>
                          <a:pt x="4832372" y="838199"/>
                        </a:cubicBezTo>
                        <a:cubicBezTo>
                          <a:pt x="4618562" y="856491"/>
                          <a:pt x="4408927" y="857298"/>
                          <a:pt x="4271710" y="838199"/>
                        </a:cubicBezTo>
                        <a:cubicBezTo>
                          <a:pt x="4134493" y="819100"/>
                          <a:pt x="3740904" y="822344"/>
                          <a:pt x="3550859" y="838199"/>
                        </a:cubicBezTo>
                        <a:cubicBezTo>
                          <a:pt x="3360814" y="854054"/>
                          <a:pt x="2997479" y="841924"/>
                          <a:pt x="2776612" y="838199"/>
                        </a:cubicBezTo>
                        <a:cubicBezTo>
                          <a:pt x="2555745" y="834474"/>
                          <a:pt x="2404432" y="863423"/>
                          <a:pt x="2162553" y="838199"/>
                        </a:cubicBezTo>
                        <a:cubicBezTo>
                          <a:pt x="1920674" y="812975"/>
                          <a:pt x="1548679" y="868070"/>
                          <a:pt x="1388306" y="838199"/>
                        </a:cubicBezTo>
                        <a:cubicBezTo>
                          <a:pt x="1227933" y="808328"/>
                          <a:pt x="1094825" y="820070"/>
                          <a:pt x="827644" y="838199"/>
                        </a:cubicBezTo>
                        <a:cubicBezTo>
                          <a:pt x="560463" y="856328"/>
                          <a:pt x="286728" y="808247"/>
                          <a:pt x="0" y="838199"/>
                        </a:cubicBezTo>
                        <a:cubicBezTo>
                          <a:pt x="-6786" y="749672"/>
                          <a:pt x="14190" y="617574"/>
                          <a:pt x="0" y="444245"/>
                        </a:cubicBezTo>
                        <a:cubicBezTo>
                          <a:pt x="-14190" y="270916"/>
                          <a:pt x="-6213" y="113895"/>
                          <a:pt x="0" y="0"/>
                        </a:cubicBezTo>
                        <a:close/>
                      </a:path>
                      <a:path w="5339638" h="838199" stroke="0" extrusionOk="0">
                        <a:moveTo>
                          <a:pt x="0" y="0"/>
                        </a:moveTo>
                        <a:cubicBezTo>
                          <a:pt x="160233" y="2603"/>
                          <a:pt x="478615" y="-11090"/>
                          <a:pt x="614058" y="0"/>
                        </a:cubicBezTo>
                        <a:cubicBezTo>
                          <a:pt x="749501" y="11090"/>
                          <a:pt x="912468" y="14225"/>
                          <a:pt x="1121324" y="0"/>
                        </a:cubicBezTo>
                        <a:cubicBezTo>
                          <a:pt x="1330180" y="-14225"/>
                          <a:pt x="1530938" y="3463"/>
                          <a:pt x="1895571" y="0"/>
                        </a:cubicBezTo>
                        <a:cubicBezTo>
                          <a:pt x="2260204" y="-3463"/>
                          <a:pt x="2269272" y="-25517"/>
                          <a:pt x="2509630" y="0"/>
                        </a:cubicBezTo>
                        <a:cubicBezTo>
                          <a:pt x="2749988" y="25517"/>
                          <a:pt x="2887369" y="-26632"/>
                          <a:pt x="3123688" y="0"/>
                        </a:cubicBezTo>
                        <a:cubicBezTo>
                          <a:pt x="3360007" y="26632"/>
                          <a:pt x="3729624" y="7366"/>
                          <a:pt x="3897936" y="0"/>
                        </a:cubicBezTo>
                        <a:cubicBezTo>
                          <a:pt x="4066248" y="-7366"/>
                          <a:pt x="4270807" y="-5705"/>
                          <a:pt x="4458598" y="0"/>
                        </a:cubicBezTo>
                        <a:cubicBezTo>
                          <a:pt x="4646389" y="5705"/>
                          <a:pt x="5046388" y="-33813"/>
                          <a:pt x="5339638" y="0"/>
                        </a:cubicBezTo>
                        <a:cubicBezTo>
                          <a:pt x="5344839" y="188124"/>
                          <a:pt x="5341244" y="221260"/>
                          <a:pt x="5339638" y="435863"/>
                        </a:cubicBezTo>
                        <a:cubicBezTo>
                          <a:pt x="5338032" y="650466"/>
                          <a:pt x="5344041" y="734999"/>
                          <a:pt x="5339638" y="838199"/>
                        </a:cubicBezTo>
                        <a:cubicBezTo>
                          <a:pt x="5198084" y="825291"/>
                          <a:pt x="4993519" y="815639"/>
                          <a:pt x="4672183" y="838199"/>
                        </a:cubicBezTo>
                        <a:cubicBezTo>
                          <a:pt x="4350847" y="860759"/>
                          <a:pt x="4270849" y="855679"/>
                          <a:pt x="4058125" y="838199"/>
                        </a:cubicBezTo>
                        <a:cubicBezTo>
                          <a:pt x="3845401" y="820719"/>
                          <a:pt x="3463222" y="863225"/>
                          <a:pt x="3283877" y="838199"/>
                        </a:cubicBezTo>
                        <a:cubicBezTo>
                          <a:pt x="3104532" y="813173"/>
                          <a:pt x="2774809" y="848944"/>
                          <a:pt x="2509630" y="838199"/>
                        </a:cubicBezTo>
                        <a:cubicBezTo>
                          <a:pt x="2244451" y="827454"/>
                          <a:pt x="2079417" y="850733"/>
                          <a:pt x="1948968" y="838199"/>
                        </a:cubicBezTo>
                        <a:cubicBezTo>
                          <a:pt x="1818519" y="825665"/>
                          <a:pt x="1609543" y="817167"/>
                          <a:pt x="1281513" y="838199"/>
                        </a:cubicBezTo>
                        <a:cubicBezTo>
                          <a:pt x="953483" y="859231"/>
                          <a:pt x="459135" y="800489"/>
                          <a:pt x="0" y="838199"/>
                        </a:cubicBezTo>
                        <a:cubicBezTo>
                          <a:pt x="-16370" y="725544"/>
                          <a:pt x="-13092" y="616932"/>
                          <a:pt x="0" y="419100"/>
                        </a:cubicBezTo>
                        <a:cubicBezTo>
                          <a:pt x="13092" y="221268"/>
                          <a:pt x="7144" y="190234"/>
                          <a:pt x="0" y="0"/>
                        </a:cubicBezTo>
                        <a:close/>
                      </a:path>
                    </a:pathLst>
                  </a:custGeom>
                  <ask:type>
                    <ask:lineSketchNone/>
                  </ask:type>
                </ask:lineSketchStyleProps>
              </a:ext>
            </a:extLst>
          </a:ln>
        </p:spPr>
      </p:pic>
    </p:spTree>
    <p:extLst>
      <p:ext uri="{BB962C8B-B14F-4D97-AF65-F5344CB8AC3E}">
        <p14:creationId xmlns:p14="http://schemas.microsoft.com/office/powerpoint/2010/main" val="2619764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847780-2A11-9044-F767-9387145245F4}"/>
              </a:ext>
            </a:extLst>
          </p:cNvPr>
          <p:cNvSpPr>
            <a:spLocks noGrp="1"/>
          </p:cNvSpPr>
          <p:nvPr>
            <p:ph type="title"/>
          </p:nvPr>
        </p:nvSpPr>
        <p:spPr/>
        <p:txBody>
          <a:bodyPr/>
          <a:lstStyle/>
          <a:p>
            <a:r>
              <a:rPr lang="en-US"/>
              <a:t>Gaps: mobile, migrant, and displaced populations</a:t>
            </a:r>
          </a:p>
        </p:txBody>
      </p:sp>
      <p:sp>
        <p:nvSpPr>
          <p:cNvPr id="3" name="Content Placeholder 2">
            <a:extLst>
              <a:ext uri="{FF2B5EF4-FFF2-40B4-BE49-F238E27FC236}">
                <a16:creationId xmlns:a16="http://schemas.microsoft.com/office/drawing/2014/main" id="{DA757893-174A-B59F-AB62-06B32B68FAF1}"/>
              </a:ext>
            </a:extLst>
          </p:cNvPr>
          <p:cNvSpPr txBox="1">
            <a:spLocks/>
          </p:cNvSpPr>
          <p:nvPr/>
        </p:nvSpPr>
        <p:spPr>
          <a:xfrm>
            <a:off x="1691014" y="1333182"/>
            <a:ext cx="5688353" cy="5222484"/>
          </a:xfrm>
          <a:prstGeom prst="rect">
            <a:avLst/>
          </a:prstGeom>
        </p:spPr>
        <p:txBody>
          <a:bodyPr>
            <a:norm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Arial"/>
              </a:rPr>
              <a:t>Mobile populations more likely to acquire HIV compared to more permanent residents across many settings </a:t>
            </a:r>
          </a:p>
          <a:p>
            <a:pPr marL="1028700" marR="0" lvl="1"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Often via more frequent sexual risk behaviors and expanded sexual networks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Arial"/>
              </a:rPr>
              <a:t>In Namibia, migration was associated with lower VLS, primarily due to lack of awareness of HIV infection </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Arial"/>
              </a:rPr>
              <a:t>Mobility also increases risk of HIV treatment interruptions </a:t>
            </a:r>
          </a:p>
        </p:txBody>
      </p:sp>
      <p:sp>
        <p:nvSpPr>
          <p:cNvPr id="4" name="TextBox 3">
            <a:extLst>
              <a:ext uri="{FF2B5EF4-FFF2-40B4-BE49-F238E27FC236}">
                <a16:creationId xmlns:a16="http://schemas.microsoft.com/office/drawing/2014/main" id="{2DE57A2D-53C1-7D99-14D3-70DE5F6B0776}"/>
              </a:ext>
            </a:extLst>
          </p:cNvPr>
          <p:cNvSpPr txBox="1"/>
          <p:nvPr/>
        </p:nvSpPr>
        <p:spPr>
          <a:xfrm>
            <a:off x="1574594" y="6423942"/>
            <a:ext cx="410356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Source: Santoso et al., 2022 (</a:t>
            </a:r>
            <a:r>
              <a:rPr kumimoji="0" lang="en-US" sz="1100" b="0" i="0" u="none" strike="noStrike" kern="1200" cap="none" spc="0" normalizeH="0" baseline="0" noProof="0" err="1">
                <a:ln>
                  <a:noFill/>
                </a:ln>
                <a:solidFill>
                  <a:srgbClr val="000000"/>
                </a:solidFill>
                <a:effectLst/>
                <a:uLnTx/>
                <a:uFillTx/>
                <a:latin typeface="Calibri" panose="020F0502020204030204"/>
                <a:ea typeface="+mn-ea"/>
                <a:cs typeface="+mn-cs"/>
              </a:rPr>
              <a:t>eClinical</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 Medicine); Khalifa et al., 2022 (J </a:t>
            </a:r>
            <a:r>
              <a:rPr kumimoji="0" lang="en-US" sz="1100" b="0" i="0" u="none" strike="noStrike" kern="1200" cap="none" spc="0" normalizeH="0" baseline="0" noProof="0" err="1">
                <a:ln>
                  <a:noFill/>
                </a:ln>
                <a:solidFill>
                  <a:srgbClr val="000000"/>
                </a:solidFill>
                <a:effectLst/>
                <a:uLnTx/>
                <a:uFillTx/>
                <a:latin typeface="Calibri" panose="020F0502020204030204"/>
                <a:ea typeface="+mn-ea"/>
                <a:cs typeface="+mn-cs"/>
              </a:rPr>
              <a:t>Acquir</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 Immune </a:t>
            </a:r>
            <a:r>
              <a:rPr kumimoji="0" lang="en-US" sz="1100" b="0" i="0" u="none" strike="noStrike" kern="1200" cap="none" spc="0" normalizeH="0" baseline="0" noProof="0" err="1">
                <a:ln>
                  <a:noFill/>
                </a:ln>
                <a:solidFill>
                  <a:srgbClr val="000000"/>
                </a:solidFill>
                <a:effectLst/>
                <a:uLnTx/>
                <a:uFillTx/>
                <a:latin typeface="Calibri" panose="020F0502020204030204"/>
                <a:ea typeface="+mn-ea"/>
                <a:cs typeface="+mn-cs"/>
              </a:rPr>
              <a:t>Defic</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100" b="0" i="0" u="none" strike="noStrike" kern="1200" cap="none" spc="0" normalizeH="0" baseline="0" noProof="0" err="1">
                <a:ln>
                  <a:noFill/>
                </a:ln>
                <a:solidFill>
                  <a:srgbClr val="000000"/>
                </a:solidFill>
                <a:effectLst/>
                <a:uLnTx/>
                <a:uFillTx/>
                <a:latin typeface="Calibri" panose="020F0502020204030204"/>
                <a:ea typeface="+mn-ea"/>
                <a:cs typeface="+mn-cs"/>
              </a:rPr>
              <a:t>Syndr</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a:t>
            </a:r>
          </a:p>
        </p:txBody>
      </p:sp>
      <p:pic>
        <p:nvPicPr>
          <p:cNvPr id="6" name="Picture 5">
            <a:extLst>
              <a:ext uri="{FF2B5EF4-FFF2-40B4-BE49-F238E27FC236}">
                <a16:creationId xmlns:a16="http://schemas.microsoft.com/office/drawing/2014/main" id="{3E394F40-6B24-6C28-08B2-B800DB7F8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127" y="1937661"/>
            <a:ext cx="4440557" cy="2982678"/>
          </a:xfrm>
          <a:prstGeom prst="rect">
            <a:avLst/>
          </a:prstGeom>
        </p:spPr>
      </p:pic>
      <p:sp>
        <p:nvSpPr>
          <p:cNvPr id="8" name="TextBox 7">
            <a:extLst>
              <a:ext uri="{FF2B5EF4-FFF2-40B4-BE49-F238E27FC236}">
                <a16:creationId xmlns:a16="http://schemas.microsoft.com/office/drawing/2014/main" id="{946BEA99-8D0E-92EE-226B-DF73D4111AEE}"/>
              </a:ext>
            </a:extLst>
          </p:cNvPr>
          <p:cNvSpPr txBox="1"/>
          <p:nvPr/>
        </p:nvSpPr>
        <p:spPr>
          <a:xfrm>
            <a:off x="7379367" y="4920339"/>
            <a:ext cx="172849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Photo credit: UNFPA</a:t>
            </a:r>
          </a:p>
        </p:txBody>
      </p:sp>
    </p:spTree>
    <p:extLst>
      <p:ext uri="{BB962C8B-B14F-4D97-AF65-F5344CB8AC3E}">
        <p14:creationId xmlns:p14="http://schemas.microsoft.com/office/powerpoint/2010/main" val="364143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F819011-859C-CC81-DC42-66C10F4D6515}"/>
              </a:ext>
            </a:extLst>
          </p:cNvPr>
          <p:cNvSpPr/>
          <p:nvPr/>
        </p:nvSpPr>
        <p:spPr>
          <a:xfrm>
            <a:off x="7974419" y="0"/>
            <a:ext cx="4217581" cy="609245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92F574C-EDBA-715A-5CFB-CBD23A92491F}"/>
              </a:ext>
            </a:extLst>
          </p:cNvPr>
          <p:cNvSpPr>
            <a:spLocks noGrp="1"/>
          </p:cNvSpPr>
          <p:nvPr>
            <p:ph type="title"/>
          </p:nvPr>
        </p:nvSpPr>
        <p:spPr>
          <a:xfrm>
            <a:off x="7974418" y="508000"/>
            <a:ext cx="4217581" cy="850899"/>
          </a:xfrm>
        </p:spPr>
        <p:txBody>
          <a:bodyPr/>
          <a:lstStyle/>
          <a:p>
            <a:pPr algn="ctr"/>
            <a:r>
              <a:rPr lang="en-US" dirty="0">
                <a:solidFill>
                  <a:schemeClr val="tx2"/>
                </a:solidFill>
              </a:rPr>
              <a:t>Reminders</a:t>
            </a:r>
          </a:p>
        </p:txBody>
      </p:sp>
      <p:sp>
        <p:nvSpPr>
          <p:cNvPr id="5" name="Text Placeholder 3">
            <a:extLst>
              <a:ext uri="{FF2B5EF4-FFF2-40B4-BE49-F238E27FC236}">
                <a16:creationId xmlns:a16="http://schemas.microsoft.com/office/drawing/2014/main" id="{CACDC8FD-9B6F-2DDE-D405-BECF9DB86260}"/>
              </a:ext>
            </a:extLst>
          </p:cNvPr>
          <p:cNvSpPr txBox="1">
            <a:spLocks/>
          </p:cNvSpPr>
          <p:nvPr/>
        </p:nvSpPr>
        <p:spPr>
          <a:xfrm>
            <a:off x="590169" y="1507034"/>
            <a:ext cx="6323097" cy="4448381"/>
          </a:xfrm>
          <a:prstGeom prst="rect">
            <a:avLst/>
          </a:prstGeom>
        </p:spPr>
        <p:txBody>
          <a:bodyPr vert="horz" lIns="91440" tIns="45720" rIns="91440" bIns="45720" numCol="2" spcCol="457200" rtlCol="0" anchor="t">
            <a:norm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Welcome and Introduction</a:t>
            </a:r>
          </a:p>
          <a:p>
            <a:r>
              <a:rPr lang="en-US" dirty="0"/>
              <a:t>Keynote Address </a:t>
            </a:r>
            <a:endParaRPr lang="en-US" i="1" dirty="0"/>
          </a:p>
          <a:p>
            <a:r>
              <a:rPr lang="en-US" dirty="0"/>
              <a:t>Panel Discussion</a:t>
            </a:r>
          </a:p>
          <a:p>
            <a:r>
              <a:rPr lang="en-US" dirty="0"/>
              <a:t>Q&amp;A</a:t>
            </a:r>
            <a:endParaRPr lang="en-US" i="1" dirty="0">
              <a:solidFill>
                <a:srgbClr val="975CA5"/>
              </a:solidFill>
            </a:endParaRPr>
          </a:p>
          <a:p>
            <a:endParaRPr lang="en-US" dirty="0"/>
          </a:p>
        </p:txBody>
      </p:sp>
      <p:sp>
        <p:nvSpPr>
          <p:cNvPr id="6" name="Title 3">
            <a:extLst>
              <a:ext uri="{FF2B5EF4-FFF2-40B4-BE49-F238E27FC236}">
                <a16:creationId xmlns:a16="http://schemas.microsoft.com/office/drawing/2014/main" id="{6EA8CC82-DBA4-59C9-0104-1EBC72E2FB5E}"/>
              </a:ext>
            </a:extLst>
          </p:cNvPr>
          <p:cNvSpPr txBox="1">
            <a:spLocks/>
          </p:cNvSpPr>
          <p:nvPr/>
        </p:nvSpPr>
        <p:spPr>
          <a:xfrm>
            <a:off x="590169" y="455773"/>
            <a:ext cx="3551163" cy="70208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algn="l"/>
            <a:r>
              <a:rPr lang="pt-PT" sz="3200" spc="100">
                <a:solidFill>
                  <a:schemeClr val="tx2">
                    <a:lumMod val="75000"/>
                  </a:schemeClr>
                </a:solidFill>
              </a:rPr>
              <a:t>Agenda</a:t>
            </a:r>
            <a:endParaRPr lang="en-US" sz="3200" spc="100">
              <a:solidFill>
                <a:schemeClr val="tx2">
                  <a:lumMod val="75000"/>
                </a:schemeClr>
              </a:solidFill>
            </a:endParaRPr>
          </a:p>
        </p:txBody>
      </p:sp>
      <p:sp>
        <p:nvSpPr>
          <p:cNvPr id="7" name="Rectangle 6">
            <a:extLst>
              <a:ext uri="{FF2B5EF4-FFF2-40B4-BE49-F238E27FC236}">
                <a16:creationId xmlns:a16="http://schemas.microsoft.com/office/drawing/2014/main" id="{0174EE41-4853-EA55-C94C-AD9B1F8DD789}"/>
              </a:ext>
            </a:extLst>
          </p:cNvPr>
          <p:cNvSpPr/>
          <p:nvPr/>
        </p:nvSpPr>
        <p:spPr>
          <a:xfrm>
            <a:off x="0" y="1156407"/>
            <a:ext cx="4141332" cy="701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1">
            <a:extLst>
              <a:ext uri="{FF2B5EF4-FFF2-40B4-BE49-F238E27FC236}">
                <a16:creationId xmlns:a16="http://schemas.microsoft.com/office/drawing/2014/main" id="{1B45941B-FE82-04AF-0F4B-894B58577C73}"/>
              </a:ext>
            </a:extLst>
          </p:cNvPr>
          <p:cNvSpPr txBox="1">
            <a:spLocks/>
          </p:cNvSpPr>
          <p:nvPr/>
        </p:nvSpPr>
        <p:spPr>
          <a:xfrm>
            <a:off x="8487468" y="1507034"/>
            <a:ext cx="3191477" cy="4448381"/>
          </a:xfrm>
          <a:prstGeom prst="rect">
            <a:avLst/>
          </a:prstGeom>
        </p:spPr>
        <p:txBody>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For questions to the panelists, use the Q&amp;A box </a:t>
            </a:r>
          </a:p>
          <a:p>
            <a:pPr algn="ctr"/>
            <a:endParaRPr lang="en-US" dirty="0"/>
          </a:p>
          <a:p>
            <a:pPr algn="ctr"/>
            <a:r>
              <a:rPr lang="en-US" dirty="0"/>
              <a:t>The webinar recording and slides will be posted on www.icap.columbia.edu </a:t>
            </a:r>
          </a:p>
          <a:p>
            <a:pPr algn="ctr"/>
            <a:r>
              <a:rPr lang="en-US" dirty="0"/>
              <a:t>  </a:t>
            </a:r>
          </a:p>
        </p:txBody>
      </p:sp>
      <p:sp>
        <p:nvSpPr>
          <p:cNvPr id="10" name="Rectangle 9">
            <a:extLst>
              <a:ext uri="{FF2B5EF4-FFF2-40B4-BE49-F238E27FC236}">
                <a16:creationId xmlns:a16="http://schemas.microsoft.com/office/drawing/2014/main" id="{272463B1-64DB-0881-FB2E-066BEFFD8377}"/>
              </a:ext>
            </a:extLst>
          </p:cNvPr>
          <p:cNvSpPr/>
          <p:nvPr/>
        </p:nvSpPr>
        <p:spPr>
          <a:xfrm flipV="1">
            <a:off x="9650565" y="1156407"/>
            <a:ext cx="865281" cy="70120"/>
          </a:xfrm>
          <a:prstGeom prst="rect">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2703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5753-75DD-0337-7B22-A6881221777D}"/>
              </a:ext>
            </a:extLst>
          </p:cNvPr>
          <p:cNvSpPr>
            <a:spLocks noGrp="1"/>
          </p:cNvSpPr>
          <p:nvPr>
            <p:ph type="title"/>
          </p:nvPr>
        </p:nvSpPr>
        <p:spPr/>
        <p:txBody>
          <a:bodyPr/>
          <a:lstStyle/>
          <a:p>
            <a:r>
              <a:rPr lang="en-US"/>
              <a:t>Threats</a:t>
            </a:r>
          </a:p>
        </p:txBody>
      </p:sp>
      <p:pic>
        <p:nvPicPr>
          <p:cNvPr id="4" name="Graphic 3">
            <a:extLst>
              <a:ext uri="{FF2B5EF4-FFF2-40B4-BE49-F238E27FC236}">
                <a16:creationId xmlns:a16="http://schemas.microsoft.com/office/drawing/2014/main" id="{150F4A7B-EBB3-C3E8-FEC5-F08F119261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94974" y="1542516"/>
            <a:ext cx="4114800" cy="4114800"/>
          </a:xfrm>
          <a:prstGeom prst="rect">
            <a:avLst/>
          </a:prstGeom>
        </p:spPr>
      </p:pic>
    </p:spTree>
    <p:extLst>
      <p:ext uri="{BB962C8B-B14F-4D97-AF65-F5344CB8AC3E}">
        <p14:creationId xmlns:p14="http://schemas.microsoft.com/office/powerpoint/2010/main" val="3362111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847780-2A11-9044-F767-9387145245F4}"/>
              </a:ext>
            </a:extLst>
          </p:cNvPr>
          <p:cNvSpPr>
            <a:spLocks noGrp="1"/>
          </p:cNvSpPr>
          <p:nvPr>
            <p:ph type="title"/>
          </p:nvPr>
        </p:nvSpPr>
        <p:spPr>
          <a:xfrm>
            <a:off x="1938068" y="288621"/>
            <a:ext cx="9144456" cy="838199"/>
          </a:xfrm>
        </p:spPr>
        <p:txBody>
          <a:bodyPr>
            <a:normAutofit fontScale="90000"/>
          </a:bodyPr>
          <a:lstStyle/>
          <a:p>
            <a:r>
              <a:rPr lang="en-US"/>
              <a:t>The Coming Youth Bulge </a:t>
            </a:r>
            <a:br>
              <a:rPr lang="en-US"/>
            </a:br>
            <a:endParaRPr lang="en-US"/>
          </a:p>
        </p:txBody>
      </p:sp>
      <p:pic>
        <p:nvPicPr>
          <p:cNvPr id="3" name="Picture 2">
            <a:extLst>
              <a:ext uri="{FF2B5EF4-FFF2-40B4-BE49-F238E27FC236}">
                <a16:creationId xmlns:a16="http://schemas.microsoft.com/office/drawing/2014/main" id="{255008BB-28FE-ACE1-BA63-2120B8EEB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067" y="891540"/>
            <a:ext cx="8544045" cy="5258739"/>
          </a:xfrm>
          <a:prstGeom prst="rect">
            <a:avLst/>
          </a:prstGeom>
        </p:spPr>
      </p:pic>
      <p:sp>
        <p:nvSpPr>
          <p:cNvPr id="4" name="TextBox 3">
            <a:extLst>
              <a:ext uri="{FF2B5EF4-FFF2-40B4-BE49-F238E27FC236}">
                <a16:creationId xmlns:a16="http://schemas.microsoft.com/office/drawing/2014/main" id="{5C7A80FE-513C-682D-34DD-01B89992E45A}"/>
              </a:ext>
            </a:extLst>
          </p:cNvPr>
          <p:cNvSpPr txBox="1"/>
          <p:nvPr/>
        </p:nvSpPr>
        <p:spPr>
          <a:xfrm>
            <a:off x="1839008" y="6416507"/>
            <a:ext cx="4875053" cy="6001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B545B"/>
                </a:solidFill>
                <a:effectLst/>
                <a:uLnTx/>
                <a:uFillTx/>
                <a:latin typeface="Calibri"/>
                <a:ea typeface="+mn-ea"/>
                <a:cs typeface="+mn-cs"/>
                <a:hlinkClick r:id="rId4"/>
              </a:rPr>
              <a:t>https://www.cia.gov/the-world-factbook/countries/tanzania/#people-and-society</a:t>
            </a:r>
            <a:endParaRPr kumimoji="0" lang="en-US" sz="1100" b="0" i="0" u="none" strike="noStrike" kern="1200" cap="none" spc="0" normalizeH="0" baseline="0" noProof="0">
              <a:ln>
                <a:noFill/>
              </a:ln>
              <a:solidFill>
                <a:srgbClr val="4B545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4B545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4B545B"/>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0D05F845-A37D-B9CE-F36A-7302B538A7EB}"/>
              </a:ext>
            </a:extLst>
          </p:cNvPr>
          <p:cNvSpPr/>
          <p:nvPr/>
        </p:nvSpPr>
        <p:spPr>
          <a:xfrm>
            <a:off x="2237148" y="3894329"/>
            <a:ext cx="7154037" cy="1106424"/>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CADA14C-C51D-0139-19AC-914EF86D785E}"/>
              </a:ext>
            </a:extLst>
          </p:cNvPr>
          <p:cNvSpPr txBox="1"/>
          <p:nvPr/>
        </p:nvSpPr>
        <p:spPr>
          <a:xfrm>
            <a:off x="7565434" y="1310245"/>
            <a:ext cx="2792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Tanzania fertility rate: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4.4 children per women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(2022)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173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64F2B-0ACA-5488-F1EC-3597EC7D9B1D}"/>
              </a:ext>
            </a:extLst>
          </p:cNvPr>
          <p:cNvSpPr>
            <a:spLocks noGrp="1"/>
          </p:cNvSpPr>
          <p:nvPr>
            <p:ph type="title"/>
          </p:nvPr>
        </p:nvSpPr>
        <p:spPr>
          <a:xfrm>
            <a:off x="1807752" y="315361"/>
            <a:ext cx="8964632" cy="2019299"/>
          </a:xfrm>
        </p:spPr>
        <p:txBody>
          <a:bodyPr>
            <a:noAutofit/>
          </a:bodyPr>
          <a:lstStyle/>
          <a:p>
            <a:r>
              <a:rPr lang="en-US" sz="3200">
                <a:latin typeface="Century Gothic"/>
              </a:rPr>
              <a:t>Climate change as a threat to HIV services</a:t>
            </a:r>
          </a:p>
        </p:txBody>
      </p:sp>
      <p:sp>
        <p:nvSpPr>
          <p:cNvPr id="4" name="TextBox 3">
            <a:extLst>
              <a:ext uri="{FF2B5EF4-FFF2-40B4-BE49-F238E27FC236}">
                <a16:creationId xmlns:a16="http://schemas.microsoft.com/office/drawing/2014/main" id="{23FC9BB1-F6A7-3804-16E0-63CD07AA0515}"/>
              </a:ext>
            </a:extLst>
          </p:cNvPr>
          <p:cNvSpPr txBox="1"/>
          <p:nvPr/>
        </p:nvSpPr>
        <p:spPr>
          <a:xfrm>
            <a:off x="6675189" y="6155037"/>
            <a:ext cx="5085011"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Source: </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hlinkClick r:id="rId3"/>
              </a:rPr>
              <a:t>https://factor.niehs.nih.gov/2023/8/science-highlights/climate-change-and-hiv</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 ; </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hlinkClick r:id="rId4"/>
              </a:rPr>
              <a:t>https://www.ilo.org/wcmsp5/groups/public/---ed_emp/---emp_ent/documents/publication/wcms_867187.pdf</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2E2810F1-73E0-F82E-07D3-4F3579415FF4}"/>
              </a:ext>
            </a:extLst>
          </p:cNvPr>
          <p:cNvSpPr txBox="1"/>
          <p:nvPr/>
        </p:nvSpPr>
        <p:spPr>
          <a:xfrm>
            <a:off x="1786520" y="6239675"/>
            <a:ext cx="4835540"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By MODIS image captured by NASA’s Aqua satellite - EOSDIS Worldview, Public Domain, https://commons.wikimedia.org/w/index.php?curid=77346975</a:t>
            </a:r>
          </a:p>
        </p:txBody>
      </p:sp>
      <p:pic>
        <p:nvPicPr>
          <p:cNvPr id="9" name="Picture 8">
            <a:extLst>
              <a:ext uri="{FF2B5EF4-FFF2-40B4-BE49-F238E27FC236}">
                <a16:creationId xmlns:a16="http://schemas.microsoft.com/office/drawing/2014/main" id="{E6AE9584-FBD1-697C-26FD-EEC727C23E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6454" y="1554914"/>
            <a:ext cx="4823746" cy="4414086"/>
          </a:xfrm>
          <a:prstGeom prst="rect">
            <a:avLst/>
          </a:prstGeom>
        </p:spPr>
      </p:pic>
      <p:pic>
        <p:nvPicPr>
          <p:cNvPr id="10" name="Picture 9">
            <a:extLst>
              <a:ext uri="{FF2B5EF4-FFF2-40B4-BE49-F238E27FC236}">
                <a16:creationId xmlns:a16="http://schemas.microsoft.com/office/drawing/2014/main" id="{C0C5CC7A-A5EE-4D70-E2E8-A179E4FC82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2581" y="1554913"/>
            <a:ext cx="3783419" cy="4499881"/>
          </a:xfrm>
          <a:prstGeom prst="rect">
            <a:avLst/>
          </a:prstGeom>
        </p:spPr>
      </p:pic>
    </p:spTree>
    <p:extLst>
      <p:ext uri="{BB962C8B-B14F-4D97-AF65-F5344CB8AC3E}">
        <p14:creationId xmlns:p14="http://schemas.microsoft.com/office/powerpoint/2010/main" val="3907596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C230627-EA32-09C4-DD66-4D302661C2C3}"/>
              </a:ext>
            </a:extLst>
          </p:cNvPr>
          <p:cNvSpPr>
            <a:spLocks noGrp="1"/>
          </p:cNvSpPr>
          <p:nvPr>
            <p:ph type="title"/>
          </p:nvPr>
        </p:nvSpPr>
        <p:spPr/>
        <p:txBody>
          <a:bodyPr>
            <a:normAutofit/>
          </a:bodyPr>
          <a:lstStyle/>
          <a:p>
            <a:r>
              <a:rPr lang="en-US" sz="3200">
                <a:solidFill>
                  <a:schemeClr val="bg1"/>
                </a:solidFill>
              </a:rPr>
              <a:t>Threats to Funding</a:t>
            </a:r>
          </a:p>
        </p:txBody>
      </p:sp>
      <p:sp>
        <p:nvSpPr>
          <p:cNvPr id="7" name="Content Placeholder 6">
            <a:extLst>
              <a:ext uri="{FF2B5EF4-FFF2-40B4-BE49-F238E27FC236}">
                <a16:creationId xmlns:a16="http://schemas.microsoft.com/office/drawing/2014/main" id="{829F645D-4111-935D-E31F-A835BCFFDB01}"/>
              </a:ext>
            </a:extLst>
          </p:cNvPr>
          <p:cNvSpPr>
            <a:spLocks noGrp="1"/>
          </p:cNvSpPr>
          <p:nvPr>
            <p:ph sz="quarter" idx="12"/>
          </p:nvPr>
        </p:nvSpPr>
        <p:spPr/>
        <p:txBody>
          <a:bodyPr/>
          <a:lstStyle/>
          <a:p>
            <a:endParaRPr lang="en-US"/>
          </a:p>
        </p:txBody>
      </p:sp>
      <p:sp>
        <p:nvSpPr>
          <p:cNvPr id="10" name="Content Placeholder 2">
            <a:extLst>
              <a:ext uri="{FF2B5EF4-FFF2-40B4-BE49-F238E27FC236}">
                <a16:creationId xmlns:a16="http://schemas.microsoft.com/office/drawing/2014/main" id="{325407A4-59EB-1017-A9C3-7D6A30F9E1A1}"/>
              </a:ext>
            </a:extLst>
          </p:cNvPr>
          <p:cNvSpPr txBox="1">
            <a:spLocks/>
          </p:cNvSpPr>
          <p:nvPr/>
        </p:nvSpPr>
        <p:spPr>
          <a:xfrm>
            <a:off x="7110856" y="1144102"/>
            <a:ext cx="4299841" cy="4826000"/>
          </a:xfrm>
          <a:prstGeom prst="rect">
            <a:avLst/>
          </a:prstGeom>
        </p:spPr>
        <p:txBody>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Tx/>
              <a:buSzTx/>
              <a:buFont typeface="Arial"/>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Arial"/>
              </a:rPr>
              <a:t>How to build sustainable systems? </a:t>
            </a:r>
          </a:p>
        </p:txBody>
      </p:sp>
      <p:pic>
        <p:nvPicPr>
          <p:cNvPr id="3074" name="Picture 2" descr="BG3765 Chart 1">
            <a:extLst>
              <a:ext uri="{FF2B5EF4-FFF2-40B4-BE49-F238E27FC236}">
                <a16:creationId xmlns:a16="http://schemas.microsoft.com/office/drawing/2014/main" id="{4865C883-A2E5-AE71-064E-36052E36A7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930" y="1306997"/>
            <a:ext cx="9989820" cy="543751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30117C2E-E566-603D-1D71-287E1F7CB7E9}"/>
              </a:ext>
            </a:extLst>
          </p:cNvPr>
          <p:cNvSpPr txBox="1">
            <a:spLocks/>
          </p:cNvSpPr>
          <p:nvPr/>
        </p:nvSpPr>
        <p:spPr>
          <a:xfrm>
            <a:off x="1725930" y="288922"/>
            <a:ext cx="4270304" cy="838199"/>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22069"/>
                </a:solidFill>
                <a:effectLst/>
                <a:uLnTx/>
                <a:uFillTx/>
                <a:latin typeface="Century Gothic" panose="020B0502020202020204" pitchFamily="34" charset="0"/>
                <a:ea typeface="+mj-ea"/>
                <a:cs typeface="Arial"/>
              </a:rPr>
              <a:t>Threats to Funding</a:t>
            </a:r>
          </a:p>
        </p:txBody>
      </p:sp>
    </p:spTree>
    <p:extLst>
      <p:ext uri="{BB962C8B-B14F-4D97-AF65-F5344CB8AC3E}">
        <p14:creationId xmlns:p14="http://schemas.microsoft.com/office/powerpoint/2010/main" val="2786379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847780-2A11-9044-F767-9387145245F4}"/>
              </a:ext>
            </a:extLst>
          </p:cNvPr>
          <p:cNvSpPr>
            <a:spLocks noGrp="1"/>
          </p:cNvSpPr>
          <p:nvPr>
            <p:ph type="title"/>
          </p:nvPr>
        </p:nvSpPr>
        <p:spPr>
          <a:xfrm>
            <a:off x="1926217" y="217961"/>
            <a:ext cx="9144456" cy="838199"/>
          </a:xfrm>
        </p:spPr>
        <p:txBody>
          <a:bodyPr>
            <a:normAutofit fontScale="90000"/>
          </a:bodyPr>
          <a:lstStyle/>
          <a:p>
            <a:r>
              <a:rPr lang="en-US"/>
              <a:t>Increasing Equitable Access to Services: Reducing Stigma and Discrimination</a:t>
            </a:r>
          </a:p>
        </p:txBody>
      </p:sp>
      <p:sp>
        <p:nvSpPr>
          <p:cNvPr id="16" name="TextBox 15">
            <a:extLst>
              <a:ext uri="{FF2B5EF4-FFF2-40B4-BE49-F238E27FC236}">
                <a16:creationId xmlns:a16="http://schemas.microsoft.com/office/drawing/2014/main" id="{737B3B9C-678D-F9CC-C36B-DF0AFC6B66C9}"/>
              </a:ext>
            </a:extLst>
          </p:cNvPr>
          <p:cNvSpPr txBox="1"/>
          <p:nvPr/>
        </p:nvSpPr>
        <p:spPr>
          <a:xfrm>
            <a:off x="1557988" y="6600638"/>
            <a:ext cx="6097034"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Source: HIV Policy Lab, 2021 </a:t>
            </a:r>
          </a:p>
        </p:txBody>
      </p:sp>
      <p:sp>
        <p:nvSpPr>
          <p:cNvPr id="8" name="TextBox 7">
            <a:extLst>
              <a:ext uri="{FF2B5EF4-FFF2-40B4-BE49-F238E27FC236}">
                <a16:creationId xmlns:a16="http://schemas.microsoft.com/office/drawing/2014/main" id="{8F5AC057-B7FE-457C-3A2C-7D1DE3D3DA26}"/>
              </a:ext>
            </a:extLst>
          </p:cNvPr>
          <p:cNvSpPr txBox="1"/>
          <p:nvPr/>
        </p:nvSpPr>
        <p:spPr>
          <a:xfrm>
            <a:off x="3435528" y="5177010"/>
            <a:ext cx="7107614"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Global progress toward adopting non-discrimination laws, 2021</a:t>
            </a:r>
          </a:p>
        </p:txBody>
      </p:sp>
      <p:pic>
        <p:nvPicPr>
          <p:cNvPr id="10" name="Picture 9">
            <a:extLst>
              <a:ext uri="{FF2B5EF4-FFF2-40B4-BE49-F238E27FC236}">
                <a16:creationId xmlns:a16="http://schemas.microsoft.com/office/drawing/2014/main" id="{392F872A-AAC1-8B77-C54C-9CA212F27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111" y="1349516"/>
            <a:ext cx="3912304" cy="3687260"/>
          </a:xfrm>
          <a:prstGeom prst="rect">
            <a:avLst/>
          </a:prstGeom>
        </p:spPr>
      </p:pic>
      <p:pic>
        <p:nvPicPr>
          <p:cNvPr id="19" name="Picture 18">
            <a:extLst>
              <a:ext uri="{FF2B5EF4-FFF2-40B4-BE49-F238E27FC236}">
                <a16:creationId xmlns:a16="http://schemas.microsoft.com/office/drawing/2014/main" id="{0FB33C6B-13A8-5E05-758B-41C67B4F50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4283" y="1638699"/>
            <a:ext cx="1841500" cy="2815370"/>
          </a:xfrm>
          <a:prstGeom prst="rect">
            <a:avLst/>
          </a:prstGeom>
        </p:spPr>
      </p:pic>
    </p:spTree>
    <p:extLst>
      <p:ext uri="{BB962C8B-B14F-4D97-AF65-F5344CB8AC3E}">
        <p14:creationId xmlns:p14="http://schemas.microsoft.com/office/powerpoint/2010/main" val="4580025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847780-2A11-9044-F767-9387145245F4}"/>
              </a:ext>
            </a:extLst>
          </p:cNvPr>
          <p:cNvSpPr>
            <a:spLocks noGrp="1"/>
          </p:cNvSpPr>
          <p:nvPr>
            <p:ph type="title"/>
          </p:nvPr>
        </p:nvSpPr>
        <p:spPr>
          <a:xfrm>
            <a:off x="1926217" y="217961"/>
            <a:ext cx="9144456" cy="838199"/>
          </a:xfrm>
        </p:spPr>
        <p:txBody>
          <a:bodyPr>
            <a:normAutofit fontScale="90000"/>
          </a:bodyPr>
          <a:lstStyle/>
          <a:p>
            <a:r>
              <a:rPr lang="en-US"/>
              <a:t>Increasing Equitable Access to Services: Reducing Stigma and Discrimination</a:t>
            </a:r>
          </a:p>
        </p:txBody>
      </p:sp>
      <p:sp>
        <p:nvSpPr>
          <p:cNvPr id="16" name="TextBox 15">
            <a:extLst>
              <a:ext uri="{FF2B5EF4-FFF2-40B4-BE49-F238E27FC236}">
                <a16:creationId xmlns:a16="http://schemas.microsoft.com/office/drawing/2014/main" id="{737B3B9C-678D-F9CC-C36B-DF0AFC6B66C9}"/>
              </a:ext>
            </a:extLst>
          </p:cNvPr>
          <p:cNvSpPr txBox="1"/>
          <p:nvPr/>
        </p:nvSpPr>
        <p:spPr>
          <a:xfrm>
            <a:off x="1557988" y="6600638"/>
            <a:ext cx="6097034"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Source: UNAIDS National Commitments and Policy Instrument 2017-2022</a:t>
            </a:r>
          </a:p>
        </p:txBody>
      </p:sp>
      <p:pic>
        <p:nvPicPr>
          <p:cNvPr id="2" name="Picture 1">
            <a:extLst>
              <a:ext uri="{FF2B5EF4-FFF2-40B4-BE49-F238E27FC236}">
                <a16:creationId xmlns:a16="http://schemas.microsoft.com/office/drawing/2014/main" id="{CACF92A8-BDAC-7685-611B-06A162201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5104" y="1352867"/>
            <a:ext cx="3718485" cy="2927303"/>
          </a:xfrm>
          <a:prstGeom prst="rect">
            <a:avLst/>
          </a:prstGeom>
        </p:spPr>
      </p:pic>
      <p:pic>
        <p:nvPicPr>
          <p:cNvPr id="3" name="Picture 2">
            <a:extLst>
              <a:ext uri="{FF2B5EF4-FFF2-40B4-BE49-F238E27FC236}">
                <a16:creationId xmlns:a16="http://schemas.microsoft.com/office/drawing/2014/main" id="{55C04461-BB37-16ED-1F9E-617737868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1405" y="1352867"/>
            <a:ext cx="2793699" cy="580113"/>
          </a:xfrm>
          <a:prstGeom prst="rect">
            <a:avLst/>
          </a:prstGeom>
        </p:spPr>
      </p:pic>
      <p:pic>
        <p:nvPicPr>
          <p:cNvPr id="4" name="Picture 3">
            <a:extLst>
              <a:ext uri="{FF2B5EF4-FFF2-40B4-BE49-F238E27FC236}">
                <a16:creationId xmlns:a16="http://schemas.microsoft.com/office/drawing/2014/main" id="{3391C70D-3EAE-113C-1299-869867A17F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3324" y="2096115"/>
            <a:ext cx="2754928" cy="267144"/>
          </a:xfrm>
          <a:prstGeom prst="rect">
            <a:avLst/>
          </a:prstGeom>
        </p:spPr>
      </p:pic>
      <p:pic>
        <p:nvPicPr>
          <p:cNvPr id="6" name="Picture 5">
            <a:extLst>
              <a:ext uri="{FF2B5EF4-FFF2-40B4-BE49-F238E27FC236}">
                <a16:creationId xmlns:a16="http://schemas.microsoft.com/office/drawing/2014/main" id="{DFCCEEBC-C50D-2E09-993F-250BAA35E9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5869" y="2557225"/>
            <a:ext cx="2964091" cy="263474"/>
          </a:xfrm>
          <a:prstGeom prst="rect">
            <a:avLst/>
          </a:prstGeom>
        </p:spPr>
      </p:pic>
      <p:pic>
        <p:nvPicPr>
          <p:cNvPr id="7" name="Picture 6">
            <a:extLst>
              <a:ext uri="{FF2B5EF4-FFF2-40B4-BE49-F238E27FC236}">
                <a16:creationId xmlns:a16="http://schemas.microsoft.com/office/drawing/2014/main" id="{24B726A1-87CC-2E36-AF46-17F915FD1C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3324" y="3167284"/>
            <a:ext cx="2744786" cy="277660"/>
          </a:xfrm>
          <a:prstGeom prst="rect">
            <a:avLst/>
          </a:prstGeom>
        </p:spPr>
      </p:pic>
      <p:pic>
        <p:nvPicPr>
          <p:cNvPr id="9" name="Picture 8">
            <a:extLst>
              <a:ext uri="{FF2B5EF4-FFF2-40B4-BE49-F238E27FC236}">
                <a16:creationId xmlns:a16="http://schemas.microsoft.com/office/drawing/2014/main" id="{1FF92756-2F78-06BF-495E-C27D5D5281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6039" y="3618964"/>
            <a:ext cx="2516062" cy="517490"/>
          </a:xfrm>
          <a:prstGeom prst="rect">
            <a:avLst/>
          </a:prstGeom>
        </p:spPr>
      </p:pic>
      <p:sp>
        <p:nvSpPr>
          <p:cNvPr id="12" name="TextBox 11">
            <a:extLst>
              <a:ext uri="{FF2B5EF4-FFF2-40B4-BE49-F238E27FC236}">
                <a16:creationId xmlns:a16="http://schemas.microsoft.com/office/drawing/2014/main" id="{4AF2CFC3-41F8-2CD2-7D79-6E995AFEFDB0}"/>
              </a:ext>
            </a:extLst>
          </p:cNvPr>
          <p:cNvSpPr txBox="1"/>
          <p:nvPr/>
        </p:nvSpPr>
        <p:spPr>
          <a:xfrm>
            <a:off x="3090224" y="4576877"/>
            <a:ext cx="743157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Global status of discriminatory and punitive laws, 2023</a:t>
            </a:r>
          </a:p>
        </p:txBody>
      </p:sp>
      <p:pic>
        <p:nvPicPr>
          <p:cNvPr id="13" name="Picture 12">
            <a:extLst>
              <a:ext uri="{FF2B5EF4-FFF2-40B4-BE49-F238E27FC236}">
                <a16:creationId xmlns:a16="http://schemas.microsoft.com/office/drawing/2014/main" id="{CDDA77CC-4BFE-9C09-D9F0-E77C778503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86372" y="574985"/>
            <a:ext cx="1042301" cy="706076"/>
          </a:xfrm>
          <a:prstGeom prst="rect">
            <a:avLst/>
          </a:prstGeom>
        </p:spPr>
      </p:pic>
      <p:pic>
        <p:nvPicPr>
          <p:cNvPr id="15" name="Picture 14">
            <a:extLst>
              <a:ext uri="{FF2B5EF4-FFF2-40B4-BE49-F238E27FC236}">
                <a16:creationId xmlns:a16="http://schemas.microsoft.com/office/drawing/2014/main" id="{688F25FE-03E1-8E41-F707-18CD13E7CC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4557" y="5201122"/>
            <a:ext cx="4410805" cy="457953"/>
          </a:xfrm>
          <a:prstGeom prst="rect">
            <a:avLst/>
          </a:prstGeom>
        </p:spPr>
      </p:pic>
    </p:spTree>
    <p:extLst>
      <p:ext uri="{BB962C8B-B14F-4D97-AF65-F5344CB8AC3E}">
        <p14:creationId xmlns:p14="http://schemas.microsoft.com/office/powerpoint/2010/main" val="2082027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847780-2A11-9044-F767-9387145245F4}"/>
              </a:ext>
            </a:extLst>
          </p:cNvPr>
          <p:cNvSpPr>
            <a:spLocks noGrp="1"/>
          </p:cNvSpPr>
          <p:nvPr>
            <p:ph type="title"/>
          </p:nvPr>
        </p:nvSpPr>
        <p:spPr>
          <a:xfrm>
            <a:off x="1926217" y="217961"/>
            <a:ext cx="9144456" cy="838199"/>
          </a:xfrm>
        </p:spPr>
        <p:txBody>
          <a:bodyPr>
            <a:normAutofit fontScale="90000"/>
          </a:bodyPr>
          <a:lstStyle/>
          <a:p>
            <a:r>
              <a:rPr lang="en-US"/>
              <a:t>Increasing Equitable Access to Services: Reducing Stigma and Discrimination</a:t>
            </a:r>
          </a:p>
        </p:txBody>
      </p:sp>
      <p:sp>
        <p:nvSpPr>
          <p:cNvPr id="13" name="Text Placeholder 5">
            <a:extLst>
              <a:ext uri="{FF2B5EF4-FFF2-40B4-BE49-F238E27FC236}">
                <a16:creationId xmlns:a16="http://schemas.microsoft.com/office/drawing/2014/main" id="{C3E23240-4C37-B968-EFC9-7D5C620B17AC}"/>
              </a:ext>
            </a:extLst>
          </p:cNvPr>
          <p:cNvSpPr txBox="1">
            <a:spLocks/>
          </p:cNvSpPr>
          <p:nvPr/>
        </p:nvSpPr>
        <p:spPr>
          <a:xfrm>
            <a:off x="3582724" y="1459833"/>
            <a:ext cx="3635493" cy="1533242"/>
          </a:xfrm>
          <a:prstGeom prst="rect">
            <a:avLst/>
          </a:prstGeom>
        </p:spPr>
        <p:txBody>
          <a:bodyPr>
            <a:norm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 typeface="Arial"/>
              <a:buNone/>
              <a:tabLst/>
              <a:defRPr/>
            </a:pPr>
            <a:r>
              <a:rPr kumimoji="0" lang="en-US" sz="2000" b="1" i="0" u="sng" strike="noStrike" kern="1200" cap="none" spc="0" normalizeH="0" baseline="0" noProof="0">
                <a:ln>
                  <a:noFill/>
                </a:ln>
                <a:solidFill>
                  <a:srgbClr val="032169"/>
                </a:solidFill>
                <a:effectLst/>
                <a:uLnTx/>
                <a:uFillTx/>
                <a:latin typeface="Calibri" panose="020F0502020204030204"/>
                <a:ea typeface="+mn-ea"/>
                <a:cs typeface="Arial"/>
              </a:rPr>
              <a:t>UNAIDS 2030 Target:</a:t>
            </a:r>
          </a:p>
          <a:p>
            <a:pPr marL="0" marR="0" lvl="0" indent="0" algn="ctr" defTabSz="457200" rtl="0" eaLnBrk="1" fontAlgn="auto" latinLnBrk="0" hangingPunct="1">
              <a:lnSpc>
                <a:spcPct val="100000"/>
              </a:lnSpc>
              <a:spcBef>
                <a:spcPts val="0"/>
              </a:spcBef>
              <a:spcAft>
                <a:spcPts val="600"/>
              </a:spcAft>
              <a:buClrTx/>
              <a:buSzTx/>
              <a:buFont typeface="Arial"/>
              <a:buNone/>
              <a:tabLst/>
              <a:defRPr/>
            </a:pPr>
            <a:r>
              <a:rPr kumimoji="0" lang="en-US" sz="2000" b="1" i="0" u="none" strike="noStrike" kern="1200" cap="none" spc="0" normalizeH="0" baseline="0" noProof="0">
                <a:ln>
                  <a:noFill/>
                </a:ln>
                <a:solidFill>
                  <a:srgbClr val="032169"/>
                </a:solidFill>
                <a:effectLst/>
                <a:uLnTx/>
                <a:uFillTx/>
                <a:latin typeface="Calibri" panose="020F0502020204030204"/>
                <a:ea typeface="+mn-ea"/>
                <a:cs typeface="Arial"/>
              </a:rPr>
              <a:t>&lt;10% of PLWHIV and key populations experience stigma</a:t>
            </a:r>
          </a:p>
          <a:p>
            <a:pPr marL="0" marR="0" lvl="0" indent="0" algn="ctr" defTabSz="457200" rtl="0" eaLnBrk="1" fontAlgn="auto" latinLnBrk="0" hangingPunct="1">
              <a:lnSpc>
                <a:spcPct val="100000"/>
              </a:lnSpc>
              <a:spcBef>
                <a:spcPts val="0"/>
              </a:spcBef>
              <a:spcAft>
                <a:spcPts val="600"/>
              </a:spcAft>
              <a:buClrTx/>
              <a:buSzTx/>
              <a:buFont typeface="Arial"/>
              <a:buNone/>
              <a:tabLst/>
              <a:defRPr/>
            </a:pPr>
            <a:endParaRPr kumimoji="0" lang="en-US" sz="2400" b="1" i="0" u="none" strike="noStrike" kern="1200" cap="none" spc="0" normalizeH="0" baseline="0" noProof="0">
              <a:ln>
                <a:noFill/>
              </a:ln>
              <a:solidFill>
                <a:srgbClr val="032169"/>
              </a:solidFill>
              <a:effectLst/>
              <a:uLnTx/>
              <a:uFillTx/>
              <a:latin typeface="Calibri" panose="020F0502020204030204"/>
              <a:ea typeface="+mn-ea"/>
              <a:cs typeface="Arial"/>
            </a:endParaRPr>
          </a:p>
        </p:txBody>
      </p:sp>
      <p:sp>
        <p:nvSpPr>
          <p:cNvPr id="14" name="Flowchart: Connector 13">
            <a:extLst>
              <a:ext uri="{FF2B5EF4-FFF2-40B4-BE49-F238E27FC236}">
                <a16:creationId xmlns:a16="http://schemas.microsoft.com/office/drawing/2014/main" id="{173E43A3-4799-65F8-9815-8C7F413F0736}"/>
              </a:ext>
            </a:extLst>
          </p:cNvPr>
          <p:cNvSpPr/>
          <p:nvPr/>
        </p:nvSpPr>
        <p:spPr>
          <a:xfrm>
            <a:off x="2054162" y="1437865"/>
            <a:ext cx="1349438" cy="1255068"/>
          </a:xfrm>
          <a:prstGeom prst="flowChartConnector">
            <a:avLst/>
          </a:prstGeom>
          <a:solidFill>
            <a:srgbClr val="032169"/>
          </a:solidFill>
          <a:ln>
            <a:solidFill>
              <a:srgbClr val="03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37B3B9C-678D-F9CC-C36B-DF0AFC6B66C9}"/>
              </a:ext>
            </a:extLst>
          </p:cNvPr>
          <p:cNvSpPr txBox="1"/>
          <p:nvPr/>
        </p:nvSpPr>
        <p:spPr>
          <a:xfrm>
            <a:off x="1557988" y="6600638"/>
            <a:ext cx="6097034"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Source: Wright, C., Wang, C., </a:t>
            </a:r>
            <a:r>
              <a:rPr kumimoji="0" lang="en-US" sz="1100" b="0" i="0" u="none" strike="noStrike" kern="1200" cap="none" spc="0" normalizeH="0" baseline="0" noProof="0" err="1">
                <a:ln>
                  <a:noFill/>
                </a:ln>
                <a:solidFill>
                  <a:srgbClr val="000000"/>
                </a:solidFill>
                <a:effectLst/>
                <a:uLnTx/>
                <a:uFillTx/>
                <a:latin typeface="Calibri" panose="020F0502020204030204"/>
                <a:ea typeface="+mn-ea"/>
                <a:cs typeface="+mn-cs"/>
              </a:rPr>
              <a:t>Yuenglen</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 K., Justman, J. (IAS, 2021)</a:t>
            </a:r>
          </a:p>
        </p:txBody>
      </p:sp>
      <p:pic>
        <p:nvPicPr>
          <p:cNvPr id="17" name="Picture 16">
            <a:extLst>
              <a:ext uri="{FF2B5EF4-FFF2-40B4-BE49-F238E27FC236}">
                <a16:creationId xmlns:a16="http://schemas.microsoft.com/office/drawing/2014/main" id="{E3D051AC-C749-69E1-A6F2-BEA5C6781BD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p:blipFill>
        <p:spPr>
          <a:xfrm>
            <a:off x="2233286" y="1719108"/>
            <a:ext cx="1068300" cy="905512"/>
          </a:xfrm>
          <a:prstGeom prst="rect">
            <a:avLst/>
          </a:prstGeom>
        </p:spPr>
      </p:pic>
      <p:sp>
        <p:nvSpPr>
          <p:cNvPr id="2" name="Rectangle 1">
            <a:extLst>
              <a:ext uri="{FF2B5EF4-FFF2-40B4-BE49-F238E27FC236}">
                <a16:creationId xmlns:a16="http://schemas.microsoft.com/office/drawing/2014/main" id="{444F97D4-245D-8951-374B-B3C4C41A62CC}"/>
              </a:ext>
            </a:extLst>
          </p:cNvPr>
          <p:cNvSpPr/>
          <p:nvPr/>
        </p:nvSpPr>
        <p:spPr>
          <a:xfrm>
            <a:off x="1491139" y="3233099"/>
            <a:ext cx="10769600" cy="3258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PHIA surveys in Eswatini, Malawi, Tanzania and Zambia (2015-17), Adults age 15+</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SimSun"/>
                <a:cs typeface="Times New Roman"/>
              </a:rPr>
              <a:t>9.3% of PLWH reported feeling the need to hide their HIV status at a health facility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SimSun"/>
                <a:cs typeface="Times New Roman"/>
              </a:rPr>
              <a:t>2% of PLWH reported being denied health services because of their HIV status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SimSun"/>
                <a:cs typeface="Times New Roman"/>
              </a:rPr>
              <a:t>Individuals who reported experiencing stigma were significantly less likely to initiate ART at all time points out to 60 months (p &lt; 0.001) </a:t>
            </a: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AAECB8B-BD26-85AC-C3FB-CBF0A976E13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471554" y="913932"/>
            <a:ext cx="1792454" cy="2302933"/>
          </a:xfrm>
          <a:prstGeom prst="rect">
            <a:avLst/>
          </a:prstGeom>
        </p:spPr>
      </p:pic>
    </p:spTree>
    <p:extLst>
      <p:ext uri="{BB962C8B-B14F-4D97-AF65-F5344CB8AC3E}">
        <p14:creationId xmlns:p14="http://schemas.microsoft.com/office/powerpoint/2010/main" val="2506153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black shirts&#10;&#10;Description automatically generated">
            <a:extLst>
              <a:ext uri="{FF2B5EF4-FFF2-40B4-BE49-F238E27FC236}">
                <a16:creationId xmlns:a16="http://schemas.microsoft.com/office/drawing/2014/main" id="{C43D4020-B767-1BA5-E9D5-D89C6B25D79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28372" y="-7194"/>
            <a:ext cx="10660380" cy="6865178"/>
          </a:xfrm>
          <a:prstGeom prst="rect">
            <a:avLst/>
          </a:prstGeom>
        </p:spPr>
      </p:pic>
      <p:sp>
        <p:nvSpPr>
          <p:cNvPr id="2" name="Title 1">
            <a:extLst>
              <a:ext uri="{FF2B5EF4-FFF2-40B4-BE49-F238E27FC236}">
                <a16:creationId xmlns:a16="http://schemas.microsoft.com/office/drawing/2014/main" id="{2CE44ACC-9E2D-13F5-61D8-08C786F7C466}"/>
              </a:ext>
            </a:extLst>
          </p:cNvPr>
          <p:cNvSpPr>
            <a:spLocks noGrp="1"/>
          </p:cNvSpPr>
          <p:nvPr>
            <p:ph type="title"/>
          </p:nvPr>
        </p:nvSpPr>
        <p:spPr>
          <a:xfrm>
            <a:off x="1964317" y="4272643"/>
            <a:ext cx="9144456" cy="838199"/>
          </a:xfrm>
        </p:spPr>
        <p:txBody>
          <a:bodyPr>
            <a:noAutofit/>
          </a:bodyPr>
          <a:lstStyle/>
          <a:p>
            <a:r>
              <a:rPr lang="en-US" sz="4800">
                <a:solidFill>
                  <a:schemeClr val="bg1"/>
                </a:solidFill>
                <a:latin typeface="Century Gothic"/>
              </a:rPr>
              <a:t>The Way Forward</a:t>
            </a:r>
          </a:p>
        </p:txBody>
      </p:sp>
    </p:spTree>
    <p:extLst>
      <p:ext uri="{BB962C8B-B14F-4D97-AF65-F5344CB8AC3E}">
        <p14:creationId xmlns:p14="http://schemas.microsoft.com/office/powerpoint/2010/main" val="2408765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8C2785-C8C0-458D-CFDE-908D88B9DDF5}"/>
              </a:ext>
            </a:extLst>
          </p:cNvPr>
          <p:cNvSpPr txBox="1"/>
          <p:nvPr/>
        </p:nvSpPr>
        <p:spPr>
          <a:xfrm>
            <a:off x="2646218" y="374073"/>
            <a:ext cx="7468711" cy="135421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22169"/>
                </a:solidFill>
                <a:effectLst/>
                <a:uLnTx/>
                <a:uFillTx/>
                <a:latin typeface="Century Gothic"/>
                <a:ea typeface="+mn-ea"/>
                <a:cs typeface="+mn-cs"/>
              </a:rPr>
              <a:t>Continued Treatment As Prevention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22169"/>
                </a:solidFill>
                <a:effectLst/>
                <a:uLnTx/>
                <a:uFillTx/>
                <a:latin typeface="Century Gothic"/>
                <a:ea typeface="+mn-ea"/>
                <a:cs typeface="+mn-cs"/>
              </a:rPr>
              <a:t> To Reach 95-95-95 In All Populations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22169"/>
              </a:solidFill>
              <a:effectLst/>
              <a:uLnTx/>
              <a:uFillTx/>
              <a:latin typeface="Century Gothic"/>
              <a:ea typeface="+mn-ea"/>
              <a:cs typeface="+mn-cs"/>
            </a:endParaRPr>
          </a:p>
        </p:txBody>
      </p:sp>
      <p:pic>
        <p:nvPicPr>
          <p:cNvPr id="4" name="Picture 3" descr="A person holding two bottles of pills&#10;&#10;Description automatically generated">
            <a:extLst>
              <a:ext uri="{FF2B5EF4-FFF2-40B4-BE49-F238E27FC236}">
                <a16:creationId xmlns:a16="http://schemas.microsoft.com/office/drawing/2014/main" id="{1421AA87-0942-88EB-3EC5-7D51F79B1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821" y="1554031"/>
            <a:ext cx="6342529" cy="4240784"/>
          </a:xfrm>
          <a:prstGeom prst="rect">
            <a:avLst/>
          </a:prstGeom>
        </p:spPr>
      </p:pic>
      <p:grpSp>
        <p:nvGrpSpPr>
          <p:cNvPr id="9" name="Group 8">
            <a:extLst>
              <a:ext uri="{FF2B5EF4-FFF2-40B4-BE49-F238E27FC236}">
                <a16:creationId xmlns:a16="http://schemas.microsoft.com/office/drawing/2014/main" id="{1C3EC046-00AD-0D97-D611-E707316E86E3}"/>
              </a:ext>
            </a:extLst>
          </p:cNvPr>
          <p:cNvGrpSpPr/>
          <p:nvPr/>
        </p:nvGrpSpPr>
        <p:grpSpPr>
          <a:xfrm>
            <a:off x="9022602" y="3757033"/>
            <a:ext cx="2520577" cy="2520577"/>
            <a:chOff x="2194859" y="2314388"/>
            <a:chExt cx="2520577" cy="2520577"/>
          </a:xfrm>
        </p:grpSpPr>
        <p:sp>
          <p:nvSpPr>
            <p:cNvPr id="8" name="Oval 7">
              <a:extLst>
                <a:ext uri="{FF2B5EF4-FFF2-40B4-BE49-F238E27FC236}">
                  <a16:creationId xmlns:a16="http://schemas.microsoft.com/office/drawing/2014/main" id="{2D12BB32-5813-1913-8E15-BAEAA0606A1A}"/>
                </a:ext>
              </a:extLst>
            </p:cNvPr>
            <p:cNvSpPr/>
            <p:nvPr/>
          </p:nvSpPr>
          <p:spPr>
            <a:xfrm>
              <a:off x="2194859" y="2314388"/>
              <a:ext cx="2520577" cy="2520577"/>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 name="Picture 6" descr="A blue and white syringe with a needle&#10;&#10;Description automatically generated">
              <a:extLst>
                <a:ext uri="{FF2B5EF4-FFF2-40B4-BE49-F238E27FC236}">
                  <a16:creationId xmlns:a16="http://schemas.microsoft.com/office/drawing/2014/main" id="{9A988847-3BDD-ABAB-BB79-C4256AEB03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2224" y="2746281"/>
              <a:ext cx="1666316" cy="1664261"/>
            </a:xfrm>
            <a:prstGeom prst="rect">
              <a:avLst/>
            </a:prstGeom>
          </p:spPr>
        </p:pic>
      </p:grpSp>
    </p:spTree>
    <p:extLst>
      <p:ext uri="{BB962C8B-B14F-4D97-AF65-F5344CB8AC3E}">
        <p14:creationId xmlns:p14="http://schemas.microsoft.com/office/powerpoint/2010/main" val="4241724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847780-2A11-9044-F767-9387145245F4}"/>
              </a:ext>
            </a:extLst>
          </p:cNvPr>
          <p:cNvSpPr>
            <a:spLocks noGrp="1"/>
          </p:cNvSpPr>
          <p:nvPr>
            <p:ph type="title"/>
          </p:nvPr>
        </p:nvSpPr>
        <p:spPr/>
        <p:txBody>
          <a:bodyPr>
            <a:normAutofit fontScale="90000"/>
          </a:bodyPr>
          <a:lstStyle/>
          <a:p>
            <a:r>
              <a:rPr lang="en-US"/>
              <a:t>Rethinking HIV Service Delivery: Person-centered differentiated service delivery (DSD)</a:t>
            </a:r>
          </a:p>
        </p:txBody>
      </p:sp>
      <p:pic>
        <p:nvPicPr>
          <p:cNvPr id="3" name="Picture 2" descr="Diagram, logo, company name&#10;&#10;Description automatically generated">
            <a:extLst>
              <a:ext uri="{FF2B5EF4-FFF2-40B4-BE49-F238E27FC236}">
                <a16:creationId xmlns:a16="http://schemas.microsoft.com/office/drawing/2014/main" id="{B8EFB1E1-6D94-4402-83B8-4CF3B377E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759" y="1597279"/>
            <a:ext cx="7241571" cy="4652709"/>
          </a:xfrm>
          <a:prstGeom prst="rect">
            <a:avLst/>
          </a:prstGeom>
        </p:spPr>
      </p:pic>
    </p:spTree>
    <p:extLst>
      <p:ext uri="{BB962C8B-B14F-4D97-AF65-F5344CB8AC3E}">
        <p14:creationId xmlns:p14="http://schemas.microsoft.com/office/powerpoint/2010/main" val="3782159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FE863AF-692C-1139-0C39-4FDAB39DDCA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p:pic>
      <p:sp>
        <p:nvSpPr>
          <p:cNvPr id="3" name="Title 2">
            <a:extLst>
              <a:ext uri="{FF2B5EF4-FFF2-40B4-BE49-F238E27FC236}">
                <a16:creationId xmlns:a16="http://schemas.microsoft.com/office/drawing/2014/main" id="{9CC64BA4-6EB7-1860-A115-0744054404C3}"/>
              </a:ext>
            </a:extLst>
          </p:cNvPr>
          <p:cNvSpPr>
            <a:spLocks noGrp="1"/>
          </p:cNvSpPr>
          <p:nvPr>
            <p:ph type="title"/>
          </p:nvPr>
        </p:nvSpPr>
        <p:spPr/>
        <p:txBody>
          <a:bodyPr>
            <a:normAutofit fontScale="90000"/>
          </a:bodyPr>
          <a:lstStyle/>
          <a:p>
            <a:pPr marL="0" marR="0"/>
            <a:r>
              <a:rPr lang="en-US" sz="2700" dirty="0">
                <a:solidFill>
                  <a:srgbClr val="000000"/>
                </a:solidFill>
                <a:latin typeface="Calibri" panose="020F0502020204030204" pitchFamily="34" charset="0"/>
                <a:ea typeface="Times New Roman" panose="02020603050405020304" pitchFamily="18" charset="0"/>
              </a:rPr>
              <a:t>Jessica Justman</a:t>
            </a:r>
            <a:r>
              <a:rPr lang="en-US" sz="2700" dirty="0">
                <a:solidFill>
                  <a:srgbClr val="000000"/>
                </a:solidFill>
                <a:effectLst/>
                <a:latin typeface="Calibri" panose="020F0502020204030204" pitchFamily="34" charset="0"/>
                <a:ea typeface="Times New Roman" panose="02020603050405020304" pitchFamily="18" charset="0"/>
              </a:rPr>
              <a:t>, MD</a:t>
            </a:r>
            <a:br>
              <a:rPr lang="en-US" sz="1800" dirty="0">
                <a:effectLst/>
                <a:latin typeface="Times New Roman" panose="02020603050405020304" pitchFamily="18" charset="0"/>
                <a:ea typeface="Times New Roman" panose="02020603050405020304" pitchFamily="18" charset="0"/>
              </a:rPr>
            </a:br>
            <a:r>
              <a:rPr lang="en-US" sz="1800" dirty="0">
                <a:solidFill>
                  <a:srgbClr val="000000"/>
                </a:solidFill>
                <a:latin typeface="Calibri" panose="020F0502020204030204" pitchFamily="34" charset="0"/>
                <a:ea typeface="Times New Roman" panose="02020603050405020304" pitchFamily="18" charset="0"/>
              </a:rPr>
              <a:t>Senior Technical D</a:t>
            </a:r>
            <a:r>
              <a:rPr lang="en-US" sz="1800" dirty="0">
                <a:solidFill>
                  <a:srgbClr val="000000"/>
                </a:solidFill>
                <a:effectLst/>
                <a:latin typeface="Calibri" panose="020F0502020204030204" pitchFamily="34" charset="0"/>
                <a:ea typeface="Times New Roman" panose="02020603050405020304" pitchFamily="18" charset="0"/>
              </a:rPr>
              <a:t>irector, ICAP at Columbia University</a:t>
            </a:r>
            <a:br>
              <a:rPr lang="en-US" sz="1800" dirty="0">
                <a:effectLst/>
                <a:latin typeface="Times New Roman" panose="02020603050405020304" pitchFamily="18" charset="0"/>
                <a:ea typeface="Times New Roman" panose="02020603050405020304" pitchFamily="18" charset="0"/>
              </a:rPr>
            </a:br>
            <a:r>
              <a:rPr lang="en-US" sz="1800" dirty="0">
                <a:solidFill>
                  <a:srgbClr val="000000"/>
                </a:solidFill>
                <a:effectLst/>
                <a:latin typeface="Calibri" panose="020F0502020204030204" pitchFamily="34" charset="0"/>
                <a:ea typeface="Times New Roman" panose="02020603050405020304" pitchFamily="18" charset="0"/>
              </a:rPr>
              <a:t> Associate Professor of Medicine in Epidemiology, Columbia University</a:t>
            </a:r>
            <a:br>
              <a:rPr lang="en-US" sz="1800" dirty="0">
                <a:effectLst/>
                <a:latin typeface="Times New Roman" panose="02020603050405020304" pitchFamily="18" charset="0"/>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endParaRPr lang="en-US" dirty="0"/>
          </a:p>
        </p:txBody>
      </p:sp>
    </p:spTree>
    <p:extLst>
      <p:ext uri="{BB962C8B-B14F-4D97-AF65-F5344CB8AC3E}">
        <p14:creationId xmlns:p14="http://schemas.microsoft.com/office/powerpoint/2010/main" val="690536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847780-2A11-9044-F767-9387145245F4}"/>
              </a:ext>
            </a:extLst>
          </p:cNvPr>
          <p:cNvSpPr>
            <a:spLocks noGrp="1"/>
          </p:cNvSpPr>
          <p:nvPr>
            <p:ph type="title"/>
          </p:nvPr>
        </p:nvSpPr>
        <p:spPr>
          <a:xfrm>
            <a:off x="1874604" y="226588"/>
            <a:ext cx="9144456" cy="838199"/>
          </a:xfrm>
        </p:spPr>
        <p:txBody>
          <a:bodyPr/>
          <a:lstStyle/>
          <a:p>
            <a:r>
              <a:rPr lang="en-US"/>
              <a:t>DSD for Mobile Populations</a:t>
            </a:r>
          </a:p>
        </p:txBody>
      </p:sp>
      <p:sp>
        <p:nvSpPr>
          <p:cNvPr id="3" name="TextBox 2">
            <a:extLst>
              <a:ext uri="{FF2B5EF4-FFF2-40B4-BE49-F238E27FC236}">
                <a16:creationId xmlns:a16="http://schemas.microsoft.com/office/drawing/2014/main" id="{6922B485-EAD9-D875-4A6E-FFEEB9FDE2E3}"/>
              </a:ext>
            </a:extLst>
          </p:cNvPr>
          <p:cNvSpPr txBox="1"/>
          <p:nvPr/>
        </p:nvSpPr>
        <p:spPr>
          <a:xfrm>
            <a:off x="1616259" y="6365173"/>
            <a:ext cx="3702718"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Source: </a:t>
            </a:r>
            <a:r>
              <a:rPr kumimoji="0" lang="en-US" sz="1100" b="0" i="0" u="none" strike="noStrike" kern="1200" cap="none" spc="0" normalizeH="0" baseline="0" noProof="0" err="1">
                <a:ln>
                  <a:noFill/>
                </a:ln>
                <a:solidFill>
                  <a:srgbClr val="000000"/>
                </a:solidFill>
                <a:effectLst/>
                <a:uLnTx/>
                <a:uFillTx/>
                <a:latin typeface="Calibri" panose="020F0502020204030204"/>
                <a:ea typeface="+mn-ea"/>
                <a:cs typeface="+mn-cs"/>
              </a:rPr>
              <a:t>Rabkin</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 et al., “Differentiated HIV Services for Mobile, Migrant, and Displaced Populations” (IAS, 2021)</a:t>
            </a:r>
          </a:p>
        </p:txBody>
      </p:sp>
      <p:graphicFrame>
        <p:nvGraphicFramePr>
          <p:cNvPr id="4" name="Content Placeholder 3">
            <a:extLst>
              <a:ext uri="{FF2B5EF4-FFF2-40B4-BE49-F238E27FC236}">
                <a16:creationId xmlns:a16="http://schemas.microsoft.com/office/drawing/2014/main" id="{0DFBF044-B6B0-8D69-BA00-BF996271C7EE}"/>
              </a:ext>
            </a:extLst>
          </p:cNvPr>
          <p:cNvGraphicFramePr>
            <a:graphicFrameLocks/>
          </p:cNvGraphicFramePr>
          <p:nvPr/>
        </p:nvGraphicFramePr>
        <p:xfrm>
          <a:off x="2087403" y="835694"/>
          <a:ext cx="9799797" cy="5427247"/>
        </p:xfrm>
        <a:graphic>
          <a:graphicData uri="http://schemas.openxmlformats.org/drawingml/2006/table">
            <a:tbl>
              <a:tblPr firstRow="1" bandRow="1">
                <a:tableStyleId>{2D5ABB26-0587-4C30-8999-92F81FD0307C}</a:tableStyleId>
              </a:tblPr>
              <a:tblGrid>
                <a:gridCol w="1549176">
                  <a:extLst>
                    <a:ext uri="{9D8B030D-6E8A-4147-A177-3AD203B41FA5}">
                      <a16:colId xmlns:a16="http://schemas.microsoft.com/office/drawing/2014/main" val="1400819178"/>
                    </a:ext>
                  </a:extLst>
                </a:gridCol>
                <a:gridCol w="8250621">
                  <a:extLst>
                    <a:ext uri="{9D8B030D-6E8A-4147-A177-3AD203B41FA5}">
                      <a16:colId xmlns:a16="http://schemas.microsoft.com/office/drawing/2014/main" val="1927875944"/>
                    </a:ext>
                  </a:extLst>
                </a:gridCol>
              </a:tblGrid>
              <a:tr h="79428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buFont typeface="Arial" panose="020B0604020202020204" pitchFamily="34" charset="0"/>
                        <a:buChar char="•"/>
                      </a:pPr>
                      <a:r>
                        <a:rPr lang="en-US" sz="2200" b="1"/>
                        <a:t>Multi-month dispensing (MMD)</a:t>
                      </a:r>
                    </a:p>
                    <a:p>
                      <a:pPr marL="1085850" lvl="1" indent="-342900"/>
                      <a:r>
                        <a:rPr lang="en-US" sz="2200" b="1"/>
                        <a:t>Flexibility on when people access services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3024689"/>
                  </a:ext>
                </a:extLst>
              </a:tr>
              <a:tr h="200355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00"/>
                    </a:solidFill>
                  </a:tcPr>
                </a:tc>
                <a:tc>
                  <a:txBody>
                    <a:bodyPr/>
                    <a:lstStyle/>
                    <a:p>
                      <a:pPr marL="342900" indent="-342900">
                        <a:buFont typeface="Arial" panose="020B0604020202020204" pitchFamily="34" charset="0"/>
                        <a:buChar char="•"/>
                      </a:pPr>
                      <a:r>
                        <a:rPr lang="en-US" sz="2200" b="1"/>
                        <a:t>Expanding service delivery beyond clinic setting for mobile populations</a:t>
                      </a:r>
                    </a:p>
                    <a:p>
                      <a:pPr marL="342900" indent="-342900">
                        <a:buFont typeface="Arial" panose="020B0604020202020204" pitchFamily="34" charset="0"/>
                        <a:buChar char="•"/>
                      </a:pPr>
                      <a:r>
                        <a:rPr lang="en-US" sz="2200" b="1"/>
                        <a:t>Strengthen health facility network connectivity </a:t>
                      </a:r>
                    </a:p>
                    <a:p>
                      <a:pPr marL="342900" indent="-342900">
                        <a:buFont typeface="Arial" panose="020B0604020202020204" pitchFamily="34" charset="0"/>
                        <a:buChar char="•"/>
                      </a:pPr>
                      <a:r>
                        <a:rPr lang="en-US" sz="2200" b="1"/>
                        <a:t>Creating multi-focus access points for ARV delivery </a:t>
                      </a:r>
                      <a:r>
                        <a:rPr lang="en-US" sz="2200" b="1" err="1"/>
                        <a:t>eg</a:t>
                      </a:r>
                      <a:r>
                        <a:rPr lang="en-US" sz="2200" b="1"/>
                        <a:t> transit hubs</a:t>
                      </a:r>
                    </a:p>
                    <a:p>
                      <a:pPr marL="342900" indent="-342900">
                        <a:buFont typeface="Arial" panose="020B0604020202020204" pitchFamily="34" charset="0"/>
                        <a:buChar char="•"/>
                      </a:pPr>
                      <a:r>
                        <a:rPr lang="en-US" sz="2200" b="1"/>
                        <a:t>ARV distribution integrated in Mobile Brigades </a:t>
                      </a:r>
                    </a:p>
                    <a:p>
                      <a:pPr marL="342900" indent="-342900">
                        <a:buFont typeface="Arial" panose="020B0604020202020204" pitchFamily="34" charset="0"/>
                        <a:buChar char="•"/>
                      </a:pPr>
                      <a:r>
                        <a:rPr lang="en-US" sz="2200" b="1"/>
                        <a:t>ART dispensing at private pharmacies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1092943"/>
                  </a:ext>
                </a:extLst>
              </a:tr>
              <a:tr h="7613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1"/>
                        <a:t>Social network-based interventions rather than fixed-location clinic- and community-based approaches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2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6742199"/>
                  </a:ext>
                </a:extLst>
              </a:tr>
              <a:tr h="131967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buFont typeface="Arial" panose="020B0604020202020204" pitchFamily="34" charset="0"/>
                        <a:buChar char="•"/>
                      </a:pPr>
                      <a:r>
                        <a:rPr lang="en-US" sz="2200" b="1"/>
                        <a:t>New therapeutic technologies that permit mobile individuals to visit clinics less often </a:t>
                      </a:r>
                    </a:p>
                    <a:p>
                      <a:pPr marL="342900" indent="-342900">
                        <a:buFont typeface="Arial" panose="020B0604020202020204" pitchFamily="34" charset="0"/>
                        <a:buChar char="•"/>
                      </a:pPr>
                      <a:r>
                        <a:rPr lang="en-US" sz="2200" b="1"/>
                        <a:t>Longer-acting formulations of ART and </a:t>
                      </a:r>
                      <a:r>
                        <a:rPr lang="en-US" sz="2200" b="1" err="1"/>
                        <a:t>PrEP</a:t>
                      </a:r>
                      <a:endParaRPr lang="en-US" sz="2200" b="1"/>
                    </a:p>
                    <a:p>
                      <a:pPr marL="342900" indent="-342900">
                        <a:buFont typeface="Arial" panose="020B0604020202020204" pitchFamily="34" charset="0"/>
                        <a:buChar char="•"/>
                      </a:pPr>
                      <a:r>
                        <a:rPr lang="en-US" sz="2200" b="1"/>
                        <a:t>HIV self-testing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05930"/>
                  </a:ext>
                </a:extLst>
              </a:tr>
            </a:tbl>
          </a:graphicData>
        </a:graphic>
      </p:graphicFrame>
      <p:pic>
        <p:nvPicPr>
          <p:cNvPr id="7" name="Picture 6">
            <a:extLst>
              <a:ext uri="{FF2B5EF4-FFF2-40B4-BE49-F238E27FC236}">
                <a16:creationId xmlns:a16="http://schemas.microsoft.com/office/drawing/2014/main" id="{59C60BA2-2AA2-5B3E-04DA-AA406D484D07}"/>
              </a:ext>
            </a:extLst>
          </p:cNvPr>
          <p:cNvPicPr>
            <a:picLocks/>
          </p:cNvPicPr>
          <p:nvPr/>
        </p:nvPicPr>
        <p:blipFill rotWithShape="1">
          <a:blip r:embed="rId3">
            <a:extLst>
              <a:ext uri="{28A0092B-C50C-407E-A947-70E740481C1C}">
                <a14:useLocalDpi xmlns:a14="http://schemas.microsoft.com/office/drawing/2010/main" val="0"/>
              </a:ext>
            </a:extLst>
          </a:blip>
          <a:srcRect/>
          <a:stretch/>
        </p:blipFill>
        <p:spPr bwMode="auto">
          <a:xfrm>
            <a:off x="2116643" y="831942"/>
            <a:ext cx="1479886" cy="784532"/>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1DC5537A-C33D-721E-272F-F25F868B7830}"/>
              </a:ext>
            </a:extLst>
          </p:cNvPr>
          <p:cNvPicPr>
            <a:picLocks/>
          </p:cNvPicPr>
          <p:nvPr/>
        </p:nvPicPr>
        <p:blipFill rotWithShape="1">
          <a:blip r:embed="rId4">
            <a:extLst>
              <a:ext uri="{28A0092B-C50C-407E-A947-70E740481C1C}">
                <a14:useLocalDpi xmlns:a14="http://schemas.microsoft.com/office/drawing/2010/main" val="0"/>
              </a:ext>
            </a:extLst>
          </a:blip>
          <a:srcRect/>
          <a:stretch/>
        </p:blipFill>
        <p:spPr bwMode="auto">
          <a:xfrm>
            <a:off x="2190213" y="2148045"/>
            <a:ext cx="1349359" cy="1056034"/>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83A48F92-CE54-F80F-AEE0-58B6B1DE8970}"/>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122745" y="3739781"/>
            <a:ext cx="1484294" cy="1085694"/>
          </a:xfrm>
          <a:prstGeom prst="rect">
            <a:avLst/>
          </a:prstGeom>
          <a:noFill/>
          <a:ln>
            <a:noFill/>
          </a:ln>
        </p:spPr>
      </p:pic>
      <p:pic>
        <p:nvPicPr>
          <p:cNvPr id="10" name="Picture 9">
            <a:extLst>
              <a:ext uri="{FF2B5EF4-FFF2-40B4-BE49-F238E27FC236}">
                <a16:creationId xmlns:a16="http://schemas.microsoft.com/office/drawing/2014/main" id="{450269FA-7D59-C76F-CBA9-B193692E61CE}"/>
              </a:ext>
            </a:extLst>
          </p:cNvPr>
          <p:cNvPicPr>
            <a:picLocks/>
          </p:cNvPicPr>
          <p:nvPr/>
        </p:nvPicPr>
        <p:blipFill rotWithShape="1">
          <a:blip r:embed="rId6">
            <a:extLst>
              <a:ext uri="{28A0092B-C50C-407E-A947-70E740481C1C}">
                <a14:useLocalDpi xmlns:a14="http://schemas.microsoft.com/office/drawing/2010/main" val="0"/>
              </a:ext>
            </a:extLst>
          </a:blip>
          <a:srcRect/>
          <a:stretch/>
        </p:blipFill>
        <p:spPr bwMode="auto">
          <a:xfrm>
            <a:off x="2122745" y="4825475"/>
            <a:ext cx="1484294" cy="143746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51591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64F2B-0ACA-5488-F1EC-3597EC7D9B1D}"/>
              </a:ext>
            </a:extLst>
          </p:cNvPr>
          <p:cNvSpPr>
            <a:spLocks noGrp="1"/>
          </p:cNvSpPr>
          <p:nvPr>
            <p:ph type="title"/>
          </p:nvPr>
        </p:nvSpPr>
        <p:spPr>
          <a:xfrm>
            <a:off x="2127602" y="757546"/>
            <a:ext cx="5022498" cy="2019299"/>
          </a:xfrm>
        </p:spPr>
        <p:txBody>
          <a:bodyPr>
            <a:noAutofit/>
          </a:bodyPr>
          <a:lstStyle/>
          <a:p>
            <a:r>
              <a:rPr lang="en-US" sz="3200">
                <a:latin typeface="Century Gothic"/>
              </a:rPr>
              <a:t>Adapting HIV Service Delivery in Response to Climate Change</a:t>
            </a:r>
          </a:p>
        </p:txBody>
      </p:sp>
      <p:sp>
        <p:nvSpPr>
          <p:cNvPr id="3" name="Content Placeholder 2">
            <a:extLst>
              <a:ext uri="{FF2B5EF4-FFF2-40B4-BE49-F238E27FC236}">
                <a16:creationId xmlns:a16="http://schemas.microsoft.com/office/drawing/2014/main" id="{87F7465F-AA64-E2CD-D144-1A84FC02DC3C}"/>
              </a:ext>
            </a:extLst>
          </p:cNvPr>
          <p:cNvSpPr>
            <a:spLocks noGrp="1"/>
          </p:cNvSpPr>
          <p:nvPr>
            <p:ph sz="quarter" idx="12"/>
          </p:nvPr>
        </p:nvSpPr>
        <p:spPr>
          <a:xfrm>
            <a:off x="1756548" y="2627629"/>
            <a:ext cx="5393552" cy="4086860"/>
          </a:xfrm>
        </p:spPr>
        <p:txBody>
          <a:bodyPr vert="horz" lIns="91440" tIns="45720" rIns="91440" bIns="45720" rtlCol="0" anchor="t">
            <a:normAutofit/>
          </a:bodyPr>
          <a:lstStyle/>
          <a:p>
            <a:r>
              <a:rPr lang="en-US" sz="2400"/>
              <a:t>MMD6 during the rainy season</a:t>
            </a:r>
          </a:p>
          <a:p>
            <a:endParaRPr lang="en-US" sz="2400"/>
          </a:p>
          <a:p>
            <a:r>
              <a:rPr lang="en-US" sz="2400"/>
              <a:t>Drones to supply ARVs to remote locations after climate events</a:t>
            </a:r>
          </a:p>
          <a:p>
            <a:endParaRPr lang="en-US" sz="2400"/>
          </a:p>
          <a:p>
            <a:r>
              <a:rPr lang="en-US" sz="2400"/>
              <a:t>Storing medical records on cloud servers so they can be recovered after climate events </a:t>
            </a:r>
          </a:p>
        </p:txBody>
      </p:sp>
      <p:pic>
        <p:nvPicPr>
          <p:cNvPr id="5" name="Picture 4">
            <a:extLst>
              <a:ext uri="{FF2B5EF4-FFF2-40B4-BE49-F238E27FC236}">
                <a16:creationId xmlns:a16="http://schemas.microsoft.com/office/drawing/2014/main" id="{54F5D185-5437-37EB-AFE1-D7CCE9E4FC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2686" y="1031415"/>
            <a:ext cx="4528863" cy="3192428"/>
          </a:xfrm>
          <a:prstGeom prst="rect">
            <a:avLst/>
          </a:prstGeom>
        </p:spPr>
      </p:pic>
      <p:sp>
        <p:nvSpPr>
          <p:cNvPr id="7" name="TextBox 6">
            <a:extLst>
              <a:ext uri="{FF2B5EF4-FFF2-40B4-BE49-F238E27FC236}">
                <a16:creationId xmlns:a16="http://schemas.microsoft.com/office/drawing/2014/main" id="{60F4752B-A572-FCA0-BC1B-04A905D6BC22}"/>
              </a:ext>
            </a:extLst>
          </p:cNvPr>
          <p:cNvSpPr txBox="1"/>
          <p:nvPr/>
        </p:nvSpPr>
        <p:spPr>
          <a:xfrm>
            <a:off x="10884664" y="4223843"/>
            <a:ext cx="4528457"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knowledge-regular"/>
                <a:ea typeface="+mn-ea"/>
                <a:cs typeface="+mn-cs"/>
              </a:rPr>
              <a:t>Reuters, 2021</a:t>
            </a: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307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CAD5D-B9F7-B815-CF83-CEC288FD894A}"/>
              </a:ext>
            </a:extLst>
          </p:cNvPr>
          <p:cNvSpPr>
            <a:spLocks noGrp="1"/>
          </p:cNvSpPr>
          <p:nvPr>
            <p:ph type="title"/>
          </p:nvPr>
        </p:nvSpPr>
        <p:spPr>
          <a:xfrm>
            <a:off x="1964316" y="520700"/>
            <a:ext cx="9872083" cy="838199"/>
          </a:xfrm>
        </p:spPr>
        <p:txBody>
          <a:bodyPr>
            <a:normAutofit/>
          </a:bodyPr>
          <a:lstStyle/>
          <a:p>
            <a:r>
              <a:rPr lang="en-US" sz="3200"/>
              <a:t>3 Types of Pre-Exposure prophylaxis (</a:t>
            </a:r>
            <a:r>
              <a:rPr lang="en-US" sz="3200" err="1"/>
              <a:t>PrEP</a:t>
            </a:r>
            <a:r>
              <a:rPr lang="en-US" sz="3200"/>
              <a:t>)</a:t>
            </a:r>
          </a:p>
        </p:txBody>
      </p:sp>
      <p:sp>
        <p:nvSpPr>
          <p:cNvPr id="3" name="Content Placeholder 2">
            <a:extLst>
              <a:ext uri="{FF2B5EF4-FFF2-40B4-BE49-F238E27FC236}">
                <a16:creationId xmlns:a16="http://schemas.microsoft.com/office/drawing/2014/main" id="{DF6474EC-39A9-8F01-A386-BF9F071A731B}"/>
              </a:ext>
            </a:extLst>
          </p:cNvPr>
          <p:cNvSpPr>
            <a:spLocks noGrp="1"/>
          </p:cNvSpPr>
          <p:nvPr>
            <p:ph sz="quarter" idx="12"/>
          </p:nvPr>
        </p:nvSpPr>
        <p:spPr>
          <a:xfrm>
            <a:off x="9825540" y="1452277"/>
            <a:ext cx="1087493" cy="511810"/>
          </a:xfrm>
        </p:spPr>
        <p:txBody>
          <a:bodyPr>
            <a:normAutofit/>
          </a:bodyPr>
          <a:lstStyle/>
          <a:p>
            <a:r>
              <a:rPr lang="en-US" sz="2400"/>
              <a:t>CAB LA</a:t>
            </a:r>
          </a:p>
        </p:txBody>
      </p:sp>
      <p:grpSp>
        <p:nvGrpSpPr>
          <p:cNvPr id="4" name="Group 3">
            <a:extLst>
              <a:ext uri="{FF2B5EF4-FFF2-40B4-BE49-F238E27FC236}">
                <a16:creationId xmlns:a16="http://schemas.microsoft.com/office/drawing/2014/main" id="{864477D8-60A6-F428-1724-03824D9F2CB5}"/>
              </a:ext>
            </a:extLst>
          </p:cNvPr>
          <p:cNvGrpSpPr/>
          <p:nvPr/>
        </p:nvGrpSpPr>
        <p:grpSpPr>
          <a:xfrm>
            <a:off x="9149216" y="2569276"/>
            <a:ext cx="2440140" cy="2388668"/>
            <a:chOff x="2194859" y="2314388"/>
            <a:chExt cx="2520577" cy="2520577"/>
          </a:xfrm>
        </p:grpSpPr>
        <p:sp>
          <p:nvSpPr>
            <p:cNvPr id="5" name="Oval 4">
              <a:extLst>
                <a:ext uri="{FF2B5EF4-FFF2-40B4-BE49-F238E27FC236}">
                  <a16:creationId xmlns:a16="http://schemas.microsoft.com/office/drawing/2014/main" id="{EF27B900-367D-F917-7BEE-376FD72E8C69}"/>
                </a:ext>
              </a:extLst>
            </p:cNvPr>
            <p:cNvSpPr/>
            <p:nvPr/>
          </p:nvSpPr>
          <p:spPr>
            <a:xfrm>
              <a:off x="2194859" y="2314388"/>
              <a:ext cx="2520577" cy="2520577"/>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descr="A blue and white syringe with a needle&#10;&#10;Description automatically generated">
              <a:extLst>
                <a:ext uri="{FF2B5EF4-FFF2-40B4-BE49-F238E27FC236}">
                  <a16:creationId xmlns:a16="http://schemas.microsoft.com/office/drawing/2014/main" id="{9492D171-613C-02E4-C44A-F3A36E80C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2224" y="2746281"/>
              <a:ext cx="1666316" cy="1664261"/>
            </a:xfrm>
            <a:prstGeom prst="rect">
              <a:avLst/>
            </a:prstGeom>
          </p:spPr>
        </p:pic>
      </p:grpSp>
      <p:sp>
        <p:nvSpPr>
          <p:cNvPr id="7" name="Content Placeholder 2">
            <a:extLst>
              <a:ext uri="{FF2B5EF4-FFF2-40B4-BE49-F238E27FC236}">
                <a16:creationId xmlns:a16="http://schemas.microsoft.com/office/drawing/2014/main" id="{96609EA4-7125-644D-F988-2DEBC2EBB014}"/>
              </a:ext>
            </a:extLst>
          </p:cNvPr>
          <p:cNvSpPr txBox="1">
            <a:spLocks/>
          </p:cNvSpPr>
          <p:nvPr/>
        </p:nvSpPr>
        <p:spPr>
          <a:xfrm>
            <a:off x="5488252" y="1358899"/>
            <a:ext cx="2640331" cy="754194"/>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 typeface="Arial"/>
              <a:buNone/>
              <a:tabLst/>
              <a:defRPr/>
            </a:pPr>
            <a:r>
              <a:rPr kumimoji="0" lang="en-US" sz="2400" b="1" i="0" u="none" strike="noStrike" kern="1200" cap="none" spc="0" normalizeH="0" baseline="0" noProof="0" err="1">
                <a:ln>
                  <a:noFill/>
                </a:ln>
                <a:solidFill>
                  <a:srgbClr val="000000"/>
                </a:solidFill>
                <a:effectLst/>
                <a:uLnTx/>
                <a:uFillTx/>
                <a:latin typeface="Calibri" panose="020F0502020204030204"/>
                <a:ea typeface="+mn-ea"/>
                <a:cs typeface="Arial"/>
              </a:rPr>
              <a:t>Dapivirine</a:t>
            </a:r>
            <a:endParaRPr kumimoji="0" lang="en-US" sz="2400" b="1" i="0" u="none" strike="noStrike" kern="1200" cap="none" spc="0" normalizeH="0" baseline="0" noProof="0">
              <a:ln>
                <a:noFill/>
              </a:ln>
              <a:solidFill>
                <a:srgbClr val="000000"/>
              </a:solidFill>
              <a:effectLst/>
              <a:uLnTx/>
              <a:uFillTx/>
              <a:latin typeface="Calibri" panose="020F0502020204030204"/>
              <a:ea typeface="+mn-ea"/>
              <a:cs typeface="Arial"/>
            </a:endParaRPr>
          </a:p>
          <a:p>
            <a:pPr marL="0" marR="0" lvl="0" indent="0" algn="ctr" defTabSz="457200" rtl="0" eaLnBrk="1" fontAlgn="auto" latinLnBrk="0" hangingPunct="1">
              <a:lnSpc>
                <a:spcPct val="100000"/>
              </a:lnSpc>
              <a:spcBef>
                <a:spcPts val="0"/>
              </a:spcBef>
              <a:spcAft>
                <a:spcPts val="600"/>
              </a:spcAft>
              <a:buClrTx/>
              <a:buSzTx/>
              <a:buFont typeface="Arial"/>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Arial"/>
              </a:rPr>
              <a:t> vaginal ring</a:t>
            </a:r>
          </a:p>
        </p:txBody>
      </p:sp>
      <p:sp>
        <p:nvSpPr>
          <p:cNvPr id="8" name="Content Placeholder 2">
            <a:extLst>
              <a:ext uri="{FF2B5EF4-FFF2-40B4-BE49-F238E27FC236}">
                <a16:creationId xmlns:a16="http://schemas.microsoft.com/office/drawing/2014/main" id="{769082BB-B612-D626-E0C9-2E3E70DB78DD}"/>
              </a:ext>
            </a:extLst>
          </p:cNvPr>
          <p:cNvSpPr txBox="1">
            <a:spLocks/>
          </p:cNvSpPr>
          <p:nvPr/>
        </p:nvSpPr>
        <p:spPr>
          <a:xfrm>
            <a:off x="2788754" y="1393029"/>
            <a:ext cx="1087493" cy="511810"/>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 typeface="Arial"/>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Arial"/>
              </a:rPr>
              <a:t>Oral </a:t>
            </a:r>
            <a:r>
              <a:rPr kumimoji="0" lang="en-US" sz="2400" b="1" i="0" u="none" strike="noStrike" kern="1200" cap="none" spc="0" normalizeH="0" baseline="0" noProof="0" err="1">
                <a:ln>
                  <a:noFill/>
                </a:ln>
                <a:solidFill>
                  <a:srgbClr val="000000"/>
                </a:solidFill>
                <a:effectLst/>
                <a:uLnTx/>
                <a:uFillTx/>
                <a:latin typeface="Calibri" panose="020F0502020204030204"/>
                <a:ea typeface="+mn-ea"/>
                <a:cs typeface="Arial"/>
              </a:rPr>
              <a:t>PrEP</a:t>
            </a:r>
            <a:endParaRPr kumimoji="0" lang="en-US" sz="2400" b="1" i="0" u="none" strike="noStrike" kern="1200" cap="none" spc="0" normalizeH="0" baseline="0" noProof="0">
              <a:ln>
                <a:noFill/>
              </a:ln>
              <a:solidFill>
                <a:srgbClr val="000000"/>
              </a:solidFill>
              <a:effectLst/>
              <a:uLnTx/>
              <a:uFillTx/>
              <a:latin typeface="Calibri" panose="020F0502020204030204"/>
              <a:ea typeface="+mn-ea"/>
              <a:cs typeface="Arial"/>
            </a:endParaRPr>
          </a:p>
        </p:txBody>
      </p:sp>
      <p:pic>
        <p:nvPicPr>
          <p:cNvPr id="13" name="Picture 12">
            <a:extLst>
              <a:ext uri="{FF2B5EF4-FFF2-40B4-BE49-F238E27FC236}">
                <a16:creationId xmlns:a16="http://schemas.microsoft.com/office/drawing/2014/main" id="{0A7F3DB7-55C0-2F76-C4FE-623D955C7E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6379" y="2450779"/>
            <a:ext cx="3090674" cy="2816268"/>
          </a:xfrm>
          <a:prstGeom prst="rect">
            <a:avLst/>
          </a:prstGeom>
        </p:spPr>
      </p:pic>
      <p:pic>
        <p:nvPicPr>
          <p:cNvPr id="15" name="Picture 14">
            <a:extLst>
              <a:ext uri="{FF2B5EF4-FFF2-40B4-BE49-F238E27FC236}">
                <a16:creationId xmlns:a16="http://schemas.microsoft.com/office/drawing/2014/main" id="{B7134076-7869-8B83-84CA-300F8A6699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6186" y="2450779"/>
            <a:ext cx="3552631" cy="2816268"/>
          </a:xfrm>
          <a:prstGeom prst="rect">
            <a:avLst/>
          </a:prstGeom>
        </p:spPr>
      </p:pic>
      <p:grpSp>
        <p:nvGrpSpPr>
          <p:cNvPr id="12" name="Group 11">
            <a:extLst>
              <a:ext uri="{FF2B5EF4-FFF2-40B4-BE49-F238E27FC236}">
                <a16:creationId xmlns:a16="http://schemas.microsoft.com/office/drawing/2014/main" id="{A74C7BF9-FEBE-3590-E805-21FD3ECE4870}"/>
              </a:ext>
            </a:extLst>
          </p:cNvPr>
          <p:cNvGrpSpPr/>
          <p:nvPr/>
        </p:nvGrpSpPr>
        <p:grpSpPr>
          <a:xfrm>
            <a:off x="9311024" y="5267047"/>
            <a:ext cx="2422101" cy="1323744"/>
            <a:chOff x="698652" y="4798576"/>
            <a:chExt cx="2422101" cy="1323744"/>
          </a:xfrm>
        </p:grpSpPr>
        <p:pic>
          <p:nvPicPr>
            <p:cNvPr id="14" name="Picture 4" descr="Logo">
              <a:extLst>
                <a:ext uri="{FF2B5EF4-FFF2-40B4-BE49-F238E27FC236}">
                  <a16:creationId xmlns:a16="http://schemas.microsoft.com/office/drawing/2014/main" id="{209A93D7-7F88-D47F-BBAE-23597D044D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550" y="4963348"/>
              <a:ext cx="1058594" cy="6654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PTN 084 logo">
              <a:extLst>
                <a:ext uri="{FF2B5EF4-FFF2-40B4-BE49-F238E27FC236}">
                  <a16:creationId xmlns:a16="http://schemas.microsoft.com/office/drawing/2014/main" id="{3E62A84F-AD75-5684-E7FA-41CBD6B5B1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8592" y="4798576"/>
              <a:ext cx="994947" cy="99494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35F0953-3F1E-674F-E174-FDFA2DAEC2D6}"/>
                </a:ext>
              </a:extLst>
            </p:cNvPr>
            <p:cNvSpPr txBox="1"/>
            <p:nvPr/>
          </p:nvSpPr>
          <p:spPr>
            <a:xfrm>
              <a:off x="2018592" y="5737070"/>
              <a:ext cx="110216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(Eswatini)</a:t>
              </a:r>
            </a:p>
          </p:txBody>
        </p:sp>
        <p:sp>
          <p:nvSpPr>
            <p:cNvPr id="18" name="TextBox 17">
              <a:extLst>
                <a:ext uri="{FF2B5EF4-FFF2-40B4-BE49-F238E27FC236}">
                  <a16:creationId xmlns:a16="http://schemas.microsoft.com/office/drawing/2014/main" id="{98A18EC6-EE00-307F-609A-EFD5A2FA81A9}"/>
                </a:ext>
              </a:extLst>
            </p:cNvPr>
            <p:cNvSpPr txBox="1"/>
            <p:nvPr/>
          </p:nvSpPr>
          <p:spPr>
            <a:xfrm>
              <a:off x="698652" y="5752988"/>
              <a:ext cx="12082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(New York)</a:t>
              </a:r>
            </a:p>
          </p:txBody>
        </p:sp>
      </p:grpSp>
    </p:spTree>
    <p:extLst>
      <p:ext uri="{BB962C8B-B14F-4D97-AF65-F5344CB8AC3E}">
        <p14:creationId xmlns:p14="http://schemas.microsoft.com/office/powerpoint/2010/main" val="55467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8F03FD1-C1B9-8613-067A-8F87A1090817}"/>
              </a:ext>
            </a:extLst>
          </p:cNvPr>
          <p:cNvSpPr>
            <a:spLocks noGrp="1"/>
          </p:cNvSpPr>
          <p:nvPr>
            <p:ph type="title"/>
          </p:nvPr>
        </p:nvSpPr>
        <p:spPr>
          <a:xfrm>
            <a:off x="1807562" y="366596"/>
            <a:ext cx="9144456" cy="838199"/>
          </a:xfrm>
        </p:spPr>
        <p:txBody>
          <a:bodyPr>
            <a:normAutofit/>
          </a:bodyPr>
          <a:lstStyle/>
          <a:p>
            <a:r>
              <a:rPr lang="en-US"/>
              <a:t>Approval of Long-Acting Cabotegravir Worldwide </a:t>
            </a:r>
          </a:p>
        </p:txBody>
      </p:sp>
      <p:pic>
        <p:nvPicPr>
          <p:cNvPr id="4" name="Picture 2">
            <a:extLst>
              <a:ext uri="{FF2B5EF4-FFF2-40B4-BE49-F238E27FC236}">
                <a16:creationId xmlns:a16="http://schemas.microsoft.com/office/drawing/2014/main" id="{11592FAE-0A8A-21DA-8DE7-1CE2A8A51D1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64317" y="1193546"/>
            <a:ext cx="9144456" cy="51437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3468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4AF01BA-040F-F72C-A873-831C32DFF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398" y="95695"/>
            <a:ext cx="10161204" cy="6450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6416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D04274F-4105-3BEF-F6CE-2FE57E60A7AB}"/>
              </a:ext>
            </a:extLst>
          </p:cNvPr>
          <p:cNvSpPr txBox="1">
            <a:spLocks/>
          </p:cNvSpPr>
          <p:nvPr/>
        </p:nvSpPr>
        <p:spPr>
          <a:xfrm>
            <a:off x="1964317" y="520700"/>
            <a:ext cx="9144456" cy="838199"/>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a:ln>
                <a:noFill/>
              </a:ln>
              <a:solidFill>
                <a:srgbClr val="022169"/>
              </a:solidFill>
              <a:effectLst/>
              <a:uLnTx/>
              <a:uFillTx/>
              <a:latin typeface="Century Gothic" panose="020B0502020202020204" pitchFamily="34" charset="0"/>
              <a:ea typeface="+mj-ea"/>
              <a:cs typeface="Arial"/>
            </a:endParaRPr>
          </a:p>
        </p:txBody>
      </p:sp>
      <p:sp>
        <p:nvSpPr>
          <p:cNvPr id="10" name="Content Placeholder 2">
            <a:extLst>
              <a:ext uri="{FF2B5EF4-FFF2-40B4-BE49-F238E27FC236}">
                <a16:creationId xmlns:a16="http://schemas.microsoft.com/office/drawing/2014/main" id="{5239B9E5-DB4C-FA42-B3F0-CF4A6606ACE0}"/>
              </a:ext>
            </a:extLst>
          </p:cNvPr>
          <p:cNvSpPr txBox="1">
            <a:spLocks/>
          </p:cNvSpPr>
          <p:nvPr/>
        </p:nvSpPr>
        <p:spPr>
          <a:xfrm>
            <a:off x="1964318" y="1511300"/>
            <a:ext cx="9145008" cy="4221747"/>
          </a:xfrm>
          <a:prstGeom prst="rect">
            <a:avLst/>
          </a:prstGeom>
        </p:spPr>
        <p:txBody>
          <a:bodyPr>
            <a:norm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0" indent="-4572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000000"/>
              </a:solidFill>
              <a:effectLst/>
              <a:uLnTx/>
              <a:uFillTx/>
              <a:latin typeface="Calibri" panose="020F0502020204030204"/>
              <a:ea typeface="+mn-ea"/>
              <a:cs typeface="Arial"/>
            </a:endParaRPr>
          </a:p>
        </p:txBody>
      </p:sp>
      <p:sp>
        <p:nvSpPr>
          <p:cNvPr id="2" name="Title 1">
            <a:extLst>
              <a:ext uri="{FF2B5EF4-FFF2-40B4-BE49-F238E27FC236}">
                <a16:creationId xmlns:a16="http://schemas.microsoft.com/office/drawing/2014/main" id="{716B494A-1433-7799-8E67-5D9A243F40A4}"/>
              </a:ext>
            </a:extLst>
          </p:cNvPr>
          <p:cNvSpPr>
            <a:spLocks noGrp="1"/>
          </p:cNvSpPr>
          <p:nvPr>
            <p:ph type="title"/>
          </p:nvPr>
        </p:nvSpPr>
        <p:spPr>
          <a:xfrm>
            <a:off x="1964317" y="383575"/>
            <a:ext cx="9144456" cy="838199"/>
          </a:xfrm>
        </p:spPr>
        <p:txBody>
          <a:bodyPr>
            <a:normAutofit/>
          </a:bodyPr>
          <a:lstStyle/>
          <a:p>
            <a:r>
              <a:rPr lang="en-US">
                <a:solidFill>
                  <a:schemeClr val="tx2"/>
                </a:solidFill>
              </a:rPr>
              <a:t>Summary and Key Takeaways</a:t>
            </a:r>
          </a:p>
        </p:txBody>
      </p:sp>
      <p:sp>
        <p:nvSpPr>
          <p:cNvPr id="3" name="Content Placeholder 2">
            <a:extLst>
              <a:ext uri="{FF2B5EF4-FFF2-40B4-BE49-F238E27FC236}">
                <a16:creationId xmlns:a16="http://schemas.microsoft.com/office/drawing/2014/main" id="{FC97FF8B-74CB-BE4E-85B1-5AADE460221F}"/>
              </a:ext>
            </a:extLst>
          </p:cNvPr>
          <p:cNvSpPr txBox="1">
            <a:spLocks/>
          </p:cNvSpPr>
          <p:nvPr/>
        </p:nvSpPr>
        <p:spPr>
          <a:xfrm>
            <a:off x="1964318" y="1099751"/>
            <a:ext cx="9145008" cy="5237549"/>
          </a:xfrm>
          <a:prstGeom prst="rect">
            <a:avLst/>
          </a:prstGeom>
        </p:spPr>
        <p:txBody>
          <a:bodyPr>
            <a:norm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Arial"/>
              </a:rPr>
              <a:t>We have made progress with global targets: </a:t>
            </a:r>
            <a:r>
              <a:rPr kumimoji="0" lang="en-US" sz="2800" b="0" i="0" u="none" strike="noStrike" kern="1200" cap="none" spc="0" normalizeH="0" baseline="0" noProof="0">
                <a:ln>
                  <a:noFill/>
                </a:ln>
                <a:solidFill>
                  <a:srgbClr val="000000"/>
                </a:solidFill>
                <a:effectLst/>
                <a:uLnTx/>
                <a:uFillTx/>
                <a:latin typeface="Calibri" panose="020F0502020204030204"/>
                <a:ea typeface="+mn-ea"/>
                <a:cs typeface="Arial"/>
              </a:rPr>
              <a:t>program targets, data systems, partnerships, better medications and strengthening of capacity and systems  </a:t>
            </a: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Arial"/>
              </a:rPr>
              <a:t>Persistent gaps and threats</a:t>
            </a:r>
          </a:p>
          <a:p>
            <a:pPr marL="1085850" marR="0" lvl="1"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Demographic and geographic gaps (men and young people, some countries) </a:t>
            </a:r>
          </a:p>
          <a:p>
            <a:pPr marL="1085850" marR="0" lvl="1"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Key populations account for majority of new infections</a:t>
            </a:r>
          </a:p>
          <a:p>
            <a:pPr marL="1085850" marR="0" lvl="1"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Youth quake, climate change, funding landscape, stigma and discrimination  </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0935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D04274F-4105-3BEF-F6CE-2FE57E60A7AB}"/>
              </a:ext>
            </a:extLst>
          </p:cNvPr>
          <p:cNvSpPr txBox="1">
            <a:spLocks/>
          </p:cNvSpPr>
          <p:nvPr/>
        </p:nvSpPr>
        <p:spPr>
          <a:xfrm>
            <a:off x="1964317" y="520700"/>
            <a:ext cx="9144456" cy="838199"/>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a:ln>
                <a:noFill/>
              </a:ln>
              <a:solidFill>
                <a:srgbClr val="022169"/>
              </a:solidFill>
              <a:effectLst/>
              <a:uLnTx/>
              <a:uFillTx/>
              <a:latin typeface="Century Gothic" panose="020B0502020202020204" pitchFamily="34" charset="0"/>
              <a:ea typeface="+mj-ea"/>
              <a:cs typeface="Arial"/>
            </a:endParaRPr>
          </a:p>
        </p:txBody>
      </p:sp>
      <p:sp>
        <p:nvSpPr>
          <p:cNvPr id="10" name="Content Placeholder 2">
            <a:extLst>
              <a:ext uri="{FF2B5EF4-FFF2-40B4-BE49-F238E27FC236}">
                <a16:creationId xmlns:a16="http://schemas.microsoft.com/office/drawing/2014/main" id="{5239B9E5-DB4C-FA42-B3F0-CF4A6606ACE0}"/>
              </a:ext>
            </a:extLst>
          </p:cNvPr>
          <p:cNvSpPr txBox="1">
            <a:spLocks/>
          </p:cNvSpPr>
          <p:nvPr/>
        </p:nvSpPr>
        <p:spPr>
          <a:xfrm>
            <a:off x="1964318" y="1511300"/>
            <a:ext cx="9145008" cy="4221747"/>
          </a:xfrm>
          <a:prstGeom prst="rect">
            <a:avLst/>
          </a:prstGeom>
        </p:spPr>
        <p:txBody>
          <a:bodyPr>
            <a:norm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0" indent="-4572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000000"/>
              </a:solidFill>
              <a:effectLst/>
              <a:uLnTx/>
              <a:uFillTx/>
              <a:latin typeface="Calibri" panose="020F0502020204030204"/>
              <a:ea typeface="+mn-ea"/>
              <a:cs typeface="Arial"/>
            </a:endParaRPr>
          </a:p>
        </p:txBody>
      </p:sp>
      <p:sp>
        <p:nvSpPr>
          <p:cNvPr id="6" name="Title 1">
            <a:extLst>
              <a:ext uri="{FF2B5EF4-FFF2-40B4-BE49-F238E27FC236}">
                <a16:creationId xmlns:a16="http://schemas.microsoft.com/office/drawing/2014/main" id="{84FF52B1-C2BA-D3D6-70CE-195FFBCC9FA7}"/>
              </a:ext>
            </a:extLst>
          </p:cNvPr>
          <p:cNvSpPr txBox="1">
            <a:spLocks/>
          </p:cNvSpPr>
          <p:nvPr/>
        </p:nvSpPr>
        <p:spPr>
          <a:xfrm>
            <a:off x="1964318" y="395145"/>
            <a:ext cx="9144456" cy="838199"/>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22069"/>
                </a:solidFill>
                <a:effectLst/>
                <a:uLnTx/>
                <a:uFillTx/>
                <a:latin typeface="Century Gothic" panose="020B0502020202020204" pitchFamily="34" charset="0"/>
                <a:ea typeface="+mj-ea"/>
                <a:cs typeface="Arial"/>
              </a:rPr>
              <a:t>Summary and Key Takeaways</a:t>
            </a:r>
          </a:p>
        </p:txBody>
      </p:sp>
      <p:sp>
        <p:nvSpPr>
          <p:cNvPr id="7" name="Content Placeholder 2">
            <a:extLst>
              <a:ext uri="{FF2B5EF4-FFF2-40B4-BE49-F238E27FC236}">
                <a16:creationId xmlns:a16="http://schemas.microsoft.com/office/drawing/2014/main" id="{FF25895A-76D9-6F95-C182-D65EE8F80DC7}"/>
              </a:ext>
            </a:extLst>
          </p:cNvPr>
          <p:cNvSpPr txBox="1">
            <a:spLocks/>
          </p:cNvSpPr>
          <p:nvPr/>
        </p:nvSpPr>
        <p:spPr>
          <a:xfrm>
            <a:off x="1801479" y="1130967"/>
            <a:ext cx="9588416" cy="5237549"/>
          </a:xfrm>
          <a:prstGeom prst="rect">
            <a:avLst/>
          </a:prstGeom>
        </p:spPr>
        <p:txBody>
          <a:bodyPr>
            <a:normAutofit lnSpcReduction="10000"/>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Arial"/>
              </a:rPr>
              <a:t>The way forward must accelerate prevention </a:t>
            </a:r>
          </a:p>
          <a:p>
            <a:pPr marL="1085850" marR="0" lvl="1"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‘Strategic’ plans to end the epidemic for each country</a:t>
            </a:r>
          </a:p>
          <a:p>
            <a:pPr marL="1543050" marR="0" lvl="2"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Continued treatment as prevention to reach 95-95-95 in all populations</a:t>
            </a:r>
          </a:p>
          <a:p>
            <a:pPr marL="1543050" marR="0" lvl="2"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Broader access to biomedical and health delivery innovations </a:t>
            </a:r>
          </a:p>
          <a:p>
            <a:pPr marL="1543050" marR="0" lvl="2"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Youth and key population-friendly services that reduce stigma</a:t>
            </a:r>
          </a:p>
          <a:p>
            <a:pPr marL="1543050" marR="0" lvl="2"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Differentiated service-delivery methods</a:t>
            </a:r>
          </a:p>
          <a:p>
            <a:pPr marL="1543050" marR="0" lvl="2"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Continued community partnerships</a:t>
            </a:r>
          </a:p>
          <a:p>
            <a:pPr marL="457200" marR="0" lvl="0" indent="-4572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Arial"/>
              </a:rPr>
              <a:t>The ‘Last Mile’ – </a:t>
            </a:r>
            <a:r>
              <a:rPr kumimoji="0" lang="en-US" sz="2800" b="0" i="0" u="none" strike="noStrike" kern="1200" cap="none" spc="0" normalizeH="0" baseline="0" noProof="0">
                <a:ln>
                  <a:noFill/>
                </a:ln>
                <a:solidFill>
                  <a:srgbClr val="000000"/>
                </a:solidFill>
                <a:effectLst/>
                <a:uLnTx/>
                <a:uFillTx/>
                <a:latin typeface="Calibri" panose="020F0502020204030204"/>
                <a:ea typeface="+mn-ea"/>
                <a:cs typeface="Arial"/>
              </a:rPr>
              <a:t>what will it take?</a:t>
            </a:r>
          </a:p>
        </p:txBody>
      </p:sp>
    </p:spTree>
    <p:extLst>
      <p:ext uri="{BB962C8B-B14F-4D97-AF65-F5344CB8AC3E}">
        <p14:creationId xmlns:p14="http://schemas.microsoft.com/office/powerpoint/2010/main" val="38814791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D17E7-4A03-B4A7-4B46-2FA69CB257BD}"/>
              </a:ext>
            </a:extLst>
          </p:cNvPr>
          <p:cNvSpPr>
            <a:spLocks noGrp="1"/>
          </p:cNvSpPr>
          <p:nvPr>
            <p:ph type="title" idx="4294967295"/>
          </p:nvPr>
        </p:nvSpPr>
        <p:spPr>
          <a:xfrm>
            <a:off x="2433638" y="4490810"/>
            <a:ext cx="7319962" cy="901700"/>
          </a:xfrm>
        </p:spPr>
        <p:txBody>
          <a:bodyPr/>
          <a:lstStyle/>
          <a:p>
            <a:pPr algn="ctr"/>
            <a:r>
              <a:rPr lang="en-US">
                <a:solidFill>
                  <a:schemeClr val="accent2"/>
                </a:solidFill>
                <a:latin typeface="Century Gothic"/>
              </a:rPr>
              <a:t>Thank you!</a:t>
            </a:r>
            <a:endParaRPr lang="en-US"/>
          </a:p>
        </p:txBody>
      </p:sp>
      <p:pic>
        <p:nvPicPr>
          <p:cNvPr id="5" name="Picture 4" descr="A picture containing background pattern&#10;&#10;Description automatically generated">
            <a:extLst>
              <a:ext uri="{FF2B5EF4-FFF2-40B4-BE49-F238E27FC236}">
                <a16:creationId xmlns:a16="http://schemas.microsoft.com/office/drawing/2014/main" id="{8FD18D27-C02C-75F9-094C-79588AFFBF8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025171" y="1030065"/>
            <a:ext cx="4141657" cy="3106242"/>
          </a:xfrm>
          <a:prstGeom prst="rect">
            <a:avLst/>
          </a:prstGeom>
        </p:spPr>
      </p:pic>
    </p:spTree>
    <p:extLst>
      <p:ext uri="{BB962C8B-B14F-4D97-AF65-F5344CB8AC3E}">
        <p14:creationId xmlns:p14="http://schemas.microsoft.com/office/powerpoint/2010/main" val="3610754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FE863AF-692C-1139-0C39-4FDAB39DDCA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1874019" y="1136485"/>
            <a:ext cx="2355050" cy="2354138"/>
          </a:xfrm>
        </p:spPr>
      </p:pic>
      <p:sp>
        <p:nvSpPr>
          <p:cNvPr id="3" name="Title 2">
            <a:extLst>
              <a:ext uri="{FF2B5EF4-FFF2-40B4-BE49-F238E27FC236}">
                <a16:creationId xmlns:a16="http://schemas.microsoft.com/office/drawing/2014/main" id="{9CC64BA4-6EB7-1860-A115-0744054404C3}"/>
              </a:ext>
            </a:extLst>
          </p:cNvPr>
          <p:cNvSpPr>
            <a:spLocks noGrp="1"/>
          </p:cNvSpPr>
          <p:nvPr>
            <p:ph type="title"/>
          </p:nvPr>
        </p:nvSpPr>
        <p:spPr>
          <a:xfrm>
            <a:off x="1554483" y="3800377"/>
            <a:ext cx="2994122" cy="1251498"/>
          </a:xfrm>
        </p:spPr>
        <p:txBody>
          <a:bodyPr>
            <a:normAutofit fontScale="90000"/>
          </a:bodyPr>
          <a:lstStyle/>
          <a:p>
            <a:pPr marL="0" marR="0"/>
            <a:r>
              <a:rPr lang="en-US" sz="2000" dirty="0">
                <a:solidFill>
                  <a:srgbClr val="000000"/>
                </a:solidFill>
                <a:latin typeface="+mn-lt"/>
                <a:ea typeface="Times New Roman" panose="02020603050405020304" pitchFamily="18" charset="0"/>
              </a:rPr>
              <a:t>Chris </a:t>
            </a:r>
            <a:r>
              <a:rPr lang="en-US" sz="2000" dirty="0" err="1">
                <a:solidFill>
                  <a:srgbClr val="000000"/>
                </a:solidFill>
                <a:latin typeface="+mn-lt"/>
                <a:ea typeface="Times New Roman" panose="02020603050405020304" pitchFamily="18" charset="0"/>
              </a:rPr>
              <a:t>Beyrer</a:t>
            </a:r>
            <a:r>
              <a:rPr lang="en-US" sz="2000" dirty="0">
                <a:solidFill>
                  <a:srgbClr val="000000"/>
                </a:solidFill>
                <a:latin typeface="+mn-lt"/>
                <a:ea typeface="Times New Roman" panose="02020603050405020304" pitchFamily="18" charset="0"/>
              </a:rPr>
              <a:t>, MD, MPH</a:t>
            </a:r>
            <a:br>
              <a:rPr lang="en-US" sz="1800" dirty="0">
                <a:effectLst/>
                <a:latin typeface="+mn-lt"/>
                <a:ea typeface="Times New Roman" panose="02020603050405020304" pitchFamily="18" charset="0"/>
              </a:rPr>
            </a:br>
            <a:r>
              <a:rPr lang="en-US" sz="1600" b="0" i="0" dirty="0">
                <a:solidFill>
                  <a:srgbClr val="232333"/>
                </a:solidFill>
                <a:effectLst/>
                <a:latin typeface="+mn-lt"/>
              </a:rPr>
              <a:t>Director, Duke Global Health Institute, </a:t>
            </a:r>
            <a:br>
              <a:rPr lang="en-US" sz="1600" b="0" i="0" dirty="0">
                <a:solidFill>
                  <a:srgbClr val="232333"/>
                </a:solidFill>
                <a:effectLst/>
                <a:latin typeface="+mn-lt"/>
              </a:rPr>
            </a:br>
            <a:r>
              <a:rPr lang="en-US" sz="1600" b="0" i="0" dirty="0">
                <a:solidFill>
                  <a:srgbClr val="232333"/>
                </a:solidFill>
                <a:effectLst/>
                <a:latin typeface="+mn-lt"/>
              </a:rPr>
              <a:t>Professor of Medicine, Duke University Associate Director, Global HIV, Duke Center for AIDS Research (CFAR)</a:t>
            </a:r>
            <a:br>
              <a:rPr lang="en-US" sz="1000" dirty="0"/>
            </a:br>
            <a:br>
              <a:rPr lang="en-US" sz="1000" dirty="0"/>
            </a:br>
            <a:br>
              <a:rPr lang="en-US" sz="1800" dirty="0">
                <a:effectLst/>
                <a:latin typeface="Times New Roman" panose="02020603050405020304" pitchFamily="18" charset="0"/>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endParaRPr lang="en-US" dirty="0"/>
          </a:p>
        </p:txBody>
      </p:sp>
      <p:pic>
        <p:nvPicPr>
          <p:cNvPr id="4" name="Picture Placeholder 4">
            <a:extLst>
              <a:ext uri="{FF2B5EF4-FFF2-40B4-BE49-F238E27FC236}">
                <a16:creationId xmlns:a16="http://schemas.microsoft.com/office/drawing/2014/main" id="{8EE0FEB0-8D59-1362-4D38-88A3CECED3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18475" y="1136485"/>
            <a:ext cx="2355050" cy="2354138"/>
          </a:xfrm>
          <a:prstGeom prst="ellipse">
            <a:avLst/>
          </a:prstGeom>
        </p:spPr>
      </p:pic>
      <p:pic>
        <p:nvPicPr>
          <p:cNvPr id="6" name="Picture Placeholder 4">
            <a:extLst>
              <a:ext uri="{FF2B5EF4-FFF2-40B4-BE49-F238E27FC236}">
                <a16:creationId xmlns:a16="http://schemas.microsoft.com/office/drawing/2014/main" id="{F1999CA8-5B7D-E355-E84F-56DE3A173F6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13312" y="1074862"/>
            <a:ext cx="2355050" cy="2354138"/>
          </a:xfrm>
          <a:prstGeom prst="ellipse">
            <a:avLst/>
          </a:prstGeom>
        </p:spPr>
      </p:pic>
      <p:sp>
        <p:nvSpPr>
          <p:cNvPr id="8" name="Title 2">
            <a:extLst>
              <a:ext uri="{FF2B5EF4-FFF2-40B4-BE49-F238E27FC236}">
                <a16:creationId xmlns:a16="http://schemas.microsoft.com/office/drawing/2014/main" id="{0FD4489E-7925-3FB4-08CF-38DB4CB0D2B7}"/>
              </a:ext>
            </a:extLst>
          </p:cNvPr>
          <p:cNvSpPr txBox="1">
            <a:spLocks/>
          </p:cNvSpPr>
          <p:nvPr/>
        </p:nvSpPr>
        <p:spPr>
          <a:xfrm>
            <a:off x="4396866" y="3836828"/>
            <a:ext cx="3758306" cy="1215047"/>
          </a:xfrm>
          <a:prstGeom prst="rect">
            <a:avLst/>
          </a:prstGeom>
        </p:spPr>
        <p:txBody>
          <a:bodyPr vert="horz" lIns="91440" tIns="45720" rIns="91440" bIns="45720" rtlCol="0" anchor="t">
            <a:normAutofit fontScale="52500" lnSpcReduction="20000"/>
          </a:bodyPr>
          <a:lstStyle>
            <a:lvl1pPr algn="ctr" defTabSz="457200" rtl="0" eaLnBrk="1" latinLnBrk="0" hangingPunct="1">
              <a:spcBef>
                <a:spcPct val="0"/>
              </a:spcBef>
              <a:buNone/>
              <a:defRPr sz="4000" b="1" kern="1200">
                <a:solidFill>
                  <a:schemeClr val="accent4"/>
                </a:solidFill>
                <a:latin typeface="Century Gothic" panose="020B0502020202020204" pitchFamily="34" charset="0"/>
                <a:ea typeface="+mj-ea"/>
                <a:cs typeface="Arial"/>
              </a:defRPr>
            </a:lvl1pPr>
          </a:lstStyle>
          <a:p>
            <a:r>
              <a:rPr lang="en-US" sz="3400" i="0" dirty="0" err="1">
                <a:solidFill>
                  <a:srgbClr val="232333"/>
                </a:solidFill>
                <a:effectLst/>
                <a:latin typeface="+mn-lt"/>
              </a:rPr>
              <a:t>Nyaradzo</a:t>
            </a:r>
            <a:r>
              <a:rPr lang="en-US" sz="3400" i="0" dirty="0">
                <a:solidFill>
                  <a:srgbClr val="232333"/>
                </a:solidFill>
                <a:effectLst/>
                <a:latin typeface="+mn-lt"/>
              </a:rPr>
              <a:t> </a:t>
            </a:r>
            <a:r>
              <a:rPr lang="en-US" sz="3400" i="0" dirty="0" err="1">
                <a:solidFill>
                  <a:srgbClr val="232333"/>
                </a:solidFill>
                <a:effectLst/>
                <a:latin typeface="+mn-lt"/>
              </a:rPr>
              <a:t>Mgodi</a:t>
            </a:r>
            <a:r>
              <a:rPr lang="en-US" sz="3400" i="0" dirty="0">
                <a:solidFill>
                  <a:srgbClr val="232333"/>
                </a:solidFill>
                <a:effectLst/>
                <a:latin typeface="+mn-lt"/>
              </a:rPr>
              <a:t>, MBChB, </a:t>
            </a:r>
            <a:r>
              <a:rPr lang="en-US" sz="3400" i="0" dirty="0" err="1">
                <a:solidFill>
                  <a:srgbClr val="232333"/>
                </a:solidFill>
                <a:effectLst/>
                <a:latin typeface="+mn-lt"/>
              </a:rPr>
              <a:t>MMed</a:t>
            </a:r>
            <a:r>
              <a:rPr lang="en-US" sz="3400" i="0" dirty="0">
                <a:solidFill>
                  <a:srgbClr val="232333"/>
                </a:solidFill>
                <a:effectLst/>
                <a:latin typeface="+mn-lt"/>
              </a:rPr>
              <a:t> </a:t>
            </a:r>
          </a:p>
          <a:p>
            <a:r>
              <a:rPr lang="en-US" sz="2700" b="0" i="0" dirty="0">
                <a:solidFill>
                  <a:srgbClr val="232333"/>
                </a:solidFill>
                <a:effectLst/>
                <a:latin typeface="+mn-lt"/>
              </a:rPr>
              <a:t>University of Zimbabwe, Harare, Zimbabwe</a:t>
            </a:r>
            <a:br>
              <a:rPr lang="en-US" sz="2800" dirty="0"/>
            </a:br>
            <a:br>
              <a:rPr lang="en-US" sz="2800" dirty="0"/>
            </a:br>
            <a:br>
              <a:rPr lang="en-US" sz="1800" dirty="0">
                <a:latin typeface="Times New Roman" panose="02020603050405020304" pitchFamily="18" charset="0"/>
                <a:ea typeface="Times New Roman" panose="02020603050405020304" pitchFamily="18" charset="0"/>
              </a:rPr>
            </a:br>
            <a:br>
              <a:rPr lang="en-US" sz="1800" dirty="0">
                <a:latin typeface="Times New Roman" panose="02020603050405020304" pitchFamily="18" charset="0"/>
                <a:ea typeface="Times New Roman" panose="02020603050405020304" pitchFamily="18" charset="0"/>
              </a:rPr>
            </a:br>
            <a:endParaRPr lang="en-US" dirty="0"/>
          </a:p>
        </p:txBody>
      </p:sp>
      <p:sp>
        <p:nvSpPr>
          <p:cNvPr id="9" name="Title 2">
            <a:extLst>
              <a:ext uri="{FF2B5EF4-FFF2-40B4-BE49-F238E27FC236}">
                <a16:creationId xmlns:a16="http://schemas.microsoft.com/office/drawing/2014/main" id="{FB804F2C-0A0A-047E-8DDF-B93518E52E39}"/>
              </a:ext>
            </a:extLst>
          </p:cNvPr>
          <p:cNvSpPr txBox="1">
            <a:spLocks/>
          </p:cNvSpPr>
          <p:nvPr/>
        </p:nvSpPr>
        <p:spPr>
          <a:xfrm>
            <a:off x="7913312" y="3800377"/>
            <a:ext cx="2850443" cy="1215047"/>
          </a:xfrm>
          <a:prstGeom prst="rect">
            <a:avLst/>
          </a:prstGeom>
        </p:spPr>
        <p:txBody>
          <a:bodyPr vert="horz" lIns="91440" tIns="45720" rIns="91440" bIns="45720" rtlCol="0" anchor="t">
            <a:normAutofit fontScale="90000" lnSpcReduction="20000"/>
          </a:bodyPr>
          <a:lstStyle>
            <a:lvl1pPr algn="ctr" defTabSz="457200" rtl="0" eaLnBrk="1" latinLnBrk="0" hangingPunct="1">
              <a:spcBef>
                <a:spcPct val="0"/>
              </a:spcBef>
              <a:buNone/>
              <a:defRPr sz="4000" b="1" kern="1200">
                <a:solidFill>
                  <a:schemeClr val="accent4"/>
                </a:solidFill>
                <a:latin typeface="Century Gothic" panose="020B0502020202020204" pitchFamily="34" charset="0"/>
                <a:ea typeface="+mj-ea"/>
                <a:cs typeface="Arial"/>
              </a:defRPr>
            </a:lvl1pPr>
          </a:lstStyle>
          <a:p>
            <a:r>
              <a:rPr lang="en-US" sz="2000" i="0" dirty="0">
                <a:solidFill>
                  <a:srgbClr val="232333"/>
                </a:solidFill>
                <a:effectLst/>
                <a:latin typeface="+mn-lt"/>
              </a:rPr>
              <a:t>Jeffrey </a:t>
            </a:r>
            <a:r>
              <a:rPr lang="en-US" sz="2000" i="0" dirty="0" err="1">
                <a:solidFill>
                  <a:srgbClr val="232333"/>
                </a:solidFill>
                <a:effectLst/>
                <a:latin typeface="+mn-lt"/>
              </a:rPr>
              <a:t>Walimbwa</a:t>
            </a:r>
            <a:endParaRPr lang="en-US" sz="2000" dirty="0">
              <a:solidFill>
                <a:srgbClr val="232333"/>
              </a:solidFill>
              <a:latin typeface="+mn-lt"/>
            </a:endParaRPr>
          </a:p>
          <a:p>
            <a:r>
              <a:rPr lang="en-US" sz="1600" b="0" i="0" dirty="0">
                <a:solidFill>
                  <a:srgbClr val="232333"/>
                </a:solidFill>
                <a:effectLst/>
                <a:latin typeface="+mn-lt"/>
              </a:rPr>
              <a:t>Health and Programs Coordinator</a:t>
            </a:r>
          </a:p>
          <a:p>
            <a:r>
              <a:rPr lang="en-US" sz="1600" b="0" i="0" dirty="0">
                <a:solidFill>
                  <a:srgbClr val="232333"/>
                </a:solidFill>
                <a:effectLst/>
                <a:latin typeface="+mn-lt"/>
              </a:rPr>
              <a:t>ISHTAR, Nairobi, Kenya</a:t>
            </a:r>
            <a:br>
              <a:rPr lang="en-US" sz="1800" dirty="0">
                <a:latin typeface="Times New Roman" panose="02020603050405020304" pitchFamily="18" charset="0"/>
                <a:ea typeface="Times New Roman" panose="02020603050405020304" pitchFamily="18" charset="0"/>
              </a:rPr>
            </a:br>
            <a:endParaRPr lang="en-US" dirty="0"/>
          </a:p>
        </p:txBody>
      </p:sp>
    </p:spTree>
    <p:extLst>
      <p:ext uri="{BB962C8B-B14F-4D97-AF65-F5344CB8AC3E}">
        <p14:creationId xmlns:p14="http://schemas.microsoft.com/office/powerpoint/2010/main" val="1666039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42455-4406-6755-2000-181D95990985}"/>
              </a:ext>
            </a:extLst>
          </p:cNvPr>
          <p:cNvSpPr>
            <a:spLocks noGrp="1"/>
          </p:cNvSpPr>
          <p:nvPr>
            <p:ph type="title"/>
          </p:nvPr>
        </p:nvSpPr>
        <p:spPr>
          <a:xfrm>
            <a:off x="1523772" y="2360133"/>
            <a:ext cx="9144456" cy="838199"/>
          </a:xfrm>
        </p:spPr>
        <p:txBody>
          <a:bodyPr>
            <a:normAutofit fontScale="90000"/>
          </a:bodyPr>
          <a:lstStyle/>
          <a:p>
            <a:pPr algn="ctr"/>
            <a:r>
              <a:rPr lang="en-US" sz="9600" dirty="0"/>
              <a:t>Q&amp;A</a:t>
            </a:r>
            <a:br>
              <a:rPr lang="en-US" sz="4000" b="0" dirty="0">
                <a:solidFill>
                  <a:schemeClr val="tx2"/>
                </a:solidFill>
                <a:latin typeface="+mn-lt"/>
              </a:rPr>
            </a:br>
            <a:endParaRPr lang="en-US" dirty="0"/>
          </a:p>
        </p:txBody>
      </p:sp>
    </p:spTree>
    <p:extLst>
      <p:ext uri="{BB962C8B-B14F-4D97-AF65-F5344CB8AC3E}">
        <p14:creationId xmlns:p14="http://schemas.microsoft.com/office/powerpoint/2010/main" val="3221132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28FC98F5-CCD9-0230-9756-AFAC1FB595A7}"/>
              </a:ext>
            </a:extLst>
          </p:cNvPr>
          <p:cNvSpPr txBox="1">
            <a:spLocks/>
          </p:cNvSpPr>
          <p:nvPr/>
        </p:nvSpPr>
        <p:spPr>
          <a:xfrm>
            <a:off x="5221100" y="4070373"/>
            <a:ext cx="3659400" cy="2009873"/>
          </a:xfrm>
          <a:prstGeom prst="rect">
            <a:avLst/>
          </a:prstGeom>
        </p:spPr>
        <p:txBody>
          <a:bodyPr vert="horz" lIns="91440" tIns="45720" rIns="91440" bIns="45720" rtlCol="0" anchor="t">
            <a:normAutofit/>
          </a:bodyPr>
          <a:lstStyle>
            <a:lvl1pPr marL="342900" indent="-342900" algn="l" defTabSz="457200" rtl="0" eaLnBrk="1" latinLnBrk="0" hangingPunct="1">
              <a:lnSpc>
                <a:spcPct val="140000"/>
              </a:lnSpc>
              <a:spcBef>
                <a:spcPct val="20000"/>
              </a:spcBef>
              <a:buFont typeface="Arial"/>
              <a:buChar char="•"/>
              <a:defRPr sz="1400" kern="1200">
                <a:solidFill>
                  <a:schemeClr val="tx1"/>
                </a:solidFill>
                <a:latin typeface="+mn-lt"/>
                <a:ea typeface="+mn-ea"/>
                <a:cs typeface="Arial"/>
              </a:defRPr>
            </a:lvl1pPr>
            <a:lvl2pPr marL="742950" indent="-28575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40000"/>
              </a:lnSpc>
              <a:spcBef>
                <a:spcPct val="20000"/>
              </a:spcBef>
              <a:spcAft>
                <a:spcPts val="0"/>
              </a:spcAft>
              <a:buClrTx/>
              <a:buSzTx/>
              <a:buFont typeface="Arial"/>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Arial"/>
              </a:rPr>
              <a:t>Jessica </a:t>
            </a:r>
            <a:r>
              <a:rPr kumimoji="0" lang="en-US" sz="2000" b="0" i="0" u="none" strike="noStrike" kern="1200" cap="none" spc="0" normalizeH="0" baseline="0" noProof="0" err="1">
                <a:ln>
                  <a:noFill/>
                </a:ln>
                <a:solidFill>
                  <a:srgbClr val="FFFFFF"/>
                </a:solidFill>
                <a:effectLst/>
                <a:uLnTx/>
                <a:uFillTx/>
                <a:latin typeface="Calibri"/>
                <a:ea typeface="+mn-ea"/>
                <a:cs typeface="Arial"/>
              </a:rPr>
              <a:t>Justman</a:t>
            </a:r>
            <a:r>
              <a:rPr kumimoji="0" lang="en-US" sz="2000" b="0" i="0" u="none" strike="noStrike" kern="1200" cap="none" spc="0" normalizeH="0" baseline="0" noProof="0">
                <a:ln>
                  <a:noFill/>
                </a:ln>
                <a:solidFill>
                  <a:srgbClr val="FFFFFF"/>
                </a:solidFill>
                <a:effectLst/>
                <a:uLnTx/>
                <a:uFillTx/>
                <a:latin typeface="Calibri"/>
                <a:ea typeface="+mn-ea"/>
                <a:cs typeface="Arial"/>
              </a:rPr>
              <a:t>, MD </a:t>
            </a:r>
            <a:endParaRPr kumimoji="0" lang="en-US" sz="1400" b="0" i="0" u="none" strike="noStrike" kern="1200" cap="none" spc="0" normalizeH="0" baseline="0" noProof="0">
              <a:ln>
                <a:noFill/>
              </a:ln>
              <a:solidFill>
                <a:srgbClr val="FFFFFF"/>
              </a:solidFill>
              <a:effectLst/>
              <a:uLnTx/>
              <a:uFillTx/>
              <a:latin typeface="Calibri"/>
              <a:ea typeface="+mn-ea"/>
              <a:cs typeface="Arial"/>
            </a:endParaRPr>
          </a:p>
          <a:p>
            <a:pPr marL="0" marR="0" lvl="0" indent="0" algn="l" defTabSz="457200" rtl="0" eaLnBrk="1" fontAlgn="auto" latinLnBrk="0" hangingPunct="1">
              <a:lnSpc>
                <a:spcPct val="140000"/>
              </a:lnSpc>
              <a:spcBef>
                <a:spcPct val="20000"/>
              </a:spcBef>
              <a:spcAft>
                <a:spcPts val="0"/>
              </a:spcAft>
              <a:buClrTx/>
              <a:buSzTx/>
              <a:buFont typeface="Arial"/>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Arial"/>
              </a:rPr>
              <a:t>Senior Technical Director, ICAP </a:t>
            </a:r>
          </a:p>
          <a:p>
            <a:pPr marL="0" marR="0" lvl="0" indent="0" algn="l" defTabSz="457200" rtl="0" eaLnBrk="1" fontAlgn="auto" latinLnBrk="0" hangingPunct="1">
              <a:lnSpc>
                <a:spcPct val="140000"/>
              </a:lnSpc>
              <a:spcBef>
                <a:spcPct val="20000"/>
              </a:spcBef>
              <a:spcAft>
                <a:spcPts val="0"/>
              </a:spcAft>
              <a:buClrTx/>
              <a:buSzTx/>
              <a:buFont typeface="Arial"/>
              <a:buNone/>
              <a:tabLst/>
              <a:defRPr/>
            </a:pPr>
            <a:endParaRPr kumimoji="0" lang="en-US" sz="2000" b="0" i="0" u="none" strike="noStrike" kern="1200" cap="none" spc="0" normalizeH="0" baseline="0" noProof="0">
              <a:ln>
                <a:noFill/>
              </a:ln>
              <a:solidFill>
                <a:srgbClr val="FFFFFF"/>
              </a:solidFill>
              <a:effectLst/>
              <a:uLnTx/>
              <a:uFillTx/>
              <a:latin typeface="Calibri"/>
              <a:ea typeface="+mn-ea"/>
              <a:cs typeface="Arial"/>
            </a:endParaRPr>
          </a:p>
          <a:p>
            <a:pPr marL="0" marR="0" lvl="0" indent="0" algn="l" defTabSz="457200" rtl="0" eaLnBrk="1" fontAlgn="auto" latinLnBrk="0" hangingPunct="1">
              <a:lnSpc>
                <a:spcPct val="140000"/>
              </a:lnSpc>
              <a:spcBef>
                <a:spcPct val="20000"/>
              </a:spcBef>
              <a:spcAft>
                <a:spcPts val="0"/>
              </a:spcAft>
              <a:buClrTx/>
              <a:buSzTx/>
              <a:buFont typeface="Arial"/>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Arial"/>
              </a:rPr>
              <a:t>December 1, 2023</a:t>
            </a:r>
          </a:p>
        </p:txBody>
      </p:sp>
      <p:sp>
        <p:nvSpPr>
          <p:cNvPr id="5" name="Title 2">
            <a:extLst>
              <a:ext uri="{FF2B5EF4-FFF2-40B4-BE49-F238E27FC236}">
                <a16:creationId xmlns:a16="http://schemas.microsoft.com/office/drawing/2014/main" id="{F0BA5E86-970D-97D8-7098-B3D7BD393B69}"/>
              </a:ext>
            </a:extLst>
          </p:cNvPr>
          <p:cNvSpPr>
            <a:spLocks noGrp="1"/>
          </p:cNvSpPr>
          <p:nvPr>
            <p:ph type="title"/>
          </p:nvPr>
        </p:nvSpPr>
        <p:spPr>
          <a:xfrm>
            <a:off x="7050800" y="986122"/>
            <a:ext cx="4913421" cy="1886565"/>
          </a:xfrm>
        </p:spPr>
        <p:txBody>
          <a:bodyPr>
            <a:normAutofit fontScale="90000"/>
          </a:bodyPr>
          <a:lstStyle/>
          <a:p>
            <a:pPr>
              <a:spcBef>
                <a:spcPts val="0"/>
              </a:spcBef>
            </a:pPr>
            <a:r>
              <a:rPr lang="en-US" sz="4400">
                <a:solidFill>
                  <a:schemeClr val="bg1"/>
                </a:solidFill>
                <a:latin typeface="Century Gothic"/>
              </a:rPr>
              <a:t>Accomplishments and Way Forward</a:t>
            </a:r>
          </a:p>
        </p:txBody>
      </p:sp>
      <p:sp>
        <p:nvSpPr>
          <p:cNvPr id="6" name="TextBox 5">
            <a:extLst>
              <a:ext uri="{FF2B5EF4-FFF2-40B4-BE49-F238E27FC236}">
                <a16:creationId xmlns:a16="http://schemas.microsoft.com/office/drawing/2014/main" id="{BB61B63D-A31E-7852-B8D3-B8A11099C51B}"/>
              </a:ext>
            </a:extLst>
          </p:cNvPr>
          <p:cNvSpPr txBox="1"/>
          <p:nvPr/>
        </p:nvSpPr>
        <p:spPr>
          <a:xfrm>
            <a:off x="4724400" y="846161"/>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975CA5"/>
                </a:solidFill>
                <a:effectLst/>
                <a:uLnTx/>
                <a:uFillTx/>
                <a:latin typeface="Century Gothic"/>
                <a:ea typeface="+mn-ea"/>
                <a:cs typeface="+mn-cs"/>
              </a:rPr>
              <a:t>HIV:</a:t>
            </a:r>
            <a:endParaRPr kumimoji="0" lang="en-US" sz="9600" b="1" i="0" u="none" strike="noStrike" kern="1200" cap="none" spc="0" normalizeH="0" baseline="0" noProof="0">
              <a:ln>
                <a:noFill/>
              </a:ln>
              <a:solidFill>
                <a:srgbClr val="975CA5"/>
              </a:solidFill>
              <a:effectLst/>
              <a:uLnTx/>
              <a:uFillTx/>
              <a:latin typeface="Century Gothic"/>
              <a:ea typeface="Calibri"/>
              <a:cs typeface="Calibri"/>
            </a:endParaRPr>
          </a:p>
        </p:txBody>
      </p:sp>
      <p:pic>
        <p:nvPicPr>
          <p:cNvPr id="8" name="Picture 7">
            <a:extLst>
              <a:ext uri="{FF2B5EF4-FFF2-40B4-BE49-F238E27FC236}">
                <a16:creationId xmlns:a16="http://schemas.microsoft.com/office/drawing/2014/main" id="{049DACE2-5F25-A572-72C7-0633ADB33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961" y="1275210"/>
            <a:ext cx="4273009" cy="5052003"/>
          </a:xfrm>
          <a:prstGeom prst="rect">
            <a:avLst/>
          </a:prstGeom>
        </p:spPr>
      </p:pic>
    </p:spTree>
    <p:extLst>
      <p:ext uri="{BB962C8B-B14F-4D97-AF65-F5344CB8AC3E}">
        <p14:creationId xmlns:p14="http://schemas.microsoft.com/office/powerpoint/2010/main" val="2043098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42455-4406-6755-2000-181D95990985}"/>
              </a:ext>
            </a:extLst>
          </p:cNvPr>
          <p:cNvSpPr>
            <a:spLocks noGrp="1"/>
          </p:cNvSpPr>
          <p:nvPr>
            <p:ph type="title"/>
          </p:nvPr>
        </p:nvSpPr>
        <p:spPr>
          <a:xfrm>
            <a:off x="1523772" y="2360133"/>
            <a:ext cx="9144456" cy="838199"/>
          </a:xfrm>
        </p:spPr>
        <p:txBody>
          <a:bodyPr>
            <a:normAutofit fontScale="90000"/>
          </a:bodyPr>
          <a:lstStyle/>
          <a:p>
            <a:pPr algn="ctr"/>
            <a:r>
              <a:rPr lang="en-US" sz="3100">
                <a:latin typeface="Century Gothic"/>
              </a:rPr>
              <a:t>This webinar recording and slides will be posted on </a:t>
            </a:r>
            <a:r>
              <a:rPr lang="en-US" sz="3100" b="1">
                <a:solidFill>
                  <a:schemeClr val="tx1"/>
                </a:solidFill>
                <a:latin typeface="Century Gothic"/>
              </a:rPr>
              <a:t>www.icap.columbia.edu</a:t>
            </a:r>
            <a:br>
              <a:rPr lang="en-US" sz="4000" b="0" dirty="0">
                <a:solidFill>
                  <a:schemeClr val="tx2"/>
                </a:solidFill>
                <a:latin typeface="+mn-lt"/>
              </a:rPr>
            </a:br>
            <a:endParaRPr lang="en-US" dirty="0"/>
          </a:p>
        </p:txBody>
      </p:sp>
    </p:spTree>
    <p:extLst>
      <p:ext uri="{BB962C8B-B14F-4D97-AF65-F5344CB8AC3E}">
        <p14:creationId xmlns:p14="http://schemas.microsoft.com/office/powerpoint/2010/main" val="3490467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42455-4406-6755-2000-181D95990985}"/>
              </a:ext>
            </a:extLst>
          </p:cNvPr>
          <p:cNvSpPr>
            <a:spLocks noGrp="1"/>
          </p:cNvSpPr>
          <p:nvPr>
            <p:ph type="title"/>
          </p:nvPr>
        </p:nvSpPr>
        <p:spPr>
          <a:xfrm>
            <a:off x="3168071" y="2425700"/>
            <a:ext cx="6061654" cy="838199"/>
          </a:xfrm>
        </p:spPr>
        <p:txBody>
          <a:bodyPr>
            <a:normAutofit fontScale="90000"/>
          </a:bodyPr>
          <a:lstStyle/>
          <a:p>
            <a:r>
              <a:rPr lang="en-US" sz="9600" dirty="0"/>
              <a:t>Thank you!</a:t>
            </a:r>
            <a:endParaRPr lang="en-US" dirty="0"/>
          </a:p>
        </p:txBody>
      </p:sp>
    </p:spTree>
    <p:extLst>
      <p:ext uri="{BB962C8B-B14F-4D97-AF65-F5344CB8AC3E}">
        <p14:creationId xmlns:p14="http://schemas.microsoft.com/office/powerpoint/2010/main" val="3940322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D04274F-4105-3BEF-F6CE-2FE57E60A7AB}"/>
              </a:ext>
            </a:extLst>
          </p:cNvPr>
          <p:cNvSpPr txBox="1">
            <a:spLocks/>
          </p:cNvSpPr>
          <p:nvPr/>
        </p:nvSpPr>
        <p:spPr>
          <a:xfrm>
            <a:off x="1964317" y="520700"/>
            <a:ext cx="9144456" cy="838199"/>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22169"/>
                </a:solidFill>
                <a:effectLst/>
                <a:uLnTx/>
                <a:uFillTx/>
                <a:latin typeface="Century Gothic" panose="020B0502020202020204" pitchFamily="34" charset="0"/>
                <a:ea typeface="+mj-ea"/>
                <a:cs typeface="Arial"/>
              </a:rPr>
              <a:t>Overview</a:t>
            </a:r>
          </a:p>
        </p:txBody>
      </p:sp>
      <p:sp>
        <p:nvSpPr>
          <p:cNvPr id="10" name="Content Placeholder 2">
            <a:extLst>
              <a:ext uri="{FF2B5EF4-FFF2-40B4-BE49-F238E27FC236}">
                <a16:creationId xmlns:a16="http://schemas.microsoft.com/office/drawing/2014/main" id="{5239B9E5-DB4C-FA42-B3F0-CF4A6606ACE0}"/>
              </a:ext>
            </a:extLst>
          </p:cNvPr>
          <p:cNvSpPr txBox="1">
            <a:spLocks/>
          </p:cNvSpPr>
          <p:nvPr/>
        </p:nvSpPr>
        <p:spPr>
          <a:xfrm>
            <a:off x="1964318" y="1511300"/>
            <a:ext cx="9145008" cy="4221747"/>
          </a:xfrm>
          <a:prstGeom prst="rect">
            <a:avLst/>
          </a:prstGeom>
        </p:spPr>
        <p:txBody>
          <a:bodyPr>
            <a:norm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0" indent="-4572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Arial"/>
              </a:rPr>
              <a:t>Background: Global Snapshots</a:t>
            </a:r>
          </a:p>
          <a:p>
            <a:pPr marL="457200" marR="0" lvl="0" indent="-4572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Arial"/>
              </a:rPr>
              <a:t>Accomplishments of the HIV Response</a:t>
            </a:r>
          </a:p>
          <a:p>
            <a:pPr marL="457200" marR="0" lvl="0" indent="-4572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Arial"/>
              </a:rPr>
              <a:t>Gaps in Epidemic Control </a:t>
            </a:r>
          </a:p>
          <a:p>
            <a:pPr marL="457200" marR="0" lvl="0" indent="-4572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Arial"/>
              </a:rPr>
              <a:t>Threats </a:t>
            </a:r>
          </a:p>
          <a:p>
            <a:pPr marL="457200" marR="0" lvl="0" indent="-4572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Arial"/>
              </a:rPr>
              <a:t>Moving forward </a:t>
            </a:r>
          </a:p>
        </p:txBody>
      </p:sp>
    </p:spTree>
    <p:extLst>
      <p:ext uri="{BB962C8B-B14F-4D97-AF65-F5344CB8AC3E}">
        <p14:creationId xmlns:p14="http://schemas.microsoft.com/office/powerpoint/2010/main" val="1986305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847780-2A11-9044-F767-9387145245F4}"/>
              </a:ext>
            </a:extLst>
          </p:cNvPr>
          <p:cNvSpPr>
            <a:spLocks noGrp="1"/>
          </p:cNvSpPr>
          <p:nvPr>
            <p:ph type="title"/>
          </p:nvPr>
        </p:nvSpPr>
        <p:spPr/>
        <p:txBody>
          <a:bodyPr>
            <a:normAutofit/>
          </a:bodyPr>
          <a:lstStyle/>
          <a:p>
            <a:r>
              <a:rPr lang="en-US"/>
              <a:t>Global Snapshots: Progress Over 20 Years</a:t>
            </a:r>
          </a:p>
        </p:txBody>
      </p:sp>
      <p:graphicFrame>
        <p:nvGraphicFramePr>
          <p:cNvPr id="2" name="Table 6">
            <a:extLst>
              <a:ext uri="{FF2B5EF4-FFF2-40B4-BE49-F238E27FC236}">
                <a16:creationId xmlns:a16="http://schemas.microsoft.com/office/drawing/2014/main" id="{F011D2BD-4D81-43F2-04EB-DA4A5E921300}"/>
              </a:ext>
            </a:extLst>
          </p:cNvPr>
          <p:cNvGraphicFramePr>
            <a:graphicFrameLocks/>
          </p:cNvGraphicFramePr>
          <p:nvPr/>
        </p:nvGraphicFramePr>
        <p:xfrm>
          <a:off x="1963186" y="1305112"/>
          <a:ext cx="9688488" cy="4826000"/>
        </p:xfrm>
        <a:graphic>
          <a:graphicData uri="http://schemas.openxmlformats.org/drawingml/2006/table">
            <a:tbl>
              <a:tblPr firstRow="1" bandRow="1">
                <a:tableStyleId>{7DF18680-E054-41AD-8BC1-D1AEF772440D}</a:tableStyleId>
              </a:tblPr>
              <a:tblGrid>
                <a:gridCol w="3229496">
                  <a:extLst>
                    <a:ext uri="{9D8B030D-6E8A-4147-A177-3AD203B41FA5}">
                      <a16:colId xmlns:a16="http://schemas.microsoft.com/office/drawing/2014/main" val="1135594129"/>
                    </a:ext>
                  </a:extLst>
                </a:gridCol>
                <a:gridCol w="3229496">
                  <a:extLst>
                    <a:ext uri="{9D8B030D-6E8A-4147-A177-3AD203B41FA5}">
                      <a16:colId xmlns:a16="http://schemas.microsoft.com/office/drawing/2014/main" val="3675419078"/>
                    </a:ext>
                  </a:extLst>
                </a:gridCol>
                <a:gridCol w="3229496">
                  <a:extLst>
                    <a:ext uri="{9D8B030D-6E8A-4147-A177-3AD203B41FA5}">
                      <a16:colId xmlns:a16="http://schemas.microsoft.com/office/drawing/2014/main" val="2320810067"/>
                    </a:ext>
                  </a:extLst>
                </a:gridCol>
              </a:tblGrid>
              <a:tr h="798083">
                <a:tc>
                  <a:txBody>
                    <a:bodyPr/>
                    <a:lstStyle/>
                    <a:p>
                      <a:endParaRPr lang="en-US"/>
                    </a:p>
                  </a:txBody>
                  <a:tcPr>
                    <a:solidFill>
                      <a:schemeClr val="bg1"/>
                    </a:solidFill>
                  </a:tcPr>
                </a:tc>
                <a:tc>
                  <a:txBody>
                    <a:bodyPr/>
                    <a:lstStyle/>
                    <a:p>
                      <a:pPr algn="ctr"/>
                      <a:r>
                        <a:rPr lang="en-US" sz="3600">
                          <a:latin typeface="Century Gothic"/>
                        </a:rPr>
                        <a:t>2003</a:t>
                      </a:r>
                    </a:p>
                  </a:txBody>
                  <a:tcPr/>
                </a:tc>
                <a:tc>
                  <a:txBody>
                    <a:bodyPr/>
                    <a:lstStyle/>
                    <a:p>
                      <a:pPr algn="ctr"/>
                      <a:r>
                        <a:rPr lang="en-US" sz="3600">
                          <a:latin typeface="Century Gothic"/>
                        </a:rPr>
                        <a:t>2023</a:t>
                      </a:r>
                    </a:p>
                  </a:txBody>
                  <a:tcPr/>
                </a:tc>
                <a:extLst>
                  <a:ext uri="{0D108BD9-81ED-4DB2-BD59-A6C34878D82A}">
                    <a16:rowId xmlns:a16="http://schemas.microsoft.com/office/drawing/2014/main" val="2979156215"/>
                  </a:ext>
                </a:extLst>
              </a:tr>
              <a:tr h="1126060">
                <a:tc>
                  <a:txBody>
                    <a:bodyPr/>
                    <a:lstStyle/>
                    <a:p>
                      <a:pPr algn="r"/>
                      <a:r>
                        <a:rPr lang="en-US" sz="2400" b="1">
                          <a:solidFill>
                            <a:schemeClr val="accent5"/>
                          </a:solidFill>
                          <a:latin typeface="Century Gothic"/>
                        </a:rPr>
                        <a:t># globally living with HIV</a:t>
                      </a:r>
                    </a:p>
                  </a:txBody>
                  <a:tcPr anchor="ctr">
                    <a:solidFill>
                      <a:schemeClr val="bg1"/>
                    </a:solidFill>
                  </a:tcPr>
                </a:tc>
                <a:tc>
                  <a:txBody>
                    <a:bodyPr/>
                    <a:lstStyle/>
                    <a:p>
                      <a:pPr algn="ctr"/>
                      <a:r>
                        <a:rPr lang="en-US" sz="2400" b="1">
                          <a:solidFill>
                            <a:schemeClr val="tx2"/>
                          </a:solidFill>
                        </a:rPr>
                        <a:t>40 Million</a:t>
                      </a:r>
                    </a:p>
                  </a:txBody>
                  <a:tcPr anchor="ctr">
                    <a:solidFill>
                      <a:schemeClr val="bg1"/>
                    </a:solidFill>
                  </a:tcPr>
                </a:tc>
                <a:tc>
                  <a:txBody>
                    <a:bodyPr/>
                    <a:lstStyle/>
                    <a:p>
                      <a:pPr algn="ctr"/>
                      <a:r>
                        <a:rPr lang="en-US" sz="2400" b="1">
                          <a:solidFill>
                            <a:schemeClr val="tx2"/>
                          </a:solidFill>
                        </a:rPr>
                        <a:t>39 Million</a:t>
                      </a:r>
                    </a:p>
                  </a:txBody>
                  <a:tcPr anchor="ctr">
                    <a:solidFill>
                      <a:schemeClr val="bg1"/>
                    </a:solidFill>
                  </a:tcPr>
                </a:tc>
                <a:extLst>
                  <a:ext uri="{0D108BD9-81ED-4DB2-BD59-A6C34878D82A}">
                    <a16:rowId xmlns:a16="http://schemas.microsoft.com/office/drawing/2014/main" val="1161926466"/>
                  </a:ext>
                </a:extLst>
              </a:tr>
              <a:tr h="798083">
                <a:tc>
                  <a:txBody>
                    <a:bodyPr/>
                    <a:lstStyle/>
                    <a:p>
                      <a:pPr algn="r"/>
                      <a:r>
                        <a:rPr lang="en-US" sz="2400" b="1">
                          <a:solidFill>
                            <a:schemeClr val="accent5"/>
                          </a:solidFill>
                          <a:latin typeface="Century Gothic"/>
                        </a:rPr>
                        <a:t># accessing ART</a:t>
                      </a:r>
                    </a:p>
                  </a:txBody>
                  <a:tcPr anchor="ctr"/>
                </a:tc>
                <a:tc>
                  <a:txBody>
                    <a:bodyPr/>
                    <a:lstStyle/>
                    <a:p>
                      <a:pPr algn="ctr"/>
                      <a:r>
                        <a:rPr lang="en-US" sz="2400" b="1">
                          <a:solidFill>
                            <a:schemeClr val="tx2"/>
                          </a:solidFill>
                        </a:rPr>
                        <a:t>400,000</a:t>
                      </a:r>
                    </a:p>
                  </a:txBody>
                  <a:tcPr anchor="ctr"/>
                </a:tc>
                <a:tc>
                  <a:txBody>
                    <a:bodyPr/>
                    <a:lstStyle/>
                    <a:p>
                      <a:pPr algn="ctr"/>
                      <a:r>
                        <a:rPr lang="en-US" sz="2400" b="1">
                          <a:solidFill>
                            <a:schemeClr val="tx2"/>
                          </a:solidFill>
                        </a:rPr>
                        <a:t>29.8 Million</a:t>
                      </a:r>
                    </a:p>
                  </a:txBody>
                  <a:tcPr anchor="ctr"/>
                </a:tc>
                <a:extLst>
                  <a:ext uri="{0D108BD9-81ED-4DB2-BD59-A6C34878D82A}">
                    <a16:rowId xmlns:a16="http://schemas.microsoft.com/office/drawing/2014/main" val="2490184162"/>
                  </a:ext>
                </a:extLst>
              </a:tr>
              <a:tr h="1126060">
                <a:tc>
                  <a:txBody>
                    <a:bodyPr/>
                    <a:lstStyle/>
                    <a:p>
                      <a:pPr algn="r"/>
                      <a:r>
                        <a:rPr lang="en-US" sz="2400" b="1">
                          <a:solidFill>
                            <a:schemeClr val="accent5"/>
                          </a:solidFill>
                          <a:latin typeface="Century Gothic"/>
                        </a:rPr>
                        <a:t># newly infected with HIV </a:t>
                      </a:r>
                    </a:p>
                  </a:txBody>
                  <a:tcPr anchor="ctr">
                    <a:solidFill>
                      <a:schemeClr val="bg1"/>
                    </a:solidFill>
                  </a:tcPr>
                </a:tc>
                <a:tc>
                  <a:txBody>
                    <a:bodyPr/>
                    <a:lstStyle/>
                    <a:p>
                      <a:pPr algn="ctr"/>
                      <a:r>
                        <a:rPr lang="en-US" sz="2400" b="1">
                          <a:solidFill>
                            <a:schemeClr val="tx2"/>
                          </a:solidFill>
                        </a:rPr>
                        <a:t>5 Million</a:t>
                      </a:r>
                    </a:p>
                  </a:txBody>
                  <a:tcPr anchor="ctr">
                    <a:solidFill>
                      <a:schemeClr val="bg1"/>
                    </a:solidFill>
                  </a:tcPr>
                </a:tc>
                <a:tc>
                  <a:txBody>
                    <a:bodyPr/>
                    <a:lstStyle/>
                    <a:p>
                      <a:pPr algn="ctr"/>
                      <a:r>
                        <a:rPr lang="en-US" sz="2400" b="1">
                          <a:solidFill>
                            <a:schemeClr val="tx2"/>
                          </a:solidFill>
                        </a:rPr>
                        <a:t>1.3 Million</a:t>
                      </a:r>
                    </a:p>
                  </a:txBody>
                  <a:tcPr anchor="ctr">
                    <a:solidFill>
                      <a:schemeClr val="bg1"/>
                    </a:solidFill>
                  </a:tcPr>
                </a:tc>
                <a:extLst>
                  <a:ext uri="{0D108BD9-81ED-4DB2-BD59-A6C34878D82A}">
                    <a16:rowId xmlns:a16="http://schemas.microsoft.com/office/drawing/2014/main" val="776105188"/>
                  </a:ext>
                </a:extLst>
              </a:tr>
              <a:tr h="977714">
                <a:tc>
                  <a:txBody>
                    <a:bodyPr/>
                    <a:lstStyle/>
                    <a:p>
                      <a:pPr algn="r"/>
                      <a:r>
                        <a:rPr lang="en-US" sz="2400" b="1">
                          <a:solidFill>
                            <a:schemeClr val="accent5"/>
                          </a:solidFill>
                          <a:latin typeface="Century Gothic"/>
                        </a:rPr>
                        <a:t># AIDS related deaths</a:t>
                      </a:r>
                    </a:p>
                  </a:txBody>
                  <a:tcPr anchor="ctr"/>
                </a:tc>
                <a:tc>
                  <a:txBody>
                    <a:bodyPr/>
                    <a:lstStyle/>
                    <a:p>
                      <a:pPr algn="ctr"/>
                      <a:r>
                        <a:rPr lang="en-US" sz="2400" b="1">
                          <a:solidFill>
                            <a:schemeClr val="tx2"/>
                          </a:solidFill>
                        </a:rPr>
                        <a:t>3 Million</a:t>
                      </a:r>
                    </a:p>
                  </a:txBody>
                  <a:tcPr anchor="ctr"/>
                </a:tc>
                <a:tc>
                  <a:txBody>
                    <a:bodyPr/>
                    <a:lstStyle/>
                    <a:p>
                      <a:pPr algn="ctr"/>
                      <a:r>
                        <a:rPr lang="en-US" sz="2400" b="1">
                          <a:solidFill>
                            <a:schemeClr val="tx2"/>
                          </a:solidFill>
                        </a:rPr>
                        <a:t>630,000</a:t>
                      </a:r>
                    </a:p>
                  </a:txBody>
                  <a:tcPr anchor="ctr"/>
                </a:tc>
                <a:extLst>
                  <a:ext uri="{0D108BD9-81ED-4DB2-BD59-A6C34878D82A}">
                    <a16:rowId xmlns:a16="http://schemas.microsoft.com/office/drawing/2014/main" val="2563651380"/>
                  </a:ext>
                </a:extLst>
              </a:tr>
            </a:tbl>
          </a:graphicData>
        </a:graphic>
      </p:graphicFrame>
      <p:sp>
        <p:nvSpPr>
          <p:cNvPr id="3" name="TextBox 2">
            <a:extLst>
              <a:ext uri="{FF2B5EF4-FFF2-40B4-BE49-F238E27FC236}">
                <a16:creationId xmlns:a16="http://schemas.microsoft.com/office/drawing/2014/main" id="{4A8179B3-7CED-DD22-A7A7-2DA5409D4344}"/>
              </a:ext>
            </a:extLst>
          </p:cNvPr>
          <p:cNvSpPr txBox="1"/>
          <p:nvPr/>
        </p:nvSpPr>
        <p:spPr>
          <a:xfrm>
            <a:off x="2030120" y="6382289"/>
            <a:ext cx="551014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Source: UNAIDS AIDs Epidemic Update, 2003; UNAIDS Global AIDS Update, 2023 </a:t>
            </a:r>
          </a:p>
        </p:txBody>
      </p:sp>
    </p:spTree>
    <p:extLst>
      <p:ext uri="{BB962C8B-B14F-4D97-AF65-F5344CB8AC3E}">
        <p14:creationId xmlns:p14="http://schemas.microsoft.com/office/powerpoint/2010/main" val="3159253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E72C1D2-60CB-5B31-EE50-3A1D54AF9DCE}"/>
              </a:ext>
            </a:extLst>
          </p:cNvPr>
          <p:cNvSpPr txBox="1"/>
          <p:nvPr/>
        </p:nvSpPr>
        <p:spPr>
          <a:xfrm>
            <a:off x="1839851" y="6184899"/>
            <a:ext cx="659958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Source: UNAIDS 2025 targets for the HIV response, https://www.unaids.org/sites/default/files/media_asset/90-90-90_en.pdf</a:t>
            </a:r>
          </a:p>
        </p:txBody>
      </p:sp>
      <p:sp>
        <p:nvSpPr>
          <p:cNvPr id="5" name="Title 4">
            <a:extLst>
              <a:ext uri="{FF2B5EF4-FFF2-40B4-BE49-F238E27FC236}">
                <a16:creationId xmlns:a16="http://schemas.microsoft.com/office/drawing/2014/main" id="{A745470A-919A-3293-F917-E1C943429FE4}"/>
              </a:ext>
            </a:extLst>
          </p:cNvPr>
          <p:cNvSpPr>
            <a:spLocks noGrp="1"/>
          </p:cNvSpPr>
          <p:nvPr>
            <p:ph type="title"/>
          </p:nvPr>
        </p:nvSpPr>
        <p:spPr/>
        <p:txBody>
          <a:bodyPr/>
          <a:lstStyle/>
          <a:p>
            <a:r>
              <a:rPr lang="en-US"/>
              <a:t>UNAIDS Care Continuum Targets</a:t>
            </a:r>
          </a:p>
        </p:txBody>
      </p:sp>
      <p:sp>
        <p:nvSpPr>
          <p:cNvPr id="10" name="Text Placeholder 9">
            <a:extLst>
              <a:ext uri="{FF2B5EF4-FFF2-40B4-BE49-F238E27FC236}">
                <a16:creationId xmlns:a16="http://schemas.microsoft.com/office/drawing/2014/main" id="{B1A3DBE3-4B9B-EF2C-CA46-1EEE1B49D363}"/>
              </a:ext>
            </a:extLst>
          </p:cNvPr>
          <p:cNvSpPr>
            <a:spLocks noGrp="1"/>
          </p:cNvSpPr>
          <p:nvPr>
            <p:ph sz="quarter" idx="12"/>
          </p:nvPr>
        </p:nvSpPr>
        <p:spPr>
          <a:xfrm>
            <a:off x="8696738" y="1358899"/>
            <a:ext cx="3356251" cy="4826000"/>
          </a:xfrm>
        </p:spPr>
        <p:txBody>
          <a:bodyPr/>
          <a:lstStyle/>
          <a:p>
            <a:r>
              <a:rPr lang="en-US" sz="2400"/>
              <a:t>2014: </a:t>
            </a:r>
          </a:p>
          <a:p>
            <a:r>
              <a:rPr lang="en-US" sz="2400"/>
              <a:t>90-90-90 global target for 2020</a:t>
            </a:r>
          </a:p>
          <a:p>
            <a:endParaRPr lang="en-US" sz="2400"/>
          </a:p>
          <a:p>
            <a:endParaRPr lang="en-US"/>
          </a:p>
          <a:p>
            <a:endParaRPr lang="en-US"/>
          </a:p>
        </p:txBody>
      </p:sp>
      <p:pic>
        <p:nvPicPr>
          <p:cNvPr id="16" name="Picture 15">
            <a:extLst>
              <a:ext uri="{FF2B5EF4-FFF2-40B4-BE49-F238E27FC236}">
                <a16:creationId xmlns:a16="http://schemas.microsoft.com/office/drawing/2014/main" id="{0A3B1FA5-FA92-AFFB-7474-4A149A479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9443" y="1415840"/>
            <a:ext cx="6482687" cy="3491204"/>
          </a:xfrm>
          <a:prstGeom prst="rect">
            <a:avLst/>
          </a:prstGeom>
        </p:spPr>
      </p:pic>
    </p:spTree>
    <p:extLst>
      <p:ext uri="{BB962C8B-B14F-4D97-AF65-F5344CB8AC3E}">
        <p14:creationId xmlns:p14="http://schemas.microsoft.com/office/powerpoint/2010/main" val="1245253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E72C1D2-60CB-5B31-EE50-3A1D54AF9DCE}"/>
              </a:ext>
            </a:extLst>
          </p:cNvPr>
          <p:cNvSpPr txBox="1"/>
          <p:nvPr/>
        </p:nvSpPr>
        <p:spPr>
          <a:xfrm>
            <a:off x="1647703" y="6427113"/>
            <a:ext cx="393928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Source: UNAIDS Fast Track: Ending the AIDS Epidemic by 2030</a:t>
            </a:r>
          </a:p>
        </p:txBody>
      </p:sp>
      <p:sp>
        <p:nvSpPr>
          <p:cNvPr id="6" name="Title 4">
            <a:extLst>
              <a:ext uri="{FF2B5EF4-FFF2-40B4-BE49-F238E27FC236}">
                <a16:creationId xmlns:a16="http://schemas.microsoft.com/office/drawing/2014/main" id="{F155B942-9E65-9566-C507-A6378530CFBB}"/>
              </a:ext>
            </a:extLst>
          </p:cNvPr>
          <p:cNvSpPr>
            <a:spLocks noGrp="1"/>
          </p:cNvSpPr>
          <p:nvPr>
            <p:ph type="title"/>
          </p:nvPr>
        </p:nvSpPr>
        <p:spPr>
          <a:xfrm>
            <a:off x="1963738" y="520700"/>
            <a:ext cx="3443149" cy="838200"/>
          </a:xfrm>
        </p:spPr>
        <p:txBody>
          <a:bodyPr/>
          <a:lstStyle/>
          <a:p>
            <a:r>
              <a:rPr lang="en-US"/>
              <a:t>UNAIDS Targets</a:t>
            </a:r>
          </a:p>
        </p:txBody>
      </p:sp>
      <p:sp>
        <p:nvSpPr>
          <p:cNvPr id="7" name="Text Placeholder 9">
            <a:extLst>
              <a:ext uri="{FF2B5EF4-FFF2-40B4-BE49-F238E27FC236}">
                <a16:creationId xmlns:a16="http://schemas.microsoft.com/office/drawing/2014/main" id="{710A1D0E-3296-F9C2-CEEC-7934C0D4EA6E}"/>
              </a:ext>
            </a:extLst>
          </p:cNvPr>
          <p:cNvSpPr txBox="1">
            <a:spLocks/>
          </p:cNvSpPr>
          <p:nvPr/>
        </p:nvSpPr>
        <p:spPr>
          <a:xfrm>
            <a:off x="8764010" y="1358900"/>
            <a:ext cx="3356251" cy="4826000"/>
          </a:xfrm>
          <a:prstGeom prst="rect">
            <a:avLst/>
          </a:prstGeom>
        </p:spPr>
        <p:txBody>
          <a:bodyPr vert="horz" lIns="91440" tIns="45720" rIns="91440" bIns="45720" rtlCol="0">
            <a:norm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Tx/>
              <a:buSzTx/>
              <a:buFont typeface="Arial"/>
              <a:buNone/>
              <a:tabLst/>
              <a:defRPr/>
            </a:pPr>
            <a:endParaRPr kumimoji="0" lang="en-US" sz="2400" b="1" i="0" u="none" strike="noStrike" kern="1200" cap="none" spc="0" normalizeH="0" baseline="0" noProof="0">
              <a:ln>
                <a:noFill/>
              </a:ln>
              <a:solidFill>
                <a:srgbClr val="000000"/>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ts val="0"/>
              </a:spcBef>
              <a:spcAft>
                <a:spcPts val="600"/>
              </a:spcAft>
              <a:buClrTx/>
              <a:buSzTx/>
              <a:buFont typeface="Arial"/>
              <a:buNone/>
              <a:tabLst/>
              <a:defRPr/>
            </a:pPr>
            <a:endParaRPr kumimoji="0" lang="en-US" sz="2400" b="1" i="0" u="none" strike="noStrike" kern="1200" cap="none" spc="0" normalizeH="0" baseline="0" noProof="0">
              <a:ln>
                <a:noFill/>
              </a:ln>
              <a:solidFill>
                <a:srgbClr val="000000"/>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ts val="0"/>
              </a:spcBef>
              <a:spcAft>
                <a:spcPts val="600"/>
              </a:spcAft>
              <a:buClrTx/>
              <a:buSzTx/>
              <a:buFont typeface="Arial"/>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ts val="0"/>
              </a:spcBef>
              <a:spcAft>
                <a:spcPts val="600"/>
              </a:spcAft>
              <a:buClrTx/>
              <a:buSzTx/>
              <a:buFont typeface="Arial"/>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Arial"/>
            </a:endParaRPr>
          </a:p>
        </p:txBody>
      </p:sp>
      <p:pic>
        <p:nvPicPr>
          <p:cNvPr id="2" name="Picture 1">
            <a:extLst>
              <a:ext uri="{FF2B5EF4-FFF2-40B4-BE49-F238E27FC236}">
                <a16:creationId xmlns:a16="http://schemas.microsoft.com/office/drawing/2014/main" id="{BA403074-AF74-830C-072E-8AF42AFE6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068" y="1449355"/>
            <a:ext cx="6618412" cy="4977758"/>
          </a:xfrm>
          <a:prstGeom prst="rect">
            <a:avLst/>
          </a:prstGeom>
        </p:spPr>
      </p:pic>
    </p:spTree>
    <p:extLst>
      <p:ext uri="{BB962C8B-B14F-4D97-AF65-F5344CB8AC3E}">
        <p14:creationId xmlns:p14="http://schemas.microsoft.com/office/powerpoint/2010/main" val="26075745"/>
      </p:ext>
    </p:extLst>
  </p:cSld>
  <p:clrMapOvr>
    <a:masterClrMapping/>
  </p:clrMapOvr>
</p:sld>
</file>

<file path=ppt/theme/theme1.xml><?xml version="1.0" encoding="utf-8"?>
<a:theme xmlns:a="http://schemas.openxmlformats.org/drawingml/2006/main" name="1_Office Theme">
  <a:themeElements>
    <a:clrScheme name="Custom 1">
      <a:dk1>
        <a:srgbClr val="000000"/>
      </a:dk1>
      <a:lt1>
        <a:srgbClr val="FFFFFF"/>
      </a:lt1>
      <a:dk2>
        <a:srgbClr val="022069"/>
      </a:dk2>
      <a:lt2>
        <a:srgbClr val="DBDCDC"/>
      </a:lt2>
      <a:accent1>
        <a:srgbClr val="00B5DE"/>
      </a:accent1>
      <a:accent2>
        <a:srgbClr val="FDB913"/>
      </a:accent2>
      <a:accent3>
        <a:srgbClr val="00B8A5"/>
      </a:accent3>
      <a:accent4>
        <a:srgbClr val="F04E58"/>
      </a:accent4>
      <a:accent5>
        <a:srgbClr val="975CA5"/>
      </a:accent5>
      <a:accent6>
        <a:srgbClr val="70AD47"/>
      </a:accent6>
      <a:hlink>
        <a:srgbClr val="0071CE"/>
      </a:hlink>
      <a:folHlink>
        <a:srgbClr val="6CACE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5D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 id="{72D400F2-048B-E541-AE1A-51D27BF73994}" vid="{3864093A-127A-3E4B-ACF3-D41E8A0368BE}"/>
    </a:ext>
  </a:extLst>
</a:theme>
</file>

<file path=ppt/theme/theme2.xml><?xml version="1.0" encoding="utf-8"?>
<a:theme xmlns:a="http://schemas.openxmlformats.org/drawingml/2006/main" name="8_Office Theme">
  <a:themeElements>
    <a:clrScheme name="ICAP Global Health Colors">
      <a:dk1>
        <a:srgbClr val="4B545B"/>
      </a:dk1>
      <a:lt1>
        <a:srgbClr val="FFFFFF"/>
      </a:lt1>
      <a:dk2>
        <a:srgbClr val="C9CFD4"/>
      </a:dk2>
      <a:lt2>
        <a:srgbClr val="737D84"/>
      </a:lt2>
      <a:accent1>
        <a:srgbClr val="B0DFDB"/>
      </a:accent1>
      <a:accent2>
        <a:srgbClr val="73B4E2"/>
      </a:accent2>
      <a:accent3>
        <a:srgbClr val="FDB913"/>
      </a:accent3>
      <a:accent4>
        <a:srgbClr val="80C342"/>
      </a:accent4>
      <a:accent5>
        <a:srgbClr val="00B8A5"/>
      </a:accent5>
      <a:accent6>
        <a:srgbClr val="F04E58"/>
      </a:accent6>
      <a:hlink>
        <a:srgbClr val="022169"/>
      </a:hlink>
      <a:folHlink>
        <a:srgbClr val="1D4F91"/>
      </a:folHlink>
    </a:clrScheme>
    <a:fontScheme name="Custom 1">
      <a:majorFont>
        <a:latin typeface="Century Gothic"/>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2_PPT Template.pptx" id="{406BDD66-5058-4BA7-A61B-9A98E77B69B0}" vid="{C5BD110B-59D6-418C-963A-808D04ED2B81}"/>
    </a:ext>
  </a:extLst>
</a:theme>
</file>

<file path=ppt/theme/theme3.xml><?xml version="1.0" encoding="utf-8"?>
<a:theme xmlns:a="http://schemas.openxmlformats.org/drawingml/2006/main" name="2_Office Theme">
  <a:themeElements>
    <a:clrScheme name="Custom 1">
      <a:dk1>
        <a:srgbClr val="000000"/>
      </a:dk1>
      <a:lt1>
        <a:srgbClr val="FFFFFF"/>
      </a:lt1>
      <a:dk2>
        <a:srgbClr val="022069"/>
      </a:dk2>
      <a:lt2>
        <a:srgbClr val="DBDCDC"/>
      </a:lt2>
      <a:accent1>
        <a:srgbClr val="00B5DE"/>
      </a:accent1>
      <a:accent2>
        <a:srgbClr val="FDB913"/>
      </a:accent2>
      <a:accent3>
        <a:srgbClr val="00B8A5"/>
      </a:accent3>
      <a:accent4>
        <a:srgbClr val="F04E58"/>
      </a:accent4>
      <a:accent5>
        <a:srgbClr val="975CA5"/>
      </a:accent5>
      <a:accent6>
        <a:srgbClr val="70AD47"/>
      </a:accent6>
      <a:hlink>
        <a:srgbClr val="0071CE"/>
      </a:hlink>
      <a:folHlink>
        <a:srgbClr val="6CACE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5D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CAP Symposium_PPT Template  -  Read-Only" id="{1A1E8504-A811-423B-81E1-9BBD65E222C7}" vid="{3D7C8D74-5101-4D97-8A06-1F94E0766098}"/>
    </a:ext>
  </a:extLst>
</a:theme>
</file>

<file path=ppt/theme/theme4.xml><?xml version="1.0" encoding="utf-8"?>
<a:theme xmlns:a="http://schemas.openxmlformats.org/drawingml/2006/main" name="3_Office Theme">
  <a:themeElements>
    <a:clrScheme name="ICAP Global Health Colors">
      <a:dk1>
        <a:srgbClr val="4B545B"/>
      </a:dk1>
      <a:lt1>
        <a:srgbClr val="FFFFFF"/>
      </a:lt1>
      <a:dk2>
        <a:srgbClr val="C9CFD4"/>
      </a:dk2>
      <a:lt2>
        <a:srgbClr val="737D84"/>
      </a:lt2>
      <a:accent1>
        <a:srgbClr val="B0DFDB"/>
      </a:accent1>
      <a:accent2>
        <a:srgbClr val="73B4E2"/>
      </a:accent2>
      <a:accent3>
        <a:srgbClr val="FDB913"/>
      </a:accent3>
      <a:accent4>
        <a:srgbClr val="80C342"/>
      </a:accent4>
      <a:accent5>
        <a:srgbClr val="00B8A5"/>
      </a:accent5>
      <a:accent6>
        <a:srgbClr val="F04E58"/>
      </a:accent6>
      <a:hlink>
        <a:srgbClr val="022169"/>
      </a:hlink>
      <a:folHlink>
        <a:srgbClr val="1D4F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Office Theme">
  <a:themeElements>
    <a:clrScheme name="Global Colors">
      <a:dk1>
        <a:srgbClr val="000000"/>
      </a:dk1>
      <a:lt1>
        <a:srgbClr val="FFFFFF"/>
      </a:lt1>
      <a:dk2>
        <a:srgbClr val="022069"/>
      </a:dk2>
      <a:lt2>
        <a:srgbClr val="DBDCDC"/>
      </a:lt2>
      <a:accent1>
        <a:srgbClr val="7B8CAA"/>
      </a:accent1>
      <a:accent2>
        <a:srgbClr val="CEB899"/>
      </a:accent2>
      <a:accent3>
        <a:srgbClr val="7C9795"/>
      </a:accent3>
      <a:accent4>
        <a:srgbClr val="B18278"/>
      </a:accent4>
      <a:accent5>
        <a:srgbClr val="8A7889"/>
      </a:accent5>
      <a:accent6>
        <a:srgbClr val="819F79"/>
      </a:accent6>
      <a:hlink>
        <a:srgbClr val="00B5DE"/>
      </a:hlink>
      <a:folHlink>
        <a:srgbClr val="6CACE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5D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3_ICAP PPT Template-pattern_widescreen" id="{60EC8BB3-6F26-1942-9867-7B0C1CABDDF3}" vid="{F68C729B-9420-E54E-AD9B-EB5259F22AD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AFE50C597308CB40BCA7E320ED70E337" ma:contentTypeVersion="20" ma:contentTypeDescription="NGO Document content type" ma:contentTypeScope="" ma:versionID="a4a635cfa543361a1c755cfc69585d71">
  <xsd:schema xmlns:xsd="http://www.w3.org/2001/XMLSchema" xmlns:xs="http://www.w3.org/2001/XMLSchema" xmlns:p="http://schemas.microsoft.com/office/2006/metadata/properties" xmlns:ns2="c629780e-db83-45bc-a257-7c8c4fd6b9cb" xmlns:ns3="2636c69e-d6b9-4f6b-a248-45fd91a90b4d" targetNamespace="http://schemas.microsoft.com/office/2006/metadata/properties" ma:root="true" ma:fieldsID="9aeaf6c470d62c00c336434649b2b367" ns2:_="" ns3:_="">
    <xsd:import namespace="c629780e-db83-45bc-a257-7c8c4fd6b9cb"/>
    <xsd:import namespace="2636c69e-d6b9-4f6b-a248-45fd91a90b4d"/>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2:SharedWithUsers" minOccurs="0"/>
                <xsd:element ref="ns2:SharedWithDetails" minOccurs="0"/>
                <xsd:element ref="ns3:MediaLengthInSeconds"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36c69e-d6b9-4f6b-a248-45fd91a90b4d"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e492bf4d-7d24-4a02-9dd7-4d67ddc3dc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lcf76f155ced4ddcb4097134ff3c332f xmlns="2636c69e-d6b9-4f6b-a248-45fd91a90b4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404C719-C8BD-4BD3-B99B-ACAE57CC6941}">
  <ds:schemaRefs>
    <ds:schemaRef ds:uri="http://schemas.microsoft.com/sharepoint/v3/contenttype/forms"/>
  </ds:schemaRefs>
</ds:datastoreItem>
</file>

<file path=customXml/itemProps2.xml><?xml version="1.0" encoding="utf-8"?>
<ds:datastoreItem xmlns:ds="http://schemas.openxmlformats.org/officeDocument/2006/customXml" ds:itemID="{8BC8329A-CDFD-4E00-A76B-6D14B085C464}">
  <ds:schemaRefs>
    <ds:schemaRef ds:uri="2636c69e-d6b9-4f6b-a248-45fd91a90b4d"/>
    <ds:schemaRef ds:uri="c629780e-db83-45bc-a257-7c8c4fd6b9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40978B8-74BD-4ABE-8747-4338AF74F122}">
  <ds:schemaRefs>
    <ds:schemaRef ds:uri="http://www.w3.org/XML/1998/namespace"/>
    <ds:schemaRef ds:uri="http://schemas.microsoft.com/office/2006/documentManagement/types"/>
    <ds:schemaRef ds:uri="2636c69e-d6b9-4f6b-a248-45fd91a90b4d"/>
    <ds:schemaRef ds:uri="c629780e-db83-45bc-a257-7c8c4fd6b9cb"/>
    <ds:schemaRef ds:uri="http://purl.org/dc/dcmitype/"/>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1_Office Theme</Template>
  <TotalTime>222</TotalTime>
  <Words>4218</Words>
  <Application>Microsoft Office PowerPoint</Application>
  <PresentationFormat>Widescreen</PresentationFormat>
  <Paragraphs>410</Paragraphs>
  <Slides>51</Slides>
  <Notes>42</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51</vt:i4>
      </vt:variant>
    </vt:vector>
  </HeadingPairs>
  <TitlesOfParts>
    <vt:vector size="67" baseType="lpstr">
      <vt:lpstr>Arial</vt:lpstr>
      <vt:lpstr>Calibri</vt:lpstr>
      <vt:lpstr>Cambria</vt:lpstr>
      <vt:lpstr>Century Gothic</vt:lpstr>
      <vt:lpstr>GT America Extended</vt:lpstr>
      <vt:lpstr>knowledge-regular</vt:lpstr>
      <vt:lpstr>Noah</vt:lpstr>
      <vt:lpstr>Noah W05 Regular</vt:lpstr>
      <vt:lpstr>Segoe UI</vt:lpstr>
      <vt:lpstr>Symbol</vt:lpstr>
      <vt:lpstr>Times New Roman</vt:lpstr>
      <vt:lpstr>1_Office Theme</vt:lpstr>
      <vt:lpstr>8_Office Theme</vt:lpstr>
      <vt:lpstr>2_Office Theme</vt:lpstr>
      <vt:lpstr>3_Office Theme</vt:lpstr>
      <vt:lpstr>6_Office Theme</vt:lpstr>
      <vt:lpstr>Is the End of AIDS in Sight?</vt:lpstr>
      <vt:lpstr>Wafaa El-Sadr, MD, MPH, MPA Global Director, ICAP at Columbia University Executive Vice President, Columbia Global University Professor of Epidemiology and Medicine Mathilde Krim-amfAR Chair of Global Health </vt:lpstr>
      <vt:lpstr>Reminders</vt:lpstr>
      <vt:lpstr>Jessica Justman, MD Senior Technical Director, ICAP at Columbia University  Associate Professor of Medicine in Epidemiology, Columbia University  </vt:lpstr>
      <vt:lpstr>Accomplishments and Way Forward</vt:lpstr>
      <vt:lpstr>PowerPoint Presentation</vt:lpstr>
      <vt:lpstr>Global Snapshots: Progress Over 20 Years</vt:lpstr>
      <vt:lpstr>UNAIDS Care Continuum Targets</vt:lpstr>
      <vt:lpstr>UNAIDS Targets</vt:lpstr>
      <vt:lpstr>Accomplishments: Global Status as of 2022</vt:lpstr>
      <vt:lpstr>PowerPoint Presentation</vt:lpstr>
      <vt:lpstr>PowerPoint Presentation</vt:lpstr>
      <vt:lpstr>PowerPoint Presentation</vt:lpstr>
      <vt:lpstr>Adults and children newly infected with HIV, 1990-2022</vt:lpstr>
      <vt:lpstr>How was this achieved? </vt:lpstr>
      <vt:lpstr>Why are New HIV Infections Declining so Slowly?</vt:lpstr>
      <vt:lpstr>PowerPoint Presentation</vt:lpstr>
      <vt:lpstr>Population-Based HIV Impact Assessment (PHIA) Project</vt:lpstr>
      <vt:lpstr>PowerPoint Presentation</vt:lpstr>
      <vt:lpstr>95-95-95 Indicators for People Aged 15+ Living with HIV: South Africa, 2022</vt:lpstr>
      <vt:lpstr>Gaps in Epidemic Control: State of the Epidemic in the United States, 2021</vt:lpstr>
      <vt:lpstr>Gaps in Epidemic Control: State of the Epidemic in the United States, 2021</vt:lpstr>
      <vt:lpstr>Gaps in Epidemic Control: Eswatini and United States Progress Toward 95-95-95 Targets, 2011-2021</vt:lpstr>
      <vt:lpstr>Gaps: Are we there yet with decline in new infections?</vt:lpstr>
      <vt:lpstr>Gaps: Key and Priority Populations</vt:lpstr>
      <vt:lpstr>Gaps: Pediatric and Maternal Child Health</vt:lpstr>
      <vt:lpstr>Gaps: Pediatric and Maternal Child Health</vt:lpstr>
      <vt:lpstr>Gaps: Older Adults (&gt; 50 y) Living with HIV</vt:lpstr>
      <vt:lpstr>Gaps: mobile, migrant, and displaced populations</vt:lpstr>
      <vt:lpstr>Threats</vt:lpstr>
      <vt:lpstr>The Coming Youth Bulge  </vt:lpstr>
      <vt:lpstr>Climate change as a threat to HIV services</vt:lpstr>
      <vt:lpstr>Threats to Funding</vt:lpstr>
      <vt:lpstr>Increasing Equitable Access to Services: Reducing Stigma and Discrimination</vt:lpstr>
      <vt:lpstr>Increasing Equitable Access to Services: Reducing Stigma and Discrimination</vt:lpstr>
      <vt:lpstr>Increasing Equitable Access to Services: Reducing Stigma and Discrimination</vt:lpstr>
      <vt:lpstr>The Way Forward</vt:lpstr>
      <vt:lpstr>PowerPoint Presentation</vt:lpstr>
      <vt:lpstr>Rethinking HIV Service Delivery: Person-centered differentiated service delivery (DSD)</vt:lpstr>
      <vt:lpstr>DSD for Mobile Populations</vt:lpstr>
      <vt:lpstr>Adapting HIV Service Delivery in Response to Climate Change</vt:lpstr>
      <vt:lpstr>3 Types of Pre-Exposure prophylaxis (PrEP)</vt:lpstr>
      <vt:lpstr>Approval of Long-Acting Cabotegravir Worldwide </vt:lpstr>
      <vt:lpstr>PowerPoint Presentation</vt:lpstr>
      <vt:lpstr>Summary and Key Takeaways</vt:lpstr>
      <vt:lpstr>PowerPoint Presentation</vt:lpstr>
      <vt:lpstr>Thank you!</vt:lpstr>
      <vt:lpstr>Chris Beyrer, MD, MPH Director, Duke Global Health Institute,  Professor of Medicine, Duke University Associate Director, Global HIV, Duke Center for AIDS Research (CFAR)    </vt:lpstr>
      <vt:lpstr>Q&amp;A </vt:lpstr>
      <vt:lpstr>This webinar recording and slides will be posted on www.icap.columbia.edu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Farinango Lema, Adina</dc:creator>
  <cp:lastModifiedBy>Hendery, Sara E.</cp:lastModifiedBy>
  <cp:revision>3</cp:revision>
  <cp:lastPrinted>2021-07-21T14:19:26Z</cp:lastPrinted>
  <dcterms:created xsi:type="dcterms:W3CDTF">2023-11-30T16:23:09Z</dcterms:created>
  <dcterms:modified xsi:type="dcterms:W3CDTF">2023-12-01T16:45:56Z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0x01010033CF86A3E53F48B7ADBBC140A8AF8FA700AFE50C597308CB40BCA7E320ED70E337</vt:lpwstr>
  </property>
  <property fmtid="{D5CDD505-2E9C-101B-9397-08002B2CF9AE}" pid="3" name="NGOOnlineKeywords">
    <vt:lpwstr/>
  </property>
  <property fmtid="{D5CDD505-2E9C-101B-9397-08002B2CF9AE}" pid="4" name="NGOOnlineDocumentType">
    <vt:lpwstr/>
  </property>
  <property fmtid="{D5CDD505-2E9C-101B-9397-08002B2CF9AE}" pid="5" name="MediaServiceImageTags">
    <vt:lpwstr/>
  </property>
</Properties>
</file>