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689" r:id="rId5"/>
    <p:sldMasterId id="2147483700" r:id="rId6"/>
    <p:sldMasterId id="2147483745" r:id="rId7"/>
    <p:sldMasterId id="2147483761" r:id="rId8"/>
    <p:sldMasterId id="2147483729" r:id="rId9"/>
    <p:sldMasterId id="2147483797" r:id="rId10"/>
  </p:sldMasterIdLst>
  <p:notesMasterIdLst>
    <p:notesMasterId r:id="rId74"/>
  </p:notesMasterIdLst>
  <p:handoutMasterIdLst>
    <p:handoutMasterId r:id="rId75"/>
  </p:handoutMasterIdLst>
  <p:sldIdLst>
    <p:sldId id="260" r:id="rId11"/>
    <p:sldId id="264" r:id="rId12"/>
    <p:sldId id="262" r:id="rId13"/>
    <p:sldId id="343" r:id="rId14"/>
    <p:sldId id="296" r:id="rId15"/>
    <p:sldId id="5041" r:id="rId16"/>
    <p:sldId id="2141411194" r:id="rId17"/>
    <p:sldId id="2141411195" r:id="rId18"/>
    <p:sldId id="2141411196" r:id="rId19"/>
    <p:sldId id="2145706898" r:id="rId20"/>
    <p:sldId id="5040" r:id="rId21"/>
    <p:sldId id="1064" r:id="rId22"/>
    <p:sldId id="1101" r:id="rId23"/>
    <p:sldId id="1099" r:id="rId24"/>
    <p:sldId id="2141411200" r:id="rId25"/>
    <p:sldId id="2141411208" r:id="rId26"/>
    <p:sldId id="2141411206" r:id="rId27"/>
    <p:sldId id="2141411209" r:id="rId28"/>
    <p:sldId id="2141411213" r:id="rId29"/>
    <p:sldId id="2145706899" r:id="rId30"/>
    <p:sldId id="333" r:id="rId31"/>
    <p:sldId id="2141411207" r:id="rId32"/>
    <p:sldId id="2141411215" r:id="rId33"/>
    <p:sldId id="4766" r:id="rId34"/>
    <p:sldId id="4767" r:id="rId35"/>
    <p:sldId id="312" r:id="rId36"/>
    <p:sldId id="317" r:id="rId37"/>
    <p:sldId id="313" r:id="rId38"/>
    <p:sldId id="310" r:id="rId39"/>
    <p:sldId id="334" r:id="rId40"/>
    <p:sldId id="336" r:id="rId41"/>
    <p:sldId id="335" r:id="rId42"/>
    <p:sldId id="259" r:id="rId43"/>
    <p:sldId id="5042" r:id="rId44"/>
    <p:sldId id="328" r:id="rId45"/>
    <p:sldId id="263" r:id="rId46"/>
    <p:sldId id="256" r:id="rId47"/>
    <p:sldId id="3832" r:id="rId48"/>
    <p:sldId id="3827" r:id="rId49"/>
    <p:sldId id="3837" r:id="rId50"/>
    <p:sldId id="3824" r:id="rId51"/>
    <p:sldId id="279" r:id="rId52"/>
    <p:sldId id="327" r:id="rId53"/>
    <p:sldId id="2145706900" r:id="rId54"/>
    <p:sldId id="329" r:id="rId55"/>
    <p:sldId id="2145706901" r:id="rId56"/>
    <p:sldId id="3838" r:id="rId57"/>
    <p:sldId id="3825" r:id="rId58"/>
    <p:sldId id="277" r:id="rId59"/>
    <p:sldId id="2071" r:id="rId60"/>
    <p:sldId id="3823" r:id="rId61"/>
    <p:sldId id="3852" r:id="rId62"/>
    <p:sldId id="3851" r:id="rId63"/>
    <p:sldId id="270" r:id="rId64"/>
    <p:sldId id="3834" r:id="rId65"/>
    <p:sldId id="3816" r:id="rId66"/>
    <p:sldId id="3849" r:id="rId67"/>
    <p:sldId id="3848" r:id="rId68"/>
    <p:sldId id="2177" r:id="rId69"/>
    <p:sldId id="3835" r:id="rId70"/>
    <p:sldId id="346" r:id="rId71"/>
    <p:sldId id="307" r:id="rId72"/>
    <p:sldId id="261"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F440C-08EA-0AA4-4B55-86889E14A56E}" name="Jessica Justman" initials="JJ" userId="Jessica Justman" providerId="None"/>
  <p188:author id="{80C76238-7886-B5BE-6934-C9A92C4527B8}" name="Wright, Connor G." initials="WCG" userId="S::cgw2121@cumc.columbia.edu::ce10d719-55ef-469a-b26c-16ade680c8d6" providerId="AD"/>
  <p188:author id="{6D9E9F53-E079-D89C-1C22-47A5754F6983}" name="Howard, Andrea A." initials="HAA" userId="S::aah2138@cumc.columbia.edu::2676778b-c2db-4161-9866-c48426b58548" providerId="AD"/>
  <p188:author id="{E88FD9B7-283B-239B-C261-3CA6AE368C77}" name="Justman, Jessica E." initials="JJE" userId="S::jj2158@cumc.columbia.edu::ea83b8ee-6c93-483a-93e9-d614c0c57587" providerId="AD"/>
  <p188:author id="{9B088DBF-2F19-CCBA-18C5-82E7F12547BC}" name="Connor Wright" initials="CW" userId="Connor Wright" providerId="None"/>
  <p188:author id="{48D105D1-A20C-163C-9B30-6D764A282D9A}" name="Jessica Justman" initials="JJ" userId="S::jj2158@icapatcolumbia.onmicrosoft.com::c11f76c2-2634-48d6-9afe-4db0d29711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stman, Jessica E." initials="JJE" lastIdx="2" clrIdx="0">
    <p:extLst>
      <p:ext uri="{19B8F6BF-5375-455C-9EA6-DF929625EA0E}">
        <p15:presenceInfo xmlns:p15="http://schemas.microsoft.com/office/powerpoint/2012/main" userId="S::jj2158@cumc.columbia.edu::ea83b8ee-6c93-483a-93e9-d614c0c575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169"/>
    <a:srgbClr val="7030A0"/>
    <a:srgbClr val="69C2BB"/>
    <a:srgbClr val="1D5F8D"/>
    <a:srgbClr val="F6959B"/>
    <a:srgbClr val="F17447"/>
    <a:srgbClr val="E4D2F2"/>
    <a:srgbClr val="000000"/>
    <a:srgbClr val="1772A2"/>
    <a:srgbClr val="65A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8" autoAdjust="0"/>
    <p:restoredTop sz="65687" autoAdjust="0"/>
  </p:normalViewPr>
  <p:slideViewPr>
    <p:cSldViewPr snapToGrid="0">
      <p:cViewPr varScale="1">
        <p:scale>
          <a:sx n="65" d="100"/>
          <a:sy n="65" d="100"/>
        </p:scale>
        <p:origin x="2094"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https://icapatcolumbia.sharepoint.com/sites/ngoonline/programs/5001/Documents/Administration/PHIA%20Program%20Coordinator/Program%20Coordinator%20onboarding/PHIA%20Graphs%20for%20Presentations%20June%2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capatcolumbia.sharepoint.com/sites/ngoonline/programs/5001/Documents/Administration/PHIA%20Program%20Coordinator/Program%20Coordinator%20onboarding/PHIA%20Graphs%20for%20Presentations%20June%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capatcolumbia.sharepoint.com/sites/ngoonline/programs/5001/Documents/Administration/PHIA%20Program%20Coordinator/Program%20Coordinator%20onboarding/PHIA%20Graphs%20for%20Presentations%20June%2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capatcolumbia.sharepoint.com/sites/ngoonline/programs/5001/Documents/Administration/PHIA%20Program%20Coordinator/Program%20Coordinator%20onboarding/PHIA%20Graphs%20for%20Presentations%20June%2020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capatcolumbia.sharepoint.com/sites/ngoonline/programs/5001/Documents/Administration/PHIA%20Program%20Coordinator/Program%20Coordinator%20onboarding/PHIA%20Graphs%20for%20Presentations%20June%20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gw2121\Documents\PHIA%2095-95-95%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fhi360web.sharepoint.com/sites/HPTN096-CoreTeam/Shared%20Documents/Core%20Team/Protocol%20Development/Protocol%20and%20Reviews/10%20SWG/Figures/Racial%20Gap%20-%20PreP%20and%20Viral%20Suppress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fhi360web.sharepoint.com/sites/HPTN096-CoreTeam/Shared%20Documents/Core%20Team/Protocol%20Development/Protocol%20and%20Reviews/10%20SWG/Figures/Racial%20Gap%20-%20PreP%20and%20Viral%20Suppress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fhi360web.sharepoint.com/sites/HPTN096-CoreTeam/Shared%20Documents/Core%20Team/Protocol%20Development/Protocol%20and%20Reviews/10%20SWG/Figures/Racial%20Gap%20-%20PreP%20and%20Viral%20Suppress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382740895407237E-2"/>
          <c:y val="0.13169993720359735"/>
          <c:w val="0.88600890543634125"/>
          <c:h val="0.58798709849864594"/>
        </c:manualLayout>
      </c:layout>
      <c:barChart>
        <c:barDir val="col"/>
        <c:grouping val="clustered"/>
        <c:varyColors val="0"/>
        <c:ser>
          <c:idx val="0"/>
          <c:order val="0"/>
          <c:tx>
            <c:strRef>
              <c:f>'Gender Stratified 90 90 90'!$B$1</c:f>
              <c:strCache>
                <c:ptCount val="1"/>
                <c:pt idx="0">
                  <c:v>Men Diagnosed</c:v>
                </c:pt>
              </c:strCache>
            </c:strRef>
          </c:tx>
          <c:spPr>
            <a:solidFill>
              <a:schemeClr val="tx2">
                <a:lumMod val="75000"/>
              </a:schemeClr>
            </a:solidFill>
            <a:ln>
              <a:noFill/>
            </a:ln>
            <a:effectLst/>
          </c:spPr>
          <c:invertIfNegative val="0"/>
          <c:cat>
            <c:strRef>
              <c:f>'Gender Stratified 90 90 90'!$A$2:$A$13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90'!$B$2:$B$13</c:f>
              <c:numCache>
                <c:formatCode>General</c:formatCode>
                <c:ptCount val="12"/>
                <c:pt idx="0">
                  <c:v>80.400000000000006</c:v>
                </c:pt>
                <c:pt idx="1">
                  <c:v>80.099999999999994</c:v>
                </c:pt>
                <c:pt idx="2">
                  <c:v>79.599999999999994</c:v>
                </c:pt>
                <c:pt idx="3">
                  <c:v>76.599999999999994</c:v>
                </c:pt>
                <c:pt idx="4">
                  <c:v>71.7</c:v>
                </c:pt>
                <c:pt idx="5">
                  <c:v>72.099999999999994</c:v>
                </c:pt>
                <c:pt idx="6">
                  <c:v>67.3</c:v>
                </c:pt>
                <c:pt idx="7">
                  <c:v>62.3</c:v>
                </c:pt>
                <c:pt idx="8">
                  <c:v>69.2</c:v>
                </c:pt>
                <c:pt idx="9">
                  <c:v>52.2</c:v>
                </c:pt>
                <c:pt idx="10">
                  <c:v>41.2</c:v>
                </c:pt>
                <c:pt idx="11">
                  <c:v>24.2</c:v>
                </c:pt>
              </c:numCache>
            </c:numRef>
          </c:val>
          <c:extLst>
            <c:ext xmlns:c16="http://schemas.microsoft.com/office/drawing/2014/chart" uri="{C3380CC4-5D6E-409C-BE32-E72D297353CC}">
              <c16:uniqueId val="{00000000-7E23-449B-B8B4-6508A93B0DF4}"/>
            </c:ext>
          </c:extLst>
        </c:ser>
        <c:ser>
          <c:idx val="1"/>
          <c:order val="1"/>
          <c:tx>
            <c:strRef>
              <c:f>'Gender Stratified 90 90 90'!$C$1</c:f>
              <c:strCache>
                <c:ptCount val="1"/>
                <c:pt idx="0">
                  <c:v>Women Diagnosed</c:v>
                </c:pt>
              </c:strCache>
            </c:strRef>
          </c:tx>
          <c:spPr>
            <a:solidFill>
              <a:srgbClr val="009999"/>
            </a:solidFill>
            <a:ln>
              <a:noFill/>
            </a:ln>
            <a:effectLst/>
          </c:spPr>
          <c:invertIfNegative val="0"/>
          <c:cat>
            <c:strRef>
              <c:f>'Gender Stratified 90 90 90'!$A$2:$A$13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90'!$C$2:$C$13</c:f>
              <c:numCache>
                <c:formatCode>General</c:formatCode>
                <c:ptCount val="12"/>
                <c:pt idx="0">
                  <c:v>85.6</c:v>
                </c:pt>
                <c:pt idx="1">
                  <c:v>90.7</c:v>
                </c:pt>
                <c:pt idx="2">
                  <c:v>89.5</c:v>
                </c:pt>
                <c:pt idx="3">
                  <c:v>84</c:v>
                </c:pt>
                <c:pt idx="4">
                  <c:v>80.2</c:v>
                </c:pt>
                <c:pt idx="5">
                  <c:v>80.099999999999994</c:v>
                </c:pt>
                <c:pt idx="6">
                  <c:v>75.400000000000006</c:v>
                </c:pt>
                <c:pt idx="7">
                  <c:v>76.900000000000006</c:v>
                </c:pt>
                <c:pt idx="8">
                  <c:v>72.599999999999994</c:v>
                </c:pt>
                <c:pt idx="9">
                  <c:v>64.900000000000006</c:v>
                </c:pt>
                <c:pt idx="10">
                  <c:v>49.4</c:v>
                </c:pt>
                <c:pt idx="11">
                  <c:v>43.2</c:v>
                </c:pt>
              </c:numCache>
            </c:numRef>
          </c:val>
          <c:extLst>
            <c:ext xmlns:c16="http://schemas.microsoft.com/office/drawing/2014/chart" uri="{C3380CC4-5D6E-409C-BE32-E72D297353CC}">
              <c16:uniqueId val="{00000001-7E23-449B-B8B4-6508A93B0DF4}"/>
            </c:ext>
          </c:extLst>
        </c:ser>
        <c:dLbls>
          <c:showLegendKey val="0"/>
          <c:showVal val="0"/>
          <c:showCatName val="0"/>
          <c:showSerName val="0"/>
          <c:showPercent val="0"/>
          <c:showBubbleSize val="0"/>
        </c:dLbls>
        <c:gapWidth val="125"/>
        <c:overlap val="-20"/>
        <c:axId val="161276463"/>
        <c:axId val="152193247"/>
      </c:barChart>
      <c:catAx>
        <c:axId val="16127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52193247"/>
        <c:crosses val="autoZero"/>
        <c:auto val="1"/>
        <c:lblAlgn val="ctr"/>
        <c:lblOffset val="100"/>
        <c:noMultiLvlLbl val="0"/>
      </c:catAx>
      <c:valAx>
        <c:axId val="152193247"/>
        <c:scaling>
          <c:orientation val="minMax"/>
        </c:scaling>
        <c:delete val="0"/>
        <c:axPos val="l"/>
        <c:majorGridlines>
          <c:spPr>
            <a:ln w="0" cap="flat" cmpd="sng" algn="ctr">
              <a:noFill/>
              <a:round/>
            </a:ln>
            <a:effectLst/>
          </c:spPr>
        </c:majorGridlines>
        <c:title>
          <c:tx>
            <c:rich>
              <a:bodyPr rot="-5400000" spcFirstLastPara="1" vertOverflow="ellipsis" vert="horz" wrap="square" anchor="ctr" anchorCtr="1"/>
              <a:lstStyle/>
              <a:p>
                <a:pPr>
                  <a:defRPr sz="2100" b="1" i="0" u="none" strike="noStrike" kern="1200" baseline="0">
                    <a:solidFill>
                      <a:schemeClr val="tx1">
                        <a:lumMod val="65000"/>
                        <a:lumOff val="35000"/>
                      </a:schemeClr>
                    </a:solidFill>
                    <a:latin typeface="+mn-lt"/>
                    <a:ea typeface="+mn-ea"/>
                    <a:cs typeface="+mn-cs"/>
                  </a:defRPr>
                </a:pPr>
                <a:r>
                  <a:rPr lang="en-US" sz="2100" b="1"/>
                  <a:t>People living with HIV (%)</a:t>
                </a:r>
              </a:p>
            </c:rich>
          </c:tx>
          <c:layout>
            <c:manualLayout>
              <c:xMode val="edge"/>
              <c:yMode val="edge"/>
              <c:x val="7.3028073264749891E-3"/>
              <c:y val="0.21687239252979615"/>
            </c:manualLayout>
          </c:layout>
          <c:overlay val="0"/>
          <c:spPr>
            <a:noFill/>
            <a:ln>
              <a:noFill/>
            </a:ln>
            <a:effectLst/>
          </c:spPr>
          <c:txPr>
            <a:bodyPr rot="-5400000" spcFirstLastPara="1" vertOverflow="ellipsis" vert="horz" wrap="square" anchor="ctr" anchorCtr="1"/>
            <a:lstStyle/>
            <a:p>
              <a:pPr>
                <a:defRPr sz="21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61276463"/>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2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'Gender Stratified 90 90 90'!$F$1</c:f>
              <c:strCache>
                <c:ptCount val="1"/>
                <c:pt idx="0">
                  <c:v>Men On Treatment</c:v>
                </c:pt>
              </c:strCache>
            </c:strRef>
          </c:tx>
          <c:spPr>
            <a:solidFill>
              <a:schemeClr val="tx2">
                <a:lumMod val="75000"/>
              </a:schemeClr>
            </a:solidFill>
            <a:ln>
              <a:noFill/>
            </a:ln>
            <a:effectLst/>
          </c:spPr>
          <c:invertIfNegative val="0"/>
          <c:cat>
            <c:strRef>
              <c:f>'Gender Stratified 90 90 90'!$E$2:$E$13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90'!$F$2:$F$13</c:f>
              <c:numCache>
                <c:formatCode>General</c:formatCode>
                <c:ptCount val="12"/>
                <c:pt idx="0">
                  <c:v>97.2</c:v>
                </c:pt>
                <c:pt idx="1">
                  <c:v>90.2</c:v>
                </c:pt>
                <c:pt idx="2">
                  <c:v>94.9</c:v>
                </c:pt>
                <c:pt idx="3">
                  <c:v>91.6</c:v>
                </c:pt>
                <c:pt idx="4">
                  <c:v>88.7</c:v>
                </c:pt>
                <c:pt idx="5">
                  <c:v>88</c:v>
                </c:pt>
                <c:pt idx="6">
                  <c:v>86.9</c:v>
                </c:pt>
                <c:pt idx="7">
                  <c:v>99.8</c:v>
                </c:pt>
                <c:pt idx="8">
                  <c:v>88.2</c:v>
                </c:pt>
                <c:pt idx="9">
                  <c:v>89.6</c:v>
                </c:pt>
                <c:pt idx="10">
                  <c:v>92</c:v>
                </c:pt>
                <c:pt idx="11">
                  <c:v>70.7</c:v>
                </c:pt>
              </c:numCache>
            </c:numRef>
          </c:val>
          <c:extLst>
            <c:ext xmlns:c16="http://schemas.microsoft.com/office/drawing/2014/chart" uri="{C3380CC4-5D6E-409C-BE32-E72D297353CC}">
              <c16:uniqueId val="{00000000-829C-403B-B883-DEF93F846CF0}"/>
            </c:ext>
          </c:extLst>
        </c:ser>
        <c:ser>
          <c:idx val="1"/>
          <c:order val="1"/>
          <c:tx>
            <c:strRef>
              <c:f>'Gender Stratified 90 90 90'!$G$1</c:f>
              <c:strCache>
                <c:ptCount val="1"/>
                <c:pt idx="0">
                  <c:v>Women On Treatment</c:v>
                </c:pt>
              </c:strCache>
            </c:strRef>
          </c:tx>
          <c:spPr>
            <a:solidFill>
              <a:srgbClr val="009999"/>
            </a:solidFill>
            <a:ln>
              <a:noFill/>
            </a:ln>
            <a:effectLst/>
          </c:spPr>
          <c:invertIfNegative val="0"/>
          <c:cat>
            <c:strRef>
              <c:f>'Gender Stratified 90 90 90'!$E$2:$E$13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90'!$G$2:$G$13</c:f>
              <c:numCache>
                <c:formatCode>General</c:formatCode>
                <c:ptCount val="12"/>
                <c:pt idx="0">
                  <c:v>97.6</c:v>
                </c:pt>
                <c:pt idx="1">
                  <c:v>88.2</c:v>
                </c:pt>
                <c:pt idx="2">
                  <c:v>97.1</c:v>
                </c:pt>
                <c:pt idx="3">
                  <c:v>92</c:v>
                </c:pt>
                <c:pt idx="4">
                  <c:v>92.9</c:v>
                </c:pt>
                <c:pt idx="5">
                  <c:v>88.6</c:v>
                </c:pt>
                <c:pt idx="6">
                  <c:v>92.1</c:v>
                </c:pt>
                <c:pt idx="7">
                  <c:v>96.1</c:v>
                </c:pt>
                <c:pt idx="8">
                  <c:v>86.5</c:v>
                </c:pt>
                <c:pt idx="9">
                  <c:v>95.3</c:v>
                </c:pt>
                <c:pt idx="10">
                  <c:v>91.1</c:v>
                </c:pt>
                <c:pt idx="11">
                  <c:v>92.6</c:v>
                </c:pt>
              </c:numCache>
            </c:numRef>
          </c:val>
          <c:extLst>
            <c:ext xmlns:c16="http://schemas.microsoft.com/office/drawing/2014/chart" uri="{C3380CC4-5D6E-409C-BE32-E72D297353CC}">
              <c16:uniqueId val="{00000001-829C-403B-B883-DEF93F846CF0}"/>
            </c:ext>
          </c:extLst>
        </c:ser>
        <c:dLbls>
          <c:showLegendKey val="0"/>
          <c:showVal val="0"/>
          <c:showCatName val="0"/>
          <c:showSerName val="0"/>
          <c:showPercent val="0"/>
          <c:showBubbleSize val="0"/>
        </c:dLbls>
        <c:gapWidth val="130"/>
        <c:overlap val="-36"/>
        <c:axId val="10749855"/>
        <c:axId val="263525007"/>
      </c:barChart>
      <c:catAx>
        <c:axId val="1074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263525007"/>
        <c:crosses val="autoZero"/>
        <c:auto val="1"/>
        <c:lblAlgn val="ctr"/>
        <c:lblOffset val="100"/>
        <c:noMultiLvlLbl val="0"/>
      </c:catAx>
      <c:valAx>
        <c:axId val="263525007"/>
        <c:scaling>
          <c:orientation val="minMax"/>
          <c:max val="1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r>
                  <a:rPr lang="en-US" sz="2100" b="1"/>
                  <a:t>People Aware of HIV+ Diagnosis  (%)</a:t>
                </a:r>
              </a:p>
            </c:rich>
          </c:tx>
          <c:overlay val="0"/>
          <c:spPr>
            <a:noFill/>
            <a:ln>
              <a:noFill/>
            </a:ln>
            <a:effectLst/>
          </c:spPr>
          <c:txPr>
            <a:bodyPr rot="-54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0749855"/>
        <c:crosses val="autoZero"/>
        <c:crossBetween val="between"/>
        <c:majorUnit val="50"/>
      </c:valAx>
      <c:spPr>
        <a:noFill/>
        <a:ln>
          <a:noFill/>
        </a:ln>
        <a:effectLst/>
      </c:spPr>
    </c:plotArea>
    <c:legend>
      <c:legendPos val="b"/>
      <c:layout>
        <c:manualLayout>
          <c:xMode val="edge"/>
          <c:yMode val="edge"/>
          <c:x val="0.24473958333333334"/>
          <c:y val="0.83976752905886765"/>
          <c:w val="0.51260416666666664"/>
          <c:h val="0.12451818522684664"/>
        </c:manualLayout>
      </c:layout>
      <c:overlay val="0"/>
      <c:spPr>
        <a:noFill/>
        <a:ln>
          <a:noFill/>
        </a:ln>
        <a:effectLst/>
      </c:spPr>
      <c:txPr>
        <a:bodyPr rot="0" spcFirstLastPara="1" vertOverflow="ellipsis" vert="horz" wrap="square" anchor="ctr" anchorCtr="1"/>
        <a:lstStyle/>
        <a:p>
          <a:pPr>
            <a:defRPr sz="2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'Gender Stratified 90 90 90'!$J$1</c:f>
              <c:strCache>
                <c:ptCount val="1"/>
                <c:pt idx="0">
                  <c:v>Men Virally Suppressed</c:v>
                </c:pt>
              </c:strCache>
            </c:strRef>
          </c:tx>
          <c:spPr>
            <a:solidFill>
              <a:schemeClr val="tx2">
                <a:lumMod val="75000"/>
              </a:schemeClr>
            </a:solidFill>
            <a:ln>
              <a:noFill/>
            </a:ln>
            <a:effectLst/>
          </c:spPr>
          <c:invertIfNegative val="0"/>
          <c:cat>
            <c:strRef>
              <c:f>'Gender Stratified 90 90 90'!$I$2:$I$13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90'!$J$2:$J$13</c:f>
              <c:numCache>
                <c:formatCode>General</c:formatCode>
                <c:ptCount val="12"/>
                <c:pt idx="0">
                  <c:v>85.4</c:v>
                </c:pt>
                <c:pt idx="1">
                  <c:v>90.5</c:v>
                </c:pt>
                <c:pt idx="2">
                  <c:v>89.5</c:v>
                </c:pt>
                <c:pt idx="3">
                  <c:v>87.7</c:v>
                </c:pt>
                <c:pt idx="4">
                  <c:v>89.8</c:v>
                </c:pt>
                <c:pt idx="5">
                  <c:v>82.5</c:v>
                </c:pt>
                <c:pt idx="6">
                  <c:v>81.5</c:v>
                </c:pt>
                <c:pt idx="7">
                  <c:v>94.9</c:v>
                </c:pt>
                <c:pt idx="8">
                  <c:v>87.7</c:v>
                </c:pt>
                <c:pt idx="9">
                  <c:v>83.2</c:v>
                </c:pt>
                <c:pt idx="10">
                  <c:v>80</c:v>
                </c:pt>
                <c:pt idx="11">
                  <c:v>65.2</c:v>
                </c:pt>
              </c:numCache>
            </c:numRef>
          </c:val>
          <c:extLst>
            <c:ext xmlns:c16="http://schemas.microsoft.com/office/drawing/2014/chart" uri="{C3380CC4-5D6E-409C-BE32-E72D297353CC}">
              <c16:uniqueId val="{00000000-DF97-4E00-8625-1ADDE985FA16}"/>
            </c:ext>
          </c:extLst>
        </c:ser>
        <c:ser>
          <c:idx val="1"/>
          <c:order val="1"/>
          <c:tx>
            <c:strRef>
              <c:f>'Gender Stratified 90 90 90'!$K$1</c:f>
              <c:strCache>
                <c:ptCount val="1"/>
                <c:pt idx="0">
                  <c:v>Women Virally Suppressed</c:v>
                </c:pt>
              </c:strCache>
            </c:strRef>
          </c:tx>
          <c:spPr>
            <a:solidFill>
              <a:srgbClr val="009999"/>
            </a:solidFill>
            <a:ln>
              <a:noFill/>
            </a:ln>
            <a:effectLst/>
          </c:spPr>
          <c:invertIfNegative val="0"/>
          <c:cat>
            <c:strRef>
              <c:f>'Gender Stratified 90 90 90'!$I$2:$I$13</c:f>
              <c:strCache>
                <c:ptCount val="12"/>
                <c:pt idx="0">
                  <c:v>Rwanda</c:v>
                </c:pt>
                <c:pt idx="1">
                  <c:v>Eswatini</c:v>
                </c:pt>
                <c:pt idx="2">
                  <c:v>Namibia</c:v>
                </c:pt>
                <c:pt idx="3">
                  <c:v>Lesotho</c:v>
                </c:pt>
                <c:pt idx="4">
                  <c:v>Malawi</c:v>
                </c:pt>
                <c:pt idx="5">
                  <c:v>Zimbabwe</c:v>
                </c:pt>
                <c:pt idx="6">
                  <c:v>Uganda</c:v>
                </c:pt>
                <c:pt idx="7">
                  <c:v>Ethiopia†</c:v>
                </c:pt>
                <c:pt idx="8">
                  <c:v>Zambia</c:v>
                </c:pt>
                <c:pt idx="9">
                  <c:v>Tanzania</c:v>
                </c:pt>
                <c:pt idx="10">
                  <c:v>Cameroon</c:v>
                </c:pt>
                <c:pt idx="11">
                  <c:v>Cote d'Ivoire†</c:v>
                </c:pt>
              </c:strCache>
            </c:strRef>
          </c:cat>
          <c:val>
            <c:numRef>
              <c:f>'Gender Stratified 90 90 90'!$K$2:$K$13</c:f>
              <c:numCache>
                <c:formatCode>General</c:formatCode>
                <c:ptCount val="12"/>
                <c:pt idx="0">
                  <c:v>92.4</c:v>
                </c:pt>
                <c:pt idx="1">
                  <c:v>91.8</c:v>
                </c:pt>
                <c:pt idx="2">
                  <c:v>92.2</c:v>
                </c:pt>
                <c:pt idx="3">
                  <c:v>87.7</c:v>
                </c:pt>
                <c:pt idx="4">
                  <c:v>92.1</c:v>
                </c:pt>
                <c:pt idx="5">
                  <c:v>87</c:v>
                </c:pt>
                <c:pt idx="6">
                  <c:v>84.7</c:v>
                </c:pt>
                <c:pt idx="7">
                  <c:v>87.4</c:v>
                </c:pt>
                <c:pt idx="8">
                  <c:v>90.2</c:v>
                </c:pt>
                <c:pt idx="9">
                  <c:v>88.6</c:v>
                </c:pt>
                <c:pt idx="10">
                  <c:v>79.2</c:v>
                </c:pt>
                <c:pt idx="11">
                  <c:v>77.900000000000006</c:v>
                </c:pt>
              </c:numCache>
            </c:numRef>
          </c:val>
          <c:extLst>
            <c:ext xmlns:c16="http://schemas.microsoft.com/office/drawing/2014/chart" uri="{C3380CC4-5D6E-409C-BE32-E72D297353CC}">
              <c16:uniqueId val="{00000001-DF97-4E00-8625-1ADDE985FA16}"/>
            </c:ext>
          </c:extLst>
        </c:ser>
        <c:dLbls>
          <c:showLegendKey val="0"/>
          <c:showVal val="0"/>
          <c:showCatName val="0"/>
          <c:showSerName val="0"/>
          <c:showPercent val="0"/>
          <c:showBubbleSize val="0"/>
        </c:dLbls>
        <c:gapWidth val="121"/>
        <c:overlap val="-34"/>
        <c:axId val="156561343"/>
        <c:axId val="289431695"/>
      </c:barChart>
      <c:catAx>
        <c:axId val="156561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289431695"/>
        <c:crosses val="autoZero"/>
        <c:auto val="1"/>
        <c:lblAlgn val="ctr"/>
        <c:lblOffset val="100"/>
        <c:noMultiLvlLbl val="0"/>
      </c:catAx>
      <c:valAx>
        <c:axId val="289431695"/>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r>
                  <a:rPr lang="en-US" sz="2100" b="1"/>
                  <a:t>People on HIV Treatment (%)</a:t>
                </a:r>
              </a:p>
            </c:rich>
          </c:tx>
          <c:overlay val="0"/>
          <c:spPr>
            <a:noFill/>
            <a:ln>
              <a:noFill/>
            </a:ln>
            <a:effectLst/>
          </c:spPr>
          <c:txPr>
            <a:bodyPr rot="-54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56561343"/>
        <c:crosses val="autoZero"/>
        <c:crossBetween val="between"/>
        <c:majorUnit val="50"/>
      </c:valAx>
      <c:spPr>
        <a:noFill/>
        <a:ln>
          <a:noFill/>
        </a:ln>
        <a:effectLst/>
      </c:spPr>
    </c:plotArea>
    <c:legend>
      <c:legendPos val="b"/>
      <c:layout>
        <c:manualLayout>
          <c:xMode val="edge"/>
          <c:yMode val="edge"/>
          <c:x val="0.21989544571666086"/>
          <c:y val="0.82966873186099843"/>
          <c:w val="0.6333552494884831"/>
          <c:h val="7.3996760548133228E-2"/>
        </c:manualLayout>
      </c:layout>
      <c:overlay val="0"/>
      <c:spPr>
        <a:noFill/>
        <a:ln>
          <a:noFill/>
        </a:ln>
        <a:effectLst/>
      </c:spPr>
      <c:txPr>
        <a:bodyPr rot="0" spcFirstLastPara="1" vertOverflow="ellipsis" vert="horz" wrap="square" anchor="ctr" anchorCtr="1"/>
        <a:lstStyle/>
        <a:p>
          <a:pPr>
            <a:defRPr sz="2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0000"/>
                </a:solidFill>
                <a:latin typeface="+mj-lt"/>
                <a:ea typeface="+mn-ea"/>
                <a:cs typeface="+mn-cs"/>
              </a:defRPr>
            </a:pPr>
            <a:r>
              <a:rPr lang="en-US" sz="2400" b="1" u="none">
                <a:solidFill>
                  <a:srgbClr val="FF0000"/>
                </a:solidFill>
                <a:latin typeface="+mj-lt"/>
              </a:rPr>
              <a:t>Younger</a:t>
            </a:r>
            <a:r>
              <a:rPr lang="en-US" sz="2400" b="1" u="none" baseline="0">
                <a:solidFill>
                  <a:srgbClr val="FF0000"/>
                </a:solidFill>
                <a:latin typeface="+mj-lt"/>
              </a:rPr>
              <a:t> Population (15-24)</a:t>
            </a:r>
            <a:endParaRPr lang="en-US" sz="2400" b="1" u="none">
              <a:solidFill>
                <a:srgbClr val="FF0000"/>
              </a:solidFill>
              <a:latin typeface="+mj-lt"/>
            </a:endParaRPr>
          </a:p>
        </c:rich>
      </c:tx>
      <c:layout>
        <c:manualLayout>
          <c:xMode val="edge"/>
          <c:yMode val="edge"/>
          <c:x val="0.35844852955570211"/>
          <c:y val="0.10339506559418031"/>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FF0000"/>
              </a:solidFill>
              <a:latin typeface="+mj-lt"/>
              <a:ea typeface="+mn-ea"/>
              <a:cs typeface="+mn-cs"/>
            </a:defRPr>
          </a:pPr>
          <a:endParaRPr lang="en-US"/>
        </a:p>
      </c:txPr>
    </c:title>
    <c:autoTitleDeleted val="0"/>
    <c:plotArea>
      <c:layout/>
      <c:barChart>
        <c:barDir val="col"/>
        <c:grouping val="clustered"/>
        <c:varyColors val="0"/>
        <c:ser>
          <c:idx val="0"/>
          <c:order val="0"/>
          <c:tx>
            <c:strRef>
              <c:f>'90-90-90 (15-24)'!$B$3</c:f>
              <c:strCache>
                <c:ptCount val="1"/>
                <c:pt idx="0">
                  <c:v>Diagnosed</c:v>
                </c:pt>
              </c:strCache>
            </c:strRef>
          </c:tx>
          <c:spPr>
            <a:solidFill>
              <a:srgbClr val="33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(15-24)'!$A$4:$A$10</c:f>
              <c:strCache>
                <c:ptCount val="7"/>
                <c:pt idx="0">
                  <c:v>Eswatini</c:v>
                </c:pt>
                <c:pt idx="1">
                  <c:v>Lesotho </c:v>
                </c:pt>
                <c:pt idx="2">
                  <c:v>Zimbabwe</c:v>
                </c:pt>
                <c:pt idx="3">
                  <c:v>Malawi</c:v>
                </c:pt>
                <c:pt idx="4">
                  <c:v>Tanzania</c:v>
                </c:pt>
                <c:pt idx="5">
                  <c:v>Uganda</c:v>
                </c:pt>
                <c:pt idx="6">
                  <c:v>Zambia</c:v>
                </c:pt>
              </c:strCache>
            </c:strRef>
          </c:cat>
          <c:val>
            <c:numRef>
              <c:f>'90-90-90 (15-24)'!$B$4:$B$10</c:f>
              <c:numCache>
                <c:formatCode>General</c:formatCode>
                <c:ptCount val="7"/>
                <c:pt idx="0">
                  <c:v>72.099999999999994</c:v>
                </c:pt>
                <c:pt idx="1">
                  <c:v>67.599999999999994</c:v>
                </c:pt>
                <c:pt idx="2">
                  <c:v>60.3</c:v>
                </c:pt>
                <c:pt idx="3">
                  <c:v>53.7</c:v>
                </c:pt>
                <c:pt idx="4">
                  <c:v>50.2</c:v>
                </c:pt>
                <c:pt idx="5">
                  <c:v>48</c:v>
                </c:pt>
                <c:pt idx="6">
                  <c:v>46</c:v>
                </c:pt>
              </c:numCache>
            </c:numRef>
          </c:val>
          <c:extLst>
            <c:ext xmlns:c16="http://schemas.microsoft.com/office/drawing/2014/chart" uri="{C3380CC4-5D6E-409C-BE32-E72D297353CC}">
              <c16:uniqueId val="{00000000-621B-4F58-BB1B-0BB7CD5E16DE}"/>
            </c:ext>
          </c:extLst>
        </c:ser>
        <c:ser>
          <c:idx val="1"/>
          <c:order val="1"/>
          <c:tx>
            <c:strRef>
              <c:f>'90-90-90 (15-24)'!$C$3</c:f>
              <c:strCache>
                <c:ptCount val="1"/>
                <c:pt idx="0">
                  <c:v>On treatment</c:v>
                </c:pt>
              </c:strCache>
            </c:strRef>
          </c:tx>
          <c:spPr>
            <a:solidFill>
              <a:srgbClr val="009999"/>
            </a:solidFill>
            <a:ln>
              <a:noFill/>
            </a:ln>
            <a:effectLst/>
          </c:spPr>
          <c:invertIfNegative val="0"/>
          <c:dLbls>
            <c:dLbl>
              <c:idx val="0"/>
              <c:tx>
                <c:rich>
                  <a:bodyPr/>
                  <a:lstStyle/>
                  <a:p>
                    <a:r>
                      <a:rPr lang="en-US"/>
                      <a:t>85.3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21B-4F58-BB1B-0BB7CD5E16DE}"/>
                </c:ext>
              </c:extLst>
            </c:dLbl>
            <c:dLbl>
              <c:idx val="1"/>
              <c:tx>
                <c:rich>
                  <a:bodyPr/>
                  <a:lstStyle/>
                  <a:p>
                    <a:r>
                      <a:rPr lang="en-US"/>
                      <a:t>90.6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21B-4F58-BB1B-0BB7CD5E16DE}"/>
                </c:ext>
              </c:extLst>
            </c:dLbl>
            <c:dLbl>
              <c:idx val="2"/>
              <c:tx>
                <c:rich>
                  <a:bodyPr/>
                  <a:lstStyle/>
                  <a:p>
                    <a:r>
                      <a:rPr lang="en-US"/>
                      <a:t>86.9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21B-4F58-BB1B-0BB7CD5E16DE}"/>
                </c:ext>
              </c:extLst>
            </c:dLbl>
            <c:dLbl>
              <c:idx val="3"/>
              <c:tx>
                <c:rich>
                  <a:bodyPr/>
                  <a:lstStyle/>
                  <a:p>
                    <a:r>
                      <a:rPr lang="en-US"/>
                      <a:t>85.7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21B-4F58-BB1B-0BB7CD5E16DE}"/>
                </c:ext>
              </c:extLst>
            </c:dLbl>
            <c:dLbl>
              <c:idx val="4"/>
              <c:tx>
                <c:rich>
                  <a:bodyPr/>
                  <a:lstStyle/>
                  <a:p>
                    <a:r>
                      <a:rPr lang="en-US"/>
                      <a:t>92.6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21B-4F58-BB1B-0BB7CD5E16DE}"/>
                </c:ext>
              </c:extLst>
            </c:dLbl>
            <c:dLbl>
              <c:idx val="5"/>
              <c:tx>
                <c:rich>
                  <a:bodyPr/>
                  <a:lstStyle/>
                  <a:p>
                    <a:r>
                      <a:rPr lang="en-US"/>
                      <a:t>92.5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21B-4F58-BB1B-0BB7CD5E16DE}"/>
                </c:ext>
              </c:extLst>
            </c:dLbl>
            <c:dLbl>
              <c:idx val="6"/>
              <c:tx>
                <c:rich>
                  <a:bodyPr/>
                  <a:lstStyle/>
                  <a:p>
                    <a:r>
                      <a:rPr lang="en-US"/>
                      <a:t>83.3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21B-4F58-BB1B-0BB7CD5E16DE}"/>
                </c:ext>
              </c:extLst>
            </c:dLbl>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(15-24)'!$A$4:$A$10</c:f>
              <c:strCache>
                <c:ptCount val="7"/>
                <c:pt idx="0">
                  <c:v>Eswatini</c:v>
                </c:pt>
                <c:pt idx="1">
                  <c:v>Lesotho </c:v>
                </c:pt>
                <c:pt idx="2">
                  <c:v>Zimbabwe</c:v>
                </c:pt>
                <c:pt idx="3">
                  <c:v>Malawi</c:v>
                </c:pt>
                <c:pt idx="4">
                  <c:v>Tanzania</c:v>
                </c:pt>
                <c:pt idx="5">
                  <c:v>Uganda</c:v>
                </c:pt>
                <c:pt idx="6">
                  <c:v>Zambia</c:v>
                </c:pt>
              </c:strCache>
            </c:strRef>
          </c:cat>
          <c:val>
            <c:numRef>
              <c:f>'90-90-90 (15-24)'!$C$4:$C$10</c:f>
              <c:numCache>
                <c:formatCode>General</c:formatCode>
                <c:ptCount val="7"/>
                <c:pt idx="0">
                  <c:v>61.5</c:v>
                </c:pt>
                <c:pt idx="1">
                  <c:v>61.2</c:v>
                </c:pt>
                <c:pt idx="2">
                  <c:v>52.4</c:v>
                </c:pt>
                <c:pt idx="3">
                  <c:v>46</c:v>
                </c:pt>
                <c:pt idx="4">
                  <c:v>46.5</c:v>
                </c:pt>
                <c:pt idx="5">
                  <c:v>44.4</c:v>
                </c:pt>
                <c:pt idx="6">
                  <c:v>38.299999999999997</c:v>
                </c:pt>
              </c:numCache>
            </c:numRef>
          </c:val>
          <c:extLst>
            <c:ext xmlns:c16="http://schemas.microsoft.com/office/drawing/2014/chart" uri="{C3380CC4-5D6E-409C-BE32-E72D297353CC}">
              <c16:uniqueId val="{00000008-621B-4F58-BB1B-0BB7CD5E16DE}"/>
            </c:ext>
          </c:extLst>
        </c:ser>
        <c:ser>
          <c:idx val="2"/>
          <c:order val="2"/>
          <c:tx>
            <c:strRef>
              <c:f>'90-90-90 (15-24)'!$D$3</c:f>
              <c:strCache>
                <c:ptCount val="1"/>
                <c:pt idx="0">
                  <c:v>Virally suppressed</c:v>
                </c:pt>
              </c:strCache>
            </c:strRef>
          </c:tx>
          <c:spPr>
            <a:solidFill>
              <a:srgbClr val="006666"/>
            </a:solidFill>
            <a:ln>
              <a:noFill/>
            </a:ln>
            <a:effectLst/>
          </c:spPr>
          <c:invertIfNegative val="0"/>
          <c:dLbls>
            <c:dLbl>
              <c:idx val="0"/>
              <c:tx>
                <c:rich>
                  <a:bodyPr/>
                  <a:lstStyle/>
                  <a:p>
                    <a:r>
                      <a:rPr lang="en-US"/>
                      <a:t>76.5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21B-4F58-BB1B-0BB7CD5E16DE}"/>
                </c:ext>
              </c:extLst>
            </c:dLbl>
            <c:dLbl>
              <c:idx val="1"/>
              <c:tx>
                <c:rich>
                  <a:bodyPr/>
                  <a:lstStyle/>
                  <a:p>
                    <a:r>
                      <a:rPr lang="en-US"/>
                      <a:t>77.2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621B-4F58-BB1B-0BB7CD5E16DE}"/>
                </c:ext>
              </c:extLst>
            </c:dLbl>
            <c:dLbl>
              <c:idx val="2"/>
              <c:tx>
                <c:rich>
                  <a:bodyPr/>
                  <a:lstStyle/>
                  <a:p>
                    <a:r>
                      <a:rPr lang="en-US"/>
                      <a:t>82.4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621B-4F58-BB1B-0BB7CD5E16DE}"/>
                </c:ext>
              </c:extLst>
            </c:dLbl>
            <c:dLbl>
              <c:idx val="3"/>
              <c:tx>
                <c:rich>
                  <a:bodyPr/>
                  <a:lstStyle/>
                  <a:p>
                    <a:r>
                      <a:rPr lang="en-US"/>
                      <a:t>81.2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21B-4F58-BB1B-0BB7CD5E16DE}"/>
                </c:ext>
              </c:extLst>
            </c:dLbl>
            <c:dLbl>
              <c:idx val="4"/>
              <c:tx>
                <c:rich>
                  <a:bodyPr/>
                  <a:lstStyle/>
                  <a:p>
                    <a:r>
                      <a:rPr lang="en-US"/>
                      <a:t>83.5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21B-4F58-BB1B-0BB7CD5E16DE}"/>
                </c:ext>
              </c:extLst>
            </c:dLbl>
            <c:dLbl>
              <c:idx val="5"/>
              <c:tx>
                <c:rich>
                  <a:bodyPr/>
                  <a:lstStyle/>
                  <a:p>
                    <a:r>
                      <a:rPr lang="en-US"/>
                      <a:t>74.7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21B-4F58-BB1B-0BB7CD5E16DE}"/>
                </c:ext>
              </c:extLst>
            </c:dLbl>
            <c:dLbl>
              <c:idx val="6"/>
              <c:tx>
                <c:rich>
                  <a:bodyPr/>
                  <a:lstStyle/>
                  <a:p>
                    <a:r>
                      <a:rPr lang="en-US"/>
                      <a:t>72.6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21B-4F58-BB1B-0BB7CD5E16DE}"/>
                </c:ext>
              </c:extLst>
            </c:dLbl>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(15-24)'!$A$4:$A$10</c:f>
              <c:strCache>
                <c:ptCount val="7"/>
                <c:pt idx="0">
                  <c:v>Eswatini</c:v>
                </c:pt>
                <c:pt idx="1">
                  <c:v>Lesotho </c:v>
                </c:pt>
                <c:pt idx="2">
                  <c:v>Zimbabwe</c:v>
                </c:pt>
                <c:pt idx="3">
                  <c:v>Malawi</c:v>
                </c:pt>
                <c:pt idx="4">
                  <c:v>Tanzania</c:v>
                </c:pt>
                <c:pt idx="5">
                  <c:v>Uganda</c:v>
                </c:pt>
                <c:pt idx="6">
                  <c:v>Zambia</c:v>
                </c:pt>
              </c:strCache>
            </c:strRef>
          </c:cat>
          <c:val>
            <c:numRef>
              <c:f>'90-90-90 (15-24)'!$D$4:$D$10</c:f>
              <c:numCache>
                <c:formatCode>General</c:formatCode>
                <c:ptCount val="7"/>
                <c:pt idx="0">
                  <c:v>47</c:v>
                </c:pt>
                <c:pt idx="1">
                  <c:v>47.2</c:v>
                </c:pt>
                <c:pt idx="2">
                  <c:v>43.2</c:v>
                </c:pt>
                <c:pt idx="3">
                  <c:v>37.4</c:v>
                </c:pt>
                <c:pt idx="4">
                  <c:v>38.799999999999997</c:v>
                </c:pt>
                <c:pt idx="5">
                  <c:v>33.200000000000003</c:v>
                </c:pt>
                <c:pt idx="6">
                  <c:v>27.8</c:v>
                </c:pt>
              </c:numCache>
            </c:numRef>
          </c:val>
          <c:extLst>
            <c:ext xmlns:c16="http://schemas.microsoft.com/office/drawing/2014/chart" uri="{C3380CC4-5D6E-409C-BE32-E72D297353CC}">
              <c16:uniqueId val="{00000010-621B-4F58-BB1B-0BB7CD5E16DE}"/>
            </c:ext>
          </c:extLst>
        </c:ser>
        <c:dLbls>
          <c:showLegendKey val="0"/>
          <c:showVal val="0"/>
          <c:showCatName val="0"/>
          <c:showSerName val="0"/>
          <c:showPercent val="0"/>
          <c:showBubbleSize val="0"/>
        </c:dLbls>
        <c:gapWidth val="35"/>
        <c:axId val="1654286448"/>
        <c:axId val="1694417968"/>
      </c:barChart>
      <c:catAx>
        <c:axId val="165428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94417968"/>
        <c:crosses val="autoZero"/>
        <c:auto val="1"/>
        <c:lblAlgn val="ctr"/>
        <c:lblOffset val="100"/>
        <c:noMultiLvlLbl val="0"/>
      </c:catAx>
      <c:valAx>
        <c:axId val="1694417968"/>
        <c:scaling>
          <c:orientation val="minMax"/>
          <c:max val="10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PLWHIV (%)</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54286448"/>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r>
              <a:rPr lang="en-US" sz="2400" b="1" u="none">
                <a:solidFill>
                  <a:srgbClr val="FF0000"/>
                </a:solidFill>
                <a:latin typeface="+mj-lt"/>
              </a:rPr>
              <a:t>Older Population (25+)</a:t>
            </a:r>
          </a:p>
        </c:rich>
      </c:tx>
      <c:layout>
        <c:manualLayout>
          <c:xMode val="edge"/>
          <c:yMode val="edge"/>
          <c:x val="0.3797019667311623"/>
          <c:y val="5.11815163284424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'90-90-90 (15-24)'!$L$3</c:f>
              <c:strCache>
                <c:ptCount val="1"/>
                <c:pt idx="0">
                  <c:v>Diagnosed</c:v>
                </c:pt>
              </c:strCache>
            </c:strRef>
          </c:tx>
          <c:spPr>
            <a:solidFill>
              <a:srgbClr val="33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(15-24)'!$K$4:$K$10</c:f>
              <c:strCache>
                <c:ptCount val="7"/>
                <c:pt idx="0">
                  <c:v>Eswatini</c:v>
                </c:pt>
                <c:pt idx="1">
                  <c:v>Lesotho </c:v>
                </c:pt>
                <c:pt idx="2">
                  <c:v>Zimbabwe</c:v>
                </c:pt>
                <c:pt idx="3">
                  <c:v>Malawi</c:v>
                </c:pt>
                <c:pt idx="4">
                  <c:v>Tanzania</c:v>
                </c:pt>
                <c:pt idx="5">
                  <c:v>Uganda</c:v>
                </c:pt>
                <c:pt idx="6">
                  <c:v>Zambia</c:v>
                </c:pt>
              </c:strCache>
            </c:strRef>
          </c:cat>
          <c:val>
            <c:numRef>
              <c:f>'90-90-90 (15-24)'!$L$4:$L$10</c:f>
              <c:numCache>
                <c:formatCode>General</c:formatCode>
                <c:ptCount val="7"/>
                <c:pt idx="0">
                  <c:v>87.1</c:v>
                </c:pt>
                <c:pt idx="1">
                  <c:v>79</c:v>
                </c:pt>
                <c:pt idx="2">
                  <c:v>76.8</c:v>
                </c:pt>
                <c:pt idx="3">
                  <c:v>76.5</c:v>
                </c:pt>
                <c:pt idx="4">
                  <c:v>54.1</c:v>
                </c:pt>
                <c:pt idx="5">
                  <c:v>73.3</c:v>
                </c:pt>
                <c:pt idx="6">
                  <c:v>72.3</c:v>
                </c:pt>
              </c:numCache>
            </c:numRef>
          </c:val>
          <c:extLst>
            <c:ext xmlns:c16="http://schemas.microsoft.com/office/drawing/2014/chart" uri="{C3380CC4-5D6E-409C-BE32-E72D297353CC}">
              <c16:uniqueId val="{00000000-34A0-4CEC-9362-194C92025E91}"/>
            </c:ext>
          </c:extLst>
        </c:ser>
        <c:ser>
          <c:idx val="1"/>
          <c:order val="1"/>
          <c:tx>
            <c:strRef>
              <c:f>'90-90-90 (15-24)'!$M$3</c:f>
              <c:strCache>
                <c:ptCount val="1"/>
                <c:pt idx="0">
                  <c:v>On treatment</c:v>
                </c:pt>
              </c:strCache>
            </c:strRef>
          </c:tx>
          <c:spPr>
            <a:solidFill>
              <a:srgbClr val="009999"/>
            </a:solidFill>
            <a:ln>
              <a:noFill/>
            </a:ln>
            <a:effectLst/>
          </c:spPr>
          <c:invertIfNegative val="0"/>
          <c:dLbls>
            <c:dLbl>
              <c:idx val="0"/>
              <c:tx>
                <c:rich>
                  <a:bodyPr/>
                  <a:lstStyle/>
                  <a:p>
                    <a:r>
                      <a:rPr lang="en-US"/>
                      <a:t>88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A0-4CEC-9362-194C92025E91}"/>
                </c:ext>
              </c:extLst>
            </c:dLbl>
            <c:dLbl>
              <c:idx val="1"/>
              <c:tx>
                <c:rich>
                  <a:bodyPr/>
                  <a:lstStyle/>
                  <a:p>
                    <a:r>
                      <a:rPr lang="en-US"/>
                      <a:t>90.4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4A0-4CEC-9362-194C92025E91}"/>
                </c:ext>
              </c:extLst>
            </c:dLbl>
            <c:dLbl>
              <c:idx val="2"/>
              <c:tx>
                <c:rich>
                  <a:bodyPr/>
                  <a:lstStyle/>
                  <a:p>
                    <a:r>
                      <a:rPr lang="en-US"/>
                      <a:t>87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A0-4CEC-9362-194C92025E91}"/>
                </c:ext>
              </c:extLst>
            </c:dLbl>
            <c:dLbl>
              <c:idx val="3"/>
              <c:tx>
                <c:rich>
                  <a:bodyPr/>
                  <a:lstStyle/>
                  <a:p>
                    <a:r>
                      <a:rPr lang="en-US"/>
                      <a:t>90.3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4A0-4CEC-9362-194C92025E91}"/>
                </c:ext>
              </c:extLst>
            </c:dLbl>
            <c:dLbl>
              <c:idx val="4"/>
              <c:tx>
                <c:rich>
                  <a:bodyPr/>
                  <a:lstStyle/>
                  <a:p>
                    <a:r>
                      <a:rPr lang="en-US"/>
                      <a:t>91.1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4A0-4CEC-9362-194C92025E91}"/>
                </c:ext>
              </c:extLst>
            </c:dLbl>
            <c:dLbl>
              <c:idx val="5"/>
              <c:tx>
                <c:rich>
                  <a:bodyPr/>
                  <a:lstStyle/>
                  <a:p>
                    <a:r>
                      <a:rPr lang="en-US"/>
                      <a:t>88.4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4A0-4CEC-9362-194C92025E91}"/>
                </c:ext>
              </c:extLst>
            </c:dLbl>
            <c:dLbl>
              <c:idx val="6"/>
              <c:tx>
                <c:rich>
                  <a:bodyPr/>
                  <a:lstStyle/>
                  <a:p>
                    <a:r>
                      <a:rPr lang="en-US"/>
                      <a:t>85.5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4A0-4CEC-9362-194C92025E91}"/>
                </c:ext>
              </c:extLst>
            </c:dLbl>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(15-24)'!$K$4:$K$10</c:f>
              <c:strCache>
                <c:ptCount val="7"/>
                <c:pt idx="0">
                  <c:v>Eswatini</c:v>
                </c:pt>
                <c:pt idx="1">
                  <c:v>Lesotho </c:v>
                </c:pt>
                <c:pt idx="2">
                  <c:v>Zimbabwe</c:v>
                </c:pt>
                <c:pt idx="3">
                  <c:v>Malawi</c:v>
                </c:pt>
                <c:pt idx="4">
                  <c:v>Tanzania</c:v>
                </c:pt>
                <c:pt idx="5">
                  <c:v>Uganda</c:v>
                </c:pt>
                <c:pt idx="6">
                  <c:v>Zambia</c:v>
                </c:pt>
              </c:strCache>
            </c:strRef>
          </c:cat>
          <c:val>
            <c:numRef>
              <c:f>'90-90-90 (15-24)'!$M$4:$M$10</c:f>
              <c:numCache>
                <c:formatCode>General</c:formatCode>
                <c:ptCount val="7"/>
                <c:pt idx="0">
                  <c:v>76.599999999999994</c:v>
                </c:pt>
                <c:pt idx="1">
                  <c:v>71.3</c:v>
                </c:pt>
                <c:pt idx="2">
                  <c:v>66.8</c:v>
                </c:pt>
                <c:pt idx="3">
                  <c:v>69.099999999999994</c:v>
                </c:pt>
                <c:pt idx="4">
                  <c:v>49.3</c:v>
                </c:pt>
                <c:pt idx="5">
                  <c:v>64.8</c:v>
                </c:pt>
                <c:pt idx="6">
                  <c:v>61.8</c:v>
                </c:pt>
              </c:numCache>
            </c:numRef>
          </c:val>
          <c:extLst>
            <c:ext xmlns:c16="http://schemas.microsoft.com/office/drawing/2014/chart" uri="{C3380CC4-5D6E-409C-BE32-E72D297353CC}">
              <c16:uniqueId val="{00000008-34A0-4CEC-9362-194C92025E91}"/>
            </c:ext>
          </c:extLst>
        </c:ser>
        <c:ser>
          <c:idx val="2"/>
          <c:order val="2"/>
          <c:tx>
            <c:strRef>
              <c:f>'90-90-90 (15-24)'!$N$3</c:f>
              <c:strCache>
                <c:ptCount val="1"/>
                <c:pt idx="0">
                  <c:v>Virally suppressed</c:v>
                </c:pt>
              </c:strCache>
            </c:strRef>
          </c:tx>
          <c:spPr>
            <a:solidFill>
              <a:srgbClr val="006666"/>
            </a:solidFill>
            <a:ln>
              <a:noFill/>
            </a:ln>
            <a:effectLst/>
          </c:spPr>
          <c:invertIfNegative val="0"/>
          <c:dLbls>
            <c:dLbl>
              <c:idx val="0"/>
              <c:tx>
                <c:rich>
                  <a:bodyPr/>
                  <a:lstStyle/>
                  <a:p>
                    <a:r>
                      <a:rPr lang="en-US"/>
                      <a:t>93.3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4A0-4CEC-9362-194C92025E91}"/>
                </c:ext>
              </c:extLst>
            </c:dLbl>
            <c:dLbl>
              <c:idx val="1"/>
              <c:tx>
                <c:rich>
                  <a:bodyPr/>
                  <a:lstStyle/>
                  <a:p>
                    <a:r>
                      <a:rPr lang="en-US"/>
                      <a:t>89.1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4A0-4CEC-9362-194C92025E91}"/>
                </c:ext>
              </c:extLst>
            </c:dLbl>
            <c:dLbl>
              <c:idx val="2"/>
              <c:tx>
                <c:rich>
                  <a:bodyPr/>
                  <a:lstStyle/>
                  <a:p>
                    <a:r>
                      <a:rPr lang="en-US"/>
                      <a:t>86.6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4A0-4CEC-9362-194C92025E91}"/>
                </c:ext>
              </c:extLst>
            </c:dLbl>
            <c:dLbl>
              <c:idx val="3"/>
              <c:tx>
                <c:rich>
                  <a:bodyPr/>
                  <a:lstStyle/>
                  <a:p>
                    <a:r>
                      <a:rPr lang="en-US"/>
                      <a:t>92.3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4A0-4CEC-9362-194C92025E91}"/>
                </c:ext>
              </c:extLst>
            </c:dLbl>
            <c:dLbl>
              <c:idx val="4"/>
              <c:tx>
                <c:rich>
                  <a:bodyPr/>
                  <a:lstStyle/>
                  <a:p>
                    <a:r>
                      <a:rPr lang="en-US"/>
                      <a:t>87.9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4A0-4CEC-9362-194C92025E91}"/>
                </c:ext>
              </c:extLst>
            </c:dLbl>
            <c:dLbl>
              <c:idx val="5"/>
              <c:tx>
                <c:rich>
                  <a:bodyPr/>
                  <a:lstStyle/>
                  <a:p>
                    <a:r>
                      <a:rPr lang="en-US"/>
                      <a:t>84.4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4A0-4CEC-9362-194C92025E91}"/>
                </c:ext>
              </c:extLst>
            </c:dLbl>
            <c:dLbl>
              <c:idx val="6"/>
              <c:tx>
                <c:rich>
                  <a:bodyPr/>
                  <a:lstStyle/>
                  <a:p>
                    <a:r>
                      <a:rPr lang="en-US"/>
                      <a:t>90.8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4A0-4CEC-9362-194C92025E91}"/>
                </c:ext>
              </c:extLst>
            </c:dLbl>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'90-90-90 (15-24)'!$K$4:$K$10</c:f>
              <c:strCache>
                <c:ptCount val="7"/>
                <c:pt idx="0">
                  <c:v>Eswatini</c:v>
                </c:pt>
                <c:pt idx="1">
                  <c:v>Lesotho </c:v>
                </c:pt>
                <c:pt idx="2">
                  <c:v>Zimbabwe</c:v>
                </c:pt>
                <c:pt idx="3">
                  <c:v>Malawi</c:v>
                </c:pt>
                <c:pt idx="4">
                  <c:v>Tanzania</c:v>
                </c:pt>
                <c:pt idx="5">
                  <c:v>Uganda</c:v>
                </c:pt>
                <c:pt idx="6">
                  <c:v>Zambia</c:v>
                </c:pt>
              </c:strCache>
            </c:strRef>
          </c:cat>
          <c:val>
            <c:numRef>
              <c:f>'90-90-90 (15-24)'!$N$4:$N$10</c:f>
              <c:numCache>
                <c:formatCode>General</c:formatCode>
                <c:ptCount val="7"/>
                <c:pt idx="0">
                  <c:v>71.5</c:v>
                </c:pt>
                <c:pt idx="1">
                  <c:v>63.5</c:v>
                </c:pt>
                <c:pt idx="2">
                  <c:v>57.8</c:v>
                </c:pt>
                <c:pt idx="3">
                  <c:v>63.8</c:v>
                </c:pt>
                <c:pt idx="4">
                  <c:v>43.3</c:v>
                </c:pt>
                <c:pt idx="5">
                  <c:v>54.7</c:v>
                </c:pt>
                <c:pt idx="6">
                  <c:v>56.1</c:v>
                </c:pt>
              </c:numCache>
            </c:numRef>
          </c:val>
          <c:extLst>
            <c:ext xmlns:c16="http://schemas.microsoft.com/office/drawing/2014/chart" uri="{C3380CC4-5D6E-409C-BE32-E72D297353CC}">
              <c16:uniqueId val="{00000010-34A0-4CEC-9362-194C92025E91}"/>
            </c:ext>
          </c:extLst>
        </c:ser>
        <c:dLbls>
          <c:dLblPos val="outEnd"/>
          <c:showLegendKey val="0"/>
          <c:showVal val="1"/>
          <c:showCatName val="0"/>
          <c:showSerName val="0"/>
          <c:showPercent val="0"/>
          <c:showBubbleSize val="0"/>
        </c:dLbls>
        <c:gapWidth val="35"/>
        <c:axId val="1716295616"/>
        <c:axId val="1475491632"/>
      </c:barChart>
      <c:catAx>
        <c:axId val="171629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75491632"/>
        <c:crosses val="autoZero"/>
        <c:auto val="1"/>
        <c:lblAlgn val="ctr"/>
        <c:lblOffset val="100"/>
        <c:noMultiLvlLbl val="0"/>
      </c:catAx>
      <c:valAx>
        <c:axId val="147549163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a:t>PLWHIV (%)</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1629561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Sheet1!$A$80</c:f>
              <c:strCache>
                <c:ptCount val="1"/>
                <c:pt idx="0">
                  <c:v>Diagnosed</c:v>
                </c:pt>
              </c:strCache>
            </c:strRef>
          </c:tx>
          <c:spPr>
            <a:solidFill>
              <a:schemeClr val="accent1"/>
            </a:solidFill>
            <a:ln>
              <a:noFill/>
            </a:ln>
            <a:effectLst/>
          </c:spPr>
          <c:invertIfNegative val="0"/>
          <c:cat>
            <c:strRef>
              <c:f>Sheet1!$B$78:$E$79</c:f>
              <c:strCache>
                <c:ptCount val="3"/>
                <c:pt idx="0">
                  <c:v>SHIMS (2010-2011)*</c:v>
                </c:pt>
                <c:pt idx="1">
                  <c:v>SHIMS2 (2016-2017)</c:v>
                </c:pt>
                <c:pt idx="2">
                  <c:v>SHIMS3 (2021)</c:v>
                </c:pt>
              </c:strCache>
            </c:strRef>
          </c:cat>
          <c:val>
            <c:numRef>
              <c:f>Sheet1!$B$80:$D$80</c:f>
              <c:numCache>
                <c:formatCode>General</c:formatCode>
                <c:ptCount val="3"/>
                <c:pt idx="0">
                  <c:v>62</c:v>
                </c:pt>
                <c:pt idx="1">
                  <c:v>84</c:v>
                </c:pt>
                <c:pt idx="2">
                  <c:v>94</c:v>
                </c:pt>
              </c:numCache>
              <c:extLst/>
            </c:numRef>
          </c:val>
          <c:extLst>
            <c:ext xmlns:c16="http://schemas.microsoft.com/office/drawing/2014/chart" uri="{C3380CC4-5D6E-409C-BE32-E72D297353CC}">
              <c16:uniqueId val="{00000000-D071-4D2B-9DE1-5B28535E00BF}"/>
            </c:ext>
          </c:extLst>
        </c:ser>
        <c:ser>
          <c:idx val="1"/>
          <c:order val="1"/>
          <c:tx>
            <c:strRef>
              <c:f>Sheet1!$A$81</c:f>
              <c:strCache>
                <c:ptCount val="1"/>
                <c:pt idx="0">
                  <c:v>On Treatment</c:v>
                </c:pt>
              </c:strCache>
            </c:strRef>
          </c:tx>
          <c:spPr>
            <a:solidFill>
              <a:schemeClr val="accent1">
                <a:lumMod val="75000"/>
              </a:schemeClr>
            </a:solidFill>
            <a:ln>
              <a:noFill/>
            </a:ln>
            <a:effectLst/>
          </c:spPr>
          <c:invertIfNegative val="0"/>
          <c:cat>
            <c:strRef>
              <c:f>Sheet1!$B$78:$E$79</c:f>
              <c:strCache>
                <c:ptCount val="3"/>
                <c:pt idx="0">
                  <c:v>SHIMS (2010-2011)*</c:v>
                </c:pt>
                <c:pt idx="1">
                  <c:v>SHIMS2 (2016-2017)</c:v>
                </c:pt>
                <c:pt idx="2">
                  <c:v>SHIMS3 (2021)</c:v>
                </c:pt>
              </c:strCache>
            </c:strRef>
          </c:cat>
          <c:val>
            <c:numRef>
              <c:f>Sheet1!$B$81:$D$81</c:f>
              <c:numCache>
                <c:formatCode>General</c:formatCode>
                <c:ptCount val="3"/>
                <c:pt idx="0">
                  <c:v>32</c:v>
                </c:pt>
                <c:pt idx="1">
                  <c:v>72</c:v>
                </c:pt>
                <c:pt idx="2">
                  <c:v>91</c:v>
                </c:pt>
              </c:numCache>
              <c:extLst/>
            </c:numRef>
          </c:val>
          <c:extLst>
            <c:ext xmlns:c16="http://schemas.microsoft.com/office/drawing/2014/chart" uri="{C3380CC4-5D6E-409C-BE32-E72D297353CC}">
              <c16:uniqueId val="{00000001-D071-4D2B-9DE1-5B28535E00BF}"/>
            </c:ext>
          </c:extLst>
        </c:ser>
        <c:ser>
          <c:idx val="2"/>
          <c:order val="2"/>
          <c:tx>
            <c:strRef>
              <c:f>Sheet1!$A$82</c:f>
              <c:strCache>
                <c:ptCount val="1"/>
                <c:pt idx="0">
                  <c:v>With Viral Load Suppression</c:v>
                </c:pt>
              </c:strCache>
            </c:strRef>
          </c:tx>
          <c:spPr>
            <a:solidFill>
              <a:schemeClr val="accent5">
                <a:lumMod val="75000"/>
              </a:schemeClr>
            </a:solidFill>
            <a:ln>
              <a:noFill/>
            </a:ln>
            <a:effectLst/>
          </c:spPr>
          <c:invertIfNegative val="0"/>
          <c:cat>
            <c:strRef>
              <c:f>Sheet1!$B$78:$E$79</c:f>
              <c:strCache>
                <c:ptCount val="3"/>
                <c:pt idx="0">
                  <c:v>SHIMS (2010-2011)*</c:v>
                </c:pt>
                <c:pt idx="1">
                  <c:v>SHIMS2 (2016-2017)</c:v>
                </c:pt>
                <c:pt idx="2">
                  <c:v>SHIMS3 (2021)</c:v>
                </c:pt>
              </c:strCache>
            </c:strRef>
          </c:cat>
          <c:val>
            <c:numRef>
              <c:f>Sheet1!$B$82:$D$82</c:f>
              <c:numCache>
                <c:formatCode>General</c:formatCode>
                <c:ptCount val="3"/>
                <c:pt idx="0">
                  <c:v>28</c:v>
                </c:pt>
                <c:pt idx="1">
                  <c:v>66</c:v>
                </c:pt>
                <c:pt idx="2">
                  <c:v>87.5</c:v>
                </c:pt>
              </c:numCache>
              <c:extLst/>
            </c:numRef>
          </c:val>
          <c:extLst>
            <c:ext xmlns:c16="http://schemas.microsoft.com/office/drawing/2014/chart" uri="{C3380CC4-5D6E-409C-BE32-E72D297353CC}">
              <c16:uniqueId val="{00000002-D071-4D2B-9DE1-5B28535E00BF}"/>
            </c:ext>
          </c:extLst>
        </c:ser>
        <c:dLbls>
          <c:showLegendKey val="0"/>
          <c:showVal val="0"/>
          <c:showCatName val="0"/>
          <c:showSerName val="0"/>
          <c:showPercent val="0"/>
          <c:showBubbleSize val="0"/>
        </c:dLbls>
        <c:gapWidth val="175"/>
        <c:axId val="32239344"/>
        <c:axId val="32240592"/>
      </c:barChart>
      <c:catAx>
        <c:axId val="3223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schemeClr>
                </a:solidFill>
                <a:latin typeface="Century Gothic" panose="020B0502020202020204" pitchFamily="34" charset="0"/>
                <a:ea typeface="+mn-ea"/>
                <a:cs typeface="+mn-cs"/>
              </a:defRPr>
            </a:pPr>
            <a:endParaRPr lang="en-US"/>
          </a:p>
        </c:txPr>
        <c:crossAx val="32240592"/>
        <c:crosses val="autoZero"/>
        <c:auto val="1"/>
        <c:lblAlgn val="ctr"/>
        <c:lblOffset val="100"/>
        <c:noMultiLvlLbl val="0"/>
      </c:catAx>
      <c:valAx>
        <c:axId val="32240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75000"/>
                      </a:schemeClr>
                    </a:solidFill>
                    <a:latin typeface="Century Gothic" panose="020B0502020202020204" pitchFamily="34" charset="0"/>
                    <a:ea typeface="+mn-ea"/>
                    <a:cs typeface="+mn-cs"/>
                  </a:defRPr>
                </a:pPr>
                <a:r>
                  <a:rPr lang="en-US" sz="1600" b="1">
                    <a:solidFill>
                      <a:schemeClr val="tx1">
                        <a:lumMod val="75000"/>
                      </a:schemeClr>
                    </a:solidFill>
                    <a:latin typeface="Century Gothic" panose="020B0502020202020204" pitchFamily="34" charset="0"/>
                  </a:rPr>
                  <a:t>Adults</a:t>
                </a:r>
                <a:r>
                  <a:rPr lang="en-US" sz="1600" b="1" baseline="0">
                    <a:solidFill>
                      <a:schemeClr val="tx1">
                        <a:lumMod val="75000"/>
                      </a:schemeClr>
                    </a:solidFill>
                    <a:latin typeface="Century Gothic" panose="020B0502020202020204" pitchFamily="34" charset="0"/>
                  </a:rPr>
                  <a:t> 15 and older living with HIV (%)</a:t>
                </a:r>
                <a:endParaRPr lang="en-US" sz="1600" b="1">
                  <a:solidFill>
                    <a:schemeClr val="tx1">
                      <a:lumMod val="75000"/>
                    </a:schemeClr>
                  </a:solidFill>
                  <a:latin typeface="Century Gothic" panose="020B0502020202020204" pitchFamily="34" charset="0"/>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7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75000"/>
                  </a:schemeClr>
                </a:solidFill>
                <a:latin typeface="+mn-lt"/>
                <a:ea typeface="+mn-ea"/>
                <a:cs typeface="+mn-cs"/>
              </a:defRPr>
            </a:pPr>
            <a:endParaRPr lang="en-US"/>
          </a:p>
        </c:txPr>
        <c:crossAx val="3223934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'Black Diagmoses in US South'!$D$13</c:f>
              <c:strCache>
                <c:ptCount val="1"/>
                <c:pt idx="0">
                  <c:v>Black</c:v>
                </c:pt>
              </c:strCache>
            </c:strRef>
          </c:tx>
          <c:spPr>
            <a:solidFill>
              <a:srgbClr val="603811"/>
            </a:solidFill>
            <a:ln>
              <a:noFill/>
            </a:ln>
            <a:effectLst/>
          </c:spPr>
          <c:invertIfNegative val="0"/>
          <c:cat>
            <c:strRef>
              <c:f>'Black Diagmoses in US South'!$E$12:$H$12</c:f>
              <c:strCache>
                <c:ptCount val="4"/>
                <c:pt idx="0">
                  <c:v>West</c:v>
                </c:pt>
                <c:pt idx="1">
                  <c:v>South</c:v>
                </c:pt>
                <c:pt idx="2">
                  <c:v>Midwest</c:v>
                </c:pt>
                <c:pt idx="3">
                  <c:v>Northeast</c:v>
                </c:pt>
              </c:strCache>
            </c:strRef>
          </c:cat>
          <c:val>
            <c:numRef>
              <c:f>'Black Diagmoses in US South'!$E$13:$H$13</c:f>
              <c:numCache>
                <c:formatCode>#,##0</c:formatCode>
                <c:ptCount val="4"/>
                <c:pt idx="0">
                  <c:v>1272</c:v>
                </c:pt>
                <c:pt idx="1">
                  <c:v>9638</c:v>
                </c:pt>
                <c:pt idx="2">
                  <c:v>2269</c:v>
                </c:pt>
                <c:pt idx="3">
                  <c:v>2155</c:v>
                </c:pt>
              </c:numCache>
            </c:numRef>
          </c:val>
          <c:extLst>
            <c:ext xmlns:c16="http://schemas.microsoft.com/office/drawing/2014/chart" uri="{C3380CC4-5D6E-409C-BE32-E72D297353CC}">
              <c16:uniqueId val="{00000000-78A9-477B-A686-07224F669A55}"/>
            </c:ext>
          </c:extLst>
        </c:ser>
        <c:ser>
          <c:idx val="1"/>
          <c:order val="1"/>
          <c:tx>
            <c:strRef>
              <c:f>'Black Diagmoses in US South'!$D$14</c:f>
              <c:strCache>
                <c:ptCount val="1"/>
                <c:pt idx="0">
                  <c:v>White</c:v>
                </c:pt>
              </c:strCache>
            </c:strRef>
          </c:tx>
          <c:spPr>
            <a:solidFill>
              <a:srgbClr val="885422"/>
            </a:solidFill>
            <a:ln>
              <a:noFill/>
            </a:ln>
            <a:effectLst/>
          </c:spPr>
          <c:invertIfNegative val="0"/>
          <c:cat>
            <c:strRef>
              <c:f>'Black Diagmoses in US South'!$E$12:$H$12</c:f>
              <c:strCache>
                <c:ptCount val="4"/>
                <c:pt idx="0">
                  <c:v>West</c:v>
                </c:pt>
                <c:pt idx="1">
                  <c:v>South</c:v>
                </c:pt>
                <c:pt idx="2">
                  <c:v>Midwest</c:v>
                </c:pt>
                <c:pt idx="3">
                  <c:v>Northeast</c:v>
                </c:pt>
              </c:strCache>
            </c:strRef>
          </c:cat>
          <c:val>
            <c:numRef>
              <c:f>'Black Diagmoses in US South'!$E$14:$H$14</c:f>
              <c:numCache>
                <c:formatCode>#,##0</c:formatCode>
                <c:ptCount val="4"/>
                <c:pt idx="0">
                  <c:v>2189</c:v>
                </c:pt>
                <c:pt idx="1">
                  <c:v>4128</c:v>
                </c:pt>
                <c:pt idx="2">
                  <c:v>1571</c:v>
                </c:pt>
                <c:pt idx="3">
                  <c:v>1125</c:v>
                </c:pt>
              </c:numCache>
            </c:numRef>
          </c:val>
          <c:extLst>
            <c:ext xmlns:c16="http://schemas.microsoft.com/office/drawing/2014/chart" uri="{C3380CC4-5D6E-409C-BE32-E72D297353CC}">
              <c16:uniqueId val="{00000001-78A9-477B-A686-07224F669A55}"/>
            </c:ext>
          </c:extLst>
        </c:ser>
        <c:ser>
          <c:idx val="2"/>
          <c:order val="2"/>
          <c:tx>
            <c:strRef>
              <c:f>'Black Diagmoses in US South'!$D$15</c:f>
              <c:strCache>
                <c:ptCount val="1"/>
                <c:pt idx="0">
                  <c:v>Hispanic</c:v>
                </c:pt>
              </c:strCache>
            </c:strRef>
          </c:tx>
          <c:spPr>
            <a:solidFill>
              <a:srgbClr val="C1894B"/>
            </a:solidFill>
            <a:ln>
              <a:noFill/>
            </a:ln>
            <a:effectLst/>
          </c:spPr>
          <c:invertIfNegative val="0"/>
          <c:cat>
            <c:strRef>
              <c:f>'Black Diagmoses in US South'!$E$12:$H$12</c:f>
              <c:strCache>
                <c:ptCount val="4"/>
                <c:pt idx="0">
                  <c:v>West</c:v>
                </c:pt>
                <c:pt idx="1">
                  <c:v>South</c:v>
                </c:pt>
                <c:pt idx="2">
                  <c:v>Midwest</c:v>
                </c:pt>
                <c:pt idx="3">
                  <c:v>Northeast</c:v>
                </c:pt>
              </c:strCache>
            </c:strRef>
          </c:cat>
          <c:val>
            <c:numRef>
              <c:f>'Black Diagmoses in US South'!$E$15:$H$15</c:f>
              <c:numCache>
                <c:formatCode>#,##0</c:formatCode>
                <c:ptCount val="4"/>
                <c:pt idx="0">
                  <c:v>3145</c:v>
                </c:pt>
                <c:pt idx="1">
                  <c:v>4657</c:v>
                </c:pt>
                <c:pt idx="2" formatCode="General">
                  <c:v>664</c:v>
                </c:pt>
                <c:pt idx="3">
                  <c:v>1654</c:v>
                </c:pt>
              </c:numCache>
            </c:numRef>
          </c:val>
          <c:extLst>
            <c:ext xmlns:c16="http://schemas.microsoft.com/office/drawing/2014/chart" uri="{C3380CC4-5D6E-409C-BE32-E72D297353CC}">
              <c16:uniqueId val="{00000002-78A9-477B-A686-07224F669A55}"/>
            </c:ext>
          </c:extLst>
        </c:ser>
        <c:ser>
          <c:idx val="3"/>
          <c:order val="3"/>
          <c:tx>
            <c:strRef>
              <c:f>'Black Diagmoses in US South'!$D$16</c:f>
              <c:strCache>
                <c:ptCount val="1"/>
                <c:pt idx="0">
                  <c:v>Asian</c:v>
                </c:pt>
              </c:strCache>
            </c:strRef>
          </c:tx>
          <c:spPr>
            <a:solidFill>
              <a:srgbClr val="DDB083"/>
            </a:solidFill>
            <a:ln>
              <a:noFill/>
            </a:ln>
            <a:effectLst/>
          </c:spPr>
          <c:invertIfNegative val="0"/>
          <c:cat>
            <c:strRef>
              <c:f>'Black Diagmoses in US South'!$E$12:$H$12</c:f>
              <c:strCache>
                <c:ptCount val="4"/>
                <c:pt idx="0">
                  <c:v>West</c:v>
                </c:pt>
                <c:pt idx="1">
                  <c:v>South</c:v>
                </c:pt>
                <c:pt idx="2">
                  <c:v>Midwest</c:v>
                </c:pt>
                <c:pt idx="3">
                  <c:v>Northeast</c:v>
                </c:pt>
              </c:strCache>
            </c:strRef>
          </c:cat>
          <c:val>
            <c:numRef>
              <c:f>'Black Diagmoses in US South'!$E$16:$H$16</c:f>
              <c:numCache>
                <c:formatCode>General</c:formatCode>
                <c:ptCount val="4"/>
                <c:pt idx="0" formatCode="#,##0">
                  <c:v>331</c:v>
                </c:pt>
                <c:pt idx="1">
                  <c:v>195</c:v>
                </c:pt>
                <c:pt idx="2" formatCode="#,##0">
                  <c:v>74</c:v>
                </c:pt>
                <c:pt idx="3" formatCode="#,##0">
                  <c:v>137</c:v>
                </c:pt>
              </c:numCache>
            </c:numRef>
          </c:val>
          <c:extLst>
            <c:ext xmlns:c16="http://schemas.microsoft.com/office/drawing/2014/chart" uri="{C3380CC4-5D6E-409C-BE32-E72D297353CC}">
              <c16:uniqueId val="{00000003-78A9-477B-A686-07224F669A55}"/>
            </c:ext>
          </c:extLst>
        </c:ser>
        <c:ser>
          <c:idx val="4"/>
          <c:order val="4"/>
          <c:tx>
            <c:strRef>
              <c:f>'Black Diagmoses in US South'!$D$17</c:f>
              <c:strCache>
                <c:ptCount val="1"/>
                <c:pt idx="0">
                  <c:v>Multiple Races</c:v>
                </c:pt>
              </c:strCache>
            </c:strRef>
          </c:tx>
          <c:spPr>
            <a:solidFill>
              <a:srgbClr val="FCEACC"/>
            </a:solidFill>
            <a:ln>
              <a:noFill/>
            </a:ln>
            <a:effectLst/>
          </c:spPr>
          <c:invertIfNegative val="0"/>
          <c:cat>
            <c:strRef>
              <c:f>'Black Diagmoses in US South'!$E$12:$H$12</c:f>
              <c:strCache>
                <c:ptCount val="4"/>
                <c:pt idx="0">
                  <c:v>West</c:v>
                </c:pt>
                <c:pt idx="1">
                  <c:v>South</c:v>
                </c:pt>
                <c:pt idx="2">
                  <c:v>Midwest</c:v>
                </c:pt>
                <c:pt idx="3">
                  <c:v>Northeast</c:v>
                </c:pt>
              </c:strCache>
            </c:strRef>
          </c:cat>
          <c:val>
            <c:numRef>
              <c:f>'Black Diagmoses in US South'!$E$17:$H$17</c:f>
              <c:numCache>
                <c:formatCode>General</c:formatCode>
                <c:ptCount val="4"/>
                <c:pt idx="0" formatCode="#,##0">
                  <c:v>144</c:v>
                </c:pt>
                <c:pt idx="1">
                  <c:v>439</c:v>
                </c:pt>
                <c:pt idx="2">
                  <c:v>137</c:v>
                </c:pt>
                <c:pt idx="3" formatCode="#,##0">
                  <c:v>198</c:v>
                </c:pt>
              </c:numCache>
            </c:numRef>
          </c:val>
          <c:extLst>
            <c:ext xmlns:c16="http://schemas.microsoft.com/office/drawing/2014/chart" uri="{C3380CC4-5D6E-409C-BE32-E72D297353CC}">
              <c16:uniqueId val="{00000004-78A9-477B-A686-07224F669A55}"/>
            </c:ext>
          </c:extLst>
        </c:ser>
        <c:dLbls>
          <c:showLegendKey val="0"/>
          <c:showVal val="0"/>
          <c:showCatName val="0"/>
          <c:showSerName val="0"/>
          <c:showPercent val="0"/>
          <c:showBubbleSize val="0"/>
        </c:dLbls>
        <c:gapWidth val="150"/>
        <c:overlap val="100"/>
        <c:axId val="187652735"/>
        <c:axId val="187669375"/>
      </c:barChart>
      <c:catAx>
        <c:axId val="187652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mn-cs"/>
              </a:defRPr>
            </a:pPr>
            <a:endParaRPr lang="en-US"/>
          </a:p>
        </c:txPr>
        <c:crossAx val="187669375"/>
        <c:crosses val="autoZero"/>
        <c:auto val="1"/>
        <c:lblAlgn val="ctr"/>
        <c:lblOffset val="100"/>
        <c:noMultiLvlLbl val="0"/>
      </c:catAx>
      <c:valAx>
        <c:axId val="187669375"/>
        <c:scaling>
          <c:orientation val="minMax"/>
        </c:scaling>
        <c:delete val="1"/>
        <c:axPos val="b"/>
        <c:numFmt formatCode="0%" sourceLinked="1"/>
        <c:majorTickMark val="none"/>
        <c:minorTickMark val="none"/>
        <c:tickLblPos val="nextTo"/>
        <c:crossAx val="187652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23314666425267E-2"/>
          <c:y val="2.0381073466070158E-2"/>
          <c:w val="0.91820209661649355"/>
          <c:h val="0.78765379029470872"/>
        </c:manualLayout>
      </c:layout>
      <c:lineChart>
        <c:grouping val="standard"/>
        <c:varyColors val="0"/>
        <c:ser>
          <c:idx val="0"/>
          <c:order val="0"/>
          <c:tx>
            <c:strRef>
              <c:f>'MSM HIV Incidence 2010 - 2019'!$D$5</c:f>
              <c:strCache>
                <c:ptCount val="1"/>
                <c:pt idx="0">
                  <c:v>Black</c:v>
                </c:pt>
              </c:strCache>
            </c:strRef>
          </c:tx>
          <c:spPr>
            <a:ln w="57150" cap="rnd">
              <a:solidFill>
                <a:srgbClr val="7233A1"/>
              </a:solidFill>
              <a:round/>
            </a:ln>
            <a:effectLst/>
          </c:spPr>
          <c:marker>
            <c:symbol val="none"/>
          </c:marker>
          <c:cat>
            <c:numRef>
              <c:f>'MSM HIV Incidence 2010 - 2019'!$E$4:$N$4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'MSM HIV Incidence 2010 - 2019'!$E$5:$N$5</c:f>
              <c:numCache>
                <c:formatCode>#,##0</c:formatCode>
                <c:ptCount val="10"/>
                <c:pt idx="0">
                  <c:v>10000</c:v>
                </c:pt>
                <c:pt idx="1">
                  <c:v>9900</c:v>
                </c:pt>
                <c:pt idx="2">
                  <c:v>9900</c:v>
                </c:pt>
                <c:pt idx="3">
                  <c:v>9800</c:v>
                </c:pt>
                <c:pt idx="4">
                  <c:v>10200</c:v>
                </c:pt>
                <c:pt idx="5">
                  <c:v>9800</c:v>
                </c:pt>
                <c:pt idx="6">
                  <c:v>9300</c:v>
                </c:pt>
                <c:pt idx="7">
                  <c:v>9200</c:v>
                </c:pt>
                <c:pt idx="8">
                  <c:v>9100</c:v>
                </c:pt>
                <c:pt idx="9">
                  <c:v>8900</c:v>
                </c:pt>
              </c:numCache>
            </c:numRef>
          </c:val>
          <c:smooth val="0"/>
          <c:extLst>
            <c:ext xmlns:c16="http://schemas.microsoft.com/office/drawing/2014/chart" uri="{C3380CC4-5D6E-409C-BE32-E72D297353CC}">
              <c16:uniqueId val="{00000000-783C-5B46-86C7-51703C80CDB1}"/>
            </c:ext>
          </c:extLst>
        </c:ser>
        <c:ser>
          <c:idx val="1"/>
          <c:order val="1"/>
          <c:tx>
            <c:strRef>
              <c:f>'MSM HIV Incidence 2010 - 2019'!$D$6</c:f>
              <c:strCache>
                <c:ptCount val="1"/>
                <c:pt idx="0">
                  <c:v>White</c:v>
                </c:pt>
              </c:strCache>
            </c:strRef>
          </c:tx>
          <c:spPr>
            <a:ln w="57150" cap="rnd">
              <a:solidFill>
                <a:srgbClr val="F7AD3A"/>
              </a:solidFill>
              <a:round/>
            </a:ln>
            <a:effectLst/>
          </c:spPr>
          <c:marker>
            <c:symbol val="none"/>
          </c:marker>
          <c:cat>
            <c:numRef>
              <c:f>'MSM HIV Incidence 2010 - 2019'!$E$4:$N$4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'MSM HIV Incidence 2010 - 2019'!$E$6:$N$6</c:f>
              <c:numCache>
                <c:formatCode>#,##0</c:formatCode>
                <c:ptCount val="10"/>
                <c:pt idx="0">
                  <c:v>8200</c:v>
                </c:pt>
                <c:pt idx="1">
                  <c:v>8100</c:v>
                </c:pt>
                <c:pt idx="2">
                  <c:v>7900</c:v>
                </c:pt>
                <c:pt idx="3">
                  <c:v>7400</c:v>
                </c:pt>
                <c:pt idx="4">
                  <c:v>7600</c:v>
                </c:pt>
                <c:pt idx="5">
                  <c:v>7100</c:v>
                </c:pt>
                <c:pt idx="6">
                  <c:v>6200</c:v>
                </c:pt>
                <c:pt idx="7">
                  <c:v>5900</c:v>
                </c:pt>
                <c:pt idx="8">
                  <c:v>5400</c:v>
                </c:pt>
                <c:pt idx="9">
                  <c:v>5100</c:v>
                </c:pt>
              </c:numCache>
            </c:numRef>
          </c:val>
          <c:smooth val="0"/>
          <c:extLst>
            <c:ext xmlns:c16="http://schemas.microsoft.com/office/drawing/2014/chart" uri="{C3380CC4-5D6E-409C-BE32-E72D297353CC}">
              <c16:uniqueId val="{00000001-783C-5B46-86C7-51703C80CDB1}"/>
            </c:ext>
          </c:extLst>
        </c:ser>
        <c:dLbls>
          <c:showLegendKey val="0"/>
          <c:showVal val="0"/>
          <c:showCatName val="0"/>
          <c:showSerName val="0"/>
          <c:showPercent val="0"/>
          <c:showBubbleSize val="0"/>
        </c:dLbls>
        <c:smooth val="0"/>
        <c:axId val="1895561023"/>
        <c:axId val="1895559359"/>
      </c:lineChart>
      <c:catAx>
        <c:axId val="18955610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5559359"/>
        <c:crosses val="autoZero"/>
        <c:auto val="1"/>
        <c:lblAlgn val="ctr"/>
        <c:lblOffset val="100"/>
        <c:noMultiLvlLbl val="0"/>
      </c:catAx>
      <c:valAx>
        <c:axId val="1895559359"/>
        <c:scaling>
          <c:orientation val="minMax"/>
          <c:min val="4500"/>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556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23314666425267E-2"/>
          <c:y val="2.0381073466070158E-2"/>
          <c:w val="0.91820209661649355"/>
          <c:h val="0.78765379029470872"/>
        </c:manualLayout>
      </c:layout>
      <c:lineChart>
        <c:grouping val="standard"/>
        <c:varyColors val="0"/>
        <c:ser>
          <c:idx val="0"/>
          <c:order val="0"/>
          <c:tx>
            <c:strRef>
              <c:f>'MSM HIV Incidence 2010 - 2019'!$D$5</c:f>
              <c:strCache>
                <c:ptCount val="1"/>
                <c:pt idx="0">
                  <c:v>Black</c:v>
                </c:pt>
              </c:strCache>
            </c:strRef>
          </c:tx>
          <c:spPr>
            <a:ln w="57150" cap="rnd">
              <a:solidFill>
                <a:srgbClr val="7233A1"/>
              </a:solidFill>
              <a:round/>
            </a:ln>
            <a:effectLst/>
          </c:spPr>
          <c:marker>
            <c:symbol val="none"/>
          </c:marker>
          <c:cat>
            <c:numRef>
              <c:f>'MSM HIV Incidence 2010 - 2019'!$E$4:$N$4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'MSM HIV Incidence 2010 - 2019'!$E$5:$N$5</c:f>
              <c:numCache>
                <c:formatCode>#,##0</c:formatCode>
                <c:ptCount val="10"/>
                <c:pt idx="0">
                  <c:v>10000</c:v>
                </c:pt>
                <c:pt idx="1">
                  <c:v>9900</c:v>
                </c:pt>
                <c:pt idx="2">
                  <c:v>9900</c:v>
                </c:pt>
                <c:pt idx="3">
                  <c:v>9800</c:v>
                </c:pt>
                <c:pt idx="4">
                  <c:v>10200</c:v>
                </c:pt>
                <c:pt idx="5">
                  <c:v>9800</c:v>
                </c:pt>
                <c:pt idx="6">
                  <c:v>9300</c:v>
                </c:pt>
                <c:pt idx="7">
                  <c:v>9200</c:v>
                </c:pt>
                <c:pt idx="8">
                  <c:v>9100</c:v>
                </c:pt>
                <c:pt idx="9">
                  <c:v>8900</c:v>
                </c:pt>
              </c:numCache>
            </c:numRef>
          </c:val>
          <c:smooth val="0"/>
          <c:extLst>
            <c:ext xmlns:c16="http://schemas.microsoft.com/office/drawing/2014/chart" uri="{C3380CC4-5D6E-409C-BE32-E72D297353CC}">
              <c16:uniqueId val="{00000000-783C-5B46-86C7-51703C80CDB1}"/>
            </c:ext>
          </c:extLst>
        </c:ser>
        <c:ser>
          <c:idx val="1"/>
          <c:order val="1"/>
          <c:tx>
            <c:strRef>
              <c:f>'MSM HIV Incidence 2010 - 2019'!$D$6</c:f>
              <c:strCache>
                <c:ptCount val="1"/>
                <c:pt idx="0">
                  <c:v>White</c:v>
                </c:pt>
              </c:strCache>
            </c:strRef>
          </c:tx>
          <c:spPr>
            <a:ln w="57150" cap="rnd">
              <a:solidFill>
                <a:srgbClr val="F7AD3A"/>
              </a:solidFill>
              <a:round/>
            </a:ln>
            <a:effectLst/>
          </c:spPr>
          <c:marker>
            <c:symbol val="none"/>
          </c:marker>
          <c:cat>
            <c:numRef>
              <c:f>'MSM HIV Incidence 2010 - 2019'!$E$4:$N$4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'MSM HIV Incidence 2010 - 2019'!$E$6:$N$6</c:f>
              <c:numCache>
                <c:formatCode>#,##0</c:formatCode>
                <c:ptCount val="10"/>
                <c:pt idx="0">
                  <c:v>8200</c:v>
                </c:pt>
                <c:pt idx="1">
                  <c:v>8100</c:v>
                </c:pt>
                <c:pt idx="2">
                  <c:v>7900</c:v>
                </c:pt>
                <c:pt idx="3">
                  <c:v>7400</c:v>
                </c:pt>
                <c:pt idx="4">
                  <c:v>7600</c:v>
                </c:pt>
                <c:pt idx="5">
                  <c:v>7100</c:v>
                </c:pt>
                <c:pt idx="6">
                  <c:v>6200</c:v>
                </c:pt>
                <c:pt idx="7">
                  <c:v>5900</c:v>
                </c:pt>
                <c:pt idx="8">
                  <c:v>5400</c:v>
                </c:pt>
                <c:pt idx="9">
                  <c:v>5100</c:v>
                </c:pt>
              </c:numCache>
            </c:numRef>
          </c:val>
          <c:smooth val="0"/>
          <c:extLst>
            <c:ext xmlns:c16="http://schemas.microsoft.com/office/drawing/2014/chart" uri="{C3380CC4-5D6E-409C-BE32-E72D297353CC}">
              <c16:uniqueId val="{00000001-783C-5B46-86C7-51703C80CDB1}"/>
            </c:ext>
          </c:extLst>
        </c:ser>
        <c:dLbls>
          <c:showLegendKey val="0"/>
          <c:showVal val="0"/>
          <c:showCatName val="0"/>
          <c:showSerName val="0"/>
          <c:showPercent val="0"/>
          <c:showBubbleSize val="0"/>
        </c:dLbls>
        <c:smooth val="0"/>
        <c:axId val="1895561023"/>
        <c:axId val="1895559359"/>
      </c:lineChart>
      <c:catAx>
        <c:axId val="18955610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5559359"/>
        <c:crosses val="autoZero"/>
        <c:auto val="1"/>
        <c:lblAlgn val="ctr"/>
        <c:lblOffset val="100"/>
        <c:noMultiLvlLbl val="0"/>
      </c:catAx>
      <c:valAx>
        <c:axId val="1895559359"/>
        <c:scaling>
          <c:orientation val="minMax"/>
          <c:min val="4500"/>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556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5AE00-79DE-48CA-BFCB-70EA5652ED82}"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n-US"/>
        </a:p>
      </dgm:t>
    </dgm:pt>
    <dgm:pt modelId="{66F50ADE-AB70-4D8F-8293-0D1A3B8E28EC}">
      <dgm:prSet phldrT="[Text]" custT="1"/>
      <dgm:spPr>
        <a:xfrm>
          <a:off x="276471" y="2526045"/>
          <a:ext cx="2733996" cy="860133"/>
        </a:xfrm>
        <a:prstGeom prst="wedgeRectCallout">
          <a:avLst>
            <a:gd name="adj1" fmla="val 20250"/>
            <a:gd name="adj2" fmla="val -60700"/>
          </a:avLst>
        </a:prstGeom>
        <a:solidFill>
          <a:srgbClr val="D2A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a:solidFill>
                <a:sysClr val="window" lastClr="FFFFFF"/>
              </a:solidFill>
              <a:latin typeface="Noah ExtraBold" panose="00000900000000000000" pitchFamily="50" charset="0"/>
              <a:ea typeface="+mn-ea"/>
              <a:cs typeface="Arial" panose="020B0604020202020204" pitchFamily="34" charset="0"/>
            </a:rPr>
            <a:t>Novel </a:t>
          </a:r>
          <a:r>
            <a:rPr lang="en-US" sz="2000" b="1" err="1">
              <a:solidFill>
                <a:sysClr val="window" lastClr="FFFFFF"/>
              </a:solidFill>
              <a:latin typeface="Noah ExtraBold" panose="00000900000000000000" pitchFamily="50" charset="0"/>
              <a:ea typeface="+mn-ea"/>
              <a:cs typeface="Arial" panose="020B0604020202020204" pitchFamily="34" charset="0"/>
            </a:rPr>
            <a:t>PrEP</a:t>
          </a:r>
          <a:r>
            <a:rPr lang="en-US" sz="2000" b="1">
              <a:solidFill>
                <a:sysClr val="window" lastClr="FFFFFF"/>
              </a:solidFill>
              <a:latin typeface="Noah ExtraBold" panose="00000900000000000000" pitchFamily="50" charset="0"/>
              <a:ea typeface="+mn-ea"/>
              <a:cs typeface="Arial" panose="020B0604020202020204" pitchFamily="34" charset="0"/>
            </a:rPr>
            <a:t> Methods and Delivery Systems</a:t>
          </a:r>
          <a:endParaRPr lang="en-US" sz="2000">
            <a:solidFill>
              <a:sysClr val="window" lastClr="FFFFFF"/>
            </a:solidFill>
            <a:latin typeface="Noah ExtraBold" panose="00000900000000000000" pitchFamily="50" charset="0"/>
            <a:ea typeface="+mn-ea"/>
            <a:cs typeface="+mn-cs"/>
          </a:endParaRPr>
        </a:p>
      </dgm:t>
    </dgm:pt>
    <dgm:pt modelId="{BC0BA73B-7FFB-4142-8B4C-F9E7F9C8D10C}" type="parTrans" cxnId="{A2751F0C-6CCF-4A9E-9354-C4B6B1F73B4B}">
      <dgm:prSet/>
      <dgm:spPr/>
      <dgm:t>
        <a:bodyPr/>
        <a:lstStyle/>
        <a:p>
          <a:endParaRPr lang="en-US">
            <a:latin typeface="Noah ExtraBold" panose="00000900000000000000" pitchFamily="50" charset="0"/>
          </a:endParaRPr>
        </a:p>
      </dgm:t>
    </dgm:pt>
    <dgm:pt modelId="{84184169-3438-4970-BA88-70B011E37B92}" type="sibTrans" cxnId="{A2751F0C-6CCF-4A9E-9354-C4B6B1F73B4B}">
      <dgm:prSet/>
      <dgm:spPr/>
      <dgm:t>
        <a:bodyPr/>
        <a:lstStyle/>
        <a:p>
          <a:endParaRPr lang="en-US">
            <a:latin typeface="Noah ExtraBold" panose="00000900000000000000" pitchFamily="50" charset="0"/>
          </a:endParaRPr>
        </a:p>
      </dgm:t>
    </dgm:pt>
    <dgm:pt modelId="{2B5BC3BB-C2B7-4E2D-86FC-0FA36F5754AF}">
      <dgm:prSet phldrT="[Text]" custT="1"/>
      <dgm:spPr>
        <a:xfrm>
          <a:off x="3655567" y="2526045"/>
          <a:ext cx="2733996" cy="860133"/>
        </a:xfrm>
        <a:prstGeom prst="wedgeRectCallout">
          <a:avLst>
            <a:gd name="adj1" fmla="val 20250"/>
            <a:gd name="adj2" fmla="val -60700"/>
          </a:avLst>
        </a:prstGeom>
        <a:solidFill>
          <a:srgbClr val="FFC000">
            <a:hueOff val="4900445"/>
            <a:satOff val="-20388"/>
            <a:lumOff val="480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b="1">
              <a:solidFill>
                <a:sysClr val="window" lastClr="FFFFFF"/>
              </a:solidFill>
              <a:latin typeface="Noah ExtraBold" panose="00000900000000000000" pitchFamily="50" charset="0"/>
              <a:ea typeface="+mn-ea"/>
              <a:cs typeface="Arial" panose="020B0604020202020204" pitchFamily="34" charset="0"/>
            </a:rPr>
            <a:t>Multi-Purpose Prevention Technologies (MPTs)</a:t>
          </a:r>
          <a:endParaRPr lang="en-US" sz="1800">
            <a:solidFill>
              <a:sysClr val="window" lastClr="FFFFFF"/>
            </a:solidFill>
            <a:latin typeface="Noah ExtraBold" panose="00000900000000000000" pitchFamily="50" charset="0"/>
            <a:ea typeface="+mn-ea"/>
            <a:cs typeface="+mn-cs"/>
          </a:endParaRPr>
        </a:p>
      </dgm:t>
    </dgm:pt>
    <dgm:pt modelId="{4EDABB17-5133-4C0E-9D97-787280A77CAA}" type="parTrans" cxnId="{1E2EE571-6748-41FC-8823-2F61C3D31098}">
      <dgm:prSet/>
      <dgm:spPr/>
      <dgm:t>
        <a:bodyPr/>
        <a:lstStyle/>
        <a:p>
          <a:endParaRPr lang="en-US">
            <a:latin typeface="Noah ExtraBold" panose="00000900000000000000" pitchFamily="50" charset="0"/>
          </a:endParaRPr>
        </a:p>
      </dgm:t>
    </dgm:pt>
    <dgm:pt modelId="{074650E9-28CC-48E9-8AB6-360F7E67F446}" type="sibTrans" cxnId="{1E2EE571-6748-41FC-8823-2F61C3D31098}">
      <dgm:prSet/>
      <dgm:spPr/>
      <dgm:t>
        <a:bodyPr/>
        <a:lstStyle/>
        <a:p>
          <a:endParaRPr lang="en-US">
            <a:latin typeface="Noah ExtraBold" panose="00000900000000000000" pitchFamily="50" charset="0"/>
          </a:endParaRPr>
        </a:p>
      </dgm:t>
    </dgm:pt>
    <dgm:pt modelId="{90205FF3-7265-41C0-B0B3-D238AB8AB939}" type="pres">
      <dgm:prSet presAssocID="{1915AE00-79DE-48CA-BFCB-70EA5652ED82}" presName="Name0" presStyleCnt="0">
        <dgm:presLayoutVars>
          <dgm:dir/>
          <dgm:resizeHandles val="exact"/>
        </dgm:presLayoutVars>
      </dgm:prSet>
      <dgm:spPr/>
    </dgm:pt>
    <dgm:pt modelId="{0592261C-4F08-44EE-9539-33452A089A96}" type="pres">
      <dgm:prSet presAssocID="{66F50ADE-AB70-4D8F-8293-0D1A3B8E28EC}" presName="composite" presStyleCnt="0"/>
      <dgm:spPr/>
    </dgm:pt>
    <dgm:pt modelId="{E794836D-1476-4930-B1C5-564C402DFE0C}" type="pres">
      <dgm:prSet presAssocID="{66F50ADE-AB70-4D8F-8293-0D1A3B8E28EC}" presName="rect1" presStyleLbl="bgImgPlace1" presStyleIdx="0" presStyleCnt="2"/>
      <dgm:spPr>
        <a:xfrm>
          <a:off x="0" y="314273"/>
          <a:ext cx="3071905" cy="2457524"/>
        </a:xfrm>
        <a:prstGeom prst="rect">
          <a:avLst/>
        </a:prstGeom>
        <a:solidFill>
          <a:srgbClr val="FFC000">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EAEFB71-1CF0-493F-9E3A-2396BFF1DB2A}" type="pres">
      <dgm:prSet presAssocID="{66F50ADE-AB70-4D8F-8293-0D1A3B8E28EC}" presName="wedgeRectCallout1" presStyleLbl="node1" presStyleIdx="0" presStyleCnt="2">
        <dgm:presLayoutVars>
          <dgm:bulletEnabled val="1"/>
        </dgm:presLayoutVars>
      </dgm:prSet>
      <dgm:spPr/>
    </dgm:pt>
    <dgm:pt modelId="{5A5D5240-0848-40F7-A0C9-44192E21045E}" type="pres">
      <dgm:prSet presAssocID="{84184169-3438-4970-BA88-70B011E37B92}" presName="sibTrans" presStyleCnt="0"/>
      <dgm:spPr/>
    </dgm:pt>
    <dgm:pt modelId="{F9BCB587-198B-4E91-B83D-561C8F00D317}" type="pres">
      <dgm:prSet presAssocID="{2B5BC3BB-C2B7-4E2D-86FC-0FA36F5754AF}" presName="composite" presStyleCnt="0"/>
      <dgm:spPr/>
    </dgm:pt>
    <dgm:pt modelId="{0F0567E9-1F6B-4BB1-89CE-4B892067B1BC}" type="pres">
      <dgm:prSet presAssocID="{2B5BC3BB-C2B7-4E2D-86FC-0FA36F5754AF}" presName="rect1" presStyleLbl="bgImgPlace1" presStyleIdx="1" presStyleCnt="2"/>
      <dgm:spPr>
        <a:xfrm>
          <a:off x="3379096" y="314273"/>
          <a:ext cx="3071905" cy="2457524"/>
        </a:xfrm>
        <a:prstGeom prst="rect">
          <a:avLst/>
        </a:prstGeom>
        <a:solidFill>
          <a:srgbClr val="FFC000">
            <a:tint val="50000"/>
            <a:hueOff val="5430266"/>
            <a:satOff val="-26493"/>
            <a:lumOff val="3784"/>
            <a:alphaOff val="0"/>
          </a:srgbClr>
        </a:solidFill>
        <a:ln w="12700" cap="flat" cmpd="sng" algn="ctr">
          <a:solidFill>
            <a:sysClr val="window" lastClr="FFFFFF">
              <a:hueOff val="0"/>
              <a:satOff val="0"/>
              <a:lumOff val="0"/>
              <a:alphaOff val="0"/>
            </a:sysClr>
          </a:solidFill>
          <a:prstDash val="solid"/>
          <a:miter lim="800000"/>
        </a:ln>
        <a:effectLst/>
      </dgm:spPr>
    </dgm:pt>
    <dgm:pt modelId="{AF907194-2859-4FC7-8E6D-0980CEF107D7}" type="pres">
      <dgm:prSet presAssocID="{2B5BC3BB-C2B7-4E2D-86FC-0FA36F5754AF}" presName="wedgeRectCallout1" presStyleLbl="node1" presStyleIdx="1" presStyleCnt="2">
        <dgm:presLayoutVars>
          <dgm:bulletEnabled val="1"/>
        </dgm:presLayoutVars>
      </dgm:prSet>
      <dgm:spPr/>
    </dgm:pt>
  </dgm:ptLst>
  <dgm:cxnLst>
    <dgm:cxn modelId="{A2751F0C-6CCF-4A9E-9354-C4B6B1F73B4B}" srcId="{1915AE00-79DE-48CA-BFCB-70EA5652ED82}" destId="{66F50ADE-AB70-4D8F-8293-0D1A3B8E28EC}" srcOrd="0" destOrd="0" parTransId="{BC0BA73B-7FFB-4142-8B4C-F9E7F9C8D10C}" sibTransId="{84184169-3438-4970-BA88-70B011E37B92}"/>
    <dgm:cxn modelId="{1E2EE571-6748-41FC-8823-2F61C3D31098}" srcId="{1915AE00-79DE-48CA-BFCB-70EA5652ED82}" destId="{2B5BC3BB-C2B7-4E2D-86FC-0FA36F5754AF}" srcOrd="1" destOrd="0" parTransId="{4EDABB17-5133-4C0E-9D97-787280A77CAA}" sibTransId="{074650E9-28CC-48E9-8AB6-360F7E67F446}"/>
    <dgm:cxn modelId="{A887F8B3-847D-409E-A29A-6CB34326876C}" type="presOf" srcId="{2B5BC3BB-C2B7-4E2D-86FC-0FA36F5754AF}" destId="{AF907194-2859-4FC7-8E6D-0980CEF107D7}" srcOrd="0" destOrd="0" presId="urn:microsoft.com/office/officeart/2008/layout/BendingPictureCaptionList"/>
    <dgm:cxn modelId="{BE4E46C2-D9AA-4361-96CF-AEE1C0324578}" type="presOf" srcId="{1915AE00-79DE-48CA-BFCB-70EA5652ED82}" destId="{90205FF3-7265-41C0-B0B3-D238AB8AB939}" srcOrd="0" destOrd="0" presId="urn:microsoft.com/office/officeart/2008/layout/BendingPictureCaptionList"/>
    <dgm:cxn modelId="{2EA90DC7-68A3-4902-8C37-8A10BA8CECC4}" type="presOf" srcId="{66F50ADE-AB70-4D8F-8293-0D1A3B8E28EC}" destId="{9EAEFB71-1CF0-493F-9E3A-2396BFF1DB2A}" srcOrd="0" destOrd="0" presId="urn:microsoft.com/office/officeart/2008/layout/BendingPictureCaptionList"/>
    <dgm:cxn modelId="{633A92E2-40EF-4907-86B4-AD0C767C67C3}" type="presParOf" srcId="{90205FF3-7265-41C0-B0B3-D238AB8AB939}" destId="{0592261C-4F08-44EE-9539-33452A089A96}" srcOrd="0" destOrd="0" presId="urn:microsoft.com/office/officeart/2008/layout/BendingPictureCaptionList"/>
    <dgm:cxn modelId="{408D5F10-7589-4862-B721-84EECE99C69E}" type="presParOf" srcId="{0592261C-4F08-44EE-9539-33452A089A96}" destId="{E794836D-1476-4930-B1C5-564C402DFE0C}" srcOrd="0" destOrd="0" presId="urn:microsoft.com/office/officeart/2008/layout/BendingPictureCaptionList"/>
    <dgm:cxn modelId="{72C54A12-FE4F-43E8-93E3-D3F8835E3875}" type="presParOf" srcId="{0592261C-4F08-44EE-9539-33452A089A96}" destId="{9EAEFB71-1CF0-493F-9E3A-2396BFF1DB2A}" srcOrd="1" destOrd="0" presId="urn:microsoft.com/office/officeart/2008/layout/BendingPictureCaptionList"/>
    <dgm:cxn modelId="{2749EE09-8DF1-4F1A-B755-06BE8DE5451B}" type="presParOf" srcId="{90205FF3-7265-41C0-B0B3-D238AB8AB939}" destId="{5A5D5240-0848-40F7-A0C9-44192E21045E}" srcOrd="1" destOrd="0" presId="urn:microsoft.com/office/officeart/2008/layout/BendingPictureCaptionList"/>
    <dgm:cxn modelId="{F1ECEA73-920C-4A1D-A341-4B39624F6B9A}" type="presParOf" srcId="{90205FF3-7265-41C0-B0B3-D238AB8AB939}" destId="{F9BCB587-198B-4E91-B83D-561C8F00D317}" srcOrd="2" destOrd="0" presId="urn:microsoft.com/office/officeart/2008/layout/BendingPictureCaptionList"/>
    <dgm:cxn modelId="{549354D5-0771-4DF3-8BC9-DCA8701B55A3}" type="presParOf" srcId="{F9BCB587-198B-4E91-B83D-561C8F00D317}" destId="{0F0567E9-1F6B-4BB1-89CE-4B892067B1BC}" srcOrd="0" destOrd="0" presId="urn:microsoft.com/office/officeart/2008/layout/BendingPictureCaptionList"/>
    <dgm:cxn modelId="{8F2BB0B1-5B2B-4C85-B015-D8E957F7D2A1}" type="presParOf" srcId="{F9BCB587-198B-4E91-B83D-561C8F00D317}" destId="{AF907194-2859-4FC7-8E6D-0980CEF107D7}"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4836D-1476-4930-B1C5-564C402DFE0C}">
      <dsp:nvSpPr>
        <dsp:cNvPr id="0" name=""/>
        <dsp:cNvSpPr/>
      </dsp:nvSpPr>
      <dsp:spPr>
        <a:xfrm>
          <a:off x="1034368" y="2282"/>
          <a:ext cx="3695886" cy="2956709"/>
        </a:xfrm>
        <a:prstGeom prst="rect">
          <a:avLst/>
        </a:prstGeom>
        <a:solidFill>
          <a:srgbClr val="FFC000">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EAEFB71-1CF0-493F-9E3A-2396BFF1DB2A}">
      <dsp:nvSpPr>
        <dsp:cNvPr id="0" name=""/>
        <dsp:cNvSpPr/>
      </dsp:nvSpPr>
      <dsp:spPr>
        <a:xfrm>
          <a:off x="1366998" y="2663321"/>
          <a:ext cx="3289338" cy="1034848"/>
        </a:xfrm>
        <a:prstGeom prst="wedgeRectCallout">
          <a:avLst>
            <a:gd name="adj1" fmla="val 20250"/>
            <a:gd name="adj2" fmla="val -60700"/>
          </a:avLst>
        </a:prstGeom>
        <a:solidFill>
          <a:srgbClr val="D2A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 lastClr="FFFFFF"/>
              </a:solidFill>
              <a:latin typeface="Noah ExtraBold" panose="00000900000000000000" pitchFamily="50" charset="0"/>
              <a:ea typeface="+mn-ea"/>
              <a:cs typeface="Arial" panose="020B0604020202020204" pitchFamily="34" charset="0"/>
            </a:rPr>
            <a:t>Novel </a:t>
          </a:r>
          <a:r>
            <a:rPr lang="en-US" sz="2000" b="1" kern="1200" err="1">
              <a:solidFill>
                <a:sysClr val="window" lastClr="FFFFFF"/>
              </a:solidFill>
              <a:latin typeface="Noah ExtraBold" panose="00000900000000000000" pitchFamily="50" charset="0"/>
              <a:ea typeface="+mn-ea"/>
              <a:cs typeface="Arial" panose="020B0604020202020204" pitchFamily="34" charset="0"/>
            </a:rPr>
            <a:t>PrEP</a:t>
          </a:r>
          <a:r>
            <a:rPr lang="en-US" sz="2000" b="1" kern="1200">
              <a:solidFill>
                <a:sysClr val="window" lastClr="FFFFFF"/>
              </a:solidFill>
              <a:latin typeface="Noah ExtraBold" panose="00000900000000000000" pitchFamily="50" charset="0"/>
              <a:ea typeface="+mn-ea"/>
              <a:cs typeface="Arial" panose="020B0604020202020204" pitchFamily="34" charset="0"/>
            </a:rPr>
            <a:t> Methods and Delivery Systems</a:t>
          </a:r>
          <a:endParaRPr lang="en-US" sz="2000" kern="1200">
            <a:solidFill>
              <a:sysClr val="window" lastClr="FFFFFF"/>
            </a:solidFill>
            <a:latin typeface="Noah ExtraBold" panose="00000900000000000000" pitchFamily="50" charset="0"/>
            <a:ea typeface="+mn-ea"/>
            <a:cs typeface="+mn-cs"/>
          </a:endParaRPr>
        </a:p>
      </dsp:txBody>
      <dsp:txXfrm>
        <a:off x="1366998" y="2663321"/>
        <a:ext cx="3289338" cy="1034848"/>
      </dsp:txXfrm>
    </dsp:sp>
    <dsp:sp modelId="{0F0567E9-1F6B-4BB1-89CE-4B892067B1BC}">
      <dsp:nvSpPr>
        <dsp:cNvPr id="0" name=""/>
        <dsp:cNvSpPr/>
      </dsp:nvSpPr>
      <dsp:spPr>
        <a:xfrm>
          <a:off x="5099843" y="2282"/>
          <a:ext cx="3695886" cy="2956709"/>
        </a:xfrm>
        <a:prstGeom prst="rect">
          <a:avLst/>
        </a:prstGeom>
        <a:solidFill>
          <a:srgbClr val="FFC000">
            <a:tint val="50000"/>
            <a:hueOff val="5430266"/>
            <a:satOff val="-26493"/>
            <a:lumOff val="378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F907194-2859-4FC7-8E6D-0980CEF107D7}">
      <dsp:nvSpPr>
        <dsp:cNvPr id="0" name=""/>
        <dsp:cNvSpPr/>
      </dsp:nvSpPr>
      <dsp:spPr>
        <a:xfrm>
          <a:off x="5432473" y="2663321"/>
          <a:ext cx="3289338" cy="1034848"/>
        </a:xfrm>
        <a:prstGeom prst="wedgeRectCallout">
          <a:avLst>
            <a:gd name="adj1" fmla="val 20250"/>
            <a:gd name="adj2" fmla="val -60700"/>
          </a:avLst>
        </a:prstGeom>
        <a:solidFill>
          <a:srgbClr val="FFC000">
            <a:hueOff val="4900445"/>
            <a:satOff val="-20388"/>
            <a:lumOff val="480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ysClr val="window" lastClr="FFFFFF"/>
              </a:solidFill>
              <a:latin typeface="Noah ExtraBold" panose="00000900000000000000" pitchFamily="50" charset="0"/>
              <a:ea typeface="+mn-ea"/>
              <a:cs typeface="Arial" panose="020B0604020202020204" pitchFamily="34" charset="0"/>
            </a:rPr>
            <a:t>Multi-Purpose Prevention Technologies (MPTs)</a:t>
          </a:r>
          <a:endParaRPr lang="en-US" sz="1800" kern="1200">
            <a:solidFill>
              <a:sysClr val="window" lastClr="FFFFFF"/>
            </a:solidFill>
            <a:latin typeface="Noah ExtraBold" panose="00000900000000000000" pitchFamily="50" charset="0"/>
            <a:ea typeface="+mn-ea"/>
            <a:cs typeface="+mn-cs"/>
          </a:endParaRPr>
        </a:p>
      </dsp:txBody>
      <dsp:txXfrm>
        <a:off x="5432473" y="2663321"/>
        <a:ext cx="3289338" cy="103484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1D1B35-6FA9-8845-A3E6-B5BF73ACF6AB}" type="datetimeFigureOut">
              <a:rPr lang="en-US" smtClean="0"/>
              <a:t>12/2/2022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DEDDDD-250C-482E-9DE6-C403974E4336}" type="datetimeFigureOut">
              <a:rPr lang="en-US" smtClean="0"/>
              <a:t>12/2/2022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the opportunity to talk about HIV Epidemic control. </a:t>
            </a:r>
          </a:p>
        </p:txBody>
      </p:sp>
      <p:sp>
        <p:nvSpPr>
          <p:cNvPr id="4" name="Slide Number Placeholder 3"/>
          <p:cNvSpPr>
            <a:spLocks noGrp="1"/>
          </p:cNvSpPr>
          <p:nvPr>
            <p:ph type="sldNum" sz="quarter" idx="5"/>
          </p:nvPr>
        </p:nvSpPr>
        <p:spPr/>
        <p:txBody>
          <a:bodyPr/>
          <a:lstStyle/>
          <a:p>
            <a:fld id="{B78A90D8-2647-4560-8208-F58DCE3DB525}" type="slidenum">
              <a:rPr lang="en-US" smtClean="0"/>
              <a:t>3</a:t>
            </a:fld>
            <a:endParaRPr lang="en-US"/>
          </a:p>
        </p:txBody>
      </p:sp>
    </p:spTree>
    <p:extLst>
      <p:ext uri="{BB962C8B-B14F-4D97-AF65-F5344CB8AC3E}">
        <p14:creationId xmlns:p14="http://schemas.microsoft.com/office/powerpoint/2010/main" val="115983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new infections decrease at least in some countries, it becomes increasingly important to focus on the gaps. Who is getting left behind? PHIA surveys are helping to identify who is getting left behind.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PHIA data clearly show how the percentage of HIV+ men who are aware of their diagnosis (gray bars) is consistently lower than it is for women (</a:t>
            </a:r>
            <a:r>
              <a:rPr lang="en-US" sz="1200" dirty="0" err="1"/>
              <a:t>greenbars</a:t>
            </a:r>
            <a:r>
              <a:rPr lang="en-US" sz="1200" dirty="0"/>
              <a:t>), in other words, in every one of these 12 countries, the men lag behind women when it comes to awareness of HIV+ diagnosis.  </a:t>
            </a:r>
          </a:p>
          <a:p>
            <a:endParaRPr lang="en-US" dirty="0"/>
          </a:p>
        </p:txBody>
      </p:sp>
      <p:sp>
        <p:nvSpPr>
          <p:cNvPr id="4" name="Slide Number Placeholder 3"/>
          <p:cNvSpPr>
            <a:spLocks noGrp="1"/>
          </p:cNvSpPr>
          <p:nvPr>
            <p:ph type="sldNum" sz="quarter" idx="5"/>
          </p:nvPr>
        </p:nvSpPr>
        <p:spPr/>
        <p:txBody>
          <a:bodyPr/>
          <a:lstStyle/>
          <a:p>
            <a:fld id="{87EE3FE6-1930-475F-8D27-CFA7E89F7F18}" type="slidenum">
              <a:rPr lang="en-US" smtClean="0"/>
              <a:t>12</a:t>
            </a:fld>
            <a:endParaRPr lang="en-US"/>
          </a:p>
        </p:txBody>
      </p:sp>
    </p:spTree>
    <p:extLst>
      <p:ext uri="{BB962C8B-B14F-4D97-AF65-F5344CB8AC3E}">
        <p14:creationId xmlns:p14="http://schemas.microsoft.com/office/powerpoint/2010/main" val="87810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a:t>The good news is this is not the case when it comes to treatment and viral load suppression. Here men and women are similar. </a:t>
            </a:r>
          </a:p>
        </p:txBody>
      </p:sp>
      <p:sp>
        <p:nvSpPr>
          <p:cNvPr id="4" name="Slide Number Placeholder 3"/>
          <p:cNvSpPr>
            <a:spLocks noGrp="1"/>
          </p:cNvSpPr>
          <p:nvPr>
            <p:ph type="sldNum" sz="quarter" idx="5"/>
          </p:nvPr>
        </p:nvSpPr>
        <p:spPr/>
        <p:txBody>
          <a:bodyPr/>
          <a:lstStyle/>
          <a:p>
            <a:fld id="{87EE3FE6-1930-475F-8D27-CFA7E89F7F18}" type="slidenum">
              <a:rPr lang="en-US" smtClean="0"/>
              <a:t>13</a:t>
            </a:fld>
            <a:endParaRPr lang="en-US"/>
          </a:p>
        </p:txBody>
      </p:sp>
    </p:spTree>
    <p:extLst>
      <p:ext uri="{BB962C8B-B14F-4D97-AF65-F5344CB8AC3E}">
        <p14:creationId xmlns:p14="http://schemas.microsoft.com/office/powerpoint/2010/main" val="276696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PHIA data compare </a:t>
            </a:r>
            <a:r>
              <a:rPr lang="en-US" dirty="0"/>
              <a:t>THE HIV CARE CASCADE for </a:t>
            </a:r>
            <a:r>
              <a:rPr lang="en-US"/>
              <a:t>younger adults with older adults by country. Older is defined as age 25 and above. </a:t>
            </a:r>
          </a:p>
          <a:p>
            <a:r>
              <a:rPr lang="en-US"/>
              <a:t>The outcomes we looked at a moment ago are stacked together. As a reminder, the lightest green is awareness of diagnosis, the middle green is being on treatment for HIV and the darkest shade o green is for VLS.</a:t>
            </a:r>
          </a:p>
          <a:p>
            <a:r>
              <a:rPr lang="en-US"/>
              <a:t>Whether you look at the countries on the left, with the highest rates, or the ones on the right, with lower rates, younger adults are getting left behind </a:t>
            </a:r>
          </a:p>
        </p:txBody>
      </p:sp>
      <p:sp>
        <p:nvSpPr>
          <p:cNvPr id="4" name="Slide Number Placeholder 3"/>
          <p:cNvSpPr>
            <a:spLocks noGrp="1"/>
          </p:cNvSpPr>
          <p:nvPr>
            <p:ph type="sldNum" sz="quarter" idx="5"/>
          </p:nvPr>
        </p:nvSpPr>
        <p:spPr/>
        <p:txBody>
          <a:bodyPr/>
          <a:lstStyle/>
          <a:p>
            <a:pPr defTabSz="931774">
              <a:defRPr/>
            </a:pPr>
            <a:fld id="{9E9C0B03-A505-4699-8798-81300CB7A02A}"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05795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everything is about gaps. I want to share these three bar graphs that summarize ten years of tremendous progress in Eswatini. </a:t>
            </a:r>
          </a:p>
          <a:p>
            <a:r>
              <a:rPr lang="en-US" dirty="0"/>
              <a:t>In 2011, on your left, only 28% of HIV+ adults had viral load suppression. Ten years later, it is 88%. This means Eswatini has reached the 95-95-95 target </a:t>
            </a:r>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1462981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40514f85"/>
              </a:rPr>
              <a:t>Let’s focus in on children with HIV. </a:t>
            </a:r>
          </a:p>
          <a:p>
            <a:pPr algn="l"/>
            <a:r>
              <a:rPr lang="en-US" sz="1800" b="0" i="0" u="none" strike="noStrike" baseline="0" dirty="0">
                <a:latin typeface="AdvOT40514f85"/>
              </a:rPr>
              <a:t>Here we see three different sources of treatment data for CLHIV: PHIA, PEPFAR program data and Spectrum models. </a:t>
            </a:r>
          </a:p>
          <a:p>
            <a:pPr algn="l"/>
            <a:r>
              <a:rPr lang="en-US" sz="1800" b="0" i="0" u="none" strike="noStrike" baseline="0" dirty="0">
                <a:latin typeface="AdvOT40514f85"/>
              </a:rPr>
              <a:t>Each red horizontal line shows the average…</a:t>
            </a:r>
          </a:p>
          <a:p>
            <a:pPr algn="l"/>
            <a:r>
              <a:rPr lang="en-US" sz="1800" b="0" i="0" u="none" strike="noStrike" baseline="0" dirty="0">
                <a:latin typeface="AdvOT40514f85"/>
              </a:rPr>
              <a:t>Overall, for these 7 countries, about half of all children were not on ART</a:t>
            </a:r>
          </a:p>
          <a:p>
            <a:pPr algn="l"/>
            <a:r>
              <a:rPr lang="en-US" sz="1800" b="0" i="0" u="none" strike="noStrike" baseline="0" dirty="0">
                <a:latin typeface="AdvOT40514f85"/>
              </a:rPr>
              <a:t>With some variation in the estimate by data source. </a:t>
            </a:r>
          </a:p>
          <a:p>
            <a:pPr algn="l"/>
            <a:endParaRPr lang="en-US" sz="1800" b="0" i="0" u="none" strike="noStrike" baseline="0" dirty="0">
              <a:latin typeface="AdvOT40514f85"/>
            </a:endParaRPr>
          </a:p>
          <a:p>
            <a:pPr algn="l"/>
            <a:r>
              <a:rPr lang="en-US" sz="1800" b="0" i="0" u="none" strike="noStrike" baseline="0" dirty="0">
                <a:latin typeface="AdvOT40514f85"/>
              </a:rPr>
              <a:t>Sadly , as of 2021, this gap across HALF of CLHIV was THE SAME</a:t>
            </a:r>
            <a:endParaRPr lang="en-US" sz="1800" b="0" i="0" u="none" strike="noStrike" baseline="0" dirty="0">
              <a:latin typeface="AdvPS9779"/>
            </a:endParaRPr>
          </a:p>
          <a:p>
            <a:pPr algn="l"/>
            <a:endParaRPr lang="en-US" sz="1800" b="0" i="0" u="none" strike="noStrike" baseline="0" dirty="0">
              <a:latin typeface="AdvPS9779"/>
            </a:endParaRPr>
          </a:p>
          <a:p>
            <a:pPr algn="l"/>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2773820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it was 34,800 so the slope is decreasing. The decline is on track until you unpack it and see that the declines are not proportionately across all races. </a:t>
            </a:r>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238661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at where the gaps are and we’ve also seen some impressive progress. These graphs on your left show 9 countries approaching epidemic control. What happens as HIV incidence in the general population decreases?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be increasingly important to focus HIV control among what are called key populations (click).</a:t>
            </a:r>
          </a:p>
          <a:p>
            <a:endParaRPr lang="en-US" dirty="0"/>
          </a:p>
          <a:p>
            <a:r>
              <a:rPr lang="en-US" dirty="0"/>
              <a:t>Key populations are </a:t>
            </a:r>
            <a:r>
              <a:rPr lang="en-US" sz="1200" dirty="0"/>
              <a:t>groups at increased HIV risk based on specific sexual or other behaviors.</a:t>
            </a:r>
            <a:endParaRPr lang="en-US" dirty="0"/>
          </a:p>
          <a:p>
            <a:r>
              <a:rPr lang="en-US" sz="1200" dirty="0">
                <a:latin typeface="Calibri" panose="020F0502020204030204" pitchFamily="34" charset="0"/>
                <a:cs typeface="Calibri" panose="020F0502020204030204" pitchFamily="34" charset="0"/>
              </a:rPr>
              <a:t>In 2021, key populations (MSM, PWID, and TGW) and their sexual partners accounted for </a:t>
            </a:r>
            <a:r>
              <a:rPr lang="en-US" sz="1200" u="sng" dirty="0">
                <a:latin typeface="Calibri" panose="020F0502020204030204" pitchFamily="34" charset="0"/>
                <a:cs typeface="Calibri" panose="020F0502020204030204" pitchFamily="34" charset="0"/>
              </a:rPr>
              <a:t>70% of HIV infections globally:</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94% of new HIV infections outside of sub-Saharan Africa.</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51% of new HIV infections in sub-Saharan Africa.</a:t>
            </a:r>
            <a:endParaRPr lang="en-US" dirty="0"/>
          </a:p>
          <a:p>
            <a:endParaRPr lang="en-US" sz="1800" b="0" i="0" u="none" strike="noStrike" baseline="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88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at where the gaps are and we’ve also seen some impressive progress. These graphs on your left show 9 countries approaching epidemic control. What happens as HIV incidence in the general population decreases?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pointed out in this recent commentary, as HIV incidence decreases, it will become more important to focus HIV programs among what are called key populations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populations are </a:t>
            </a:r>
            <a:r>
              <a:rPr lang="en-US" sz="1200" dirty="0"/>
              <a:t>groups at increased HIV risk based on specific sexual or other behaviors.</a:t>
            </a:r>
            <a:endParaRPr lang="en-US" dirty="0"/>
          </a:p>
          <a:p>
            <a:r>
              <a:rPr lang="en-US" sz="1200" dirty="0">
                <a:latin typeface="Calibri" panose="020F0502020204030204" pitchFamily="34" charset="0"/>
                <a:cs typeface="Calibri" panose="020F0502020204030204" pitchFamily="34" charset="0"/>
              </a:rPr>
              <a:t>UNAIDS estimated that in 2021, key populations (MSM, PWID, and TGW) and their sexual partners accounted for </a:t>
            </a:r>
            <a:r>
              <a:rPr lang="en-US" sz="1200" u="sng" dirty="0">
                <a:latin typeface="Calibri" panose="020F0502020204030204" pitchFamily="34" charset="0"/>
                <a:cs typeface="Calibri" panose="020F0502020204030204" pitchFamily="34" charset="0"/>
              </a:rPr>
              <a:t>70% of HIV infections globally:</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94% of new HIV infections outside of sub-Saharan Africa.</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51% of new HIV infections in sub-Saharan Africa.</a:t>
            </a:r>
            <a:endParaRPr lang="en-US" dirty="0"/>
          </a:p>
          <a:p>
            <a:endParaRPr lang="en-US" sz="1800" b="0" i="0" u="none" strike="noStrike" baseline="0" dirty="0">
              <a:latin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96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Adolescent girls and young women in particular, continue to acquire new HIV infections at extremely high rates (box on left), 5000 new infections each week.  And in SSA, 6 out of 7 new infections….</a:t>
            </a:r>
          </a:p>
          <a:p>
            <a:r>
              <a:rPr lang="en-US" sz="1200" dirty="0"/>
              <a:t>Adolescent girls and young women are considered a “priority population,” a segment of the population at especially high risk of HIV based on characteristics such as age and gender.</a:t>
            </a:r>
          </a:p>
          <a:p>
            <a:r>
              <a:rPr lang="en-US" sz="1200" dirty="0"/>
              <a:t>On the left we see that the risk of HIV acquisition as compared to the general population is at least 25 times higher among key populations such as female sex workers, people who inject drugs, transgender women, and gay men and other men who have sex with men. </a:t>
            </a:r>
          </a:p>
          <a:p>
            <a:r>
              <a:rPr lang="en-US" sz="1200" dirty="0"/>
              <a:t>Important to note these groups are often medically underserved and face violence, criminalization, stigma, and discrimination, including in health care settings.</a:t>
            </a:r>
          </a:p>
          <a:p>
            <a:endParaRPr lang="en-US" sz="1050"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324871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r>
              <a:rPr lang="en-US" sz="1200" b="0" i="0" u="none" strike="noStrike" baseline="0" dirty="0">
                <a:latin typeface="Calibri" panose="020F0502020204030204" pitchFamily="34" charset="0"/>
              </a:rPr>
              <a:t>Risks for acquisition are not identical to risks for transmission</a:t>
            </a:r>
          </a:p>
          <a:p>
            <a:pPr marR="0" algn="l"/>
            <a:r>
              <a:rPr lang="en-US" sz="1200" b="0" i="0" u="none" strike="noStrike" baseline="0" dirty="0">
                <a:latin typeface="Calibri" panose="020F0502020204030204" pitchFamily="34" charset="0"/>
              </a:rPr>
              <a:t>To understand how, where and what services are most needed, we need better data. Biobehavioral surveys…</a:t>
            </a:r>
          </a:p>
          <a:p>
            <a:endParaRPr lang="en-US" sz="1200" b="1" i="0" u="none" strike="noStrike" baseline="0" dirty="0">
              <a:solidFill>
                <a:srgbClr val="211D1E"/>
              </a:solidFill>
            </a:endParaRPr>
          </a:p>
          <a:p>
            <a:endParaRPr lang="en-US" sz="1200" b="1" i="0" u="none" strike="noStrike" baseline="0" dirty="0">
              <a:solidFill>
                <a:srgbClr val="211D1E"/>
              </a:solidFill>
            </a:endParaRPr>
          </a:p>
          <a:p>
            <a:r>
              <a:rPr lang="en-US" sz="1200" b="1" i="0" u="none" strike="noStrike" baseline="0" dirty="0">
                <a:solidFill>
                  <a:srgbClr val="211D1E"/>
                </a:solidFill>
              </a:rPr>
              <a:t>HIV prevalence among MSM in the urban areas of Harare and Bulawayo, Zimbabwe was 21%. Among the HIV+ men, only 48% were aware of their diagnosis however, after those with a viral load &lt;200 were recategorized as aware of their status and on treatment, then 73% were aware. Again, we see the major gap is in awareness.  Results were similar for transgender women and gender queer individuals in this same survey</a:t>
            </a:r>
            <a:endParaRPr lang="en-US" dirty="0"/>
          </a:p>
          <a:p>
            <a:endParaRPr lang="en-US" dirty="0"/>
          </a:p>
          <a:p>
            <a:endParaRPr lang="en-US" dirty="0"/>
          </a:p>
          <a:p>
            <a:r>
              <a:rPr lang="en-US" dirty="0"/>
              <a:t>*</a:t>
            </a:r>
            <a:r>
              <a:rPr lang="en-US" sz="1800" b="0" i="0" u="none" strike="noStrike" baseline="0" dirty="0">
                <a:solidFill>
                  <a:srgbClr val="211D1E"/>
                </a:solidFill>
                <a:latin typeface="ScalaLancetPro"/>
              </a:rPr>
              <a:t>those who reported they were HIV negative or had an unknown status but then tested HIV positive and had a viral load of less than 200 copies per mL or said they were HIV positive and not on ART but had a viral load of less than 200 copies per mL were aware of their HIV status and on ART (referred to as the viral load </a:t>
            </a:r>
            <a:r>
              <a:rPr lang="en-US" sz="1800" b="0" i="0" u="none" strike="noStrike" baseline="0" dirty="0" err="1">
                <a:solidFill>
                  <a:srgbClr val="211D1E"/>
                </a:solidFill>
                <a:latin typeface="ScalaLancetPro"/>
              </a:rPr>
              <a:t>recategorisation</a:t>
            </a:r>
            <a:r>
              <a:rPr lang="en-US" sz="1800" b="0" i="0" u="none" strike="noStrike" baseline="0" dirty="0">
                <a:solidFill>
                  <a:srgbClr val="211D1E"/>
                </a:solidFill>
                <a:latin typeface="ScalaLancetPro"/>
              </a:rPr>
              <a:t> in the results </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358410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We’ll review the global HIV epidemic in countries most affected by HIV,  and look at different approaches, to defining epidemic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We’ll talk about how data are helping us find the gaps in epidemic control so we can see who is being left behind and what interventions are most suitable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Then we’ll look ahead to new models of care and new tools that all aim to leave no one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1598953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Asia – HIV Prevalence ranged from 13.3% to 46.3%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effectLst/>
                <a:latin typeface="Segoe UI" panose="020B0502040204020203" pitchFamily="34" charset="0"/>
              </a:rPr>
              <a:t>Bishkek N=256	</a:t>
            </a:r>
            <a:br>
              <a:rPr lang="pt-BR" sz="1800" dirty="0">
                <a:effectLst/>
                <a:latin typeface="Segoe UI" panose="020B0502040204020203" pitchFamily="34" charset="0"/>
              </a:rPr>
            </a:br>
            <a:r>
              <a:rPr lang="pt-BR" sz="1800" dirty="0">
                <a:effectLst/>
                <a:latin typeface="Segoe UI" panose="020B0502040204020203" pitchFamily="34" charset="0"/>
              </a:rPr>
              <a:t>Karasuu N=222	</a:t>
            </a:r>
            <a:br>
              <a:rPr lang="pt-BR" sz="1800" dirty="0">
                <a:effectLst/>
                <a:latin typeface="Segoe UI" panose="020B0502040204020203" pitchFamily="34" charset="0"/>
              </a:rPr>
            </a:br>
            <a:r>
              <a:rPr lang="pt-BR" sz="1800" dirty="0">
                <a:effectLst/>
                <a:latin typeface="Segoe UI" panose="020B0502040204020203" pitchFamily="34" charset="0"/>
              </a:rPr>
              <a:t>Osh N=184</a:t>
            </a:r>
            <a:br>
              <a:rPr lang="pt-BR" sz="1800" dirty="0">
                <a:effectLst/>
                <a:latin typeface="Segoe UI" panose="020B0502040204020203" pitchFamily="34" charset="0"/>
              </a:rPr>
            </a:br>
            <a:r>
              <a:rPr lang="pt-BR" sz="1800" dirty="0">
                <a:effectLst/>
                <a:latin typeface="Segoe UI" panose="020B0502040204020203" pitchFamily="34" charset="0"/>
              </a:rPr>
              <a:t>Sokuluk N=120	</a:t>
            </a:r>
            <a:br>
              <a:rPr lang="pt-BR" sz="1800" dirty="0">
                <a:effectLst/>
                <a:latin typeface="Segoe UI" panose="020B0502040204020203" pitchFamily="34" charset="0"/>
              </a:rPr>
            </a:br>
            <a:r>
              <a:rPr lang="pt-BR" sz="1800" dirty="0">
                <a:effectLst/>
                <a:latin typeface="Segoe UI" panose="020B0502040204020203" pitchFamily="34" charset="0"/>
              </a:rPr>
              <a:t>Tokmok N=147	</a:t>
            </a:r>
            <a:br>
              <a:rPr lang="pt-BR" sz="1800" dirty="0">
                <a:effectLst/>
                <a:latin typeface="Segoe UI" panose="020B0502040204020203" pitchFamily="34" charset="0"/>
              </a:rPr>
            </a:br>
            <a:r>
              <a:rPr lang="pt-BR" sz="1800" dirty="0">
                <a:effectLst/>
                <a:latin typeface="Segoe UI" panose="020B0502040204020203" pitchFamily="34" charset="0"/>
              </a:rPr>
              <a:t>Kara-Balta N=56</a:t>
            </a:r>
            <a:endParaRPr lang="pt-BR"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a:p>
        </p:txBody>
      </p:sp>
    </p:spTree>
    <p:extLst>
      <p:ext uri="{BB962C8B-B14F-4D97-AF65-F5344CB8AC3E}">
        <p14:creationId xmlns:p14="http://schemas.microsoft.com/office/powerpoint/2010/main" val="4107694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going to talk about new technologies and tools in a few minutes. But we have to know how to use them, especially if they involve new models of care. </a:t>
            </a:r>
          </a:p>
          <a:p>
            <a:pPr marL="171450" indent="-171450">
              <a:buFont typeface="Arial" panose="020B0604020202020204" pitchFamily="34" charset="0"/>
              <a:buChar char="•"/>
            </a:pPr>
            <a:r>
              <a:rPr lang="en-US" dirty="0"/>
              <a:t>CQUIN is funded by the Bill and Melinda Gates Foundation and convened by ICAP. </a:t>
            </a:r>
          </a:p>
          <a:p>
            <a:pPr marL="171450" indent="-171450">
              <a:buFont typeface="Arial" panose="020B0604020202020204" pitchFamily="34" charset="0"/>
              <a:buChar char="•"/>
            </a:pPr>
            <a:r>
              <a:rPr lang="en-US" dirty="0"/>
              <a:t>As a learning network, CQUIN brings together </a:t>
            </a:r>
            <a:r>
              <a:rPr lang="en-US" b="0" i="0" dirty="0">
                <a:solidFill>
                  <a:srgbClr val="666666"/>
                </a:solidFill>
                <a:effectLst/>
                <a:latin typeface="Noah_Regular"/>
              </a:rPr>
              <a:t>health system leaders from 21 countries in sub-Saharan Africa for joint learning and information exchanges. </a:t>
            </a:r>
          </a:p>
          <a:p>
            <a:pPr marL="171450" indent="-171450">
              <a:buFont typeface="Arial" panose="020B0604020202020204" pitchFamily="34" charset="0"/>
              <a:buChar char="•"/>
            </a:pPr>
            <a:r>
              <a:rPr lang="en-US" b="0" i="0" dirty="0">
                <a:solidFill>
                  <a:srgbClr val="666666"/>
                </a:solidFill>
                <a:effectLst/>
                <a:latin typeface="Noah_Regular"/>
              </a:rPr>
              <a:t>The goal is to foster the scale-up and spread of high-quality, high-impact differentiated service delivery models of care. </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Calibri" panose="020F0502020204030204" pitchFamily="34" charset="0"/>
                <a:ea typeface="Times New Roman" panose="02020603050405020304" pitchFamily="18" charset="0"/>
              </a:rPr>
              <a:t>DSD consists of health services tailored to groups…..This kind of p</a:t>
            </a:r>
            <a:r>
              <a:rPr lang="en-US" sz="1200" b="0" i="0" dirty="0">
                <a:effectLst/>
                <a:latin typeface="Noah_Regular"/>
              </a:rPr>
              <a:t>erson-centered strategy designs different models for different groups of people.  It’s been a major shift from the early days of a one-size-fits-all ‘public health’ model of care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134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a:effectLst/>
                <a:latin typeface="Calibri" panose="020F0502020204030204" pitchFamily="34" charset="0"/>
                <a:ea typeface="Times New Roman" panose="02020603050405020304" pitchFamily="18" charset="0"/>
              </a:rPr>
              <a:t>What is differentiated service delivery?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a:effectLst/>
                <a:latin typeface="Calibri" panose="020F0502020204030204" pitchFamily="34" charset="0"/>
                <a:ea typeface="Times New Roman" panose="02020603050405020304" pitchFamily="18" charset="0"/>
              </a:rPr>
              <a:t>DSD models of care adjust the “how” of service delivery, including: </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Where: (community vs. facility based)</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What: what services are needed? Lab tests, psychosocial support, refills in community settings, </a:t>
            </a:r>
            <a:r>
              <a:rPr lang="en-US" sz="1100" err="1">
                <a:effectLst/>
                <a:latin typeface="Calibri" panose="020F0502020204030204" pitchFamily="34" charset="0"/>
                <a:ea typeface="Times New Roman" panose="02020603050405020304" pitchFamily="18" charset="0"/>
              </a:rPr>
              <a:t>etc</a:t>
            </a:r>
            <a:endParaRPr lang="en-US" sz="1100">
              <a:effectLst/>
              <a:latin typeface="Calibri" panose="020F0502020204030204" pitchFamily="34" charset="0"/>
              <a:ea typeface="Times New Roman" panose="02020603050405020304" pitchFamily="18"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Who: (HCW vs. peer/layperson)</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When: i.e., frequency (much less frequent people doing well on ART)</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56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is an example of DSD that consists of a community client led ART delivery groups in Uganda. The CCLAD functions as a peer support group that provides ART refills</a:t>
            </a:r>
          </a:p>
          <a:p>
            <a:r>
              <a:rPr lang="en-US" dirty="0"/>
              <a:t>The when, where, who and what are described in the table. The point is that the service ART refills is client centered. </a:t>
            </a:r>
          </a:p>
          <a:p>
            <a:endParaRPr lang="en-US" sz="1200" b="1" dirty="0">
              <a:latin typeface="Century Gothic" panose="020B0502020202020204" pitchFamily="34" charset="0"/>
            </a:endParaRPr>
          </a:p>
          <a:p>
            <a:pPr marL="285750" indent="-285750">
              <a:buFont typeface="Arial" panose="020B0604020202020204" pitchFamily="34" charset="0"/>
              <a:buChar char="•"/>
            </a:pPr>
            <a:r>
              <a:rPr lang="en-US" sz="1200" dirty="0">
                <a:latin typeface="Century Gothic" panose="020B0502020202020204" pitchFamily="34" charset="0"/>
              </a:rPr>
              <a:t>Peer support group with 5-10 sex workers from geographical area </a:t>
            </a:r>
          </a:p>
          <a:p>
            <a:pPr marL="285750" indent="-285750">
              <a:buFont typeface="Arial" panose="020B0604020202020204" pitchFamily="34" charset="0"/>
              <a:buChar char="•"/>
            </a:pPr>
            <a:r>
              <a:rPr lang="en-US" sz="1200" dirty="0">
                <a:latin typeface="Century Gothic" panose="020B0502020202020204" pitchFamily="34" charset="0"/>
              </a:rPr>
              <a:t>Group selects a peer leader who collects 3-month ART refills from the nearest community drug distribution point </a:t>
            </a:r>
          </a:p>
          <a:p>
            <a:pPr marL="285750" indent="-285750">
              <a:buFont typeface="Arial" panose="020B0604020202020204" pitchFamily="34" charset="0"/>
              <a:buChar char="•"/>
            </a:pPr>
            <a:r>
              <a:rPr lang="en-US" sz="1200" dirty="0">
                <a:latin typeface="Century Gothic" panose="020B0502020202020204" pitchFamily="34" charset="0"/>
              </a:rPr>
              <a:t>The peer leader then distributes the refills to the CCLAD members at the agreed venue, documents the distribution and monitors the treatment among her peers.</a:t>
            </a:r>
          </a:p>
          <a:p>
            <a:endParaRPr lang="en-US" dirty="0"/>
          </a:p>
          <a:p>
            <a:r>
              <a:rPr lang="en-US" dirty="0"/>
              <a:t>https://www.differentiatedservicedelivery.org/Portals/0/adam/Content/2a0WxWUHfUKtul1mKWdmGQ/File/Decision%20Framework%20Key%20Population%20Web_Post_Conference_FINAL.pdf   page 27</a:t>
            </a:r>
          </a:p>
          <a:p>
            <a:endParaRPr lang="en-US" dirty="0"/>
          </a:p>
          <a:p>
            <a:r>
              <a:rPr lang="en-US" dirty="0"/>
              <a:t>And here:  https://cquin.icap.columbia.edu/wp-content/uploads/2021/08/Muzaaya_Session-9b_FINAL.pdf</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429393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photographs: a </a:t>
            </a:r>
            <a:r>
              <a:rPr lang="en-US" sz="1800" dirty="0">
                <a:effectLst/>
                <a:latin typeface="Segoe UI" panose="020B0502040204020203" pitchFamily="34" charset="0"/>
              </a:rPr>
              <a:t>Trans Health Centre in South Africa, a pink Condom Kiosk in Rwanda, and a drop in center for sex workers in Uganda in the lower half of the slide </a:t>
            </a:r>
          </a:p>
          <a:p>
            <a:endParaRPr lang="en-US" sz="1800" dirty="0">
              <a:effectLst/>
              <a:latin typeface="Segoe UI" panose="020B0502040204020203" pitchFamily="34" charset="0"/>
            </a:endParaRPr>
          </a:p>
          <a:p>
            <a:r>
              <a:rPr lang="en-US" dirty="0"/>
              <a:t>https://cquin.icap.columbia.edu/wp-content/uploads/2021/08/Narcisse_Final.pdf</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21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led ART refills and drop in centers work for those who are willing to join or attend. </a:t>
            </a:r>
          </a:p>
          <a:p>
            <a:r>
              <a:rPr lang="en-US" dirty="0"/>
              <a:t>For those who are not comfortable doing this, online tools such as smartphone apps, offer flexibility and privacy. While booking HIV services</a:t>
            </a:r>
          </a:p>
          <a:p>
            <a:endParaRPr lang="en-US" dirty="0"/>
          </a:p>
          <a:p>
            <a:r>
              <a:rPr lang="en-US" dirty="0"/>
              <a:t>an i Another example https://cquin.icap.columbia.edu/wp-content/uploads/2021/08/Blest_Session-10_FINAL.pdf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409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is an example of a DSD program for me that uses a sports oriented approach, with squad managers and coaches</a:t>
            </a:r>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a:p>
        </p:txBody>
      </p:sp>
    </p:spTree>
    <p:extLst>
      <p:ext uri="{BB962C8B-B14F-4D97-AF65-F5344CB8AC3E}">
        <p14:creationId xmlns:p14="http://schemas.microsoft.com/office/powerpoint/2010/main" val="378772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new tools that are coming. We’ll focus on </a:t>
            </a:r>
            <a:r>
              <a:rPr lang="en-US" dirty="0" err="1"/>
              <a:t>PrEP</a:t>
            </a:r>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30</a:t>
            </a:fld>
            <a:endParaRPr lang="en-US"/>
          </a:p>
        </p:txBody>
      </p:sp>
    </p:spTree>
    <p:extLst>
      <p:ext uri="{BB962C8B-B14F-4D97-AF65-F5344CB8AC3E}">
        <p14:creationId xmlns:p14="http://schemas.microsoft.com/office/powerpoint/2010/main" val="3583163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new tool is MPTs</a:t>
            </a:r>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958216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ICAP helped conduct this trial</a:t>
            </a:r>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227579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looking back, Here is graph of adult and child deaths due to AIDS over past 30 years. The good news is AIDS deaths have been declining since 2005 and have decreased by almost 50% in last ten years . Unfortunately, the global target of 250,000 deaths by 2025 looks like it will be hard to achieve.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a:p>
        </p:txBody>
      </p:sp>
    </p:spTree>
    <p:extLst>
      <p:ext uri="{BB962C8B-B14F-4D97-AF65-F5344CB8AC3E}">
        <p14:creationId xmlns:p14="http://schemas.microsoft.com/office/powerpoint/2010/main" val="224411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in </a:t>
            </a:r>
            <a:r>
              <a:rPr lang="en-US"/>
              <a:t>5 </a:t>
            </a:r>
            <a:r>
              <a:rPr lang="en-US" dirty="0"/>
              <a:t>countries as </a:t>
            </a:r>
            <a:r>
              <a:rPr lang="en-US"/>
              <a:t>of Nov 29</a:t>
            </a:r>
            <a:r>
              <a:rPr lang="en-US" baseline="30000"/>
              <a:t>th</a:t>
            </a:r>
            <a:r>
              <a:rPr lang="en-US"/>
              <a:t>: US</a:t>
            </a:r>
            <a:r>
              <a:rPr lang="en-US" dirty="0"/>
              <a:t>, Australia, Zimbabwe and Uganda</a:t>
            </a:r>
            <a:r>
              <a:rPr lang="en-US"/>
              <a:t> and as of yesterday South Africa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0ED89-2918-DA43-B275-F8A8AEC6A8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46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our takeaways?</a:t>
            </a:r>
          </a:p>
          <a:p>
            <a:r>
              <a:rPr lang="en-US" sz="1200" dirty="0"/>
              <a:t>We talked about the evolution of the HIV epidemic and the progress toward epidemic control. We talked about some ways to measure epidemic control and these all call for high quality, granular data. </a:t>
            </a:r>
          </a:p>
          <a:p>
            <a:r>
              <a:rPr lang="en-US" sz="1200" dirty="0"/>
              <a:t>The data help us understand the gaps, especially gaps in awareness of diagnosis (men, young adults and key populations) and gaps in treatment (children). These are the groups getting left behind.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talked about differentiated service delivery, which has been a major advance from the earlier </a:t>
            </a:r>
            <a:r>
              <a:rPr lang="en-US" sz="1200" b="0" i="0" dirty="0">
                <a:effectLst/>
                <a:latin typeface="Noah_Regular"/>
              </a:rPr>
              <a:t>one-size-fits-all ‘public health’ model of care</a:t>
            </a:r>
          </a:p>
          <a:p>
            <a:r>
              <a:rPr lang="en-US" sz="1200" dirty="0"/>
              <a:t>New advances in HIV prevention are rapidly expanding</a:t>
            </a:r>
          </a:p>
          <a:p>
            <a:r>
              <a:rPr lang="en-US" sz="1200" dirty="0"/>
              <a:t>Woven through all of this is a greater appreciation of the need to address health equity. The ‘last mile’ in the global HIV response will require attention to the barriers of existing stigma, discrimination, violence, and lack of human rights that affect KPs and PPs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8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423754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000" b="1" dirty="0"/>
              <a:t>One of the worst disparities between Black and White gay men along the entire HIV continuum.</a:t>
            </a:r>
            <a:endParaRPr dirty="0"/>
          </a:p>
          <a:p>
            <a:pPr marL="0" lvl="0" indent="0" algn="l" rtl="0">
              <a:lnSpc>
                <a:spcPct val="100000"/>
              </a:lnSpc>
              <a:spcBef>
                <a:spcPts val="0"/>
              </a:spcBef>
              <a:spcAft>
                <a:spcPts val="0"/>
              </a:spcAft>
              <a:buSzPts val="1400"/>
              <a:buNone/>
            </a:pPr>
            <a:r>
              <a:rPr lang="en-US" sz="2000" b="1" dirty="0"/>
              <a:t>THIS IS UNACCEPTABLE!!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From - https://www.cdc.gov/nchhstp/newsroom/2021/2019-national-hiv-surveillance-system-reports.html</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graphic states that while 23% of people eligible for pre-exposure prophylaxis (PrEP) were prescribed it in 2019, coverage is not equal.</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bar graph shows that in 2019, only 8% of African Americans and 14% of Hispanics/Latinos who were eligible for PrEP were prescribed it, compared to 63% of whites.</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bar graph also shows that the </a:t>
            </a:r>
            <a:r>
              <a:rPr lang="en-US" sz="1200" b="0" i="1" dirty="0">
                <a:solidFill>
                  <a:schemeClr val="dk1"/>
                </a:solidFill>
                <a:latin typeface="Calibri"/>
                <a:ea typeface="Calibri"/>
                <a:cs typeface="Calibri"/>
                <a:sym typeface="Calibri"/>
              </a:rPr>
              <a:t>Ending the HIV Epidemic in the U.S.</a:t>
            </a:r>
            <a:r>
              <a:rPr lang="en-US" sz="1200" b="0" i="0" dirty="0">
                <a:solidFill>
                  <a:schemeClr val="dk1"/>
                </a:solidFill>
                <a:latin typeface="Calibri"/>
                <a:ea typeface="Calibri"/>
                <a:cs typeface="Calibri"/>
                <a:sym typeface="Calibri"/>
              </a:rPr>
              <a:t> target goal is 50% PrEP coverage by 2030.</a:t>
            </a:r>
            <a:endParaRPr dirty="0"/>
          </a:p>
          <a:p>
            <a:pPr marL="0" lvl="0" indent="0" algn="l" rtl="0">
              <a:lnSpc>
                <a:spcPct val="100000"/>
              </a:lnSpc>
              <a:spcBef>
                <a:spcPts val="0"/>
              </a:spcBef>
              <a:spcAft>
                <a:spcPts val="0"/>
              </a:spcAft>
              <a:buSzPts val="1400"/>
              <a:buNone/>
            </a:pPr>
            <a:endParaRPr dirty="0"/>
          </a:p>
        </p:txBody>
      </p:sp>
      <p:sp>
        <p:nvSpPr>
          <p:cNvPr id="283" name="Google Shape;2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Pts val="1400"/>
                <a:buFontTx/>
                <a:buNone/>
                <a:tabLst/>
                <a:defRPr/>
              </a:pPr>
              <a:t>41</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71748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From - https://www.cdc.gov/nchhstp/newsroom/2021/2019-national-hiv-surveillance-system-reports.html</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graphic states that even though 66% of people with HIV were virally suppressed in 2019, disparities remain.</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bar graph shows that just 61% of African Americans and 65% of Hispanics/Latinos with diagnosed HIV were virally suppressed, compared to 71% of whites.</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bar graph also shows that the </a:t>
            </a:r>
            <a:r>
              <a:rPr lang="en-US" sz="1200" b="0" i="1">
                <a:solidFill>
                  <a:schemeClr val="dk1"/>
                </a:solidFill>
                <a:latin typeface="Calibri"/>
                <a:ea typeface="Calibri"/>
                <a:cs typeface="Calibri"/>
                <a:sym typeface="Calibri"/>
              </a:rPr>
              <a:t>Ending the HIV Epidemic in the U.S.</a:t>
            </a:r>
            <a:r>
              <a:rPr lang="en-US" sz="1200" b="0" i="0">
                <a:solidFill>
                  <a:schemeClr val="dk1"/>
                </a:solidFill>
                <a:latin typeface="Calibri"/>
                <a:ea typeface="Calibri"/>
                <a:cs typeface="Calibri"/>
                <a:sym typeface="Calibri"/>
              </a:rPr>
              <a:t> target goal is 95% viral suppression by 2030.</a:t>
            </a:r>
            <a:endParaRPr/>
          </a:p>
          <a:p>
            <a:pPr marL="0" lvl="0" indent="0" algn="l" rtl="0">
              <a:lnSpc>
                <a:spcPct val="100000"/>
              </a:lnSpc>
              <a:spcBef>
                <a:spcPts val="0"/>
              </a:spcBef>
              <a:spcAft>
                <a:spcPts val="0"/>
              </a:spcAft>
              <a:buSzPts val="1400"/>
              <a:buNone/>
            </a:pPr>
            <a:endParaRPr/>
          </a:p>
        </p:txBody>
      </p:sp>
      <p:sp>
        <p:nvSpPr>
          <p:cNvPr id="297" name="Google Shape;2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Pts val="1400"/>
                <a:buFontTx/>
                <a:buNone/>
                <a:tabLst/>
                <a:defRPr/>
              </a:pPr>
              <a:t>42</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12728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US has an HIV epidemic marked by significant geographic, racial and sexual and gender minority disparities. This heat map of the estimated 1.2 million prevalent infections in 2019, shows the geographic disparity in the South and Southeast.  Black MSM accounted for 18% of all prevalent infections.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2DA321-7DDB-4A99-BDD8-E93BC368924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37704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2DA321-7DDB-4A99-BDD8-E93BC368924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2170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F27909-1122-2B43-9941-176E67844D0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03116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Here we see the geographic disparity in new diagnoses, again in South, and the marked disproportionate burden in the South among Black and African Americans.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2DA321-7DDB-4A99-BDD8-E93BC368924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47526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0" u="none" strike="noStrike" cap="none" dirty="0">
                <a:solidFill>
                  <a:schemeClr val="dk1"/>
                </a:solidFill>
                <a:effectLst/>
                <a:latin typeface="Calibri"/>
                <a:ea typeface="Calibri"/>
                <a:cs typeface="Calibri"/>
                <a:sym typeface="Calibri"/>
              </a:rPr>
              <a:t>https://www.cdc.gov/hiv/library/reports/hiv-surveillance/vol-33/content/technical-notes.html </a:t>
            </a:r>
            <a:endParaRPr lang="en-US" sz="1200" b="0" i="0" u="none" strike="noStrike" cap="none" dirty="0">
              <a:solidFill>
                <a:schemeClr val="dk1"/>
              </a:solidFill>
              <a:effectLst/>
              <a:latin typeface="Calibri"/>
              <a:ea typeface="Calibri"/>
              <a:cs typeface="Calibri"/>
              <a:sym typeface="Calibri"/>
            </a:endParaRPr>
          </a:p>
          <a:p>
            <a:pPr marL="0" indent="0"/>
            <a:r>
              <a:rPr lang="en-US" dirty="0"/>
              <a:t>(Downloaded 6/21/22 – just released by CDC</a:t>
            </a:r>
          </a:p>
          <a:p>
            <a:pPr marL="0" indent="0">
              <a:buFont typeface="Arial" panose="020B0604020202020204" pitchFamily="34" charset="0"/>
              <a:buNone/>
            </a:pPr>
            <a:endParaRPr lang="en-US" sz="1200" b="1" i="0" u="none" strike="noStrike" cap="none" dirty="0">
              <a:solidFill>
                <a:schemeClr val="dk1"/>
              </a:solidFill>
              <a:effectLst/>
              <a:latin typeface="Calibri"/>
              <a:ea typeface="Calibri"/>
              <a:cs typeface="Calibri"/>
              <a:sym typeface="Calibri"/>
            </a:endParaRPr>
          </a:p>
          <a:p>
            <a:pPr marL="0" indent="0">
              <a:buFont typeface="Arial" panose="020B0604020202020204" pitchFamily="34" charset="0"/>
              <a:buNone/>
            </a:pPr>
            <a:r>
              <a:rPr lang="en-US" sz="1200" b="1" i="0" u="none" strike="noStrike" cap="none" dirty="0">
                <a:solidFill>
                  <a:schemeClr val="dk1"/>
                </a:solidFill>
                <a:effectLst/>
                <a:latin typeface="Calibri"/>
                <a:ea typeface="Calibri"/>
                <a:cs typeface="Calibri"/>
                <a:sym typeface="Calibri"/>
              </a:rPr>
              <a:t>CDC Notes:</a:t>
            </a:r>
          </a:p>
          <a:p>
            <a:pPr marL="22860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South</a:t>
            </a:r>
            <a:r>
              <a:rPr lang="en-US" sz="1200" b="0" i="0" u="none" strike="noStrike" cap="none" dirty="0">
                <a:solidFill>
                  <a:schemeClr val="dk1"/>
                </a:solidFill>
                <a:effectLst/>
                <a:latin typeface="Calibri"/>
                <a:ea typeface="Calibri"/>
                <a:cs typeface="Calibri"/>
                <a:sym typeface="Calibri"/>
              </a:rPr>
              <a:t>: Alabama, Arkansas, Delaware, District of Columbia, Florida, Georgia, Kentucky, Louisiana, Maryland, Mississippi, North Carolina, Oklahoma, South Carolina, Tennessee, Texas, Virginia, and West Virginia</a:t>
            </a:r>
          </a:p>
          <a:p>
            <a:pPr marL="228600">
              <a:buFont typeface="Arial" panose="020B0604020202020204" pitchFamily="34" charset="0"/>
              <a:buChar char="•"/>
            </a:pPr>
            <a:endParaRPr lang="en-US" sz="1200" b="0" i="0" u="none" strike="noStrike" cap="none" dirty="0">
              <a:solidFill>
                <a:schemeClr val="dk1"/>
              </a:solidFill>
              <a:effectLst/>
              <a:latin typeface="Calibri"/>
              <a:cs typeface="Calibri"/>
              <a:sym typeface="Calibri"/>
            </a:endParaRPr>
          </a:p>
          <a:p>
            <a:pPr marL="228600" algn="l" rtl="0" fontAlgn="base">
              <a:spcBef>
                <a:spcPts val="0"/>
              </a:spcBef>
              <a:spcAft>
                <a:spcPct val="0"/>
              </a:spcAft>
              <a:buFont typeface="Symbol" panose="05050102010706020507" pitchFamily="18" charset="2"/>
              <a:buChar char="*"/>
            </a:pPr>
            <a:r>
              <a:rPr lang="en-US" sz="1200" b="1" i="0" u="none" strike="noStrike" kern="1200" cap="none" dirty="0">
                <a:solidFill>
                  <a:schemeClr val="tx1"/>
                </a:solidFill>
                <a:effectLst/>
                <a:latin typeface="Calibri"/>
                <a:ea typeface="Calibri"/>
                <a:cs typeface="Calibri"/>
                <a:sym typeface="Calibri"/>
              </a:rPr>
              <a:t>The South had more diagnoses of HIV infection among MSM – 10,</a:t>
            </a:r>
            <a:r>
              <a:rPr lang="en-US" sz="1200" b="1" i="0" u="none" strike="noStrike" kern="1200" cap="none" baseline="0" dirty="0">
                <a:solidFill>
                  <a:schemeClr val="tx1"/>
                </a:solidFill>
                <a:effectLst/>
                <a:latin typeface="Calibri"/>
                <a:ea typeface="Calibri"/>
                <a:cs typeface="Calibri"/>
                <a:sym typeface="Calibri"/>
              </a:rPr>
              <a:t>421</a:t>
            </a:r>
            <a:r>
              <a:rPr lang="en-US" sz="1200" b="1" i="0" u="none" strike="noStrike" kern="1200" cap="none" dirty="0">
                <a:solidFill>
                  <a:schemeClr val="tx1"/>
                </a:solidFill>
                <a:effectLst/>
                <a:latin typeface="Calibri"/>
                <a:ea typeface="Calibri"/>
                <a:cs typeface="Calibri"/>
                <a:sym typeface="Calibri"/>
              </a:rPr>
              <a:t> diagnoses in 2020 –  than any other region. </a:t>
            </a:r>
            <a:r>
              <a:rPr lang="en-US" sz="1200" b="1" i="1" u="none" strike="noStrike" kern="1200" cap="none" dirty="0">
                <a:solidFill>
                  <a:schemeClr val="tx1"/>
                </a:solidFill>
                <a:effectLst/>
                <a:latin typeface="Calibri"/>
                <a:ea typeface="Calibri"/>
                <a:cs typeface="Calibri"/>
                <a:sym typeface="Calibri"/>
              </a:rPr>
              <a:t>The largest group of MSM with diagnosed HIV infection in the South were blacks/African Americans (5079), </a:t>
            </a:r>
            <a:r>
              <a:rPr lang="en-US" sz="1200" b="1" i="0" u="none" strike="noStrike" kern="1200" cap="none" dirty="0">
                <a:solidFill>
                  <a:schemeClr val="tx1"/>
                </a:solidFill>
                <a:effectLst/>
                <a:latin typeface="Calibri"/>
                <a:ea typeface="Calibri"/>
                <a:cs typeface="Calibri"/>
                <a:sym typeface="Calibri"/>
              </a:rPr>
              <a:t>followed by Hispanics/Latinos (2642), whites (2282), males of multiple races (266), Asians (110), American Indians/Alaska Natives (36), and Native Hawaiians/other Pacific Islanders (0).</a:t>
            </a:r>
          </a:p>
          <a:p>
            <a:pPr algn="l" rtl="0" fontAlgn="base">
              <a:spcBef>
                <a:spcPct val="30000"/>
              </a:spcBef>
              <a:spcAft>
                <a:spcPct val="0"/>
              </a:spcAft>
            </a:pPr>
            <a:endParaRPr lang="en-US" sz="1200" b="0" i="0" u="none" strike="noStrike" kern="1200" cap="none" dirty="0">
              <a:solidFill>
                <a:schemeClr val="tx1"/>
              </a:solidFill>
              <a:effectLst/>
              <a:latin typeface="Calibri"/>
              <a:ea typeface="Calibri"/>
              <a:cs typeface="Calibri"/>
              <a:sym typeface="Calibri"/>
            </a:endParaRPr>
          </a:p>
          <a:p>
            <a:pPr marL="228600" marR="0" lvl="0" indent="-228600" algn="l" defTabSz="914400" rtl="0" eaLnBrk="1" fontAlgn="base" latinLnBrk="0" hangingPunct="1">
              <a:lnSpc>
                <a:spcPct val="100000"/>
              </a:lnSpc>
              <a:spcBef>
                <a:spcPts val="0"/>
              </a:spcBef>
              <a:spcAft>
                <a:spcPct val="0"/>
              </a:spcAft>
              <a:buClr>
                <a:srgbClr val="000000"/>
              </a:buClr>
              <a:buSzPts val="1400"/>
              <a:buFont typeface="Wingdings" panose="05000000000000000000" pitchFamily="2" charset="2"/>
              <a:buChar char="Ü"/>
              <a:tabLst/>
              <a:defRPr/>
            </a:pPr>
            <a:r>
              <a:rPr lang="en-US" sz="1200" b="1" i="1" u="none" strike="noStrike" cap="none" dirty="0">
                <a:solidFill>
                  <a:schemeClr val="dk1"/>
                </a:solidFill>
                <a:effectLst/>
                <a:latin typeface="Calibri"/>
                <a:ea typeface="Calibri"/>
                <a:cs typeface="Calibri"/>
                <a:sym typeface="Calibri"/>
              </a:rPr>
              <a:t>Caution</a:t>
            </a:r>
            <a:r>
              <a:rPr lang="en-US" sz="1200" b="0" i="0" u="none" strike="noStrike" cap="none" dirty="0">
                <a:solidFill>
                  <a:schemeClr val="dk1"/>
                </a:solidFill>
                <a:effectLst/>
                <a:latin typeface="Calibri"/>
                <a:ea typeface="Calibri"/>
                <a:cs typeface="Calibri"/>
                <a:sym typeface="Calibri"/>
              </a:rPr>
              <a:t>: Data for the year 2020 should be interpreted with caution due to the impact of the COVID-19 pandemic on access to HIV testing, care-related services, and case surveillance activities in state/local jurisdictions.</a:t>
            </a:r>
          </a:p>
          <a:p>
            <a:pPr algn="l" rtl="0" fontAlgn="base">
              <a:spcBef>
                <a:spcPct val="30000"/>
              </a:spcBef>
              <a:spcAft>
                <a:spcPct val="0"/>
              </a:spcAft>
            </a:pPr>
            <a:endParaRPr lang="en-US" sz="1200" b="0" i="0" u="none" strike="noStrike" kern="1200" cap="none" dirty="0">
              <a:solidFill>
                <a:schemeClr val="tx1"/>
              </a:solidFill>
              <a:effectLst/>
              <a:latin typeface="Calibri"/>
              <a:ea typeface="Calibri"/>
              <a:cs typeface="Calibri"/>
              <a:sym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idx="10"/>
          </p:nvPr>
        </p:nvSpPr>
        <p:spPr/>
        <p:txBody>
          <a:bodyPr/>
          <a:lstStyle/>
          <a:p>
            <a:pPr marL="0" marR="0" lvl="0" indent="0" algn="r" defTabSz="914400" rtl="0" eaLnBrk="0" fontAlgn="base" latinLnBrk="0" hangingPunct="0">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
                  <a:srgbClr val="000000"/>
                </a:buClr>
                <a:buSzPts val="1200"/>
                <a:buFont typeface="Arial"/>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844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infections have been declining too but not by as much. The plan had been for annual new infections to fall below 500,000 by 2020 but instead, it was three times higher, 1.5 million.  </a:t>
            </a:r>
          </a:p>
        </p:txBody>
      </p:sp>
      <p:sp>
        <p:nvSpPr>
          <p:cNvPr id="4" name="Slide Number Placeholder 3"/>
          <p:cNvSpPr>
            <a:spLocks noGrp="1"/>
          </p:cNvSpPr>
          <p:nvPr>
            <p:ph type="sldNum" sz="quarter" idx="5"/>
          </p:nvPr>
        </p:nvSpPr>
        <p:spPr/>
        <p:txBody>
          <a:bodyPr/>
          <a:lstStyle/>
          <a:p>
            <a:fld id="{B78A90D8-2647-4560-8208-F58DCE3DB525}" type="slidenum">
              <a:rPr lang="en-US" smtClean="0"/>
              <a:t>6</a:t>
            </a:fld>
            <a:endParaRPr lang="en-US"/>
          </a:p>
        </p:txBody>
      </p:sp>
    </p:spTree>
    <p:extLst>
      <p:ext uri="{BB962C8B-B14F-4D97-AF65-F5344CB8AC3E}">
        <p14:creationId xmlns:p14="http://schemas.microsoft.com/office/powerpoint/2010/main" val="2551179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CDC incidence estimates from 2010-2019 show the impact of key biomedical interventions including Treatment as Prevention (HPTN 052), oral PrEP, and HIV self testing on White MSM, and the failure of these innovations to reduce incident infections among Black MSM. This is a stubborn and persistent health disparity which biomedical innovation alone has failed to address.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26233-43A8-BE43-9FF6-0342D7330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70226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CDC incidence estimates from 2010-2019 show the impact of key biomedical interventions including Treatment as Prevention (HPTN 052), oral PrEP, and HIV self testing on White MSM, and the failure of these innovations to reduce incident infections among Black MSM. This is a stubborn and persistent health disparity which biomedical innovation alone has failed to address.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26233-43A8-BE43-9FF6-0342D7330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75061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a:latin typeface="Times New Roman" panose="02020603050405020304" pitchFamily="18" charset="0"/>
                <a:cs typeface="Times New Roman" panose="02020603050405020304" pitchFamily="18" charset="0"/>
              </a:rPr>
              <a:t>LaRon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26233-43A8-BE43-9FF6-0342D7330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149751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LaRon – note why we are doing a pilot, note endpoint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26233-43A8-BE43-9FF6-0342D7330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419437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HIV epidemic control look like? How will we know when we’re there?  There is not a SINGLE way to define HIV epidemic control. Here are a few approaches to define epidemic control and they each have advantages and disadvantages. </a:t>
            </a:r>
          </a:p>
          <a:p>
            <a:r>
              <a:rPr lang="en-US" dirty="0"/>
              <a:t>Some definitions include mortality, others do not. We’ll look at examples of three of these – Progress Toward Targets, Percentage Reduction and Incidence Mortality Ratios.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a:t>
            </a:fld>
            <a:endParaRPr lang="en-US"/>
          </a:p>
        </p:txBody>
      </p:sp>
    </p:spTree>
    <p:extLst>
      <p:ext uri="{BB962C8B-B14F-4D97-AF65-F5344CB8AC3E}">
        <p14:creationId xmlns:p14="http://schemas.microsoft.com/office/powerpoint/2010/main" val="147699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Noah ExtraBold" panose="00000900000000000000" pitchFamily="50" charset="0"/>
              </a:rPr>
              <a:t>UNAIDS uses Progress Toward Targets for its Fast Track strategy to end the epidemic by 2030.  You may have heard of the 90-90-90 targets: this called for 90% of …., all by 2020, to be followed by 95-95-95 targets by 2030. </a:t>
            </a:r>
          </a:p>
          <a:p>
            <a:r>
              <a:rPr lang="en-US" sz="1200" dirty="0">
                <a:solidFill>
                  <a:srgbClr val="000000"/>
                </a:solidFill>
                <a:latin typeface="Noah ExtraBold" panose="00000900000000000000" pitchFamily="50" charset="0"/>
              </a:rPr>
              <a:t>We’re going to refer to these targets.</a:t>
            </a:r>
          </a:p>
          <a:p>
            <a:r>
              <a:rPr lang="en-US" sz="1200" dirty="0">
                <a:solidFill>
                  <a:srgbClr val="000000"/>
                </a:solidFill>
                <a:latin typeface="Noah ExtraBold" panose="00000900000000000000" pitchFamily="50" charset="0"/>
              </a:rPr>
              <a:t>CDC by contrast uses the percentage reduction approach for it’s Ending the Epidemic initiative. This calls for reductions….</a:t>
            </a:r>
          </a:p>
          <a:p>
            <a:r>
              <a:rPr lang="en-US" sz="1200" dirty="0">
                <a:solidFill>
                  <a:srgbClr val="000000"/>
                </a:solidFill>
                <a:latin typeface="Noah ExtraBold" panose="00000900000000000000" pitchFamily="50" charset="0"/>
              </a:rPr>
              <a:t>PEPFAR, the President’s Emergency Plan for AIDS Relief, is the US government program that supports the global HIV response. PEPFAR uses an incidence mortality ratio of less than 1 to define epidemic control.  This occurs when the total # of …. </a:t>
            </a:r>
          </a:p>
          <a:p>
            <a:r>
              <a:rPr lang="en-US" sz="1200" dirty="0">
                <a:solidFill>
                  <a:srgbClr val="000000"/>
                </a:solidFill>
                <a:latin typeface="Noah ExtraBold" panose="00000900000000000000" pitchFamily="50" charset="0"/>
              </a:rPr>
              <a:t>Now let’s look at some examples of these three approaches. </a:t>
            </a:r>
          </a:p>
          <a:p>
            <a:endParaRPr lang="en-US" sz="1200" dirty="0">
              <a:solidFill>
                <a:srgbClr val="000000"/>
              </a:solidFill>
              <a:latin typeface="Noah ExtraBold" panose="00000900000000000000" pitchFamily="50" charset="0"/>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8</a:t>
            </a:fld>
            <a:endParaRPr lang="en-US"/>
          </a:p>
        </p:txBody>
      </p:sp>
    </p:spTree>
    <p:extLst>
      <p:ext uri="{BB962C8B-B14F-4D97-AF65-F5344CB8AC3E}">
        <p14:creationId xmlns:p14="http://schemas.microsoft.com/office/powerpoint/2010/main" val="175426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epidemic trajectories from PEPFAR.   </a:t>
            </a:r>
          </a:p>
          <a:p>
            <a:r>
              <a:rPr lang="en-US" dirty="0"/>
              <a:t>On the left, the incidence-mortality ratio in Rwanda shows dramatic and consistent declines in both new infections (blue) and mortality (red)</a:t>
            </a:r>
          </a:p>
          <a:p>
            <a:r>
              <a:rPr lang="en-US" dirty="0"/>
              <a:t>Angola: unfortunately, both new infections and mortality have been increasing and new infections (blue) consistently exceed mortality (red) by at least a 2 fold margin</a:t>
            </a:r>
          </a:p>
        </p:txBody>
      </p:sp>
      <p:sp>
        <p:nvSpPr>
          <p:cNvPr id="4" name="Slide Number Placeholder 3"/>
          <p:cNvSpPr>
            <a:spLocks noGrp="1"/>
          </p:cNvSpPr>
          <p:nvPr>
            <p:ph type="sldNum" sz="quarter" idx="5"/>
          </p:nvPr>
        </p:nvSpPr>
        <p:spPr/>
        <p:txBody>
          <a:bodyPr/>
          <a:lstStyle/>
          <a:p>
            <a:fld id="{B78A90D8-2647-4560-8208-F58DCE3DB525}" type="slidenum">
              <a:rPr lang="en-US" smtClean="0"/>
              <a:t>9</a:t>
            </a:fld>
            <a:endParaRPr lang="en-US"/>
          </a:p>
        </p:txBody>
      </p:sp>
    </p:spTree>
    <p:extLst>
      <p:ext uri="{BB962C8B-B14F-4D97-AF65-F5344CB8AC3E}">
        <p14:creationId xmlns:p14="http://schemas.microsoft.com/office/powerpoint/2010/main" val="17902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rPr>
              <a:t>As Dean Fried mentioned, ICAP at Columbia is a leading global health center that works collaboratively at every level of the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rPr>
              <a:t>ICAP has played a major role in measuring the status of the national HIV epidemics through surveys that have informed the HIV response within countries and globally</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127879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we just saw from PEPFAR draws from the PHIA surveys…. With PEPFAR funding, ICAP has led the implementation of these large, household-based national surveys since 2014.</a:t>
            </a:r>
          </a:p>
          <a:p>
            <a:r>
              <a:rPr lang="en-US" dirty="0"/>
              <a:t>The map gives you a picture of the locations of these surveys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21 surveys have been completed and the 22</a:t>
            </a:r>
            <a:r>
              <a:rPr lang="en-US" sz="1800" baseline="30000" dirty="0">
                <a:effectLst/>
                <a:latin typeface="Calibri" panose="020F0502020204030204" pitchFamily="34" charset="0"/>
                <a:ea typeface="Calibri" panose="020F0502020204030204" pitchFamily="34" charset="0"/>
              </a:rPr>
              <a:t>nd</a:t>
            </a:r>
            <a:r>
              <a:rPr lang="en-US" sz="1800" dirty="0">
                <a:effectLst/>
                <a:latin typeface="Calibri" panose="020F0502020204030204" pitchFamily="34" charset="0"/>
                <a:ea typeface="Calibri" panose="020F0502020204030204" pitchFamily="34" charset="0"/>
              </a:rPr>
              <a:t> is now underway. The website contains summary sheets and final reports information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93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6819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06783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normAutofit/>
          </a:bodyPr>
          <a:lstStyle>
            <a:lvl1pPr algn="l">
              <a:defRPr sz="2800" b="1">
                <a:solidFill>
                  <a:schemeClr val="tx1"/>
                </a:solidFill>
                <a:latin typeface="+mj-lt"/>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13044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289707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326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7926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1921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tex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381986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0"/>
            <a:ext cx="12192000" cy="6857999"/>
          </a:xfrm>
          <a:prstGeom prst="rect">
            <a:avLst/>
          </a:prstGeom>
          <a:gradFill flip="none" rotWithShape="1">
            <a:gsLst>
              <a:gs pos="0">
                <a:srgbClr val="022169">
                  <a:shade val="30000"/>
                  <a:satMod val="115000"/>
                </a:srgbClr>
              </a:gs>
              <a:gs pos="49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692580" y="3320935"/>
            <a:ext cx="7092375" cy="1827156"/>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692580" y="1267173"/>
            <a:ext cx="7092375" cy="1827156"/>
          </a:xfrm>
        </p:spPr>
        <p:txBody>
          <a:bodyPr anchor="b">
            <a:noAutofit/>
          </a:bodyPr>
          <a:lstStyle>
            <a:lvl1pPr algn="l">
              <a:defRPr sz="4000" b="1" spc="50" baseline="0">
                <a:solidFill>
                  <a:srgbClr val="FFFFFF"/>
                </a:solidFill>
                <a:latin typeface="Century Gothic" panose="020B0502020202020204" pitchFamily="34" charset="0"/>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4F395098-2B94-49FE-B3F7-7E12B43C5B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6162" y="5655957"/>
            <a:ext cx="1378793" cy="806603"/>
          </a:xfrm>
          <a:prstGeom prst="rect">
            <a:avLst/>
          </a:prstGeom>
        </p:spPr>
      </p:pic>
      <p:pic>
        <p:nvPicPr>
          <p:cNvPr id="30" name="Graphic 29">
            <a:extLst>
              <a:ext uri="{FF2B5EF4-FFF2-40B4-BE49-F238E27FC236}">
                <a16:creationId xmlns:a16="http://schemas.microsoft.com/office/drawing/2014/main" id="{8EFCDB0E-8BD3-8C7E-2921-0830AE6B1F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77721" y="5937218"/>
            <a:ext cx="2241009" cy="466877"/>
          </a:xfrm>
          <a:prstGeom prst="rect">
            <a:avLst/>
          </a:prstGeom>
        </p:spPr>
      </p:pic>
    </p:spTree>
    <p:extLst>
      <p:ext uri="{BB962C8B-B14F-4D97-AF65-F5344CB8AC3E}">
        <p14:creationId xmlns:p14="http://schemas.microsoft.com/office/powerpoint/2010/main" val="226577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0"/>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692138"/>
            <a:ext cx="7321061" cy="900863"/>
          </a:xfrm>
        </p:spPr>
        <p:txBody>
          <a:bodyPr anchor="t">
            <a:normAutofit/>
          </a:bodyPr>
          <a:lstStyle>
            <a:lvl1pPr algn="ctr">
              <a:defRPr sz="3200" b="1" u="none" spc="50" baseline="0">
                <a:solidFill>
                  <a:schemeClr val="bg1"/>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817427" y="815875"/>
            <a:ext cx="2557145" cy="2556154"/>
          </a:xfrm>
          <a:prstGeom prst="ellipse">
            <a:avLst/>
          </a:prstGeom>
        </p:spPr>
        <p:txBody>
          <a:bodyPr/>
          <a:lstStyle>
            <a:lvl1pPr marL="0" indent="0" algn="ctr">
              <a:buNone/>
              <a:defRPr>
                <a:solidFill>
                  <a:schemeClr val="bg1"/>
                </a:solidFill>
              </a:defRPr>
            </a:lvl1pPr>
          </a:lstStyle>
          <a:p>
            <a:endParaRPr lang="en-US"/>
          </a:p>
        </p:txBody>
      </p:sp>
      <p:pic>
        <p:nvPicPr>
          <p:cNvPr id="19" name="Picture 18" descr="Logo&#10;&#10;Description automatically generated">
            <a:extLst>
              <a:ext uri="{FF2B5EF4-FFF2-40B4-BE49-F238E27FC236}">
                <a16:creationId xmlns:a16="http://schemas.microsoft.com/office/drawing/2014/main" id="{8DE0F075-98CA-7FCD-186E-4EBCA8DC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6162" y="5655957"/>
            <a:ext cx="1378793" cy="806603"/>
          </a:xfrm>
          <a:prstGeom prst="rect">
            <a:avLst/>
          </a:prstGeom>
        </p:spPr>
      </p:pic>
      <p:pic>
        <p:nvPicPr>
          <p:cNvPr id="20" name="Graphic 19">
            <a:extLst>
              <a:ext uri="{FF2B5EF4-FFF2-40B4-BE49-F238E27FC236}">
                <a16:creationId xmlns:a16="http://schemas.microsoft.com/office/drawing/2014/main" id="{9902C09A-C37A-C8B0-9540-46D0E73C52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7045" y="5937218"/>
            <a:ext cx="2241009" cy="466877"/>
          </a:xfrm>
          <a:prstGeom prst="rect">
            <a:avLst/>
          </a:prstGeom>
        </p:spPr>
      </p:pic>
    </p:spTree>
    <p:extLst>
      <p:ext uri="{BB962C8B-B14F-4D97-AF65-F5344CB8AC3E}">
        <p14:creationId xmlns:p14="http://schemas.microsoft.com/office/powerpoint/2010/main" val="3975797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a:off x="6096000" y="0"/>
            <a:ext cx="60960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p:nvPr>
        </p:nvSpPr>
        <p:spPr>
          <a:xfrm>
            <a:off x="6672105" y="1610686"/>
            <a:ext cx="4913643" cy="4551028"/>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2" y="0"/>
            <a:ext cx="6095998"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6672106" y="520969"/>
            <a:ext cx="4913642" cy="905421"/>
          </a:xfrm>
        </p:spPr>
        <p:txBody>
          <a:bodyPr anchor="b">
            <a:normAutofit/>
          </a:bodyPr>
          <a:lstStyle>
            <a:lvl1pPr algn="l">
              <a:defRPr sz="2400" b="1" spc="50" baseline="0">
                <a:solidFill>
                  <a:schemeClr val="bg1"/>
                </a:solidFill>
              </a:defRPr>
            </a:lvl1pPr>
          </a:lstStyle>
          <a:p>
            <a:r>
              <a:rPr lang="en-US"/>
              <a:t>Click to edit Master title</a:t>
            </a:r>
          </a:p>
        </p:txBody>
      </p:sp>
      <p:pic>
        <p:nvPicPr>
          <p:cNvPr id="17" name="Picture 16" descr="Logo&#10;&#10;Description automatically generated">
            <a:extLst>
              <a:ext uri="{FF2B5EF4-FFF2-40B4-BE49-F238E27FC236}">
                <a16:creationId xmlns:a16="http://schemas.microsoft.com/office/drawing/2014/main" id="{2E3CBAB7-68BA-FCB2-340D-A4EE31A266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4369" y="6196302"/>
            <a:ext cx="816062" cy="477402"/>
          </a:xfrm>
          <a:prstGeom prst="rect">
            <a:avLst/>
          </a:prstGeom>
        </p:spPr>
      </p:pic>
      <p:pic>
        <p:nvPicPr>
          <p:cNvPr id="21" name="Graphic 20">
            <a:extLst>
              <a:ext uri="{FF2B5EF4-FFF2-40B4-BE49-F238E27FC236}">
                <a16:creationId xmlns:a16="http://schemas.microsoft.com/office/drawing/2014/main" id="{02B35F01-E88C-9380-2E51-1014101F69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4354" y="186370"/>
            <a:ext cx="1606077" cy="334599"/>
          </a:xfrm>
          <a:prstGeom prst="rect">
            <a:avLst/>
          </a:prstGeom>
        </p:spPr>
      </p:pic>
    </p:spTree>
    <p:extLst>
      <p:ext uri="{BB962C8B-B14F-4D97-AF65-F5344CB8AC3E}">
        <p14:creationId xmlns:p14="http://schemas.microsoft.com/office/powerpoint/2010/main" val="91651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078004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CA628-26B5-4CAE-9A31-14421D634184}"/>
              </a:ext>
            </a:extLst>
          </p:cNvPr>
          <p:cNvSpPr/>
          <p:nvPr userDrawn="1"/>
        </p:nvSpPr>
        <p:spPr>
          <a:xfrm>
            <a:off x="7315200" y="0"/>
            <a:ext cx="48768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4297346" cy="3956102"/>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5" y="520969"/>
            <a:ext cx="6428149" cy="905421"/>
          </a:xfrm>
        </p:spPr>
        <p:txBody>
          <a:bodyPr anchor="b">
            <a:normAutofit/>
          </a:bodyPr>
          <a:lstStyle>
            <a:lvl1pPr algn="l">
              <a:defRPr sz="2400" b="1" spc="50" baseline="0">
                <a:solidFill>
                  <a:schemeClr val="accent5"/>
                </a:solidFill>
              </a:defRPr>
            </a:lvl1pPr>
          </a:lstStyle>
          <a:p>
            <a:r>
              <a:rPr lang="en-US"/>
              <a:t>Click to edit Master title</a:t>
            </a:r>
          </a:p>
        </p:txBody>
      </p:sp>
      <p:sp>
        <p:nvSpPr>
          <p:cNvPr id="12" name="Text Placeholder 3"/>
          <p:cNvSpPr>
            <a:spLocks noGrp="1"/>
          </p:cNvSpPr>
          <p:nvPr>
            <p:ph type="body" sz="half" idx="13"/>
          </p:nvPr>
        </p:nvSpPr>
        <p:spPr>
          <a:xfrm>
            <a:off x="612395" y="1610685"/>
            <a:ext cx="6428150" cy="4551088"/>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24" name="Picture 23" descr="Logo&#10;&#10;Description automatically generated">
            <a:extLst>
              <a:ext uri="{FF2B5EF4-FFF2-40B4-BE49-F238E27FC236}">
                <a16:creationId xmlns:a16="http://schemas.microsoft.com/office/drawing/2014/main" id="{1789BDFB-AB5E-B815-44F9-D7E6F4DA06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4369" y="6196302"/>
            <a:ext cx="816062" cy="477402"/>
          </a:xfrm>
          <a:prstGeom prst="rect">
            <a:avLst/>
          </a:prstGeom>
        </p:spPr>
      </p:pic>
      <p:pic>
        <p:nvPicPr>
          <p:cNvPr id="25" name="Graphic 24">
            <a:extLst>
              <a:ext uri="{FF2B5EF4-FFF2-40B4-BE49-F238E27FC236}">
                <a16:creationId xmlns:a16="http://schemas.microsoft.com/office/drawing/2014/main" id="{62186B43-C2C2-9F0B-41AB-A4A5115684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4354" y="186370"/>
            <a:ext cx="1606077" cy="334599"/>
          </a:xfrm>
          <a:prstGeom prst="rect">
            <a:avLst/>
          </a:prstGeom>
        </p:spPr>
      </p:pic>
    </p:spTree>
    <p:extLst>
      <p:ext uri="{BB962C8B-B14F-4D97-AF65-F5344CB8AC3E}">
        <p14:creationId xmlns:p14="http://schemas.microsoft.com/office/powerpoint/2010/main" val="1256714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18896"/>
            <a:ext cx="9144456" cy="907494"/>
          </a:xfrm>
        </p:spPr>
        <p:txBody>
          <a:bodyPr anchor="b">
            <a:normAutofit/>
          </a:bodyPr>
          <a:lstStyle>
            <a:lvl1pPr algn="l">
              <a:defRPr sz="2400" b="1" spc="50" baseline="0">
                <a:solidFill>
                  <a:schemeClr val="accent5"/>
                </a:solidFill>
              </a:defRPr>
            </a:lvl1pPr>
          </a:lstStyle>
          <a:p>
            <a:r>
              <a:rPr lang="en-US"/>
              <a:t>Click to edit Master title</a:t>
            </a:r>
          </a:p>
        </p:txBody>
      </p:sp>
      <p:sp>
        <p:nvSpPr>
          <p:cNvPr id="12" name="Text Placeholder 3"/>
          <p:cNvSpPr>
            <a:spLocks noGrp="1"/>
          </p:cNvSpPr>
          <p:nvPr>
            <p:ph type="body" sz="half" idx="13"/>
          </p:nvPr>
        </p:nvSpPr>
        <p:spPr>
          <a:xfrm>
            <a:off x="1964317" y="1610686"/>
            <a:ext cx="9144456" cy="4551028"/>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9912" y="6196302"/>
            <a:ext cx="816161" cy="477461"/>
          </a:xfrm>
          <a:prstGeom prst="rect">
            <a:avLst/>
          </a:prstGeom>
        </p:spPr>
      </p:pic>
      <p:pic>
        <p:nvPicPr>
          <p:cNvPr id="11" name="Graphic 10">
            <a:extLst>
              <a:ext uri="{FF2B5EF4-FFF2-40B4-BE49-F238E27FC236}">
                <a16:creationId xmlns:a16="http://schemas.microsoft.com/office/drawing/2014/main" id="{6F8CD773-560B-C9F9-D3C0-D4F8C6A7B4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9996" y="184297"/>
            <a:ext cx="1606077" cy="334599"/>
          </a:xfrm>
          <a:prstGeom prst="rect">
            <a:avLst/>
          </a:prstGeom>
        </p:spPr>
      </p:pic>
    </p:spTree>
    <p:extLst>
      <p:ext uri="{BB962C8B-B14F-4D97-AF65-F5344CB8AC3E}">
        <p14:creationId xmlns:p14="http://schemas.microsoft.com/office/powerpoint/2010/main" val="1030739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ECDBF599-837C-40DB-9B61-8268382C03CA}"/>
              </a:ext>
            </a:extLst>
          </p:cNvPr>
          <p:cNvPicPr>
            <a:picLocks noChangeAspect="1"/>
          </p:cNvPicPr>
          <p:nvPr userDrawn="1"/>
        </p:nvPicPr>
        <p:blipFill>
          <a:blip r:embed="rId2"/>
          <a:stretch>
            <a:fillRect/>
          </a:stretch>
        </p:blipFill>
        <p:spPr>
          <a:xfrm>
            <a:off x="11146559" y="6176255"/>
            <a:ext cx="803867" cy="461114"/>
          </a:xfrm>
          <a:prstGeom prst="rect">
            <a:avLst/>
          </a:prstGeom>
        </p:spPr>
      </p:pic>
    </p:spTree>
    <p:extLst>
      <p:ext uri="{BB962C8B-B14F-4D97-AF65-F5344CB8AC3E}">
        <p14:creationId xmlns:p14="http://schemas.microsoft.com/office/powerpoint/2010/main" val="100028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1763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23573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B960E-763F-4C85-BB85-FEF9CF865BBE}"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E9C20-8873-42FA-B567-6124965FDCEE}" type="slidenum">
              <a:rPr lang="en-US" smtClean="0"/>
              <a:t>‹#›</a:t>
            </a:fld>
            <a:endParaRPr lang="en-US"/>
          </a:p>
        </p:txBody>
      </p:sp>
    </p:spTree>
    <p:extLst>
      <p:ext uri="{BB962C8B-B14F-4D97-AF65-F5344CB8AC3E}">
        <p14:creationId xmlns:p14="http://schemas.microsoft.com/office/powerpoint/2010/main" val="1953692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Blue Header">
    <p:spTree>
      <p:nvGrpSpPr>
        <p:cNvPr id="1" name=""/>
        <p:cNvGrpSpPr/>
        <p:nvPr/>
      </p:nvGrpSpPr>
      <p:grpSpPr>
        <a:xfrm>
          <a:off x="0" y="0"/>
          <a:ext cx="0" cy="0"/>
          <a:chOff x="0" y="0"/>
          <a:chExt cx="0" cy="0"/>
        </a:xfrm>
      </p:grpSpPr>
      <p:sp>
        <p:nvSpPr>
          <p:cNvPr id="8" name="Rectangle 7"/>
          <p:cNvSpPr/>
          <p:nvPr/>
        </p:nvSpPr>
        <p:spPr>
          <a:xfrm>
            <a:off x="1"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2"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360622"/>
            <a:ext cx="1549161" cy="421178"/>
          </a:xfrm>
          <a:prstGeom prst="rect">
            <a:avLst/>
          </a:prstGeom>
        </p:spPr>
      </p:pic>
      <p:sp>
        <p:nvSpPr>
          <p:cNvPr id="4"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tx1"/>
                </a:solidFill>
                <a:latin typeface="+mj-lt"/>
              </a:defRPr>
            </a:lvl1pPr>
          </a:lstStyle>
          <a:p>
            <a:pPr lvl="0"/>
            <a:r>
              <a:rPr lang="en-US"/>
              <a:t>Click to edit Master text styles</a:t>
            </a:r>
          </a:p>
        </p:txBody>
      </p:sp>
      <p:sp>
        <p:nvSpPr>
          <p:cNvPr id="11" name="Slide Number Placeholder 5"/>
          <p:cNvSpPr txBox="1">
            <a:spLocks/>
          </p:cNvSpPr>
          <p:nvPr/>
        </p:nvSpPr>
        <p:spPr>
          <a:xfrm>
            <a:off x="11421985" y="6398559"/>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50" cy="1918474"/>
          </a:xfrm>
          <a:prstGeom prst="rect">
            <a:avLst/>
          </a:prstGeom>
        </p:spPr>
        <p:txBody>
          <a:bodyPr lIns="0" tIns="0" rIns="0" bIns="0">
            <a:spAutoFit/>
          </a:bodyPr>
          <a:lstStyle>
            <a:lvl1pPr marL="0" indent="0">
              <a:buNone/>
              <a:defRPr sz="2400">
                <a:solidFill>
                  <a:schemeClr val="tx1"/>
                </a:solidFill>
              </a:defRPr>
            </a:lvl1pPr>
            <a:lvl2pPr marL="336550" indent="-160338">
              <a:defRPr sz="2400">
                <a:solidFill>
                  <a:schemeClr val="tx1"/>
                </a:solidFill>
              </a:defRPr>
            </a:lvl2pPr>
            <a:lvl3pPr marL="577850" indent="-241300">
              <a:buFont typeface="Segoe UI" panose="020B0502040204020203" pitchFamily="34" charset="0"/>
              <a:buChar char="–"/>
              <a:defRPr sz="2400">
                <a:solidFill>
                  <a:schemeClr val="tx1"/>
                </a:solidFill>
              </a:defRPr>
            </a:lvl3pPr>
            <a:lvl4pPr marL="801688" indent="-176213">
              <a:buFont typeface="Wingdings" panose="05000000000000000000" pitchFamily="2" charset="2"/>
              <a:buChar char="§"/>
              <a:defRPr sz="2400">
                <a:solidFill>
                  <a:schemeClr val="tx1"/>
                </a:solidFill>
              </a:defRPr>
            </a:lvl4pPr>
            <a:lvl5pPr marL="1027113" indent="-225425">
              <a:buFont typeface="Century Gothic" panose="020B0502020202020204" pitchFamily="34" charset="0"/>
              <a:buChar char="○"/>
              <a:defRPr sz="2400">
                <a:solidFill>
                  <a:schemeClr val="tx1"/>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198677"/>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6" y="1508760"/>
            <a:ext cx="11029033" cy="4617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79175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5C139F-8623-4756-AA4F-97CAF5DFEC4F}"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3EF845-89AC-41FD-9BCB-90B02B630A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066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6579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5" name="Rectangle 14"/>
          <p:cNvSpPr/>
          <p:nvPr userDrawn="1"/>
        </p:nvSpPr>
        <p:spPr>
          <a:xfrm>
            <a:off x="-1" y="1"/>
            <a:ext cx="12192000" cy="6857999"/>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pic>
        <p:nvPicPr>
          <p:cNvPr id="8" name="Picture 7">
            <a:extLst>
              <a:ext uri="{FF2B5EF4-FFF2-40B4-BE49-F238E27FC236}">
                <a16:creationId xmlns:a16="http://schemas.microsoft.com/office/drawing/2014/main" id="{DC56C11E-462F-4C17-A22C-0067F918B5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1957737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chemeClr val="accent4"/>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mn-ea"/>
              </a:defRPr>
            </a:lvl1pPr>
          </a:lstStyle>
          <a:p>
            <a:pPr defTabSz="914400"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mn-ea"/>
              </a:defRPr>
            </a:lvl1pPr>
          </a:lstStyle>
          <a:p>
            <a:pPr defTabSz="914400"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694479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mn-ea"/>
              </a:defRPr>
            </a:lvl1pPr>
          </a:lstStyle>
          <a:p>
            <a:pPr defTabSz="914400" fontAlgn="base">
              <a:spcBef>
                <a:spcPct val="0"/>
              </a:spcBef>
              <a:spcAft>
                <a:spcPct val="0"/>
              </a:spcAft>
              <a:defRPr/>
            </a:pPr>
            <a:endParaRPr lang="en-US">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mn-ea"/>
              </a:defRPr>
            </a:lvl1pPr>
          </a:lstStyle>
          <a:p>
            <a:pPr defTabSz="914400"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4268009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dirty="0"/>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048415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dirty="0"/>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769182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5" name="Rectangle 14"/>
          <p:cNvSpPr/>
          <p:nvPr userDrawn="1"/>
        </p:nvSpPr>
        <p:spPr>
          <a:xfrm>
            <a:off x="-1" y="1"/>
            <a:ext cx="12192000" cy="6857999"/>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0000"/>
              </a:solidFill>
            </a:endParaRPr>
          </a:p>
        </p:txBody>
      </p:sp>
      <p:pic>
        <p:nvPicPr>
          <p:cNvPr id="8" name="Picture 7">
            <a:extLst>
              <a:ext uri="{FF2B5EF4-FFF2-40B4-BE49-F238E27FC236}">
                <a16:creationId xmlns:a16="http://schemas.microsoft.com/office/drawing/2014/main" id="{DC56C11E-462F-4C17-A22C-0067F918B5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338012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dirty="0"/>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869104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dirty="0"/>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585780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dirty="0"/>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2383463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dirty="0"/>
              <a:t>Click to edit Master title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21342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dirty="0"/>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5395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dirty="0"/>
              <a:t>Click to edit Master title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408724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dirty="0"/>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489173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normAutofit/>
          </a:bodyPr>
          <a:lstStyle>
            <a:lvl1pPr algn="l">
              <a:defRPr sz="2800" b="1">
                <a:solidFill>
                  <a:schemeClr val="tx1"/>
                </a:solidFill>
                <a:latin typeface="Century Gothic" panose="020B0502020202020204" pitchFamily="34" charset="0"/>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normAutofit/>
          </a:bodyPr>
          <a:lstStyle>
            <a:lvl1pPr marL="0" indent="0">
              <a:buNone/>
              <a:defRPr sz="1800">
                <a:solidFill>
                  <a:srgbClr val="000000"/>
                </a:solidFill>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397947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dirty="0"/>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2095932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Tree>
    <p:extLst>
      <p:ext uri="{BB962C8B-B14F-4D97-AF65-F5344CB8AC3E}">
        <p14:creationId xmlns:p14="http://schemas.microsoft.com/office/powerpoint/2010/main" val="317613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61855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680604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GB" dirty="0">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2000">
                <a:solidFill>
                  <a:srgbClr val="292929"/>
                </a:solidFill>
                <a:latin typeface="+mn-lt"/>
              </a:defRPr>
            </a:lvl1pPr>
            <a:lvl2pPr>
              <a:defRPr sz="2000">
                <a:solidFill>
                  <a:srgbClr val="292929"/>
                </a:solidFill>
                <a:latin typeface="+mn-lt"/>
              </a:defRPr>
            </a:lvl2pPr>
            <a:lvl3pPr>
              <a:defRPr sz="2000">
                <a:solidFill>
                  <a:srgbClr val="292929"/>
                </a:solidFill>
                <a:latin typeface="+mn-lt"/>
              </a:defRPr>
            </a:lvl3pPr>
            <a:lvl4pPr>
              <a:defRPr sz="2000">
                <a:solidFill>
                  <a:srgbClr val="292929"/>
                </a:solidFill>
                <a:latin typeface="+mn-lt"/>
              </a:defRPr>
            </a:lvl4pPr>
            <a:lvl5pPr>
              <a:defRPr sz="2000">
                <a:solidFill>
                  <a:srgbClr val="29292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5513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2800" b="1" cap="all">
                <a:solidFill>
                  <a:srgbClr val="E40C3A"/>
                </a:solidFill>
                <a:latin typeface="Century Gothic" panose="020B0502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09267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E40C3A"/>
                </a:solidFill>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600203"/>
            <a:ext cx="5384800" cy="4525963"/>
          </a:xfrm>
        </p:spPr>
        <p:txBody>
          <a:bodyPr>
            <a:normAutofit/>
          </a:bodyPr>
          <a:lstStyle>
            <a:lvl1pPr>
              <a:defRPr sz="1800">
                <a:solidFill>
                  <a:srgbClr val="292929"/>
                </a:solidFill>
              </a:defRPr>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3"/>
            <a:ext cx="5384800" cy="4525963"/>
          </a:xfrm>
        </p:spPr>
        <p:txBody>
          <a:bodyPr/>
          <a:lstStyle>
            <a:lvl1pPr>
              <a:defRPr sz="1800">
                <a:solidFill>
                  <a:srgbClr val="292929"/>
                </a:solidFill>
              </a:defRPr>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500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11737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88640"/>
            <a:ext cx="10972800" cy="1143000"/>
          </a:xfrm>
        </p:spPr>
        <p:txBody>
          <a:bodyPr/>
          <a:lstStyle>
            <a:lvl1pPr>
              <a:defRPr>
                <a:solidFill>
                  <a:srgbClr val="E40C3A"/>
                </a:solidFill>
                <a:latin typeface="Century Gothic" panose="020B0502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18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467918"/>
          </a:xfrm>
        </p:spPr>
        <p:txBody>
          <a:bodyPr/>
          <a:lstStyle>
            <a:lvl1pPr>
              <a:defRPr sz="2400">
                <a:solidFill>
                  <a:srgbClr val="292929"/>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9" y="1535113"/>
            <a:ext cx="5389033" cy="639762"/>
          </a:xfrm>
        </p:spPr>
        <p:txBody>
          <a:bodyPr anchor="b">
            <a:noAutofit/>
          </a:bodyPr>
          <a:lstStyle>
            <a:lvl1pPr marL="0" indent="0">
              <a:buNone/>
              <a:defRPr sz="18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467918"/>
          </a:xfrm>
        </p:spPr>
        <p:txBody>
          <a:bodyPr/>
          <a:lstStyle>
            <a:lvl1pPr>
              <a:defRPr sz="2400">
                <a:solidFill>
                  <a:srgbClr val="292929"/>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724" y="6076135"/>
            <a:ext cx="1221119" cy="637176"/>
          </a:xfrm>
          <a:prstGeom prst="rect">
            <a:avLst/>
          </a:prstGeom>
        </p:spPr>
      </p:pic>
    </p:spTree>
    <p:extLst>
      <p:ext uri="{BB962C8B-B14F-4D97-AF65-F5344CB8AC3E}">
        <p14:creationId xmlns:p14="http://schemas.microsoft.com/office/powerpoint/2010/main" val="943146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6441" y="188640"/>
            <a:ext cx="10615961" cy="11430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997339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273051"/>
            <a:ext cx="6815667" cy="5388198"/>
          </a:xfrm>
        </p:spPr>
        <p:txBody>
          <a:bodyPr/>
          <a:lstStyle>
            <a:lvl1pPr>
              <a:defRPr sz="2800">
                <a:latin typeface="+mj-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2" y="1435101"/>
            <a:ext cx="4011084" cy="4226148"/>
          </a:xfrm>
        </p:spPr>
        <p:txBody>
          <a:bodyPr/>
          <a:lstStyle>
            <a:lvl1pPr marL="0" indent="0">
              <a:buNone/>
              <a:defRPr sz="1400" b="1">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724" y="6076135"/>
            <a:ext cx="1221119" cy="637176"/>
          </a:xfrm>
          <a:prstGeom prst="rect">
            <a:avLst/>
          </a:prstGeom>
        </p:spPr>
      </p:pic>
    </p:spTree>
    <p:extLst>
      <p:ext uri="{BB962C8B-B14F-4D97-AF65-F5344CB8AC3E}">
        <p14:creationId xmlns:p14="http://schemas.microsoft.com/office/powerpoint/2010/main" val="551513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352329"/>
            <a:ext cx="7315200" cy="566738"/>
          </a:xfr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37395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4919067"/>
            <a:ext cx="7315200" cy="804862"/>
          </a:xfrm>
        </p:spPr>
        <p:txBody>
          <a:bodyPr/>
          <a:lstStyle>
            <a:lvl1pPr marL="0" indent="0">
              <a:buNone/>
              <a:defRPr sz="1400">
                <a:solidFill>
                  <a:srgbClr val="77777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724" y="6076135"/>
            <a:ext cx="1221119" cy="637176"/>
          </a:xfrm>
          <a:prstGeom prst="rect">
            <a:avLst/>
          </a:prstGeom>
        </p:spPr>
      </p:pic>
    </p:spTree>
    <p:extLst>
      <p:ext uri="{BB962C8B-B14F-4D97-AF65-F5344CB8AC3E}">
        <p14:creationId xmlns:p14="http://schemas.microsoft.com/office/powerpoint/2010/main" val="157013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entury Gothic" panose="020B0502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solidFill>
                  <a:srgbClr val="E40C3A"/>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5724" y="6076135"/>
            <a:ext cx="1221119" cy="637176"/>
          </a:xfrm>
          <a:prstGeom prst="rect">
            <a:avLst/>
          </a:prstGeom>
        </p:spPr>
      </p:pic>
    </p:spTree>
    <p:extLst>
      <p:ext uri="{BB962C8B-B14F-4D97-AF65-F5344CB8AC3E}">
        <p14:creationId xmlns:p14="http://schemas.microsoft.com/office/powerpoint/2010/main" val="448767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41"/>
            <a:ext cx="2743200" cy="5851525"/>
          </a:xfrm>
        </p:spPr>
        <p:txBody>
          <a:bodyPr vert="eaVert"/>
          <a:lstStyle>
            <a:lvl1pPr>
              <a:defRPr>
                <a:solidFill>
                  <a:srgbClr val="E40C3A"/>
                </a:solidFill>
                <a:latin typeface="Century Gothic" panose="020B0502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274641"/>
            <a:ext cx="8026400" cy="5851525"/>
          </a:xfrm>
        </p:spPr>
        <p:txBody>
          <a:bodyPr vert="eaVert"/>
          <a:lstStyle>
            <a:lvl1pPr>
              <a:defRPr>
                <a:solidFill>
                  <a:srgbClr val="E3000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96" y="6076135"/>
            <a:ext cx="1316376" cy="637176"/>
          </a:xfrm>
          <a:prstGeom prst="rect">
            <a:avLst/>
          </a:prstGeom>
        </p:spPr>
      </p:pic>
    </p:spTree>
    <p:extLst>
      <p:ext uri="{BB962C8B-B14F-4D97-AF65-F5344CB8AC3E}">
        <p14:creationId xmlns:p14="http://schemas.microsoft.com/office/powerpoint/2010/main" val="82888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614792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0818D-3F64-9E4D-B402-84CD4CE63390}"/>
              </a:ext>
            </a:extLst>
          </p:cNvPr>
          <p:cNvSpPr>
            <a:spLocks noGrp="1"/>
          </p:cNvSpPr>
          <p:nvPr>
            <p:ph type="dt" sz="half" idx="10"/>
          </p:nvPr>
        </p:nvSpPr>
        <p:spPr/>
        <p:txBody>
          <a:bodyPr/>
          <a:lstStyle/>
          <a:p>
            <a:fld id="{28A195EF-0D0F-5743-9A41-EF3F06B9175D}" type="datetimeFigureOut">
              <a:rPr lang="en-US" smtClean="0"/>
              <a:t>12/2/2022</a:t>
            </a:fld>
            <a:endParaRPr lang="en-US"/>
          </a:p>
        </p:txBody>
      </p:sp>
      <p:sp>
        <p:nvSpPr>
          <p:cNvPr id="3" name="Footer Placeholder 2">
            <a:extLst>
              <a:ext uri="{FF2B5EF4-FFF2-40B4-BE49-F238E27FC236}">
                <a16:creationId xmlns:a16="http://schemas.microsoft.com/office/drawing/2014/main" id="{3E1E2F51-4D6F-1543-AEAC-CC97C82D04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E732FA-B587-E442-9A87-286211543448}"/>
              </a:ext>
            </a:extLst>
          </p:cNvPr>
          <p:cNvSpPr>
            <a:spLocks noGrp="1"/>
          </p:cNvSpPr>
          <p:nvPr>
            <p:ph type="sldNum" sz="quarter" idx="12"/>
          </p:nvPr>
        </p:nvSpPr>
        <p:spPr/>
        <p:txBody>
          <a:bodyPr/>
          <a:lstStyle/>
          <a:p>
            <a:fld id="{E8A58B50-F9B8-3842-B15C-000334EE8B44}" type="slidenum">
              <a:rPr lang="en-US" smtClean="0"/>
              <a:t>‹#›</a:t>
            </a:fld>
            <a:endParaRPr lang="en-US"/>
          </a:p>
        </p:txBody>
      </p:sp>
    </p:spTree>
    <p:extLst>
      <p:ext uri="{BB962C8B-B14F-4D97-AF65-F5344CB8AC3E}">
        <p14:creationId xmlns:p14="http://schemas.microsoft.com/office/powerpoint/2010/main" val="2668277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5"/>
            <a:ext cx="10972800" cy="752475"/>
          </a:xfrm>
        </p:spPr>
        <p:txBody>
          <a:bodyPr lIns="0" rIns="0"/>
          <a:lstStyle>
            <a:lvl1pPr>
              <a:defRPr sz="2100"/>
            </a:lvl1pPr>
          </a:lstStyle>
          <a:p>
            <a:r>
              <a:rPr lang="en-US" dirty="0"/>
              <a:t>Click to edit Master title style</a:t>
            </a:r>
          </a:p>
        </p:txBody>
      </p:sp>
      <p:sp>
        <p:nvSpPr>
          <p:cNvPr id="3" name="Content Placeholder 2"/>
          <p:cNvSpPr>
            <a:spLocks noGrp="1"/>
          </p:cNvSpPr>
          <p:nvPr>
            <p:ph idx="1"/>
          </p:nvPr>
        </p:nvSpPr>
        <p:spPr>
          <a:xfrm>
            <a:off x="609600" y="1295405"/>
            <a:ext cx="10972800" cy="4951396"/>
          </a:xfrm>
        </p:spPr>
        <p:txBody>
          <a:bodyPr lIns="0" rIns="0">
            <a:noAutofit/>
          </a:bodyPr>
          <a:lstStyle>
            <a:lvl1pPr marL="257168" indent="-257168">
              <a:defRPr sz="1800">
                <a:latin typeface="Arial" panose="020B0604020202020204" pitchFamily="34" charset="0"/>
                <a:cs typeface="Arial" panose="020B0604020202020204" pitchFamily="34" charset="0"/>
              </a:defRPr>
            </a:lvl1pPr>
            <a:lvl2pPr marL="600060" indent="-257168">
              <a:defRPr sz="1500">
                <a:latin typeface="Arial" panose="020B0604020202020204" pitchFamily="34" charset="0"/>
                <a:cs typeface="Arial" panose="020B0604020202020204" pitchFamily="34" charset="0"/>
              </a:defRPr>
            </a:lvl2pPr>
            <a:lvl3pPr marL="985814" indent="-257168">
              <a:defRPr sz="1351">
                <a:latin typeface="Arial" panose="020B0604020202020204" pitchFamily="34" charset="0"/>
                <a:cs typeface="Arial" panose="020B0604020202020204" pitchFamily="34" charset="0"/>
              </a:defRPr>
            </a:lvl3pPr>
            <a:lvl4pPr marL="1371566" indent="-257168">
              <a:defRPr sz="1351">
                <a:latin typeface="Arial" panose="020B0604020202020204" pitchFamily="34" charset="0"/>
                <a:cs typeface="Arial" panose="020B0604020202020204" pitchFamily="34" charset="0"/>
              </a:defRPr>
            </a:lvl4pPr>
            <a:lvl5pPr>
              <a:defRPr sz="135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705499" y="6423728"/>
            <a:ext cx="371476" cy="365125"/>
          </a:xfrm>
          <a:prstGeom prst="rect">
            <a:avLst/>
          </a:prstGeom>
        </p:spPr>
        <p:txBody>
          <a:bodyPr vert="horz" lIns="91438" tIns="45719" rIns="91438" bIns="45719" rtlCol="0" anchor="b"/>
          <a:lstStyle>
            <a:lvl1pPr algn="ctr">
              <a:defRPr sz="825">
                <a:solidFill>
                  <a:schemeClr val="tx1">
                    <a:tint val="75000"/>
                  </a:schemeClr>
                </a:solidFill>
              </a:defRPr>
            </a:lvl1pPr>
          </a:lstStyle>
          <a:p>
            <a:fld id="{44CAC06D-E468-43AA-8697-C0ABA70C95D3}" type="slidenum">
              <a:rPr lang="en-US" smtClean="0"/>
              <a:pPr/>
              <a:t>‹#›</a:t>
            </a:fld>
            <a:endParaRPr lang="en-US" dirty="0"/>
          </a:p>
        </p:txBody>
      </p:sp>
      <p:sp>
        <p:nvSpPr>
          <p:cNvPr id="5" name="Text Placeholder 4">
            <a:extLst>
              <a:ext uri="{FF2B5EF4-FFF2-40B4-BE49-F238E27FC236}">
                <a16:creationId xmlns:a16="http://schemas.microsoft.com/office/drawing/2014/main" id="{C4B83F4C-97F1-4558-8ED0-BA73BF6C4604}"/>
              </a:ext>
            </a:extLst>
          </p:cNvPr>
          <p:cNvSpPr>
            <a:spLocks noGrp="1"/>
          </p:cNvSpPr>
          <p:nvPr>
            <p:ph type="body" sz="quarter" idx="10"/>
          </p:nvPr>
        </p:nvSpPr>
        <p:spPr>
          <a:xfrm>
            <a:off x="609605" y="6423727"/>
            <a:ext cx="10972798" cy="365125"/>
          </a:xfrm>
        </p:spPr>
        <p:txBody>
          <a:bodyPr lIns="0" rIns="0" anchor="b">
            <a:noAutofit/>
          </a:bodyPr>
          <a:lstStyle>
            <a:lvl1pPr marL="0" indent="0">
              <a:spcBef>
                <a:spcPts val="0"/>
              </a:spcBef>
              <a:buNone/>
              <a:defRPr sz="825"/>
            </a:lvl1pPr>
            <a:lvl2pPr>
              <a:defRPr sz="900"/>
            </a:lvl2pPr>
            <a:lvl3pPr>
              <a:defRPr sz="900"/>
            </a:lvl3pPr>
            <a:lvl4pPr>
              <a:defRPr sz="900"/>
            </a:lvl4pPr>
            <a:lvl5pPr>
              <a:defRPr sz="900"/>
            </a:lvl5pPr>
          </a:lstStyle>
          <a:p>
            <a:pPr lvl="0"/>
            <a:r>
              <a:rPr lang="en-US" dirty="0"/>
              <a:t>Edit Master text styles</a:t>
            </a:r>
          </a:p>
        </p:txBody>
      </p:sp>
    </p:spTree>
    <p:extLst>
      <p:ext uri="{BB962C8B-B14F-4D97-AF65-F5344CB8AC3E}">
        <p14:creationId xmlns:p14="http://schemas.microsoft.com/office/powerpoint/2010/main" val="385638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5"/>
            <a:ext cx="10972800" cy="752475"/>
          </a:xfrm>
        </p:spPr>
        <p:txBody>
          <a:bodyPr lIns="0" rIns="0"/>
          <a:lstStyle>
            <a:lvl1pPr>
              <a:defRPr sz="2100"/>
            </a:lvl1pPr>
          </a:lstStyle>
          <a:p>
            <a:r>
              <a:rPr lang="en-US" dirty="0"/>
              <a:t>Click to edit Master title style</a:t>
            </a:r>
          </a:p>
        </p:txBody>
      </p:sp>
      <p:sp>
        <p:nvSpPr>
          <p:cNvPr id="3" name="Content Placeholder 2"/>
          <p:cNvSpPr>
            <a:spLocks noGrp="1"/>
          </p:cNvSpPr>
          <p:nvPr>
            <p:ph idx="1"/>
          </p:nvPr>
        </p:nvSpPr>
        <p:spPr>
          <a:xfrm>
            <a:off x="609600" y="1295405"/>
            <a:ext cx="10972800" cy="4951396"/>
          </a:xfrm>
        </p:spPr>
        <p:txBody>
          <a:bodyPr lIns="0" rIns="0">
            <a:noAutofit/>
          </a:bodyPr>
          <a:lstStyle>
            <a:lvl1pPr marL="257168" indent="-257168">
              <a:defRPr sz="1800">
                <a:latin typeface="Arial" panose="020B0604020202020204" pitchFamily="34" charset="0"/>
                <a:cs typeface="Arial" panose="020B0604020202020204" pitchFamily="34" charset="0"/>
              </a:defRPr>
            </a:lvl1pPr>
            <a:lvl2pPr marL="600060" indent="-257168">
              <a:defRPr sz="1500">
                <a:latin typeface="Arial" panose="020B0604020202020204" pitchFamily="34" charset="0"/>
                <a:cs typeface="Arial" panose="020B0604020202020204" pitchFamily="34" charset="0"/>
              </a:defRPr>
            </a:lvl2pPr>
            <a:lvl3pPr marL="985814" indent="-257168">
              <a:defRPr sz="1351">
                <a:latin typeface="Arial" panose="020B0604020202020204" pitchFamily="34" charset="0"/>
                <a:cs typeface="Arial" panose="020B0604020202020204" pitchFamily="34" charset="0"/>
              </a:defRPr>
            </a:lvl3pPr>
            <a:lvl4pPr marL="1371566" indent="-257168">
              <a:defRPr sz="1351">
                <a:latin typeface="Arial" panose="020B0604020202020204" pitchFamily="34" charset="0"/>
                <a:cs typeface="Arial" panose="020B0604020202020204" pitchFamily="34" charset="0"/>
              </a:defRPr>
            </a:lvl4pPr>
            <a:lvl5pPr>
              <a:defRPr sz="135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705499" y="6423728"/>
            <a:ext cx="371476" cy="365125"/>
          </a:xfrm>
          <a:prstGeom prst="rect">
            <a:avLst/>
          </a:prstGeom>
        </p:spPr>
        <p:txBody>
          <a:bodyPr vert="horz" lIns="91438" tIns="45719" rIns="91438" bIns="45719" rtlCol="0" anchor="b"/>
          <a:lstStyle>
            <a:lvl1pPr algn="ctr">
              <a:defRPr sz="825">
                <a:solidFill>
                  <a:schemeClr val="tx1">
                    <a:tint val="75000"/>
                  </a:schemeClr>
                </a:solidFill>
              </a:defRPr>
            </a:lvl1pPr>
          </a:lstStyle>
          <a:p>
            <a:fld id="{44CAC06D-E468-43AA-8697-C0ABA70C95D3}" type="slidenum">
              <a:rPr lang="en-US" smtClean="0"/>
              <a:pPr/>
              <a:t>‹#›</a:t>
            </a:fld>
            <a:endParaRPr lang="en-US" dirty="0"/>
          </a:p>
        </p:txBody>
      </p:sp>
      <p:sp>
        <p:nvSpPr>
          <p:cNvPr id="5" name="Text Placeholder 4">
            <a:extLst>
              <a:ext uri="{FF2B5EF4-FFF2-40B4-BE49-F238E27FC236}">
                <a16:creationId xmlns:a16="http://schemas.microsoft.com/office/drawing/2014/main" id="{C4B83F4C-97F1-4558-8ED0-BA73BF6C4604}"/>
              </a:ext>
            </a:extLst>
          </p:cNvPr>
          <p:cNvSpPr>
            <a:spLocks noGrp="1"/>
          </p:cNvSpPr>
          <p:nvPr>
            <p:ph type="body" sz="quarter" idx="10"/>
          </p:nvPr>
        </p:nvSpPr>
        <p:spPr>
          <a:xfrm>
            <a:off x="609605" y="6423727"/>
            <a:ext cx="10972798" cy="365125"/>
          </a:xfrm>
        </p:spPr>
        <p:txBody>
          <a:bodyPr lIns="0" rIns="0" anchor="b">
            <a:noAutofit/>
          </a:bodyPr>
          <a:lstStyle>
            <a:lvl1pPr marL="0" indent="0">
              <a:spcBef>
                <a:spcPts val="0"/>
              </a:spcBef>
              <a:buNone/>
              <a:defRPr sz="825"/>
            </a:lvl1pPr>
            <a:lvl2pPr>
              <a:defRPr sz="900"/>
            </a:lvl2pPr>
            <a:lvl3pPr>
              <a:defRPr sz="900"/>
            </a:lvl3pPr>
            <a:lvl4pPr>
              <a:defRPr sz="900"/>
            </a:lvl4pPr>
            <a:lvl5pPr>
              <a:defRPr sz="900"/>
            </a:lvl5pPr>
          </a:lstStyle>
          <a:p>
            <a:pPr lvl="0"/>
            <a:r>
              <a:rPr lang="en-US" dirty="0"/>
              <a:t>Edit Master text styles</a:t>
            </a:r>
          </a:p>
        </p:txBody>
      </p:sp>
    </p:spTree>
    <p:extLst>
      <p:ext uri="{BB962C8B-B14F-4D97-AF65-F5344CB8AC3E}">
        <p14:creationId xmlns:p14="http://schemas.microsoft.com/office/powerpoint/2010/main" val="398552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4142580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429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1" cy="4525964"/>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1" cy="4525964"/>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436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3" b="1"/>
            </a:lvl4pPr>
            <a:lvl5pPr marL="2438430" indent="0">
              <a:buNone/>
              <a:defRPr sz="2133" b="1"/>
            </a:lvl5pPr>
            <a:lvl6pPr marL="3048038" indent="0">
              <a:buNone/>
              <a:defRPr sz="2133" b="1"/>
            </a:lvl6pPr>
            <a:lvl7pPr marL="3657645" indent="0">
              <a:buNone/>
              <a:defRPr sz="2133" b="1"/>
            </a:lvl7pPr>
            <a:lvl8pPr marL="4267254" indent="0">
              <a:buNone/>
              <a:defRPr sz="2133" b="1"/>
            </a:lvl8pPr>
            <a:lvl9pPr marL="487686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3" b="1"/>
            </a:lvl4pPr>
            <a:lvl5pPr marL="2438430" indent="0">
              <a:buNone/>
              <a:defRPr sz="2133" b="1"/>
            </a:lvl5pPr>
            <a:lvl6pPr marL="3048038" indent="0">
              <a:buNone/>
              <a:defRPr sz="2133" b="1"/>
            </a:lvl6pPr>
            <a:lvl7pPr marL="3657645" indent="0">
              <a:buNone/>
              <a:defRPr sz="2133" b="1"/>
            </a:lvl7pPr>
            <a:lvl8pPr marL="4267254" indent="0">
              <a:buNone/>
              <a:defRPr sz="2133" b="1"/>
            </a:lvl8pPr>
            <a:lvl9pPr marL="487686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898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1279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670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6"/>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66"/>
            </a:lvl1pPr>
            <a:lvl2pPr marL="609608" indent="0">
              <a:buNone/>
              <a:defRPr sz="1601"/>
            </a:lvl2pPr>
            <a:lvl3pPr marL="1219215" indent="0">
              <a:buNone/>
              <a:defRPr sz="1334"/>
            </a:lvl3pPr>
            <a:lvl4pPr marL="1828823" indent="0">
              <a:buNone/>
              <a:defRPr sz="1200"/>
            </a:lvl4pPr>
            <a:lvl5pPr marL="2438430" indent="0">
              <a:buNone/>
              <a:defRPr sz="1200"/>
            </a:lvl5pPr>
            <a:lvl6pPr marL="3048038" indent="0">
              <a:buNone/>
              <a:defRPr sz="1200"/>
            </a:lvl6pPr>
            <a:lvl7pPr marL="3657645" indent="0">
              <a:buNone/>
              <a:defRPr sz="1200"/>
            </a:lvl7pPr>
            <a:lvl8pPr marL="4267254" indent="0">
              <a:buNone/>
              <a:defRPr sz="1200"/>
            </a:lvl8pPr>
            <a:lvl9pPr marL="4876862" indent="0">
              <a:buNone/>
              <a:defRPr sz="1200"/>
            </a:lvl9pPr>
          </a:lstStyle>
          <a:p>
            <a:pPr lvl="0"/>
            <a:r>
              <a:rPr lang="en-US"/>
              <a:t>Click to edit Master text styles</a:t>
            </a:r>
          </a:p>
        </p:txBody>
      </p:sp>
    </p:spTree>
    <p:extLst>
      <p:ext uri="{BB962C8B-B14F-4D97-AF65-F5344CB8AC3E}">
        <p14:creationId xmlns:p14="http://schemas.microsoft.com/office/powerpoint/2010/main" val="719503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8"/>
          </a:xfrm>
        </p:spPr>
        <p:txBody>
          <a:bodyPr anchor="b"/>
          <a:lstStyle>
            <a:lvl1pPr algn="l">
              <a:defRPr sz="2667" b="1" i="1"/>
            </a:lvl1pPr>
          </a:lstStyle>
          <a:p>
            <a:r>
              <a:rPr lang="en-US"/>
              <a:t>Click to edit Master title style</a:t>
            </a:r>
          </a:p>
        </p:txBody>
      </p:sp>
      <p:sp>
        <p:nvSpPr>
          <p:cNvPr id="3" name="Picture Placeholder 2"/>
          <p:cNvSpPr>
            <a:spLocks noGrp="1"/>
          </p:cNvSpPr>
          <p:nvPr>
            <p:ph type="pic" idx="1"/>
          </p:nvPr>
        </p:nvSpPr>
        <p:spPr>
          <a:xfrm>
            <a:off x="2389718" y="612776"/>
            <a:ext cx="7315200" cy="4114800"/>
          </a:xfrm>
        </p:spPr>
        <p:txBody>
          <a:bodyPr rtlCol="0">
            <a:normAutofit/>
          </a:bodyPr>
          <a:lstStyle>
            <a:lvl1pPr marL="0" indent="0">
              <a:buNone/>
              <a:defRPr sz="4266"/>
            </a:lvl1pPr>
            <a:lvl2pPr marL="609608" indent="0">
              <a:buNone/>
              <a:defRPr sz="3734"/>
            </a:lvl2pPr>
            <a:lvl3pPr marL="1219215" indent="0">
              <a:buNone/>
              <a:defRPr sz="3200"/>
            </a:lvl3pPr>
            <a:lvl4pPr marL="1828823" indent="0">
              <a:buNone/>
              <a:defRPr sz="2667"/>
            </a:lvl4pPr>
            <a:lvl5pPr marL="2438430" indent="0">
              <a:buNone/>
              <a:defRPr sz="2667"/>
            </a:lvl5pPr>
            <a:lvl6pPr marL="3048038" indent="0">
              <a:buNone/>
              <a:defRPr sz="2667"/>
            </a:lvl6pPr>
            <a:lvl7pPr marL="3657645" indent="0">
              <a:buNone/>
              <a:defRPr sz="2667"/>
            </a:lvl7pPr>
            <a:lvl8pPr marL="4267254" indent="0">
              <a:buNone/>
              <a:defRPr sz="2667"/>
            </a:lvl8pPr>
            <a:lvl9pPr marL="4876862" indent="0">
              <a:buNone/>
              <a:defRPr sz="2667"/>
            </a:lvl9pPr>
          </a:lstStyle>
          <a:p>
            <a:pPr lvl="0"/>
            <a:r>
              <a:rPr lang="en-US" noProof="0"/>
              <a:t>Click icon to add picture</a:t>
            </a:r>
          </a:p>
        </p:txBody>
      </p:sp>
    </p:spTree>
    <p:extLst>
      <p:ext uri="{BB962C8B-B14F-4D97-AF65-F5344CB8AC3E}">
        <p14:creationId xmlns:p14="http://schemas.microsoft.com/office/powerpoint/2010/main" val="535425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8" indent="0" algn="ctr">
              <a:buNone/>
              <a:defRPr>
                <a:solidFill>
                  <a:schemeClr val="tx1">
                    <a:tint val="75000"/>
                  </a:schemeClr>
                </a:solidFill>
              </a:defRPr>
            </a:lvl2pPr>
            <a:lvl3pPr marL="1219215" indent="0" algn="ctr">
              <a:buNone/>
              <a:defRPr>
                <a:solidFill>
                  <a:schemeClr val="tx1">
                    <a:tint val="75000"/>
                  </a:schemeClr>
                </a:solidFill>
              </a:defRPr>
            </a:lvl3pPr>
            <a:lvl4pPr marL="1828823" indent="0" algn="ctr">
              <a:buNone/>
              <a:defRPr>
                <a:solidFill>
                  <a:schemeClr val="tx1">
                    <a:tint val="75000"/>
                  </a:schemeClr>
                </a:solidFill>
              </a:defRPr>
            </a:lvl4pPr>
            <a:lvl5pPr marL="2438430" indent="0" algn="ctr">
              <a:buNone/>
              <a:defRPr>
                <a:solidFill>
                  <a:schemeClr val="tx1">
                    <a:tint val="75000"/>
                  </a:schemeClr>
                </a:solidFill>
              </a:defRPr>
            </a:lvl5pPr>
            <a:lvl6pPr marL="3048038" indent="0" algn="ctr">
              <a:buNone/>
              <a:defRPr>
                <a:solidFill>
                  <a:schemeClr val="tx1">
                    <a:tint val="75000"/>
                  </a:schemeClr>
                </a:solidFill>
              </a:defRPr>
            </a:lvl6pPr>
            <a:lvl7pPr marL="3657645" indent="0" algn="ctr">
              <a:buNone/>
              <a:defRPr>
                <a:solidFill>
                  <a:schemeClr val="tx1">
                    <a:tint val="75000"/>
                  </a:schemeClr>
                </a:solidFill>
              </a:defRPr>
            </a:lvl7pPr>
            <a:lvl8pPr marL="4267254" indent="0" algn="ctr">
              <a:buNone/>
              <a:defRPr>
                <a:solidFill>
                  <a:schemeClr val="tx1">
                    <a:tint val="75000"/>
                  </a:schemeClr>
                </a:solidFill>
              </a:defRPr>
            </a:lvl8pPr>
            <a:lvl9pPr marL="48768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6"/>
          </a:xfrm>
          <a:prstGeom prst="rect">
            <a:avLst/>
          </a:prstGeom>
        </p:spPr>
        <p:txBody>
          <a:bodyPr/>
          <a:lstStyle/>
          <a:p>
            <a:pPr defTabSz="609608" fontAlgn="base">
              <a:spcBef>
                <a:spcPct val="0"/>
              </a:spcBef>
              <a:spcAft>
                <a:spcPct val="0"/>
              </a:spcAft>
            </a:pPr>
            <a:fld id="{6BF51A5C-F773-41E2-BF42-C8B5DA4BD35E}" type="datetimeFigureOut">
              <a:rPr lang="en-US" smtClean="0">
                <a:solidFill>
                  <a:prstClr val="black"/>
                </a:solidFill>
                <a:latin typeface="Arial" charset="0"/>
                <a:ea typeface="ＭＳ Ｐゴシック" charset="0"/>
              </a:rPr>
              <a:pPr defTabSz="609608" fontAlgn="base">
                <a:spcBef>
                  <a:spcPct val="0"/>
                </a:spcBef>
                <a:spcAft>
                  <a:spcPct val="0"/>
                </a:spcAft>
              </a:pPr>
              <a:t>12/2/2022</a:t>
            </a:fld>
            <a:endParaRPr lang="en-US">
              <a:solidFill>
                <a:prstClr val="black"/>
              </a:solidFill>
              <a:latin typeface="Arial" charset="0"/>
              <a:ea typeface="ＭＳ Ｐゴシック" charset="0"/>
            </a:endParaRPr>
          </a:p>
        </p:txBody>
      </p:sp>
      <p:sp>
        <p:nvSpPr>
          <p:cNvPr id="5" name="Footer Placeholder 4"/>
          <p:cNvSpPr>
            <a:spLocks noGrp="1"/>
          </p:cNvSpPr>
          <p:nvPr>
            <p:ph type="ftr" sz="quarter" idx="11"/>
          </p:nvPr>
        </p:nvSpPr>
        <p:spPr>
          <a:xfrm>
            <a:off x="4165601" y="6356353"/>
            <a:ext cx="3860801" cy="365126"/>
          </a:xfrm>
          <a:prstGeom prst="rect">
            <a:avLst/>
          </a:prstGeom>
        </p:spPr>
        <p:txBody>
          <a:bodyPr/>
          <a:lstStyle/>
          <a:p>
            <a:pPr defTabSz="609608" fontAlgn="base">
              <a:spcBef>
                <a:spcPct val="0"/>
              </a:spcBef>
              <a:spcAft>
                <a:spcPct val="0"/>
              </a:spcAft>
            </a:pPr>
            <a:endParaRPr lang="en-US">
              <a:solidFill>
                <a:prstClr val="black"/>
              </a:solidFill>
              <a:latin typeface="Arial" charset="0"/>
              <a:ea typeface="ＭＳ Ｐゴシック" charset="0"/>
            </a:endParaRPr>
          </a:p>
        </p:txBody>
      </p:sp>
      <p:sp>
        <p:nvSpPr>
          <p:cNvPr id="6" name="Slide Number Placeholder 5"/>
          <p:cNvSpPr>
            <a:spLocks noGrp="1"/>
          </p:cNvSpPr>
          <p:nvPr>
            <p:ph type="sldNum" sz="quarter" idx="12"/>
          </p:nvPr>
        </p:nvSpPr>
        <p:spPr>
          <a:xfrm>
            <a:off x="8737601" y="6356353"/>
            <a:ext cx="2844800" cy="365126"/>
          </a:xfrm>
          <a:prstGeom prst="rect">
            <a:avLst/>
          </a:prstGeom>
        </p:spPr>
        <p:txBody>
          <a:bodyPr/>
          <a:lstStyle/>
          <a:p>
            <a:pPr defTabSz="609608" fontAlgn="base">
              <a:spcBef>
                <a:spcPct val="0"/>
              </a:spcBef>
              <a:spcAft>
                <a:spcPct val="0"/>
              </a:spcAft>
            </a:pPr>
            <a:fld id="{10195195-D32D-4D30-9C62-917B77F87340}" type="slidenum">
              <a:rPr lang="en-US" smtClean="0">
                <a:solidFill>
                  <a:prstClr val="black"/>
                </a:solidFill>
                <a:latin typeface="Arial" charset="0"/>
                <a:ea typeface="ＭＳ Ｐゴシック" charset="0"/>
              </a:rPr>
              <a:pPr defTabSz="609608" fontAlgn="base">
                <a:spcBef>
                  <a:spcPct val="0"/>
                </a:spcBef>
                <a:spcAft>
                  <a:spcPct val="0"/>
                </a:spcAft>
              </a:pPr>
              <a:t>‹#›</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1516314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BDAED1-9BE5-4E1E-9582-7E945C490731}"/>
              </a:ext>
            </a:extLst>
          </p:cNvPr>
          <p:cNvSpPr/>
          <p:nvPr userDrawn="1"/>
        </p:nvSpPr>
        <p:spPr>
          <a:xfrm>
            <a:off x="2" y="6370721"/>
            <a:ext cx="12191999" cy="48727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B9BC49D8-0F16-43D7-915B-CE41578666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23197" y="6459334"/>
            <a:ext cx="939110" cy="293528"/>
          </a:xfrm>
          <a:prstGeom prst="rect">
            <a:avLst/>
          </a:prstGeom>
        </p:spPr>
      </p:pic>
      <p:sp>
        <p:nvSpPr>
          <p:cNvPr id="7" name="Rectangle 6">
            <a:extLst>
              <a:ext uri="{FF2B5EF4-FFF2-40B4-BE49-F238E27FC236}">
                <a16:creationId xmlns:a16="http://schemas.microsoft.com/office/drawing/2014/main" id="{1959FF61-4373-4E6F-A1DD-BC6EEC78B6AD}"/>
              </a:ext>
            </a:extLst>
          </p:cNvPr>
          <p:cNvSpPr/>
          <p:nvPr userDrawn="1"/>
        </p:nvSpPr>
        <p:spPr>
          <a:xfrm>
            <a:off x="0" y="1"/>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5366084" y="1269964"/>
            <a:ext cx="5987717"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46CC6A88-275F-4C33-9FA4-58BD27B21A88}"/>
              </a:ext>
            </a:extLst>
          </p:cNvPr>
          <p:cNvSpPr>
            <a:spLocks noGrp="1"/>
          </p:cNvSpPr>
          <p:nvPr>
            <p:ph type="pic" sz="quarter" idx="11" hasCustomPrompt="1"/>
          </p:nvPr>
        </p:nvSpPr>
        <p:spPr>
          <a:xfrm>
            <a:off x="2"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a:t>Click icon below to add picture</a:t>
            </a:r>
          </a:p>
        </p:txBody>
      </p:sp>
    </p:spTree>
    <p:extLst>
      <p:ext uri="{BB962C8B-B14F-4D97-AF65-F5344CB8AC3E}">
        <p14:creationId xmlns:p14="http://schemas.microsoft.com/office/powerpoint/2010/main" val="2090148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1"/>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5366084" y="1269964"/>
            <a:ext cx="5987717"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46CC6A88-275F-4C33-9FA4-58BD27B21A88}"/>
              </a:ext>
            </a:extLst>
          </p:cNvPr>
          <p:cNvSpPr>
            <a:spLocks noGrp="1"/>
          </p:cNvSpPr>
          <p:nvPr>
            <p:ph type="pic" sz="quarter" idx="11" hasCustomPrompt="1"/>
          </p:nvPr>
        </p:nvSpPr>
        <p:spPr>
          <a:xfrm>
            <a:off x="2"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a:t>Click icon below to add picture</a:t>
            </a:r>
          </a:p>
        </p:txBody>
      </p:sp>
    </p:spTree>
    <p:extLst>
      <p:ext uri="{BB962C8B-B14F-4D97-AF65-F5344CB8AC3E}">
        <p14:creationId xmlns:p14="http://schemas.microsoft.com/office/powerpoint/2010/main" val="78546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796853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rgbClr val="09355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4"/>
            <a:ext cx="11012424"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84452F98-EA3B-49E1-8857-40F756F206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99132" y="6456814"/>
            <a:ext cx="963174" cy="304655"/>
          </a:xfrm>
          <a:prstGeom prst="rect">
            <a:avLst/>
          </a:prstGeom>
        </p:spPr>
      </p:pic>
      <p:sp>
        <p:nvSpPr>
          <p:cNvPr id="11" name="Rectangle 10">
            <a:extLst>
              <a:ext uri="{FF2B5EF4-FFF2-40B4-BE49-F238E27FC236}">
                <a16:creationId xmlns:a16="http://schemas.microsoft.com/office/drawing/2014/main" id="{5187B844-E9EF-46BD-A5EA-2081A3A6EE71}"/>
              </a:ext>
            </a:extLst>
          </p:cNvPr>
          <p:cNvSpPr/>
          <p:nvPr userDrawn="1"/>
        </p:nvSpPr>
        <p:spPr>
          <a:xfrm>
            <a:off x="0" y="633647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74713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A29CC4E-B5A2-43EA-9ED6-DDE6AA4B55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99132" y="6456814"/>
            <a:ext cx="963174" cy="304655"/>
          </a:xfrm>
          <a:prstGeom prst="rect">
            <a:avLst/>
          </a:prstGeom>
        </p:spPr>
      </p:pic>
      <p:sp>
        <p:nvSpPr>
          <p:cNvPr id="16" name="Rectangle 15">
            <a:extLst>
              <a:ext uri="{FF2B5EF4-FFF2-40B4-BE49-F238E27FC236}">
                <a16:creationId xmlns:a16="http://schemas.microsoft.com/office/drawing/2014/main" id="{150A25BE-BF33-4B5E-8DFD-DB7AD4D130BE}"/>
              </a:ext>
            </a:extLst>
          </p:cNvPr>
          <p:cNvSpPr/>
          <p:nvPr userDrawn="1"/>
        </p:nvSpPr>
        <p:spPr>
          <a:xfrm>
            <a:off x="0" y="633647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rgbClr val="093552"/>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a:extLst>
              <a:ext uri="{FF2B5EF4-FFF2-40B4-BE49-F238E27FC236}">
                <a16:creationId xmlns:a16="http://schemas.microsoft.com/office/drawing/2014/main" id="{441FB31C-6107-4386-831A-FF4B642328C3}"/>
              </a:ext>
            </a:extLst>
          </p:cNvPr>
          <p:cNvSpPr>
            <a:spLocks noGrp="1"/>
          </p:cNvSpPr>
          <p:nvPr>
            <p:ph idx="1"/>
          </p:nvPr>
        </p:nvSpPr>
        <p:spPr>
          <a:xfrm>
            <a:off x="5366084" y="1269964"/>
            <a:ext cx="5987717"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Picture Placeholder 4">
            <a:extLst>
              <a:ext uri="{FF2B5EF4-FFF2-40B4-BE49-F238E27FC236}">
                <a16:creationId xmlns:a16="http://schemas.microsoft.com/office/drawing/2014/main" id="{DC631571-C05F-49BB-B92D-8204E874557C}"/>
              </a:ext>
            </a:extLst>
          </p:cNvPr>
          <p:cNvSpPr>
            <a:spLocks noGrp="1"/>
          </p:cNvSpPr>
          <p:nvPr>
            <p:ph type="pic" sz="quarter" idx="11" hasCustomPrompt="1"/>
          </p:nvPr>
        </p:nvSpPr>
        <p:spPr>
          <a:xfrm>
            <a:off x="2"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a:t>Click icon below to add picture</a:t>
            </a:r>
          </a:p>
        </p:txBody>
      </p:sp>
    </p:spTree>
    <p:extLst>
      <p:ext uri="{BB962C8B-B14F-4D97-AF65-F5344CB8AC3E}">
        <p14:creationId xmlns:p14="http://schemas.microsoft.com/office/powerpoint/2010/main" val="3157420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rgbClr val="09355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4"/>
            <a:ext cx="11012424"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3944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7"/>
            <a:ext cx="11012424" cy="735050"/>
          </a:xfrm>
          <a:prstGeom prst="rect">
            <a:avLst/>
          </a:prstGeom>
        </p:spPr>
        <p:txBody>
          <a:bodyPr>
            <a:normAutofit/>
          </a:bodyPr>
          <a:lstStyle>
            <a:lvl1pPr>
              <a:defRPr sz="2801" b="1">
                <a:solidFill>
                  <a:srgbClr val="093552"/>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6"/>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a:extLst>
              <a:ext uri="{FF2B5EF4-FFF2-40B4-BE49-F238E27FC236}">
                <a16:creationId xmlns:a16="http://schemas.microsoft.com/office/drawing/2014/main" id="{441FB31C-6107-4386-831A-FF4B642328C3}"/>
              </a:ext>
            </a:extLst>
          </p:cNvPr>
          <p:cNvSpPr>
            <a:spLocks noGrp="1"/>
          </p:cNvSpPr>
          <p:nvPr>
            <p:ph idx="1"/>
          </p:nvPr>
        </p:nvSpPr>
        <p:spPr>
          <a:xfrm>
            <a:off x="5366084" y="1269964"/>
            <a:ext cx="5987717" cy="4995836"/>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1">
                <a:solidFill>
                  <a:srgbClr val="093552"/>
                </a:solidFill>
                <a:latin typeface="Arial" panose="020B0604020202020204" pitchFamily="34" charset="0"/>
                <a:cs typeface="Arial" panose="020B0604020202020204" pitchFamily="34" charset="0"/>
              </a:defRPr>
            </a:lvl4pPr>
            <a:lvl5pPr>
              <a:buClr>
                <a:srgbClr val="6CADDF"/>
              </a:buClr>
              <a:buSzPct val="80000"/>
              <a:defRPr sz="1601">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219A2FCB-AACB-4263-8466-6D52751BEB4F}"/>
              </a:ext>
            </a:extLst>
          </p:cNvPr>
          <p:cNvSpPr>
            <a:spLocks noGrp="1"/>
          </p:cNvSpPr>
          <p:nvPr>
            <p:ph type="pic" sz="quarter" idx="11" hasCustomPrompt="1"/>
          </p:nvPr>
        </p:nvSpPr>
        <p:spPr>
          <a:xfrm>
            <a:off x="2"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a:t>Click icon below to add picture</a:t>
            </a:r>
          </a:p>
        </p:txBody>
      </p:sp>
    </p:spTree>
    <p:extLst>
      <p:ext uri="{BB962C8B-B14F-4D97-AF65-F5344CB8AC3E}">
        <p14:creationId xmlns:p14="http://schemas.microsoft.com/office/powerpoint/2010/main" val="4012323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09368C-8CC6-D64C-B817-FAF23DBF03CA}"/>
              </a:ext>
            </a:extLst>
          </p:cNvPr>
          <p:cNvSpPr>
            <a:spLocks noChangeArrowheads="1"/>
          </p:cNvSpPr>
          <p:nvPr userDrawn="1"/>
        </p:nvSpPr>
        <p:spPr bwMode="auto">
          <a:xfrm>
            <a:off x="0" y="0"/>
            <a:ext cx="12192000" cy="1606550"/>
          </a:xfrm>
          <a:prstGeom prst="rect">
            <a:avLst/>
          </a:prstGeom>
          <a:solidFill>
            <a:srgbClr val="0B264D"/>
          </a:soli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400">
              <a:solidFill>
                <a:srgbClr val="002F59"/>
              </a:solidFill>
            </a:endParaRPr>
          </a:p>
        </p:txBody>
      </p:sp>
      <p:sp>
        <p:nvSpPr>
          <p:cNvPr id="19" name="Rectangle 2"/>
          <p:cNvSpPr>
            <a:spLocks noGrp="1" noChangeArrowheads="1"/>
          </p:cNvSpPr>
          <p:nvPr>
            <p:ph type="title"/>
          </p:nvPr>
        </p:nvSpPr>
        <p:spPr bwMode="auto">
          <a:xfrm>
            <a:off x="914400" y="296891"/>
            <a:ext cx="10363200" cy="1143000"/>
          </a:xfrm>
          <a:prstGeom prst="rect">
            <a:avLst/>
          </a:prstGeom>
          <a:noFill/>
          <a:ln>
            <a:noFill/>
          </a:ln>
        </p:spPr>
        <p:txBody>
          <a:bodyPr/>
          <a:lstStyle>
            <a:lvl1pPr>
              <a:defRPr>
                <a:solidFill>
                  <a:srgbClr val="FFFFFF"/>
                </a:solidFill>
              </a:defRPr>
            </a:lvl1pPr>
          </a:lstStyle>
          <a:p>
            <a:pPr lvl="0"/>
            <a:r>
              <a:rPr lang="en-US"/>
              <a:t>Click to edit Master title style</a:t>
            </a:r>
          </a:p>
        </p:txBody>
      </p:sp>
      <p:sp>
        <p:nvSpPr>
          <p:cNvPr id="5" name="Rectangle 3"/>
          <p:cNvSpPr>
            <a:spLocks noGrp="1" noChangeArrowheads="1"/>
          </p:cNvSpPr>
          <p:nvPr>
            <p:ph idx="10"/>
          </p:nvPr>
        </p:nvSpPr>
        <p:spPr bwMode="auto">
          <a:xfrm>
            <a:off x="1033059" y="2157006"/>
            <a:ext cx="6885517" cy="2713861"/>
          </a:xfrm>
          <a:prstGeom prst="rect">
            <a:avLst/>
          </a:prstGeom>
          <a:noFill/>
          <a:ln>
            <a:noFill/>
          </a:ln>
        </p:spPr>
        <p:txBody>
          <a:bodyPr/>
          <a:lstStyle>
            <a:lvl1pPr marL="342900" indent="-342900" algn="l">
              <a:buFont typeface="Arial"/>
              <a:buChar char="•"/>
              <a:tabLst>
                <a:tab pos="454025" algn="l"/>
              </a:tabLst>
              <a:defRPr sz="2600">
                <a:solidFill>
                  <a:srgbClr val="0F2954"/>
                </a:solidFill>
              </a:defRPr>
            </a:lvl1pPr>
            <a:lvl2pPr>
              <a:tabLst>
                <a:tab pos="454025" algn="l"/>
              </a:tabLst>
              <a:defRPr sz="2600">
                <a:solidFill>
                  <a:srgbClr val="C7ECFF"/>
                </a:solidFill>
              </a:defRPr>
            </a:lvl2pPr>
          </a:lstStyle>
          <a:p>
            <a:pPr lvl="0"/>
            <a:endParaRPr lang="en-US" noProof="0"/>
          </a:p>
        </p:txBody>
      </p:sp>
    </p:spTree>
    <p:extLst>
      <p:ext uri="{BB962C8B-B14F-4D97-AF65-F5344CB8AC3E}">
        <p14:creationId xmlns:p14="http://schemas.microsoft.com/office/powerpoint/2010/main" val="1054944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097CC-CB76-D545-B00B-E39A785095F4}"/>
              </a:ext>
            </a:extLst>
          </p:cNvPr>
          <p:cNvSpPr>
            <a:spLocks noGrp="1"/>
          </p:cNvSpPr>
          <p:nvPr>
            <p:ph type="dt" sz="half" idx="10"/>
          </p:nvPr>
        </p:nvSpPr>
        <p:spPr>
          <a:xfrm>
            <a:off x="0" y="0"/>
            <a:ext cx="0" cy="0"/>
          </a:xfrm>
        </p:spPr>
        <p:txBody>
          <a:bodyPr/>
          <a:lstStyle>
            <a:lvl1pPr>
              <a:defRPr/>
            </a:lvl1pPr>
          </a:lstStyle>
          <a:p>
            <a:pPr>
              <a:defRPr/>
            </a:pPr>
            <a:fld id="{C5DEC64B-BD0C-BA44-ADCE-CD9FBD51E3C8}" type="datetimeFigureOut">
              <a:rPr lang="en-US"/>
              <a:pPr>
                <a:defRPr/>
              </a:pPr>
              <a:t>12/2/2022</a:t>
            </a:fld>
            <a:endParaRPr lang="en-US"/>
          </a:p>
        </p:txBody>
      </p:sp>
      <p:sp>
        <p:nvSpPr>
          <p:cNvPr id="5" name="Footer Placeholder 4">
            <a:extLst>
              <a:ext uri="{FF2B5EF4-FFF2-40B4-BE49-F238E27FC236}">
                <a16:creationId xmlns:a16="http://schemas.microsoft.com/office/drawing/2014/main" id="{5421F450-0841-B147-B3B9-5D635C02DF7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E0B0EE-0D29-6E4D-AAD1-B07B96CFA58F}"/>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EEF1C94C-0F5B-BC41-B16D-1F3415D63E97}" type="slidenum">
              <a:rPr lang="en-US" altLang="en-US"/>
              <a:pPr/>
              <a:t>‹#›</a:t>
            </a:fld>
            <a:endParaRPr lang="en-US" altLang="en-US"/>
          </a:p>
        </p:txBody>
      </p:sp>
    </p:spTree>
    <p:extLst>
      <p:ext uri="{BB962C8B-B14F-4D97-AF65-F5344CB8AC3E}">
        <p14:creationId xmlns:p14="http://schemas.microsoft.com/office/powerpoint/2010/main" val="881611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E475E1-9412-F546-BF34-06AD4FE65CC0}"/>
              </a:ext>
            </a:extLst>
          </p:cNvPr>
          <p:cNvSpPr>
            <a:spLocks noGrp="1"/>
          </p:cNvSpPr>
          <p:nvPr>
            <p:ph type="dt" sz="half" idx="10"/>
          </p:nvPr>
        </p:nvSpPr>
        <p:spPr>
          <a:xfrm>
            <a:off x="0" y="0"/>
            <a:ext cx="0" cy="0"/>
          </a:xfrm>
        </p:spPr>
        <p:txBody>
          <a:bodyPr/>
          <a:lstStyle>
            <a:lvl1pPr>
              <a:defRPr/>
            </a:lvl1pPr>
          </a:lstStyle>
          <a:p>
            <a:pPr>
              <a:defRPr/>
            </a:pPr>
            <a:fld id="{90A7FC77-D22E-0F45-AB12-6AE91894F5B0}" type="datetimeFigureOut">
              <a:rPr lang="en-US"/>
              <a:pPr>
                <a:defRPr/>
              </a:pPr>
              <a:t>12/2/2022</a:t>
            </a:fld>
            <a:endParaRPr lang="en-US"/>
          </a:p>
        </p:txBody>
      </p:sp>
      <p:sp>
        <p:nvSpPr>
          <p:cNvPr id="5" name="Footer Placeholder 4">
            <a:extLst>
              <a:ext uri="{FF2B5EF4-FFF2-40B4-BE49-F238E27FC236}">
                <a16:creationId xmlns:a16="http://schemas.microsoft.com/office/drawing/2014/main" id="{C6AB4D9D-FA6B-B646-A1F7-C06C511C0C62}"/>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7B119E-12DA-4742-895F-B61C15778754}"/>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84F0A83-CAD6-A44F-9840-4166117C388D}" type="slidenum">
              <a:rPr lang="en-US" altLang="en-US"/>
              <a:pPr/>
              <a:t>‹#›</a:t>
            </a:fld>
            <a:endParaRPr lang="en-US" altLang="en-US"/>
          </a:p>
        </p:txBody>
      </p:sp>
    </p:spTree>
    <p:extLst>
      <p:ext uri="{BB962C8B-B14F-4D97-AF65-F5344CB8AC3E}">
        <p14:creationId xmlns:p14="http://schemas.microsoft.com/office/powerpoint/2010/main" val="2008034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827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609600" y="1825625"/>
            <a:ext cx="5410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429251"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438734A4-770B-4D55-B170-404B7E0E379E}" type="datetime1">
              <a:rPr lang="en-US" smtClean="0"/>
              <a:t>12/2/2022</a:t>
            </a:fld>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2FDC84BF-3CCC-40E9-A6D0-9DDF626EA26F}" type="slidenum">
              <a:rPr lang="en-US" smtClean="0"/>
              <a:pPr/>
              <a:t>‹#›</a:t>
            </a:fld>
            <a:endParaRPr lang="en-US"/>
          </a:p>
        </p:txBody>
      </p:sp>
    </p:spTree>
    <p:extLst>
      <p:ext uri="{BB962C8B-B14F-4D97-AF65-F5344CB8AC3E}">
        <p14:creationId xmlns:p14="http://schemas.microsoft.com/office/powerpoint/2010/main" val="32024534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7BD931-EFAD-4155-BC2E-B3A63EDB67DE}"/>
              </a:ext>
            </a:extLst>
          </p:cNvPr>
          <p:cNvSpPr/>
          <p:nvPr userDrawn="1"/>
        </p:nvSpPr>
        <p:spPr>
          <a:xfrm>
            <a:off x="0" y="2"/>
            <a:ext cx="12192000" cy="6857999"/>
          </a:xfrm>
          <a:prstGeom prst="rect">
            <a:avLst/>
          </a:prstGeom>
          <a:gradFill flip="none" rotWithShape="1">
            <a:gsLst>
              <a:gs pos="100000">
                <a:srgbClr val="1F354B"/>
              </a:gs>
              <a:gs pos="5310">
                <a:srgbClr val="0D7294"/>
              </a:gs>
            </a:gsLst>
            <a:lin ang="21594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5CD10EA-54E2-4C87-995E-D113BB0875F5}"/>
              </a:ext>
            </a:extLst>
          </p:cNvPr>
          <p:cNvSpPr/>
          <p:nvPr userDrawn="1"/>
        </p:nvSpPr>
        <p:spPr>
          <a:xfrm>
            <a:off x="141317" y="119085"/>
            <a:ext cx="11920451" cy="661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F06F82C-479C-4C07-87B5-137F7A4AE14C}"/>
              </a:ext>
            </a:extLst>
          </p:cNvPr>
          <p:cNvSpPr/>
          <p:nvPr userDrawn="1"/>
        </p:nvSpPr>
        <p:spPr>
          <a:xfrm>
            <a:off x="2535" y="-64"/>
            <a:ext cx="1524815" cy="834078"/>
          </a:xfrm>
          <a:prstGeom prst="rect">
            <a:avLst/>
          </a:prstGeom>
          <a:solidFill>
            <a:srgbClr val="0D7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CFF52A7-BE69-4148-957E-0E0EF409F8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63" y="119083"/>
            <a:ext cx="1482253" cy="595784"/>
          </a:xfrm>
          <a:prstGeom prst="rect">
            <a:avLst/>
          </a:prstGeom>
        </p:spPr>
      </p:pic>
    </p:spTree>
    <p:extLst>
      <p:ext uri="{BB962C8B-B14F-4D97-AF65-F5344CB8AC3E}">
        <p14:creationId xmlns:p14="http://schemas.microsoft.com/office/powerpoint/2010/main" val="54703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noAutofit/>
          </a:bodyPr>
          <a:lstStyle>
            <a:lvl1pPr algn="l">
              <a:defRPr sz="2800" b="1">
                <a:solidFill>
                  <a:schemeClr val="tx1"/>
                </a:solidFill>
                <a:latin typeface="+mj-lt"/>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951911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hart Slide (RE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0F523E-9B01-ED49-B4D4-B829597418C7}"/>
              </a:ext>
            </a:extLst>
          </p:cNvPr>
          <p:cNvSpPr>
            <a:spLocks noGrp="1"/>
          </p:cNvSpPr>
          <p:nvPr>
            <p:ph type="dt" sz="half" idx="10"/>
          </p:nvPr>
        </p:nvSpPr>
        <p:spPr/>
        <p:txBody>
          <a:bodyPr/>
          <a:lstStyle/>
          <a:p>
            <a:fld id="{221A670C-3856-ED42-82AD-093C2BE0DFDD}" type="datetimeFigureOut">
              <a:rPr lang="en-US" smtClean="0"/>
              <a:t>12/2/2022</a:t>
            </a:fld>
            <a:endParaRPr lang="en-US"/>
          </a:p>
        </p:txBody>
      </p:sp>
      <p:sp>
        <p:nvSpPr>
          <p:cNvPr id="4" name="Footer Placeholder 3">
            <a:extLst>
              <a:ext uri="{FF2B5EF4-FFF2-40B4-BE49-F238E27FC236}">
                <a16:creationId xmlns:a16="http://schemas.microsoft.com/office/drawing/2014/main" id="{5DA9BE64-2A8D-B24E-9108-3110D7D26C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3DA767-CC06-444E-89CE-D03AFE68C70B}"/>
              </a:ext>
            </a:extLst>
          </p:cNvPr>
          <p:cNvSpPr>
            <a:spLocks noGrp="1"/>
          </p:cNvSpPr>
          <p:nvPr>
            <p:ph type="sldNum" sz="quarter" idx="12"/>
          </p:nvPr>
        </p:nvSpPr>
        <p:spPr/>
        <p:txBody>
          <a:bodyPr/>
          <a:lstStyle/>
          <a:p>
            <a:fld id="{BF4DD91B-9DA8-A141-A287-257C9E2F9D1B}" type="slidenum">
              <a:rPr lang="en-US" smtClean="0"/>
              <a:t>‹#›</a:t>
            </a:fld>
            <a:endParaRPr lang="en-US"/>
          </a:p>
        </p:txBody>
      </p:sp>
      <p:sp>
        <p:nvSpPr>
          <p:cNvPr id="6" name="Chart Placeholder 9">
            <a:extLst>
              <a:ext uri="{FF2B5EF4-FFF2-40B4-BE49-F238E27FC236}">
                <a16:creationId xmlns:a16="http://schemas.microsoft.com/office/drawing/2014/main" id="{0CD356D7-7BF3-9740-8FA1-7CF9BD9534A0}"/>
              </a:ext>
            </a:extLst>
          </p:cNvPr>
          <p:cNvSpPr>
            <a:spLocks noGrp="1"/>
          </p:cNvSpPr>
          <p:nvPr>
            <p:ph type="chart" sz="quarter" idx="13" hasCustomPrompt="1"/>
          </p:nvPr>
        </p:nvSpPr>
        <p:spPr>
          <a:xfrm>
            <a:off x="481854" y="1702549"/>
            <a:ext cx="9255125" cy="4418013"/>
          </a:xfrm>
        </p:spPr>
        <p:txBody>
          <a:bodyPr/>
          <a:lstStyle>
            <a:lvl1pPr marL="0" indent="0">
              <a:buNone/>
              <a:defRPr/>
            </a:lvl1pPr>
          </a:lstStyle>
          <a:p>
            <a:r>
              <a:rPr lang="en-US" dirty="0"/>
              <a:t>Insert chart here</a:t>
            </a:r>
          </a:p>
        </p:txBody>
      </p:sp>
      <p:sp>
        <p:nvSpPr>
          <p:cNvPr id="7" name="Title 1">
            <a:extLst>
              <a:ext uri="{FF2B5EF4-FFF2-40B4-BE49-F238E27FC236}">
                <a16:creationId xmlns:a16="http://schemas.microsoft.com/office/drawing/2014/main" id="{9676D19C-1464-2B4E-B6A5-7A5F892FD196}"/>
              </a:ext>
            </a:extLst>
          </p:cNvPr>
          <p:cNvSpPr>
            <a:spLocks noGrp="1"/>
          </p:cNvSpPr>
          <p:nvPr>
            <p:ph type="title" hasCustomPrompt="1"/>
          </p:nvPr>
        </p:nvSpPr>
        <p:spPr>
          <a:xfrm>
            <a:off x="481853" y="638737"/>
            <a:ext cx="9650507" cy="679077"/>
          </a:xfrm>
        </p:spPr>
        <p:txBody>
          <a:bodyPr/>
          <a:lstStyle/>
          <a:p>
            <a:r>
              <a:rPr lang="en-US" dirty="0"/>
              <a:t>SLIDE TITLE GOES HERE</a:t>
            </a:r>
          </a:p>
        </p:txBody>
      </p:sp>
    </p:spTree>
    <p:extLst>
      <p:ext uri="{BB962C8B-B14F-4D97-AF65-F5344CB8AC3E}">
        <p14:creationId xmlns:p14="http://schemas.microsoft.com/office/powerpoint/2010/main" val="55867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806926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5.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6.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2" r:id="rId3"/>
    <p:sldLayoutId id="2147483674" r:id="rId4"/>
    <p:sldLayoutId id="2147483687" r:id="rId5"/>
    <p:sldLayoutId id="2147483675" r:id="rId6"/>
    <p:sldLayoutId id="2147483677" r:id="rId7"/>
    <p:sldLayoutId id="2147483679" r:id="rId8"/>
    <p:sldLayoutId id="2147483676" r:id="rId9"/>
    <p:sldLayoutId id="2147483678" r:id="rId10"/>
    <p:sldLayoutId id="2147483681" r:id="rId11"/>
    <p:sldLayoutId id="2147483680" r:id="rId12"/>
    <p:sldLayoutId id="2147483682" r:id="rId13"/>
    <p:sldLayoutId id="2147483683" r:id="rId14"/>
    <p:sldLayoutId id="2147483684" r:id="rId15"/>
    <p:sldLayoutId id="2147483796" r:id="rId16"/>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222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5" r:id="rId11"/>
    <p:sldLayoutId id="2147483706" r:id="rId12"/>
    <p:sldLayoutId id="2147483744" r:id="rId13"/>
  </p:sldLayoutIdLst>
  <p:txStyles>
    <p:titleStyle>
      <a:lvl1pPr algn="l" defTabSz="457200" rtl="0" eaLnBrk="1" latinLnBrk="0" hangingPunct="1">
        <a:spcBef>
          <a:spcPct val="0"/>
        </a:spcBef>
        <a:buNone/>
        <a:defRPr sz="4000" b="1" kern="1200">
          <a:solidFill>
            <a:schemeClr val="tx1"/>
          </a:solidFill>
          <a:latin typeface="Noah ExtraBold" panose="00000900000000000000" pitchFamily="50"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Noah" panose="00000800000000000000" pitchFamily="50" charset="0"/>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Noah" panose="00000800000000000000" pitchFamily="50" charset="0"/>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Noah" panose="00000800000000000000" pitchFamily="50" charset="0"/>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Noah" panose="00000800000000000000" pitchFamily="50" charset="0"/>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Noah" panose="00000800000000000000" pitchFamily="50"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5E842C59-4AD7-4D58-9923-AF86475358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9465" y="6263640"/>
            <a:ext cx="1467104" cy="232100"/>
          </a:xfrm>
          <a:prstGeom prst="rect">
            <a:avLst/>
          </a:prstGeom>
        </p:spPr>
      </p:pic>
      <p:pic>
        <p:nvPicPr>
          <p:cNvPr id="4" name="Picture 3" descr="A drawing of a person&#10;&#10;Description automatically generated">
            <a:extLst>
              <a:ext uri="{FF2B5EF4-FFF2-40B4-BE49-F238E27FC236}">
                <a16:creationId xmlns:a16="http://schemas.microsoft.com/office/drawing/2014/main" id="{CE74BF52-AFDA-4F9E-8B8A-625565EFB9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3600" y="6263640"/>
            <a:ext cx="1826091" cy="228600"/>
          </a:xfrm>
          <a:prstGeom prst="rect">
            <a:avLst/>
          </a:prstGeom>
        </p:spPr>
      </p:pic>
    </p:spTree>
    <p:extLst>
      <p:ext uri="{BB962C8B-B14F-4D97-AF65-F5344CB8AC3E}">
        <p14:creationId xmlns:p14="http://schemas.microsoft.com/office/powerpoint/2010/main" val="841452120"/>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4" charset="-128"/>
        </a:defRPr>
      </a:lvl2pPr>
      <a:lvl3pPr algn="ctr" rtl="0" eaLnBrk="0" fontAlgn="base" hangingPunct="0">
        <a:spcBef>
          <a:spcPct val="0"/>
        </a:spcBef>
        <a:spcAft>
          <a:spcPct val="0"/>
        </a:spcAft>
        <a:defRPr sz="4400">
          <a:solidFill>
            <a:schemeClr val="tx2"/>
          </a:solidFill>
          <a:latin typeface="Arial" charset="0"/>
          <a:ea typeface="ＭＳ Ｐゴシック" pitchFamily="4" charset="-128"/>
        </a:defRPr>
      </a:lvl3pPr>
      <a:lvl4pPr algn="ctr" rtl="0" eaLnBrk="0" fontAlgn="base" hangingPunct="0">
        <a:spcBef>
          <a:spcPct val="0"/>
        </a:spcBef>
        <a:spcAft>
          <a:spcPct val="0"/>
        </a:spcAft>
        <a:defRPr sz="4400">
          <a:solidFill>
            <a:schemeClr val="tx2"/>
          </a:solidFill>
          <a:latin typeface="Arial" charset="0"/>
          <a:ea typeface="ＭＳ Ｐゴシック" pitchFamily="4" charset="-128"/>
        </a:defRPr>
      </a:lvl4pPr>
      <a:lvl5pPr algn="ctr" rtl="0" eaLnBrk="0" fontAlgn="base" hangingPunct="0">
        <a:spcBef>
          <a:spcPct val="0"/>
        </a:spcBef>
        <a:spcAft>
          <a:spcPct val="0"/>
        </a:spcAft>
        <a:defRPr sz="4400">
          <a:solidFill>
            <a:schemeClr val="tx2"/>
          </a:solidFill>
          <a:latin typeface="Arial" charset="0"/>
          <a:ea typeface="ＭＳ Ｐゴシック" pitchFamily="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84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8640"/>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32796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ctr" defTabSz="914400" rtl="0" eaLnBrk="1" latinLnBrk="0" hangingPunct="1">
        <a:spcBef>
          <a:spcPct val="0"/>
        </a:spcBef>
        <a:buNone/>
        <a:defRPr sz="2000" b="1" kern="1200">
          <a:solidFill>
            <a:srgbClr val="E40C3A"/>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800" b="0" kern="1200">
          <a:solidFill>
            <a:srgbClr val="E40C3A"/>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76920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ctr" defTabSz="609608" rtl="0" eaLnBrk="1" fontAlgn="base" hangingPunct="1">
        <a:spcBef>
          <a:spcPct val="0"/>
        </a:spcBef>
        <a:spcAft>
          <a:spcPct val="0"/>
        </a:spcAft>
        <a:defRPr sz="5867" kern="1200">
          <a:solidFill>
            <a:srgbClr val="1F497D"/>
          </a:solidFill>
          <a:latin typeface="Garamond"/>
          <a:ea typeface="ＭＳ Ｐゴシック" pitchFamily="-107" charset="-128"/>
          <a:cs typeface="Garamond"/>
        </a:defRPr>
      </a:lvl1pPr>
      <a:lvl2pPr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2pPr>
      <a:lvl3pPr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3pPr>
      <a:lvl4pPr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4pPr>
      <a:lvl5pPr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5pPr>
      <a:lvl6pPr marL="609608"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6pPr>
      <a:lvl7pPr marL="1219215"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7pPr>
      <a:lvl8pPr marL="1828823"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8pPr>
      <a:lvl9pPr marL="2438430" algn="ctr" defTabSz="609608" rtl="0" eaLnBrk="1" fontAlgn="base" hangingPunct="1">
        <a:spcBef>
          <a:spcPct val="0"/>
        </a:spcBef>
        <a:spcAft>
          <a:spcPct val="0"/>
        </a:spcAft>
        <a:defRPr sz="5867">
          <a:solidFill>
            <a:srgbClr val="1F497D"/>
          </a:solidFill>
          <a:latin typeface="Garamond" pitchFamily="-107" charset="0"/>
          <a:ea typeface="ＭＳ Ｐゴシック" pitchFamily="-107" charset="-128"/>
        </a:defRPr>
      </a:lvl9pPr>
    </p:titleStyle>
    <p:bodyStyle>
      <a:lvl1pPr marL="457206" indent="-457206" algn="l" defTabSz="609608" rtl="0" eaLnBrk="1" fontAlgn="base" hangingPunct="1">
        <a:spcBef>
          <a:spcPct val="20000"/>
        </a:spcBef>
        <a:spcAft>
          <a:spcPct val="0"/>
        </a:spcAft>
        <a:buFont typeface="Arial" charset="0"/>
        <a:buChar char="•"/>
        <a:defRPr sz="4266" kern="1200">
          <a:solidFill>
            <a:srgbClr val="1F497D"/>
          </a:solidFill>
          <a:latin typeface="Garamond"/>
          <a:ea typeface="ＭＳ Ｐゴシック" pitchFamily="-107" charset="-128"/>
          <a:cs typeface="Garamond"/>
        </a:defRPr>
      </a:lvl1pPr>
      <a:lvl2pPr marL="990612" indent="-381005" algn="l" defTabSz="609608" rtl="0" eaLnBrk="1" fontAlgn="base" hangingPunct="1">
        <a:spcBef>
          <a:spcPct val="20000"/>
        </a:spcBef>
        <a:spcAft>
          <a:spcPct val="0"/>
        </a:spcAft>
        <a:buFont typeface="Arial" charset="0"/>
        <a:buChar char="–"/>
        <a:defRPr sz="3734" kern="1200">
          <a:solidFill>
            <a:srgbClr val="1F497D"/>
          </a:solidFill>
          <a:latin typeface="Garamond"/>
          <a:ea typeface="ＭＳ Ｐゴシック" pitchFamily="-107" charset="-128"/>
          <a:cs typeface="Garamond"/>
        </a:defRPr>
      </a:lvl2pPr>
      <a:lvl3pPr marL="1524020" indent="-304805" algn="l" defTabSz="609608"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3pPr>
      <a:lvl4pPr marL="2133627" indent="-304805" algn="l" defTabSz="609608" rtl="0" eaLnBrk="1" fontAlgn="base" hangingPunct="1">
        <a:spcBef>
          <a:spcPct val="20000"/>
        </a:spcBef>
        <a:spcAft>
          <a:spcPct val="0"/>
        </a:spcAft>
        <a:buFont typeface="Arial" charset="0"/>
        <a:buChar char="–"/>
        <a:defRPr sz="2667" kern="1200">
          <a:solidFill>
            <a:srgbClr val="1F497D"/>
          </a:solidFill>
          <a:latin typeface="Garamond"/>
          <a:ea typeface="ＭＳ Ｐゴシック" pitchFamily="-107" charset="-128"/>
          <a:cs typeface="Garamond"/>
        </a:defRPr>
      </a:lvl4pPr>
      <a:lvl5pPr marL="2743235" indent="-304805" algn="l" defTabSz="609608" rtl="0" eaLnBrk="1" fontAlgn="base" hangingPunct="1">
        <a:spcBef>
          <a:spcPct val="20000"/>
        </a:spcBef>
        <a:spcAft>
          <a:spcPct val="0"/>
        </a:spcAft>
        <a:buFont typeface="Arial" charset="0"/>
        <a:buChar char="»"/>
        <a:defRPr sz="2667" kern="1200">
          <a:solidFill>
            <a:srgbClr val="1F497D"/>
          </a:solidFill>
          <a:latin typeface="Garamond"/>
          <a:ea typeface="ＭＳ Ｐゴシック" pitchFamily="-107" charset="-128"/>
          <a:cs typeface="Garamond"/>
        </a:defRPr>
      </a:lvl5pPr>
      <a:lvl6pPr marL="3352842" indent="-304805" algn="l" defTabSz="609608" rtl="0" eaLnBrk="1" latinLnBrk="0" hangingPunct="1">
        <a:spcBef>
          <a:spcPct val="20000"/>
        </a:spcBef>
        <a:buFont typeface="Arial"/>
        <a:buChar char="•"/>
        <a:defRPr sz="2667" kern="1200">
          <a:solidFill>
            <a:schemeClr val="tx1"/>
          </a:solidFill>
          <a:latin typeface="+mn-lt"/>
          <a:ea typeface="+mn-ea"/>
          <a:cs typeface="+mn-cs"/>
        </a:defRPr>
      </a:lvl6pPr>
      <a:lvl7pPr marL="3962450" indent="-304805" algn="l" defTabSz="609608" rtl="0" eaLnBrk="1" latinLnBrk="0" hangingPunct="1">
        <a:spcBef>
          <a:spcPct val="20000"/>
        </a:spcBef>
        <a:buFont typeface="Arial"/>
        <a:buChar char="•"/>
        <a:defRPr sz="2667" kern="1200">
          <a:solidFill>
            <a:schemeClr val="tx1"/>
          </a:solidFill>
          <a:latin typeface="+mn-lt"/>
          <a:ea typeface="+mn-ea"/>
          <a:cs typeface="+mn-cs"/>
        </a:defRPr>
      </a:lvl7pPr>
      <a:lvl8pPr marL="4572057" indent="-304805" algn="l" defTabSz="609608" rtl="0" eaLnBrk="1" latinLnBrk="0" hangingPunct="1">
        <a:spcBef>
          <a:spcPct val="20000"/>
        </a:spcBef>
        <a:buFont typeface="Arial"/>
        <a:buChar char="•"/>
        <a:defRPr sz="2667" kern="1200">
          <a:solidFill>
            <a:schemeClr val="tx1"/>
          </a:solidFill>
          <a:latin typeface="+mn-lt"/>
          <a:ea typeface="+mn-ea"/>
          <a:cs typeface="+mn-cs"/>
        </a:defRPr>
      </a:lvl8pPr>
      <a:lvl9pPr marL="5181665" indent="-304805" algn="l" defTabSz="609608"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08" rtl="0" eaLnBrk="1" latinLnBrk="0" hangingPunct="1">
        <a:defRPr sz="2400" kern="1200">
          <a:solidFill>
            <a:schemeClr val="tx1"/>
          </a:solidFill>
          <a:latin typeface="+mn-lt"/>
          <a:ea typeface="+mn-ea"/>
          <a:cs typeface="+mn-cs"/>
        </a:defRPr>
      </a:lvl1pPr>
      <a:lvl2pPr marL="609608" algn="l" defTabSz="609608" rtl="0" eaLnBrk="1" latinLnBrk="0" hangingPunct="1">
        <a:defRPr sz="2400" kern="1200">
          <a:solidFill>
            <a:schemeClr val="tx1"/>
          </a:solidFill>
          <a:latin typeface="+mn-lt"/>
          <a:ea typeface="+mn-ea"/>
          <a:cs typeface="+mn-cs"/>
        </a:defRPr>
      </a:lvl2pPr>
      <a:lvl3pPr marL="1219215" algn="l" defTabSz="609608" rtl="0" eaLnBrk="1" latinLnBrk="0" hangingPunct="1">
        <a:defRPr sz="2400" kern="1200">
          <a:solidFill>
            <a:schemeClr val="tx1"/>
          </a:solidFill>
          <a:latin typeface="+mn-lt"/>
          <a:ea typeface="+mn-ea"/>
          <a:cs typeface="+mn-cs"/>
        </a:defRPr>
      </a:lvl3pPr>
      <a:lvl4pPr marL="1828823" algn="l" defTabSz="609608" rtl="0" eaLnBrk="1" latinLnBrk="0" hangingPunct="1">
        <a:defRPr sz="2400" kern="1200">
          <a:solidFill>
            <a:schemeClr val="tx1"/>
          </a:solidFill>
          <a:latin typeface="+mn-lt"/>
          <a:ea typeface="+mn-ea"/>
          <a:cs typeface="+mn-cs"/>
        </a:defRPr>
      </a:lvl4pPr>
      <a:lvl5pPr marL="2438430" algn="l" defTabSz="609608" rtl="0" eaLnBrk="1" latinLnBrk="0" hangingPunct="1">
        <a:defRPr sz="2400" kern="1200">
          <a:solidFill>
            <a:schemeClr val="tx1"/>
          </a:solidFill>
          <a:latin typeface="+mn-lt"/>
          <a:ea typeface="+mn-ea"/>
          <a:cs typeface="+mn-cs"/>
        </a:defRPr>
      </a:lvl5pPr>
      <a:lvl6pPr marL="3048038" algn="l" defTabSz="609608" rtl="0" eaLnBrk="1" latinLnBrk="0" hangingPunct="1">
        <a:defRPr sz="2400" kern="1200">
          <a:solidFill>
            <a:schemeClr val="tx1"/>
          </a:solidFill>
          <a:latin typeface="+mn-lt"/>
          <a:ea typeface="+mn-ea"/>
          <a:cs typeface="+mn-cs"/>
        </a:defRPr>
      </a:lvl6pPr>
      <a:lvl7pPr marL="3657645" algn="l" defTabSz="609608" rtl="0" eaLnBrk="1" latinLnBrk="0" hangingPunct="1">
        <a:defRPr sz="2400" kern="1200">
          <a:solidFill>
            <a:schemeClr val="tx1"/>
          </a:solidFill>
          <a:latin typeface="+mn-lt"/>
          <a:ea typeface="+mn-ea"/>
          <a:cs typeface="+mn-cs"/>
        </a:defRPr>
      </a:lvl7pPr>
      <a:lvl8pPr marL="4267254" algn="l" defTabSz="609608" rtl="0" eaLnBrk="1" latinLnBrk="0" hangingPunct="1">
        <a:defRPr sz="2400" kern="1200">
          <a:solidFill>
            <a:schemeClr val="tx1"/>
          </a:solidFill>
          <a:latin typeface="+mn-lt"/>
          <a:ea typeface="+mn-ea"/>
          <a:cs typeface="+mn-cs"/>
        </a:defRPr>
      </a:lvl8pPr>
      <a:lvl9pPr marL="4876862" algn="l" defTabSz="609608"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7C9DD"/>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68C8A50E-8A38-6843-AAAD-0BEDEEF48940}"/>
              </a:ext>
            </a:extLst>
          </p:cNvPr>
          <p:cNvSpPr>
            <a:spLocks noChangeArrowheads="1"/>
          </p:cNvSpPr>
          <p:nvPr userDrawn="1"/>
        </p:nvSpPr>
        <p:spPr bwMode="auto">
          <a:xfrm>
            <a:off x="0" y="0"/>
            <a:ext cx="12192000" cy="1606550"/>
          </a:xfrm>
          <a:prstGeom prst="rect">
            <a:avLst/>
          </a:prstGeom>
          <a:solidFill>
            <a:srgbClr val="0B264D"/>
          </a:soli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400">
              <a:solidFill>
                <a:srgbClr val="88B1DE"/>
              </a:solidFill>
            </a:endParaRPr>
          </a:p>
        </p:txBody>
      </p:sp>
      <p:sp>
        <p:nvSpPr>
          <p:cNvPr id="1027" name="Rectangle 2">
            <a:extLst>
              <a:ext uri="{FF2B5EF4-FFF2-40B4-BE49-F238E27FC236}">
                <a16:creationId xmlns:a16="http://schemas.microsoft.com/office/drawing/2014/main" id="{3D116016-AEAC-AB4E-AE24-F2A621D0413D}"/>
              </a:ext>
            </a:extLst>
          </p:cNvPr>
          <p:cNvSpPr>
            <a:spLocks noGrp="1" noChangeArrowheads="1"/>
          </p:cNvSpPr>
          <p:nvPr>
            <p:ph type="title"/>
          </p:nvPr>
        </p:nvSpPr>
        <p:spPr bwMode="auto">
          <a:xfrm>
            <a:off x="914400" y="296863"/>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pic>
        <p:nvPicPr>
          <p:cNvPr id="1028" name="Picture 1" descr="YaleWHITEtrans.psd">
            <a:extLst>
              <a:ext uri="{FF2B5EF4-FFF2-40B4-BE49-F238E27FC236}">
                <a16:creationId xmlns:a16="http://schemas.microsoft.com/office/drawing/2014/main" id="{0D6261BD-6752-134E-BF60-C0F9B11402D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179484" y="6107113"/>
            <a:ext cx="1818216"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Placeholder 2">
            <a:extLst>
              <a:ext uri="{FF2B5EF4-FFF2-40B4-BE49-F238E27FC236}">
                <a16:creationId xmlns:a16="http://schemas.microsoft.com/office/drawing/2014/main" id="{9F905F78-CB13-2E4D-B99D-938ADA68271A}"/>
              </a:ext>
            </a:extLst>
          </p:cNvPr>
          <p:cNvSpPr>
            <a:spLocks noGrp="1"/>
          </p:cNvSpPr>
          <p:nvPr>
            <p:ph type="body" idx="1"/>
          </p:nvPr>
        </p:nvSpPr>
        <p:spPr bwMode="auto">
          <a:xfrm>
            <a:off x="609600" y="2020888"/>
            <a:ext cx="109728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6817994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004C90"/>
          </a:solidFill>
          <a:latin typeface="Arial" charset="0"/>
          <a:ea typeface="ＭＳ Ｐゴシック" charset="0"/>
          <a:cs typeface="ＭＳ Ｐゴシック" charset="0"/>
        </a:defRPr>
      </a:lvl6pPr>
      <a:lvl7pPr marL="914400" algn="ctr" rtl="0" fontAlgn="base">
        <a:spcBef>
          <a:spcPct val="0"/>
        </a:spcBef>
        <a:spcAft>
          <a:spcPct val="0"/>
        </a:spcAft>
        <a:defRPr sz="3600" b="1">
          <a:solidFill>
            <a:srgbClr val="004C90"/>
          </a:solidFill>
          <a:latin typeface="Arial" charset="0"/>
          <a:ea typeface="ＭＳ Ｐゴシック" charset="0"/>
          <a:cs typeface="ＭＳ Ｐゴシック" charset="0"/>
        </a:defRPr>
      </a:lvl7pPr>
      <a:lvl8pPr marL="1371600" algn="ctr" rtl="0" fontAlgn="base">
        <a:spcBef>
          <a:spcPct val="0"/>
        </a:spcBef>
        <a:spcAft>
          <a:spcPct val="0"/>
        </a:spcAft>
        <a:defRPr sz="3600" b="1">
          <a:solidFill>
            <a:srgbClr val="004C90"/>
          </a:solidFill>
          <a:latin typeface="Arial" charset="0"/>
          <a:ea typeface="ＭＳ Ｐゴシック" charset="0"/>
          <a:cs typeface="ＭＳ Ｐゴシック" charset="0"/>
        </a:defRPr>
      </a:lvl8pPr>
      <a:lvl9pPr marL="1828800" algn="ctr" rtl="0" fontAlgn="base">
        <a:spcBef>
          <a:spcPct val="0"/>
        </a:spcBef>
        <a:spcAft>
          <a:spcPct val="0"/>
        </a:spcAft>
        <a:defRPr sz="3600" b="1">
          <a:solidFill>
            <a:srgbClr val="004C90"/>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2400">
          <a:solidFill>
            <a:srgbClr val="002F59"/>
          </a:solidFill>
          <a:latin typeface="+mn-lt"/>
          <a:ea typeface="+mn-ea"/>
          <a:cs typeface="+mn-cs"/>
        </a:defRPr>
      </a:lvl1pPr>
      <a:lvl2pPr marL="742950" indent="-285750" algn="l" rtl="0" eaLnBrk="0" fontAlgn="base" hangingPunct="0">
        <a:spcBef>
          <a:spcPct val="20000"/>
        </a:spcBef>
        <a:spcAft>
          <a:spcPct val="0"/>
        </a:spcAft>
        <a:buChar char="–"/>
        <a:defRPr sz="2400">
          <a:solidFill>
            <a:srgbClr val="002F59"/>
          </a:solidFill>
          <a:latin typeface="+mn-lt"/>
          <a:ea typeface="+mn-ea"/>
        </a:defRPr>
      </a:lvl2pPr>
      <a:lvl3pPr marL="1143000" indent="-228600" algn="l" rtl="0" eaLnBrk="0" fontAlgn="base" hangingPunct="0">
        <a:spcBef>
          <a:spcPct val="20000"/>
        </a:spcBef>
        <a:spcAft>
          <a:spcPct val="0"/>
        </a:spcAft>
        <a:buChar char="•"/>
        <a:defRPr sz="2400">
          <a:solidFill>
            <a:srgbClr val="002F59"/>
          </a:solidFill>
          <a:latin typeface="+mn-lt"/>
          <a:ea typeface="+mn-ea"/>
        </a:defRPr>
      </a:lvl3pPr>
      <a:lvl4pPr marL="1600200" indent="-228600" algn="l" rtl="0" eaLnBrk="0" fontAlgn="base" hangingPunct="0">
        <a:spcBef>
          <a:spcPct val="20000"/>
        </a:spcBef>
        <a:spcAft>
          <a:spcPct val="0"/>
        </a:spcAft>
        <a:buChar char="–"/>
        <a:defRPr sz="2400">
          <a:solidFill>
            <a:srgbClr val="002F59"/>
          </a:solidFill>
          <a:latin typeface="+mn-lt"/>
          <a:ea typeface="+mn-ea"/>
        </a:defRPr>
      </a:lvl4pPr>
      <a:lvl5pPr marL="2057400" indent="-228600" algn="l" rtl="0" eaLnBrk="0" fontAlgn="base" hangingPunct="0">
        <a:spcBef>
          <a:spcPct val="20000"/>
        </a:spcBef>
        <a:spcAft>
          <a:spcPct val="0"/>
        </a:spcAft>
        <a:buChar char="»"/>
        <a:defRPr sz="2400">
          <a:solidFill>
            <a:srgbClr val="002F59"/>
          </a:solidFill>
          <a:latin typeface="+mn-lt"/>
          <a:ea typeface="+mn-ea"/>
        </a:defRPr>
      </a:lvl5pPr>
      <a:lvl6pPr marL="2514600" indent="-228600" algn="l" rtl="0" fontAlgn="base">
        <a:spcBef>
          <a:spcPct val="20000"/>
        </a:spcBef>
        <a:spcAft>
          <a:spcPct val="0"/>
        </a:spcAft>
        <a:buChar char="»"/>
        <a:defRPr sz="2400">
          <a:solidFill>
            <a:srgbClr val="004C90"/>
          </a:solidFill>
          <a:latin typeface="+mn-lt"/>
          <a:ea typeface="+mn-ea"/>
        </a:defRPr>
      </a:lvl6pPr>
      <a:lvl7pPr marL="2971800" indent="-228600" algn="l" rtl="0" fontAlgn="base">
        <a:spcBef>
          <a:spcPct val="20000"/>
        </a:spcBef>
        <a:spcAft>
          <a:spcPct val="0"/>
        </a:spcAft>
        <a:buChar char="»"/>
        <a:defRPr sz="2400">
          <a:solidFill>
            <a:srgbClr val="004C90"/>
          </a:solidFill>
          <a:latin typeface="+mn-lt"/>
          <a:ea typeface="+mn-ea"/>
        </a:defRPr>
      </a:lvl7pPr>
      <a:lvl8pPr marL="3429000" indent="-228600" algn="l" rtl="0" fontAlgn="base">
        <a:spcBef>
          <a:spcPct val="20000"/>
        </a:spcBef>
        <a:spcAft>
          <a:spcPct val="0"/>
        </a:spcAft>
        <a:buChar char="»"/>
        <a:defRPr sz="2400">
          <a:solidFill>
            <a:srgbClr val="004C90"/>
          </a:solidFill>
          <a:latin typeface="+mn-lt"/>
          <a:ea typeface="+mn-ea"/>
        </a:defRPr>
      </a:lvl8pPr>
      <a:lvl9pPr marL="3886200" indent="-228600" algn="l" rtl="0" fontAlgn="base">
        <a:spcBef>
          <a:spcPct val="20000"/>
        </a:spcBef>
        <a:spcAft>
          <a:spcPct val="0"/>
        </a:spcAft>
        <a:buChar char="»"/>
        <a:defRPr sz="2400">
          <a:solidFill>
            <a:srgbClr val="004C9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phia.icap.columbia.edu"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42.xml"/><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hyperlink" Target="https://quickres.org/100" TargetMode="Externa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www.coachmpilo.co.z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70.png"/><Relationship Id="rId5" Type="http://schemas.openxmlformats.org/officeDocument/2006/relationships/diagramQuickStyle" Target="../diagrams/quickStyle1.xml"/><Relationship Id="rId10" Type="http://schemas.openxmlformats.org/officeDocument/2006/relationships/image" Target="../media/image69.png"/><Relationship Id="rId4" Type="http://schemas.openxmlformats.org/officeDocument/2006/relationships/diagramLayout" Target="../diagrams/layout1.xml"/><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41.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77.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97.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1.xml"/><Relationship Id="rId1" Type="http://schemas.openxmlformats.org/officeDocument/2006/relationships/slideLayout" Target="../slideLayouts/slideLayout75.xml"/><Relationship Id="rId6" Type="http://schemas.openxmlformats.org/officeDocument/2006/relationships/image" Target="../media/image90.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104.jpg"/><Relationship Id="rId1" Type="http://schemas.openxmlformats.org/officeDocument/2006/relationships/slideLayout" Target="../slideLayouts/slideLayout13.xml"/><Relationship Id="rId5" Type="http://schemas.openxmlformats.org/officeDocument/2006/relationships/image" Target="../media/image105.jp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hyperlink" Target="https://www.unaids.org/sites/default/files/media_asset/glion_oct2017_meeting_report_en.pdf"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B46EC5-6AD6-C079-CEBF-272F1A9A41E7}"/>
              </a:ext>
            </a:extLst>
          </p:cNvPr>
          <p:cNvSpPr/>
          <p:nvPr/>
        </p:nvSpPr>
        <p:spPr>
          <a:xfrm>
            <a:off x="120316" y="132346"/>
            <a:ext cx="11935326" cy="6593307"/>
          </a:xfrm>
          <a:prstGeom prst="rect">
            <a:avLst/>
          </a:prstGeom>
          <a:noFill/>
          <a:ln w="381000">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ah"/>
              <a:ea typeface="+mn-ea"/>
              <a:cs typeface="+mn-cs"/>
            </a:endParaRPr>
          </a:p>
        </p:txBody>
      </p:sp>
      <p:pic>
        <p:nvPicPr>
          <p:cNvPr id="4" name="Picture 3">
            <a:extLst>
              <a:ext uri="{FF2B5EF4-FFF2-40B4-BE49-F238E27FC236}">
                <a16:creationId xmlns:a16="http://schemas.microsoft.com/office/drawing/2014/main" id="{E8DF5855-7BEC-7B80-2743-D8693C869E88}"/>
              </a:ext>
            </a:extLst>
          </p:cNvPr>
          <p:cNvPicPr>
            <a:picLocks noChangeAspect="1"/>
          </p:cNvPicPr>
          <p:nvPr/>
        </p:nvPicPr>
        <p:blipFill rotWithShape="1">
          <a:blip r:embed="rId2"/>
          <a:srcRect t="731" b="6606"/>
          <a:stretch/>
        </p:blipFill>
        <p:spPr>
          <a:xfrm>
            <a:off x="2686029" y="-48128"/>
            <a:ext cx="6803900" cy="6593306"/>
          </a:xfrm>
          <a:prstGeom prst="rect">
            <a:avLst/>
          </a:prstGeom>
        </p:spPr>
      </p:pic>
    </p:spTree>
    <p:extLst>
      <p:ext uri="{BB962C8B-B14F-4D97-AF65-F5344CB8AC3E}">
        <p14:creationId xmlns:p14="http://schemas.microsoft.com/office/powerpoint/2010/main" val="241155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Strategies and Partnerships\Communications\Graphics &amp; Illustrations\ICAP graphics\Wheel Graphic_ICAP focus\graphic wheel added border.jpg">
            <a:extLst>
              <a:ext uri="{FF2B5EF4-FFF2-40B4-BE49-F238E27FC236}">
                <a16:creationId xmlns:a16="http://schemas.microsoft.com/office/drawing/2014/main" id="{3CBFEA2F-EFC5-46BA-91B5-D9830A84CD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67" r="-16667"/>
          <a:stretch/>
        </p:blipFill>
        <p:spPr bwMode="auto">
          <a:xfrm>
            <a:off x="3882751" y="4398389"/>
            <a:ext cx="3180833" cy="236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340E861-F693-4877-B0B4-953141D68E3F}"/>
              </a:ext>
            </a:extLst>
          </p:cNvPr>
          <p:cNvSpPr>
            <a:spLocks noGrp="1"/>
          </p:cNvSpPr>
          <p:nvPr>
            <p:ph type="body" sz="half" idx="13"/>
          </p:nvPr>
        </p:nvSpPr>
        <p:spPr>
          <a:xfrm>
            <a:off x="332607" y="1158133"/>
            <a:ext cx="6089458" cy="4785588"/>
          </a:xfrm>
        </p:spPr>
        <p:txBody>
          <a:bodyPr>
            <a:normAutofit fontScale="25000" lnSpcReduction="20000"/>
          </a:bodyPr>
          <a:lstStyle/>
          <a:p>
            <a:pPr>
              <a:lnSpc>
                <a:spcPct val="120000"/>
              </a:lnSpc>
            </a:pPr>
            <a:r>
              <a:rPr lang="en-US" sz="9600">
                <a:solidFill>
                  <a:schemeClr val="tx1"/>
                </a:solidFill>
                <a:latin typeface="Calibri" panose="020F0502020204030204" pitchFamily="34" charset="0"/>
                <a:cs typeface="Calibri" panose="020F0502020204030204" pitchFamily="34" charset="0"/>
              </a:rPr>
              <a:t>Works through </a:t>
            </a:r>
            <a:r>
              <a:rPr lang="en-US" sz="9600" b="1">
                <a:solidFill>
                  <a:schemeClr val="tx1"/>
                </a:solidFill>
                <a:latin typeface="Calibri" panose="020F0502020204030204" pitchFamily="34" charset="0"/>
                <a:cs typeface="Calibri" panose="020F0502020204030204" pitchFamily="34" charset="0"/>
              </a:rPr>
              <a:t>collaborations</a:t>
            </a:r>
            <a:r>
              <a:rPr lang="en-US" sz="9600">
                <a:solidFill>
                  <a:schemeClr val="tx1"/>
                </a:solidFill>
                <a:latin typeface="Calibri" panose="020F0502020204030204" pitchFamily="34" charset="0"/>
                <a:cs typeface="Calibri" panose="020F0502020204030204" pitchFamily="34" charset="0"/>
              </a:rPr>
              <a:t> at every level of the health system</a:t>
            </a:r>
          </a:p>
          <a:p>
            <a:pPr marL="742950" lvl="2" indent="-285750">
              <a:lnSpc>
                <a:spcPct val="120000"/>
              </a:lnSpc>
              <a:buFont typeface="Arial" panose="020B0604020202020204" pitchFamily="34" charset="0"/>
              <a:buChar char="•"/>
            </a:pPr>
            <a:r>
              <a:rPr lang="en-US" sz="8000">
                <a:latin typeface="Calibri" panose="020F0502020204030204" pitchFamily="34" charset="0"/>
                <a:cs typeface="Calibri" panose="020F0502020204030204" pitchFamily="34" charset="0"/>
              </a:rPr>
              <a:t>national governments, district health management teams, individual health facilities, local educational institutions and NGOs</a:t>
            </a:r>
          </a:p>
          <a:p>
            <a:pPr>
              <a:lnSpc>
                <a:spcPct val="120000"/>
              </a:lnSpc>
            </a:pPr>
            <a:r>
              <a:rPr lang="en-US" sz="9600">
                <a:solidFill>
                  <a:schemeClr val="tx1"/>
                </a:solidFill>
                <a:latin typeface="Calibri" panose="020F0502020204030204" pitchFamily="34" charset="0"/>
                <a:cs typeface="Calibri" panose="020F0502020204030204" pitchFamily="34" charset="0"/>
              </a:rPr>
              <a:t>Core approaches inform activities : </a:t>
            </a:r>
            <a:endParaRPr lang="en-US" sz="9600" u="sng">
              <a:solidFill>
                <a:schemeClr val="tx1"/>
              </a:solidFill>
              <a:latin typeface="Calibri" panose="020F0502020204030204" pitchFamily="34" charset="0"/>
              <a:cs typeface="Calibri" panose="020F0502020204030204" pitchFamily="34" charset="0"/>
            </a:endParaRPr>
          </a:p>
          <a:p>
            <a:pPr marL="742950" lvl="1" indent="-285750">
              <a:lnSpc>
                <a:spcPct val="120000"/>
              </a:lnSpc>
              <a:buFont typeface="Arial" panose="020B0604020202020204" pitchFamily="34" charset="0"/>
              <a:buChar char="•"/>
            </a:pPr>
            <a:r>
              <a:rPr lang="en-US" sz="8000">
                <a:latin typeface="Calibri" panose="020F0502020204030204" pitchFamily="34" charset="0"/>
                <a:cs typeface="Calibri" panose="020F0502020204030204" pitchFamily="34" charset="0"/>
              </a:rPr>
              <a:t>technical assistance </a:t>
            </a:r>
          </a:p>
          <a:p>
            <a:pPr marL="742950" lvl="1" indent="-285750">
              <a:lnSpc>
                <a:spcPct val="120000"/>
              </a:lnSpc>
              <a:buFont typeface="Arial" panose="020B0604020202020204" pitchFamily="34" charset="0"/>
              <a:buChar char="•"/>
            </a:pPr>
            <a:r>
              <a:rPr lang="en-US" sz="8000">
                <a:latin typeface="Calibri" panose="020F0502020204030204" pitchFamily="34" charset="0"/>
                <a:cs typeface="Calibri" panose="020F0502020204030204" pitchFamily="34" charset="0"/>
              </a:rPr>
              <a:t>implementation support</a:t>
            </a:r>
          </a:p>
          <a:p>
            <a:pPr marL="742950" lvl="1" indent="-285750">
              <a:lnSpc>
                <a:spcPct val="120000"/>
              </a:lnSpc>
              <a:buFont typeface="Arial" panose="020B0604020202020204" pitchFamily="34" charset="0"/>
              <a:buChar char="•"/>
            </a:pPr>
            <a:r>
              <a:rPr lang="en-US" sz="8000">
                <a:latin typeface="Calibri" panose="020F0502020204030204" pitchFamily="34" charset="0"/>
                <a:cs typeface="Calibri" panose="020F0502020204030204" pitchFamily="34" charset="0"/>
              </a:rPr>
              <a:t>capacity building</a:t>
            </a:r>
          </a:p>
          <a:p>
            <a:pPr marL="742950" lvl="1" indent="-285750">
              <a:lnSpc>
                <a:spcPct val="120000"/>
              </a:lnSpc>
              <a:buFont typeface="Arial" panose="020B0604020202020204" pitchFamily="34" charset="0"/>
              <a:buChar char="•"/>
            </a:pPr>
            <a:r>
              <a:rPr lang="en-US" sz="8000">
                <a:latin typeface="Calibri" panose="020F0502020204030204" pitchFamily="34" charset="0"/>
                <a:cs typeface="Calibri" panose="020F0502020204030204" pitchFamily="34" charset="0"/>
              </a:rPr>
              <a:t>thought and scientific leadership </a:t>
            </a:r>
          </a:p>
          <a:p>
            <a:endParaRPr lang="en-US"/>
          </a:p>
        </p:txBody>
      </p:sp>
      <p:sp>
        <p:nvSpPr>
          <p:cNvPr id="2" name="Text Placeholder 1">
            <a:extLst>
              <a:ext uri="{FF2B5EF4-FFF2-40B4-BE49-F238E27FC236}">
                <a16:creationId xmlns:a16="http://schemas.microsoft.com/office/drawing/2014/main" id="{E58D1C94-6A3A-4E5C-AE61-1AF2A371A8BB}"/>
              </a:ext>
            </a:extLst>
          </p:cNvPr>
          <p:cNvSpPr>
            <a:spLocks noGrp="1"/>
          </p:cNvSpPr>
          <p:nvPr>
            <p:ph type="body" sz="half" idx="2"/>
          </p:nvPr>
        </p:nvSpPr>
        <p:spPr>
          <a:xfrm>
            <a:off x="7676690" y="715668"/>
            <a:ext cx="4011084" cy="5271645"/>
          </a:xfrm>
        </p:spPr>
        <p:txBody>
          <a:bodyPr/>
          <a:lstStyle/>
          <a:p>
            <a:endParaRPr lang="en-US"/>
          </a:p>
        </p:txBody>
      </p:sp>
      <p:sp>
        <p:nvSpPr>
          <p:cNvPr id="3" name="Title 2">
            <a:extLst>
              <a:ext uri="{FF2B5EF4-FFF2-40B4-BE49-F238E27FC236}">
                <a16:creationId xmlns:a16="http://schemas.microsoft.com/office/drawing/2014/main" id="{44A92E18-3EC4-4805-8825-2A03104E8CC7}"/>
              </a:ext>
            </a:extLst>
          </p:cNvPr>
          <p:cNvSpPr>
            <a:spLocks noGrp="1"/>
          </p:cNvSpPr>
          <p:nvPr>
            <p:ph type="title"/>
          </p:nvPr>
        </p:nvSpPr>
        <p:spPr>
          <a:xfrm>
            <a:off x="137114" y="331273"/>
            <a:ext cx="6480443" cy="768789"/>
          </a:xfrm>
        </p:spPr>
        <p:txBody>
          <a:bodyPr>
            <a:noAutofit/>
          </a:bodyPr>
          <a:lstStyle/>
          <a:p>
            <a:r>
              <a:rPr lang="en-US" sz="3600"/>
              <a:t>ICAP at Columbia University</a:t>
            </a:r>
          </a:p>
        </p:txBody>
      </p:sp>
      <p:sp>
        <p:nvSpPr>
          <p:cNvPr id="23" name="TextBox 22">
            <a:extLst>
              <a:ext uri="{FF2B5EF4-FFF2-40B4-BE49-F238E27FC236}">
                <a16:creationId xmlns:a16="http://schemas.microsoft.com/office/drawing/2014/main" id="{F0E80E42-68A9-40AA-9E06-45ABFCFDF81C}"/>
              </a:ext>
            </a:extLst>
          </p:cNvPr>
          <p:cNvSpPr txBox="1"/>
          <p:nvPr/>
        </p:nvSpPr>
        <p:spPr>
          <a:xfrm>
            <a:off x="7271461" y="291224"/>
            <a:ext cx="3892725" cy="2700868"/>
          </a:xfrm>
          <a:prstGeom prst="rect">
            <a:avLst/>
          </a:prstGeom>
          <a:noFill/>
        </p:spPr>
        <p:txBody>
          <a:bodyPr wrap="square">
            <a:spAutoFit/>
          </a:bodyPr>
          <a:lstStyle/>
          <a:p>
            <a:pPr defTabSz="457200" fontAlgn="base">
              <a:lnSpc>
                <a:spcPct val="150000"/>
              </a:lnSpc>
              <a:spcBef>
                <a:spcPct val="0"/>
              </a:spcBef>
            </a:pPr>
            <a:r>
              <a:rPr lang="en-US" sz="2900" b="1">
                <a:solidFill>
                  <a:schemeClr val="bg1"/>
                </a:solidFill>
                <a:latin typeface="Candara" panose="020E0502030303020204" pitchFamily="34" charset="0"/>
                <a:ea typeface="Cambria Math" panose="02040503050406030204" pitchFamily="18" charset="0"/>
                <a:cs typeface="Arial"/>
              </a:rPr>
              <a:t>Healthy people,</a:t>
            </a:r>
          </a:p>
          <a:p>
            <a:pPr defTabSz="457200" fontAlgn="base">
              <a:lnSpc>
                <a:spcPct val="150000"/>
              </a:lnSpc>
              <a:spcBef>
                <a:spcPct val="0"/>
              </a:spcBef>
            </a:pPr>
            <a:r>
              <a:rPr lang="en-US" sz="2900" b="1">
                <a:solidFill>
                  <a:schemeClr val="bg1"/>
                </a:solidFill>
                <a:latin typeface="Candara" panose="020E0502030303020204" pitchFamily="34" charset="0"/>
                <a:ea typeface="Cambria Math" panose="02040503050406030204" pitchFamily="18" charset="0"/>
                <a:cs typeface="Arial"/>
              </a:rPr>
              <a:t>empowered communities,</a:t>
            </a:r>
          </a:p>
          <a:p>
            <a:pPr defTabSz="457200" fontAlgn="base">
              <a:lnSpc>
                <a:spcPct val="150000"/>
              </a:lnSpc>
              <a:spcBef>
                <a:spcPct val="0"/>
              </a:spcBef>
            </a:pPr>
            <a:r>
              <a:rPr lang="en-US" sz="2900" b="1">
                <a:solidFill>
                  <a:schemeClr val="bg1"/>
                </a:solidFill>
                <a:latin typeface="Candara" panose="020E0502030303020204" pitchFamily="34" charset="0"/>
                <a:ea typeface="Cambria Math" panose="02040503050406030204" pitchFamily="18" charset="0"/>
                <a:cs typeface="Arial"/>
              </a:rPr>
              <a:t>thriving societies</a:t>
            </a:r>
          </a:p>
        </p:txBody>
      </p:sp>
      <p:pic>
        <p:nvPicPr>
          <p:cNvPr id="25" name="Picture 24">
            <a:extLst>
              <a:ext uri="{FF2B5EF4-FFF2-40B4-BE49-F238E27FC236}">
                <a16:creationId xmlns:a16="http://schemas.microsoft.com/office/drawing/2014/main" id="{9008E307-DA8E-4C9F-9F57-7A24AE23FEED}"/>
              </a:ext>
            </a:extLst>
          </p:cNvPr>
          <p:cNvPicPr>
            <a:picLocks noChangeAspect="1"/>
          </p:cNvPicPr>
          <p:nvPr/>
        </p:nvPicPr>
        <p:blipFill>
          <a:blip r:embed="rId4"/>
          <a:stretch>
            <a:fillRect/>
          </a:stretch>
        </p:blipFill>
        <p:spPr>
          <a:xfrm>
            <a:off x="6813050" y="0"/>
            <a:ext cx="5378950" cy="3640736"/>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0F1B8234-9025-410E-801C-4CA21D062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050" y="3298327"/>
            <a:ext cx="5378950" cy="3588211"/>
          </a:xfrm>
          <a:prstGeom prst="rect">
            <a:avLst/>
          </a:prstGeom>
        </p:spPr>
      </p:pic>
      <p:pic>
        <p:nvPicPr>
          <p:cNvPr id="11" name="Picture 10">
            <a:extLst>
              <a:ext uri="{FF2B5EF4-FFF2-40B4-BE49-F238E27FC236}">
                <a16:creationId xmlns:a16="http://schemas.microsoft.com/office/drawing/2014/main" id="{E85BF6BE-E63D-2136-DCEA-94CC30D3455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32607" y="5987799"/>
            <a:ext cx="1051693" cy="615249"/>
          </a:xfrm>
          <a:prstGeom prst="rect">
            <a:avLst/>
          </a:prstGeom>
        </p:spPr>
      </p:pic>
    </p:spTree>
    <p:extLst>
      <p:ext uri="{BB962C8B-B14F-4D97-AF65-F5344CB8AC3E}">
        <p14:creationId xmlns:p14="http://schemas.microsoft.com/office/powerpoint/2010/main" val="164276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5C54D3-B659-78D2-3C6C-5CCFF505E205}"/>
              </a:ext>
            </a:extLst>
          </p:cNvPr>
          <p:cNvPicPr>
            <a:picLocks noChangeAspect="1"/>
          </p:cNvPicPr>
          <p:nvPr/>
        </p:nvPicPr>
        <p:blipFill>
          <a:blip r:embed="rId3"/>
          <a:stretch>
            <a:fillRect/>
          </a:stretch>
        </p:blipFill>
        <p:spPr>
          <a:xfrm>
            <a:off x="5684705" y="1806404"/>
            <a:ext cx="5279418" cy="4671090"/>
          </a:xfrm>
          <a:prstGeom prst="rect">
            <a:avLst/>
          </a:prstGeom>
        </p:spPr>
      </p:pic>
      <p:sp>
        <p:nvSpPr>
          <p:cNvPr id="12" name="Title 1">
            <a:extLst>
              <a:ext uri="{FF2B5EF4-FFF2-40B4-BE49-F238E27FC236}">
                <a16:creationId xmlns:a16="http://schemas.microsoft.com/office/drawing/2014/main" id="{91078CFB-4BFA-2B71-E14B-8672C8D00E65}"/>
              </a:ext>
            </a:extLst>
          </p:cNvPr>
          <p:cNvSpPr>
            <a:spLocks noGrp="1"/>
          </p:cNvSpPr>
          <p:nvPr>
            <p:ph type="title"/>
          </p:nvPr>
        </p:nvSpPr>
        <p:spPr>
          <a:xfrm>
            <a:off x="1413553" y="215997"/>
            <a:ext cx="10409852" cy="773458"/>
          </a:xfrm>
        </p:spPr>
        <p:txBody>
          <a:bodyPr>
            <a:noAutofit/>
          </a:bodyPr>
          <a:lstStyle/>
          <a:p>
            <a:r>
              <a:rPr lang="en-US" sz="3200" dirty="0">
                <a:latin typeface="Century Gothic" panose="020B0502020202020204" pitchFamily="34" charset="0"/>
              </a:rPr>
              <a:t>PHIA Project: </a:t>
            </a:r>
            <a:r>
              <a:rPr lang="en-US" i="1" dirty="0">
                <a:solidFill>
                  <a:srgbClr val="0070C0"/>
                </a:solidFill>
                <a:latin typeface="Century Gothic" panose="020B0502020202020204" pitchFamily="34" charset="0"/>
              </a:rPr>
              <a:t>Measuring Progress Toward Targets</a:t>
            </a:r>
            <a:endParaRPr lang="en-US" sz="2500" i="1" dirty="0">
              <a:solidFill>
                <a:srgbClr val="0070C0"/>
              </a:solidFill>
              <a:latin typeface="Century Gothic" panose="020B0502020202020204" pitchFamily="34" charset="0"/>
            </a:endParaRPr>
          </a:p>
        </p:txBody>
      </p:sp>
      <p:sp>
        <p:nvSpPr>
          <p:cNvPr id="15" name="Text Placeholder 2">
            <a:extLst>
              <a:ext uri="{FF2B5EF4-FFF2-40B4-BE49-F238E27FC236}">
                <a16:creationId xmlns:a16="http://schemas.microsoft.com/office/drawing/2014/main" id="{ECEB9ACE-4F6E-D944-6AC2-57D7C0E12CE3}"/>
              </a:ext>
            </a:extLst>
          </p:cNvPr>
          <p:cNvSpPr txBox="1">
            <a:spLocks/>
          </p:cNvSpPr>
          <p:nvPr/>
        </p:nvSpPr>
        <p:spPr>
          <a:xfrm>
            <a:off x="1339176" y="1342007"/>
            <a:ext cx="6477000" cy="2926714"/>
          </a:xfrm>
          <a:prstGeom prst="rect">
            <a:avLst/>
          </a:prstGeom>
        </p:spPr>
        <p:txBody>
          <a:bodyPr vert="horz" lIns="91440" tIns="45720" rIns="91440" bIns="45720" rtlCol="0">
            <a:normAutofit fontScale="77500" lnSpcReduction="20000"/>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0" lang="en-US" sz="2600" i="0" u="sng" strike="noStrike" kern="1200" cap="none" spc="0" normalizeH="0" baseline="0" noProof="0" dirty="0">
                <a:ln>
                  <a:noFill/>
                </a:ln>
                <a:solidFill>
                  <a:srgbClr val="000000"/>
                </a:solidFill>
                <a:effectLst/>
                <a:uLnTx/>
                <a:uFillTx/>
                <a:latin typeface="Century Gothic" panose="020B0502020202020204" pitchFamily="34" charset="0"/>
              </a:rPr>
              <a:t>Population-based Impact Assessments (PHIAs)*</a:t>
            </a:r>
          </a:p>
          <a:p>
            <a:pPr marL="285750" marR="0" lvl="0" indent="-285750" algn="l" defTabSz="457200" rtl="0" eaLnBrk="1" fontAlgn="auto" latinLnBrk="0" hangingPunct="1">
              <a:lnSpc>
                <a:spcPct val="140000"/>
              </a:lnSpc>
              <a:spcBef>
                <a:spcPct val="20000"/>
              </a:spcBef>
              <a:spcAft>
                <a:spcPts val="0"/>
              </a:spcAft>
              <a:buClrTx/>
              <a:buSzTx/>
              <a:buFontTx/>
              <a:buChar char="-"/>
              <a:tabLst/>
              <a:defRPr/>
            </a:pPr>
            <a:r>
              <a:rPr kumimoji="0" lang="en-US" sz="2600" i="0" u="none" strike="noStrike" kern="1200" cap="none" spc="0" normalizeH="0" baseline="0" noProof="0" dirty="0">
                <a:ln>
                  <a:noFill/>
                </a:ln>
                <a:solidFill>
                  <a:srgbClr val="000000"/>
                </a:solidFill>
                <a:effectLst/>
                <a:uLnTx/>
                <a:uFillTx/>
                <a:latin typeface="Century Gothic" panose="020B0502020202020204" pitchFamily="34" charset="0"/>
              </a:rPr>
              <a:t>Data collection completed for 21 surveys in 15 countries (22</a:t>
            </a:r>
            <a:r>
              <a:rPr kumimoji="0" lang="en-US" sz="2600" i="0" u="none" strike="noStrike" kern="1200" cap="none" spc="0" normalizeH="0" baseline="30000" noProof="0" dirty="0">
                <a:ln>
                  <a:noFill/>
                </a:ln>
                <a:solidFill>
                  <a:srgbClr val="000000"/>
                </a:solidFill>
                <a:effectLst/>
                <a:uLnTx/>
                <a:uFillTx/>
                <a:latin typeface="Century Gothic" panose="020B0502020202020204" pitchFamily="34" charset="0"/>
              </a:rPr>
              <a:t>nd</a:t>
            </a:r>
            <a:r>
              <a:rPr kumimoji="0" lang="en-US" sz="2600" i="0" u="none" strike="noStrike" kern="1200" cap="none" spc="0" normalizeH="0" baseline="0" noProof="0" dirty="0">
                <a:ln>
                  <a:noFill/>
                </a:ln>
                <a:solidFill>
                  <a:srgbClr val="000000"/>
                </a:solidFill>
                <a:effectLst/>
                <a:uLnTx/>
                <a:uFillTx/>
                <a:latin typeface="Century Gothic" panose="020B0502020202020204" pitchFamily="34" charset="0"/>
              </a:rPr>
              <a:t> survey ongoing)</a:t>
            </a:r>
          </a:p>
          <a:p>
            <a:pPr marL="285750" marR="0" lvl="0" indent="-285750" algn="l" defTabSz="457200" rtl="0" eaLnBrk="1" fontAlgn="auto" latinLnBrk="0" hangingPunct="1">
              <a:lnSpc>
                <a:spcPct val="140000"/>
              </a:lnSpc>
              <a:spcBef>
                <a:spcPct val="20000"/>
              </a:spcBef>
              <a:spcAft>
                <a:spcPts val="0"/>
              </a:spcAft>
              <a:buClrTx/>
              <a:buSzTx/>
              <a:buFontTx/>
              <a:buChar char="-"/>
              <a:tabLst/>
              <a:defRPr/>
            </a:pPr>
            <a:r>
              <a:rPr kumimoji="0" lang="en-US" sz="2600" i="0" u="none" strike="noStrike" kern="1200" cap="none" spc="0" normalizeH="0" baseline="0" noProof="0" dirty="0">
                <a:ln>
                  <a:noFill/>
                </a:ln>
                <a:solidFill>
                  <a:srgbClr val="000000"/>
                </a:solidFill>
                <a:effectLst/>
                <a:uLnTx/>
                <a:uFillTx/>
                <a:latin typeface="Century Gothic" panose="020B0502020202020204" pitchFamily="34" charset="0"/>
              </a:rPr>
              <a:t>20 summary sheets released</a:t>
            </a:r>
          </a:p>
          <a:p>
            <a:pPr marL="285750" marR="0" lvl="0" indent="-285750" algn="l" defTabSz="457200" rtl="0" eaLnBrk="1" fontAlgn="auto" latinLnBrk="0" hangingPunct="1">
              <a:lnSpc>
                <a:spcPct val="140000"/>
              </a:lnSpc>
              <a:spcBef>
                <a:spcPct val="20000"/>
              </a:spcBef>
              <a:spcAft>
                <a:spcPts val="0"/>
              </a:spcAft>
              <a:buClrTx/>
              <a:buSzTx/>
              <a:buFontTx/>
              <a:buChar char="-"/>
              <a:tabLst/>
              <a:defRPr/>
            </a:pPr>
            <a:r>
              <a:rPr kumimoji="0" lang="en-US" sz="2600" i="0" u="none" strike="noStrike" kern="1200" cap="none" spc="0" normalizeH="0" baseline="0" noProof="0" dirty="0">
                <a:ln>
                  <a:noFill/>
                </a:ln>
                <a:solidFill>
                  <a:srgbClr val="000000"/>
                </a:solidFill>
                <a:effectLst/>
                <a:uLnTx/>
                <a:uFillTx/>
                <a:latin typeface="Century Gothic" panose="020B0502020202020204" pitchFamily="34" charset="0"/>
              </a:rPr>
              <a:t>16 final reports released </a:t>
            </a:r>
          </a:p>
          <a:p>
            <a:pPr marL="285750" marR="0" lvl="0" indent="-285750" algn="l" defTabSz="457200" rtl="0" eaLnBrk="1" fontAlgn="auto" latinLnBrk="0" hangingPunct="1">
              <a:lnSpc>
                <a:spcPct val="140000"/>
              </a:lnSpc>
              <a:spcBef>
                <a:spcPct val="20000"/>
              </a:spcBef>
              <a:spcAft>
                <a:spcPts val="0"/>
              </a:spcAft>
              <a:buClrTx/>
              <a:buSzTx/>
              <a:buFontTx/>
              <a:buChar char="-"/>
              <a:tabLst/>
              <a:defRPr/>
            </a:pPr>
            <a:r>
              <a:rPr kumimoji="0" lang="en-US" sz="2600" i="0" u="none" strike="noStrike" kern="1200" cap="none" spc="0" normalizeH="0" baseline="0" noProof="0" dirty="0">
                <a:ln>
                  <a:noFill/>
                </a:ln>
                <a:solidFill>
                  <a:srgbClr val="000000"/>
                </a:solidFill>
                <a:effectLst/>
                <a:uLnTx/>
                <a:uFillTx/>
                <a:latin typeface="Century Gothic" panose="020B0502020202020204" pitchFamily="34" charset="0"/>
              </a:rPr>
              <a:t>Public datasets available for 13 surveys</a:t>
            </a:r>
          </a:p>
          <a:p>
            <a:pPr marL="285750" marR="0" lvl="0" indent="-285750" algn="l" defTabSz="457200" rtl="0" eaLnBrk="1" fontAlgn="auto" latinLnBrk="0" hangingPunct="1">
              <a:lnSpc>
                <a:spcPct val="140000"/>
              </a:lnSpc>
              <a:spcBef>
                <a:spcPct val="20000"/>
              </a:spcBef>
              <a:spcAft>
                <a:spcPts val="0"/>
              </a:spcAft>
              <a:buClrTx/>
              <a:buSzTx/>
              <a:buFontTx/>
              <a:buChar char="-"/>
              <a:tabLst/>
              <a:defRPr/>
            </a:pPr>
            <a:endParaRPr kumimoji="0" lang="en-US" sz="1600"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16" name="Picture 8">
            <a:extLst>
              <a:ext uri="{FF2B5EF4-FFF2-40B4-BE49-F238E27FC236}">
                <a16:creationId xmlns:a16="http://schemas.microsoft.com/office/drawing/2014/main" id="{680E23EB-67E7-8576-8E2A-27192BA6F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85673">
            <a:off x="1977416" y="4222715"/>
            <a:ext cx="1618951" cy="23212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8F177DF2-E719-B300-1CCF-2C3F70AF8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88914">
            <a:off x="3415989" y="4124086"/>
            <a:ext cx="1665486" cy="23558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29A74DE-EAFC-09A2-DCF3-126D01FF24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92835" y="5943041"/>
            <a:ext cx="1994383" cy="720194"/>
          </a:xfrm>
          <a:prstGeom prst="rect">
            <a:avLst/>
          </a:prstGeom>
        </p:spPr>
      </p:pic>
      <p:sp>
        <p:nvSpPr>
          <p:cNvPr id="25" name="Rectangle 24">
            <a:extLst>
              <a:ext uri="{FF2B5EF4-FFF2-40B4-BE49-F238E27FC236}">
                <a16:creationId xmlns:a16="http://schemas.microsoft.com/office/drawing/2014/main" id="{F4C5F130-0E4C-6375-329F-DB58F6882F9D}"/>
              </a:ext>
            </a:extLst>
          </p:cNvPr>
          <p:cNvSpPr/>
          <p:nvPr/>
        </p:nvSpPr>
        <p:spPr>
          <a:xfrm>
            <a:off x="9920517" y="1394141"/>
            <a:ext cx="328640" cy="38514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3D235CD-1783-83B9-64E8-BF9E9E997B29}"/>
              </a:ext>
            </a:extLst>
          </p:cNvPr>
          <p:cNvSpPr txBox="1"/>
          <p:nvPr/>
        </p:nvSpPr>
        <p:spPr>
          <a:xfrm>
            <a:off x="6337300" y="6286500"/>
            <a:ext cx="3612321" cy="400110"/>
          </a:xfrm>
          <a:prstGeom prst="rect">
            <a:avLst/>
          </a:prstGeom>
          <a:noFill/>
        </p:spPr>
        <p:txBody>
          <a:bodyPr wrap="square" rtlCol="0">
            <a:spAutoFit/>
          </a:bodyPr>
          <a:lstStyle/>
          <a:p>
            <a:pPr>
              <a:defRPr/>
            </a:pPr>
            <a:r>
              <a:rPr lang="en-US" sz="2000" dirty="0">
                <a:solidFill>
                  <a:prstClr val="black"/>
                </a:solidFill>
                <a:latin typeface="+mj-lt"/>
                <a:ea typeface="MS PGothic"/>
                <a:cs typeface="Arial" panose="020B0604020202020204" pitchFamily="34" charset="0"/>
                <a:hlinkClick r:id="rId7" action="ppaction://hlinkfile"/>
              </a:rPr>
              <a:t>phia.icap.columbia.edu </a:t>
            </a:r>
            <a:endParaRPr lang="en-US" sz="2000" dirty="0">
              <a:solidFill>
                <a:prstClr val="black"/>
              </a:solidFill>
              <a:latin typeface="+mj-lt"/>
              <a:ea typeface="MS PGothic"/>
              <a:cs typeface="Arial" panose="020B0604020202020204" pitchFamily="34" charset="0"/>
            </a:endParaRPr>
          </a:p>
        </p:txBody>
      </p:sp>
      <p:grpSp>
        <p:nvGrpSpPr>
          <p:cNvPr id="27" name="Group 26">
            <a:extLst>
              <a:ext uri="{FF2B5EF4-FFF2-40B4-BE49-F238E27FC236}">
                <a16:creationId xmlns:a16="http://schemas.microsoft.com/office/drawing/2014/main" id="{0775D3B1-8643-1483-3DC6-85D052826643}"/>
              </a:ext>
            </a:extLst>
          </p:cNvPr>
          <p:cNvGrpSpPr/>
          <p:nvPr/>
        </p:nvGrpSpPr>
        <p:grpSpPr>
          <a:xfrm>
            <a:off x="9829826" y="1104044"/>
            <a:ext cx="2337629" cy="2062104"/>
            <a:chOff x="4766999" y="1082290"/>
            <a:chExt cx="2497356" cy="2088012"/>
          </a:xfrm>
        </p:grpSpPr>
        <p:sp>
          <p:nvSpPr>
            <p:cNvPr id="28" name="TextBox 27">
              <a:extLst>
                <a:ext uri="{FF2B5EF4-FFF2-40B4-BE49-F238E27FC236}">
                  <a16:creationId xmlns:a16="http://schemas.microsoft.com/office/drawing/2014/main" id="{1D6BF390-A5BE-4D8E-A6D1-B02C73AF866C}"/>
                </a:ext>
              </a:extLst>
            </p:cNvPr>
            <p:cNvSpPr txBox="1"/>
            <p:nvPr/>
          </p:nvSpPr>
          <p:spPr>
            <a:xfrm>
              <a:off x="4766999" y="1163443"/>
              <a:ext cx="1676400" cy="53860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p>
            <a:p>
              <a:endParaRPr lang="en-US">
                <a:cs typeface="Calibri"/>
              </a:endParaRPr>
            </a:p>
          </p:txBody>
        </p:sp>
        <p:sp>
          <p:nvSpPr>
            <p:cNvPr id="29" name="TextBox 28">
              <a:extLst>
                <a:ext uri="{FF2B5EF4-FFF2-40B4-BE49-F238E27FC236}">
                  <a16:creationId xmlns:a16="http://schemas.microsoft.com/office/drawing/2014/main" id="{4C097600-24A9-713E-0235-36848B120FC0}"/>
                </a:ext>
              </a:extLst>
            </p:cNvPr>
            <p:cNvSpPr txBox="1"/>
            <p:nvPr/>
          </p:nvSpPr>
          <p:spPr>
            <a:xfrm>
              <a:off x="5233315" y="1082290"/>
              <a:ext cx="2031040" cy="208801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Century Gothic" panose="020B0502020202020204" pitchFamily="34" charset="0"/>
                </a:rPr>
                <a:t>1st survey complete</a:t>
              </a:r>
            </a:p>
            <a:p>
              <a:endParaRPr lang="en-US" sz="800" b="1">
                <a:latin typeface="Century Gothic" panose="020B0502020202020204" pitchFamily="34" charset="0"/>
                <a:cs typeface="Calibri"/>
              </a:endParaRPr>
            </a:p>
            <a:p>
              <a:r>
                <a:rPr lang="en-US" sz="1100" b="1">
                  <a:latin typeface="Century Gothic" panose="020B0502020202020204" pitchFamily="34" charset="0"/>
                  <a:cs typeface="Calibri"/>
                </a:rPr>
                <a:t>1</a:t>
              </a:r>
              <a:r>
                <a:rPr lang="en-US" sz="1100" b="1" baseline="30000">
                  <a:latin typeface="Century Gothic" panose="020B0502020202020204" pitchFamily="34" charset="0"/>
                  <a:cs typeface="Calibri"/>
                </a:rPr>
                <a:t>st</a:t>
              </a:r>
              <a:r>
                <a:rPr lang="en-US" sz="1100" b="1">
                  <a:latin typeface="Century Gothic" panose="020B0502020202020204" pitchFamily="34" charset="0"/>
                  <a:cs typeface="Calibri"/>
                </a:rPr>
                <a:t> survey completed; 2</a:t>
              </a:r>
              <a:r>
                <a:rPr lang="en-US" sz="1100" b="1" baseline="30000">
                  <a:latin typeface="Century Gothic" panose="020B0502020202020204" pitchFamily="34" charset="0"/>
                  <a:cs typeface="Calibri"/>
                </a:rPr>
                <a:t>nd</a:t>
              </a:r>
              <a:r>
                <a:rPr lang="en-US" sz="1100" b="1">
                  <a:latin typeface="Century Gothic" panose="020B0502020202020204" pitchFamily="34" charset="0"/>
                  <a:cs typeface="Calibri"/>
                </a:rPr>
                <a:t> survey ongoing</a:t>
              </a:r>
            </a:p>
            <a:p>
              <a:r>
                <a:rPr lang="en-US" sz="1100" b="1">
                  <a:latin typeface="Century Gothic" panose="020B0502020202020204" pitchFamily="34" charset="0"/>
                  <a:cs typeface="Calibri"/>
                </a:rPr>
                <a:t>1</a:t>
              </a:r>
              <a:r>
                <a:rPr lang="en-US" sz="1100" b="1" baseline="30000">
                  <a:latin typeface="Century Gothic" panose="020B0502020202020204" pitchFamily="34" charset="0"/>
                  <a:cs typeface="Calibri"/>
                </a:rPr>
                <a:t>st</a:t>
              </a:r>
              <a:r>
                <a:rPr lang="en-US" sz="1100" b="1">
                  <a:latin typeface="Century Gothic" panose="020B0502020202020204" pitchFamily="34" charset="0"/>
                  <a:cs typeface="Calibri"/>
                </a:rPr>
                <a:t> survey completed; 2</a:t>
              </a:r>
              <a:r>
                <a:rPr lang="en-US" sz="1100" b="1" baseline="30000">
                  <a:latin typeface="Century Gothic" panose="020B0502020202020204" pitchFamily="34" charset="0"/>
                  <a:cs typeface="Calibri"/>
                </a:rPr>
                <a:t>nd</a:t>
              </a:r>
              <a:r>
                <a:rPr lang="en-US" sz="1100" b="1">
                  <a:latin typeface="Century Gothic" panose="020B0502020202020204" pitchFamily="34" charset="0"/>
                  <a:cs typeface="Calibri"/>
                </a:rPr>
                <a:t> survey in data analysis</a:t>
              </a:r>
            </a:p>
            <a:p>
              <a:endParaRPr lang="en-US" sz="400" b="1">
                <a:latin typeface="Century Gothic" panose="020B0502020202020204" pitchFamily="34" charset="0"/>
                <a:cs typeface="Calibri"/>
              </a:endParaRPr>
            </a:p>
            <a:p>
              <a:r>
                <a:rPr lang="en-US" sz="1100" b="1">
                  <a:latin typeface="Century Gothic" panose="020B0502020202020204" pitchFamily="34" charset="0"/>
                  <a:cs typeface="Calibri"/>
                </a:rPr>
                <a:t>1st and 2nd survey complete</a:t>
              </a:r>
              <a:endParaRPr lang="en-US" sz="900" b="1">
                <a:latin typeface="Century Gothic" panose="020B0502020202020204" pitchFamily="34" charset="0"/>
                <a:cs typeface="Calibri"/>
              </a:endParaRPr>
            </a:p>
            <a:p>
              <a:endParaRPr lang="en-US" sz="100" b="1">
                <a:latin typeface="Century Gothic" panose="020B0502020202020204" pitchFamily="34" charset="0"/>
                <a:cs typeface="Calibri"/>
              </a:endParaRPr>
            </a:p>
            <a:p>
              <a:r>
                <a:rPr lang="en-US" sz="1100" b="1">
                  <a:latin typeface="Century Gothic" panose="020B0502020202020204" pitchFamily="34" charset="0"/>
                  <a:cs typeface="Calibri"/>
                </a:rPr>
                <a:t>3rd survey complete</a:t>
              </a:r>
            </a:p>
            <a:p>
              <a:endParaRPr lang="en-US" sz="900" b="1">
                <a:latin typeface="Century Gothic" panose="020B0502020202020204" pitchFamily="34" charset="0"/>
                <a:cs typeface="Calibri"/>
              </a:endParaRPr>
            </a:p>
            <a:p>
              <a:endParaRPr lang="en-US" b="1">
                <a:latin typeface="Century Gothic" panose="020B0502020202020204" pitchFamily="34" charset="0"/>
                <a:cs typeface="Calibri"/>
              </a:endParaRPr>
            </a:p>
          </p:txBody>
        </p:sp>
      </p:grpSp>
      <p:sp>
        <p:nvSpPr>
          <p:cNvPr id="30" name="Rectangle 29">
            <a:extLst>
              <a:ext uri="{FF2B5EF4-FFF2-40B4-BE49-F238E27FC236}">
                <a16:creationId xmlns:a16="http://schemas.microsoft.com/office/drawing/2014/main" id="{344454F9-836B-6E65-AC48-2BE5B940D255}"/>
              </a:ext>
            </a:extLst>
          </p:cNvPr>
          <p:cNvSpPr/>
          <p:nvPr/>
        </p:nvSpPr>
        <p:spPr>
          <a:xfrm>
            <a:off x="9951596" y="1157242"/>
            <a:ext cx="194926" cy="184765"/>
          </a:xfrm>
          <a:prstGeom prst="rect">
            <a:avLst/>
          </a:prstGeom>
          <a:solidFill>
            <a:srgbClr val="73ADDD"/>
          </a:solidFill>
          <a:ln>
            <a:solidFill>
              <a:srgbClr val="73A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46893F7-B75B-4360-CF98-B27C7F43A800}"/>
              </a:ext>
            </a:extLst>
          </p:cNvPr>
          <p:cNvSpPr/>
          <p:nvPr/>
        </p:nvSpPr>
        <p:spPr>
          <a:xfrm>
            <a:off x="9951596" y="2129695"/>
            <a:ext cx="194926" cy="184765"/>
          </a:xfrm>
          <a:prstGeom prst="rect">
            <a:avLst/>
          </a:prstGeom>
          <a:solidFill>
            <a:srgbClr val="EEB040"/>
          </a:solidFill>
          <a:ln>
            <a:solidFill>
              <a:srgbClr val="EEB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CFFE02-7AB5-D587-718D-8E9369CE1D09}"/>
              </a:ext>
            </a:extLst>
          </p:cNvPr>
          <p:cNvSpPr/>
          <p:nvPr/>
        </p:nvSpPr>
        <p:spPr>
          <a:xfrm>
            <a:off x="9949621" y="2471566"/>
            <a:ext cx="194926" cy="184765"/>
          </a:xfrm>
          <a:prstGeom prst="rect">
            <a:avLst/>
          </a:prstGeom>
          <a:solidFill>
            <a:srgbClr val="F6959B"/>
          </a:solidFill>
          <a:ln>
            <a:solidFill>
              <a:srgbClr val="F695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20C805-3884-DBDD-6911-DE98FA1E2F14}"/>
              </a:ext>
            </a:extLst>
          </p:cNvPr>
          <p:cNvSpPr/>
          <p:nvPr/>
        </p:nvSpPr>
        <p:spPr>
          <a:xfrm>
            <a:off x="9951596" y="1487108"/>
            <a:ext cx="194926" cy="184765"/>
          </a:xfrm>
          <a:prstGeom prst="rect">
            <a:avLst/>
          </a:prstGeom>
          <a:solidFill>
            <a:srgbClr val="1D5F8D"/>
          </a:solidFill>
          <a:ln>
            <a:solidFill>
              <a:srgbClr val="1D5F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9CC7F9-660A-1C78-C00E-4D0B043EC9E9}"/>
              </a:ext>
            </a:extLst>
          </p:cNvPr>
          <p:cNvSpPr/>
          <p:nvPr/>
        </p:nvSpPr>
        <p:spPr>
          <a:xfrm>
            <a:off x="9951596" y="1809082"/>
            <a:ext cx="194926" cy="184765"/>
          </a:xfrm>
          <a:prstGeom prst="rect">
            <a:avLst/>
          </a:prstGeom>
          <a:pattFill prst="pct90">
            <a:fgClr>
              <a:srgbClr val="1D5F8D"/>
            </a:fgClr>
            <a:bgClr>
              <a:schemeClr val="bg1"/>
            </a:bgClr>
          </a:pattFill>
          <a:ln>
            <a:solidFill>
              <a:srgbClr val="1D5F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5FA931-3249-0BB4-B802-D6903B04E7FB}"/>
              </a:ext>
            </a:extLst>
          </p:cNvPr>
          <p:cNvSpPr txBox="1"/>
          <p:nvPr/>
        </p:nvSpPr>
        <p:spPr>
          <a:xfrm>
            <a:off x="845485" y="6634861"/>
            <a:ext cx="3200400" cy="253916"/>
          </a:xfrm>
          <a:prstGeom prst="rect">
            <a:avLst/>
          </a:prstGeom>
          <a:noFill/>
        </p:spPr>
        <p:txBody>
          <a:bodyPr wrap="square" rtlCol="0">
            <a:spAutoFit/>
          </a:bodyPr>
          <a:lstStyle/>
          <a:p>
            <a:r>
              <a:rPr lang="en-US" sz="1050" i="1"/>
              <a:t>*Including releases from World AIDS Day 2022 Events </a:t>
            </a:r>
          </a:p>
        </p:txBody>
      </p:sp>
    </p:spTree>
    <p:extLst>
      <p:ext uri="{BB962C8B-B14F-4D97-AF65-F5344CB8AC3E}">
        <p14:creationId xmlns:p14="http://schemas.microsoft.com/office/powerpoint/2010/main" val="362684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521"/>
            <a:ext cx="11542296" cy="1143000"/>
          </a:xfrm>
        </p:spPr>
        <p:txBody>
          <a:bodyPr>
            <a:noAutofit/>
          </a:bodyPr>
          <a:lstStyle/>
          <a:p>
            <a:r>
              <a:rPr lang="en-US" sz="3600" b="1">
                <a:solidFill>
                  <a:schemeClr val="accent5"/>
                </a:solidFill>
                <a:latin typeface="Century Gothic" panose="020B0502020202020204" pitchFamily="34" charset="0"/>
                <a:cs typeface="Arial" panose="020B0604020202020204" pitchFamily="34" charset="0"/>
              </a:rPr>
              <a:t>Where are the Gaps? </a:t>
            </a:r>
            <a:br>
              <a:rPr lang="en-US" sz="3600" b="1">
                <a:solidFill>
                  <a:schemeClr val="accent5"/>
                </a:solidFill>
                <a:latin typeface="Century Gothic" panose="020B0502020202020204" pitchFamily="34" charset="0"/>
                <a:cs typeface="Arial" panose="020B0604020202020204" pitchFamily="34" charset="0"/>
              </a:rPr>
            </a:br>
            <a:r>
              <a:rPr lang="en-US" sz="3600" b="1">
                <a:solidFill>
                  <a:schemeClr val="accent5"/>
                </a:solidFill>
                <a:latin typeface="Century Gothic" panose="020B0502020202020204" pitchFamily="34" charset="0"/>
                <a:cs typeface="Arial" panose="020B0604020202020204" pitchFamily="34" charset="0"/>
              </a:rPr>
              <a:t>Men Lag Behind Women in Awareness of HIV+ Diagnosis  </a:t>
            </a:r>
            <a:endParaRPr lang="en-US" sz="3600">
              <a:solidFill>
                <a:schemeClr val="accent5"/>
              </a:solidFill>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85D04578-11F5-4194-9F9A-99172EF05079}"/>
              </a:ext>
            </a:extLst>
          </p:cNvPr>
          <p:cNvGraphicFramePr>
            <a:graphicFrameLocks/>
          </p:cNvGraphicFramePr>
          <p:nvPr>
            <p:extLst>
              <p:ext uri="{D42A27DB-BD31-4B8C-83A1-F6EECF244321}">
                <p14:modId xmlns:p14="http://schemas.microsoft.com/office/powerpoint/2010/main" val="2414830218"/>
              </p:ext>
            </p:extLst>
          </p:nvPr>
        </p:nvGraphicFramePr>
        <p:xfrm>
          <a:off x="192504" y="1042737"/>
          <a:ext cx="11999495" cy="58152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8C29257-1298-4B14-8661-BEC04C41C854}"/>
              </a:ext>
            </a:extLst>
          </p:cNvPr>
          <p:cNvSpPr txBox="1"/>
          <p:nvPr/>
        </p:nvSpPr>
        <p:spPr>
          <a:xfrm>
            <a:off x="-54592" y="6440761"/>
            <a:ext cx="3121175" cy="461665"/>
          </a:xfrm>
          <a:prstGeom prst="rect">
            <a:avLst/>
          </a:prstGeom>
          <a:noFill/>
        </p:spPr>
        <p:txBody>
          <a:bodyPr wrap="none" rtlCol="0">
            <a:spAutoFit/>
          </a:bodyPr>
          <a:lstStyle/>
          <a:p>
            <a:r>
              <a:rPr lang="en-US" sz="1200"/>
              <a:t>*adjusted for ARVs unless otherwise specified; </a:t>
            </a:r>
          </a:p>
          <a:p>
            <a:r>
              <a:rPr lang="en-US" sz="1200"/>
              <a:t>†not adjusted for ARVs</a:t>
            </a:r>
          </a:p>
        </p:txBody>
      </p:sp>
      <p:sp>
        <p:nvSpPr>
          <p:cNvPr id="5" name="TextBox 4">
            <a:extLst>
              <a:ext uri="{FF2B5EF4-FFF2-40B4-BE49-F238E27FC236}">
                <a16:creationId xmlns:a16="http://schemas.microsoft.com/office/drawing/2014/main" id="{07583E72-5E9C-4193-A7A9-C19B262B2ECA}"/>
              </a:ext>
            </a:extLst>
          </p:cNvPr>
          <p:cNvSpPr txBox="1"/>
          <p:nvPr/>
        </p:nvSpPr>
        <p:spPr>
          <a:xfrm>
            <a:off x="9976022" y="6611779"/>
            <a:ext cx="2739081" cy="253916"/>
          </a:xfrm>
          <a:prstGeom prst="rect">
            <a:avLst/>
          </a:prstGeom>
          <a:noFill/>
        </p:spPr>
        <p:txBody>
          <a:bodyPr wrap="square" rtlCol="0">
            <a:spAutoFit/>
          </a:bodyPr>
          <a:lstStyle/>
          <a:p>
            <a:r>
              <a:rPr lang="en-US" sz="1050" i="1"/>
              <a:t>PHIA Data Collected from 2015 - 2018</a:t>
            </a:r>
          </a:p>
        </p:txBody>
      </p:sp>
    </p:spTree>
    <p:extLst>
      <p:ext uri="{BB962C8B-B14F-4D97-AF65-F5344CB8AC3E}">
        <p14:creationId xmlns:p14="http://schemas.microsoft.com/office/powerpoint/2010/main" val="3475288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19" y="-237699"/>
            <a:ext cx="10210800" cy="1143000"/>
          </a:xfrm>
        </p:spPr>
        <p:txBody>
          <a:bodyPr>
            <a:noAutofit/>
          </a:bodyPr>
          <a:lstStyle/>
          <a:p>
            <a:r>
              <a:rPr lang="en-US" sz="2800">
                <a:solidFill>
                  <a:schemeClr val="accent5"/>
                </a:solidFill>
                <a:latin typeface="Century Gothic" panose="020B0502020202020204" pitchFamily="34" charset="0"/>
                <a:cs typeface="Arial" panose="020B0604020202020204" pitchFamily="34" charset="0"/>
              </a:rPr>
              <a:t>Treatment for HIV: </a:t>
            </a:r>
            <a:r>
              <a:rPr lang="en-US" sz="2800" b="1">
                <a:solidFill>
                  <a:schemeClr val="accent5"/>
                </a:solidFill>
                <a:latin typeface="Century Gothic" panose="020B0502020202020204" pitchFamily="34" charset="0"/>
                <a:cs typeface="Arial" panose="020B0604020202020204" pitchFamily="34" charset="0"/>
              </a:rPr>
              <a:t>Men Do Not Lag Behind Women</a:t>
            </a:r>
            <a:endParaRPr lang="en-US" sz="2800">
              <a:solidFill>
                <a:schemeClr val="accent5"/>
              </a:solidFill>
              <a:latin typeface="Century Gothic" panose="020B0502020202020204" pitchFamily="34" charset="0"/>
            </a:endParaRPr>
          </a:p>
        </p:txBody>
      </p:sp>
      <p:graphicFrame>
        <p:nvGraphicFramePr>
          <p:cNvPr id="4" name="Chart 3">
            <a:extLst>
              <a:ext uri="{FF2B5EF4-FFF2-40B4-BE49-F238E27FC236}">
                <a16:creationId xmlns:a16="http://schemas.microsoft.com/office/drawing/2014/main" id="{1004D58A-AEBD-4B70-9DB6-2E4EC20A03B4}"/>
              </a:ext>
            </a:extLst>
          </p:cNvPr>
          <p:cNvGraphicFramePr>
            <a:graphicFrameLocks/>
          </p:cNvGraphicFramePr>
          <p:nvPr>
            <p:extLst>
              <p:ext uri="{D42A27DB-BD31-4B8C-83A1-F6EECF244321}">
                <p14:modId xmlns:p14="http://schemas.microsoft.com/office/powerpoint/2010/main" val="781492969"/>
              </p:ext>
            </p:extLst>
          </p:nvPr>
        </p:nvGraphicFramePr>
        <p:xfrm>
          <a:off x="-17581" y="609600"/>
          <a:ext cx="121920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370F552-677C-4406-A8C1-92DAB37FE2FC}"/>
              </a:ext>
            </a:extLst>
          </p:cNvPr>
          <p:cNvSpPr txBox="1"/>
          <p:nvPr/>
        </p:nvSpPr>
        <p:spPr>
          <a:xfrm>
            <a:off x="-54592" y="6440761"/>
            <a:ext cx="3121175" cy="461665"/>
          </a:xfrm>
          <a:prstGeom prst="rect">
            <a:avLst/>
          </a:prstGeom>
          <a:noFill/>
        </p:spPr>
        <p:txBody>
          <a:bodyPr wrap="none" rtlCol="0">
            <a:spAutoFit/>
          </a:bodyPr>
          <a:lstStyle/>
          <a:p>
            <a:r>
              <a:rPr lang="en-US" sz="1200"/>
              <a:t>*adjusted for ARVs unless otherwise specified; </a:t>
            </a:r>
          </a:p>
          <a:p>
            <a:r>
              <a:rPr lang="en-US" sz="1200"/>
              <a:t>†not adjusted for ARVs</a:t>
            </a:r>
          </a:p>
        </p:txBody>
      </p:sp>
      <p:sp>
        <p:nvSpPr>
          <p:cNvPr id="6" name="TextBox 5">
            <a:extLst>
              <a:ext uri="{FF2B5EF4-FFF2-40B4-BE49-F238E27FC236}">
                <a16:creationId xmlns:a16="http://schemas.microsoft.com/office/drawing/2014/main" id="{B2D008B3-0C98-48F7-AEE4-3860BC34CD44}"/>
              </a:ext>
            </a:extLst>
          </p:cNvPr>
          <p:cNvSpPr txBox="1"/>
          <p:nvPr/>
        </p:nvSpPr>
        <p:spPr>
          <a:xfrm>
            <a:off x="9976022" y="6611779"/>
            <a:ext cx="2739081" cy="253916"/>
          </a:xfrm>
          <a:prstGeom prst="rect">
            <a:avLst/>
          </a:prstGeom>
          <a:noFill/>
        </p:spPr>
        <p:txBody>
          <a:bodyPr wrap="square" rtlCol="0">
            <a:spAutoFit/>
          </a:bodyPr>
          <a:lstStyle/>
          <a:p>
            <a:r>
              <a:rPr lang="en-US" sz="1050" i="1"/>
              <a:t>PHIA Data Collected from 2015 - 2018</a:t>
            </a:r>
          </a:p>
        </p:txBody>
      </p:sp>
      <p:sp>
        <p:nvSpPr>
          <p:cNvPr id="7" name="Title 1">
            <a:extLst>
              <a:ext uri="{FF2B5EF4-FFF2-40B4-BE49-F238E27FC236}">
                <a16:creationId xmlns:a16="http://schemas.microsoft.com/office/drawing/2014/main" id="{9889EF73-7D10-D880-B05B-C4D79FC6E5DC}"/>
              </a:ext>
            </a:extLst>
          </p:cNvPr>
          <p:cNvSpPr txBox="1">
            <a:spLocks/>
          </p:cNvSpPr>
          <p:nvPr/>
        </p:nvSpPr>
        <p:spPr>
          <a:xfrm>
            <a:off x="990600" y="3733800"/>
            <a:ext cx="10887501" cy="4174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chemeClr val="tx1"/>
                </a:solidFill>
                <a:latin typeface="Noah ExtraBold" panose="00000900000000000000" pitchFamily="50" charset="0"/>
                <a:ea typeface="+mj-ea"/>
                <a:cs typeface="Arial"/>
              </a:defRPr>
            </a:lvl1pPr>
          </a:lstStyle>
          <a:p>
            <a:r>
              <a:rPr lang="en-US" sz="2800">
                <a:solidFill>
                  <a:schemeClr val="accent5"/>
                </a:solidFill>
                <a:latin typeface="Century Gothic" panose="020B0502020202020204" pitchFamily="34" charset="0"/>
                <a:cs typeface="Arial" panose="020B0604020202020204" pitchFamily="34" charset="0"/>
              </a:rPr>
              <a:t>Viral Load Suppression: Men Do Not Lag Behind Women </a:t>
            </a:r>
            <a:endParaRPr lang="en-US" sz="2800">
              <a:solidFill>
                <a:schemeClr val="accent5"/>
              </a:solidFill>
              <a:latin typeface="Century Gothic" panose="020B0502020202020204" pitchFamily="34" charset="0"/>
            </a:endParaRPr>
          </a:p>
        </p:txBody>
      </p:sp>
      <p:graphicFrame>
        <p:nvGraphicFramePr>
          <p:cNvPr id="8" name="Chart 7">
            <a:extLst>
              <a:ext uri="{FF2B5EF4-FFF2-40B4-BE49-F238E27FC236}">
                <a16:creationId xmlns:a16="http://schemas.microsoft.com/office/drawing/2014/main" id="{E775EEEA-ABCE-F78C-3E6F-CA9D8168E1E2}"/>
              </a:ext>
            </a:extLst>
          </p:cNvPr>
          <p:cNvGraphicFramePr>
            <a:graphicFrameLocks/>
          </p:cNvGraphicFramePr>
          <p:nvPr>
            <p:extLst>
              <p:ext uri="{D42A27DB-BD31-4B8C-83A1-F6EECF244321}">
                <p14:modId xmlns:p14="http://schemas.microsoft.com/office/powerpoint/2010/main" val="3786846485"/>
              </p:ext>
            </p:extLst>
          </p:nvPr>
        </p:nvGraphicFramePr>
        <p:xfrm>
          <a:off x="76201" y="4029501"/>
          <a:ext cx="11947478" cy="2771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739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3F785FF-A72D-4207-8E43-7B8711FC95D0}"/>
              </a:ext>
            </a:extLst>
          </p:cNvPr>
          <p:cNvGraphicFramePr>
            <a:graphicFrameLocks/>
          </p:cNvGraphicFramePr>
          <p:nvPr/>
        </p:nvGraphicFramePr>
        <p:xfrm>
          <a:off x="-68240" y="1076251"/>
          <a:ext cx="12260240" cy="3193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77608F9-0861-42DC-9CBD-79140AE36716}"/>
              </a:ext>
            </a:extLst>
          </p:cNvPr>
          <p:cNvGraphicFramePr>
            <a:graphicFrameLocks/>
          </p:cNvGraphicFramePr>
          <p:nvPr/>
        </p:nvGraphicFramePr>
        <p:xfrm>
          <a:off x="-45090" y="3913502"/>
          <a:ext cx="12260242" cy="2729501"/>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AD9EBD85-4FA1-42B7-9B6C-3B5A55A953E8}"/>
              </a:ext>
            </a:extLst>
          </p:cNvPr>
          <p:cNvSpPr>
            <a:spLocks noGrp="1"/>
          </p:cNvSpPr>
          <p:nvPr>
            <p:ph type="title"/>
          </p:nvPr>
        </p:nvSpPr>
        <p:spPr>
          <a:xfrm>
            <a:off x="431800" y="114300"/>
            <a:ext cx="10972800" cy="1143000"/>
          </a:xfrm>
        </p:spPr>
        <p:txBody>
          <a:bodyPr>
            <a:normAutofit fontScale="90000"/>
          </a:bodyPr>
          <a:lstStyle/>
          <a:p>
            <a:r>
              <a:rPr lang="en-US" b="1">
                <a:solidFill>
                  <a:schemeClr val="accent5"/>
                </a:solidFill>
                <a:latin typeface="Century Gothic" panose="020B0502020202020204" pitchFamily="34" charset="0"/>
              </a:rPr>
              <a:t>Where are the Gaps?</a:t>
            </a:r>
            <a:br>
              <a:rPr lang="en-US" b="1">
                <a:solidFill>
                  <a:schemeClr val="accent5"/>
                </a:solidFill>
                <a:latin typeface="Century Gothic" panose="020B0502020202020204" pitchFamily="34" charset="0"/>
              </a:rPr>
            </a:br>
            <a:r>
              <a:rPr lang="en-US" b="1">
                <a:solidFill>
                  <a:schemeClr val="accent5"/>
                </a:solidFill>
                <a:latin typeface="Century Gothic" panose="020B0502020202020204" pitchFamily="34" charset="0"/>
              </a:rPr>
              <a:t> </a:t>
            </a:r>
            <a:r>
              <a:rPr lang="en-US" sz="3600" b="1">
                <a:solidFill>
                  <a:schemeClr val="accent5"/>
                </a:solidFill>
                <a:latin typeface="Century Gothic" panose="020B0502020202020204" pitchFamily="34" charset="0"/>
              </a:rPr>
              <a:t>HIV Care Cascade, Younger vs. Older Populations</a:t>
            </a:r>
            <a:endParaRPr lang="en-US" b="1">
              <a:solidFill>
                <a:schemeClr val="accent5"/>
              </a:solidFill>
              <a:latin typeface="Century Gothic" panose="020B0502020202020204" pitchFamily="34" charset="0"/>
            </a:endParaRPr>
          </a:p>
        </p:txBody>
      </p:sp>
      <p:sp>
        <p:nvSpPr>
          <p:cNvPr id="11" name="Rectangle 10">
            <a:extLst>
              <a:ext uri="{FF2B5EF4-FFF2-40B4-BE49-F238E27FC236}">
                <a16:creationId xmlns:a16="http://schemas.microsoft.com/office/drawing/2014/main" id="{6D62B71B-679C-43DA-9D20-FC2DDDDB492C}"/>
              </a:ext>
            </a:extLst>
          </p:cNvPr>
          <p:cNvSpPr/>
          <p:nvPr/>
        </p:nvSpPr>
        <p:spPr>
          <a:xfrm>
            <a:off x="-71440" y="6542219"/>
            <a:ext cx="74377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*Adjusted for ARVs unless otherwise specified; †Not adjusted for ARVs;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Column labels indicate conditional proportions;  Column heights indicate unconditional proportions</a:t>
            </a: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6A6FBE2-7143-4BBF-980B-2CDB68BD3403}"/>
              </a:ext>
            </a:extLst>
          </p:cNvPr>
          <p:cNvSpPr txBox="1"/>
          <p:nvPr/>
        </p:nvSpPr>
        <p:spPr>
          <a:xfrm>
            <a:off x="9938951" y="6643003"/>
            <a:ext cx="2739081" cy="253916"/>
          </a:xfrm>
          <a:prstGeom prst="rect">
            <a:avLst/>
          </a:prstGeom>
          <a:noFill/>
        </p:spPr>
        <p:txBody>
          <a:bodyPr wrap="square" rtlCol="0">
            <a:spAutoFit/>
          </a:bodyPr>
          <a:lstStyle/>
          <a:p>
            <a:r>
              <a:rPr lang="en-US" sz="1050" i="1"/>
              <a:t>PHIA Data Collected from 2015 - 2018</a:t>
            </a:r>
          </a:p>
        </p:txBody>
      </p:sp>
    </p:spTree>
    <p:extLst>
      <p:ext uri="{BB962C8B-B14F-4D97-AF65-F5344CB8AC3E}">
        <p14:creationId xmlns:p14="http://schemas.microsoft.com/office/powerpoint/2010/main" val="283395719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A0CA-8C9E-4538-03B2-ABC6C07A40F3}"/>
              </a:ext>
            </a:extLst>
          </p:cNvPr>
          <p:cNvSpPr>
            <a:spLocks noGrp="1"/>
          </p:cNvSpPr>
          <p:nvPr>
            <p:ph type="title"/>
          </p:nvPr>
        </p:nvSpPr>
        <p:spPr>
          <a:xfrm>
            <a:off x="1158949" y="232105"/>
            <a:ext cx="10619189" cy="570920"/>
          </a:xfrm>
        </p:spPr>
        <p:txBody>
          <a:bodyPr>
            <a:normAutofit fontScale="90000"/>
          </a:bodyPr>
          <a:lstStyle/>
          <a:p>
            <a:r>
              <a:rPr lang="en-US" sz="2800" i="1">
                <a:solidFill>
                  <a:srgbClr val="0070C0"/>
                </a:solidFill>
                <a:latin typeface="Century Gothic" panose="020B0502020202020204" pitchFamily="34" charset="0"/>
              </a:rPr>
              <a:t>Progress Toward Targets: </a:t>
            </a:r>
            <a:r>
              <a:rPr lang="en-US" sz="2800">
                <a:latin typeface="Century Gothic" panose="020B0502020202020204" pitchFamily="34" charset="0"/>
              </a:rPr>
              <a:t>HIV Care Cascade, 2011 to 2021, Eswatini</a:t>
            </a:r>
            <a:endParaRPr lang="en-US" sz="2800" i="1">
              <a:solidFill>
                <a:srgbClr val="0070C0"/>
              </a:solidFill>
              <a:latin typeface="Century Gothic" panose="020B0502020202020204" pitchFamily="34" charset="0"/>
            </a:endParaRPr>
          </a:p>
        </p:txBody>
      </p:sp>
      <p:graphicFrame>
        <p:nvGraphicFramePr>
          <p:cNvPr id="7" name="Chart 6">
            <a:extLst>
              <a:ext uri="{FF2B5EF4-FFF2-40B4-BE49-F238E27FC236}">
                <a16:creationId xmlns:a16="http://schemas.microsoft.com/office/drawing/2014/main" id="{9B32147B-78C5-0BC4-4FE7-BC568DC4C745}"/>
              </a:ext>
            </a:extLst>
          </p:cNvPr>
          <p:cNvGraphicFramePr>
            <a:graphicFrameLocks/>
          </p:cNvGraphicFramePr>
          <p:nvPr>
            <p:extLst>
              <p:ext uri="{D42A27DB-BD31-4B8C-83A1-F6EECF244321}">
                <p14:modId xmlns:p14="http://schemas.microsoft.com/office/powerpoint/2010/main" val="3953219952"/>
              </p:ext>
            </p:extLst>
          </p:nvPr>
        </p:nvGraphicFramePr>
        <p:xfrm>
          <a:off x="1158949" y="1297911"/>
          <a:ext cx="11033051" cy="519209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D608A8C-15B8-E837-6CEA-C7F7534FA9BB}"/>
              </a:ext>
            </a:extLst>
          </p:cNvPr>
          <p:cNvSpPr txBox="1"/>
          <p:nvPr/>
        </p:nvSpPr>
        <p:spPr>
          <a:xfrm>
            <a:off x="2709233" y="3002270"/>
            <a:ext cx="669074" cy="461665"/>
          </a:xfrm>
          <a:prstGeom prst="rect">
            <a:avLst/>
          </a:prstGeom>
          <a:noFill/>
        </p:spPr>
        <p:txBody>
          <a:bodyPr wrap="square" rtlCol="0">
            <a:spAutoFit/>
          </a:bodyPr>
          <a:lstStyle/>
          <a:p>
            <a:pPr algn="ctr"/>
            <a:r>
              <a:rPr lang="en-US" sz="2400" b="1">
                <a:solidFill>
                  <a:schemeClr val="bg1"/>
                </a:solidFill>
              </a:rPr>
              <a:t>62</a:t>
            </a:r>
          </a:p>
        </p:txBody>
      </p:sp>
      <p:sp>
        <p:nvSpPr>
          <p:cNvPr id="12" name="TextBox 11">
            <a:extLst>
              <a:ext uri="{FF2B5EF4-FFF2-40B4-BE49-F238E27FC236}">
                <a16:creationId xmlns:a16="http://schemas.microsoft.com/office/drawing/2014/main" id="{DA6A2F42-8E0C-73A3-05B9-15E859620C11}"/>
              </a:ext>
            </a:extLst>
          </p:cNvPr>
          <p:cNvSpPr txBox="1"/>
          <p:nvPr/>
        </p:nvSpPr>
        <p:spPr>
          <a:xfrm>
            <a:off x="3423432" y="4213518"/>
            <a:ext cx="669074" cy="461665"/>
          </a:xfrm>
          <a:prstGeom prst="rect">
            <a:avLst/>
          </a:prstGeom>
          <a:noFill/>
        </p:spPr>
        <p:txBody>
          <a:bodyPr wrap="square" rtlCol="0">
            <a:spAutoFit/>
          </a:bodyPr>
          <a:lstStyle/>
          <a:p>
            <a:pPr algn="ctr"/>
            <a:r>
              <a:rPr lang="en-US" sz="2400" b="1">
                <a:solidFill>
                  <a:schemeClr val="bg1"/>
                </a:solidFill>
              </a:rPr>
              <a:t>53</a:t>
            </a:r>
          </a:p>
        </p:txBody>
      </p:sp>
      <p:sp>
        <p:nvSpPr>
          <p:cNvPr id="17" name="TextBox 16">
            <a:extLst>
              <a:ext uri="{FF2B5EF4-FFF2-40B4-BE49-F238E27FC236}">
                <a16:creationId xmlns:a16="http://schemas.microsoft.com/office/drawing/2014/main" id="{E15E5F2E-A21E-CC9A-C07D-AD0DFC8E9D6F}"/>
              </a:ext>
            </a:extLst>
          </p:cNvPr>
          <p:cNvSpPr txBox="1"/>
          <p:nvPr/>
        </p:nvSpPr>
        <p:spPr>
          <a:xfrm>
            <a:off x="4101853" y="4355285"/>
            <a:ext cx="669074" cy="461665"/>
          </a:xfrm>
          <a:prstGeom prst="rect">
            <a:avLst/>
          </a:prstGeom>
          <a:noFill/>
        </p:spPr>
        <p:txBody>
          <a:bodyPr wrap="square" rtlCol="0">
            <a:spAutoFit/>
          </a:bodyPr>
          <a:lstStyle/>
          <a:p>
            <a:pPr algn="ctr"/>
            <a:r>
              <a:rPr lang="en-US" sz="2400" b="1">
                <a:solidFill>
                  <a:schemeClr val="bg1"/>
                </a:solidFill>
              </a:rPr>
              <a:t>85</a:t>
            </a:r>
          </a:p>
        </p:txBody>
      </p:sp>
      <p:sp>
        <p:nvSpPr>
          <p:cNvPr id="18" name="TextBox 17">
            <a:extLst>
              <a:ext uri="{FF2B5EF4-FFF2-40B4-BE49-F238E27FC236}">
                <a16:creationId xmlns:a16="http://schemas.microsoft.com/office/drawing/2014/main" id="{C3564225-D271-FC6A-E57F-61B572982B0F}"/>
              </a:ext>
            </a:extLst>
          </p:cNvPr>
          <p:cNvSpPr txBox="1"/>
          <p:nvPr/>
        </p:nvSpPr>
        <p:spPr>
          <a:xfrm>
            <a:off x="6042561" y="2075985"/>
            <a:ext cx="669074" cy="461665"/>
          </a:xfrm>
          <a:prstGeom prst="rect">
            <a:avLst/>
          </a:prstGeom>
          <a:noFill/>
        </p:spPr>
        <p:txBody>
          <a:bodyPr wrap="square" rtlCol="0">
            <a:spAutoFit/>
          </a:bodyPr>
          <a:lstStyle/>
          <a:p>
            <a:pPr algn="ctr"/>
            <a:r>
              <a:rPr lang="en-US" sz="2400" b="1">
                <a:solidFill>
                  <a:schemeClr val="bg1"/>
                </a:solidFill>
              </a:rPr>
              <a:t>84</a:t>
            </a:r>
          </a:p>
        </p:txBody>
      </p:sp>
      <p:sp>
        <p:nvSpPr>
          <p:cNvPr id="19" name="TextBox 18">
            <a:extLst>
              <a:ext uri="{FF2B5EF4-FFF2-40B4-BE49-F238E27FC236}">
                <a16:creationId xmlns:a16="http://schemas.microsoft.com/office/drawing/2014/main" id="{D2FE3423-03CD-A827-31F4-8298C59CB381}"/>
              </a:ext>
            </a:extLst>
          </p:cNvPr>
          <p:cNvSpPr txBox="1"/>
          <p:nvPr/>
        </p:nvSpPr>
        <p:spPr>
          <a:xfrm>
            <a:off x="6738365" y="2574077"/>
            <a:ext cx="669074" cy="461665"/>
          </a:xfrm>
          <a:prstGeom prst="rect">
            <a:avLst/>
          </a:prstGeom>
          <a:noFill/>
        </p:spPr>
        <p:txBody>
          <a:bodyPr wrap="square" rtlCol="0">
            <a:spAutoFit/>
          </a:bodyPr>
          <a:lstStyle/>
          <a:p>
            <a:pPr algn="ctr"/>
            <a:r>
              <a:rPr lang="en-US" sz="2400" b="1">
                <a:solidFill>
                  <a:schemeClr val="bg1"/>
                </a:solidFill>
              </a:rPr>
              <a:t>86</a:t>
            </a:r>
          </a:p>
        </p:txBody>
      </p:sp>
      <p:sp>
        <p:nvSpPr>
          <p:cNvPr id="20" name="TextBox 19">
            <a:extLst>
              <a:ext uri="{FF2B5EF4-FFF2-40B4-BE49-F238E27FC236}">
                <a16:creationId xmlns:a16="http://schemas.microsoft.com/office/drawing/2014/main" id="{FB6D8E4C-5233-0AAF-9839-7EB80F97B5BD}"/>
              </a:ext>
            </a:extLst>
          </p:cNvPr>
          <p:cNvSpPr txBox="1"/>
          <p:nvPr/>
        </p:nvSpPr>
        <p:spPr>
          <a:xfrm>
            <a:off x="7448685" y="2815685"/>
            <a:ext cx="669074" cy="461665"/>
          </a:xfrm>
          <a:prstGeom prst="rect">
            <a:avLst/>
          </a:prstGeom>
          <a:noFill/>
        </p:spPr>
        <p:txBody>
          <a:bodyPr wrap="square" rtlCol="0">
            <a:spAutoFit/>
          </a:bodyPr>
          <a:lstStyle/>
          <a:p>
            <a:pPr algn="ctr"/>
            <a:r>
              <a:rPr lang="en-US" sz="2400" b="1">
                <a:solidFill>
                  <a:schemeClr val="bg1"/>
                </a:solidFill>
              </a:rPr>
              <a:t>91</a:t>
            </a:r>
          </a:p>
        </p:txBody>
      </p:sp>
      <p:sp>
        <p:nvSpPr>
          <p:cNvPr id="21" name="TextBox 20">
            <a:extLst>
              <a:ext uri="{FF2B5EF4-FFF2-40B4-BE49-F238E27FC236}">
                <a16:creationId xmlns:a16="http://schemas.microsoft.com/office/drawing/2014/main" id="{77FF1327-CB2B-3260-A228-3F8C597154C2}"/>
              </a:ext>
            </a:extLst>
          </p:cNvPr>
          <p:cNvSpPr txBox="1"/>
          <p:nvPr/>
        </p:nvSpPr>
        <p:spPr>
          <a:xfrm>
            <a:off x="9361318" y="1666352"/>
            <a:ext cx="669074" cy="461665"/>
          </a:xfrm>
          <a:prstGeom prst="rect">
            <a:avLst/>
          </a:prstGeom>
          <a:noFill/>
        </p:spPr>
        <p:txBody>
          <a:bodyPr wrap="square" rtlCol="0">
            <a:spAutoFit/>
          </a:bodyPr>
          <a:lstStyle/>
          <a:p>
            <a:pPr algn="ctr"/>
            <a:r>
              <a:rPr lang="en-US" sz="2400" b="1">
                <a:solidFill>
                  <a:schemeClr val="bg1"/>
                </a:solidFill>
              </a:rPr>
              <a:t>94</a:t>
            </a:r>
          </a:p>
        </p:txBody>
      </p:sp>
      <p:sp>
        <p:nvSpPr>
          <p:cNvPr id="22" name="TextBox 21">
            <a:extLst>
              <a:ext uri="{FF2B5EF4-FFF2-40B4-BE49-F238E27FC236}">
                <a16:creationId xmlns:a16="http://schemas.microsoft.com/office/drawing/2014/main" id="{8E59CE25-2F6C-D5BE-6CE4-A58D18196D91}"/>
              </a:ext>
            </a:extLst>
          </p:cNvPr>
          <p:cNvSpPr txBox="1"/>
          <p:nvPr/>
        </p:nvSpPr>
        <p:spPr>
          <a:xfrm>
            <a:off x="10064884" y="1781662"/>
            <a:ext cx="669074" cy="461665"/>
          </a:xfrm>
          <a:prstGeom prst="rect">
            <a:avLst/>
          </a:prstGeom>
          <a:noFill/>
        </p:spPr>
        <p:txBody>
          <a:bodyPr wrap="square" rtlCol="0">
            <a:spAutoFit/>
          </a:bodyPr>
          <a:lstStyle/>
          <a:p>
            <a:pPr algn="ctr"/>
            <a:r>
              <a:rPr lang="en-US" sz="2400" b="1">
                <a:solidFill>
                  <a:schemeClr val="bg1"/>
                </a:solidFill>
              </a:rPr>
              <a:t>97</a:t>
            </a:r>
          </a:p>
        </p:txBody>
      </p:sp>
      <p:sp>
        <p:nvSpPr>
          <p:cNvPr id="23" name="TextBox 22">
            <a:extLst>
              <a:ext uri="{FF2B5EF4-FFF2-40B4-BE49-F238E27FC236}">
                <a16:creationId xmlns:a16="http://schemas.microsoft.com/office/drawing/2014/main" id="{E072FC89-B09E-4203-C18C-8228AD14430F}"/>
              </a:ext>
            </a:extLst>
          </p:cNvPr>
          <p:cNvSpPr txBox="1"/>
          <p:nvPr/>
        </p:nvSpPr>
        <p:spPr>
          <a:xfrm>
            <a:off x="10761700" y="1938206"/>
            <a:ext cx="669074" cy="461665"/>
          </a:xfrm>
          <a:prstGeom prst="rect">
            <a:avLst/>
          </a:prstGeom>
          <a:noFill/>
        </p:spPr>
        <p:txBody>
          <a:bodyPr wrap="square" rtlCol="0">
            <a:spAutoFit/>
          </a:bodyPr>
          <a:lstStyle/>
          <a:p>
            <a:pPr algn="ctr"/>
            <a:r>
              <a:rPr lang="en-US" sz="2400" b="1">
                <a:solidFill>
                  <a:schemeClr val="bg1"/>
                </a:solidFill>
              </a:rPr>
              <a:t>96</a:t>
            </a:r>
          </a:p>
        </p:txBody>
      </p:sp>
      <p:sp>
        <p:nvSpPr>
          <p:cNvPr id="24" name="TextBox 23">
            <a:extLst>
              <a:ext uri="{FF2B5EF4-FFF2-40B4-BE49-F238E27FC236}">
                <a16:creationId xmlns:a16="http://schemas.microsoft.com/office/drawing/2014/main" id="{7299A133-DC92-614E-3E5A-16389CA91401}"/>
              </a:ext>
            </a:extLst>
          </p:cNvPr>
          <p:cNvSpPr txBox="1"/>
          <p:nvPr/>
        </p:nvSpPr>
        <p:spPr>
          <a:xfrm>
            <a:off x="935665" y="6581001"/>
            <a:ext cx="7182094" cy="276999"/>
          </a:xfrm>
          <a:prstGeom prst="rect">
            <a:avLst/>
          </a:prstGeom>
          <a:noFill/>
        </p:spPr>
        <p:txBody>
          <a:bodyPr wrap="square" rtlCol="0">
            <a:spAutoFit/>
          </a:bodyPr>
          <a:lstStyle/>
          <a:p>
            <a:r>
              <a:rPr lang="en-US" sz="1200" i="1">
                <a:latin typeface="Century Gothic" panose="020B0502020202020204" pitchFamily="34" charset="0"/>
              </a:rPr>
              <a:t>*SHIMS 2010 included adults 18-49 y; SHIMS2 and SHIMS 3 included adults 15 y and older</a:t>
            </a:r>
          </a:p>
        </p:txBody>
      </p:sp>
      <p:sp>
        <p:nvSpPr>
          <p:cNvPr id="3" name="TextBox 2">
            <a:extLst>
              <a:ext uri="{FF2B5EF4-FFF2-40B4-BE49-F238E27FC236}">
                <a16:creationId xmlns:a16="http://schemas.microsoft.com/office/drawing/2014/main" id="{8A10E852-5038-3313-B78D-0BC32914EE4C}"/>
              </a:ext>
            </a:extLst>
          </p:cNvPr>
          <p:cNvSpPr txBox="1"/>
          <p:nvPr/>
        </p:nvSpPr>
        <p:spPr>
          <a:xfrm>
            <a:off x="9695855" y="1123172"/>
            <a:ext cx="1090363" cy="369332"/>
          </a:xfrm>
          <a:prstGeom prst="rect">
            <a:avLst/>
          </a:prstGeom>
          <a:noFill/>
        </p:spPr>
        <p:txBody>
          <a:bodyPr wrap="none" rtlCol="0">
            <a:spAutoFit/>
          </a:bodyPr>
          <a:lstStyle/>
          <a:p>
            <a:r>
              <a:rPr lang="en-US" b="1">
                <a:latin typeface="Century Gothic" panose="020B0502020202020204" pitchFamily="34" charset="0"/>
              </a:rPr>
              <a:t>88% VLS</a:t>
            </a:r>
          </a:p>
        </p:txBody>
      </p:sp>
      <p:sp>
        <p:nvSpPr>
          <p:cNvPr id="5" name="TextBox 4">
            <a:extLst>
              <a:ext uri="{FF2B5EF4-FFF2-40B4-BE49-F238E27FC236}">
                <a16:creationId xmlns:a16="http://schemas.microsoft.com/office/drawing/2014/main" id="{24CA69C4-13DD-3F45-8A82-253C7D10B31F}"/>
              </a:ext>
            </a:extLst>
          </p:cNvPr>
          <p:cNvSpPr txBox="1"/>
          <p:nvPr/>
        </p:nvSpPr>
        <p:spPr>
          <a:xfrm>
            <a:off x="6102240" y="1132950"/>
            <a:ext cx="1090363" cy="369332"/>
          </a:xfrm>
          <a:prstGeom prst="rect">
            <a:avLst/>
          </a:prstGeom>
          <a:noFill/>
        </p:spPr>
        <p:txBody>
          <a:bodyPr wrap="none" rtlCol="0">
            <a:spAutoFit/>
          </a:bodyPr>
          <a:lstStyle/>
          <a:p>
            <a:r>
              <a:rPr lang="en-US" b="1">
                <a:latin typeface="Century Gothic" panose="020B0502020202020204" pitchFamily="34" charset="0"/>
              </a:rPr>
              <a:t>66% VLS</a:t>
            </a:r>
          </a:p>
        </p:txBody>
      </p:sp>
      <p:sp>
        <p:nvSpPr>
          <p:cNvPr id="8" name="TextBox 7">
            <a:extLst>
              <a:ext uri="{FF2B5EF4-FFF2-40B4-BE49-F238E27FC236}">
                <a16:creationId xmlns:a16="http://schemas.microsoft.com/office/drawing/2014/main" id="{738A0232-8E74-87C5-4656-3A9977F6F5FE}"/>
              </a:ext>
            </a:extLst>
          </p:cNvPr>
          <p:cNvSpPr txBox="1"/>
          <p:nvPr/>
        </p:nvSpPr>
        <p:spPr>
          <a:xfrm>
            <a:off x="2709233" y="1156440"/>
            <a:ext cx="1090363" cy="369332"/>
          </a:xfrm>
          <a:prstGeom prst="rect">
            <a:avLst/>
          </a:prstGeom>
          <a:noFill/>
        </p:spPr>
        <p:txBody>
          <a:bodyPr wrap="none" rtlCol="0">
            <a:spAutoFit/>
          </a:bodyPr>
          <a:lstStyle/>
          <a:p>
            <a:r>
              <a:rPr lang="en-US" b="1">
                <a:latin typeface="Century Gothic" panose="020B0502020202020204" pitchFamily="34" charset="0"/>
              </a:rPr>
              <a:t>28% VLS</a:t>
            </a:r>
          </a:p>
        </p:txBody>
      </p:sp>
    </p:spTree>
    <p:extLst>
      <p:ext uri="{BB962C8B-B14F-4D97-AF65-F5344CB8AC3E}">
        <p14:creationId xmlns:p14="http://schemas.microsoft.com/office/powerpoint/2010/main" val="2941312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927A-DC42-429B-8E66-88F164082213}"/>
              </a:ext>
            </a:extLst>
          </p:cNvPr>
          <p:cNvSpPr>
            <a:spLocks noGrp="1"/>
          </p:cNvSpPr>
          <p:nvPr>
            <p:ph type="title"/>
          </p:nvPr>
        </p:nvSpPr>
        <p:spPr>
          <a:xfrm>
            <a:off x="1232826" y="207454"/>
            <a:ext cx="9954973" cy="570920"/>
          </a:xfrm>
        </p:spPr>
        <p:txBody>
          <a:bodyPr/>
          <a:lstStyle/>
          <a:p>
            <a:r>
              <a:rPr lang="en-US">
                <a:latin typeface="Century Gothic" panose="020B0502020202020204" pitchFamily="34" charset="0"/>
              </a:rPr>
              <a:t>Gaps in Pediatric Progress</a:t>
            </a:r>
          </a:p>
        </p:txBody>
      </p:sp>
      <p:pic>
        <p:nvPicPr>
          <p:cNvPr id="5" name="Picture 4">
            <a:extLst>
              <a:ext uri="{FF2B5EF4-FFF2-40B4-BE49-F238E27FC236}">
                <a16:creationId xmlns:a16="http://schemas.microsoft.com/office/drawing/2014/main" id="{CCE5277E-CA3A-3423-CD6B-80E2E8C30364}"/>
              </a:ext>
            </a:extLst>
          </p:cNvPr>
          <p:cNvPicPr>
            <a:picLocks noChangeAspect="1"/>
          </p:cNvPicPr>
          <p:nvPr/>
        </p:nvPicPr>
        <p:blipFill rotWithShape="1">
          <a:blip r:embed="rId3"/>
          <a:srcRect l="2344" r="4549"/>
          <a:stretch/>
        </p:blipFill>
        <p:spPr>
          <a:xfrm>
            <a:off x="2052473" y="1142689"/>
            <a:ext cx="9547647" cy="5525898"/>
          </a:xfrm>
          <a:prstGeom prst="rect">
            <a:avLst/>
          </a:prstGeom>
        </p:spPr>
      </p:pic>
      <p:sp>
        <p:nvSpPr>
          <p:cNvPr id="6" name="Title 1">
            <a:extLst>
              <a:ext uri="{FF2B5EF4-FFF2-40B4-BE49-F238E27FC236}">
                <a16:creationId xmlns:a16="http://schemas.microsoft.com/office/drawing/2014/main" id="{915F6E26-C92B-1B20-F0FF-3AA342A3A202}"/>
              </a:ext>
            </a:extLst>
          </p:cNvPr>
          <p:cNvSpPr txBox="1">
            <a:spLocks/>
          </p:cNvSpPr>
          <p:nvPr/>
        </p:nvSpPr>
        <p:spPr>
          <a:xfrm>
            <a:off x="1376932" y="856574"/>
            <a:ext cx="10978100" cy="8745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chemeClr val="tx1"/>
                </a:solidFill>
                <a:latin typeface="+mj-lt"/>
                <a:ea typeface="+mj-ea"/>
                <a:cs typeface="Arial"/>
              </a:defRPr>
            </a:lvl1pPr>
          </a:lstStyle>
          <a:p>
            <a:pPr algn="ctr"/>
            <a:r>
              <a:rPr lang="en-US" sz="2000">
                <a:latin typeface="Century Gothic" panose="020B0502020202020204" pitchFamily="34" charset="0"/>
              </a:rPr>
              <a:t>48% of children (0–14 years) living with HIV in 7 countries were </a:t>
            </a:r>
            <a:r>
              <a:rPr lang="en-US" sz="2000" u="sng">
                <a:latin typeface="Century Gothic" panose="020B0502020202020204" pitchFamily="34" charset="0"/>
              </a:rPr>
              <a:t>not</a:t>
            </a:r>
            <a:r>
              <a:rPr lang="en-US" sz="2000">
                <a:latin typeface="Century Gothic" panose="020B0502020202020204" pitchFamily="34" charset="0"/>
              </a:rPr>
              <a:t> on ART</a:t>
            </a:r>
          </a:p>
          <a:p>
            <a:pPr algn="ctr"/>
            <a:r>
              <a:rPr lang="en-US" sz="2000">
                <a:latin typeface="Century Gothic" panose="020B0502020202020204" pitchFamily="34" charset="0"/>
              </a:rPr>
              <a:t> (PHIA, PEPFAR, Spectrum, 2016–2017)</a:t>
            </a:r>
          </a:p>
        </p:txBody>
      </p:sp>
      <p:sp>
        <p:nvSpPr>
          <p:cNvPr id="3" name="TextBox 2">
            <a:extLst>
              <a:ext uri="{FF2B5EF4-FFF2-40B4-BE49-F238E27FC236}">
                <a16:creationId xmlns:a16="http://schemas.microsoft.com/office/drawing/2014/main" id="{095C4472-5FED-4DE5-BAF7-F4C37156EB86}"/>
              </a:ext>
            </a:extLst>
          </p:cNvPr>
          <p:cNvSpPr txBox="1"/>
          <p:nvPr/>
        </p:nvSpPr>
        <p:spPr>
          <a:xfrm rot="16200000">
            <a:off x="-241397" y="3824276"/>
            <a:ext cx="4784387" cy="369332"/>
          </a:xfrm>
          <a:prstGeom prst="rect">
            <a:avLst/>
          </a:prstGeom>
          <a:solidFill>
            <a:schemeClr val="bg1"/>
          </a:solidFill>
        </p:spPr>
        <p:txBody>
          <a:bodyPr wrap="none" rtlCol="0">
            <a:spAutoFit/>
          </a:bodyPr>
          <a:lstStyle/>
          <a:p>
            <a:r>
              <a:rPr lang="en-US" dirty="0"/>
              <a:t>Percentage of children living with HIV </a:t>
            </a:r>
            <a:r>
              <a:rPr lang="en-US" b="1" u="sng" dirty="0"/>
              <a:t>not</a:t>
            </a:r>
            <a:r>
              <a:rPr lang="en-US" dirty="0"/>
              <a:t> on ART</a:t>
            </a:r>
          </a:p>
        </p:txBody>
      </p:sp>
      <p:sp>
        <p:nvSpPr>
          <p:cNvPr id="4" name="TextBox 3">
            <a:extLst>
              <a:ext uri="{FF2B5EF4-FFF2-40B4-BE49-F238E27FC236}">
                <a16:creationId xmlns:a16="http://schemas.microsoft.com/office/drawing/2014/main" id="{BC99CFA9-5BAF-4E82-BBDE-C9BE827A7435}"/>
              </a:ext>
            </a:extLst>
          </p:cNvPr>
          <p:cNvSpPr txBox="1"/>
          <p:nvPr/>
        </p:nvSpPr>
        <p:spPr>
          <a:xfrm>
            <a:off x="10438386" y="6063737"/>
            <a:ext cx="1805970" cy="759893"/>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01A271-8A2F-C4F2-78DB-E8A35B74E5E1}"/>
              </a:ext>
            </a:extLst>
          </p:cNvPr>
          <p:cNvSpPr txBox="1"/>
          <p:nvPr/>
        </p:nvSpPr>
        <p:spPr>
          <a:xfrm>
            <a:off x="837703" y="6621279"/>
            <a:ext cx="2256854" cy="253916"/>
          </a:xfrm>
          <a:prstGeom prst="rect">
            <a:avLst/>
          </a:prstGeom>
          <a:noFill/>
        </p:spPr>
        <p:txBody>
          <a:bodyPr wrap="square" rtlCol="0">
            <a:spAutoFit/>
          </a:bodyPr>
          <a:lstStyle/>
          <a:p>
            <a:r>
              <a:rPr lang="en-US" sz="1050" i="1" dirty="0">
                <a:solidFill>
                  <a:schemeClr val="bg2"/>
                </a:solidFill>
              </a:rPr>
              <a:t>Saito et al., JAIDS (2018)</a:t>
            </a:r>
          </a:p>
        </p:txBody>
      </p:sp>
      <p:cxnSp>
        <p:nvCxnSpPr>
          <p:cNvPr id="9" name="Straight Connector 8">
            <a:extLst>
              <a:ext uri="{FF2B5EF4-FFF2-40B4-BE49-F238E27FC236}">
                <a16:creationId xmlns:a16="http://schemas.microsoft.com/office/drawing/2014/main" id="{E7EE3290-2AAC-4F2A-BD95-63FFE822BE50}"/>
              </a:ext>
            </a:extLst>
          </p:cNvPr>
          <p:cNvCxnSpPr/>
          <p:nvPr/>
        </p:nvCxnSpPr>
        <p:spPr>
          <a:xfrm>
            <a:off x="2718299" y="6570641"/>
            <a:ext cx="963561"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DD38620-692E-4B12-B4F5-919B8CFC0893}"/>
              </a:ext>
            </a:extLst>
          </p:cNvPr>
          <p:cNvSpPr txBox="1"/>
          <p:nvPr/>
        </p:nvSpPr>
        <p:spPr>
          <a:xfrm>
            <a:off x="3725544" y="6394925"/>
            <a:ext cx="7148111" cy="307777"/>
          </a:xfrm>
          <a:prstGeom prst="rect">
            <a:avLst/>
          </a:prstGeom>
          <a:noFill/>
        </p:spPr>
        <p:txBody>
          <a:bodyPr wrap="none" rtlCol="0">
            <a:spAutoFit/>
          </a:bodyPr>
          <a:lstStyle/>
          <a:p>
            <a:r>
              <a:rPr lang="en-US" sz="1400">
                <a:latin typeface="Century Gothic" panose="020B0502020202020204" pitchFamily="34" charset="0"/>
                <a:cs typeface="Times New Roman" panose="02020603050405020304" pitchFamily="18" charset="0"/>
              </a:rPr>
              <a:t>Average treatment coverage gap across PHIA, PEPFAR and Spectrum estimates</a:t>
            </a:r>
          </a:p>
        </p:txBody>
      </p:sp>
    </p:spTree>
    <p:extLst>
      <p:ext uri="{BB962C8B-B14F-4D97-AF65-F5344CB8AC3E}">
        <p14:creationId xmlns:p14="http://schemas.microsoft.com/office/powerpoint/2010/main" val="46258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48B4-68FA-326B-7AAD-1FA69F5E75F0}"/>
              </a:ext>
            </a:extLst>
          </p:cNvPr>
          <p:cNvSpPr>
            <a:spLocks noGrp="1"/>
          </p:cNvSpPr>
          <p:nvPr>
            <p:ph type="title"/>
          </p:nvPr>
        </p:nvSpPr>
        <p:spPr>
          <a:xfrm>
            <a:off x="1231829" y="203371"/>
            <a:ext cx="9954973" cy="570920"/>
          </a:xfrm>
        </p:spPr>
        <p:txBody>
          <a:bodyPr>
            <a:normAutofit/>
          </a:bodyPr>
          <a:lstStyle/>
          <a:p>
            <a:r>
              <a:rPr lang="en-US" sz="2800" b="1" u="sng">
                <a:latin typeface="Century Gothic" panose="020B0502020202020204" pitchFamily="34" charset="0"/>
              </a:rPr>
              <a:t>E</a:t>
            </a:r>
            <a:r>
              <a:rPr lang="en-US" sz="2800" b="1">
                <a:latin typeface="Century Gothic" panose="020B0502020202020204" pitchFamily="34" charset="0"/>
              </a:rPr>
              <a:t>nding the </a:t>
            </a:r>
            <a:r>
              <a:rPr lang="en-US" sz="2800" b="1" u="sng">
                <a:latin typeface="Century Gothic" panose="020B0502020202020204" pitchFamily="34" charset="0"/>
              </a:rPr>
              <a:t>H</a:t>
            </a:r>
            <a:r>
              <a:rPr lang="en-US" sz="2800" b="1">
                <a:latin typeface="Century Gothic" panose="020B0502020202020204" pitchFamily="34" charset="0"/>
              </a:rPr>
              <a:t>IV </a:t>
            </a:r>
            <a:r>
              <a:rPr lang="en-US" sz="2800" b="1" u="sng">
                <a:latin typeface="Century Gothic" panose="020B0502020202020204" pitchFamily="34" charset="0"/>
              </a:rPr>
              <a:t>E</a:t>
            </a:r>
            <a:r>
              <a:rPr lang="en-US" sz="2800" b="1">
                <a:latin typeface="Century Gothic" panose="020B0502020202020204" pitchFamily="34" charset="0"/>
              </a:rPr>
              <a:t>pidemic (EHE) in the US </a:t>
            </a:r>
            <a:endParaRPr lang="en-US" sz="2800">
              <a:latin typeface="Century Gothic" panose="020B0502020202020204" pitchFamily="34" charset="0"/>
            </a:endParaRPr>
          </a:p>
        </p:txBody>
      </p:sp>
      <p:sp>
        <p:nvSpPr>
          <p:cNvPr id="3" name="Text Placeholder 2">
            <a:extLst>
              <a:ext uri="{FF2B5EF4-FFF2-40B4-BE49-F238E27FC236}">
                <a16:creationId xmlns:a16="http://schemas.microsoft.com/office/drawing/2014/main" id="{86345E71-3B01-0391-D445-A45C9A289C63}"/>
              </a:ext>
            </a:extLst>
          </p:cNvPr>
          <p:cNvSpPr>
            <a:spLocks noGrp="1"/>
          </p:cNvSpPr>
          <p:nvPr>
            <p:ph type="body" sz="half" idx="13"/>
          </p:nvPr>
        </p:nvSpPr>
        <p:spPr>
          <a:xfrm>
            <a:off x="1249428" y="912477"/>
            <a:ext cx="10675871" cy="1924608"/>
          </a:xfrm>
        </p:spPr>
        <p:txBody>
          <a:bodyPr>
            <a:normAutofit fontScale="92500"/>
          </a:bodyPr>
          <a:lstStyle/>
          <a:p>
            <a:r>
              <a:rPr lang="en-US" sz="2400" b="1" dirty="0">
                <a:latin typeface="Century Gothic" panose="020B0502020202020204" pitchFamily="34" charset="0"/>
              </a:rPr>
              <a:t>2019 initiative: Diagnose, Treat, Prevent, and Respond</a:t>
            </a:r>
          </a:p>
          <a:p>
            <a:r>
              <a:rPr lang="en-US" sz="2400" dirty="0">
                <a:latin typeface="Century Gothic" panose="020B0502020202020204" pitchFamily="34" charset="0"/>
              </a:rPr>
              <a:t>Using the </a:t>
            </a:r>
            <a:r>
              <a:rPr lang="en-US" sz="2700" b="1" i="1" dirty="0">
                <a:solidFill>
                  <a:srgbClr val="0070C0"/>
                </a:solidFill>
                <a:latin typeface="Century Gothic" panose="020B0502020202020204" pitchFamily="34" charset="0"/>
                <a:ea typeface="+mj-ea"/>
              </a:rPr>
              <a:t>percentage reduction approach</a:t>
            </a:r>
            <a:r>
              <a:rPr lang="en-US" sz="2400" dirty="0">
                <a:latin typeface="Century Gothic" panose="020B0502020202020204" pitchFamily="34" charset="0"/>
              </a:rPr>
              <a:t>, the initiative calls for </a:t>
            </a:r>
            <a:r>
              <a:rPr lang="en-US" sz="2400" b="1" dirty="0">
                <a:solidFill>
                  <a:srgbClr val="0070C0"/>
                </a:solidFill>
                <a:latin typeface="Century Gothic" panose="020B0502020202020204" pitchFamily="34" charset="0"/>
              </a:rPr>
              <a:t>a 75% decrease </a:t>
            </a:r>
            <a:r>
              <a:rPr lang="en-US" sz="2400" dirty="0">
                <a:latin typeface="Century Gothic" panose="020B0502020202020204" pitchFamily="34" charset="0"/>
              </a:rPr>
              <a:t>in new HIV diagnoses in 5 years and </a:t>
            </a:r>
            <a:r>
              <a:rPr lang="en-US" sz="2400" b="1" dirty="0">
                <a:solidFill>
                  <a:srgbClr val="0070C0"/>
                </a:solidFill>
                <a:latin typeface="Century Gothic" panose="020B0502020202020204" pitchFamily="34" charset="0"/>
              </a:rPr>
              <a:t>a 90% decrease </a:t>
            </a:r>
            <a:r>
              <a:rPr lang="en-US" sz="2400" dirty="0">
                <a:latin typeface="Century Gothic" panose="020B0502020202020204" pitchFamily="34" charset="0"/>
              </a:rPr>
              <a:t>in 10 years </a:t>
            </a:r>
          </a:p>
        </p:txBody>
      </p:sp>
      <p:pic>
        <p:nvPicPr>
          <p:cNvPr id="1026" name="Picture 2" descr="Ending the HIV Epidemic goal banner for new HIV diagnoses.">
            <a:extLst>
              <a:ext uri="{FF2B5EF4-FFF2-40B4-BE49-F238E27FC236}">
                <a16:creationId xmlns:a16="http://schemas.microsoft.com/office/drawing/2014/main" id="{A2C87915-6D2A-04A4-D5D1-1A72171DB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20" y="5468849"/>
            <a:ext cx="11146633" cy="1185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banner shows the number of new HIV diagnoses and major transmission categories.">
            <a:extLst>
              <a:ext uri="{FF2B5EF4-FFF2-40B4-BE49-F238E27FC236}">
                <a16:creationId xmlns:a16="http://schemas.microsoft.com/office/drawing/2014/main" id="{08467BA3-5FB5-0EFD-E655-CA78A7362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807" y="3038923"/>
            <a:ext cx="9482995" cy="2026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864408-2553-B1B5-ECE2-953DBF6BC689}"/>
              </a:ext>
            </a:extLst>
          </p:cNvPr>
          <p:cNvSpPr txBox="1"/>
          <p:nvPr/>
        </p:nvSpPr>
        <p:spPr>
          <a:xfrm>
            <a:off x="891702" y="6695736"/>
            <a:ext cx="3200400" cy="215444"/>
          </a:xfrm>
          <a:prstGeom prst="rect">
            <a:avLst/>
          </a:prstGeom>
          <a:noFill/>
        </p:spPr>
        <p:txBody>
          <a:bodyPr wrap="square" rtlCol="0">
            <a:spAutoFit/>
          </a:bodyPr>
          <a:lstStyle/>
          <a:p>
            <a:r>
              <a:rPr lang="en-US" sz="800" i="1"/>
              <a:t>Source: US CDC</a:t>
            </a:r>
          </a:p>
        </p:txBody>
      </p:sp>
    </p:spTree>
    <p:extLst>
      <p:ext uri="{BB962C8B-B14F-4D97-AF65-F5344CB8AC3E}">
        <p14:creationId xmlns:p14="http://schemas.microsoft.com/office/powerpoint/2010/main" val="3579593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A17A-7E08-72E9-E043-BCBCA6B3FFB0}"/>
              </a:ext>
            </a:extLst>
          </p:cNvPr>
          <p:cNvSpPr>
            <a:spLocks noGrp="1"/>
          </p:cNvSpPr>
          <p:nvPr>
            <p:ph type="title"/>
          </p:nvPr>
        </p:nvSpPr>
        <p:spPr/>
        <p:txBody>
          <a:bodyPr/>
          <a:lstStyle/>
          <a:p>
            <a:r>
              <a:rPr lang="en-US" dirty="0">
                <a:latin typeface="Century Gothic" panose="020B0502020202020204" pitchFamily="34" charset="0"/>
              </a:rPr>
              <a:t>Population Level Findings </a:t>
            </a:r>
          </a:p>
        </p:txBody>
      </p:sp>
      <p:sp>
        <p:nvSpPr>
          <p:cNvPr id="3" name="Text Placeholder 2">
            <a:extLst>
              <a:ext uri="{FF2B5EF4-FFF2-40B4-BE49-F238E27FC236}">
                <a16:creationId xmlns:a16="http://schemas.microsoft.com/office/drawing/2014/main" id="{A43CD3DB-F263-D013-F752-147B333C9F67}"/>
              </a:ext>
            </a:extLst>
          </p:cNvPr>
          <p:cNvSpPr>
            <a:spLocks noGrp="1"/>
          </p:cNvSpPr>
          <p:nvPr>
            <p:ph type="body" sz="half" idx="13"/>
          </p:nvPr>
        </p:nvSpPr>
        <p:spPr/>
        <p:txBody>
          <a:bodyPr vert="horz" lIns="91440" tIns="45720" rIns="91440" bIns="45720" rtlCol="0" anchor="t">
            <a:normAutofit lnSpcReduction="10000"/>
          </a:bodyPr>
          <a:lstStyle/>
          <a:p>
            <a:pPr marL="285750" indent="-285750">
              <a:lnSpc>
                <a:spcPct val="100000"/>
              </a:lnSpc>
              <a:buFont typeface="Arial" panose="020B0604020202020204" pitchFamily="34" charset="0"/>
              <a:buChar char="•"/>
            </a:pPr>
            <a:r>
              <a:rPr lang="en-US" sz="2400" dirty="0">
                <a:latin typeface="Century Gothic" panose="020B0502020202020204" pitchFamily="34" charset="0"/>
              </a:rPr>
              <a:t>Awareness of HIV diagnosis is lower among men than women, indicating need for testing campaigns focused on men</a:t>
            </a:r>
          </a:p>
          <a:p>
            <a:pPr>
              <a:lnSpc>
                <a:spcPct val="100000"/>
              </a:lnSpc>
            </a:pPr>
            <a:endParaRPr lang="en-US" sz="2400" dirty="0">
              <a:latin typeface="Century Gothic" panose="020B0502020202020204" pitchFamily="34" charset="0"/>
            </a:endParaRPr>
          </a:p>
          <a:p>
            <a:pPr marL="285750" indent="-285750">
              <a:lnSpc>
                <a:spcPct val="100000"/>
              </a:lnSpc>
              <a:buFont typeface="Arial" panose="020B0604020202020204" pitchFamily="34" charset="0"/>
              <a:buChar char="•"/>
            </a:pPr>
            <a:r>
              <a:rPr lang="en-US" sz="2400" dirty="0">
                <a:latin typeface="Century Gothic" panose="020B0502020202020204" pitchFamily="34" charset="0"/>
              </a:rPr>
              <a:t>Prevalence of treatment and VLS are similar for men and women </a:t>
            </a:r>
          </a:p>
          <a:p>
            <a:pPr>
              <a:lnSpc>
                <a:spcPct val="100000"/>
              </a:lnSpc>
            </a:pPr>
            <a:endParaRPr lang="en-US" sz="2400" dirty="0">
              <a:latin typeface="Century Gothic" panose="020B0502020202020204" pitchFamily="34" charset="0"/>
            </a:endParaRPr>
          </a:p>
          <a:p>
            <a:pPr marL="285750" indent="-285750">
              <a:lnSpc>
                <a:spcPct val="100000"/>
              </a:lnSpc>
              <a:buFont typeface="Arial" panose="020B0604020202020204" pitchFamily="34" charset="0"/>
              <a:buChar char="•"/>
            </a:pPr>
            <a:r>
              <a:rPr lang="en-US" sz="2400" dirty="0">
                <a:latin typeface="Century Gothic" panose="020B0502020202020204" pitchFamily="34" charset="0"/>
              </a:rPr>
              <a:t>Awareness of HIV+ diagnosis is lower among younger populations (15-24 y) than those 25 y and older</a:t>
            </a:r>
          </a:p>
          <a:p>
            <a:pPr>
              <a:lnSpc>
                <a:spcPct val="100000"/>
              </a:lnSpc>
            </a:pPr>
            <a:endParaRPr lang="en-US" sz="2400" dirty="0">
              <a:latin typeface="Century Gothic" panose="020B0502020202020204" pitchFamily="34" charset="0"/>
            </a:endParaRPr>
          </a:p>
          <a:p>
            <a:pPr marL="285750" indent="-285750">
              <a:lnSpc>
                <a:spcPct val="100000"/>
              </a:lnSpc>
              <a:buFont typeface="Arial" panose="020B0604020202020204" pitchFamily="34" charset="0"/>
              <a:buChar char="•"/>
            </a:pPr>
            <a:r>
              <a:rPr lang="en-US" sz="2400" dirty="0">
                <a:latin typeface="Century Gothic" panose="020B0502020202020204" pitchFamily="34" charset="0"/>
              </a:rPr>
              <a:t>Only half of children living with HIV are on treatment, leading to low rates of VLS among diagnosed children </a:t>
            </a:r>
          </a:p>
          <a:p>
            <a:endParaRPr lang="en-US" sz="2000" dirty="0">
              <a:latin typeface="Century Gothic" panose="020B0502020202020204" pitchFamily="34" charset="0"/>
            </a:endParaRPr>
          </a:p>
          <a:p>
            <a:pPr marL="285750" indent="-285750">
              <a:buFont typeface="Arial" panose="020B0604020202020204" pitchFamily="34" charset="0"/>
              <a:buChar char="•"/>
            </a:pPr>
            <a:endParaRPr lang="en-US" sz="20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10485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7D68-47F7-4845-BEEF-57DADDCEEA88}"/>
              </a:ext>
            </a:extLst>
          </p:cNvPr>
          <p:cNvSpPr>
            <a:spLocks noGrp="1"/>
          </p:cNvSpPr>
          <p:nvPr>
            <p:ph type="title" idx="4294967295"/>
          </p:nvPr>
        </p:nvSpPr>
        <p:spPr>
          <a:xfrm>
            <a:off x="1523206" y="120776"/>
            <a:ext cx="9145587" cy="908050"/>
          </a:xfrm>
        </p:spPr>
        <p:txBody>
          <a:bodyPr>
            <a:normAutofit/>
          </a:bodyPr>
          <a:lstStyle/>
          <a:p>
            <a:pPr algn="ctr"/>
            <a:r>
              <a:rPr lang="en-US" sz="3600">
                <a:solidFill>
                  <a:schemeClr val="accent5"/>
                </a:solidFill>
                <a:latin typeface="Century Gothic" panose="020B0502020202020204" pitchFamily="34" charset="0"/>
              </a:rPr>
              <a:t>Preparing for the Future</a:t>
            </a:r>
          </a:p>
        </p:txBody>
      </p:sp>
      <p:pic>
        <p:nvPicPr>
          <p:cNvPr id="15" name="Picture 14">
            <a:extLst>
              <a:ext uri="{FF2B5EF4-FFF2-40B4-BE49-F238E27FC236}">
                <a16:creationId xmlns:a16="http://schemas.microsoft.com/office/drawing/2014/main" id="{3859D038-3AE3-B436-2423-BC44A21A22EA}"/>
              </a:ext>
            </a:extLst>
          </p:cNvPr>
          <p:cNvPicPr>
            <a:picLocks noChangeAspect="1"/>
          </p:cNvPicPr>
          <p:nvPr/>
        </p:nvPicPr>
        <p:blipFill rotWithShape="1">
          <a:blip r:embed="rId3"/>
          <a:srcRect b="2952"/>
          <a:stretch/>
        </p:blipFill>
        <p:spPr>
          <a:xfrm>
            <a:off x="56907" y="1028826"/>
            <a:ext cx="5048494" cy="5222749"/>
          </a:xfrm>
          <a:prstGeom prst="rect">
            <a:avLst/>
          </a:prstGeom>
        </p:spPr>
      </p:pic>
      <p:pic>
        <p:nvPicPr>
          <p:cNvPr id="17" name="Picture 16">
            <a:extLst>
              <a:ext uri="{FF2B5EF4-FFF2-40B4-BE49-F238E27FC236}">
                <a16:creationId xmlns:a16="http://schemas.microsoft.com/office/drawing/2014/main" id="{BFE48827-46B4-F97B-6CBC-D636BD946B1A}"/>
              </a:ext>
            </a:extLst>
          </p:cNvPr>
          <p:cNvPicPr>
            <a:picLocks noChangeAspect="1"/>
          </p:cNvPicPr>
          <p:nvPr/>
        </p:nvPicPr>
        <p:blipFill>
          <a:blip r:embed="rId4"/>
          <a:stretch>
            <a:fillRect/>
          </a:stretch>
        </p:blipFill>
        <p:spPr>
          <a:xfrm>
            <a:off x="5060451" y="1073642"/>
            <a:ext cx="2391775" cy="5276850"/>
          </a:xfrm>
          <a:prstGeom prst="rect">
            <a:avLst/>
          </a:prstGeom>
        </p:spPr>
      </p:pic>
    </p:spTree>
    <p:extLst>
      <p:ext uri="{BB962C8B-B14F-4D97-AF65-F5344CB8AC3E}">
        <p14:creationId xmlns:p14="http://schemas.microsoft.com/office/powerpoint/2010/main" val="332854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B46EC5-6AD6-C079-CEBF-272F1A9A41E7}"/>
              </a:ext>
            </a:extLst>
          </p:cNvPr>
          <p:cNvSpPr/>
          <p:nvPr/>
        </p:nvSpPr>
        <p:spPr>
          <a:xfrm>
            <a:off x="192504" y="168442"/>
            <a:ext cx="11815011" cy="6509084"/>
          </a:xfrm>
          <a:prstGeom prst="rect">
            <a:avLst/>
          </a:prstGeom>
          <a:noFill/>
          <a:ln w="381000">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ah"/>
              <a:ea typeface="+mn-ea"/>
              <a:cs typeface="+mn-cs"/>
            </a:endParaRPr>
          </a:p>
        </p:txBody>
      </p:sp>
      <p:sp>
        <p:nvSpPr>
          <p:cNvPr id="11" name="TextBox 10">
            <a:extLst>
              <a:ext uri="{FF2B5EF4-FFF2-40B4-BE49-F238E27FC236}">
                <a16:creationId xmlns:a16="http://schemas.microsoft.com/office/drawing/2014/main" id="{BE3FB67D-280C-59B9-16D4-8AEA6FE1F270}"/>
              </a:ext>
            </a:extLst>
          </p:cNvPr>
          <p:cNvSpPr txBox="1"/>
          <p:nvPr/>
        </p:nvSpPr>
        <p:spPr>
          <a:xfrm>
            <a:off x="6096000" y="3238995"/>
            <a:ext cx="4706681"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4E58"/>
                </a:solidFill>
                <a:effectLst/>
                <a:uLnTx/>
                <a:uFillTx/>
                <a:latin typeface="Noah"/>
                <a:ea typeface="+mn-ea"/>
                <a:cs typeface="+mn-cs"/>
              </a:rPr>
              <a:t>Wafaa El-Sadr,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04E58"/>
                </a:solidFill>
                <a:effectLst/>
                <a:uLnTx/>
                <a:uFillTx/>
                <a:latin typeface="Noah"/>
                <a:ea typeface="+mn-ea"/>
                <a:cs typeface="+mn-cs"/>
              </a:rPr>
              <a:t>MD, MPH, MPA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22169"/>
              </a:solidFill>
              <a:effectLst/>
              <a:uLnTx/>
              <a:uFillTx/>
              <a:latin typeface="Noah"/>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22169"/>
                </a:solidFill>
                <a:effectLst/>
                <a:uLnTx/>
                <a:uFillTx/>
                <a:latin typeface="Noah"/>
                <a:ea typeface="+mn-ea"/>
                <a:cs typeface="+mn-cs"/>
              </a:rPr>
              <a:t>Director of ICAP at Columbia University, Professor of Epidemiology and Medicine at Columbia Mailman School of Public Health, Executive Vice President of Columbia Global, and Lead of the New York City Pandemic Response Institute</a:t>
            </a:r>
          </a:p>
        </p:txBody>
      </p:sp>
      <p:cxnSp>
        <p:nvCxnSpPr>
          <p:cNvPr id="20" name="Straight Connector 19">
            <a:extLst>
              <a:ext uri="{FF2B5EF4-FFF2-40B4-BE49-F238E27FC236}">
                <a16:creationId xmlns:a16="http://schemas.microsoft.com/office/drawing/2014/main" id="{4ADA0C83-8C45-62F1-9A7B-DD952802FD03}"/>
              </a:ext>
            </a:extLst>
          </p:cNvPr>
          <p:cNvCxnSpPr>
            <a:cxnSpLocks/>
          </p:cNvCxnSpPr>
          <p:nvPr/>
        </p:nvCxnSpPr>
        <p:spPr>
          <a:xfrm flipH="1">
            <a:off x="5058723" y="3516473"/>
            <a:ext cx="2074554" cy="0"/>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 name="Picture Placeholder 4" descr="A person smiling for the camera&#10;&#10;Description automatically generated with low confidence">
            <a:extLst>
              <a:ext uri="{FF2B5EF4-FFF2-40B4-BE49-F238E27FC236}">
                <a16:creationId xmlns:a16="http://schemas.microsoft.com/office/drawing/2014/main" id="{B1B2FDC2-72FD-1EB4-11EF-D3FF904ADF43}"/>
              </a:ext>
            </a:extLst>
          </p:cNvPr>
          <p:cNvPicPr>
            <a:picLocks noChangeAspect="1"/>
          </p:cNvPicPr>
          <p:nvPr/>
        </p:nvPicPr>
        <p:blipFill rotWithShape="1">
          <a:blip r:embed="rId2"/>
          <a:srcRect l="7549" t="5973" r="29673"/>
          <a:stretch/>
        </p:blipFill>
        <p:spPr>
          <a:xfrm>
            <a:off x="1684421" y="1840325"/>
            <a:ext cx="3353595" cy="3352296"/>
          </a:xfrm>
          <a:prstGeom prst="ellipse">
            <a:avLst/>
          </a:prstGeom>
          <a:ln w="76200">
            <a:solidFill>
              <a:schemeClr val="accent6"/>
            </a:solidFill>
          </a:ln>
        </p:spPr>
      </p:pic>
    </p:spTree>
    <p:extLst>
      <p:ext uri="{BB962C8B-B14F-4D97-AF65-F5344CB8AC3E}">
        <p14:creationId xmlns:p14="http://schemas.microsoft.com/office/powerpoint/2010/main" val="192487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7D68-47F7-4845-BEEF-57DADDCEEA88}"/>
              </a:ext>
            </a:extLst>
          </p:cNvPr>
          <p:cNvSpPr>
            <a:spLocks noGrp="1"/>
          </p:cNvSpPr>
          <p:nvPr>
            <p:ph type="title" idx="4294967295"/>
          </p:nvPr>
        </p:nvSpPr>
        <p:spPr>
          <a:xfrm>
            <a:off x="1523206" y="120776"/>
            <a:ext cx="9145587" cy="908050"/>
          </a:xfrm>
        </p:spPr>
        <p:txBody>
          <a:bodyPr>
            <a:normAutofit/>
          </a:bodyPr>
          <a:lstStyle/>
          <a:p>
            <a:pPr algn="ctr"/>
            <a:r>
              <a:rPr lang="en-US" sz="3600">
                <a:solidFill>
                  <a:schemeClr val="accent5"/>
                </a:solidFill>
                <a:latin typeface="Century Gothic" panose="020B0502020202020204" pitchFamily="34" charset="0"/>
              </a:rPr>
              <a:t>Preparing for the Future</a:t>
            </a:r>
          </a:p>
        </p:txBody>
      </p:sp>
      <p:pic>
        <p:nvPicPr>
          <p:cNvPr id="15" name="Picture 14">
            <a:extLst>
              <a:ext uri="{FF2B5EF4-FFF2-40B4-BE49-F238E27FC236}">
                <a16:creationId xmlns:a16="http://schemas.microsoft.com/office/drawing/2014/main" id="{3859D038-3AE3-B436-2423-BC44A21A22EA}"/>
              </a:ext>
            </a:extLst>
          </p:cNvPr>
          <p:cNvPicPr>
            <a:picLocks noChangeAspect="1"/>
          </p:cNvPicPr>
          <p:nvPr/>
        </p:nvPicPr>
        <p:blipFill rotWithShape="1">
          <a:blip r:embed="rId3"/>
          <a:srcRect b="2952"/>
          <a:stretch/>
        </p:blipFill>
        <p:spPr>
          <a:xfrm>
            <a:off x="56907" y="1028826"/>
            <a:ext cx="5048494" cy="5222749"/>
          </a:xfrm>
          <a:prstGeom prst="rect">
            <a:avLst/>
          </a:prstGeom>
        </p:spPr>
      </p:pic>
      <p:pic>
        <p:nvPicPr>
          <p:cNvPr id="17" name="Picture 16">
            <a:extLst>
              <a:ext uri="{FF2B5EF4-FFF2-40B4-BE49-F238E27FC236}">
                <a16:creationId xmlns:a16="http://schemas.microsoft.com/office/drawing/2014/main" id="{BFE48827-46B4-F97B-6CBC-D636BD946B1A}"/>
              </a:ext>
            </a:extLst>
          </p:cNvPr>
          <p:cNvPicPr>
            <a:picLocks noChangeAspect="1"/>
          </p:cNvPicPr>
          <p:nvPr/>
        </p:nvPicPr>
        <p:blipFill>
          <a:blip r:embed="rId4"/>
          <a:stretch>
            <a:fillRect/>
          </a:stretch>
        </p:blipFill>
        <p:spPr>
          <a:xfrm>
            <a:off x="5060451" y="1073642"/>
            <a:ext cx="2391775" cy="5276850"/>
          </a:xfrm>
          <a:prstGeom prst="rect">
            <a:avLst/>
          </a:prstGeom>
        </p:spPr>
      </p:pic>
      <p:pic>
        <p:nvPicPr>
          <p:cNvPr id="4" name="Picture 3">
            <a:extLst>
              <a:ext uri="{FF2B5EF4-FFF2-40B4-BE49-F238E27FC236}">
                <a16:creationId xmlns:a16="http://schemas.microsoft.com/office/drawing/2014/main" id="{EE21AA88-22AA-3DFF-453C-23F880F52223}"/>
              </a:ext>
            </a:extLst>
          </p:cNvPr>
          <p:cNvPicPr>
            <a:picLocks noChangeAspect="1"/>
          </p:cNvPicPr>
          <p:nvPr/>
        </p:nvPicPr>
        <p:blipFill rotWithShape="1">
          <a:blip r:embed="rId5"/>
          <a:srcRect b="56933"/>
          <a:stretch/>
        </p:blipFill>
        <p:spPr>
          <a:xfrm>
            <a:off x="7428454" y="1422106"/>
            <a:ext cx="4706639" cy="2272514"/>
          </a:xfrm>
          <a:prstGeom prst="rect">
            <a:avLst/>
          </a:prstGeom>
        </p:spPr>
      </p:pic>
      <p:sp>
        <p:nvSpPr>
          <p:cNvPr id="7" name="TextBox 6">
            <a:extLst>
              <a:ext uri="{FF2B5EF4-FFF2-40B4-BE49-F238E27FC236}">
                <a16:creationId xmlns:a16="http://schemas.microsoft.com/office/drawing/2014/main" id="{8832F03A-64B9-2798-B7AA-C53EC39FD9CC}"/>
              </a:ext>
            </a:extLst>
          </p:cNvPr>
          <p:cNvSpPr txBox="1"/>
          <p:nvPr/>
        </p:nvSpPr>
        <p:spPr>
          <a:xfrm>
            <a:off x="7545412" y="4160137"/>
            <a:ext cx="4470938" cy="2585323"/>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In 2021, key populations (MSM, PWID, and TGW) and their sexual partners accounted for </a:t>
            </a:r>
            <a:r>
              <a:rPr lang="en-US" sz="1800" u="sng" dirty="0">
                <a:latin typeface="Calibri" panose="020F0502020204030204" pitchFamily="34" charset="0"/>
                <a:cs typeface="Calibri" panose="020F0502020204030204" pitchFamily="34" charset="0"/>
              </a:rPr>
              <a:t>70% of HIV infections globally:</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94% of new HIV infections outside of sub-Saharan Africa.</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51% of new HIV infections in sub-Saharan Africa.</a:t>
            </a:r>
          </a:p>
          <a:p>
            <a:endParaRPr lang="en-US" dirty="0"/>
          </a:p>
          <a:p>
            <a:r>
              <a:rPr lang="en-US" dirty="0"/>
              <a:t>UNAIDS</a:t>
            </a:r>
          </a:p>
        </p:txBody>
      </p:sp>
    </p:spTree>
    <p:extLst>
      <p:ext uri="{BB962C8B-B14F-4D97-AF65-F5344CB8AC3E}">
        <p14:creationId xmlns:p14="http://schemas.microsoft.com/office/powerpoint/2010/main" val="2197042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C12F-1A6D-88BE-9371-F14DF1F4CD98}"/>
              </a:ext>
            </a:extLst>
          </p:cNvPr>
          <p:cNvSpPr>
            <a:spLocks noGrp="1"/>
          </p:cNvSpPr>
          <p:nvPr>
            <p:ph type="title"/>
          </p:nvPr>
        </p:nvSpPr>
        <p:spPr>
          <a:xfrm>
            <a:off x="1343781" y="406561"/>
            <a:ext cx="11027981" cy="570920"/>
          </a:xfrm>
        </p:spPr>
        <p:txBody>
          <a:bodyPr>
            <a:normAutofit fontScale="90000"/>
          </a:bodyPr>
          <a:lstStyle/>
          <a:p>
            <a:r>
              <a:rPr lang="en-US" sz="3200">
                <a:latin typeface="Century Gothic" panose="020B0502020202020204" pitchFamily="34" charset="0"/>
              </a:rPr>
              <a:t>Where Are the Gaps in Epidemic Control? </a:t>
            </a:r>
            <a:br>
              <a:rPr lang="en-US" sz="3200">
                <a:latin typeface="Century Gothic" panose="020B0502020202020204" pitchFamily="34" charset="0"/>
              </a:rPr>
            </a:br>
            <a:r>
              <a:rPr lang="en-US" sz="3200">
                <a:latin typeface="Century Gothic" panose="020B0502020202020204" pitchFamily="34" charset="0"/>
              </a:rPr>
              <a:t>Priority Populations and Key Populations</a:t>
            </a:r>
          </a:p>
        </p:txBody>
      </p:sp>
      <p:pic>
        <p:nvPicPr>
          <p:cNvPr id="4" name="Picture 2" descr="Key Populations - The Global Fund to Fight AIDS, Tuberculosis and Malaria">
            <a:extLst>
              <a:ext uri="{FF2B5EF4-FFF2-40B4-BE49-F238E27FC236}">
                <a16:creationId xmlns:a16="http://schemas.microsoft.com/office/drawing/2014/main" id="{D9F292C5-B2A6-DCAA-5198-D08C081C5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5" r="20332"/>
          <a:stretch/>
        </p:blipFill>
        <p:spPr bwMode="auto">
          <a:xfrm>
            <a:off x="7504863" y="1114814"/>
            <a:ext cx="4148577" cy="5336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6ABE15-7CF1-EA92-FB25-17EF41259251}"/>
              </a:ext>
            </a:extLst>
          </p:cNvPr>
          <p:cNvSpPr txBox="1"/>
          <p:nvPr/>
        </p:nvSpPr>
        <p:spPr>
          <a:xfrm>
            <a:off x="1833522" y="2086392"/>
            <a:ext cx="5181600" cy="3734356"/>
          </a:xfrm>
          <a:prstGeom prst="rect">
            <a:avLst/>
          </a:prstGeom>
          <a:noFill/>
        </p:spPr>
        <p:txBody>
          <a:bodyPr wrap="square" rtlCol="0">
            <a:spAutoFit/>
          </a:bodyPr>
          <a:lstStyle/>
          <a:p>
            <a:r>
              <a:rPr lang="en-US" sz="2200" b="1">
                <a:latin typeface="Century Gothic" panose="020B0502020202020204" pitchFamily="34" charset="0"/>
              </a:rPr>
              <a:t>Adolescent girls and young women</a:t>
            </a:r>
          </a:p>
          <a:p>
            <a:pPr marL="342900" indent="-342900">
              <a:spcBef>
                <a:spcPts val="1000"/>
              </a:spcBef>
              <a:buFont typeface="Arial" panose="020B0604020202020204" pitchFamily="34" charset="0"/>
              <a:buChar char="•"/>
            </a:pPr>
            <a:r>
              <a:rPr lang="en-US" sz="2200" b="0" i="0">
                <a:solidFill>
                  <a:srgbClr val="222222"/>
                </a:solidFill>
                <a:effectLst/>
                <a:latin typeface="Century Gothic" panose="020B0502020202020204" pitchFamily="34" charset="0"/>
              </a:rPr>
              <a:t>Globally, around 5,000 adolescent girls and young women aged 15–24 years become infected with HIV every week</a:t>
            </a:r>
          </a:p>
          <a:p>
            <a:pPr marL="342900" indent="-342900">
              <a:spcBef>
                <a:spcPts val="1000"/>
              </a:spcBef>
              <a:buFont typeface="Arial" panose="020B0604020202020204" pitchFamily="34" charset="0"/>
              <a:buChar char="•"/>
            </a:pPr>
            <a:r>
              <a:rPr lang="en-US" sz="2200" b="0" i="0">
                <a:solidFill>
                  <a:srgbClr val="222222"/>
                </a:solidFill>
                <a:effectLst/>
                <a:latin typeface="Century Gothic" panose="020B0502020202020204" pitchFamily="34" charset="0"/>
              </a:rPr>
              <a:t>In sub-Saharan Africa, 6 of 7 new HIV infections among adolescents aged 15–19 years are among adolescent girls</a:t>
            </a:r>
          </a:p>
        </p:txBody>
      </p:sp>
      <p:sp>
        <p:nvSpPr>
          <p:cNvPr id="9" name="Rectangle: Rounded Corners 8">
            <a:extLst>
              <a:ext uri="{FF2B5EF4-FFF2-40B4-BE49-F238E27FC236}">
                <a16:creationId xmlns:a16="http://schemas.microsoft.com/office/drawing/2014/main" id="{793A015B-0BCF-56A6-42D6-36344A19D4F0}"/>
              </a:ext>
            </a:extLst>
          </p:cNvPr>
          <p:cNvSpPr/>
          <p:nvPr/>
        </p:nvSpPr>
        <p:spPr>
          <a:xfrm>
            <a:off x="1676172" y="1779906"/>
            <a:ext cx="5410200" cy="4419600"/>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76D2C0-76AF-4661-A6D6-3A225D4546C6}"/>
              </a:ext>
            </a:extLst>
          </p:cNvPr>
          <p:cNvSpPr txBox="1"/>
          <p:nvPr/>
        </p:nvSpPr>
        <p:spPr>
          <a:xfrm>
            <a:off x="1524000" y="6642556"/>
            <a:ext cx="3200400" cy="215444"/>
          </a:xfrm>
          <a:prstGeom prst="rect">
            <a:avLst/>
          </a:prstGeom>
          <a:noFill/>
        </p:spPr>
        <p:txBody>
          <a:bodyPr wrap="square" rtlCol="0">
            <a:spAutoFit/>
          </a:bodyPr>
          <a:lstStyle/>
          <a:p>
            <a:r>
              <a:rPr lang="en-US" sz="800" i="1"/>
              <a:t>Source: Global Fund 2021; UNAIDS 2019 </a:t>
            </a:r>
          </a:p>
        </p:txBody>
      </p:sp>
    </p:spTree>
    <p:extLst>
      <p:ext uri="{BB962C8B-B14F-4D97-AF65-F5344CB8AC3E}">
        <p14:creationId xmlns:p14="http://schemas.microsoft.com/office/powerpoint/2010/main" val="3242367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BB36F-A030-D961-B3F8-76D5EFA2A465}"/>
              </a:ext>
            </a:extLst>
          </p:cNvPr>
          <p:cNvPicPr>
            <a:picLocks noChangeAspect="1"/>
          </p:cNvPicPr>
          <p:nvPr/>
        </p:nvPicPr>
        <p:blipFill rotWithShape="1">
          <a:blip r:embed="rId3"/>
          <a:srcRect r="1594"/>
          <a:stretch/>
        </p:blipFill>
        <p:spPr>
          <a:xfrm>
            <a:off x="2106600" y="1979637"/>
            <a:ext cx="8569818" cy="4599265"/>
          </a:xfrm>
          <a:prstGeom prst="rect">
            <a:avLst/>
          </a:prstGeom>
        </p:spPr>
      </p:pic>
      <p:sp>
        <p:nvSpPr>
          <p:cNvPr id="2" name="Title 1">
            <a:extLst>
              <a:ext uri="{FF2B5EF4-FFF2-40B4-BE49-F238E27FC236}">
                <a16:creationId xmlns:a16="http://schemas.microsoft.com/office/drawing/2014/main" id="{53240894-84D9-0943-6B47-3ECFF9D79996}"/>
              </a:ext>
            </a:extLst>
          </p:cNvPr>
          <p:cNvSpPr>
            <a:spLocks noGrp="1"/>
          </p:cNvSpPr>
          <p:nvPr>
            <p:ph type="title"/>
          </p:nvPr>
        </p:nvSpPr>
        <p:spPr>
          <a:xfrm>
            <a:off x="1082565" y="201791"/>
            <a:ext cx="11109435" cy="570920"/>
          </a:xfrm>
        </p:spPr>
        <p:txBody>
          <a:bodyPr>
            <a:noAutofit/>
          </a:bodyPr>
          <a:lstStyle/>
          <a:p>
            <a:pPr algn="ctr"/>
            <a:r>
              <a:rPr lang="en-US" sz="2300">
                <a:latin typeface="Century Gothic" panose="020B0502020202020204" pitchFamily="34" charset="0"/>
                <a:cs typeface="Calibri" panose="020F0502020204030204" pitchFamily="34" charset="0"/>
              </a:rPr>
              <a:t>HIV Care Cascade Among Men Who Have Sex With Men</a:t>
            </a:r>
            <a:br>
              <a:rPr lang="en-US" sz="2300">
                <a:latin typeface="Century Gothic" panose="020B0502020202020204" pitchFamily="34" charset="0"/>
                <a:cs typeface="Calibri" panose="020F0502020204030204" pitchFamily="34" charset="0"/>
              </a:rPr>
            </a:br>
            <a:r>
              <a:rPr lang="en-US" sz="2300">
                <a:latin typeface="Century Gothic" panose="020B0502020202020204" pitchFamily="34" charset="0"/>
                <a:cs typeface="Calibri" panose="020F0502020204030204" pitchFamily="34" charset="0"/>
              </a:rPr>
              <a:t> Biobehavioral Survey Using Respondent-driven Sampling, Zimbabwe, 2019 </a:t>
            </a:r>
          </a:p>
        </p:txBody>
      </p:sp>
      <p:sp>
        <p:nvSpPr>
          <p:cNvPr id="3" name="Text Placeholder 2">
            <a:extLst>
              <a:ext uri="{FF2B5EF4-FFF2-40B4-BE49-F238E27FC236}">
                <a16:creationId xmlns:a16="http://schemas.microsoft.com/office/drawing/2014/main" id="{C51129C6-01A0-04CF-8D77-A2BE53843229}"/>
              </a:ext>
            </a:extLst>
          </p:cNvPr>
          <p:cNvSpPr>
            <a:spLocks noGrp="1"/>
          </p:cNvSpPr>
          <p:nvPr>
            <p:ph type="body" sz="half" idx="13"/>
          </p:nvPr>
        </p:nvSpPr>
        <p:spPr>
          <a:xfrm>
            <a:off x="1911679" y="1075574"/>
            <a:ext cx="9919772" cy="904063"/>
          </a:xfrm>
        </p:spPr>
        <p:txBody>
          <a:bodyPr>
            <a:normAutofit fontScale="92500" lnSpcReduction="10000"/>
          </a:bodyPr>
          <a:lstStyle/>
          <a:p>
            <a:pPr algn="ctr"/>
            <a:r>
              <a:rPr lang="en-US" sz="2100" b="1" i="0" u="none" strike="noStrike" baseline="0">
                <a:solidFill>
                  <a:srgbClr val="211D1E"/>
                </a:solidFill>
                <a:latin typeface="Century Gothic" panose="020B0502020202020204" pitchFamily="34" charset="0"/>
              </a:rPr>
              <a:t>Progress towards 90–90–90 targets </a:t>
            </a:r>
            <a:endParaRPr lang="en-US" sz="2100" b="1" i="0" u="sng" strike="noStrike" baseline="0">
              <a:solidFill>
                <a:srgbClr val="211D1E"/>
              </a:solidFill>
              <a:latin typeface="Century Gothic" panose="020B0502020202020204" pitchFamily="34" charset="0"/>
            </a:endParaRPr>
          </a:p>
          <a:p>
            <a:pPr algn="ctr"/>
            <a:r>
              <a:rPr lang="en-US" sz="2100" b="1" i="0" u="none" strike="noStrike" baseline="0">
                <a:solidFill>
                  <a:srgbClr val="211D1E"/>
                </a:solidFill>
                <a:latin typeface="Century Gothic" panose="020B0502020202020204" pitchFamily="34" charset="0"/>
              </a:rPr>
              <a:t>(A) self-reported HIV and ART status             (B) after viral load recategorization*  </a:t>
            </a:r>
            <a:endParaRPr lang="en-US">
              <a:latin typeface="Century Gothic" panose="020B0502020202020204" pitchFamily="34" charset="0"/>
            </a:endParaRPr>
          </a:p>
        </p:txBody>
      </p:sp>
      <p:sp>
        <p:nvSpPr>
          <p:cNvPr id="6" name="TextBox 5">
            <a:extLst>
              <a:ext uri="{FF2B5EF4-FFF2-40B4-BE49-F238E27FC236}">
                <a16:creationId xmlns:a16="http://schemas.microsoft.com/office/drawing/2014/main" id="{75933835-F157-BA3A-2BEE-BC52F73E3D50}"/>
              </a:ext>
            </a:extLst>
          </p:cNvPr>
          <p:cNvSpPr txBox="1"/>
          <p:nvPr/>
        </p:nvSpPr>
        <p:spPr>
          <a:xfrm>
            <a:off x="861731" y="6613709"/>
            <a:ext cx="2256854" cy="253916"/>
          </a:xfrm>
          <a:prstGeom prst="rect">
            <a:avLst/>
          </a:prstGeom>
          <a:noFill/>
        </p:spPr>
        <p:txBody>
          <a:bodyPr wrap="square" rtlCol="0">
            <a:spAutoFit/>
          </a:bodyPr>
          <a:lstStyle/>
          <a:p>
            <a:r>
              <a:rPr lang="en-US" sz="1050" i="1" dirty="0">
                <a:solidFill>
                  <a:schemeClr val="bg2"/>
                </a:solidFill>
              </a:rPr>
              <a:t>Harris et al., Lancet HIV (2022)</a:t>
            </a:r>
          </a:p>
        </p:txBody>
      </p:sp>
    </p:spTree>
    <p:extLst>
      <p:ext uri="{BB962C8B-B14F-4D97-AF65-F5344CB8AC3E}">
        <p14:creationId xmlns:p14="http://schemas.microsoft.com/office/powerpoint/2010/main" val="395341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B3D0-0F51-58F0-9864-68E8AC0DC545}"/>
              </a:ext>
            </a:extLst>
          </p:cNvPr>
          <p:cNvSpPr>
            <a:spLocks noGrp="1"/>
          </p:cNvSpPr>
          <p:nvPr>
            <p:ph type="title"/>
          </p:nvPr>
        </p:nvSpPr>
        <p:spPr>
          <a:xfrm>
            <a:off x="1283613" y="480556"/>
            <a:ext cx="9954973" cy="570920"/>
          </a:xfrm>
        </p:spPr>
        <p:txBody>
          <a:bodyPr>
            <a:normAutofit fontScale="90000"/>
          </a:bodyPr>
          <a:lstStyle/>
          <a:p>
            <a:r>
              <a:rPr lang="en-US" sz="2800">
                <a:latin typeface="Century Gothic" panose="020B0502020202020204" pitchFamily="34" charset="0"/>
                <a:cs typeface="Calibri" panose="020F0502020204030204" pitchFamily="34" charset="0"/>
              </a:rPr>
              <a:t>HIV Prevalence and Care Cascade Among People Who Inject Drugs, </a:t>
            </a:r>
            <a:r>
              <a:rPr lang="en-US">
                <a:latin typeface="Century Gothic" panose="020B0502020202020204" pitchFamily="34" charset="0"/>
              </a:rPr>
              <a:t>Biobehavioral Survey, Kyrgyz Republic, 2021 (N=985)</a:t>
            </a:r>
          </a:p>
        </p:txBody>
      </p:sp>
      <p:pic>
        <p:nvPicPr>
          <p:cNvPr id="4" name="Picture 3">
            <a:extLst>
              <a:ext uri="{FF2B5EF4-FFF2-40B4-BE49-F238E27FC236}">
                <a16:creationId xmlns:a16="http://schemas.microsoft.com/office/drawing/2014/main" id="{3341E50E-7A3A-0025-95E8-BAA3C399F3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0332" y="1554176"/>
            <a:ext cx="7511336" cy="4953961"/>
          </a:xfrm>
          <a:prstGeom prst="rect">
            <a:avLst/>
          </a:prstGeom>
          <a:noFill/>
          <a:ln>
            <a:solidFill>
              <a:schemeClr val="tx1"/>
            </a:solidFill>
          </a:ln>
        </p:spPr>
      </p:pic>
    </p:spTree>
    <p:extLst>
      <p:ext uri="{BB962C8B-B14F-4D97-AF65-F5344CB8AC3E}">
        <p14:creationId xmlns:p14="http://schemas.microsoft.com/office/powerpoint/2010/main" val="2771445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21B9D2-7768-2343-AFE6-55A02F6B1B43}"/>
              </a:ext>
            </a:extLst>
          </p:cNvPr>
          <p:cNvSpPr>
            <a:spLocks noGrp="1"/>
          </p:cNvSpPr>
          <p:nvPr>
            <p:ph idx="1"/>
          </p:nvPr>
        </p:nvSpPr>
        <p:spPr>
          <a:xfrm>
            <a:off x="478971" y="1524001"/>
            <a:ext cx="6912430" cy="5333999"/>
          </a:xfrm>
        </p:spPr>
        <p:txBody>
          <a:bodyPr>
            <a:normAutofit/>
          </a:bodyPr>
          <a:lstStyle/>
          <a:p>
            <a:pPr>
              <a:lnSpc>
                <a:spcPct val="120000"/>
              </a:lnSpc>
            </a:pPr>
            <a:r>
              <a:rPr lang="en-US" sz="2300">
                <a:latin typeface="+mn-lt"/>
                <a:cs typeface="Garamond"/>
              </a:rPr>
              <a:t>Accelerating high-quality differentiated service delivery</a:t>
            </a:r>
          </a:p>
          <a:p>
            <a:pPr lvl="1">
              <a:lnSpc>
                <a:spcPct val="120000"/>
              </a:lnSpc>
            </a:pPr>
            <a:r>
              <a:rPr lang="en-US" sz="2300">
                <a:latin typeface="+mn-lt"/>
              </a:rPr>
              <a:t>DSD: Health services tailored to groups of people, not relying on one-size-fits all </a:t>
            </a:r>
          </a:p>
          <a:p>
            <a:pPr>
              <a:lnSpc>
                <a:spcPct val="120000"/>
              </a:lnSpc>
            </a:pPr>
            <a:r>
              <a:rPr lang="en-US" sz="2300">
                <a:latin typeface="+mn-lt"/>
                <a:cs typeface="Garamond"/>
              </a:rPr>
              <a:t> Goal of DSD is to enhance</a:t>
            </a:r>
          </a:p>
          <a:p>
            <a:pPr lvl="1">
              <a:lnSpc>
                <a:spcPct val="120000"/>
              </a:lnSpc>
            </a:pPr>
            <a:r>
              <a:rPr lang="en-US" sz="2300">
                <a:latin typeface="+mn-lt"/>
              </a:rPr>
              <a:t>client outcomes </a:t>
            </a:r>
          </a:p>
          <a:p>
            <a:pPr lvl="1">
              <a:lnSpc>
                <a:spcPct val="120000"/>
              </a:lnSpc>
            </a:pPr>
            <a:r>
              <a:rPr lang="en-US" sz="2300">
                <a:latin typeface="+mn-lt"/>
              </a:rPr>
              <a:t>health system efficiency</a:t>
            </a:r>
          </a:p>
          <a:p>
            <a:pPr lvl="1">
              <a:lnSpc>
                <a:spcPct val="120000"/>
              </a:lnSpc>
            </a:pPr>
            <a:r>
              <a:rPr lang="en-US" sz="2300">
                <a:latin typeface="+mn-lt"/>
              </a:rPr>
              <a:t>HIV epidemic control</a:t>
            </a:r>
            <a:endParaRPr lang="en-US" sz="2300">
              <a:latin typeface="+mn-lt"/>
              <a:cs typeface="Garamond"/>
            </a:endParaRPr>
          </a:p>
          <a:p>
            <a:pPr>
              <a:lnSpc>
                <a:spcPct val="120000"/>
              </a:lnSpc>
            </a:pPr>
            <a:r>
              <a:rPr lang="en-US" sz="2300">
                <a:latin typeface="+mn-lt"/>
              </a:rPr>
              <a:t>Supported by community advocates </a:t>
            </a:r>
          </a:p>
          <a:p>
            <a:pPr marL="0" indent="0">
              <a:lnSpc>
                <a:spcPct val="120000"/>
              </a:lnSpc>
              <a:buNone/>
            </a:pPr>
            <a:endParaRPr lang="en-US" sz="2800">
              <a:latin typeface="+mn-lt"/>
              <a:cs typeface="Garamond"/>
            </a:endParaRPr>
          </a:p>
          <a:p>
            <a:endParaRPr lang="en-US">
              <a:latin typeface="+mn-lt"/>
            </a:endParaRPr>
          </a:p>
        </p:txBody>
      </p:sp>
      <p:sp>
        <p:nvSpPr>
          <p:cNvPr id="3" name="Title 2">
            <a:extLst>
              <a:ext uri="{FF2B5EF4-FFF2-40B4-BE49-F238E27FC236}">
                <a16:creationId xmlns:a16="http://schemas.microsoft.com/office/drawing/2014/main" id="{88D8902E-C03C-E643-AC6F-D90C87EECC68}"/>
              </a:ext>
            </a:extLst>
          </p:cNvPr>
          <p:cNvSpPr>
            <a:spLocks noGrp="1"/>
          </p:cNvSpPr>
          <p:nvPr>
            <p:ph type="title"/>
          </p:nvPr>
        </p:nvSpPr>
        <p:spPr>
          <a:xfrm>
            <a:off x="277091" y="387884"/>
            <a:ext cx="11637818" cy="761999"/>
          </a:xfrm>
        </p:spPr>
        <p:txBody>
          <a:bodyPr>
            <a:noAutofit/>
          </a:bodyPr>
          <a:lstStyle/>
          <a:p>
            <a:r>
              <a:rPr lang="en-US" sz="3200">
                <a:latin typeface="Century Gothic" panose="020B0502020202020204" pitchFamily="34" charset="0"/>
              </a:rPr>
              <a:t>CQUIN: HIV </a:t>
            </a:r>
            <a:r>
              <a:rPr lang="en-US" sz="3200" b="1" u="sng">
                <a:latin typeface="Century Gothic" panose="020B0502020202020204" pitchFamily="34" charset="0"/>
              </a:rPr>
              <a:t>C</a:t>
            </a:r>
            <a:r>
              <a:rPr lang="en-US" sz="3200">
                <a:latin typeface="Century Gothic" panose="020B0502020202020204" pitchFamily="34" charset="0"/>
              </a:rPr>
              <a:t>overage, </a:t>
            </a:r>
            <a:r>
              <a:rPr lang="en-US" sz="3200" b="1" u="sng">
                <a:latin typeface="Century Gothic" panose="020B0502020202020204" pitchFamily="34" charset="0"/>
              </a:rPr>
              <a:t>Qu</a:t>
            </a:r>
            <a:r>
              <a:rPr lang="en-US" sz="3200">
                <a:latin typeface="Century Gothic" panose="020B0502020202020204" pitchFamily="34" charset="0"/>
              </a:rPr>
              <a:t>ality and </a:t>
            </a:r>
            <a:r>
              <a:rPr lang="en-US" sz="3200" b="1" u="sng">
                <a:latin typeface="Century Gothic" panose="020B0502020202020204" pitchFamily="34" charset="0"/>
              </a:rPr>
              <a:t>I</a:t>
            </a:r>
            <a:r>
              <a:rPr lang="en-US" sz="3200">
                <a:latin typeface="Century Gothic" panose="020B0502020202020204" pitchFamily="34" charset="0"/>
              </a:rPr>
              <a:t>mpact  Learning </a:t>
            </a:r>
            <a:r>
              <a:rPr lang="en-US" sz="3200" b="1" u="sng">
                <a:latin typeface="Century Gothic" panose="020B0502020202020204" pitchFamily="34" charset="0"/>
              </a:rPr>
              <a:t>N</a:t>
            </a:r>
            <a:r>
              <a:rPr lang="en-US" sz="3200">
                <a:latin typeface="Century Gothic" panose="020B0502020202020204" pitchFamily="34" charset="0"/>
              </a:rPr>
              <a:t>etwork</a:t>
            </a:r>
          </a:p>
        </p:txBody>
      </p:sp>
      <p:pic>
        <p:nvPicPr>
          <p:cNvPr id="6" name="Picture 5" descr="Map&#10;&#10;Description automatically generated">
            <a:extLst>
              <a:ext uri="{FF2B5EF4-FFF2-40B4-BE49-F238E27FC236}">
                <a16:creationId xmlns:a16="http://schemas.microsoft.com/office/drawing/2014/main" id="{4D91340B-306D-B170-C808-1C4B87AA7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022"/>
          <a:stretch/>
        </p:blipFill>
        <p:spPr>
          <a:xfrm>
            <a:off x="7199933" y="1600200"/>
            <a:ext cx="4992068" cy="4502683"/>
          </a:xfrm>
          <a:prstGeom prst="rect">
            <a:avLst/>
          </a:prstGeom>
        </p:spPr>
      </p:pic>
      <p:sp>
        <p:nvSpPr>
          <p:cNvPr id="2" name="TextBox 1">
            <a:extLst>
              <a:ext uri="{FF2B5EF4-FFF2-40B4-BE49-F238E27FC236}">
                <a16:creationId xmlns:a16="http://schemas.microsoft.com/office/drawing/2014/main" id="{DDE83E2A-3C80-4F32-A2FB-91B5000846B5}"/>
              </a:ext>
            </a:extLst>
          </p:cNvPr>
          <p:cNvSpPr txBox="1"/>
          <p:nvPr/>
        </p:nvSpPr>
        <p:spPr>
          <a:xfrm>
            <a:off x="8001000" y="6288679"/>
            <a:ext cx="20638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Noah"/>
                <a:ea typeface="+mn-ea"/>
                <a:cs typeface="+mn-cs"/>
              </a:rPr>
              <a:t>21 African countries</a:t>
            </a:r>
          </a:p>
        </p:txBody>
      </p:sp>
      <p:sp>
        <p:nvSpPr>
          <p:cNvPr id="5" name="TextBox 4">
            <a:extLst>
              <a:ext uri="{FF2B5EF4-FFF2-40B4-BE49-F238E27FC236}">
                <a16:creationId xmlns:a16="http://schemas.microsoft.com/office/drawing/2014/main" id="{FECDC2E6-78FD-4442-8899-8BF1615D8872}"/>
              </a:ext>
            </a:extLst>
          </p:cNvPr>
          <p:cNvSpPr txBox="1"/>
          <p:nvPr/>
        </p:nvSpPr>
        <p:spPr>
          <a:xfrm>
            <a:off x="10434146" y="6586029"/>
            <a:ext cx="17578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Noah"/>
                <a:ea typeface="+mn-ea"/>
                <a:cs typeface="+mn-cs"/>
              </a:rPr>
              <a:t>Funded by Gates</a:t>
            </a:r>
          </a:p>
        </p:txBody>
      </p:sp>
    </p:spTree>
    <p:extLst>
      <p:ext uri="{BB962C8B-B14F-4D97-AF65-F5344CB8AC3E}">
        <p14:creationId xmlns:p14="http://schemas.microsoft.com/office/powerpoint/2010/main" val="275034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logo, company name&#10;&#10;Description automatically generated">
            <a:extLst>
              <a:ext uri="{FF2B5EF4-FFF2-40B4-BE49-F238E27FC236}">
                <a16:creationId xmlns:a16="http://schemas.microsoft.com/office/drawing/2014/main" id="{735A13A6-E2CE-935D-DE56-5AEEA4E1E7A5}"/>
              </a:ext>
            </a:extLst>
          </p:cNvPr>
          <p:cNvPicPr>
            <a:picLocks noChangeAspect="1"/>
          </p:cNvPicPr>
          <p:nvPr/>
        </p:nvPicPr>
        <p:blipFill>
          <a:blip r:embed="rId3"/>
          <a:stretch>
            <a:fillRect/>
          </a:stretch>
        </p:blipFill>
        <p:spPr>
          <a:xfrm>
            <a:off x="2066306" y="1492611"/>
            <a:ext cx="6970815" cy="4478748"/>
          </a:xfrm>
          <a:prstGeom prst="rect">
            <a:avLst/>
          </a:prstGeom>
        </p:spPr>
      </p:pic>
      <p:sp>
        <p:nvSpPr>
          <p:cNvPr id="2" name="Title 1">
            <a:extLst>
              <a:ext uri="{FF2B5EF4-FFF2-40B4-BE49-F238E27FC236}">
                <a16:creationId xmlns:a16="http://schemas.microsoft.com/office/drawing/2014/main" id="{4FED2C70-A530-A03C-F882-630E09297719}"/>
              </a:ext>
            </a:extLst>
          </p:cNvPr>
          <p:cNvSpPr>
            <a:spLocks noGrp="1"/>
          </p:cNvSpPr>
          <p:nvPr>
            <p:ph type="title"/>
          </p:nvPr>
        </p:nvSpPr>
        <p:spPr>
          <a:xfrm>
            <a:off x="262190" y="225081"/>
            <a:ext cx="10972800" cy="1143000"/>
          </a:xfrm>
        </p:spPr>
        <p:txBody>
          <a:bodyPr/>
          <a:lstStyle/>
          <a:p>
            <a:r>
              <a:rPr lang="en-US">
                <a:latin typeface="Century Gothic" panose="020B0502020202020204" pitchFamily="34" charset="0"/>
              </a:rPr>
              <a:t>What is Differentiated Service Delivery?</a:t>
            </a:r>
          </a:p>
        </p:txBody>
      </p:sp>
      <p:sp>
        <p:nvSpPr>
          <p:cNvPr id="4" name="Rectangle 3">
            <a:extLst>
              <a:ext uri="{FF2B5EF4-FFF2-40B4-BE49-F238E27FC236}">
                <a16:creationId xmlns:a16="http://schemas.microsoft.com/office/drawing/2014/main" id="{CE257987-2CBC-4540-7A67-FDF36907446F}"/>
              </a:ext>
            </a:extLst>
          </p:cNvPr>
          <p:cNvSpPr/>
          <p:nvPr/>
        </p:nvSpPr>
        <p:spPr>
          <a:xfrm>
            <a:off x="827314" y="6234545"/>
            <a:ext cx="1084613" cy="62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ah"/>
              <a:ea typeface="+mn-ea"/>
              <a:cs typeface="+mn-cs"/>
            </a:endParaRPr>
          </a:p>
        </p:txBody>
      </p:sp>
    </p:spTree>
    <p:extLst>
      <p:ext uri="{BB962C8B-B14F-4D97-AF65-F5344CB8AC3E}">
        <p14:creationId xmlns:p14="http://schemas.microsoft.com/office/powerpoint/2010/main" val="334934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885C9-F3E1-ED56-06AA-1C162EAA8ED6}"/>
              </a:ext>
            </a:extLst>
          </p:cNvPr>
          <p:cNvSpPr>
            <a:spLocks noGrp="1"/>
          </p:cNvSpPr>
          <p:nvPr>
            <p:ph type="title"/>
          </p:nvPr>
        </p:nvSpPr>
        <p:spPr>
          <a:xfrm>
            <a:off x="1068636" y="377090"/>
            <a:ext cx="9954973" cy="570920"/>
          </a:xfrm>
        </p:spPr>
        <p:txBody>
          <a:bodyPr>
            <a:normAutofit fontScale="90000"/>
          </a:bodyPr>
          <a:lstStyle/>
          <a:p>
            <a:r>
              <a:rPr lang="en-US" dirty="0">
                <a:latin typeface="Century Gothic" panose="020B0502020202020204" pitchFamily="34" charset="0"/>
              </a:rPr>
              <a:t>Differentiated Service Delivery for Female Sex Workers:</a:t>
            </a:r>
            <a:br>
              <a:rPr lang="en-US" dirty="0">
                <a:latin typeface="Century Gothic" panose="020B0502020202020204" pitchFamily="34" charset="0"/>
              </a:rPr>
            </a:br>
            <a:r>
              <a:rPr lang="en-US" dirty="0">
                <a:latin typeface="Century Gothic" panose="020B0502020202020204" pitchFamily="34" charset="0"/>
              </a:rPr>
              <a:t>Community Client-led ART delivery groups in Uganda	</a:t>
            </a:r>
          </a:p>
        </p:txBody>
      </p:sp>
      <p:pic>
        <p:nvPicPr>
          <p:cNvPr id="10" name="Picture 9" descr="Table&#10;&#10;Description automatically generated">
            <a:extLst>
              <a:ext uri="{FF2B5EF4-FFF2-40B4-BE49-F238E27FC236}">
                <a16:creationId xmlns:a16="http://schemas.microsoft.com/office/drawing/2014/main" id="{53D93715-E046-2FCC-78A4-E43888525E14}"/>
              </a:ext>
            </a:extLst>
          </p:cNvPr>
          <p:cNvPicPr>
            <a:picLocks noChangeAspect="1"/>
          </p:cNvPicPr>
          <p:nvPr/>
        </p:nvPicPr>
        <p:blipFill rotWithShape="1">
          <a:blip r:embed="rId3"/>
          <a:srcRect t="8139" r="2149"/>
          <a:stretch/>
        </p:blipFill>
        <p:spPr>
          <a:xfrm>
            <a:off x="1068636" y="2050033"/>
            <a:ext cx="10768599" cy="4643252"/>
          </a:xfrm>
          <a:prstGeom prst="rect">
            <a:avLst/>
          </a:prstGeom>
        </p:spPr>
      </p:pic>
    </p:spTree>
    <p:extLst>
      <p:ext uri="{BB962C8B-B14F-4D97-AF65-F5344CB8AC3E}">
        <p14:creationId xmlns:p14="http://schemas.microsoft.com/office/powerpoint/2010/main" val="358537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6image3716249248">
            <a:extLst>
              <a:ext uri="{FF2B5EF4-FFF2-40B4-BE49-F238E27FC236}">
                <a16:creationId xmlns:a16="http://schemas.microsoft.com/office/drawing/2014/main" id="{C7E7983F-94BB-0EB8-476D-C9B33E2B9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359" y="408871"/>
            <a:ext cx="3399404" cy="4632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age3image3666676528">
            <a:extLst>
              <a:ext uri="{FF2B5EF4-FFF2-40B4-BE49-F238E27FC236}">
                <a16:creationId xmlns:a16="http://schemas.microsoft.com/office/drawing/2014/main" id="{9C377A34-ED31-18A3-6DF9-30622DAF4A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594" r="41593" b="15762"/>
          <a:stretch/>
        </p:blipFill>
        <p:spPr bwMode="auto">
          <a:xfrm>
            <a:off x="949872" y="98988"/>
            <a:ext cx="5609741" cy="36426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person&#10;&#10;Description automatically generated">
            <a:extLst>
              <a:ext uri="{FF2B5EF4-FFF2-40B4-BE49-F238E27FC236}">
                <a16:creationId xmlns:a16="http://schemas.microsoft.com/office/drawing/2014/main" id="{AE76AEE7-276C-63FA-A1AE-2E000792E9D2}"/>
              </a:ext>
            </a:extLst>
          </p:cNvPr>
          <p:cNvPicPr>
            <a:picLocks noChangeAspect="1"/>
          </p:cNvPicPr>
          <p:nvPr/>
        </p:nvPicPr>
        <p:blipFill>
          <a:blip r:embed="rId5"/>
          <a:stretch>
            <a:fillRect/>
          </a:stretch>
        </p:blipFill>
        <p:spPr>
          <a:xfrm>
            <a:off x="3970904" y="2725184"/>
            <a:ext cx="4250191" cy="3831021"/>
          </a:xfrm>
          <a:prstGeom prst="rect">
            <a:avLst/>
          </a:prstGeom>
        </p:spPr>
      </p:pic>
      <p:sp>
        <p:nvSpPr>
          <p:cNvPr id="4" name="TextBox 3">
            <a:extLst>
              <a:ext uri="{FF2B5EF4-FFF2-40B4-BE49-F238E27FC236}">
                <a16:creationId xmlns:a16="http://schemas.microsoft.com/office/drawing/2014/main" id="{B34A0772-8EEE-DCAF-347B-8C798142B368}"/>
              </a:ext>
            </a:extLst>
          </p:cNvPr>
          <p:cNvSpPr txBox="1"/>
          <p:nvPr/>
        </p:nvSpPr>
        <p:spPr>
          <a:xfrm>
            <a:off x="933830" y="6599315"/>
            <a:ext cx="9456996" cy="461665"/>
          </a:xfrm>
          <a:prstGeom prst="rect">
            <a:avLst/>
          </a:prstGeom>
          <a:noFill/>
        </p:spPr>
        <p:txBody>
          <a:bodyPr wrap="square" rtlCol="0">
            <a:spAutoFit/>
          </a:bodyPr>
          <a:lstStyle/>
          <a:p>
            <a:r>
              <a:rPr lang="en-US" sz="1200" i="1"/>
              <a:t>Sources: Rwanda Biomedical Center; Alliance of Women Advocating for Change; Wits RHI Trans Health</a:t>
            </a:r>
          </a:p>
          <a:p>
            <a:endParaRPr lang="en-US" sz="1200"/>
          </a:p>
        </p:txBody>
      </p:sp>
    </p:spTree>
    <p:extLst>
      <p:ext uri="{BB962C8B-B14F-4D97-AF65-F5344CB8AC3E}">
        <p14:creationId xmlns:p14="http://schemas.microsoft.com/office/powerpoint/2010/main" val="61065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9A087616-0A0A-17D0-06F7-CD3CABDB57BF}"/>
              </a:ext>
            </a:extLst>
          </p:cNvPr>
          <p:cNvPicPr>
            <a:picLocks noChangeAspect="1"/>
          </p:cNvPicPr>
          <p:nvPr/>
        </p:nvPicPr>
        <p:blipFill rotWithShape="1">
          <a:blip r:embed="rId3"/>
          <a:srcRect r="53557"/>
          <a:stretch/>
        </p:blipFill>
        <p:spPr>
          <a:xfrm>
            <a:off x="1319886" y="195260"/>
            <a:ext cx="3096142" cy="6132969"/>
          </a:xfrm>
          <a:prstGeom prst="rect">
            <a:avLst/>
          </a:prstGeom>
        </p:spPr>
      </p:pic>
      <p:pic>
        <p:nvPicPr>
          <p:cNvPr id="2" name="Picture 1" descr="A picture containing text, person, outdoor&#10;&#10;Description automatically generated">
            <a:extLst>
              <a:ext uri="{FF2B5EF4-FFF2-40B4-BE49-F238E27FC236}">
                <a16:creationId xmlns:a16="http://schemas.microsoft.com/office/drawing/2014/main" id="{9BA9801E-0E6D-47E7-F1DF-CE94957D05B6}"/>
              </a:ext>
            </a:extLst>
          </p:cNvPr>
          <p:cNvPicPr>
            <a:picLocks noChangeAspect="1"/>
          </p:cNvPicPr>
          <p:nvPr/>
        </p:nvPicPr>
        <p:blipFill>
          <a:blip r:embed="rId4"/>
          <a:stretch>
            <a:fillRect/>
          </a:stretch>
        </p:blipFill>
        <p:spPr>
          <a:xfrm>
            <a:off x="7191813" y="150811"/>
            <a:ext cx="4685298" cy="6556375"/>
          </a:xfrm>
          <a:prstGeom prst="rect">
            <a:avLst/>
          </a:prstGeom>
        </p:spPr>
      </p:pic>
      <p:sp>
        <p:nvSpPr>
          <p:cNvPr id="3" name="TextBox 2">
            <a:extLst>
              <a:ext uri="{FF2B5EF4-FFF2-40B4-BE49-F238E27FC236}">
                <a16:creationId xmlns:a16="http://schemas.microsoft.com/office/drawing/2014/main" id="{A0CB78E6-695A-8F30-DA53-FF72C854D5C9}"/>
              </a:ext>
            </a:extLst>
          </p:cNvPr>
          <p:cNvSpPr txBox="1"/>
          <p:nvPr/>
        </p:nvSpPr>
        <p:spPr>
          <a:xfrm>
            <a:off x="943429" y="6579251"/>
            <a:ext cx="4685298" cy="307777"/>
          </a:xfrm>
          <a:prstGeom prst="rect">
            <a:avLst/>
          </a:prstGeom>
          <a:noFill/>
        </p:spPr>
        <p:txBody>
          <a:bodyPr wrap="square" rtlCol="0">
            <a:spAutoFit/>
          </a:bodyPr>
          <a:lstStyle/>
          <a:p>
            <a:r>
              <a:rPr lang="en-US" sz="1400" i="1">
                <a:hlinkClick r:id="rId5"/>
              </a:rPr>
              <a:t>https://quickres.org/100</a:t>
            </a:r>
            <a:r>
              <a:rPr lang="en-US" sz="1400" i="1"/>
              <a:t> </a:t>
            </a:r>
          </a:p>
        </p:txBody>
      </p:sp>
    </p:spTree>
    <p:extLst>
      <p:ext uri="{BB962C8B-B14F-4D97-AF65-F5344CB8AC3E}">
        <p14:creationId xmlns:p14="http://schemas.microsoft.com/office/powerpoint/2010/main" val="69768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6310492-F130-3421-551E-E5F7F89943A5}"/>
              </a:ext>
            </a:extLst>
          </p:cNvPr>
          <p:cNvPicPr>
            <a:picLocks noChangeAspect="1"/>
          </p:cNvPicPr>
          <p:nvPr/>
        </p:nvPicPr>
        <p:blipFill rotWithShape="1">
          <a:blip r:embed="rId3"/>
          <a:srcRect r="8395"/>
          <a:stretch/>
        </p:blipFill>
        <p:spPr>
          <a:xfrm>
            <a:off x="5528930" y="1062278"/>
            <a:ext cx="6663070" cy="5731874"/>
          </a:xfrm>
          <a:prstGeom prst="rect">
            <a:avLst/>
          </a:prstGeom>
          <a:noFill/>
        </p:spPr>
      </p:pic>
      <p:sp>
        <p:nvSpPr>
          <p:cNvPr id="2" name="Title 1">
            <a:extLst>
              <a:ext uri="{FF2B5EF4-FFF2-40B4-BE49-F238E27FC236}">
                <a16:creationId xmlns:a16="http://schemas.microsoft.com/office/drawing/2014/main" id="{B2D20C09-C612-4D5A-9E78-0C80B51C5A0E}"/>
              </a:ext>
            </a:extLst>
          </p:cNvPr>
          <p:cNvSpPr>
            <a:spLocks noGrp="1"/>
          </p:cNvSpPr>
          <p:nvPr>
            <p:ph type="title"/>
          </p:nvPr>
        </p:nvSpPr>
        <p:spPr>
          <a:xfrm>
            <a:off x="1258060" y="491358"/>
            <a:ext cx="9954973" cy="570920"/>
          </a:xfrm>
        </p:spPr>
        <p:txBody>
          <a:bodyPr anchor="t">
            <a:normAutofit/>
          </a:bodyPr>
          <a:lstStyle/>
          <a:p>
            <a:r>
              <a:rPr lang="en-US">
                <a:latin typeface="Century Gothic" panose="020B0502020202020204" pitchFamily="34" charset="0"/>
              </a:rPr>
              <a:t>Differentiated Service Delivery for Men</a:t>
            </a:r>
          </a:p>
        </p:txBody>
      </p:sp>
      <p:sp>
        <p:nvSpPr>
          <p:cNvPr id="10" name="Text Placeholder 1">
            <a:extLst>
              <a:ext uri="{FF2B5EF4-FFF2-40B4-BE49-F238E27FC236}">
                <a16:creationId xmlns:a16="http://schemas.microsoft.com/office/drawing/2014/main" id="{B377392D-66E8-0A84-282B-1D21FFE7167C}"/>
              </a:ext>
            </a:extLst>
          </p:cNvPr>
          <p:cNvSpPr>
            <a:spLocks noGrp="1"/>
          </p:cNvSpPr>
          <p:nvPr>
            <p:ph type="body" sz="half" idx="13"/>
          </p:nvPr>
        </p:nvSpPr>
        <p:spPr>
          <a:xfrm>
            <a:off x="1031359" y="1185286"/>
            <a:ext cx="4423144" cy="4959868"/>
          </a:xfrm>
        </p:spPr>
        <p:txBody>
          <a:bodyPr>
            <a:normAutofit/>
          </a:bodyPr>
          <a:lstStyle/>
          <a:p>
            <a:r>
              <a:rPr lang="en-US" sz="1800" b="1" dirty="0">
                <a:latin typeface="Century Gothic" panose="020B0502020202020204" pitchFamily="34" charset="0"/>
              </a:rPr>
              <a:t>Coach Mpilo project in South Africa</a:t>
            </a:r>
          </a:p>
          <a:p>
            <a:pPr marL="285750" indent="-285750">
              <a:buFontTx/>
              <a:buChar char="-"/>
            </a:pPr>
            <a:r>
              <a:rPr lang="en-US" sz="1600" dirty="0">
                <a:latin typeface="Century Gothic" panose="020B0502020202020204" pitchFamily="34" charset="0"/>
              </a:rPr>
              <a:t>P</a:t>
            </a:r>
            <a:r>
              <a:rPr lang="en-US" sz="1600" b="0" i="0" u="none" strike="noStrike" dirty="0">
                <a:effectLst/>
                <a:latin typeface="Century Gothic" panose="020B0502020202020204" pitchFamily="34" charset="0"/>
              </a:rPr>
              <a:t>eer navigator/case manager model for men</a:t>
            </a:r>
          </a:p>
          <a:p>
            <a:pPr marL="285750" indent="-285750">
              <a:buFontTx/>
              <a:buChar char="-"/>
            </a:pPr>
            <a:r>
              <a:rPr lang="en-US" sz="1600" b="1" i="0" u="none" strike="noStrike" dirty="0">
                <a:effectLst/>
                <a:latin typeface="Century Gothic" panose="020B0502020202020204" pitchFamily="34" charset="0"/>
              </a:rPr>
              <a:t>Squad Managers</a:t>
            </a:r>
            <a:r>
              <a:rPr lang="en-US" sz="1600" b="0" i="0" u="none" strike="noStrike" dirty="0">
                <a:effectLst/>
                <a:latin typeface="Century Gothic" panose="020B0502020202020204" pitchFamily="34" charset="0"/>
              </a:rPr>
              <a:t>: train the coaches</a:t>
            </a:r>
          </a:p>
          <a:p>
            <a:pPr marL="285750" indent="-285750">
              <a:buFontTx/>
              <a:buChar char="-"/>
            </a:pPr>
            <a:r>
              <a:rPr lang="en-US" sz="1600" b="1" i="0" u="none" strike="noStrike" dirty="0">
                <a:effectLst/>
                <a:latin typeface="Century Gothic" panose="020B0502020202020204" pitchFamily="34" charset="0"/>
              </a:rPr>
              <a:t>Coaches:</a:t>
            </a:r>
            <a:r>
              <a:rPr lang="en-US" sz="1600" b="0" i="0" u="none" strike="noStrike" dirty="0">
                <a:effectLst/>
                <a:latin typeface="Century Gothic" panose="020B0502020202020204" pitchFamily="34" charset="0"/>
              </a:rPr>
              <a:t> men </a:t>
            </a:r>
            <a:r>
              <a:rPr lang="en-US" sz="1600" dirty="0">
                <a:latin typeface="Century Gothic" panose="020B0502020202020204" pitchFamily="34" charset="0"/>
              </a:rPr>
              <a:t>with HIV serve as </a:t>
            </a:r>
            <a:r>
              <a:rPr lang="en-US" sz="1600" b="0" i="0" u="none" strike="noStrike" dirty="0">
                <a:effectLst/>
                <a:latin typeface="Century Gothic" panose="020B0502020202020204" pitchFamily="34" charset="0"/>
              </a:rPr>
              <a:t>‘coaches’ for newly diagnosed men and men who  have returned to care </a:t>
            </a:r>
          </a:p>
          <a:p>
            <a:pPr marL="285750" indent="-285750">
              <a:buFontTx/>
              <a:buChar char="-"/>
            </a:pPr>
            <a:r>
              <a:rPr lang="en-US" sz="1600" b="1" i="0" u="none" strike="noStrike" dirty="0">
                <a:effectLst/>
                <a:latin typeface="Century Gothic" panose="020B0502020202020204" pitchFamily="34" charset="0"/>
              </a:rPr>
              <a:t>Goal:</a:t>
            </a:r>
            <a:r>
              <a:rPr lang="en-US" sz="1600" b="0" i="0" u="none" strike="noStrike" dirty="0">
                <a:effectLst/>
                <a:latin typeface="Century Gothic" panose="020B0502020202020204" pitchFamily="34" charset="0"/>
              </a:rPr>
              <a:t> to help men see treatment as a strategy for gaining control over HIV and feeling strong, healthy, safe, desirable and, ultimately, reach a point where they can live openly and confidently with HIV</a:t>
            </a:r>
            <a:endParaRPr lang="en-US" sz="1600" dirty="0">
              <a:latin typeface="Century Gothic" panose="020B0502020202020204" pitchFamily="34" charset="0"/>
            </a:endParaRPr>
          </a:p>
        </p:txBody>
      </p:sp>
      <p:sp>
        <p:nvSpPr>
          <p:cNvPr id="6" name="TextBox 5">
            <a:extLst>
              <a:ext uri="{FF2B5EF4-FFF2-40B4-BE49-F238E27FC236}">
                <a16:creationId xmlns:a16="http://schemas.microsoft.com/office/drawing/2014/main" id="{89177823-0C99-533E-5455-FE2B252E33C9}"/>
              </a:ext>
            </a:extLst>
          </p:cNvPr>
          <p:cNvSpPr txBox="1"/>
          <p:nvPr/>
        </p:nvSpPr>
        <p:spPr>
          <a:xfrm>
            <a:off x="943062" y="6488668"/>
            <a:ext cx="3114571" cy="369332"/>
          </a:xfrm>
          <a:prstGeom prst="rect">
            <a:avLst/>
          </a:prstGeom>
          <a:noFill/>
        </p:spPr>
        <p:txBody>
          <a:bodyPr wrap="none" rtlCol="0">
            <a:spAutoFit/>
          </a:bodyPr>
          <a:lstStyle/>
          <a:p>
            <a:r>
              <a:rPr lang="en-US">
                <a:hlinkClick r:id="rId4"/>
              </a:rPr>
              <a:t>https://www.coachmpilo.co.za</a:t>
            </a:r>
            <a:r>
              <a:rPr lang="en-US"/>
              <a:t> </a:t>
            </a:r>
          </a:p>
        </p:txBody>
      </p:sp>
    </p:spTree>
    <p:extLst>
      <p:ext uri="{BB962C8B-B14F-4D97-AF65-F5344CB8AC3E}">
        <p14:creationId xmlns:p14="http://schemas.microsoft.com/office/powerpoint/2010/main" val="3361052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DF5855-7BEC-7B80-2743-D8693C869E88}"/>
              </a:ext>
            </a:extLst>
          </p:cNvPr>
          <p:cNvPicPr>
            <a:picLocks noChangeAspect="1"/>
          </p:cNvPicPr>
          <p:nvPr/>
        </p:nvPicPr>
        <p:blipFill rotWithShape="1">
          <a:blip r:embed="rId3"/>
          <a:srcRect t="731" b="6606"/>
          <a:stretch/>
        </p:blipFill>
        <p:spPr>
          <a:xfrm>
            <a:off x="-132348" y="312820"/>
            <a:ext cx="6481087" cy="6280485"/>
          </a:xfrm>
          <a:prstGeom prst="rect">
            <a:avLst/>
          </a:prstGeom>
        </p:spPr>
      </p:pic>
      <p:sp>
        <p:nvSpPr>
          <p:cNvPr id="5" name="Rectangle 4">
            <a:extLst>
              <a:ext uri="{FF2B5EF4-FFF2-40B4-BE49-F238E27FC236}">
                <a16:creationId xmlns:a16="http://schemas.microsoft.com/office/drawing/2014/main" id="{57B46EC5-6AD6-C079-CEBF-272F1A9A41E7}"/>
              </a:ext>
            </a:extLst>
          </p:cNvPr>
          <p:cNvSpPr/>
          <p:nvPr/>
        </p:nvSpPr>
        <p:spPr>
          <a:xfrm>
            <a:off x="120316" y="132347"/>
            <a:ext cx="5799221" cy="6593306"/>
          </a:xfrm>
          <a:prstGeom prst="rect">
            <a:avLst/>
          </a:prstGeom>
          <a:noFill/>
          <a:ln w="381000">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64B811-2978-22BF-1D74-6D850424BF3B}"/>
              </a:ext>
            </a:extLst>
          </p:cNvPr>
          <p:cNvSpPr txBox="1"/>
          <p:nvPr/>
        </p:nvSpPr>
        <p:spPr>
          <a:xfrm>
            <a:off x="7062537" y="1010653"/>
            <a:ext cx="4788569" cy="3046988"/>
          </a:xfrm>
          <a:prstGeom prst="rect">
            <a:avLst/>
          </a:prstGeom>
          <a:noFill/>
        </p:spPr>
        <p:txBody>
          <a:bodyPr wrap="square" rtlCol="0">
            <a:spAutoFit/>
          </a:bodyPr>
          <a:lstStyle/>
          <a:p>
            <a:r>
              <a:rPr lang="en-US" sz="4800" b="1">
                <a:solidFill>
                  <a:schemeClr val="accent6"/>
                </a:solidFill>
                <a:latin typeface="Century Gothic" panose="020B0502020202020204" pitchFamily="34" charset="0"/>
              </a:rPr>
              <a:t>What Will It Take to Reach HIV Epidemic Control?</a:t>
            </a:r>
          </a:p>
        </p:txBody>
      </p:sp>
      <p:pic>
        <p:nvPicPr>
          <p:cNvPr id="6" name="Picture Placeholder 14" descr="A person with curly hair&#10;&#10;Description automatically generated with low confidence">
            <a:extLst>
              <a:ext uri="{FF2B5EF4-FFF2-40B4-BE49-F238E27FC236}">
                <a16:creationId xmlns:a16="http://schemas.microsoft.com/office/drawing/2014/main" id="{5E581C1D-C908-52A5-EEEE-6BCE9E02C668}"/>
              </a:ext>
            </a:extLst>
          </p:cNvPr>
          <p:cNvPicPr>
            <a:picLocks noChangeAspect="1"/>
          </p:cNvPicPr>
          <p:nvPr/>
        </p:nvPicPr>
        <p:blipFill rotWithShape="1">
          <a:blip r:embed="rId4"/>
          <a:srcRect t="319" b="32905"/>
          <a:stretch/>
        </p:blipFill>
        <p:spPr>
          <a:xfrm>
            <a:off x="9901989" y="4057641"/>
            <a:ext cx="1619053" cy="1618425"/>
          </a:xfrm>
          <a:prstGeom prst="ellipse">
            <a:avLst/>
          </a:prstGeom>
          <a:ln w="76200">
            <a:solidFill>
              <a:schemeClr val="accent6"/>
            </a:solidFill>
          </a:ln>
        </p:spPr>
      </p:pic>
      <p:sp>
        <p:nvSpPr>
          <p:cNvPr id="7" name="TextBox 6">
            <a:extLst>
              <a:ext uri="{FF2B5EF4-FFF2-40B4-BE49-F238E27FC236}">
                <a16:creationId xmlns:a16="http://schemas.microsoft.com/office/drawing/2014/main" id="{B696063F-1445-90DD-B601-7ADD30D57363}"/>
              </a:ext>
            </a:extLst>
          </p:cNvPr>
          <p:cNvSpPr txBox="1"/>
          <p:nvPr/>
        </p:nvSpPr>
        <p:spPr>
          <a:xfrm>
            <a:off x="7062537" y="4421685"/>
            <a:ext cx="2634915" cy="2185214"/>
          </a:xfrm>
          <a:prstGeom prst="rect">
            <a:avLst/>
          </a:prstGeom>
          <a:noFill/>
        </p:spPr>
        <p:txBody>
          <a:bodyPr wrap="square" rtlCol="0">
            <a:spAutoFit/>
          </a:bodyPr>
          <a:lstStyle/>
          <a:p>
            <a:r>
              <a:rPr lang="en-US" b="1">
                <a:solidFill>
                  <a:schemeClr val="accent6"/>
                </a:solidFill>
              </a:rPr>
              <a:t>Jessica Justman, </a:t>
            </a:r>
            <a:r>
              <a:rPr lang="en-US" sz="1400" b="1" i="1">
                <a:solidFill>
                  <a:schemeClr val="accent6"/>
                </a:solidFill>
              </a:rPr>
              <a:t>MD</a:t>
            </a:r>
          </a:p>
          <a:p>
            <a:endParaRPr lang="en-US" sz="2000" b="1" i="1">
              <a:solidFill>
                <a:srgbClr val="022169"/>
              </a:solidFill>
            </a:endParaRPr>
          </a:p>
          <a:p>
            <a:r>
              <a:rPr lang="en-US" sz="1400" b="1">
                <a:solidFill>
                  <a:srgbClr val="022169"/>
                </a:solidFill>
              </a:rPr>
              <a:t>Senior Technical Director</a:t>
            </a:r>
          </a:p>
          <a:p>
            <a:r>
              <a:rPr lang="en-US" sz="1400" b="1">
                <a:solidFill>
                  <a:srgbClr val="022169"/>
                </a:solidFill>
              </a:rPr>
              <a:t>ICAP at Columbia</a:t>
            </a:r>
          </a:p>
          <a:p>
            <a:r>
              <a:rPr lang="en-US" sz="1400" b="1">
                <a:solidFill>
                  <a:srgbClr val="022169"/>
                </a:solidFill>
              </a:rPr>
              <a:t>Associate Professor of Medicine in Epidemiology</a:t>
            </a:r>
          </a:p>
          <a:p>
            <a:r>
              <a:rPr lang="en-US" sz="1400" b="1">
                <a:solidFill>
                  <a:srgbClr val="022169"/>
                </a:solidFill>
              </a:rPr>
              <a:t>Columbia University</a:t>
            </a:r>
          </a:p>
          <a:p>
            <a:endParaRPr lang="en-US" sz="1400" b="1">
              <a:solidFill>
                <a:srgbClr val="022169"/>
              </a:solidFill>
            </a:endParaRPr>
          </a:p>
          <a:p>
            <a:r>
              <a:rPr lang="en-US" sz="1400" b="1">
                <a:solidFill>
                  <a:srgbClr val="022169"/>
                </a:solidFill>
              </a:rPr>
              <a:t>December 1, 2022</a:t>
            </a:r>
          </a:p>
        </p:txBody>
      </p:sp>
    </p:spTree>
    <p:extLst>
      <p:ext uri="{BB962C8B-B14F-4D97-AF65-F5344CB8AC3E}">
        <p14:creationId xmlns:p14="http://schemas.microsoft.com/office/powerpoint/2010/main" val="1736092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2E81-EF1A-F6BD-0BCE-54C2D683ED79}"/>
              </a:ext>
            </a:extLst>
          </p:cNvPr>
          <p:cNvSpPr>
            <a:spLocks noGrp="1"/>
          </p:cNvSpPr>
          <p:nvPr>
            <p:ph type="title"/>
          </p:nvPr>
        </p:nvSpPr>
        <p:spPr>
          <a:xfrm>
            <a:off x="1253646" y="733885"/>
            <a:ext cx="9954973" cy="570920"/>
          </a:xfrm>
        </p:spPr>
        <p:txBody>
          <a:bodyPr>
            <a:noAutofit/>
          </a:bodyPr>
          <a:lstStyle/>
          <a:p>
            <a:pPr algn="ctr"/>
            <a:r>
              <a:rPr lang="en-US" sz="3200" dirty="0">
                <a:latin typeface="Century Gothic" panose="020B0502020202020204" pitchFamily="34" charset="0"/>
              </a:rPr>
              <a:t>New Tools for HIV Prevention</a:t>
            </a:r>
          </a:p>
        </p:txBody>
      </p:sp>
      <p:sp>
        <p:nvSpPr>
          <p:cNvPr id="18" name="TextBox 17">
            <a:extLst>
              <a:ext uri="{FF2B5EF4-FFF2-40B4-BE49-F238E27FC236}">
                <a16:creationId xmlns:a16="http://schemas.microsoft.com/office/drawing/2014/main" id="{A61555A7-3E5C-14A6-54FB-1623F6B9DE65}"/>
              </a:ext>
            </a:extLst>
          </p:cNvPr>
          <p:cNvSpPr txBox="1"/>
          <p:nvPr/>
        </p:nvSpPr>
        <p:spPr>
          <a:xfrm>
            <a:off x="913813" y="6642556"/>
            <a:ext cx="3200400" cy="215444"/>
          </a:xfrm>
          <a:prstGeom prst="rect">
            <a:avLst/>
          </a:prstGeom>
          <a:noFill/>
        </p:spPr>
        <p:txBody>
          <a:bodyPr wrap="square" rtlCol="0">
            <a:spAutoFit/>
          </a:bodyPr>
          <a:lstStyle/>
          <a:p>
            <a:r>
              <a:rPr lang="en-US" sz="800" i="1"/>
              <a:t>Source: Adapted from Dr. Wafaa El-Sadr; HPTN</a:t>
            </a:r>
          </a:p>
        </p:txBody>
      </p:sp>
      <p:graphicFrame>
        <p:nvGraphicFramePr>
          <p:cNvPr id="9" name="Diagram 8">
            <a:extLst>
              <a:ext uri="{FF2B5EF4-FFF2-40B4-BE49-F238E27FC236}">
                <a16:creationId xmlns:a16="http://schemas.microsoft.com/office/drawing/2014/main" id="{CE9ADFEB-3523-2A53-719A-4B9E05F5A20E}"/>
              </a:ext>
            </a:extLst>
          </p:cNvPr>
          <p:cNvGraphicFramePr/>
          <p:nvPr>
            <p:extLst>
              <p:ext uri="{D42A27DB-BD31-4B8C-83A1-F6EECF244321}">
                <p14:modId xmlns:p14="http://schemas.microsoft.com/office/powerpoint/2010/main" val="3536315158"/>
              </p:ext>
            </p:extLst>
          </p:nvPr>
        </p:nvGraphicFramePr>
        <p:xfrm>
          <a:off x="1378521" y="1850571"/>
          <a:ext cx="9830098" cy="370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A778FCB7-15E0-E364-13C3-9992AA7F8516}"/>
              </a:ext>
            </a:extLst>
          </p:cNvPr>
          <p:cNvPicPr>
            <a:picLocks noChangeAspect="1"/>
          </p:cNvPicPr>
          <p:nvPr/>
        </p:nvPicPr>
        <p:blipFill>
          <a:blip r:embed="rId8"/>
          <a:stretch>
            <a:fillRect/>
          </a:stretch>
        </p:blipFill>
        <p:spPr>
          <a:xfrm>
            <a:off x="3628237" y="2853100"/>
            <a:ext cx="1207659" cy="919163"/>
          </a:xfrm>
          <a:prstGeom prst="rect">
            <a:avLst/>
          </a:prstGeom>
        </p:spPr>
      </p:pic>
      <p:pic>
        <p:nvPicPr>
          <p:cNvPr id="16" name="Picture 15">
            <a:extLst>
              <a:ext uri="{FF2B5EF4-FFF2-40B4-BE49-F238E27FC236}">
                <a16:creationId xmlns:a16="http://schemas.microsoft.com/office/drawing/2014/main" id="{92A357A3-8FDE-D783-7878-3E56B80F5BD5}"/>
              </a:ext>
            </a:extLst>
          </p:cNvPr>
          <p:cNvPicPr>
            <a:picLocks noChangeAspect="1"/>
          </p:cNvPicPr>
          <p:nvPr/>
        </p:nvPicPr>
        <p:blipFill>
          <a:blip r:embed="rId9"/>
          <a:stretch>
            <a:fillRect/>
          </a:stretch>
        </p:blipFill>
        <p:spPr>
          <a:xfrm>
            <a:off x="2570395" y="2853100"/>
            <a:ext cx="1005335" cy="919163"/>
          </a:xfrm>
          <a:prstGeom prst="rect">
            <a:avLst/>
          </a:prstGeom>
        </p:spPr>
      </p:pic>
      <p:pic>
        <p:nvPicPr>
          <p:cNvPr id="17" name="Picture 16">
            <a:extLst>
              <a:ext uri="{FF2B5EF4-FFF2-40B4-BE49-F238E27FC236}">
                <a16:creationId xmlns:a16="http://schemas.microsoft.com/office/drawing/2014/main" id="{F6EC4690-63AE-BA2D-42BC-0075CE2A5019}"/>
              </a:ext>
            </a:extLst>
          </p:cNvPr>
          <p:cNvPicPr>
            <a:picLocks noChangeAspect="1"/>
          </p:cNvPicPr>
          <p:nvPr/>
        </p:nvPicPr>
        <p:blipFill>
          <a:blip r:embed="rId10"/>
          <a:stretch>
            <a:fillRect/>
          </a:stretch>
        </p:blipFill>
        <p:spPr>
          <a:xfrm>
            <a:off x="4910899" y="2853100"/>
            <a:ext cx="1103361" cy="919163"/>
          </a:xfrm>
          <a:prstGeom prst="rect">
            <a:avLst/>
          </a:prstGeom>
        </p:spPr>
      </p:pic>
      <p:pic>
        <p:nvPicPr>
          <p:cNvPr id="19" name="Picture 18">
            <a:extLst>
              <a:ext uri="{FF2B5EF4-FFF2-40B4-BE49-F238E27FC236}">
                <a16:creationId xmlns:a16="http://schemas.microsoft.com/office/drawing/2014/main" id="{3FF4E9FF-A036-663A-32A4-63F8076E34CB}"/>
              </a:ext>
            </a:extLst>
          </p:cNvPr>
          <p:cNvPicPr>
            <a:picLocks noChangeAspect="1"/>
          </p:cNvPicPr>
          <p:nvPr/>
        </p:nvPicPr>
        <p:blipFill>
          <a:blip r:embed="rId11"/>
          <a:stretch>
            <a:fillRect/>
          </a:stretch>
        </p:blipFill>
        <p:spPr>
          <a:xfrm>
            <a:off x="7124610" y="2206171"/>
            <a:ext cx="2478147" cy="1882748"/>
          </a:xfrm>
          <a:prstGeom prst="rect">
            <a:avLst/>
          </a:prstGeom>
        </p:spPr>
      </p:pic>
    </p:spTree>
    <p:extLst>
      <p:ext uri="{BB962C8B-B14F-4D97-AF65-F5344CB8AC3E}">
        <p14:creationId xmlns:p14="http://schemas.microsoft.com/office/powerpoint/2010/main" val="1744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2E81-EF1A-F6BD-0BCE-54C2D683ED79}"/>
              </a:ext>
            </a:extLst>
          </p:cNvPr>
          <p:cNvSpPr>
            <a:spLocks noGrp="1"/>
          </p:cNvSpPr>
          <p:nvPr>
            <p:ph type="title"/>
          </p:nvPr>
        </p:nvSpPr>
        <p:spPr>
          <a:xfrm>
            <a:off x="1462314" y="553345"/>
            <a:ext cx="9954973" cy="570920"/>
          </a:xfrm>
        </p:spPr>
        <p:txBody>
          <a:bodyPr>
            <a:noAutofit/>
          </a:bodyPr>
          <a:lstStyle/>
          <a:p>
            <a:r>
              <a:rPr lang="en-US" sz="3200" dirty="0">
                <a:latin typeface="Century Gothic" panose="020B0502020202020204" pitchFamily="34" charset="0"/>
              </a:rPr>
              <a:t>Multipurpose Prevention Technologies </a:t>
            </a:r>
          </a:p>
        </p:txBody>
      </p:sp>
      <p:sp>
        <p:nvSpPr>
          <p:cNvPr id="4" name="TextBox 3">
            <a:extLst>
              <a:ext uri="{FF2B5EF4-FFF2-40B4-BE49-F238E27FC236}">
                <a16:creationId xmlns:a16="http://schemas.microsoft.com/office/drawing/2014/main" id="{DD7F70B3-8CDC-2DF1-DF8C-F485E8D5904D}"/>
              </a:ext>
            </a:extLst>
          </p:cNvPr>
          <p:cNvSpPr txBox="1"/>
          <p:nvPr/>
        </p:nvSpPr>
        <p:spPr>
          <a:xfrm>
            <a:off x="1462314" y="1795659"/>
            <a:ext cx="5181600" cy="4616648"/>
          </a:xfrm>
          <a:prstGeom prst="rect">
            <a:avLst/>
          </a:prstGeom>
          <a:noFill/>
        </p:spPr>
        <p:txBody>
          <a:bodyPr wrap="square" rtlCol="0">
            <a:spAutoFit/>
          </a:bodyPr>
          <a:lstStyle/>
          <a:p>
            <a:r>
              <a:rPr lang="en-US">
                <a:solidFill>
                  <a:schemeClr val="tx1">
                    <a:lumMod val="50000"/>
                  </a:schemeClr>
                </a:solidFill>
                <a:latin typeface="Century Gothic" panose="020B0502020202020204" pitchFamily="34" charset="0"/>
              </a:rPr>
              <a:t>Pregnancy, Sexual Health, and HIV MPTs:</a:t>
            </a:r>
          </a:p>
          <a:p>
            <a:pPr marL="285750" indent="-285750">
              <a:spcBef>
                <a:spcPts val="1800"/>
              </a:spcBef>
              <a:buFont typeface="Arial" panose="020B0604020202020204" pitchFamily="34" charset="0"/>
              <a:buChar char="•"/>
            </a:pPr>
            <a:r>
              <a:rPr lang="en-US" b="1" u="sng">
                <a:solidFill>
                  <a:schemeClr val="tx1">
                    <a:lumMod val="50000"/>
                  </a:schemeClr>
                </a:solidFill>
                <a:latin typeface="Century Gothic" panose="020B0502020202020204" pitchFamily="34" charset="0"/>
              </a:rPr>
              <a:t>A dual-prevention pill </a:t>
            </a:r>
            <a:r>
              <a:rPr lang="en-US">
                <a:solidFill>
                  <a:schemeClr val="tx1">
                    <a:lumMod val="50000"/>
                  </a:schemeClr>
                </a:solidFill>
                <a:latin typeface="Century Gothic" panose="020B0502020202020204" pitchFamily="34" charset="0"/>
              </a:rPr>
              <a:t>for the prevention of pregnancy and HIV  </a:t>
            </a:r>
          </a:p>
          <a:p>
            <a:pPr marL="285750" indent="-285750">
              <a:spcBef>
                <a:spcPts val="1800"/>
              </a:spcBef>
              <a:buFont typeface="Arial" panose="020B0604020202020204" pitchFamily="34" charset="0"/>
              <a:buChar char="•"/>
            </a:pPr>
            <a:r>
              <a:rPr lang="en-US" b="1" u="sng">
                <a:solidFill>
                  <a:schemeClr val="tx1">
                    <a:lumMod val="50000"/>
                  </a:schemeClr>
                </a:solidFill>
                <a:latin typeface="Century Gothic" panose="020B0502020202020204" pitchFamily="34" charset="0"/>
              </a:rPr>
              <a:t>A vaginal ring </a:t>
            </a:r>
            <a:r>
              <a:rPr lang="en-US">
                <a:solidFill>
                  <a:schemeClr val="tx1">
                    <a:lumMod val="50000"/>
                  </a:schemeClr>
                </a:solidFill>
                <a:latin typeface="Century Gothic" panose="020B0502020202020204" pitchFamily="34" charset="0"/>
              </a:rPr>
              <a:t>for the prevention of pregnancy and HIV  </a:t>
            </a:r>
          </a:p>
          <a:p>
            <a:pPr marL="285750" indent="-285750">
              <a:spcBef>
                <a:spcPts val="1800"/>
              </a:spcBef>
              <a:buFont typeface="Arial" panose="020B0604020202020204" pitchFamily="34" charset="0"/>
              <a:buChar char="•"/>
            </a:pPr>
            <a:r>
              <a:rPr lang="en-US">
                <a:solidFill>
                  <a:schemeClr val="tx1">
                    <a:lumMod val="50000"/>
                  </a:schemeClr>
                </a:solidFill>
                <a:latin typeface="Century Gothic" panose="020B0502020202020204" pitchFamily="34" charset="0"/>
              </a:rPr>
              <a:t>A non-hormonal </a:t>
            </a:r>
            <a:r>
              <a:rPr lang="en-US" b="1" u="sng">
                <a:solidFill>
                  <a:schemeClr val="tx1">
                    <a:lumMod val="50000"/>
                  </a:schemeClr>
                </a:solidFill>
                <a:latin typeface="Century Gothic" panose="020B0502020202020204" pitchFamily="34" charset="0"/>
              </a:rPr>
              <a:t>vaginal ring </a:t>
            </a:r>
            <a:r>
              <a:rPr lang="en-US">
                <a:solidFill>
                  <a:schemeClr val="tx1">
                    <a:lumMod val="50000"/>
                  </a:schemeClr>
                </a:solidFill>
                <a:latin typeface="Century Gothic" panose="020B0502020202020204" pitchFamily="34" charset="0"/>
              </a:rPr>
              <a:t>with the potential to prevent pregnancy, HIV and sexually transmitted infections  </a:t>
            </a:r>
          </a:p>
          <a:p>
            <a:pPr marL="285750" indent="-285750">
              <a:spcBef>
                <a:spcPts val="1800"/>
              </a:spcBef>
              <a:buFont typeface="Arial" panose="020B0604020202020204" pitchFamily="34" charset="0"/>
              <a:buChar char="•"/>
            </a:pPr>
            <a:r>
              <a:rPr lang="en-US">
                <a:solidFill>
                  <a:schemeClr val="tx1">
                    <a:lumMod val="50000"/>
                  </a:schemeClr>
                </a:solidFill>
                <a:latin typeface="Century Gothic" panose="020B0502020202020204" pitchFamily="34" charset="0"/>
              </a:rPr>
              <a:t>A non-hormonal contraceptive </a:t>
            </a:r>
            <a:r>
              <a:rPr lang="en-US" b="1" u="sng">
                <a:solidFill>
                  <a:schemeClr val="tx1">
                    <a:lumMod val="50000"/>
                  </a:schemeClr>
                </a:solidFill>
                <a:latin typeface="Century Gothic" panose="020B0502020202020204" pitchFamily="34" charset="0"/>
              </a:rPr>
              <a:t>fast-dissolving insert </a:t>
            </a:r>
            <a:r>
              <a:rPr lang="en-US">
                <a:solidFill>
                  <a:schemeClr val="tx1">
                    <a:lumMod val="50000"/>
                  </a:schemeClr>
                </a:solidFill>
                <a:latin typeface="Century Gothic" panose="020B0502020202020204" pitchFamily="34" charset="0"/>
              </a:rPr>
              <a:t>for on-demand prevention of pregnancy, HIV, and other sexually transmitted infections </a:t>
            </a:r>
          </a:p>
          <a:p>
            <a:endParaRPr lang="en-US">
              <a:solidFill>
                <a:schemeClr val="tx1">
                  <a:lumMod val="50000"/>
                </a:schemeClr>
              </a:solidFill>
              <a:latin typeface="Century Gothic" panose="020B0502020202020204" pitchFamily="34" charset="0"/>
            </a:endParaRPr>
          </a:p>
        </p:txBody>
      </p:sp>
      <p:pic>
        <p:nvPicPr>
          <p:cNvPr id="3074" name="Picture 2">
            <a:extLst>
              <a:ext uri="{FF2B5EF4-FFF2-40B4-BE49-F238E27FC236}">
                <a16:creationId xmlns:a16="http://schemas.microsoft.com/office/drawing/2014/main" id="{FC1B7022-A8C5-7834-0D12-F128B73677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348"/>
          <a:stretch/>
        </p:blipFill>
        <p:spPr bwMode="auto">
          <a:xfrm>
            <a:off x="7939314" y="1995714"/>
            <a:ext cx="3818733" cy="18000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CF4197D-8E07-0FB8-97A7-7F706155C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176" y="2138874"/>
            <a:ext cx="1624805" cy="16017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704156E-C410-47CC-DF96-3FC40FFD4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1295" y="4103983"/>
            <a:ext cx="3995737" cy="15053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B83E18-7085-76FF-4AD5-9DB2D879F927}"/>
              </a:ext>
            </a:extLst>
          </p:cNvPr>
          <p:cNvSpPr txBox="1"/>
          <p:nvPr/>
        </p:nvSpPr>
        <p:spPr>
          <a:xfrm>
            <a:off x="914400" y="6642556"/>
            <a:ext cx="3200400" cy="215444"/>
          </a:xfrm>
          <a:prstGeom prst="rect">
            <a:avLst/>
          </a:prstGeom>
          <a:noFill/>
        </p:spPr>
        <p:txBody>
          <a:bodyPr wrap="square" rtlCol="0">
            <a:spAutoFit/>
          </a:bodyPr>
          <a:lstStyle/>
          <a:p>
            <a:r>
              <a:rPr lang="en-US" sz="800" i="1"/>
              <a:t>Source: Population Council </a:t>
            </a:r>
          </a:p>
        </p:txBody>
      </p:sp>
    </p:spTree>
    <p:extLst>
      <p:ext uri="{BB962C8B-B14F-4D97-AF65-F5344CB8AC3E}">
        <p14:creationId xmlns:p14="http://schemas.microsoft.com/office/powerpoint/2010/main" val="313110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1F7D4C-FD15-D942-B844-14403E2CDFAB}"/>
              </a:ext>
            </a:extLst>
          </p:cNvPr>
          <p:cNvSpPr>
            <a:spLocks noGrp="1"/>
          </p:cNvSpPr>
          <p:nvPr>
            <p:ph type="body" sz="half" idx="13"/>
          </p:nvPr>
        </p:nvSpPr>
        <p:spPr>
          <a:xfrm>
            <a:off x="1118513" y="5391543"/>
            <a:ext cx="10769667" cy="612659"/>
          </a:xfrm>
        </p:spPr>
        <p:txBody>
          <a:bodyPr>
            <a:normAutofit/>
          </a:bodyPr>
          <a:lstStyle/>
          <a:p>
            <a:r>
              <a:rPr lang="en-US" sz="2000" dirty="0">
                <a:latin typeface="Calibri" panose="020F0502020204030204" pitchFamily="34" charset="0"/>
                <a:cs typeface="Calibri" panose="020F0502020204030204" pitchFamily="34" charset="0"/>
              </a:rPr>
              <a:t>Randomized, double-blind trial indicated LA cabotegravir every 8 weeks was superior to daily TDF-FTC</a:t>
            </a:r>
          </a:p>
          <a:p>
            <a:endParaRPr lang="en-US" sz="1600" dirty="0"/>
          </a:p>
        </p:txBody>
      </p:sp>
      <p:sp>
        <p:nvSpPr>
          <p:cNvPr id="4" name="Title 1">
            <a:extLst>
              <a:ext uri="{FF2B5EF4-FFF2-40B4-BE49-F238E27FC236}">
                <a16:creationId xmlns:a16="http://schemas.microsoft.com/office/drawing/2014/main" id="{F7FA2CA2-2AA2-285B-3AE3-189321CC0FFC}"/>
              </a:ext>
            </a:extLst>
          </p:cNvPr>
          <p:cNvSpPr txBox="1">
            <a:spLocks/>
          </p:cNvSpPr>
          <p:nvPr/>
        </p:nvSpPr>
        <p:spPr>
          <a:xfrm>
            <a:off x="1118513" y="293059"/>
            <a:ext cx="9954973" cy="570920"/>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chemeClr val="tx1"/>
                </a:solidFill>
                <a:latin typeface="+mj-lt"/>
                <a:ea typeface="+mj-ea"/>
                <a:cs typeface="Arial"/>
              </a:defRPr>
            </a:lvl1pPr>
          </a:lstStyle>
          <a:p>
            <a:r>
              <a:rPr lang="en-US">
                <a:solidFill>
                  <a:schemeClr val="accent5"/>
                </a:solidFill>
                <a:latin typeface="Century Gothic" panose="020B0502020202020204" pitchFamily="34" charset="0"/>
              </a:rPr>
              <a:t>Long-Acting injectable </a:t>
            </a:r>
            <a:r>
              <a:rPr lang="en-US" err="1">
                <a:solidFill>
                  <a:schemeClr val="accent5"/>
                </a:solidFill>
                <a:latin typeface="Century Gothic" panose="020B0502020202020204" pitchFamily="34" charset="0"/>
              </a:rPr>
              <a:t>PrEP</a:t>
            </a:r>
            <a:r>
              <a:rPr lang="en-US">
                <a:solidFill>
                  <a:schemeClr val="accent5"/>
                </a:solidFill>
                <a:latin typeface="Century Gothic" panose="020B0502020202020204" pitchFamily="34" charset="0"/>
              </a:rPr>
              <a:t> – Cabotegravir</a:t>
            </a:r>
          </a:p>
        </p:txBody>
      </p:sp>
      <p:pic>
        <p:nvPicPr>
          <p:cNvPr id="5122" name="Picture 2">
            <a:extLst>
              <a:ext uri="{FF2B5EF4-FFF2-40B4-BE49-F238E27FC236}">
                <a16:creationId xmlns:a16="http://schemas.microsoft.com/office/drawing/2014/main" id="{428647E4-9110-4F9A-2DF0-8987A4AFE4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02" t="18952" b="51993"/>
          <a:stretch/>
        </p:blipFill>
        <p:spPr bwMode="auto">
          <a:xfrm>
            <a:off x="5872480" y="1021452"/>
            <a:ext cx="6319520" cy="4375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91E743-8EB1-C771-0720-790744BB3335}"/>
              </a:ext>
            </a:extLst>
          </p:cNvPr>
          <p:cNvPicPr>
            <a:picLocks noChangeAspect="1"/>
          </p:cNvPicPr>
          <p:nvPr/>
        </p:nvPicPr>
        <p:blipFill>
          <a:blip r:embed="rId4"/>
          <a:stretch>
            <a:fillRect/>
          </a:stretch>
        </p:blipFill>
        <p:spPr>
          <a:xfrm>
            <a:off x="1050936" y="1811026"/>
            <a:ext cx="4385896" cy="2591666"/>
          </a:xfrm>
          <a:prstGeom prst="rect">
            <a:avLst/>
          </a:prstGeom>
        </p:spPr>
      </p:pic>
      <p:sp>
        <p:nvSpPr>
          <p:cNvPr id="8" name="TextBox 7">
            <a:extLst>
              <a:ext uri="{FF2B5EF4-FFF2-40B4-BE49-F238E27FC236}">
                <a16:creationId xmlns:a16="http://schemas.microsoft.com/office/drawing/2014/main" id="{E5116ACF-8541-128B-9802-473B57EF9248}"/>
              </a:ext>
            </a:extLst>
          </p:cNvPr>
          <p:cNvSpPr txBox="1"/>
          <p:nvPr/>
        </p:nvSpPr>
        <p:spPr>
          <a:xfrm>
            <a:off x="838200" y="6642556"/>
            <a:ext cx="3200400" cy="215444"/>
          </a:xfrm>
          <a:prstGeom prst="rect">
            <a:avLst/>
          </a:prstGeom>
          <a:noFill/>
        </p:spPr>
        <p:txBody>
          <a:bodyPr wrap="square" rtlCol="0">
            <a:spAutoFit/>
          </a:bodyPr>
          <a:lstStyle/>
          <a:p>
            <a:r>
              <a:rPr lang="en-US" sz="800" i="1"/>
              <a:t>Source: </a:t>
            </a:r>
            <a:r>
              <a:rPr lang="en-US" sz="800" i="1" err="1"/>
              <a:t>Landowitz</a:t>
            </a:r>
            <a:r>
              <a:rPr lang="en-US" sz="800" i="1"/>
              <a:t> et al., NEJM (2021)</a:t>
            </a:r>
          </a:p>
        </p:txBody>
      </p:sp>
    </p:spTree>
    <p:extLst>
      <p:ext uri="{BB962C8B-B14F-4D97-AF65-F5344CB8AC3E}">
        <p14:creationId xmlns:p14="http://schemas.microsoft.com/office/powerpoint/2010/main" val="2575956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00CE96-7400-5E96-4755-90158F449927}"/>
              </a:ext>
            </a:extLst>
          </p:cNvPr>
          <p:cNvGrpSpPr/>
          <p:nvPr/>
        </p:nvGrpSpPr>
        <p:grpSpPr>
          <a:xfrm>
            <a:off x="510970" y="299453"/>
            <a:ext cx="10712269" cy="5939292"/>
            <a:chOff x="2156649" y="641414"/>
            <a:chExt cx="9862214" cy="4868577"/>
          </a:xfrm>
        </p:grpSpPr>
        <p:sp>
          <p:nvSpPr>
            <p:cNvPr id="7" name="Freeform 209">
              <a:extLst>
                <a:ext uri="{FF2B5EF4-FFF2-40B4-BE49-F238E27FC236}">
                  <a16:creationId xmlns:a16="http://schemas.microsoft.com/office/drawing/2014/main" id="{BAE078D6-019B-0B3E-940F-9A1B0CEE48F3}"/>
                </a:ext>
              </a:extLst>
            </p:cNvPr>
            <p:cNvSpPr>
              <a:spLocks/>
            </p:cNvSpPr>
            <p:nvPr/>
          </p:nvSpPr>
          <p:spPr bwMode="auto">
            <a:xfrm>
              <a:off x="2156649" y="954947"/>
              <a:ext cx="1201291" cy="558372"/>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002060"/>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grpSp>
          <p:nvGrpSpPr>
            <p:cNvPr id="8" name="Group 7">
              <a:extLst>
                <a:ext uri="{FF2B5EF4-FFF2-40B4-BE49-F238E27FC236}">
                  <a16:creationId xmlns:a16="http://schemas.microsoft.com/office/drawing/2014/main" id="{F54D7F15-D45F-996F-AE02-8BF6B764E014}"/>
                </a:ext>
              </a:extLst>
            </p:cNvPr>
            <p:cNvGrpSpPr/>
            <p:nvPr/>
          </p:nvGrpSpPr>
          <p:grpSpPr>
            <a:xfrm>
              <a:off x="2311654" y="641414"/>
              <a:ext cx="9707209" cy="4868577"/>
              <a:chOff x="2311654" y="641414"/>
              <a:chExt cx="9707209" cy="4868577"/>
            </a:xfrm>
            <a:solidFill>
              <a:srgbClr val="F2F2F2"/>
            </a:solidFill>
          </p:grpSpPr>
          <p:sp>
            <p:nvSpPr>
              <p:cNvPr id="16" name="Freeform 217">
                <a:extLst>
                  <a:ext uri="{FF2B5EF4-FFF2-40B4-BE49-F238E27FC236}">
                    <a16:creationId xmlns:a16="http://schemas.microsoft.com/office/drawing/2014/main" id="{A32C08B2-61AA-1032-CB22-2DC4E9B39E15}"/>
                  </a:ext>
                </a:extLst>
              </p:cNvPr>
              <p:cNvSpPr>
                <a:spLocks/>
              </p:cNvSpPr>
              <p:nvPr/>
            </p:nvSpPr>
            <p:spPr bwMode="auto">
              <a:xfrm>
                <a:off x="7148526" y="4298131"/>
                <a:ext cx="519621" cy="465016"/>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032169"/>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solidFill>
                    <a:schemeClr val="bg2">
                      <a:lumMod val="75000"/>
                    </a:schemeClr>
                  </a:solidFill>
                </a:endParaRPr>
              </a:p>
            </p:txBody>
          </p:sp>
          <p:sp>
            <p:nvSpPr>
              <p:cNvPr id="18" name="Freeform 6">
                <a:extLst>
                  <a:ext uri="{FF2B5EF4-FFF2-40B4-BE49-F238E27FC236}">
                    <a16:creationId xmlns:a16="http://schemas.microsoft.com/office/drawing/2014/main" id="{C8FDF5EE-057B-879C-1740-D0EB8FF5B0E9}"/>
                  </a:ext>
                </a:extLst>
              </p:cNvPr>
              <p:cNvSpPr>
                <a:spLocks/>
              </p:cNvSpPr>
              <p:nvPr/>
            </p:nvSpPr>
            <p:spPr bwMode="auto">
              <a:xfrm>
                <a:off x="8494253" y="2084021"/>
                <a:ext cx="415696" cy="332910"/>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 name="Freeform 7">
                <a:extLst>
                  <a:ext uri="{FF2B5EF4-FFF2-40B4-BE49-F238E27FC236}">
                    <a16:creationId xmlns:a16="http://schemas.microsoft.com/office/drawing/2014/main" id="{DB7D4599-481D-7153-350A-ED50D0E8939C}"/>
                  </a:ext>
                </a:extLst>
              </p:cNvPr>
              <p:cNvSpPr>
                <a:spLocks/>
              </p:cNvSpPr>
              <p:nvPr/>
            </p:nvSpPr>
            <p:spPr bwMode="auto">
              <a:xfrm>
                <a:off x="7012896" y="3704531"/>
                <a:ext cx="401605" cy="442118"/>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 name="Freeform 8">
                <a:extLst>
                  <a:ext uri="{FF2B5EF4-FFF2-40B4-BE49-F238E27FC236}">
                    <a16:creationId xmlns:a16="http://schemas.microsoft.com/office/drawing/2014/main" id="{EF610B59-B70E-099D-0745-9A313B7C7759}"/>
                  </a:ext>
                </a:extLst>
              </p:cNvPr>
              <p:cNvSpPr>
                <a:spLocks/>
              </p:cNvSpPr>
              <p:nvPr/>
            </p:nvSpPr>
            <p:spPr bwMode="auto">
              <a:xfrm>
                <a:off x="7025225" y="3653450"/>
                <a:ext cx="35228" cy="4932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 name="Freeform 9">
                <a:extLst>
                  <a:ext uri="{FF2B5EF4-FFF2-40B4-BE49-F238E27FC236}">
                    <a16:creationId xmlns:a16="http://schemas.microsoft.com/office/drawing/2014/main" id="{5028BCF2-3FC3-2B9E-ED46-5EAC901088E8}"/>
                  </a:ext>
                </a:extLst>
              </p:cNvPr>
              <p:cNvSpPr>
                <a:spLocks/>
              </p:cNvSpPr>
              <p:nvPr/>
            </p:nvSpPr>
            <p:spPr bwMode="auto">
              <a:xfrm>
                <a:off x="7210175" y="1930776"/>
                <a:ext cx="54605" cy="110970"/>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 name="Freeform 10">
                <a:extLst>
                  <a:ext uri="{FF2B5EF4-FFF2-40B4-BE49-F238E27FC236}">
                    <a16:creationId xmlns:a16="http://schemas.microsoft.com/office/drawing/2014/main" id="{A9ABA550-CD05-3F5C-122C-0DACDEFBC8C4}"/>
                  </a:ext>
                </a:extLst>
              </p:cNvPr>
              <p:cNvSpPr>
                <a:spLocks/>
              </p:cNvSpPr>
              <p:nvPr/>
            </p:nvSpPr>
            <p:spPr bwMode="auto">
              <a:xfrm>
                <a:off x="8265268" y="2536706"/>
                <a:ext cx="149722" cy="13034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 name="Freeform 11">
                <a:extLst>
                  <a:ext uri="{FF2B5EF4-FFF2-40B4-BE49-F238E27FC236}">
                    <a16:creationId xmlns:a16="http://schemas.microsoft.com/office/drawing/2014/main" id="{3091583D-C71C-5962-A426-752E61F5E433}"/>
                  </a:ext>
                </a:extLst>
              </p:cNvPr>
              <p:cNvSpPr>
                <a:spLocks noEditPoints="1"/>
              </p:cNvSpPr>
              <p:nvPr/>
            </p:nvSpPr>
            <p:spPr bwMode="auto">
              <a:xfrm>
                <a:off x="4462354" y="4289324"/>
                <a:ext cx="498484" cy="1208337"/>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 name="Freeform 12">
                <a:extLst>
                  <a:ext uri="{FF2B5EF4-FFF2-40B4-BE49-F238E27FC236}">
                    <a16:creationId xmlns:a16="http://schemas.microsoft.com/office/drawing/2014/main" id="{6BB84BA4-C607-1C2D-8D86-A1448EC34925}"/>
                  </a:ext>
                </a:extLst>
              </p:cNvPr>
              <p:cNvSpPr>
                <a:spLocks/>
              </p:cNvSpPr>
              <p:nvPr/>
            </p:nvSpPr>
            <p:spPr bwMode="auto">
              <a:xfrm>
                <a:off x="7932359" y="1983619"/>
                <a:ext cx="102163" cy="8983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 name="Freeform 13">
                <a:extLst>
                  <a:ext uri="{FF2B5EF4-FFF2-40B4-BE49-F238E27FC236}">
                    <a16:creationId xmlns:a16="http://schemas.microsoft.com/office/drawing/2014/main" id="{2425DF9A-97B7-20A7-8CFB-7034BD635FCD}"/>
                  </a:ext>
                </a:extLst>
              </p:cNvPr>
              <p:cNvSpPr>
                <a:spLocks noEditPoints="1"/>
              </p:cNvSpPr>
              <p:nvPr/>
            </p:nvSpPr>
            <p:spPr bwMode="auto">
              <a:xfrm>
                <a:off x="10157037" y="3880673"/>
                <a:ext cx="1287602" cy="120305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002060"/>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 name="Freeform 14">
                <a:extLst>
                  <a:ext uri="{FF2B5EF4-FFF2-40B4-BE49-F238E27FC236}">
                    <a16:creationId xmlns:a16="http://schemas.microsoft.com/office/drawing/2014/main" id="{B0A99561-8BB5-F719-9722-976C9640D33D}"/>
                  </a:ext>
                </a:extLst>
              </p:cNvPr>
              <p:cNvSpPr>
                <a:spLocks/>
              </p:cNvSpPr>
              <p:nvPr/>
            </p:nvSpPr>
            <p:spPr bwMode="auto">
              <a:xfrm>
                <a:off x="6912494" y="1701791"/>
                <a:ext cx="211371" cy="95117"/>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 name="Freeform 15">
                <a:extLst>
                  <a:ext uri="{FF2B5EF4-FFF2-40B4-BE49-F238E27FC236}">
                    <a16:creationId xmlns:a16="http://schemas.microsoft.com/office/drawing/2014/main" id="{BADB6ACA-765C-86D5-B2ED-2DC0B9369327}"/>
                  </a:ext>
                </a:extLst>
              </p:cNvPr>
              <p:cNvSpPr>
                <a:spLocks/>
              </p:cNvSpPr>
              <p:nvPr/>
            </p:nvSpPr>
            <p:spPr bwMode="auto">
              <a:xfrm>
                <a:off x="7978156" y="2038224"/>
                <a:ext cx="45797" cy="35228"/>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 name="Freeform 16">
                <a:extLst>
                  <a:ext uri="{FF2B5EF4-FFF2-40B4-BE49-F238E27FC236}">
                    <a16:creationId xmlns:a16="http://schemas.microsoft.com/office/drawing/2014/main" id="{9F1B48A5-748A-5DCA-AFD2-5F6559B4FEBB}"/>
                  </a:ext>
                </a:extLst>
              </p:cNvPr>
              <p:cNvSpPr>
                <a:spLocks/>
              </p:cNvSpPr>
              <p:nvPr/>
            </p:nvSpPr>
            <p:spPr bwMode="auto">
              <a:xfrm>
                <a:off x="7972871" y="1960721"/>
                <a:ext cx="167336" cy="13034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 name="Freeform 17">
                <a:extLst>
                  <a:ext uri="{FF2B5EF4-FFF2-40B4-BE49-F238E27FC236}">
                    <a16:creationId xmlns:a16="http://schemas.microsoft.com/office/drawing/2014/main" id="{B380208B-09A4-56F6-53EE-C0EBEAA2BAC6}"/>
                  </a:ext>
                </a:extLst>
              </p:cNvPr>
              <p:cNvSpPr>
                <a:spLocks/>
              </p:cNvSpPr>
              <p:nvPr/>
            </p:nvSpPr>
            <p:spPr bwMode="auto">
              <a:xfrm>
                <a:off x="7580074" y="3575947"/>
                <a:ext cx="54605" cy="79265"/>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 name="Freeform 18">
                <a:extLst>
                  <a:ext uri="{FF2B5EF4-FFF2-40B4-BE49-F238E27FC236}">
                    <a16:creationId xmlns:a16="http://schemas.microsoft.com/office/drawing/2014/main" id="{6A23CA45-E394-5627-CB99-7303C2154F5A}"/>
                  </a:ext>
                </a:extLst>
              </p:cNvPr>
              <p:cNvSpPr>
                <a:spLocks/>
              </p:cNvSpPr>
              <p:nvPr/>
            </p:nvSpPr>
            <p:spPr bwMode="auto">
              <a:xfrm>
                <a:off x="6709931" y="1615482"/>
                <a:ext cx="102163" cy="70457"/>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 name="Freeform 19">
                <a:extLst>
                  <a:ext uri="{FF2B5EF4-FFF2-40B4-BE49-F238E27FC236}">
                    <a16:creationId xmlns:a16="http://schemas.microsoft.com/office/drawing/2014/main" id="{9BCA22F0-B304-E4E7-DE63-6E50DF19AF0D}"/>
                  </a:ext>
                </a:extLst>
              </p:cNvPr>
              <p:cNvSpPr>
                <a:spLocks/>
              </p:cNvSpPr>
              <p:nvPr/>
            </p:nvSpPr>
            <p:spPr bwMode="auto">
              <a:xfrm>
                <a:off x="6664134" y="3042235"/>
                <a:ext cx="98640" cy="223701"/>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 name="Freeform 20">
                <a:extLst>
                  <a:ext uri="{FF2B5EF4-FFF2-40B4-BE49-F238E27FC236}">
                    <a16:creationId xmlns:a16="http://schemas.microsoft.com/office/drawing/2014/main" id="{7A3EACAD-226C-A21D-764F-56FE843FD518}"/>
                  </a:ext>
                </a:extLst>
              </p:cNvPr>
              <p:cNvSpPr>
                <a:spLocks/>
              </p:cNvSpPr>
              <p:nvPr/>
            </p:nvSpPr>
            <p:spPr bwMode="auto">
              <a:xfrm>
                <a:off x="6463331" y="2936550"/>
                <a:ext cx="246599" cy="202564"/>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 name="Freeform 21">
                <a:extLst>
                  <a:ext uri="{FF2B5EF4-FFF2-40B4-BE49-F238E27FC236}">
                    <a16:creationId xmlns:a16="http://schemas.microsoft.com/office/drawing/2014/main" id="{3ED8A166-9E5F-2F48-A2CE-8F2450785DF7}"/>
                  </a:ext>
                </a:extLst>
              </p:cNvPr>
              <p:cNvSpPr>
                <a:spLocks/>
              </p:cNvSpPr>
              <p:nvPr/>
            </p:nvSpPr>
            <p:spPr bwMode="auto">
              <a:xfrm>
                <a:off x="9408433" y="2522615"/>
                <a:ext cx="170859" cy="211371"/>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 name="Freeform 22">
                <a:extLst>
                  <a:ext uri="{FF2B5EF4-FFF2-40B4-BE49-F238E27FC236}">
                    <a16:creationId xmlns:a16="http://schemas.microsoft.com/office/drawing/2014/main" id="{B7843549-BC75-A433-C2D0-8754F2FE87AE}"/>
                  </a:ext>
                </a:extLst>
              </p:cNvPr>
              <p:cNvSpPr>
                <a:spLocks/>
              </p:cNvSpPr>
              <p:nvPr/>
            </p:nvSpPr>
            <p:spPr bwMode="auto">
              <a:xfrm>
                <a:off x="7294724" y="1874411"/>
                <a:ext cx="179665" cy="109208"/>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 name="Freeform 23">
                <a:extLst>
                  <a:ext uri="{FF2B5EF4-FFF2-40B4-BE49-F238E27FC236}">
                    <a16:creationId xmlns:a16="http://schemas.microsoft.com/office/drawing/2014/main" id="{2D1DAB62-D3C3-4068-868C-374C75583069}"/>
                  </a:ext>
                </a:extLst>
              </p:cNvPr>
              <p:cNvSpPr>
                <a:spLocks/>
              </p:cNvSpPr>
              <p:nvPr/>
            </p:nvSpPr>
            <p:spPr bwMode="auto">
              <a:xfrm>
                <a:off x="4171718" y="2568412"/>
                <a:ext cx="26422" cy="54605"/>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 name="Freeform 24">
                <a:extLst>
                  <a:ext uri="{FF2B5EF4-FFF2-40B4-BE49-F238E27FC236}">
                    <a16:creationId xmlns:a16="http://schemas.microsoft.com/office/drawing/2014/main" id="{7E3E6490-4622-BA71-ED25-3695F4B658F9}"/>
                  </a:ext>
                </a:extLst>
              </p:cNvPr>
              <p:cNvSpPr>
                <a:spLocks/>
              </p:cNvSpPr>
              <p:nvPr/>
            </p:nvSpPr>
            <p:spPr bwMode="auto">
              <a:xfrm>
                <a:off x="4166434" y="2506763"/>
                <a:ext cx="36990" cy="17614"/>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 name="Freeform 25">
                <a:extLst>
                  <a:ext uri="{FF2B5EF4-FFF2-40B4-BE49-F238E27FC236}">
                    <a16:creationId xmlns:a16="http://schemas.microsoft.com/office/drawing/2014/main" id="{2F3C3DFA-E20F-9584-B74F-49AFBE7F2104}"/>
                  </a:ext>
                </a:extLst>
              </p:cNvPr>
              <p:cNvSpPr>
                <a:spLocks/>
              </p:cNvSpPr>
              <p:nvPr/>
            </p:nvSpPr>
            <p:spPr bwMode="auto">
              <a:xfrm>
                <a:off x="4205186" y="2501478"/>
                <a:ext cx="22899" cy="42274"/>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8" name="Freeform 26">
                <a:extLst>
                  <a:ext uri="{FF2B5EF4-FFF2-40B4-BE49-F238E27FC236}">
                    <a16:creationId xmlns:a16="http://schemas.microsoft.com/office/drawing/2014/main" id="{E24337F9-C3AF-3FBE-A174-D5E9955A9F67}"/>
                  </a:ext>
                </a:extLst>
              </p:cNvPr>
              <p:cNvSpPr>
                <a:spLocks/>
              </p:cNvSpPr>
              <p:nvPr/>
            </p:nvSpPr>
            <p:spPr bwMode="auto">
              <a:xfrm>
                <a:off x="7097444" y="1839182"/>
                <a:ext cx="114493" cy="93356"/>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9" name="Freeform 27">
                <a:extLst>
                  <a:ext uri="{FF2B5EF4-FFF2-40B4-BE49-F238E27FC236}">
                    <a16:creationId xmlns:a16="http://schemas.microsoft.com/office/drawing/2014/main" id="{2E91E66A-A88B-F096-4A74-6D6DCA8296D3}"/>
                  </a:ext>
                </a:extLst>
              </p:cNvPr>
              <p:cNvSpPr>
                <a:spLocks/>
              </p:cNvSpPr>
              <p:nvPr/>
            </p:nvSpPr>
            <p:spPr bwMode="auto">
              <a:xfrm>
                <a:off x="7280632" y="1451669"/>
                <a:ext cx="257168" cy="169097"/>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0" name="Freeform 28">
                <a:extLst>
                  <a:ext uri="{FF2B5EF4-FFF2-40B4-BE49-F238E27FC236}">
                    <a16:creationId xmlns:a16="http://schemas.microsoft.com/office/drawing/2014/main" id="{FC73BA59-14E5-7749-DDDC-9CDAC6C26FC3}"/>
                  </a:ext>
                </a:extLst>
              </p:cNvPr>
              <p:cNvSpPr>
                <a:spLocks/>
              </p:cNvSpPr>
              <p:nvPr/>
            </p:nvSpPr>
            <p:spPr bwMode="auto">
              <a:xfrm>
                <a:off x="3784205" y="2813250"/>
                <a:ext cx="45797" cy="95117"/>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1" name="Freeform 29">
                <a:extLst>
                  <a:ext uri="{FF2B5EF4-FFF2-40B4-BE49-F238E27FC236}">
                    <a16:creationId xmlns:a16="http://schemas.microsoft.com/office/drawing/2014/main" id="{945FB3AB-B4E2-53F6-409B-700F2D6D26C3}"/>
                  </a:ext>
                </a:extLst>
              </p:cNvPr>
              <p:cNvSpPr>
                <a:spLocks/>
              </p:cNvSpPr>
              <p:nvPr/>
            </p:nvSpPr>
            <p:spPr bwMode="auto">
              <a:xfrm>
                <a:off x="4400703" y="3847207"/>
                <a:ext cx="405128" cy="480869"/>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2" name="Freeform 30">
                <a:extLst>
                  <a:ext uri="{FF2B5EF4-FFF2-40B4-BE49-F238E27FC236}">
                    <a16:creationId xmlns:a16="http://schemas.microsoft.com/office/drawing/2014/main" id="{6BD3EC86-EEDC-2872-5628-7896316E33CD}"/>
                  </a:ext>
                </a:extLst>
              </p:cNvPr>
              <p:cNvSpPr>
                <a:spLocks/>
              </p:cNvSpPr>
              <p:nvPr/>
            </p:nvSpPr>
            <p:spPr bwMode="auto">
              <a:xfrm>
                <a:off x="4250983" y="3297642"/>
                <a:ext cx="1268225" cy="1428515"/>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pattFill prst="dkUpDiag">
                <a:fgClr>
                  <a:srgbClr val="0070C0"/>
                </a:fgClr>
                <a:bgClr>
                  <a:schemeClr val="bg1"/>
                </a:bgClr>
              </a:patt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solidFill>
                    <a:schemeClr val="tx2">
                      <a:lumMod val="75000"/>
                    </a:schemeClr>
                  </a:solidFill>
                </a:endParaRPr>
              </a:p>
            </p:txBody>
          </p:sp>
          <p:sp>
            <p:nvSpPr>
              <p:cNvPr id="43" name="Freeform 31">
                <a:extLst>
                  <a:ext uri="{FF2B5EF4-FFF2-40B4-BE49-F238E27FC236}">
                    <a16:creationId xmlns:a16="http://schemas.microsoft.com/office/drawing/2014/main" id="{11FB3FC4-0D12-818D-5CB4-A73DE5EC5D8E}"/>
                  </a:ext>
                </a:extLst>
              </p:cNvPr>
              <p:cNvSpPr>
                <a:spLocks/>
              </p:cNvSpPr>
              <p:nvPr/>
            </p:nvSpPr>
            <p:spPr bwMode="auto">
              <a:xfrm>
                <a:off x="10333180" y="3290597"/>
                <a:ext cx="38751" cy="52843"/>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4" name="Freeform 32">
                <a:extLst>
                  <a:ext uri="{FF2B5EF4-FFF2-40B4-BE49-F238E27FC236}">
                    <a16:creationId xmlns:a16="http://schemas.microsoft.com/office/drawing/2014/main" id="{7B2E6EBE-ABF9-371D-40A1-1C3E7AB5E6A6}"/>
                  </a:ext>
                </a:extLst>
              </p:cNvPr>
              <p:cNvSpPr>
                <a:spLocks/>
              </p:cNvSpPr>
              <p:nvPr/>
            </p:nvSpPr>
            <p:spPr bwMode="auto">
              <a:xfrm>
                <a:off x="9417239" y="2455681"/>
                <a:ext cx="103925" cy="56366"/>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5" name="Freeform 33">
                <a:extLst>
                  <a:ext uri="{FF2B5EF4-FFF2-40B4-BE49-F238E27FC236}">
                    <a16:creationId xmlns:a16="http://schemas.microsoft.com/office/drawing/2014/main" id="{B48815E1-DFF6-3AF1-0C6E-0835C2F5B6B5}"/>
                  </a:ext>
                </a:extLst>
              </p:cNvPr>
              <p:cNvSpPr>
                <a:spLocks/>
              </p:cNvSpPr>
              <p:nvPr/>
            </p:nvSpPr>
            <p:spPr bwMode="auto">
              <a:xfrm>
                <a:off x="7266541" y="4136080"/>
                <a:ext cx="304727" cy="33643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pattFill prst="dkUpDiag">
                <a:fgClr>
                  <a:srgbClr val="0070C0"/>
                </a:fgClr>
                <a:bgClr>
                  <a:schemeClr val="bg1"/>
                </a:bgClr>
              </a:patt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6" name="Freeform 34">
                <a:extLst>
                  <a:ext uri="{FF2B5EF4-FFF2-40B4-BE49-F238E27FC236}">
                    <a16:creationId xmlns:a16="http://schemas.microsoft.com/office/drawing/2014/main" id="{C7C3DEC4-867F-0BC3-B02F-7DBC36CE9D11}"/>
                  </a:ext>
                </a:extLst>
              </p:cNvPr>
              <p:cNvSpPr>
                <a:spLocks/>
              </p:cNvSpPr>
              <p:nvPr/>
            </p:nvSpPr>
            <p:spPr bwMode="auto">
              <a:xfrm>
                <a:off x="7108013" y="3082749"/>
                <a:ext cx="417458" cy="324102"/>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7" name="Freeform 35">
                <a:extLst>
                  <a:ext uri="{FF2B5EF4-FFF2-40B4-BE49-F238E27FC236}">
                    <a16:creationId xmlns:a16="http://schemas.microsoft.com/office/drawing/2014/main" id="{B6E6E561-113B-41E1-0FF4-63CC4B2FB513}"/>
                  </a:ext>
                </a:extLst>
              </p:cNvPr>
              <p:cNvSpPr>
                <a:spLocks/>
              </p:cNvSpPr>
              <p:nvPr/>
            </p:nvSpPr>
            <p:spPr bwMode="auto">
              <a:xfrm>
                <a:off x="4789979" y="1774010"/>
                <a:ext cx="65173" cy="38751"/>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8" name="Freeform 36">
                <a:extLst>
                  <a:ext uri="{FF2B5EF4-FFF2-40B4-BE49-F238E27FC236}">
                    <a16:creationId xmlns:a16="http://schemas.microsoft.com/office/drawing/2014/main" id="{3AAB6E1B-F135-60BA-BBA0-AC7E2E5B709C}"/>
                  </a:ext>
                </a:extLst>
              </p:cNvPr>
              <p:cNvSpPr>
                <a:spLocks noEditPoints="1"/>
              </p:cNvSpPr>
              <p:nvPr/>
            </p:nvSpPr>
            <p:spPr bwMode="auto">
              <a:xfrm>
                <a:off x="2991564" y="648460"/>
                <a:ext cx="2450141" cy="1319307"/>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9" name="Freeform 37">
                <a:extLst>
                  <a:ext uri="{FF2B5EF4-FFF2-40B4-BE49-F238E27FC236}">
                    <a16:creationId xmlns:a16="http://schemas.microsoft.com/office/drawing/2014/main" id="{E693E1AE-A22A-E34E-2BC0-72DEFCA37674}"/>
                  </a:ext>
                </a:extLst>
              </p:cNvPr>
              <p:cNvSpPr>
                <a:spLocks/>
              </p:cNvSpPr>
              <p:nvPr/>
            </p:nvSpPr>
            <p:spPr bwMode="auto">
              <a:xfrm>
                <a:off x="6813854" y="1745827"/>
                <a:ext cx="125062" cy="73980"/>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0" name="Freeform 38">
                <a:extLst>
                  <a:ext uri="{FF2B5EF4-FFF2-40B4-BE49-F238E27FC236}">
                    <a16:creationId xmlns:a16="http://schemas.microsoft.com/office/drawing/2014/main" id="{42B6C5E3-4DC3-A199-4AC2-54757D3946AD}"/>
                  </a:ext>
                </a:extLst>
              </p:cNvPr>
              <p:cNvSpPr>
                <a:spLocks noEditPoints="1"/>
              </p:cNvSpPr>
              <p:nvPr/>
            </p:nvSpPr>
            <p:spPr bwMode="auto">
              <a:xfrm>
                <a:off x="4395420" y="4134318"/>
                <a:ext cx="429787" cy="1375673"/>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1" name="Freeform 39">
                <a:extLst>
                  <a:ext uri="{FF2B5EF4-FFF2-40B4-BE49-F238E27FC236}">
                    <a16:creationId xmlns:a16="http://schemas.microsoft.com/office/drawing/2014/main" id="{1AAFDAE4-C630-7B2E-3775-AA3D97D6E1D2}"/>
                  </a:ext>
                </a:extLst>
              </p:cNvPr>
              <p:cNvSpPr>
                <a:spLocks/>
              </p:cNvSpPr>
              <p:nvPr/>
            </p:nvSpPr>
            <p:spPr bwMode="auto">
              <a:xfrm>
                <a:off x="10098911" y="2755123"/>
                <a:ext cx="72219" cy="68696"/>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2" name="Freeform 40">
                <a:extLst>
                  <a:ext uri="{FF2B5EF4-FFF2-40B4-BE49-F238E27FC236}">
                    <a16:creationId xmlns:a16="http://schemas.microsoft.com/office/drawing/2014/main" id="{3EF7DB9A-C37A-C86B-8B88-06351F50DB1D}"/>
                  </a:ext>
                </a:extLst>
              </p:cNvPr>
              <p:cNvSpPr>
                <a:spLocks/>
              </p:cNvSpPr>
              <p:nvPr/>
            </p:nvSpPr>
            <p:spPr bwMode="auto">
              <a:xfrm>
                <a:off x="8843015" y="1546786"/>
                <a:ext cx="1657501" cy="1201291"/>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3" name="Freeform 41">
                <a:extLst>
                  <a:ext uri="{FF2B5EF4-FFF2-40B4-BE49-F238E27FC236}">
                    <a16:creationId xmlns:a16="http://schemas.microsoft.com/office/drawing/2014/main" id="{12D02649-016D-9853-D41E-A3A10778BF22}"/>
                  </a:ext>
                </a:extLst>
              </p:cNvPr>
              <p:cNvSpPr>
                <a:spLocks/>
              </p:cNvSpPr>
              <p:nvPr/>
            </p:nvSpPr>
            <p:spPr bwMode="auto">
              <a:xfrm>
                <a:off x="6362930" y="3105647"/>
                <a:ext cx="193757" cy="225462"/>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4" name="Freeform 42">
                <a:extLst>
                  <a:ext uri="{FF2B5EF4-FFF2-40B4-BE49-F238E27FC236}">
                    <a16:creationId xmlns:a16="http://schemas.microsoft.com/office/drawing/2014/main" id="{EB576A36-9536-7749-71FA-06925B719E50}"/>
                  </a:ext>
                </a:extLst>
              </p:cNvPr>
              <p:cNvSpPr>
                <a:spLocks/>
              </p:cNvSpPr>
              <p:nvPr/>
            </p:nvSpPr>
            <p:spPr bwMode="auto">
              <a:xfrm>
                <a:off x="6914256" y="3019336"/>
                <a:ext cx="244839" cy="406889"/>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5" name="Freeform 43">
                <a:extLst>
                  <a:ext uri="{FF2B5EF4-FFF2-40B4-BE49-F238E27FC236}">
                    <a16:creationId xmlns:a16="http://schemas.microsoft.com/office/drawing/2014/main" id="{57FB26E3-0360-D156-6292-DCB884EE7981}"/>
                  </a:ext>
                </a:extLst>
              </p:cNvPr>
              <p:cNvSpPr>
                <a:spLocks/>
              </p:cNvSpPr>
              <p:nvPr/>
            </p:nvSpPr>
            <p:spPr bwMode="auto">
              <a:xfrm>
                <a:off x="7034033" y="3297642"/>
                <a:ext cx="614738" cy="678149"/>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6" name="Freeform 44">
                <a:extLst>
                  <a:ext uri="{FF2B5EF4-FFF2-40B4-BE49-F238E27FC236}">
                    <a16:creationId xmlns:a16="http://schemas.microsoft.com/office/drawing/2014/main" id="{C533373D-46DB-3C03-ECDD-EEED2ABBF902}"/>
                  </a:ext>
                </a:extLst>
              </p:cNvPr>
              <p:cNvSpPr>
                <a:spLocks/>
              </p:cNvSpPr>
              <p:nvPr/>
            </p:nvSpPr>
            <p:spPr bwMode="auto">
              <a:xfrm>
                <a:off x="6998804" y="3354008"/>
                <a:ext cx="237793" cy="320579"/>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7" name="Freeform 45">
                <a:extLst>
                  <a:ext uri="{FF2B5EF4-FFF2-40B4-BE49-F238E27FC236}">
                    <a16:creationId xmlns:a16="http://schemas.microsoft.com/office/drawing/2014/main" id="{219940AD-E452-75C2-79B3-F8D5DD262A11}"/>
                  </a:ext>
                </a:extLst>
              </p:cNvPr>
              <p:cNvSpPr>
                <a:spLocks/>
              </p:cNvSpPr>
              <p:nvPr/>
            </p:nvSpPr>
            <p:spPr bwMode="auto">
              <a:xfrm>
                <a:off x="4083647" y="3035190"/>
                <a:ext cx="392798" cy="612976"/>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8" name="Freeform 46">
                <a:extLst>
                  <a:ext uri="{FF2B5EF4-FFF2-40B4-BE49-F238E27FC236}">
                    <a16:creationId xmlns:a16="http://schemas.microsoft.com/office/drawing/2014/main" id="{CEC15950-55DE-51E9-D7D6-975BA3A2351E}"/>
                  </a:ext>
                </a:extLst>
              </p:cNvPr>
              <p:cNvSpPr>
                <a:spLocks/>
              </p:cNvSpPr>
              <p:nvPr/>
            </p:nvSpPr>
            <p:spPr bwMode="auto">
              <a:xfrm>
                <a:off x="3872276" y="3079226"/>
                <a:ext cx="105685" cy="110970"/>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9" name="Freeform 47">
                <a:extLst>
                  <a:ext uri="{FF2B5EF4-FFF2-40B4-BE49-F238E27FC236}">
                    <a16:creationId xmlns:a16="http://schemas.microsoft.com/office/drawing/2014/main" id="{9CF6B7AB-EA51-4A11-A508-D14625178DB5}"/>
                  </a:ext>
                </a:extLst>
              </p:cNvPr>
              <p:cNvSpPr>
                <a:spLocks/>
              </p:cNvSpPr>
              <p:nvPr/>
            </p:nvSpPr>
            <p:spPr bwMode="auto">
              <a:xfrm>
                <a:off x="3948018" y="2642392"/>
                <a:ext cx="334671" cy="121539"/>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0" name="Freeform 48">
                <a:extLst>
                  <a:ext uri="{FF2B5EF4-FFF2-40B4-BE49-F238E27FC236}">
                    <a16:creationId xmlns:a16="http://schemas.microsoft.com/office/drawing/2014/main" id="{B49E3C57-0224-47E2-4EFC-1D93D68E98D5}"/>
                  </a:ext>
                </a:extLst>
              </p:cNvPr>
              <p:cNvSpPr>
                <a:spLocks/>
              </p:cNvSpPr>
              <p:nvPr/>
            </p:nvSpPr>
            <p:spPr bwMode="auto">
              <a:xfrm>
                <a:off x="7636440" y="2186183"/>
                <a:ext cx="54605" cy="24660"/>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1" name="Freeform 49">
                <a:extLst>
                  <a:ext uri="{FF2B5EF4-FFF2-40B4-BE49-F238E27FC236}">
                    <a16:creationId xmlns:a16="http://schemas.microsoft.com/office/drawing/2014/main" id="{FC2A9614-E8D0-3C70-DC58-F4265E1FDE01}"/>
                  </a:ext>
                </a:extLst>
              </p:cNvPr>
              <p:cNvSpPr>
                <a:spLocks/>
              </p:cNvSpPr>
              <p:nvPr/>
            </p:nvSpPr>
            <p:spPr bwMode="auto">
              <a:xfrm>
                <a:off x="7622348" y="2203798"/>
                <a:ext cx="54605" cy="21137"/>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2" name="Freeform 50">
                <a:extLst>
                  <a:ext uri="{FF2B5EF4-FFF2-40B4-BE49-F238E27FC236}">
                    <a16:creationId xmlns:a16="http://schemas.microsoft.com/office/drawing/2014/main" id="{86AAB082-D8D0-925E-AE39-569CB491D2C4}"/>
                  </a:ext>
                </a:extLst>
              </p:cNvPr>
              <p:cNvSpPr>
                <a:spLocks/>
              </p:cNvSpPr>
              <p:nvPr/>
            </p:nvSpPr>
            <p:spPr bwMode="auto">
              <a:xfrm>
                <a:off x="6982951" y="1627811"/>
                <a:ext cx="188473" cy="91594"/>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3" name="Freeform 51">
                <a:extLst>
                  <a:ext uri="{FF2B5EF4-FFF2-40B4-BE49-F238E27FC236}">
                    <a16:creationId xmlns:a16="http://schemas.microsoft.com/office/drawing/2014/main" id="{448BD726-E7F4-E138-6CDA-95257CE2D7FE}"/>
                  </a:ext>
                </a:extLst>
              </p:cNvPr>
              <p:cNvSpPr>
                <a:spLocks/>
              </p:cNvSpPr>
              <p:nvPr/>
            </p:nvSpPr>
            <p:spPr bwMode="auto">
              <a:xfrm>
                <a:off x="6806809" y="1492182"/>
                <a:ext cx="251884" cy="273021"/>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4" name="Freeform 52">
                <a:extLst>
                  <a:ext uri="{FF2B5EF4-FFF2-40B4-BE49-F238E27FC236}">
                    <a16:creationId xmlns:a16="http://schemas.microsoft.com/office/drawing/2014/main" id="{7853A836-578C-0439-2CBA-0158B23799F1}"/>
                  </a:ext>
                </a:extLst>
              </p:cNvPr>
              <p:cNvSpPr>
                <a:spLocks/>
              </p:cNvSpPr>
              <p:nvPr/>
            </p:nvSpPr>
            <p:spPr bwMode="auto">
              <a:xfrm>
                <a:off x="7979917" y="3026382"/>
                <a:ext cx="52843" cy="63411"/>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5" name="Freeform 53">
                <a:extLst>
                  <a:ext uri="{FF2B5EF4-FFF2-40B4-BE49-F238E27FC236}">
                    <a16:creationId xmlns:a16="http://schemas.microsoft.com/office/drawing/2014/main" id="{66AC2A5A-B6CB-9FCA-2CEF-8AF8E059F5DB}"/>
                  </a:ext>
                </a:extLst>
              </p:cNvPr>
              <p:cNvSpPr>
                <a:spLocks/>
              </p:cNvSpPr>
              <p:nvPr/>
            </p:nvSpPr>
            <p:spPr bwMode="auto">
              <a:xfrm>
                <a:off x="6933631" y="1453431"/>
                <a:ext cx="47559" cy="45797"/>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6" name="Freeform 54">
                <a:extLst>
                  <a:ext uri="{FF2B5EF4-FFF2-40B4-BE49-F238E27FC236}">
                    <a16:creationId xmlns:a16="http://schemas.microsoft.com/office/drawing/2014/main" id="{98A989A0-BBFC-E679-9E3B-78511136AD22}"/>
                  </a:ext>
                </a:extLst>
              </p:cNvPr>
              <p:cNvSpPr>
                <a:spLocks/>
              </p:cNvSpPr>
              <p:nvPr/>
            </p:nvSpPr>
            <p:spPr bwMode="auto">
              <a:xfrm>
                <a:off x="6856128" y="1397065"/>
                <a:ext cx="75742" cy="100402"/>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7" name="Freeform 55">
                <a:extLst>
                  <a:ext uri="{FF2B5EF4-FFF2-40B4-BE49-F238E27FC236}">
                    <a16:creationId xmlns:a16="http://schemas.microsoft.com/office/drawing/2014/main" id="{3D4A3167-5CE2-BDD7-1165-E93663932967}"/>
                  </a:ext>
                </a:extLst>
              </p:cNvPr>
              <p:cNvSpPr>
                <a:spLocks/>
              </p:cNvSpPr>
              <p:nvPr/>
            </p:nvSpPr>
            <p:spPr bwMode="auto">
              <a:xfrm>
                <a:off x="4346100" y="2762168"/>
                <a:ext cx="116254" cy="84548"/>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8" name="Freeform 56">
                <a:extLst>
                  <a:ext uri="{FF2B5EF4-FFF2-40B4-BE49-F238E27FC236}">
                    <a16:creationId xmlns:a16="http://schemas.microsoft.com/office/drawing/2014/main" id="{81AC932E-CCDE-0CC9-C41A-BAF92795C012}"/>
                  </a:ext>
                </a:extLst>
              </p:cNvPr>
              <p:cNvSpPr>
                <a:spLocks/>
              </p:cNvSpPr>
              <p:nvPr/>
            </p:nvSpPr>
            <p:spPr bwMode="auto">
              <a:xfrm>
                <a:off x="6368215" y="2133341"/>
                <a:ext cx="649966" cy="660535"/>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9" name="Freeform 57">
                <a:extLst>
                  <a:ext uri="{FF2B5EF4-FFF2-40B4-BE49-F238E27FC236}">
                    <a16:creationId xmlns:a16="http://schemas.microsoft.com/office/drawing/2014/main" id="{F0FEB7A0-460C-7D0A-76A5-861ACA543532}"/>
                  </a:ext>
                </a:extLst>
              </p:cNvPr>
              <p:cNvSpPr>
                <a:spLocks/>
              </p:cNvSpPr>
              <p:nvPr/>
            </p:nvSpPr>
            <p:spPr bwMode="auto">
              <a:xfrm>
                <a:off x="4020236" y="3440317"/>
                <a:ext cx="184950" cy="230747"/>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0" name="Freeform 58">
                <a:extLst>
                  <a:ext uri="{FF2B5EF4-FFF2-40B4-BE49-F238E27FC236}">
                    <a16:creationId xmlns:a16="http://schemas.microsoft.com/office/drawing/2014/main" id="{DE96A3F1-B971-F605-0A82-329182338A42}"/>
                  </a:ext>
                </a:extLst>
              </p:cNvPr>
              <p:cNvSpPr>
                <a:spLocks/>
              </p:cNvSpPr>
              <p:nvPr/>
            </p:nvSpPr>
            <p:spPr bwMode="auto">
              <a:xfrm>
                <a:off x="7405693" y="2334143"/>
                <a:ext cx="401605" cy="350524"/>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1" name="Freeform 59">
                <a:extLst>
                  <a:ext uri="{FF2B5EF4-FFF2-40B4-BE49-F238E27FC236}">
                    <a16:creationId xmlns:a16="http://schemas.microsoft.com/office/drawing/2014/main" id="{DF3B60D0-D70A-355E-60A2-4128E5F04F48}"/>
                  </a:ext>
                </a:extLst>
              </p:cNvPr>
              <p:cNvSpPr>
                <a:spLocks/>
              </p:cNvSpPr>
              <p:nvPr/>
            </p:nvSpPr>
            <p:spPr bwMode="auto">
              <a:xfrm>
                <a:off x="7803775" y="2832625"/>
                <a:ext cx="220179" cy="202564"/>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2" name="Freeform 60">
                <a:extLst>
                  <a:ext uri="{FF2B5EF4-FFF2-40B4-BE49-F238E27FC236}">
                    <a16:creationId xmlns:a16="http://schemas.microsoft.com/office/drawing/2014/main" id="{EA8084EB-2FAF-8740-E0C0-C2665A587367}"/>
                  </a:ext>
                </a:extLst>
              </p:cNvPr>
              <p:cNvSpPr>
                <a:spLocks/>
              </p:cNvSpPr>
              <p:nvPr/>
            </p:nvSpPr>
            <p:spPr bwMode="auto">
              <a:xfrm>
                <a:off x="6364692" y="1892025"/>
                <a:ext cx="364615" cy="283590"/>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3" name="Freeform 61">
                <a:extLst>
                  <a:ext uri="{FF2B5EF4-FFF2-40B4-BE49-F238E27FC236}">
                    <a16:creationId xmlns:a16="http://schemas.microsoft.com/office/drawing/2014/main" id="{4E2028FC-767C-BAD3-7A5A-2FAECF3A687D}"/>
                  </a:ext>
                </a:extLst>
              </p:cNvPr>
              <p:cNvSpPr>
                <a:spLocks/>
              </p:cNvSpPr>
              <p:nvPr/>
            </p:nvSpPr>
            <p:spPr bwMode="auto">
              <a:xfrm>
                <a:off x="7248927" y="1331892"/>
                <a:ext cx="125062" cy="73980"/>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4" name="Freeform 62">
                <a:extLst>
                  <a:ext uri="{FF2B5EF4-FFF2-40B4-BE49-F238E27FC236}">
                    <a16:creationId xmlns:a16="http://schemas.microsoft.com/office/drawing/2014/main" id="{8A676CC4-B8AC-3060-9505-C8A4265388E9}"/>
                  </a:ext>
                </a:extLst>
              </p:cNvPr>
              <p:cNvSpPr>
                <a:spLocks/>
              </p:cNvSpPr>
              <p:nvPr/>
            </p:nvSpPr>
            <p:spPr bwMode="auto">
              <a:xfrm>
                <a:off x="7703374" y="2943596"/>
                <a:ext cx="479107" cy="420981"/>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5" name="Freeform 63">
                <a:extLst>
                  <a:ext uri="{FF2B5EF4-FFF2-40B4-BE49-F238E27FC236}">
                    <a16:creationId xmlns:a16="http://schemas.microsoft.com/office/drawing/2014/main" id="{F9625DB4-5CA6-1163-09BD-DAB4057E299D}"/>
                  </a:ext>
                </a:extLst>
              </p:cNvPr>
              <p:cNvSpPr>
                <a:spLocks/>
              </p:cNvSpPr>
              <p:nvPr/>
            </p:nvSpPr>
            <p:spPr bwMode="auto">
              <a:xfrm>
                <a:off x="7123865" y="991938"/>
                <a:ext cx="310011" cy="332910"/>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6" name="Freeform 64">
                <a:extLst>
                  <a:ext uri="{FF2B5EF4-FFF2-40B4-BE49-F238E27FC236}">
                    <a16:creationId xmlns:a16="http://schemas.microsoft.com/office/drawing/2014/main" id="{A25AFD77-EA0A-C1B9-31FE-A29CF9BE2C6E}"/>
                  </a:ext>
                </a:extLst>
              </p:cNvPr>
              <p:cNvSpPr>
                <a:spLocks/>
              </p:cNvSpPr>
              <p:nvPr/>
            </p:nvSpPr>
            <p:spPr bwMode="auto">
              <a:xfrm>
                <a:off x="4941461" y="5351463"/>
                <a:ext cx="93356" cy="42274"/>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7" name="Freeform 65">
                <a:extLst>
                  <a:ext uri="{FF2B5EF4-FFF2-40B4-BE49-F238E27FC236}">
                    <a16:creationId xmlns:a16="http://schemas.microsoft.com/office/drawing/2014/main" id="{1D812A4C-DBAA-7A6D-BA43-2598C46FF97C}"/>
                  </a:ext>
                </a:extLst>
              </p:cNvPr>
              <p:cNvSpPr>
                <a:spLocks/>
              </p:cNvSpPr>
              <p:nvPr/>
            </p:nvSpPr>
            <p:spPr bwMode="auto">
              <a:xfrm>
                <a:off x="4876288" y="3280028"/>
                <a:ext cx="93356" cy="135630"/>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8" name="Freeform 66">
                <a:extLst>
                  <a:ext uri="{FF2B5EF4-FFF2-40B4-BE49-F238E27FC236}">
                    <a16:creationId xmlns:a16="http://schemas.microsoft.com/office/drawing/2014/main" id="{1D369EE2-8383-9CEE-E931-856DED6160ED}"/>
                  </a:ext>
                </a:extLst>
              </p:cNvPr>
              <p:cNvSpPr>
                <a:spLocks/>
              </p:cNvSpPr>
              <p:nvPr/>
            </p:nvSpPr>
            <p:spPr bwMode="auto">
              <a:xfrm>
                <a:off x="6891357" y="1920208"/>
                <a:ext cx="29945" cy="5812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9" name="Freeform 67">
                <a:extLst>
                  <a:ext uri="{FF2B5EF4-FFF2-40B4-BE49-F238E27FC236}">
                    <a16:creationId xmlns:a16="http://schemas.microsoft.com/office/drawing/2014/main" id="{0BF58327-8417-BF1D-80D1-AB7C139C43B6}"/>
                  </a:ext>
                </a:extLst>
              </p:cNvPr>
              <p:cNvSpPr>
                <a:spLocks/>
              </p:cNvSpPr>
              <p:nvPr/>
            </p:nvSpPr>
            <p:spPr bwMode="auto">
              <a:xfrm>
                <a:off x="6509128" y="1627811"/>
                <a:ext cx="359331" cy="315295"/>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0" name="Freeform 68">
                <a:extLst>
                  <a:ext uri="{FF2B5EF4-FFF2-40B4-BE49-F238E27FC236}">
                    <a16:creationId xmlns:a16="http://schemas.microsoft.com/office/drawing/2014/main" id="{CA5E44A4-8556-E6CA-2204-80C91C23D9B5}"/>
                  </a:ext>
                </a:extLst>
              </p:cNvPr>
              <p:cNvSpPr>
                <a:spLocks/>
              </p:cNvSpPr>
              <p:nvPr/>
            </p:nvSpPr>
            <p:spPr bwMode="auto">
              <a:xfrm>
                <a:off x="6924825" y="3405089"/>
                <a:ext cx="181427" cy="230747"/>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1" name="Freeform 69">
                <a:extLst>
                  <a:ext uri="{FF2B5EF4-FFF2-40B4-BE49-F238E27FC236}">
                    <a16:creationId xmlns:a16="http://schemas.microsoft.com/office/drawing/2014/main" id="{3743AF6F-2646-33AF-1F5D-9750061EBD2A}"/>
                  </a:ext>
                </a:extLst>
              </p:cNvPr>
              <p:cNvSpPr>
                <a:spLocks/>
              </p:cNvSpPr>
              <p:nvPr/>
            </p:nvSpPr>
            <p:spPr bwMode="auto">
              <a:xfrm>
                <a:off x="6433387" y="1485137"/>
                <a:ext cx="52843" cy="45797"/>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2" name="Freeform 70">
                <a:extLst>
                  <a:ext uri="{FF2B5EF4-FFF2-40B4-BE49-F238E27FC236}">
                    <a16:creationId xmlns:a16="http://schemas.microsoft.com/office/drawing/2014/main" id="{A776C310-B158-6946-E058-71D3900501CF}"/>
                  </a:ext>
                </a:extLst>
              </p:cNvPr>
              <p:cNvSpPr>
                <a:spLocks/>
              </p:cNvSpPr>
              <p:nvPr/>
            </p:nvSpPr>
            <p:spPr bwMode="auto">
              <a:xfrm>
                <a:off x="6475661" y="1367121"/>
                <a:ext cx="211371" cy="302965"/>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3" name="Freeform 71">
                <a:extLst>
                  <a:ext uri="{FF2B5EF4-FFF2-40B4-BE49-F238E27FC236}">
                    <a16:creationId xmlns:a16="http://schemas.microsoft.com/office/drawing/2014/main" id="{5DD6ADC7-F6B9-D7A5-3C82-E68578878AE7}"/>
                  </a:ext>
                </a:extLst>
              </p:cNvPr>
              <p:cNvSpPr>
                <a:spLocks/>
              </p:cNvSpPr>
              <p:nvPr/>
            </p:nvSpPr>
            <p:spPr bwMode="auto">
              <a:xfrm>
                <a:off x="7810820" y="1899071"/>
                <a:ext cx="211371" cy="91594"/>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sz="600">
                  <a:latin typeface="Arial Narrow" panose="020B0606020202030204" pitchFamily="34" charset="0"/>
                </a:endParaRPr>
              </a:p>
            </p:txBody>
          </p:sp>
          <p:sp>
            <p:nvSpPr>
              <p:cNvPr id="84" name="Freeform 72">
                <a:extLst>
                  <a:ext uri="{FF2B5EF4-FFF2-40B4-BE49-F238E27FC236}">
                    <a16:creationId xmlns:a16="http://schemas.microsoft.com/office/drawing/2014/main" id="{A8DB8120-3D1A-1E82-EE68-2DA18E365001}"/>
                  </a:ext>
                </a:extLst>
              </p:cNvPr>
              <p:cNvSpPr>
                <a:spLocks/>
              </p:cNvSpPr>
              <p:nvPr/>
            </p:nvSpPr>
            <p:spPr bwMode="auto">
              <a:xfrm>
                <a:off x="6535549" y="3084510"/>
                <a:ext cx="139153" cy="232508"/>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5" name="Freeform 73">
                <a:extLst>
                  <a:ext uri="{FF2B5EF4-FFF2-40B4-BE49-F238E27FC236}">
                    <a16:creationId xmlns:a16="http://schemas.microsoft.com/office/drawing/2014/main" id="{3364CDC7-2B9A-5DE5-B18E-108B37CCD115}"/>
                  </a:ext>
                </a:extLst>
              </p:cNvPr>
              <p:cNvSpPr>
                <a:spLocks/>
              </p:cNvSpPr>
              <p:nvPr/>
            </p:nvSpPr>
            <p:spPr bwMode="auto">
              <a:xfrm>
                <a:off x="6153321" y="3029905"/>
                <a:ext cx="234270" cy="193757"/>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6" name="Freeform 74">
                <a:extLst>
                  <a:ext uri="{FF2B5EF4-FFF2-40B4-BE49-F238E27FC236}">
                    <a16:creationId xmlns:a16="http://schemas.microsoft.com/office/drawing/2014/main" id="{3B74EF66-E7D8-B5B4-8818-4D9BCA2D0B95}"/>
                  </a:ext>
                </a:extLst>
              </p:cNvPr>
              <p:cNvSpPr>
                <a:spLocks/>
              </p:cNvSpPr>
              <p:nvPr/>
            </p:nvSpPr>
            <p:spPr bwMode="auto">
              <a:xfrm>
                <a:off x="6098716" y="2982347"/>
                <a:ext cx="96879" cy="28183"/>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7" name="Freeform 75">
                <a:extLst>
                  <a:ext uri="{FF2B5EF4-FFF2-40B4-BE49-F238E27FC236}">
                    <a16:creationId xmlns:a16="http://schemas.microsoft.com/office/drawing/2014/main" id="{6E6A996A-2870-386C-BCBC-71C998C639BB}"/>
                  </a:ext>
                </a:extLst>
              </p:cNvPr>
              <p:cNvSpPr>
                <a:spLocks/>
              </p:cNvSpPr>
              <p:nvPr/>
            </p:nvSpPr>
            <p:spPr bwMode="auto">
              <a:xfrm>
                <a:off x="6104001" y="3028144"/>
                <a:ext cx="95117" cy="5812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8" name="Freeform 76">
                <a:extLst>
                  <a:ext uri="{FF2B5EF4-FFF2-40B4-BE49-F238E27FC236}">
                    <a16:creationId xmlns:a16="http://schemas.microsoft.com/office/drawing/2014/main" id="{A9B44EE9-4CA2-5B9A-DE4A-B0DB53E46392}"/>
                  </a:ext>
                </a:extLst>
              </p:cNvPr>
              <p:cNvSpPr>
                <a:spLocks/>
              </p:cNvSpPr>
              <p:nvPr/>
            </p:nvSpPr>
            <p:spPr bwMode="auto">
              <a:xfrm>
                <a:off x="6940677" y="3406851"/>
                <a:ext cx="65173" cy="45797"/>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9" name="Freeform 77">
                <a:extLst>
                  <a:ext uri="{FF2B5EF4-FFF2-40B4-BE49-F238E27FC236}">
                    <a16:creationId xmlns:a16="http://schemas.microsoft.com/office/drawing/2014/main" id="{0C31C6F3-B2E8-E785-DB2A-55704120EB77}"/>
                  </a:ext>
                </a:extLst>
              </p:cNvPr>
              <p:cNvSpPr>
                <a:spLocks/>
              </p:cNvSpPr>
              <p:nvPr/>
            </p:nvSpPr>
            <p:spPr bwMode="auto">
              <a:xfrm>
                <a:off x="7356373" y="2184421"/>
                <a:ext cx="84548" cy="28183"/>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0" name="Freeform 78">
                <a:extLst>
                  <a:ext uri="{FF2B5EF4-FFF2-40B4-BE49-F238E27FC236}">
                    <a16:creationId xmlns:a16="http://schemas.microsoft.com/office/drawing/2014/main" id="{D674F151-A928-1C10-B79B-A4C8807C0E0A}"/>
                  </a:ext>
                </a:extLst>
              </p:cNvPr>
              <p:cNvSpPr>
                <a:spLocks/>
              </p:cNvSpPr>
              <p:nvPr/>
            </p:nvSpPr>
            <p:spPr bwMode="auto">
              <a:xfrm>
                <a:off x="7241881" y="1962482"/>
                <a:ext cx="184950" cy="195519"/>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1" name="Freeform 79">
                <a:extLst>
                  <a:ext uri="{FF2B5EF4-FFF2-40B4-BE49-F238E27FC236}">
                    <a16:creationId xmlns:a16="http://schemas.microsoft.com/office/drawing/2014/main" id="{D1709F14-DBA5-2D6D-5755-6EF8C164D7F8}"/>
                  </a:ext>
                </a:extLst>
              </p:cNvPr>
              <p:cNvSpPr>
                <a:spLocks/>
              </p:cNvSpPr>
              <p:nvPr/>
            </p:nvSpPr>
            <p:spPr bwMode="auto">
              <a:xfrm>
                <a:off x="5117603" y="641414"/>
                <a:ext cx="1280556" cy="676387"/>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2" name="Freeform 80">
                <a:extLst>
                  <a:ext uri="{FF2B5EF4-FFF2-40B4-BE49-F238E27FC236}">
                    <a16:creationId xmlns:a16="http://schemas.microsoft.com/office/drawing/2014/main" id="{0064DB53-611D-5469-10F4-CFEF1059BE4F}"/>
                  </a:ext>
                </a:extLst>
              </p:cNvPr>
              <p:cNvSpPr>
                <a:spLocks/>
              </p:cNvSpPr>
              <p:nvPr/>
            </p:nvSpPr>
            <p:spPr bwMode="auto">
              <a:xfrm>
                <a:off x="3682042" y="2837910"/>
                <a:ext cx="132107" cy="149722"/>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solidFill>
                    <a:srgbClr val="1E428A"/>
                  </a:solidFill>
                </a:endParaRPr>
              </a:p>
            </p:txBody>
          </p:sp>
          <p:sp>
            <p:nvSpPr>
              <p:cNvPr id="93" name="Freeform 81">
                <a:extLst>
                  <a:ext uri="{FF2B5EF4-FFF2-40B4-BE49-F238E27FC236}">
                    <a16:creationId xmlns:a16="http://schemas.microsoft.com/office/drawing/2014/main" id="{7C6642E6-7B5C-1DBC-8BDB-A1B9ECE8F2F9}"/>
                  </a:ext>
                </a:extLst>
              </p:cNvPr>
              <p:cNvSpPr>
                <a:spLocks/>
              </p:cNvSpPr>
              <p:nvPr/>
            </p:nvSpPr>
            <p:spPr bwMode="auto">
              <a:xfrm>
                <a:off x="4656110" y="3184911"/>
                <a:ext cx="155005" cy="258930"/>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4" name="Freeform 82">
                <a:extLst>
                  <a:ext uri="{FF2B5EF4-FFF2-40B4-BE49-F238E27FC236}">
                    <a16:creationId xmlns:a16="http://schemas.microsoft.com/office/drawing/2014/main" id="{DD687012-5E61-1219-5D2B-5BE341A4C4DE}"/>
                  </a:ext>
                </a:extLst>
              </p:cNvPr>
              <p:cNvSpPr>
                <a:spLocks/>
              </p:cNvSpPr>
              <p:nvPr/>
            </p:nvSpPr>
            <p:spPr bwMode="auto">
              <a:xfrm>
                <a:off x="3773636" y="2904844"/>
                <a:ext cx="200802" cy="110970"/>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5" name="Freeform 83">
                <a:extLst>
                  <a:ext uri="{FF2B5EF4-FFF2-40B4-BE49-F238E27FC236}">
                    <a16:creationId xmlns:a16="http://schemas.microsoft.com/office/drawing/2014/main" id="{6EA14D02-88C4-0BB4-3B6A-38F20EDE4A40}"/>
                  </a:ext>
                </a:extLst>
              </p:cNvPr>
              <p:cNvSpPr>
                <a:spLocks/>
              </p:cNvSpPr>
              <p:nvPr/>
            </p:nvSpPr>
            <p:spPr bwMode="auto">
              <a:xfrm>
                <a:off x="7035794" y="1793385"/>
                <a:ext cx="165574" cy="144437"/>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6" name="Freeform 84">
                <a:extLst>
                  <a:ext uri="{FF2B5EF4-FFF2-40B4-BE49-F238E27FC236}">
                    <a16:creationId xmlns:a16="http://schemas.microsoft.com/office/drawing/2014/main" id="{7396C4D4-5A8A-1A53-D91F-E0E6CAD5E72F}"/>
                  </a:ext>
                </a:extLst>
              </p:cNvPr>
              <p:cNvSpPr>
                <a:spLocks/>
              </p:cNvSpPr>
              <p:nvPr/>
            </p:nvSpPr>
            <p:spPr bwMode="auto">
              <a:xfrm>
                <a:off x="4265074" y="2762168"/>
                <a:ext cx="95117" cy="68696"/>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7" name="Freeform 85">
                <a:extLst>
                  <a:ext uri="{FF2B5EF4-FFF2-40B4-BE49-F238E27FC236}">
                    <a16:creationId xmlns:a16="http://schemas.microsoft.com/office/drawing/2014/main" id="{AADDF8CB-0C57-1651-DBB1-20AB7FE3E757}"/>
                  </a:ext>
                </a:extLst>
              </p:cNvPr>
              <p:cNvSpPr>
                <a:spLocks/>
              </p:cNvSpPr>
              <p:nvPr/>
            </p:nvSpPr>
            <p:spPr bwMode="auto">
              <a:xfrm>
                <a:off x="7104490" y="1717645"/>
                <a:ext cx="183188" cy="102163"/>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8" name="Freeform 86">
                <a:extLst>
                  <a:ext uri="{FF2B5EF4-FFF2-40B4-BE49-F238E27FC236}">
                    <a16:creationId xmlns:a16="http://schemas.microsoft.com/office/drawing/2014/main" id="{656E8FB6-16C8-F3CE-B9FC-DFDA43A0D152}"/>
                  </a:ext>
                </a:extLst>
              </p:cNvPr>
              <p:cNvSpPr>
                <a:spLocks noEditPoints="1"/>
              </p:cNvSpPr>
              <p:nvPr/>
            </p:nvSpPr>
            <p:spPr bwMode="auto">
              <a:xfrm>
                <a:off x="9720204" y="3290597"/>
                <a:ext cx="1481358" cy="579509"/>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9" name="Freeform 87">
                <a:extLst>
                  <a:ext uri="{FF2B5EF4-FFF2-40B4-BE49-F238E27FC236}">
                    <a16:creationId xmlns:a16="http://schemas.microsoft.com/office/drawing/2014/main" id="{C48C77E8-D48A-B9E5-B73F-1A77EB0E9EF5}"/>
                  </a:ext>
                </a:extLst>
              </p:cNvPr>
              <p:cNvSpPr>
                <a:spLocks/>
              </p:cNvSpPr>
              <p:nvPr/>
            </p:nvSpPr>
            <p:spPr bwMode="auto">
              <a:xfrm>
                <a:off x="8791934" y="2191467"/>
                <a:ext cx="887758" cy="1007535"/>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0" name="Freeform 88">
                <a:extLst>
                  <a:ext uri="{FF2B5EF4-FFF2-40B4-BE49-F238E27FC236}">
                    <a16:creationId xmlns:a16="http://schemas.microsoft.com/office/drawing/2014/main" id="{63E78D7E-91BA-7C1C-EF8E-D2F83131EA41}"/>
                  </a:ext>
                </a:extLst>
              </p:cNvPr>
              <p:cNvSpPr>
                <a:spLocks/>
              </p:cNvSpPr>
              <p:nvPr/>
            </p:nvSpPr>
            <p:spPr bwMode="auto">
              <a:xfrm>
                <a:off x="6362930" y="1486898"/>
                <a:ext cx="110970" cy="121539"/>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1" name="Freeform 89">
                <a:extLst>
                  <a:ext uri="{FF2B5EF4-FFF2-40B4-BE49-F238E27FC236}">
                    <a16:creationId xmlns:a16="http://schemas.microsoft.com/office/drawing/2014/main" id="{CAE84CF5-8E60-8310-BD46-C0FAC64D3D43}"/>
                  </a:ext>
                </a:extLst>
              </p:cNvPr>
              <p:cNvSpPr>
                <a:spLocks/>
              </p:cNvSpPr>
              <p:nvPr/>
            </p:nvSpPr>
            <p:spPr bwMode="auto">
              <a:xfrm>
                <a:off x="7958780" y="2038224"/>
                <a:ext cx="664057" cy="533712"/>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2" name="Freeform 90">
                <a:extLst>
                  <a:ext uri="{FF2B5EF4-FFF2-40B4-BE49-F238E27FC236}">
                    <a16:creationId xmlns:a16="http://schemas.microsoft.com/office/drawing/2014/main" id="{0295CD0E-E916-88D2-2484-BB41BC63A48B}"/>
                  </a:ext>
                </a:extLst>
              </p:cNvPr>
              <p:cNvSpPr>
                <a:spLocks/>
              </p:cNvSpPr>
              <p:nvPr/>
            </p:nvSpPr>
            <p:spPr bwMode="auto">
              <a:xfrm>
                <a:off x="7830197" y="2122772"/>
                <a:ext cx="317056" cy="302965"/>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3" name="Freeform 91">
                <a:extLst>
                  <a:ext uri="{FF2B5EF4-FFF2-40B4-BE49-F238E27FC236}">
                    <a16:creationId xmlns:a16="http://schemas.microsoft.com/office/drawing/2014/main" id="{84CB5B61-CE55-479C-64E1-3A0D7F30AACA}"/>
                  </a:ext>
                </a:extLst>
              </p:cNvPr>
              <p:cNvSpPr>
                <a:spLocks/>
              </p:cNvSpPr>
              <p:nvPr/>
            </p:nvSpPr>
            <p:spPr bwMode="auto">
              <a:xfrm>
                <a:off x="6045873" y="1104669"/>
                <a:ext cx="260691" cy="9864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4" name="Freeform 92">
                <a:extLst>
                  <a:ext uri="{FF2B5EF4-FFF2-40B4-BE49-F238E27FC236}">
                    <a16:creationId xmlns:a16="http://schemas.microsoft.com/office/drawing/2014/main" id="{29BAD73A-B324-0BE8-2F66-8AF07B67C749}"/>
                  </a:ext>
                </a:extLst>
              </p:cNvPr>
              <p:cNvSpPr>
                <a:spLocks/>
              </p:cNvSpPr>
              <p:nvPr/>
            </p:nvSpPr>
            <p:spPr bwMode="auto">
              <a:xfrm>
                <a:off x="7698089" y="2272493"/>
                <a:ext cx="42274" cy="13915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5" name="Freeform 93">
                <a:extLst>
                  <a:ext uri="{FF2B5EF4-FFF2-40B4-BE49-F238E27FC236}">
                    <a16:creationId xmlns:a16="http://schemas.microsoft.com/office/drawing/2014/main" id="{396B1B7F-99F4-DD17-686E-FAC2CE0A19E3}"/>
                  </a:ext>
                </a:extLst>
              </p:cNvPr>
              <p:cNvSpPr>
                <a:spLocks/>
              </p:cNvSpPr>
              <p:nvPr/>
            </p:nvSpPr>
            <p:spPr bwMode="auto">
              <a:xfrm>
                <a:off x="7014657" y="2092827"/>
                <a:ext cx="91594" cy="5812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6" name="Freeform 94">
                <a:extLst>
                  <a:ext uri="{FF2B5EF4-FFF2-40B4-BE49-F238E27FC236}">
                    <a16:creationId xmlns:a16="http://schemas.microsoft.com/office/drawing/2014/main" id="{5909F496-6FAD-62A8-E36A-8CC48214F26A}"/>
                  </a:ext>
                </a:extLst>
              </p:cNvPr>
              <p:cNvSpPr>
                <a:spLocks/>
              </p:cNvSpPr>
              <p:nvPr/>
            </p:nvSpPr>
            <p:spPr bwMode="auto">
              <a:xfrm>
                <a:off x="6882550" y="1983619"/>
                <a:ext cx="49320" cy="84548"/>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7" name="Freeform 95">
                <a:extLst>
                  <a:ext uri="{FF2B5EF4-FFF2-40B4-BE49-F238E27FC236}">
                    <a16:creationId xmlns:a16="http://schemas.microsoft.com/office/drawing/2014/main" id="{7586E207-0E20-EA95-1100-8A951F9F3188}"/>
                  </a:ext>
                </a:extLst>
              </p:cNvPr>
              <p:cNvSpPr>
                <a:spLocks/>
              </p:cNvSpPr>
              <p:nvPr/>
            </p:nvSpPr>
            <p:spPr bwMode="auto">
              <a:xfrm>
                <a:off x="6836753" y="1772248"/>
                <a:ext cx="354047" cy="331148"/>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8" name="Freeform 96">
                <a:extLst>
                  <a:ext uri="{FF2B5EF4-FFF2-40B4-BE49-F238E27FC236}">
                    <a16:creationId xmlns:a16="http://schemas.microsoft.com/office/drawing/2014/main" id="{0C042F34-D322-1CB7-61D4-1E185D52B104}"/>
                  </a:ext>
                </a:extLst>
              </p:cNvPr>
              <p:cNvSpPr>
                <a:spLocks/>
              </p:cNvSpPr>
              <p:nvPr/>
            </p:nvSpPr>
            <p:spPr bwMode="auto">
              <a:xfrm>
                <a:off x="4141774" y="2813250"/>
                <a:ext cx="66934" cy="29945"/>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9" name="Freeform 97">
                <a:extLst>
                  <a:ext uri="{FF2B5EF4-FFF2-40B4-BE49-F238E27FC236}">
                    <a16:creationId xmlns:a16="http://schemas.microsoft.com/office/drawing/2014/main" id="{389429CD-E68A-16D5-44D2-E38B13DCC786}"/>
                  </a:ext>
                </a:extLst>
              </p:cNvPr>
              <p:cNvSpPr>
                <a:spLocks/>
              </p:cNvSpPr>
              <p:nvPr/>
            </p:nvSpPr>
            <p:spPr bwMode="auto">
              <a:xfrm>
                <a:off x="7724511" y="2268970"/>
                <a:ext cx="123300" cy="153244"/>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0" name="Freeform 98">
                <a:extLst>
                  <a:ext uri="{FF2B5EF4-FFF2-40B4-BE49-F238E27FC236}">
                    <a16:creationId xmlns:a16="http://schemas.microsoft.com/office/drawing/2014/main" id="{F5F816E4-90CF-B3B8-469F-07F66000072E}"/>
                  </a:ext>
                </a:extLst>
              </p:cNvPr>
              <p:cNvSpPr>
                <a:spLocks/>
              </p:cNvSpPr>
              <p:nvPr/>
            </p:nvSpPr>
            <p:spPr bwMode="auto">
              <a:xfrm>
                <a:off x="10697795" y="2233741"/>
                <a:ext cx="66934" cy="59888"/>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1" name="Freeform 99">
                <a:extLst>
                  <a:ext uri="{FF2B5EF4-FFF2-40B4-BE49-F238E27FC236}">
                    <a16:creationId xmlns:a16="http://schemas.microsoft.com/office/drawing/2014/main" id="{76762D06-CB5A-BCD4-4749-3207BE83DDF5}"/>
                  </a:ext>
                </a:extLst>
              </p:cNvPr>
              <p:cNvSpPr>
                <a:spLocks/>
              </p:cNvSpPr>
              <p:nvPr/>
            </p:nvSpPr>
            <p:spPr bwMode="auto">
              <a:xfrm>
                <a:off x="10609724" y="1978335"/>
                <a:ext cx="306488" cy="37694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2" name="Freeform 100">
                <a:extLst>
                  <a:ext uri="{FF2B5EF4-FFF2-40B4-BE49-F238E27FC236}">
                    <a16:creationId xmlns:a16="http://schemas.microsoft.com/office/drawing/2014/main" id="{16CD850A-43AA-7C4A-A752-039B2A429246}"/>
                  </a:ext>
                </a:extLst>
              </p:cNvPr>
              <p:cNvSpPr>
                <a:spLocks/>
              </p:cNvSpPr>
              <p:nvPr/>
            </p:nvSpPr>
            <p:spPr bwMode="auto">
              <a:xfrm>
                <a:off x="10748876" y="1826853"/>
                <a:ext cx="158528" cy="144437"/>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3" name="Freeform 101">
                <a:extLst>
                  <a:ext uri="{FF2B5EF4-FFF2-40B4-BE49-F238E27FC236}">
                    <a16:creationId xmlns:a16="http://schemas.microsoft.com/office/drawing/2014/main" id="{6B9C3F6B-92B8-2891-4B43-C0793001742C}"/>
                  </a:ext>
                </a:extLst>
              </p:cNvPr>
              <p:cNvSpPr>
                <a:spLocks/>
              </p:cNvSpPr>
              <p:nvPr/>
            </p:nvSpPr>
            <p:spPr bwMode="auto">
              <a:xfrm>
                <a:off x="7960542" y="1478091"/>
                <a:ext cx="1148449" cy="526666"/>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4" name="Freeform 102">
                <a:extLst>
                  <a:ext uri="{FF2B5EF4-FFF2-40B4-BE49-F238E27FC236}">
                    <a16:creationId xmlns:a16="http://schemas.microsoft.com/office/drawing/2014/main" id="{21A685A1-ECDE-A111-1708-F0A4CBAA70CB}"/>
                  </a:ext>
                </a:extLst>
              </p:cNvPr>
              <p:cNvSpPr>
                <a:spLocks/>
              </p:cNvSpPr>
              <p:nvPr/>
            </p:nvSpPr>
            <p:spPr bwMode="auto">
              <a:xfrm>
                <a:off x="7736840" y="3288835"/>
                <a:ext cx="257168" cy="373422"/>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pattFill prst="dkUpDiag">
                <a:fgClr>
                  <a:srgbClr val="0070C0"/>
                </a:fgClr>
                <a:bgClr>
                  <a:schemeClr val="bg1"/>
                </a:bgClr>
              </a:patt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5" name="Freeform 103">
                <a:extLst>
                  <a:ext uri="{FF2B5EF4-FFF2-40B4-BE49-F238E27FC236}">
                    <a16:creationId xmlns:a16="http://schemas.microsoft.com/office/drawing/2014/main" id="{75CDDB7E-7FB3-1C0D-92D8-2F658A0797C7}"/>
                  </a:ext>
                </a:extLst>
              </p:cNvPr>
              <p:cNvSpPr>
                <a:spLocks/>
              </p:cNvSpPr>
              <p:nvPr/>
            </p:nvSpPr>
            <p:spPr bwMode="auto">
              <a:xfrm>
                <a:off x="8712669" y="1909639"/>
                <a:ext cx="292396" cy="144437"/>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6" name="Freeform 104">
                <a:extLst>
                  <a:ext uri="{FF2B5EF4-FFF2-40B4-BE49-F238E27FC236}">
                    <a16:creationId xmlns:a16="http://schemas.microsoft.com/office/drawing/2014/main" id="{BF3B4BEA-AEC1-DDFA-9FF1-587F6141FEA8}"/>
                  </a:ext>
                </a:extLst>
              </p:cNvPr>
              <p:cNvSpPr>
                <a:spLocks/>
              </p:cNvSpPr>
              <p:nvPr/>
            </p:nvSpPr>
            <p:spPr bwMode="auto">
              <a:xfrm>
                <a:off x="9926291" y="2957687"/>
                <a:ext cx="170859" cy="149722"/>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7" name="Freeform 105">
                <a:extLst>
                  <a:ext uri="{FF2B5EF4-FFF2-40B4-BE49-F238E27FC236}">
                    <a16:creationId xmlns:a16="http://schemas.microsoft.com/office/drawing/2014/main" id="{E49311CB-C728-FA7F-7FCE-C347C9367733}"/>
                  </a:ext>
                </a:extLst>
              </p:cNvPr>
              <p:cNvSpPr>
                <a:spLocks/>
              </p:cNvSpPr>
              <p:nvPr/>
            </p:nvSpPr>
            <p:spPr bwMode="auto">
              <a:xfrm>
                <a:off x="10440627" y="2078736"/>
                <a:ext cx="135630" cy="153244"/>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8" name="Freeform 106">
                <a:extLst>
                  <a:ext uri="{FF2B5EF4-FFF2-40B4-BE49-F238E27FC236}">
                    <a16:creationId xmlns:a16="http://schemas.microsoft.com/office/drawing/2014/main" id="{250AFC54-1E09-4D2F-0046-BC5A8AF1B435}"/>
                  </a:ext>
                </a:extLst>
              </p:cNvPr>
              <p:cNvSpPr>
                <a:spLocks/>
              </p:cNvSpPr>
              <p:nvPr/>
            </p:nvSpPr>
            <p:spPr bwMode="auto">
              <a:xfrm>
                <a:off x="7231312" y="1909639"/>
                <a:ext cx="49320" cy="51082"/>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9" name="Freeform 107">
                <a:extLst>
                  <a:ext uri="{FF2B5EF4-FFF2-40B4-BE49-F238E27FC236}">
                    <a16:creationId xmlns:a16="http://schemas.microsoft.com/office/drawing/2014/main" id="{C1305074-ED82-6C6C-8764-0875D0BDB45E}"/>
                  </a:ext>
                </a:extLst>
              </p:cNvPr>
              <p:cNvSpPr>
                <a:spLocks/>
              </p:cNvSpPr>
              <p:nvPr/>
            </p:nvSpPr>
            <p:spPr bwMode="auto">
              <a:xfrm>
                <a:off x="8089125" y="2390509"/>
                <a:ext cx="59888" cy="56366"/>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0" name="Freeform 108">
                <a:extLst>
                  <a:ext uri="{FF2B5EF4-FFF2-40B4-BE49-F238E27FC236}">
                    <a16:creationId xmlns:a16="http://schemas.microsoft.com/office/drawing/2014/main" id="{71626B82-2EAC-E5AD-E821-1E17E104C52B}"/>
                  </a:ext>
                </a:extLst>
              </p:cNvPr>
              <p:cNvSpPr>
                <a:spLocks/>
              </p:cNvSpPr>
              <p:nvPr/>
            </p:nvSpPr>
            <p:spPr bwMode="auto">
              <a:xfrm>
                <a:off x="9820606" y="2668814"/>
                <a:ext cx="265976" cy="313533"/>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1" name="Freeform 109">
                <a:extLst>
                  <a:ext uri="{FF2B5EF4-FFF2-40B4-BE49-F238E27FC236}">
                    <a16:creationId xmlns:a16="http://schemas.microsoft.com/office/drawing/2014/main" id="{03E45B7C-6D11-089E-5807-04358D4AA4F5}"/>
                  </a:ext>
                </a:extLst>
              </p:cNvPr>
              <p:cNvSpPr>
                <a:spLocks/>
              </p:cNvSpPr>
              <p:nvPr/>
            </p:nvSpPr>
            <p:spPr bwMode="auto">
              <a:xfrm>
                <a:off x="7717465" y="2223173"/>
                <a:ext cx="42274" cy="56366"/>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 name="Freeform 110">
                <a:extLst>
                  <a:ext uri="{FF2B5EF4-FFF2-40B4-BE49-F238E27FC236}">
                    <a16:creationId xmlns:a16="http://schemas.microsoft.com/office/drawing/2014/main" id="{D0137B57-AA26-77D8-AC44-7133C2858B3D}"/>
                  </a:ext>
                </a:extLst>
              </p:cNvPr>
              <p:cNvSpPr>
                <a:spLocks/>
              </p:cNvSpPr>
              <p:nvPr/>
            </p:nvSpPr>
            <p:spPr bwMode="auto">
              <a:xfrm>
                <a:off x="6271336" y="3177866"/>
                <a:ext cx="125062" cy="153244"/>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 name="Freeform 111">
                <a:extLst>
                  <a:ext uri="{FF2B5EF4-FFF2-40B4-BE49-F238E27FC236}">
                    <a16:creationId xmlns:a16="http://schemas.microsoft.com/office/drawing/2014/main" id="{F5B82E84-975E-3CEF-10EF-459AE1BDFA2A}"/>
                  </a:ext>
                </a:extLst>
              </p:cNvPr>
              <p:cNvSpPr>
                <a:spLocks/>
              </p:cNvSpPr>
              <p:nvPr/>
            </p:nvSpPr>
            <p:spPr bwMode="auto">
              <a:xfrm>
                <a:off x="6931870" y="2277777"/>
                <a:ext cx="503767" cy="496722"/>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 name="Freeform 112">
                <a:extLst>
                  <a:ext uri="{FF2B5EF4-FFF2-40B4-BE49-F238E27FC236}">
                    <a16:creationId xmlns:a16="http://schemas.microsoft.com/office/drawing/2014/main" id="{2CD212AC-0FFC-72C9-3996-38A588BCD1C2}"/>
                  </a:ext>
                </a:extLst>
              </p:cNvPr>
              <p:cNvSpPr>
                <a:spLocks/>
              </p:cNvSpPr>
              <p:nvPr/>
            </p:nvSpPr>
            <p:spPr bwMode="auto">
              <a:xfrm>
                <a:off x="9212914" y="3130307"/>
                <a:ext cx="68696" cy="140914"/>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 name="Freeform 113">
                <a:extLst>
                  <a:ext uri="{FF2B5EF4-FFF2-40B4-BE49-F238E27FC236}">
                    <a16:creationId xmlns:a16="http://schemas.microsoft.com/office/drawing/2014/main" id="{72075852-2858-3CB5-ADAA-A9F2C1E85997}"/>
                  </a:ext>
                </a:extLst>
              </p:cNvPr>
              <p:cNvSpPr>
                <a:spLocks/>
              </p:cNvSpPr>
              <p:nvPr/>
            </p:nvSpPr>
            <p:spPr bwMode="auto">
              <a:xfrm>
                <a:off x="7477912" y="4539446"/>
                <a:ext cx="73980" cy="72219"/>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 name="Freeform 114">
                <a:extLst>
                  <a:ext uri="{FF2B5EF4-FFF2-40B4-BE49-F238E27FC236}">
                    <a16:creationId xmlns:a16="http://schemas.microsoft.com/office/drawing/2014/main" id="{503A96DB-CCC1-1F26-D6FC-88C460C63EA6}"/>
                  </a:ext>
                </a:extLst>
              </p:cNvPr>
              <p:cNvSpPr>
                <a:spLocks/>
              </p:cNvSpPr>
              <p:nvPr/>
            </p:nvSpPr>
            <p:spPr bwMode="auto">
              <a:xfrm>
                <a:off x="7204890" y="1444623"/>
                <a:ext cx="155005" cy="84548"/>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 name="Freeform 115">
                <a:extLst>
                  <a:ext uri="{FF2B5EF4-FFF2-40B4-BE49-F238E27FC236}">
                    <a16:creationId xmlns:a16="http://schemas.microsoft.com/office/drawing/2014/main" id="{47B80D2D-F2A8-F519-A881-FB3DAF05DE35}"/>
                  </a:ext>
                </a:extLst>
              </p:cNvPr>
              <p:cNvSpPr>
                <a:spLocks/>
              </p:cNvSpPr>
              <p:nvPr/>
            </p:nvSpPr>
            <p:spPr bwMode="auto">
              <a:xfrm>
                <a:off x="6799763" y="1663040"/>
                <a:ext cx="15853" cy="24660"/>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 name="Freeform 116">
                <a:extLst>
                  <a:ext uri="{FF2B5EF4-FFF2-40B4-BE49-F238E27FC236}">
                    <a16:creationId xmlns:a16="http://schemas.microsoft.com/office/drawing/2014/main" id="{D81EB05D-6F52-A157-C931-DED164E408EC}"/>
                  </a:ext>
                </a:extLst>
              </p:cNvPr>
              <p:cNvSpPr>
                <a:spLocks/>
              </p:cNvSpPr>
              <p:nvPr/>
            </p:nvSpPr>
            <p:spPr bwMode="auto">
              <a:xfrm>
                <a:off x="7203130" y="1388258"/>
                <a:ext cx="191996" cy="82787"/>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 name="Freeform 117">
                <a:extLst>
                  <a:ext uri="{FF2B5EF4-FFF2-40B4-BE49-F238E27FC236}">
                    <a16:creationId xmlns:a16="http://schemas.microsoft.com/office/drawing/2014/main" id="{CEC5547B-FD0C-3B76-5508-14AA18E8E542}"/>
                  </a:ext>
                </a:extLst>
              </p:cNvPr>
              <p:cNvSpPr>
                <a:spLocks/>
              </p:cNvSpPr>
              <p:nvPr/>
            </p:nvSpPr>
            <p:spPr bwMode="auto">
              <a:xfrm>
                <a:off x="6100478" y="2182661"/>
                <a:ext cx="505529" cy="523143"/>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 name="Freeform 118">
                <a:extLst>
                  <a:ext uri="{FF2B5EF4-FFF2-40B4-BE49-F238E27FC236}">
                    <a16:creationId xmlns:a16="http://schemas.microsoft.com/office/drawing/2014/main" id="{DB97DFB8-73CC-A8BC-9140-9C745B4F7183}"/>
                  </a:ext>
                </a:extLst>
              </p:cNvPr>
              <p:cNvSpPr>
                <a:spLocks/>
              </p:cNvSpPr>
              <p:nvPr/>
            </p:nvSpPr>
            <p:spPr bwMode="auto">
              <a:xfrm>
                <a:off x="7398647" y="1722928"/>
                <a:ext cx="105685" cy="107447"/>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 name="Freeform 119">
                <a:extLst>
                  <a:ext uri="{FF2B5EF4-FFF2-40B4-BE49-F238E27FC236}">
                    <a16:creationId xmlns:a16="http://schemas.microsoft.com/office/drawing/2014/main" id="{B9D610FA-6B26-FA6E-D86D-1BB7099EB65C}"/>
                  </a:ext>
                </a:extLst>
              </p:cNvPr>
              <p:cNvSpPr>
                <a:spLocks/>
              </p:cNvSpPr>
              <p:nvPr/>
            </p:nvSpPr>
            <p:spPr bwMode="auto">
              <a:xfrm>
                <a:off x="8009862" y="3931755"/>
                <a:ext cx="248361" cy="494961"/>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 name="Freeform 120">
                <a:extLst>
                  <a:ext uri="{FF2B5EF4-FFF2-40B4-BE49-F238E27FC236}">
                    <a16:creationId xmlns:a16="http://schemas.microsoft.com/office/drawing/2014/main" id="{D50A673B-B242-A22C-535B-CE4F5F826A1B}"/>
                  </a:ext>
                </a:extLst>
              </p:cNvPr>
              <p:cNvSpPr>
                <a:spLocks/>
              </p:cNvSpPr>
              <p:nvPr/>
            </p:nvSpPr>
            <p:spPr bwMode="auto">
              <a:xfrm>
                <a:off x="3037361" y="2293630"/>
                <a:ext cx="849006" cy="664057"/>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 name="Freeform 121">
                <a:extLst>
                  <a:ext uri="{FF2B5EF4-FFF2-40B4-BE49-F238E27FC236}">
                    <a16:creationId xmlns:a16="http://schemas.microsoft.com/office/drawing/2014/main" id="{E9EB77AF-4BBC-7392-C1FF-2DD765D1D7D0}"/>
                  </a:ext>
                </a:extLst>
              </p:cNvPr>
              <p:cNvSpPr>
                <a:spLocks/>
              </p:cNvSpPr>
              <p:nvPr/>
            </p:nvSpPr>
            <p:spPr bwMode="auto">
              <a:xfrm>
                <a:off x="7245404" y="1944868"/>
                <a:ext cx="73980" cy="52843"/>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 name="Freeform 122">
                <a:extLst>
                  <a:ext uri="{FF2B5EF4-FFF2-40B4-BE49-F238E27FC236}">
                    <a16:creationId xmlns:a16="http://schemas.microsoft.com/office/drawing/2014/main" id="{320A2568-AB56-1164-E16D-F1A581B71197}"/>
                  </a:ext>
                </a:extLst>
              </p:cNvPr>
              <p:cNvSpPr>
                <a:spLocks/>
              </p:cNvSpPr>
              <p:nvPr/>
            </p:nvSpPr>
            <p:spPr bwMode="auto">
              <a:xfrm>
                <a:off x="6250199" y="2577220"/>
                <a:ext cx="526666" cy="544281"/>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 name="Freeform 123">
                <a:extLst>
                  <a:ext uri="{FF2B5EF4-FFF2-40B4-BE49-F238E27FC236}">
                    <a16:creationId xmlns:a16="http://schemas.microsoft.com/office/drawing/2014/main" id="{E9B05A90-462D-07AE-3381-95E75B1CEC1D}"/>
                  </a:ext>
                </a:extLst>
              </p:cNvPr>
              <p:cNvSpPr>
                <a:spLocks/>
              </p:cNvSpPr>
              <p:nvPr/>
            </p:nvSpPr>
            <p:spPr bwMode="auto">
              <a:xfrm>
                <a:off x="9566961" y="2453920"/>
                <a:ext cx="281828" cy="672864"/>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 name="Freeform 124">
                <a:extLst>
                  <a:ext uri="{FF2B5EF4-FFF2-40B4-BE49-F238E27FC236}">
                    <a16:creationId xmlns:a16="http://schemas.microsoft.com/office/drawing/2014/main" id="{01CB8320-8740-1045-F735-141B65F0053A}"/>
                  </a:ext>
                </a:extLst>
              </p:cNvPr>
              <p:cNvSpPr>
                <a:spLocks/>
              </p:cNvSpPr>
              <p:nvPr/>
            </p:nvSpPr>
            <p:spPr bwMode="auto">
              <a:xfrm>
                <a:off x="7183753" y="1900833"/>
                <a:ext cx="54605" cy="59888"/>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 name="Freeform 125">
                <a:extLst>
                  <a:ext uri="{FF2B5EF4-FFF2-40B4-BE49-F238E27FC236}">
                    <a16:creationId xmlns:a16="http://schemas.microsoft.com/office/drawing/2014/main" id="{28E36D97-3472-5346-6DA5-EF9FD1AB96D8}"/>
                  </a:ext>
                </a:extLst>
              </p:cNvPr>
              <p:cNvSpPr>
                <a:spLocks/>
              </p:cNvSpPr>
              <p:nvPr/>
            </p:nvSpPr>
            <p:spPr bwMode="auto">
              <a:xfrm>
                <a:off x="9119559" y="1596106"/>
                <a:ext cx="959977" cy="375184"/>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 name="Freeform 126">
                <a:extLst>
                  <a:ext uri="{FF2B5EF4-FFF2-40B4-BE49-F238E27FC236}">
                    <a16:creationId xmlns:a16="http://schemas.microsoft.com/office/drawing/2014/main" id="{E9F971C4-8FAF-D4E7-5227-3ACFD8B7E774}"/>
                  </a:ext>
                </a:extLst>
              </p:cNvPr>
              <p:cNvSpPr>
                <a:spLocks/>
              </p:cNvSpPr>
              <p:nvPr/>
            </p:nvSpPr>
            <p:spPr bwMode="auto">
              <a:xfrm>
                <a:off x="7608257" y="3868344"/>
                <a:ext cx="339955" cy="600646"/>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 name="Freeform 127">
                <a:extLst>
                  <a:ext uri="{FF2B5EF4-FFF2-40B4-BE49-F238E27FC236}">
                    <a16:creationId xmlns:a16="http://schemas.microsoft.com/office/drawing/2014/main" id="{9CE266E8-BB94-7E8D-D6CE-CEDB3D794CD4}"/>
                  </a:ext>
                </a:extLst>
              </p:cNvPr>
              <p:cNvSpPr>
                <a:spLocks/>
              </p:cNvSpPr>
              <p:nvPr/>
            </p:nvSpPr>
            <p:spPr bwMode="auto">
              <a:xfrm>
                <a:off x="6098716" y="2487386"/>
                <a:ext cx="385752" cy="468539"/>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0" name="Freeform 128">
                <a:extLst>
                  <a:ext uri="{FF2B5EF4-FFF2-40B4-BE49-F238E27FC236}">
                    <a16:creationId xmlns:a16="http://schemas.microsoft.com/office/drawing/2014/main" id="{03E87BAE-6945-EAD2-2CE6-25C695123AB0}"/>
                  </a:ext>
                </a:extLst>
              </p:cNvPr>
              <p:cNvSpPr>
                <a:spLocks/>
              </p:cNvSpPr>
              <p:nvPr/>
            </p:nvSpPr>
            <p:spPr bwMode="auto">
              <a:xfrm>
                <a:off x="7689283" y="3827831"/>
                <a:ext cx="95117" cy="276544"/>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solidFill>
                    <a:schemeClr val="bg1"/>
                  </a:solidFill>
                </a:endParaRPr>
              </a:p>
            </p:txBody>
          </p:sp>
          <p:sp>
            <p:nvSpPr>
              <p:cNvPr id="141" name="Freeform 129">
                <a:extLst>
                  <a:ext uri="{FF2B5EF4-FFF2-40B4-BE49-F238E27FC236}">
                    <a16:creationId xmlns:a16="http://schemas.microsoft.com/office/drawing/2014/main" id="{D520D99C-7200-7BEA-B191-0F3B86195609}"/>
                  </a:ext>
                </a:extLst>
              </p:cNvPr>
              <p:cNvSpPr>
                <a:spLocks noEditPoints="1"/>
              </p:cNvSpPr>
              <p:nvPr/>
            </p:nvSpPr>
            <p:spPr bwMode="auto">
              <a:xfrm>
                <a:off x="9873448" y="3237754"/>
                <a:ext cx="618260" cy="223701"/>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2" name="Freeform 130">
                <a:extLst>
                  <a:ext uri="{FF2B5EF4-FFF2-40B4-BE49-F238E27FC236}">
                    <a16:creationId xmlns:a16="http://schemas.microsoft.com/office/drawing/2014/main" id="{26B0F8A1-9264-92A4-7A75-B909A1E6DBA9}"/>
                  </a:ext>
                </a:extLst>
              </p:cNvPr>
              <p:cNvSpPr>
                <a:spLocks/>
              </p:cNvSpPr>
              <p:nvPr/>
            </p:nvSpPr>
            <p:spPr bwMode="auto">
              <a:xfrm>
                <a:off x="7014657" y="4109658"/>
                <a:ext cx="426265" cy="443879"/>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3" name="Freeform 131">
                <a:extLst>
                  <a:ext uri="{FF2B5EF4-FFF2-40B4-BE49-F238E27FC236}">
                    <a16:creationId xmlns:a16="http://schemas.microsoft.com/office/drawing/2014/main" id="{D4F8E41E-7337-3792-D57B-7A53EE021C08}"/>
                  </a:ext>
                </a:extLst>
              </p:cNvPr>
              <p:cNvSpPr>
                <a:spLocks/>
              </p:cNvSpPr>
              <p:nvPr/>
            </p:nvSpPr>
            <p:spPr bwMode="auto">
              <a:xfrm>
                <a:off x="11855050" y="4225912"/>
                <a:ext cx="75742" cy="84548"/>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4" name="Freeform 132">
                <a:extLst>
                  <a:ext uri="{FF2B5EF4-FFF2-40B4-BE49-F238E27FC236}">
                    <a16:creationId xmlns:a16="http://schemas.microsoft.com/office/drawing/2014/main" id="{6AF3C23C-5EFE-19B8-8469-79A7B88B1813}"/>
                  </a:ext>
                </a:extLst>
              </p:cNvPr>
              <p:cNvSpPr>
                <a:spLocks/>
              </p:cNvSpPr>
              <p:nvPr/>
            </p:nvSpPr>
            <p:spPr bwMode="auto">
              <a:xfrm>
                <a:off x="6650042" y="2631823"/>
                <a:ext cx="494961" cy="431549"/>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5" name="Freeform 133">
                <a:extLst>
                  <a:ext uri="{FF2B5EF4-FFF2-40B4-BE49-F238E27FC236}">
                    <a16:creationId xmlns:a16="http://schemas.microsoft.com/office/drawing/2014/main" id="{89351544-5E37-70DA-8F66-7C0B98C94A5B}"/>
                  </a:ext>
                </a:extLst>
              </p:cNvPr>
              <p:cNvSpPr>
                <a:spLocks/>
              </p:cNvSpPr>
              <p:nvPr/>
            </p:nvSpPr>
            <p:spPr bwMode="auto">
              <a:xfrm>
                <a:off x="6727545" y="2982347"/>
                <a:ext cx="380468" cy="352285"/>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6" name="Freeform 134">
                <a:extLst>
                  <a:ext uri="{FF2B5EF4-FFF2-40B4-BE49-F238E27FC236}">
                    <a16:creationId xmlns:a16="http://schemas.microsoft.com/office/drawing/2014/main" id="{D571D22F-498E-538F-04D7-3F314A424F9C}"/>
                  </a:ext>
                </a:extLst>
              </p:cNvPr>
              <p:cNvSpPr>
                <a:spLocks/>
              </p:cNvSpPr>
              <p:nvPr/>
            </p:nvSpPr>
            <p:spPr bwMode="auto">
              <a:xfrm>
                <a:off x="3822956" y="2940073"/>
                <a:ext cx="151482" cy="158528"/>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7" name="Freeform 135">
                <a:extLst>
                  <a:ext uri="{FF2B5EF4-FFF2-40B4-BE49-F238E27FC236}">
                    <a16:creationId xmlns:a16="http://schemas.microsoft.com/office/drawing/2014/main" id="{96A6AA71-8C5A-79DA-9554-B7DD0C85B3D5}"/>
                  </a:ext>
                </a:extLst>
              </p:cNvPr>
              <p:cNvSpPr>
                <a:spLocks/>
              </p:cNvSpPr>
              <p:nvPr/>
            </p:nvSpPr>
            <p:spPr bwMode="auto">
              <a:xfrm>
                <a:off x="6732829" y="1545025"/>
                <a:ext cx="102163" cy="95117"/>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8" name="Freeform 136">
                <a:extLst>
                  <a:ext uri="{FF2B5EF4-FFF2-40B4-BE49-F238E27FC236}">
                    <a16:creationId xmlns:a16="http://schemas.microsoft.com/office/drawing/2014/main" id="{0152FAA9-D328-02AE-3FD0-4FEBB0BC2F23}"/>
                  </a:ext>
                </a:extLst>
              </p:cNvPr>
              <p:cNvSpPr>
                <a:spLocks/>
              </p:cNvSpPr>
              <p:nvPr/>
            </p:nvSpPr>
            <p:spPr bwMode="auto">
              <a:xfrm>
                <a:off x="6766296" y="960232"/>
                <a:ext cx="598884" cy="424504"/>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9" name="Freeform 137">
                <a:extLst>
                  <a:ext uri="{FF2B5EF4-FFF2-40B4-BE49-F238E27FC236}">
                    <a16:creationId xmlns:a16="http://schemas.microsoft.com/office/drawing/2014/main" id="{D9EE3800-35B6-847D-E44C-95868DC1AA43}"/>
                  </a:ext>
                </a:extLst>
              </p:cNvPr>
              <p:cNvSpPr>
                <a:spLocks/>
              </p:cNvSpPr>
              <p:nvPr/>
            </p:nvSpPr>
            <p:spPr bwMode="auto">
              <a:xfrm>
                <a:off x="7071022" y="759430"/>
                <a:ext cx="84548" cy="26422"/>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0" name="Freeform 138">
                <a:extLst>
                  <a:ext uri="{FF2B5EF4-FFF2-40B4-BE49-F238E27FC236}">
                    <a16:creationId xmlns:a16="http://schemas.microsoft.com/office/drawing/2014/main" id="{C80B012A-3102-3F4E-0DDE-4C6C20A1B6B8}"/>
                  </a:ext>
                </a:extLst>
              </p:cNvPr>
              <p:cNvSpPr>
                <a:spLocks/>
              </p:cNvSpPr>
              <p:nvPr/>
            </p:nvSpPr>
            <p:spPr bwMode="auto">
              <a:xfrm>
                <a:off x="6852606" y="720679"/>
                <a:ext cx="228985" cy="82787"/>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1" name="Freeform 139">
                <a:extLst>
                  <a:ext uri="{FF2B5EF4-FFF2-40B4-BE49-F238E27FC236}">
                    <a16:creationId xmlns:a16="http://schemas.microsoft.com/office/drawing/2014/main" id="{2104B796-F3F5-6245-3516-C0E0EF6AEA50}"/>
                  </a:ext>
                </a:extLst>
              </p:cNvPr>
              <p:cNvSpPr>
                <a:spLocks/>
              </p:cNvSpPr>
              <p:nvPr/>
            </p:nvSpPr>
            <p:spPr bwMode="auto">
              <a:xfrm>
                <a:off x="6988236" y="706587"/>
                <a:ext cx="204325" cy="29945"/>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2" name="Freeform 140">
                <a:extLst>
                  <a:ext uri="{FF2B5EF4-FFF2-40B4-BE49-F238E27FC236}">
                    <a16:creationId xmlns:a16="http://schemas.microsoft.com/office/drawing/2014/main" id="{9F6ADE61-DA3B-9A8B-A91C-055716336CBF}"/>
                  </a:ext>
                </a:extLst>
              </p:cNvPr>
              <p:cNvSpPr>
                <a:spLocks/>
              </p:cNvSpPr>
              <p:nvPr/>
            </p:nvSpPr>
            <p:spPr bwMode="auto">
              <a:xfrm>
                <a:off x="9133650" y="2378178"/>
                <a:ext cx="267736" cy="146199"/>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3" name="Freeform 141">
                <a:extLst>
                  <a:ext uri="{FF2B5EF4-FFF2-40B4-BE49-F238E27FC236}">
                    <a16:creationId xmlns:a16="http://schemas.microsoft.com/office/drawing/2014/main" id="{BA674FFE-28E5-95FC-ED04-FAF519AEE9F1}"/>
                  </a:ext>
                </a:extLst>
              </p:cNvPr>
              <p:cNvSpPr>
                <a:spLocks noEditPoints="1"/>
              </p:cNvSpPr>
              <p:nvPr/>
            </p:nvSpPr>
            <p:spPr bwMode="auto">
              <a:xfrm>
                <a:off x="11444639" y="4750817"/>
                <a:ext cx="574224" cy="442118"/>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4" name="Freeform 142">
                <a:extLst>
                  <a:ext uri="{FF2B5EF4-FFF2-40B4-BE49-F238E27FC236}">
                    <a16:creationId xmlns:a16="http://schemas.microsoft.com/office/drawing/2014/main" id="{96DAF23C-47FA-526D-C128-EA97866898FD}"/>
                  </a:ext>
                </a:extLst>
              </p:cNvPr>
              <p:cNvSpPr>
                <a:spLocks/>
              </p:cNvSpPr>
              <p:nvPr/>
            </p:nvSpPr>
            <p:spPr bwMode="auto">
              <a:xfrm>
                <a:off x="8296973" y="2578980"/>
                <a:ext cx="236031" cy="302965"/>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5" name="Freeform 143">
                <a:extLst>
                  <a:ext uri="{FF2B5EF4-FFF2-40B4-BE49-F238E27FC236}">
                    <a16:creationId xmlns:a16="http://schemas.microsoft.com/office/drawing/2014/main" id="{95855871-D157-0D60-B830-94E48D3771A8}"/>
                  </a:ext>
                </a:extLst>
              </p:cNvPr>
              <p:cNvSpPr>
                <a:spLocks/>
              </p:cNvSpPr>
              <p:nvPr/>
            </p:nvSpPr>
            <p:spPr bwMode="auto">
              <a:xfrm>
                <a:off x="8529481" y="2133341"/>
                <a:ext cx="477346" cy="489676"/>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6" name="Freeform 144">
                <a:extLst>
                  <a:ext uri="{FF2B5EF4-FFF2-40B4-BE49-F238E27FC236}">
                    <a16:creationId xmlns:a16="http://schemas.microsoft.com/office/drawing/2014/main" id="{361BA7FE-43D1-0081-3728-CE0DD8A91CAD}"/>
                  </a:ext>
                </a:extLst>
              </p:cNvPr>
              <p:cNvSpPr>
                <a:spLocks/>
              </p:cNvSpPr>
              <p:nvPr/>
            </p:nvSpPr>
            <p:spPr bwMode="auto">
              <a:xfrm>
                <a:off x="3962109" y="3139114"/>
                <a:ext cx="184950" cy="86310"/>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7" name="Freeform 145">
                <a:extLst>
                  <a:ext uri="{FF2B5EF4-FFF2-40B4-BE49-F238E27FC236}">
                    <a16:creationId xmlns:a16="http://schemas.microsoft.com/office/drawing/2014/main" id="{B76E3445-99B5-ED18-EBD9-46FE4234511A}"/>
                  </a:ext>
                </a:extLst>
              </p:cNvPr>
              <p:cNvSpPr>
                <a:spLocks/>
              </p:cNvSpPr>
              <p:nvPr/>
            </p:nvSpPr>
            <p:spPr bwMode="auto">
              <a:xfrm>
                <a:off x="4007906" y="3493160"/>
                <a:ext cx="426265" cy="669341"/>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8" name="Freeform 146">
                <a:extLst>
                  <a:ext uri="{FF2B5EF4-FFF2-40B4-BE49-F238E27FC236}">
                    <a16:creationId xmlns:a16="http://schemas.microsoft.com/office/drawing/2014/main" id="{EC8495E8-ABD0-AE20-4D9E-226FA80C80FE}"/>
                  </a:ext>
                </a:extLst>
              </p:cNvPr>
              <p:cNvSpPr>
                <a:spLocks noEditPoints="1"/>
              </p:cNvSpPr>
              <p:nvPr/>
            </p:nvSpPr>
            <p:spPr bwMode="auto">
              <a:xfrm>
                <a:off x="10421251" y="2813250"/>
                <a:ext cx="304727" cy="472062"/>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9" name="Freeform 147">
                <a:extLst>
                  <a:ext uri="{FF2B5EF4-FFF2-40B4-BE49-F238E27FC236}">
                    <a16:creationId xmlns:a16="http://schemas.microsoft.com/office/drawing/2014/main" id="{157F0CA2-A4A9-390C-81FB-50FF62AEA9BD}"/>
                  </a:ext>
                </a:extLst>
              </p:cNvPr>
              <p:cNvSpPr>
                <a:spLocks/>
              </p:cNvSpPr>
              <p:nvPr/>
            </p:nvSpPr>
            <p:spPr bwMode="auto">
              <a:xfrm>
                <a:off x="11634873" y="3674587"/>
                <a:ext cx="45797" cy="68696"/>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0" name="Freeform 148">
                <a:extLst>
                  <a:ext uri="{FF2B5EF4-FFF2-40B4-BE49-F238E27FC236}">
                    <a16:creationId xmlns:a16="http://schemas.microsoft.com/office/drawing/2014/main" id="{A9D6F4D9-95AB-1282-9B6F-DA9B15FE07BD}"/>
                  </a:ext>
                </a:extLst>
              </p:cNvPr>
              <p:cNvSpPr>
                <a:spLocks/>
              </p:cNvSpPr>
              <p:nvPr/>
            </p:nvSpPr>
            <p:spPr bwMode="auto">
              <a:xfrm>
                <a:off x="11434070" y="3642882"/>
                <a:ext cx="132107" cy="79265"/>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1" name="Freeform 149">
                <a:extLst>
                  <a:ext uri="{FF2B5EF4-FFF2-40B4-BE49-F238E27FC236}">
                    <a16:creationId xmlns:a16="http://schemas.microsoft.com/office/drawing/2014/main" id="{3060A505-687B-97BD-532E-D8F6A3B953F0}"/>
                  </a:ext>
                </a:extLst>
              </p:cNvPr>
              <p:cNvSpPr>
                <a:spLocks/>
              </p:cNvSpPr>
              <p:nvPr/>
            </p:nvSpPr>
            <p:spPr bwMode="auto">
              <a:xfrm>
                <a:off x="11189232" y="3584754"/>
                <a:ext cx="310011" cy="295919"/>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2" name="Freeform 150">
                <a:extLst>
                  <a:ext uri="{FF2B5EF4-FFF2-40B4-BE49-F238E27FC236}">
                    <a16:creationId xmlns:a16="http://schemas.microsoft.com/office/drawing/2014/main" id="{484E88B8-0E4A-88A8-393C-1C1185555450}"/>
                  </a:ext>
                </a:extLst>
              </p:cNvPr>
              <p:cNvSpPr>
                <a:spLocks/>
              </p:cNvSpPr>
              <p:nvPr/>
            </p:nvSpPr>
            <p:spPr bwMode="auto">
              <a:xfrm>
                <a:off x="11515096" y="3581231"/>
                <a:ext cx="77503" cy="82787"/>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3" name="Freeform 151">
                <a:extLst>
                  <a:ext uri="{FF2B5EF4-FFF2-40B4-BE49-F238E27FC236}">
                    <a16:creationId xmlns:a16="http://schemas.microsoft.com/office/drawing/2014/main" id="{331A8470-6018-FA26-089E-FEA7A30E993D}"/>
                  </a:ext>
                </a:extLst>
              </p:cNvPr>
              <p:cNvSpPr>
                <a:spLocks/>
              </p:cNvSpPr>
              <p:nvPr/>
            </p:nvSpPr>
            <p:spPr bwMode="auto">
              <a:xfrm>
                <a:off x="7026987" y="1497466"/>
                <a:ext cx="285351" cy="206087"/>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4" name="Freeform 152">
                <a:extLst>
                  <a:ext uri="{FF2B5EF4-FFF2-40B4-BE49-F238E27FC236}">
                    <a16:creationId xmlns:a16="http://schemas.microsoft.com/office/drawing/2014/main" id="{914E4AC1-7202-2E4F-FF2F-B1D9815D99E4}"/>
                  </a:ext>
                </a:extLst>
              </p:cNvPr>
              <p:cNvSpPr>
                <a:spLocks/>
              </p:cNvSpPr>
              <p:nvPr/>
            </p:nvSpPr>
            <p:spPr bwMode="auto">
              <a:xfrm>
                <a:off x="4495820" y="2813250"/>
                <a:ext cx="52843" cy="19376"/>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5" name="Freeform 153">
                <a:extLst>
                  <a:ext uri="{FF2B5EF4-FFF2-40B4-BE49-F238E27FC236}">
                    <a16:creationId xmlns:a16="http://schemas.microsoft.com/office/drawing/2014/main" id="{92DCC4A0-A123-9BC1-66DB-DF244A42C4BA}"/>
                  </a:ext>
                </a:extLst>
              </p:cNvPr>
              <p:cNvSpPr>
                <a:spLocks/>
              </p:cNvSpPr>
              <p:nvPr/>
            </p:nvSpPr>
            <p:spPr bwMode="auto">
              <a:xfrm>
                <a:off x="10345510" y="1920208"/>
                <a:ext cx="149722" cy="193757"/>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6" name="Freeform 154">
                <a:extLst>
                  <a:ext uri="{FF2B5EF4-FFF2-40B4-BE49-F238E27FC236}">
                    <a16:creationId xmlns:a16="http://schemas.microsoft.com/office/drawing/2014/main" id="{AA1C08E4-DCE5-2E21-7AF5-16FDAAD0FB5F}"/>
                  </a:ext>
                </a:extLst>
              </p:cNvPr>
              <p:cNvSpPr>
                <a:spLocks/>
              </p:cNvSpPr>
              <p:nvPr/>
            </p:nvSpPr>
            <p:spPr bwMode="auto">
              <a:xfrm>
                <a:off x="6354123" y="1944868"/>
                <a:ext cx="96879" cy="199041"/>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7" name="Freeform 155">
                <a:extLst>
                  <a:ext uri="{FF2B5EF4-FFF2-40B4-BE49-F238E27FC236}">
                    <a16:creationId xmlns:a16="http://schemas.microsoft.com/office/drawing/2014/main" id="{A435C5CE-6078-6036-D85E-5A431CE7C3FE}"/>
                  </a:ext>
                </a:extLst>
              </p:cNvPr>
              <p:cNvSpPr>
                <a:spLocks/>
              </p:cNvSpPr>
              <p:nvPr/>
            </p:nvSpPr>
            <p:spPr bwMode="auto">
              <a:xfrm>
                <a:off x="4656110" y="4197730"/>
                <a:ext cx="274782" cy="301204"/>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8" name="Freeform 156">
                <a:extLst>
                  <a:ext uri="{FF2B5EF4-FFF2-40B4-BE49-F238E27FC236}">
                    <a16:creationId xmlns:a16="http://schemas.microsoft.com/office/drawing/2014/main" id="{66AC31E4-BFE7-3D05-5D61-25B6037FE4AB}"/>
                  </a:ext>
                </a:extLst>
              </p:cNvPr>
              <p:cNvSpPr>
                <a:spLocks/>
              </p:cNvSpPr>
              <p:nvPr/>
            </p:nvSpPr>
            <p:spPr bwMode="auto">
              <a:xfrm>
                <a:off x="7717465" y="2300675"/>
                <a:ext cx="19376" cy="42274"/>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9" name="Freeform 157">
                <a:extLst>
                  <a:ext uri="{FF2B5EF4-FFF2-40B4-BE49-F238E27FC236}">
                    <a16:creationId xmlns:a16="http://schemas.microsoft.com/office/drawing/2014/main" id="{AAB16D0F-E1B3-3027-F965-9735AE27F315}"/>
                  </a:ext>
                </a:extLst>
              </p:cNvPr>
              <p:cNvSpPr>
                <a:spLocks/>
              </p:cNvSpPr>
              <p:nvPr/>
            </p:nvSpPr>
            <p:spPr bwMode="auto">
              <a:xfrm>
                <a:off x="8233562" y="2534945"/>
                <a:ext cx="29945" cy="56366"/>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0" name="Freeform 158">
                <a:extLst>
                  <a:ext uri="{FF2B5EF4-FFF2-40B4-BE49-F238E27FC236}">
                    <a16:creationId xmlns:a16="http://schemas.microsoft.com/office/drawing/2014/main" id="{A7D33EEC-9FFF-94DA-31F8-6D019EF50DC7}"/>
                  </a:ext>
                </a:extLst>
              </p:cNvPr>
              <p:cNvSpPr>
                <a:spLocks/>
              </p:cNvSpPr>
              <p:nvPr/>
            </p:nvSpPr>
            <p:spPr bwMode="auto">
              <a:xfrm>
                <a:off x="7222505" y="1731736"/>
                <a:ext cx="278305" cy="163813"/>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1" name="Freeform 159">
                <a:extLst>
                  <a:ext uri="{FF2B5EF4-FFF2-40B4-BE49-F238E27FC236}">
                    <a16:creationId xmlns:a16="http://schemas.microsoft.com/office/drawing/2014/main" id="{0EB3BA45-D084-F15A-2891-D21AB43D54A2}"/>
                  </a:ext>
                </a:extLst>
              </p:cNvPr>
              <p:cNvSpPr>
                <a:spLocks/>
              </p:cNvSpPr>
              <p:nvPr/>
            </p:nvSpPr>
            <p:spPr bwMode="auto">
              <a:xfrm>
                <a:off x="10514607" y="1513319"/>
                <a:ext cx="264214" cy="299442"/>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2" name="Freeform 160">
                <a:extLst>
                  <a:ext uri="{FF2B5EF4-FFF2-40B4-BE49-F238E27FC236}">
                    <a16:creationId xmlns:a16="http://schemas.microsoft.com/office/drawing/2014/main" id="{C2134C6D-DD77-EADA-DD44-B4406CE673D1}"/>
                  </a:ext>
                </a:extLst>
              </p:cNvPr>
              <p:cNvSpPr>
                <a:spLocks/>
              </p:cNvSpPr>
              <p:nvPr/>
            </p:nvSpPr>
            <p:spPr bwMode="auto">
              <a:xfrm>
                <a:off x="7174947" y="1485137"/>
                <a:ext cx="84548" cy="29945"/>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3" name="Freeform 161">
                <a:extLst>
                  <a:ext uri="{FF2B5EF4-FFF2-40B4-BE49-F238E27FC236}">
                    <a16:creationId xmlns:a16="http://schemas.microsoft.com/office/drawing/2014/main" id="{FD70DE92-5320-B5A2-FA0C-0F5B505A1183}"/>
                  </a:ext>
                </a:extLst>
              </p:cNvPr>
              <p:cNvSpPr>
                <a:spLocks/>
              </p:cNvSpPr>
              <p:nvPr/>
            </p:nvSpPr>
            <p:spPr bwMode="auto">
              <a:xfrm>
                <a:off x="9744864" y="882730"/>
                <a:ext cx="89833" cy="19376"/>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4" name="Freeform 162">
                <a:extLst>
                  <a:ext uri="{FF2B5EF4-FFF2-40B4-BE49-F238E27FC236}">
                    <a16:creationId xmlns:a16="http://schemas.microsoft.com/office/drawing/2014/main" id="{9F31930B-0F62-D952-3861-A1C315BC9DE4}"/>
                  </a:ext>
                </a:extLst>
              </p:cNvPr>
              <p:cNvSpPr>
                <a:spLocks/>
              </p:cNvSpPr>
              <p:nvPr/>
            </p:nvSpPr>
            <p:spPr bwMode="auto">
              <a:xfrm>
                <a:off x="9794184" y="836933"/>
                <a:ext cx="112731" cy="22899"/>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5" name="Freeform 163">
                <a:extLst>
                  <a:ext uri="{FF2B5EF4-FFF2-40B4-BE49-F238E27FC236}">
                    <a16:creationId xmlns:a16="http://schemas.microsoft.com/office/drawing/2014/main" id="{A2C02ED0-3730-AC57-0BE7-93CEB6C2C294}"/>
                  </a:ext>
                </a:extLst>
              </p:cNvPr>
              <p:cNvSpPr>
                <a:spLocks/>
              </p:cNvSpPr>
              <p:nvPr/>
            </p:nvSpPr>
            <p:spPr bwMode="auto">
              <a:xfrm>
                <a:off x="9584575" y="819318"/>
                <a:ext cx="195519" cy="42274"/>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6" name="Freeform 164">
                <a:extLst>
                  <a:ext uri="{FF2B5EF4-FFF2-40B4-BE49-F238E27FC236}">
                    <a16:creationId xmlns:a16="http://schemas.microsoft.com/office/drawing/2014/main" id="{BDD9A707-3554-DF82-8C44-7A2736E402E2}"/>
                  </a:ext>
                </a:extLst>
              </p:cNvPr>
              <p:cNvSpPr>
                <a:spLocks/>
              </p:cNvSpPr>
              <p:nvPr/>
            </p:nvSpPr>
            <p:spPr bwMode="auto">
              <a:xfrm>
                <a:off x="7803775" y="798181"/>
                <a:ext cx="297681" cy="177904"/>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7" name="Freeform 165">
                <a:extLst>
                  <a:ext uri="{FF2B5EF4-FFF2-40B4-BE49-F238E27FC236}">
                    <a16:creationId xmlns:a16="http://schemas.microsoft.com/office/drawing/2014/main" id="{1975256B-2514-BFF0-784F-D143852DCA30}"/>
                  </a:ext>
                </a:extLst>
              </p:cNvPr>
              <p:cNvSpPr>
                <a:spLocks/>
              </p:cNvSpPr>
              <p:nvPr/>
            </p:nvSpPr>
            <p:spPr bwMode="auto">
              <a:xfrm>
                <a:off x="8705624" y="736531"/>
                <a:ext cx="109208" cy="36990"/>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8" name="Freeform 166">
                <a:extLst>
                  <a:ext uri="{FF2B5EF4-FFF2-40B4-BE49-F238E27FC236}">
                    <a16:creationId xmlns:a16="http://schemas.microsoft.com/office/drawing/2014/main" id="{D7C811AB-C936-03ED-A7E8-0F96428F6207}"/>
                  </a:ext>
                </a:extLst>
              </p:cNvPr>
              <p:cNvSpPr>
                <a:spLocks/>
              </p:cNvSpPr>
              <p:nvPr/>
            </p:nvSpPr>
            <p:spPr bwMode="auto">
              <a:xfrm>
                <a:off x="7536038" y="699542"/>
                <a:ext cx="132107" cy="21137"/>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9" name="Freeform 167">
                <a:extLst>
                  <a:ext uri="{FF2B5EF4-FFF2-40B4-BE49-F238E27FC236}">
                    <a16:creationId xmlns:a16="http://schemas.microsoft.com/office/drawing/2014/main" id="{15791199-B138-8FC4-4320-17F0F4373CDA}"/>
                  </a:ext>
                </a:extLst>
              </p:cNvPr>
              <p:cNvSpPr>
                <a:spLocks/>
              </p:cNvSpPr>
              <p:nvPr/>
            </p:nvSpPr>
            <p:spPr bwMode="auto">
              <a:xfrm>
                <a:off x="8469593" y="692496"/>
                <a:ext cx="220179" cy="59888"/>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0" name="Freeform 168">
                <a:extLst>
                  <a:ext uri="{FF2B5EF4-FFF2-40B4-BE49-F238E27FC236}">
                    <a16:creationId xmlns:a16="http://schemas.microsoft.com/office/drawing/2014/main" id="{B3017550-122B-4A74-0967-D4DB648ED3F9}"/>
                  </a:ext>
                </a:extLst>
              </p:cNvPr>
              <p:cNvSpPr>
                <a:spLocks/>
              </p:cNvSpPr>
              <p:nvPr/>
            </p:nvSpPr>
            <p:spPr bwMode="auto">
              <a:xfrm>
                <a:off x="7580074" y="3531911"/>
                <a:ext cx="58128" cy="65173"/>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1" name="Freeform 169">
                <a:extLst>
                  <a:ext uri="{FF2B5EF4-FFF2-40B4-BE49-F238E27FC236}">
                    <a16:creationId xmlns:a16="http://schemas.microsoft.com/office/drawing/2014/main" id="{06DE286C-0B05-6749-1BF7-EE15F27DE779}"/>
                  </a:ext>
                </a:extLst>
              </p:cNvPr>
              <p:cNvSpPr>
                <a:spLocks/>
              </p:cNvSpPr>
              <p:nvPr/>
            </p:nvSpPr>
            <p:spPr bwMode="auto">
              <a:xfrm>
                <a:off x="6098716" y="2478580"/>
                <a:ext cx="271259" cy="243077"/>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2" name="Freeform 170">
                <a:extLst>
                  <a:ext uri="{FF2B5EF4-FFF2-40B4-BE49-F238E27FC236}">
                    <a16:creationId xmlns:a16="http://schemas.microsoft.com/office/drawing/2014/main" id="{9A6DB08B-958E-4091-EFF3-EACAB7D26875}"/>
                  </a:ext>
                </a:extLst>
              </p:cNvPr>
              <p:cNvSpPr>
                <a:spLocks/>
              </p:cNvSpPr>
              <p:nvPr/>
            </p:nvSpPr>
            <p:spPr bwMode="auto">
              <a:xfrm>
                <a:off x="7720988" y="2314767"/>
                <a:ext cx="681672" cy="577747"/>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3" name="Freeform 171">
                <a:extLst>
                  <a:ext uri="{FF2B5EF4-FFF2-40B4-BE49-F238E27FC236}">
                    <a16:creationId xmlns:a16="http://schemas.microsoft.com/office/drawing/2014/main" id="{D4F9F7C4-868A-B8F0-CF5C-F6BBA6BED9E9}"/>
                  </a:ext>
                </a:extLst>
              </p:cNvPr>
              <p:cNvSpPr>
                <a:spLocks/>
              </p:cNvSpPr>
              <p:nvPr/>
            </p:nvSpPr>
            <p:spPr bwMode="auto">
              <a:xfrm>
                <a:off x="7345804" y="2684666"/>
                <a:ext cx="519621" cy="489676"/>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4" name="Freeform 172">
                <a:extLst>
                  <a:ext uri="{FF2B5EF4-FFF2-40B4-BE49-F238E27FC236}">
                    <a16:creationId xmlns:a16="http://schemas.microsoft.com/office/drawing/2014/main" id="{565DA6FC-73DE-E56C-4E0B-8302DB211987}"/>
                  </a:ext>
                </a:extLst>
              </p:cNvPr>
              <p:cNvSpPr>
                <a:spLocks/>
              </p:cNvSpPr>
              <p:nvPr/>
            </p:nvSpPr>
            <p:spPr bwMode="auto">
              <a:xfrm>
                <a:off x="7410978" y="3042235"/>
                <a:ext cx="369899" cy="320579"/>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5" name="Freeform 173">
                <a:extLst>
                  <a:ext uri="{FF2B5EF4-FFF2-40B4-BE49-F238E27FC236}">
                    <a16:creationId xmlns:a16="http://schemas.microsoft.com/office/drawing/2014/main" id="{AC49E021-39EB-9051-FE6C-5701333CF351}"/>
                  </a:ext>
                </a:extLst>
              </p:cNvPr>
              <p:cNvSpPr>
                <a:spLocks/>
              </p:cNvSpPr>
              <p:nvPr/>
            </p:nvSpPr>
            <p:spPr bwMode="auto">
              <a:xfrm>
                <a:off x="6074056" y="2883707"/>
                <a:ext cx="197279" cy="155005"/>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6" name="Freeform 174">
                <a:extLst>
                  <a:ext uri="{FF2B5EF4-FFF2-40B4-BE49-F238E27FC236}">
                    <a16:creationId xmlns:a16="http://schemas.microsoft.com/office/drawing/2014/main" id="{542BD479-8CFC-E119-4CD2-69FFEACFC5B0}"/>
                  </a:ext>
                </a:extLst>
              </p:cNvPr>
              <p:cNvSpPr>
                <a:spLocks/>
              </p:cNvSpPr>
              <p:nvPr/>
            </p:nvSpPr>
            <p:spPr bwMode="auto">
              <a:xfrm>
                <a:off x="11837436" y="3864821"/>
                <a:ext cx="31706" cy="21137"/>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7" name="Freeform 175">
                <a:extLst>
                  <a:ext uri="{FF2B5EF4-FFF2-40B4-BE49-F238E27FC236}">
                    <a16:creationId xmlns:a16="http://schemas.microsoft.com/office/drawing/2014/main" id="{25676A95-C71A-654C-1521-1AA351187B2B}"/>
                  </a:ext>
                </a:extLst>
              </p:cNvPr>
              <p:cNvSpPr>
                <a:spLocks/>
              </p:cNvSpPr>
              <p:nvPr/>
            </p:nvSpPr>
            <p:spPr bwMode="auto">
              <a:xfrm>
                <a:off x="11786355" y="3829593"/>
                <a:ext cx="38751" cy="22899"/>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8" name="Freeform 176">
                <a:extLst>
                  <a:ext uri="{FF2B5EF4-FFF2-40B4-BE49-F238E27FC236}">
                    <a16:creationId xmlns:a16="http://schemas.microsoft.com/office/drawing/2014/main" id="{01300254-95DA-CCFE-BF00-AC49312A4FDD}"/>
                  </a:ext>
                </a:extLst>
              </p:cNvPr>
              <p:cNvSpPr>
                <a:spLocks/>
              </p:cNvSpPr>
              <p:nvPr/>
            </p:nvSpPr>
            <p:spPr bwMode="auto">
              <a:xfrm>
                <a:off x="11821584" y="3794364"/>
                <a:ext cx="29945" cy="54605"/>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9" name="Freeform 177">
                <a:extLst>
                  <a:ext uri="{FF2B5EF4-FFF2-40B4-BE49-F238E27FC236}">
                    <a16:creationId xmlns:a16="http://schemas.microsoft.com/office/drawing/2014/main" id="{07B45CC0-7BC1-42A5-F60E-32FD8FD790F9}"/>
                  </a:ext>
                </a:extLst>
              </p:cNvPr>
              <p:cNvSpPr>
                <a:spLocks/>
              </p:cNvSpPr>
              <p:nvPr/>
            </p:nvSpPr>
            <p:spPr bwMode="auto">
              <a:xfrm>
                <a:off x="11749365" y="3759136"/>
                <a:ext cx="51082" cy="44036"/>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0" name="Freeform 178">
                <a:extLst>
                  <a:ext uri="{FF2B5EF4-FFF2-40B4-BE49-F238E27FC236}">
                    <a16:creationId xmlns:a16="http://schemas.microsoft.com/office/drawing/2014/main" id="{8DD5EA5C-FEB3-8B67-2C58-7A35890E09F3}"/>
                  </a:ext>
                </a:extLst>
              </p:cNvPr>
              <p:cNvSpPr>
                <a:spLocks/>
              </p:cNvSpPr>
              <p:nvPr/>
            </p:nvSpPr>
            <p:spPr bwMode="auto">
              <a:xfrm>
                <a:off x="11694761" y="3730953"/>
                <a:ext cx="31706" cy="29945"/>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1" name="Freeform 179">
                <a:extLst>
                  <a:ext uri="{FF2B5EF4-FFF2-40B4-BE49-F238E27FC236}">
                    <a16:creationId xmlns:a16="http://schemas.microsoft.com/office/drawing/2014/main" id="{64B420F0-AA78-1FB8-8E1E-140A3FAD0437}"/>
                  </a:ext>
                </a:extLst>
              </p:cNvPr>
              <p:cNvSpPr>
                <a:spLocks/>
              </p:cNvSpPr>
              <p:nvPr/>
            </p:nvSpPr>
            <p:spPr bwMode="auto">
              <a:xfrm>
                <a:off x="6213209" y="3123261"/>
                <a:ext cx="96879" cy="119777"/>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2" name="Freeform 180">
                <a:extLst>
                  <a:ext uri="{FF2B5EF4-FFF2-40B4-BE49-F238E27FC236}">
                    <a16:creationId xmlns:a16="http://schemas.microsoft.com/office/drawing/2014/main" id="{05B3ABE1-10F6-DF36-8F98-56D42B2C59FC}"/>
                  </a:ext>
                </a:extLst>
              </p:cNvPr>
              <p:cNvSpPr>
                <a:spLocks/>
              </p:cNvSpPr>
              <p:nvPr/>
            </p:nvSpPr>
            <p:spPr bwMode="auto">
              <a:xfrm>
                <a:off x="3747216" y="2962971"/>
                <a:ext cx="77503" cy="45797"/>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3" name="Freeform 181">
                <a:extLst>
                  <a:ext uri="{FF2B5EF4-FFF2-40B4-BE49-F238E27FC236}">
                    <a16:creationId xmlns:a16="http://schemas.microsoft.com/office/drawing/2014/main" id="{3A183007-FD0E-8AE4-86C8-510C85D69812}"/>
                  </a:ext>
                </a:extLst>
              </p:cNvPr>
              <p:cNvSpPr>
                <a:spLocks/>
              </p:cNvSpPr>
              <p:nvPr/>
            </p:nvSpPr>
            <p:spPr bwMode="auto">
              <a:xfrm>
                <a:off x="8011623" y="3070418"/>
                <a:ext cx="206087" cy="126823"/>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4" name="Freeform 182">
                <a:extLst>
                  <a:ext uri="{FF2B5EF4-FFF2-40B4-BE49-F238E27FC236}">
                    <a16:creationId xmlns:a16="http://schemas.microsoft.com/office/drawing/2014/main" id="{46EFE9B3-4F1B-FA5C-5C7B-404B4984EEC8}"/>
                  </a:ext>
                </a:extLst>
              </p:cNvPr>
              <p:cNvSpPr>
                <a:spLocks/>
              </p:cNvSpPr>
              <p:nvPr/>
            </p:nvSpPr>
            <p:spPr bwMode="auto">
              <a:xfrm>
                <a:off x="7965826" y="3051042"/>
                <a:ext cx="318818" cy="500244"/>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5" name="Freeform 183">
                <a:extLst>
                  <a:ext uri="{FF2B5EF4-FFF2-40B4-BE49-F238E27FC236}">
                    <a16:creationId xmlns:a16="http://schemas.microsoft.com/office/drawing/2014/main" id="{EC0D8B55-2123-239F-C70D-A68BE7994324}"/>
                  </a:ext>
                </a:extLst>
              </p:cNvPr>
              <p:cNvSpPr>
                <a:spLocks/>
              </p:cNvSpPr>
              <p:nvPr/>
            </p:nvSpPr>
            <p:spPr bwMode="auto">
              <a:xfrm>
                <a:off x="7183753" y="1805716"/>
                <a:ext cx="130345" cy="140914"/>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6" name="Freeform 184">
                <a:extLst>
                  <a:ext uri="{FF2B5EF4-FFF2-40B4-BE49-F238E27FC236}">
                    <a16:creationId xmlns:a16="http://schemas.microsoft.com/office/drawing/2014/main" id="{CF50CF37-8D09-D56A-7F9C-780E2BFDE720}"/>
                  </a:ext>
                </a:extLst>
              </p:cNvPr>
              <p:cNvSpPr>
                <a:spLocks/>
              </p:cNvSpPr>
              <p:nvPr/>
            </p:nvSpPr>
            <p:spPr bwMode="auto">
              <a:xfrm>
                <a:off x="4763557" y="3269460"/>
                <a:ext cx="132107" cy="155005"/>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7" name="Freeform 185">
                <a:extLst>
                  <a:ext uri="{FF2B5EF4-FFF2-40B4-BE49-F238E27FC236}">
                    <a16:creationId xmlns:a16="http://schemas.microsoft.com/office/drawing/2014/main" id="{52D6CF23-2BE9-8848-2B4D-207601C24C9B}"/>
                  </a:ext>
                </a:extLst>
              </p:cNvPr>
              <p:cNvSpPr>
                <a:spLocks/>
              </p:cNvSpPr>
              <p:nvPr/>
            </p:nvSpPr>
            <p:spPr bwMode="auto">
              <a:xfrm>
                <a:off x="7120342" y="1684177"/>
                <a:ext cx="158528" cy="63411"/>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8" name="Freeform 186">
                <a:extLst>
                  <a:ext uri="{FF2B5EF4-FFF2-40B4-BE49-F238E27FC236}">
                    <a16:creationId xmlns:a16="http://schemas.microsoft.com/office/drawing/2014/main" id="{72F13193-8271-302E-867C-CBDAFE498697}"/>
                  </a:ext>
                </a:extLst>
              </p:cNvPr>
              <p:cNvSpPr>
                <a:spLocks/>
              </p:cNvSpPr>
              <p:nvPr/>
            </p:nvSpPr>
            <p:spPr bwMode="auto">
              <a:xfrm>
                <a:off x="7035794" y="1781056"/>
                <a:ext cx="81026" cy="51082"/>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9" name="Freeform 187">
                <a:extLst>
                  <a:ext uri="{FF2B5EF4-FFF2-40B4-BE49-F238E27FC236}">
                    <a16:creationId xmlns:a16="http://schemas.microsoft.com/office/drawing/2014/main" id="{A3CD923D-339E-6D8A-F9F7-7475D7064B57}"/>
                  </a:ext>
                </a:extLst>
              </p:cNvPr>
              <p:cNvSpPr>
                <a:spLocks/>
              </p:cNvSpPr>
              <p:nvPr/>
            </p:nvSpPr>
            <p:spPr bwMode="auto">
              <a:xfrm>
                <a:off x="6928347" y="1023644"/>
                <a:ext cx="292396" cy="456209"/>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0" name="Freeform 188">
                <a:extLst>
                  <a:ext uri="{FF2B5EF4-FFF2-40B4-BE49-F238E27FC236}">
                    <a16:creationId xmlns:a16="http://schemas.microsoft.com/office/drawing/2014/main" id="{91BF99AB-EDC4-C150-00C7-31CD0DA79961}"/>
                  </a:ext>
                </a:extLst>
              </p:cNvPr>
              <p:cNvSpPr>
                <a:spLocks/>
              </p:cNvSpPr>
              <p:nvPr/>
            </p:nvSpPr>
            <p:spPr bwMode="auto">
              <a:xfrm>
                <a:off x="7601211" y="4428477"/>
                <a:ext cx="42274" cy="59888"/>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1" name="Freeform 189">
                <a:extLst>
                  <a:ext uri="{FF2B5EF4-FFF2-40B4-BE49-F238E27FC236}">
                    <a16:creationId xmlns:a16="http://schemas.microsoft.com/office/drawing/2014/main" id="{B0038CDF-02A4-6701-8333-517F1B68E6BE}"/>
                  </a:ext>
                </a:extLst>
              </p:cNvPr>
              <p:cNvSpPr>
                <a:spLocks/>
              </p:cNvSpPr>
              <p:nvPr/>
            </p:nvSpPr>
            <p:spPr bwMode="auto">
              <a:xfrm>
                <a:off x="7731557" y="2129818"/>
                <a:ext cx="186711" cy="177904"/>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2" name="Freeform 190">
                <a:extLst>
                  <a:ext uri="{FF2B5EF4-FFF2-40B4-BE49-F238E27FC236}">
                    <a16:creationId xmlns:a16="http://schemas.microsoft.com/office/drawing/2014/main" id="{8A769F18-E735-DD06-B0EC-A97EE63B67BC}"/>
                  </a:ext>
                </a:extLst>
              </p:cNvPr>
              <p:cNvSpPr>
                <a:spLocks/>
              </p:cNvSpPr>
              <p:nvPr/>
            </p:nvSpPr>
            <p:spPr bwMode="auto">
              <a:xfrm>
                <a:off x="7074545" y="2633585"/>
                <a:ext cx="331148" cy="584793"/>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3" name="Freeform 191">
                <a:extLst>
                  <a:ext uri="{FF2B5EF4-FFF2-40B4-BE49-F238E27FC236}">
                    <a16:creationId xmlns:a16="http://schemas.microsoft.com/office/drawing/2014/main" id="{63DDDBDF-847C-EB45-C9B0-E3A751D4CAB7}"/>
                  </a:ext>
                </a:extLst>
              </p:cNvPr>
              <p:cNvSpPr>
                <a:spLocks/>
              </p:cNvSpPr>
              <p:nvPr/>
            </p:nvSpPr>
            <p:spPr bwMode="auto">
              <a:xfrm>
                <a:off x="6637712" y="3086272"/>
                <a:ext cx="61650" cy="186711"/>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4" name="Freeform 192">
                <a:extLst>
                  <a:ext uri="{FF2B5EF4-FFF2-40B4-BE49-F238E27FC236}">
                    <a16:creationId xmlns:a16="http://schemas.microsoft.com/office/drawing/2014/main" id="{8F51A58D-D920-61CC-F20C-54F6786A6E46}"/>
                  </a:ext>
                </a:extLst>
              </p:cNvPr>
              <p:cNvSpPr>
                <a:spLocks/>
              </p:cNvSpPr>
              <p:nvPr/>
            </p:nvSpPr>
            <p:spPr bwMode="auto">
              <a:xfrm>
                <a:off x="9744864" y="2742793"/>
                <a:ext cx="280067" cy="538996"/>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5" name="Freeform 193">
                <a:extLst>
                  <a:ext uri="{FF2B5EF4-FFF2-40B4-BE49-F238E27FC236}">
                    <a16:creationId xmlns:a16="http://schemas.microsoft.com/office/drawing/2014/main" id="{97252AFB-E515-C227-9B3B-547F2A79AC60}"/>
                  </a:ext>
                </a:extLst>
              </p:cNvPr>
              <p:cNvSpPr>
                <a:spLocks/>
              </p:cNvSpPr>
              <p:nvPr/>
            </p:nvSpPr>
            <p:spPr bwMode="auto">
              <a:xfrm>
                <a:off x="8659827" y="1992427"/>
                <a:ext cx="243077" cy="155005"/>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6" name="Freeform 194">
                <a:extLst>
                  <a:ext uri="{FF2B5EF4-FFF2-40B4-BE49-F238E27FC236}">
                    <a16:creationId xmlns:a16="http://schemas.microsoft.com/office/drawing/2014/main" id="{892CDB4A-D2B9-0BBA-F96C-F499BB6278D0}"/>
                  </a:ext>
                </a:extLst>
              </p:cNvPr>
              <p:cNvSpPr>
                <a:spLocks/>
              </p:cNvSpPr>
              <p:nvPr/>
            </p:nvSpPr>
            <p:spPr bwMode="auto">
              <a:xfrm>
                <a:off x="8191288" y="1929015"/>
                <a:ext cx="456209" cy="271259"/>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7" name="Freeform 195">
                <a:extLst>
                  <a:ext uri="{FF2B5EF4-FFF2-40B4-BE49-F238E27FC236}">
                    <a16:creationId xmlns:a16="http://schemas.microsoft.com/office/drawing/2014/main" id="{A01C5577-4575-9666-8B9F-004583E8FD4F}"/>
                  </a:ext>
                </a:extLst>
              </p:cNvPr>
              <p:cNvSpPr>
                <a:spLocks/>
              </p:cNvSpPr>
              <p:nvPr/>
            </p:nvSpPr>
            <p:spPr bwMode="auto">
              <a:xfrm>
                <a:off x="10671373" y="3792602"/>
                <a:ext cx="77503" cy="40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8" name="Freeform 196">
                <a:extLst>
                  <a:ext uri="{FF2B5EF4-FFF2-40B4-BE49-F238E27FC236}">
                    <a16:creationId xmlns:a16="http://schemas.microsoft.com/office/drawing/2014/main" id="{53B36631-9F70-30C2-7E67-61BC6849400D}"/>
                  </a:ext>
                </a:extLst>
              </p:cNvPr>
              <p:cNvSpPr>
                <a:spLocks/>
              </p:cNvSpPr>
              <p:nvPr/>
            </p:nvSpPr>
            <p:spPr bwMode="auto">
              <a:xfrm>
                <a:off x="4643780" y="3091555"/>
                <a:ext cx="35228" cy="33468"/>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9" name="Freeform 197">
                <a:extLst>
                  <a:ext uri="{FF2B5EF4-FFF2-40B4-BE49-F238E27FC236}">
                    <a16:creationId xmlns:a16="http://schemas.microsoft.com/office/drawing/2014/main" id="{A5F57587-8994-DAC7-0701-8CBD5139CFC7}"/>
                  </a:ext>
                </a:extLst>
              </p:cNvPr>
              <p:cNvSpPr>
                <a:spLocks/>
              </p:cNvSpPr>
              <p:nvPr/>
            </p:nvSpPr>
            <p:spPr bwMode="auto">
              <a:xfrm>
                <a:off x="6870220" y="2124533"/>
                <a:ext cx="123300" cy="257168"/>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0" name="Freeform 198">
                <a:extLst>
                  <a:ext uri="{FF2B5EF4-FFF2-40B4-BE49-F238E27FC236}">
                    <a16:creationId xmlns:a16="http://schemas.microsoft.com/office/drawing/2014/main" id="{595044B8-8996-6B62-54C0-49C6AC6A74BC}"/>
                  </a:ext>
                </a:extLst>
              </p:cNvPr>
              <p:cNvSpPr>
                <a:spLocks/>
              </p:cNvSpPr>
              <p:nvPr/>
            </p:nvSpPr>
            <p:spPr bwMode="auto">
              <a:xfrm>
                <a:off x="7421546" y="1953675"/>
                <a:ext cx="570701" cy="227224"/>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1" name="Freeform 199">
                <a:extLst>
                  <a:ext uri="{FF2B5EF4-FFF2-40B4-BE49-F238E27FC236}">
                    <a16:creationId xmlns:a16="http://schemas.microsoft.com/office/drawing/2014/main" id="{F879340D-4C78-8076-BDEE-3A708E3006D1}"/>
                  </a:ext>
                </a:extLst>
              </p:cNvPr>
              <p:cNvSpPr>
                <a:spLocks/>
              </p:cNvSpPr>
              <p:nvPr/>
            </p:nvSpPr>
            <p:spPr bwMode="auto">
              <a:xfrm>
                <a:off x="7410978" y="1950153"/>
                <a:ext cx="88071" cy="72219"/>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2" name="Freeform 200">
                <a:extLst>
                  <a:ext uri="{FF2B5EF4-FFF2-40B4-BE49-F238E27FC236}">
                    <a16:creationId xmlns:a16="http://schemas.microsoft.com/office/drawing/2014/main" id="{27F2308F-0015-7D5D-F867-9BB77B042096}"/>
                  </a:ext>
                </a:extLst>
              </p:cNvPr>
              <p:cNvSpPr>
                <a:spLocks/>
              </p:cNvSpPr>
              <p:nvPr/>
            </p:nvSpPr>
            <p:spPr bwMode="auto">
              <a:xfrm>
                <a:off x="10431819" y="2564889"/>
                <a:ext cx="44036" cy="121539"/>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3" name="Freeform 201">
                <a:extLst>
                  <a:ext uri="{FF2B5EF4-FFF2-40B4-BE49-F238E27FC236}">
                    <a16:creationId xmlns:a16="http://schemas.microsoft.com/office/drawing/2014/main" id="{C60EDC76-20A8-DD23-E928-CD351F0A69FD}"/>
                  </a:ext>
                </a:extLst>
              </p:cNvPr>
              <p:cNvSpPr>
                <a:spLocks/>
              </p:cNvSpPr>
              <p:nvPr/>
            </p:nvSpPr>
            <p:spPr bwMode="auto">
              <a:xfrm>
                <a:off x="7588881" y="3524866"/>
                <a:ext cx="350524" cy="394559"/>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4" name="Freeform 202">
                <a:extLst>
                  <a:ext uri="{FF2B5EF4-FFF2-40B4-BE49-F238E27FC236}">
                    <a16:creationId xmlns:a16="http://schemas.microsoft.com/office/drawing/2014/main" id="{6B0D4A70-53E2-9335-F408-9AC9B3AEDC41}"/>
                  </a:ext>
                </a:extLst>
              </p:cNvPr>
              <p:cNvSpPr>
                <a:spLocks/>
              </p:cNvSpPr>
              <p:nvPr/>
            </p:nvSpPr>
            <p:spPr bwMode="auto">
              <a:xfrm>
                <a:off x="7597689" y="3334632"/>
                <a:ext cx="176142" cy="207848"/>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002060"/>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5" name="Freeform 203">
                <a:extLst>
                  <a:ext uri="{FF2B5EF4-FFF2-40B4-BE49-F238E27FC236}">
                    <a16:creationId xmlns:a16="http://schemas.microsoft.com/office/drawing/2014/main" id="{6886263E-28BC-667E-1E9B-39986933B694}"/>
                  </a:ext>
                </a:extLst>
              </p:cNvPr>
              <p:cNvSpPr>
                <a:spLocks/>
              </p:cNvSpPr>
              <p:nvPr/>
            </p:nvSpPr>
            <p:spPr bwMode="auto">
              <a:xfrm>
                <a:off x="7268302" y="1585537"/>
                <a:ext cx="507290" cy="285351"/>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sz="600">
                  <a:latin typeface="Arial Narrow" panose="020B0606020202030204" pitchFamily="34" charset="0"/>
                </a:endParaRPr>
              </a:p>
            </p:txBody>
          </p:sp>
          <p:sp>
            <p:nvSpPr>
              <p:cNvPr id="216" name="Freeform 204">
                <a:extLst>
                  <a:ext uri="{FF2B5EF4-FFF2-40B4-BE49-F238E27FC236}">
                    <a16:creationId xmlns:a16="http://schemas.microsoft.com/office/drawing/2014/main" id="{F7DD3ACA-F489-E992-A1FD-1DEF7E407AA7}"/>
                  </a:ext>
                </a:extLst>
              </p:cNvPr>
              <p:cNvSpPr>
                <a:spLocks/>
              </p:cNvSpPr>
              <p:nvPr/>
            </p:nvSpPr>
            <p:spPr bwMode="auto">
              <a:xfrm>
                <a:off x="4848105" y="4592289"/>
                <a:ext cx="158528" cy="176142"/>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7" name="Freeform 205">
                <a:extLst>
                  <a:ext uri="{FF2B5EF4-FFF2-40B4-BE49-F238E27FC236}">
                    <a16:creationId xmlns:a16="http://schemas.microsoft.com/office/drawing/2014/main" id="{73963E3A-24C8-4A84-6EE0-0962553F6266}"/>
                  </a:ext>
                </a:extLst>
              </p:cNvPr>
              <p:cNvSpPr>
                <a:spLocks/>
              </p:cNvSpPr>
              <p:nvPr/>
            </p:nvSpPr>
            <p:spPr bwMode="auto">
              <a:xfrm>
                <a:off x="2526548" y="1388258"/>
                <a:ext cx="84548" cy="44036"/>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8" name="Freeform 207">
                <a:extLst>
                  <a:ext uri="{FF2B5EF4-FFF2-40B4-BE49-F238E27FC236}">
                    <a16:creationId xmlns:a16="http://schemas.microsoft.com/office/drawing/2014/main" id="{18FA51B7-DABC-BF3A-3109-082142E92CBC}"/>
                  </a:ext>
                </a:extLst>
              </p:cNvPr>
              <p:cNvSpPr>
                <a:spLocks/>
              </p:cNvSpPr>
              <p:nvPr/>
            </p:nvSpPr>
            <p:spPr bwMode="auto">
              <a:xfrm>
                <a:off x="2311654" y="1307232"/>
                <a:ext cx="49320" cy="21137"/>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9" name="Freeform 208">
                <a:extLst>
                  <a:ext uri="{FF2B5EF4-FFF2-40B4-BE49-F238E27FC236}">
                    <a16:creationId xmlns:a16="http://schemas.microsoft.com/office/drawing/2014/main" id="{F2097DEA-ACEF-BE89-FC10-9827E374AF46}"/>
                  </a:ext>
                </a:extLst>
              </p:cNvPr>
              <p:cNvSpPr>
                <a:spLocks/>
              </p:cNvSpPr>
              <p:nvPr/>
            </p:nvSpPr>
            <p:spPr bwMode="auto">
              <a:xfrm>
                <a:off x="2341599" y="1192740"/>
                <a:ext cx="72219" cy="26422"/>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0" name="Freeform 210">
                <a:extLst>
                  <a:ext uri="{FF2B5EF4-FFF2-40B4-BE49-F238E27FC236}">
                    <a16:creationId xmlns:a16="http://schemas.microsoft.com/office/drawing/2014/main" id="{91075355-2F39-FC7A-4197-7CE60CA86A48}"/>
                  </a:ext>
                </a:extLst>
              </p:cNvPr>
              <p:cNvSpPr>
                <a:spLocks/>
              </p:cNvSpPr>
              <p:nvPr/>
            </p:nvSpPr>
            <p:spPr bwMode="auto">
              <a:xfrm>
                <a:off x="2933438" y="1689462"/>
                <a:ext cx="1763186" cy="882474"/>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002060"/>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1" name="Freeform 211">
                <a:extLst>
                  <a:ext uri="{FF2B5EF4-FFF2-40B4-BE49-F238E27FC236}">
                    <a16:creationId xmlns:a16="http://schemas.microsoft.com/office/drawing/2014/main" id="{FD600296-44E3-5476-C669-DC81F5BF1526}"/>
                  </a:ext>
                </a:extLst>
              </p:cNvPr>
              <p:cNvSpPr>
                <a:spLocks/>
              </p:cNvSpPr>
              <p:nvPr/>
            </p:nvSpPr>
            <p:spPr bwMode="auto">
              <a:xfrm>
                <a:off x="8263507" y="1826853"/>
                <a:ext cx="546041" cy="304727"/>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2" name="Freeform 212">
                <a:extLst>
                  <a:ext uri="{FF2B5EF4-FFF2-40B4-BE49-F238E27FC236}">
                    <a16:creationId xmlns:a16="http://schemas.microsoft.com/office/drawing/2014/main" id="{AB668947-9834-553C-FA4F-0F1302B579CF}"/>
                  </a:ext>
                </a:extLst>
              </p:cNvPr>
              <p:cNvSpPr>
                <a:spLocks/>
              </p:cNvSpPr>
              <p:nvPr/>
            </p:nvSpPr>
            <p:spPr bwMode="auto">
              <a:xfrm>
                <a:off x="4275643" y="3045758"/>
                <a:ext cx="436833" cy="41745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3" name="Freeform 213">
                <a:extLst>
                  <a:ext uri="{FF2B5EF4-FFF2-40B4-BE49-F238E27FC236}">
                    <a16:creationId xmlns:a16="http://schemas.microsoft.com/office/drawing/2014/main" id="{B720AE06-903E-92C2-0F96-A4DFEBDDED3A}"/>
                  </a:ext>
                </a:extLst>
              </p:cNvPr>
              <p:cNvSpPr>
                <a:spLocks/>
              </p:cNvSpPr>
              <p:nvPr/>
            </p:nvSpPr>
            <p:spPr bwMode="auto">
              <a:xfrm>
                <a:off x="9873448" y="2635346"/>
                <a:ext cx="280067" cy="540758"/>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4" name="Freeform 214">
                <a:extLst>
                  <a:ext uri="{FF2B5EF4-FFF2-40B4-BE49-F238E27FC236}">
                    <a16:creationId xmlns:a16="http://schemas.microsoft.com/office/drawing/2014/main" id="{3E442C41-4E74-5C3D-8F23-97B9D662626E}"/>
                  </a:ext>
                </a:extLst>
              </p:cNvPr>
              <p:cNvSpPr>
                <a:spLocks/>
              </p:cNvSpPr>
              <p:nvPr/>
            </p:nvSpPr>
            <p:spPr bwMode="auto">
              <a:xfrm>
                <a:off x="11990680" y="4072669"/>
                <a:ext cx="17614" cy="24660"/>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5" name="Freeform 215">
                <a:extLst>
                  <a:ext uri="{FF2B5EF4-FFF2-40B4-BE49-F238E27FC236}">
                    <a16:creationId xmlns:a16="http://schemas.microsoft.com/office/drawing/2014/main" id="{BD5C7977-4B39-CFAE-AAB7-5AC2FFEB7BA8}"/>
                  </a:ext>
                </a:extLst>
              </p:cNvPr>
              <p:cNvSpPr>
                <a:spLocks/>
              </p:cNvSpPr>
              <p:nvPr/>
            </p:nvSpPr>
            <p:spPr bwMode="auto">
              <a:xfrm>
                <a:off x="11978351" y="4025110"/>
                <a:ext cx="17614" cy="40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6" name="Freeform 216">
                <a:extLst>
                  <a:ext uri="{FF2B5EF4-FFF2-40B4-BE49-F238E27FC236}">
                    <a16:creationId xmlns:a16="http://schemas.microsoft.com/office/drawing/2014/main" id="{4398834A-9101-BD35-C93C-B4EB1226325E}"/>
                  </a:ext>
                </a:extLst>
              </p:cNvPr>
              <p:cNvSpPr>
                <a:spLocks/>
              </p:cNvSpPr>
              <p:nvPr/>
            </p:nvSpPr>
            <p:spPr bwMode="auto">
              <a:xfrm>
                <a:off x="8004578" y="2795636"/>
                <a:ext cx="332910" cy="234270"/>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7" name="Freeform 219">
                <a:extLst>
                  <a:ext uri="{FF2B5EF4-FFF2-40B4-BE49-F238E27FC236}">
                    <a16:creationId xmlns:a16="http://schemas.microsoft.com/office/drawing/2014/main" id="{3467AE08-5913-2360-8BD4-3AE5C88D459D}"/>
                  </a:ext>
                </a:extLst>
              </p:cNvPr>
              <p:cNvSpPr>
                <a:spLocks/>
              </p:cNvSpPr>
              <p:nvPr/>
            </p:nvSpPr>
            <p:spPr bwMode="auto">
              <a:xfrm>
                <a:off x="7340521" y="3792602"/>
                <a:ext cx="378707" cy="355808"/>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8" name="Freeform 220">
                <a:extLst>
                  <a:ext uri="{FF2B5EF4-FFF2-40B4-BE49-F238E27FC236}">
                    <a16:creationId xmlns:a16="http://schemas.microsoft.com/office/drawing/2014/main" id="{D6D1C122-8C23-A625-9573-C0E13F65A692}"/>
                  </a:ext>
                </a:extLst>
              </p:cNvPr>
              <p:cNvSpPr>
                <a:spLocks/>
              </p:cNvSpPr>
              <p:nvPr/>
            </p:nvSpPr>
            <p:spPr bwMode="auto">
              <a:xfrm>
                <a:off x="7446206" y="4058578"/>
                <a:ext cx="244839" cy="246599"/>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002060"/>
              </a:solid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9" name="Freeform 221">
                <a:extLst>
                  <a:ext uri="{FF2B5EF4-FFF2-40B4-BE49-F238E27FC236}">
                    <a16:creationId xmlns:a16="http://schemas.microsoft.com/office/drawing/2014/main" id="{619B27DE-DBE2-38E0-EDF1-2F3A5AB639E6}"/>
                  </a:ext>
                </a:extLst>
              </p:cNvPr>
              <p:cNvSpPr>
                <a:spLocks/>
              </p:cNvSpPr>
              <p:nvPr/>
            </p:nvSpPr>
            <p:spPr bwMode="auto">
              <a:xfrm>
                <a:off x="7310577" y="778805"/>
                <a:ext cx="3866326" cy="1208337"/>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3175" cap="flat">
                <a:solidFill>
                  <a:srgbClr val="9BA5AB"/>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grpSp>
      </p:grpSp>
      <p:sp>
        <p:nvSpPr>
          <p:cNvPr id="4" name="Rectangle 3">
            <a:extLst>
              <a:ext uri="{FF2B5EF4-FFF2-40B4-BE49-F238E27FC236}">
                <a16:creationId xmlns:a16="http://schemas.microsoft.com/office/drawing/2014/main" id="{DA85507B-2F57-8C4C-9010-2B55EB997F59}"/>
              </a:ext>
            </a:extLst>
          </p:cNvPr>
          <p:cNvSpPr/>
          <p:nvPr/>
        </p:nvSpPr>
        <p:spPr>
          <a:xfrm>
            <a:off x="94706" y="5703499"/>
            <a:ext cx="40233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entury Gothic" panose="020B0502020202020204" pitchFamily="34" charset="0"/>
                <a:cs typeface="Arial" panose="020B0604020202020204" pitchFamily="34" charset="0"/>
              </a:rPr>
              <a:t>Approved by the US FDA for PrEP: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entury Gothic" panose="020B0502020202020204" pitchFamily="34" charset="0"/>
                <a:cs typeface="Arial" panose="020B0604020202020204" pitchFamily="34" charset="0"/>
              </a:rPr>
              <a:t>December 20, 2021</a:t>
            </a:r>
          </a:p>
        </p:txBody>
      </p:sp>
      <p:grpSp>
        <p:nvGrpSpPr>
          <p:cNvPr id="13" name="Group 12">
            <a:extLst>
              <a:ext uri="{FF2B5EF4-FFF2-40B4-BE49-F238E27FC236}">
                <a16:creationId xmlns:a16="http://schemas.microsoft.com/office/drawing/2014/main" id="{1D0F2568-E574-8B4D-8035-0AC218920468}"/>
              </a:ext>
            </a:extLst>
          </p:cNvPr>
          <p:cNvGrpSpPr/>
          <p:nvPr/>
        </p:nvGrpSpPr>
        <p:grpSpPr>
          <a:xfrm>
            <a:off x="9562496" y="5673531"/>
            <a:ext cx="2190811" cy="1018087"/>
            <a:chOff x="9875520" y="5537519"/>
            <a:chExt cx="2190811" cy="1018087"/>
          </a:xfrm>
        </p:grpSpPr>
        <p:sp>
          <p:nvSpPr>
            <p:cNvPr id="12" name="Rectangle 11">
              <a:extLst>
                <a:ext uri="{FF2B5EF4-FFF2-40B4-BE49-F238E27FC236}">
                  <a16:creationId xmlns:a16="http://schemas.microsoft.com/office/drawing/2014/main" id="{53BD42D7-5B75-7F4D-AEE7-CFDA47AABC14}"/>
                </a:ext>
              </a:extLst>
            </p:cNvPr>
            <p:cNvSpPr/>
            <p:nvPr/>
          </p:nvSpPr>
          <p:spPr>
            <a:xfrm>
              <a:off x="9875520" y="5537519"/>
              <a:ext cx="2190811" cy="101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6C7009CF-9BD5-B545-9D1D-0DBA0C6D8E24}"/>
                </a:ext>
              </a:extLst>
            </p:cNvPr>
            <p:cNvGrpSpPr/>
            <p:nvPr/>
          </p:nvGrpSpPr>
          <p:grpSpPr>
            <a:xfrm>
              <a:off x="9875520" y="5785052"/>
              <a:ext cx="2190808" cy="770554"/>
              <a:chOff x="531630" y="1550594"/>
              <a:chExt cx="2053905" cy="770554"/>
            </a:xfrm>
          </p:grpSpPr>
          <p:sp>
            <p:nvSpPr>
              <p:cNvPr id="9" name="Rectangle 8">
                <a:extLst>
                  <a:ext uri="{FF2B5EF4-FFF2-40B4-BE49-F238E27FC236}">
                    <a16:creationId xmlns:a16="http://schemas.microsoft.com/office/drawing/2014/main" id="{2870B194-8423-6E42-B8EE-BAFBC87A3ADC}"/>
                  </a:ext>
                </a:extLst>
              </p:cNvPr>
              <p:cNvSpPr/>
              <p:nvPr/>
            </p:nvSpPr>
            <p:spPr>
              <a:xfrm>
                <a:off x="532202" y="1597653"/>
                <a:ext cx="182880" cy="1828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B8CE502-9487-1747-A312-FC7105FFCF24}"/>
                  </a:ext>
                </a:extLst>
              </p:cNvPr>
              <p:cNvSpPr/>
              <p:nvPr/>
            </p:nvSpPr>
            <p:spPr>
              <a:xfrm>
                <a:off x="531630" y="1921932"/>
                <a:ext cx="182880" cy="182880"/>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9E10AAD-4106-FC41-8784-A3F422B4AE0C}"/>
                  </a:ext>
                </a:extLst>
              </p:cNvPr>
              <p:cNvSpPr txBox="1"/>
              <p:nvPr/>
            </p:nvSpPr>
            <p:spPr>
              <a:xfrm>
                <a:off x="714510" y="1550594"/>
                <a:ext cx="15616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Approved for PrEP</a:t>
                </a:r>
              </a:p>
            </p:txBody>
          </p:sp>
          <p:sp>
            <p:nvSpPr>
              <p:cNvPr id="17" name="TextBox 16">
                <a:extLst>
                  <a:ext uri="{FF2B5EF4-FFF2-40B4-BE49-F238E27FC236}">
                    <a16:creationId xmlns:a16="http://schemas.microsoft.com/office/drawing/2014/main" id="{E69EE704-9314-3E43-9B20-6C194BB8A79E}"/>
                  </a:ext>
                </a:extLst>
              </p:cNvPr>
              <p:cNvSpPr txBox="1"/>
              <p:nvPr/>
            </p:nvSpPr>
            <p:spPr>
              <a:xfrm>
                <a:off x="714510" y="1859483"/>
                <a:ext cx="18710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Submitted for approval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PrEP</a:t>
                </a:r>
              </a:p>
            </p:txBody>
          </p:sp>
        </p:grpSp>
      </p:grpSp>
      <p:pic>
        <p:nvPicPr>
          <p:cNvPr id="2" name="Picture 2" descr="FDA Approves First Extended-Release, Injectable Drug Regimen for Adults  Living with HIV">
            <a:extLst>
              <a:ext uri="{FF2B5EF4-FFF2-40B4-BE49-F238E27FC236}">
                <a16:creationId xmlns:a16="http://schemas.microsoft.com/office/drawing/2014/main" id="{880B41F4-81B8-5147-929D-5CCF4BEBB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34" r="53417"/>
          <a:stretch/>
        </p:blipFill>
        <p:spPr bwMode="auto">
          <a:xfrm>
            <a:off x="292858" y="2605342"/>
            <a:ext cx="1407860" cy="2661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97F98C-2BE4-4548-8015-D06F615A3E17}"/>
              </a:ext>
            </a:extLst>
          </p:cNvPr>
          <p:cNvPicPr>
            <a:picLocks noChangeAspect="1"/>
          </p:cNvPicPr>
          <p:nvPr/>
        </p:nvPicPr>
        <p:blipFill>
          <a:blip r:embed="rId4">
            <a:clrChange>
              <a:clrFrom>
                <a:srgbClr val="F3F3F5"/>
              </a:clrFrom>
              <a:clrTo>
                <a:srgbClr val="F3F3F5">
                  <a:alpha val="0"/>
                </a:srgbClr>
              </a:clrTo>
            </a:clrChange>
          </a:blip>
          <a:stretch>
            <a:fillRect/>
          </a:stretch>
        </p:blipFill>
        <p:spPr>
          <a:xfrm rot="20439090">
            <a:off x="88191" y="4139370"/>
            <a:ext cx="3274312" cy="1090553"/>
          </a:xfrm>
          <a:prstGeom prst="rect">
            <a:avLst/>
          </a:prstGeom>
        </p:spPr>
      </p:pic>
      <p:sp>
        <p:nvSpPr>
          <p:cNvPr id="6" name="TextBox 5">
            <a:extLst>
              <a:ext uri="{FF2B5EF4-FFF2-40B4-BE49-F238E27FC236}">
                <a16:creationId xmlns:a16="http://schemas.microsoft.com/office/drawing/2014/main" id="{450166D9-B349-5BD8-599D-373E864CC39F}"/>
              </a:ext>
            </a:extLst>
          </p:cNvPr>
          <p:cNvSpPr txBox="1"/>
          <p:nvPr/>
        </p:nvSpPr>
        <p:spPr>
          <a:xfrm>
            <a:off x="129824" y="6516955"/>
            <a:ext cx="2327497" cy="369332"/>
          </a:xfrm>
          <a:prstGeom prst="rect">
            <a:avLst/>
          </a:prstGeom>
          <a:noFill/>
        </p:spPr>
        <p:txBody>
          <a:bodyPr wrap="none" rtlCol="0">
            <a:spAutoFit/>
          </a:bodyPr>
          <a:lstStyle/>
          <a:p>
            <a:r>
              <a:rPr lang="en-US" dirty="0"/>
              <a:t>Slide from R. Landovitz</a:t>
            </a:r>
          </a:p>
        </p:txBody>
      </p:sp>
    </p:spTree>
    <p:extLst>
      <p:ext uri="{BB962C8B-B14F-4D97-AF65-F5344CB8AC3E}">
        <p14:creationId xmlns:p14="http://schemas.microsoft.com/office/powerpoint/2010/main" val="3626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ppt_w"/>
                                          </p:val>
                                        </p:tav>
                                        <p:tav tm="100000">
                                          <p:val>
                                            <p:strVal val="#ppt_w"/>
                                          </p:val>
                                        </p:tav>
                                      </p:tavLst>
                                    </p:anim>
                                    <p:anim calcmode="lin" valueType="num">
                                      <p:cBhvr>
                                        <p:cTn id="8"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5297107-DE65-4D33-8CF6-4B68E163C15C}"/>
              </a:ext>
            </a:extLst>
          </p:cNvPr>
          <p:cNvGraphicFramePr>
            <a:graphicFrameLocks noGrp="1"/>
          </p:cNvGraphicFramePr>
          <p:nvPr>
            <p:extLst>
              <p:ext uri="{D42A27DB-BD31-4B8C-83A1-F6EECF244321}">
                <p14:modId xmlns:p14="http://schemas.microsoft.com/office/powerpoint/2010/main" val="3279352166"/>
              </p:ext>
            </p:extLst>
          </p:nvPr>
        </p:nvGraphicFramePr>
        <p:xfrm>
          <a:off x="1561201" y="1044562"/>
          <a:ext cx="10356350" cy="5602255"/>
        </p:xfrm>
        <a:graphic>
          <a:graphicData uri="http://schemas.openxmlformats.org/drawingml/2006/table">
            <a:tbl>
              <a:tblPr/>
              <a:tblGrid>
                <a:gridCol w="1859622">
                  <a:extLst>
                    <a:ext uri="{9D8B030D-6E8A-4147-A177-3AD203B41FA5}">
                      <a16:colId xmlns:a16="http://schemas.microsoft.com/office/drawing/2014/main" val="2860192842"/>
                    </a:ext>
                  </a:extLst>
                </a:gridCol>
                <a:gridCol w="8496728">
                  <a:extLst>
                    <a:ext uri="{9D8B030D-6E8A-4147-A177-3AD203B41FA5}">
                      <a16:colId xmlns:a16="http://schemas.microsoft.com/office/drawing/2014/main" val="2300216905"/>
                    </a:ext>
                  </a:extLst>
                </a:gridCol>
              </a:tblGrid>
              <a:tr h="961014">
                <a:tc>
                  <a:txBody>
                    <a:bodyPr/>
                    <a:lstStyle/>
                    <a:p>
                      <a:endParaRPr lang="en-US" b="1">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a:solidFill>
                            <a:srgbClr val="032169"/>
                          </a:solidFill>
                          <a:latin typeface="Century Gothic" panose="020B0502020202020204" pitchFamily="34" charset="0"/>
                        </a:rPr>
                        <a:t>Evolution of HIV epidemic, measuring epidemic control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solidFill>
                          <a:srgbClr val="03216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3268046"/>
                  </a:ext>
                </a:extLst>
              </a:tr>
              <a:tr h="1171128">
                <a:tc>
                  <a:txBody>
                    <a:bodyPr/>
                    <a:lstStyle/>
                    <a:p>
                      <a:endParaRPr lang="en-US" b="1">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32169"/>
                          </a:solidFill>
                          <a:latin typeface="Century Gothic" panose="020B0502020202020204" pitchFamily="34" charset="0"/>
                        </a:rPr>
                        <a:t>Focusing on the gaps in awareness: men, young adults and KPs   </a:t>
                      </a:r>
                      <a:endParaRPr lang="en-US" b="1" dirty="0">
                        <a:solidFill>
                          <a:srgbClr val="03216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4405934"/>
                  </a:ext>
                </a:extLst>
              </a:tr>
              <a:tr h="895447">
                <a:tc>
                  <a:txBody>
                    <a:bodyPr/>
                    <a:lstStyle/>
                    <a:p>
                      <a:endParaRPr lang="en-US" b="1">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2800" b="1" i="0" u="none" strike="noStrike" kern="1200" cap="none" spc="0" normalizeH="0" baseline="0" noProof="0">
                          <a:ln>
                            <a:noFill/>
                          </a:ln>
                          <a:solidFill>
                            <a:srgbClr val="032169"/>
                          </a:solidFill>
                          <a:effectLst/>
                          <a:uLnTx/>
                          <a:uFillTx/>
                          <a:latin typeface="Century Gothic" panose="020B0502020202020204" pitchFamily="34" charset="0"/>
                          <a:ea typeface="+mn-ea"/>
                          <a:cs typeface="+mn-cs"/>
                        </a:rPr>
                        <a:t>Continued refinements in differentiated service delivery models of care </a:t>
                      </a:r>
                      <a:endParaRPr lang="en-US" b="1">
                        <a:solidFill>
                          <a:srgbClr val="03216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61513"/>
                  </a:ext>
                </a:extLst>
              </a:tr>
              <a:tr h="1123853">
                <a:tc>
                  <a:txBody>
                    <a:bodyPr/>
                    <a:lstStyle/>
                    <a:p>
                      <a:endParaRPr lang="en-US" b="1">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a:solidFill>
                          <a:srgbClr val="03216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32169"/>
                          </a:solidFill>
                          <a:latin typeface="Century Gothic" panose="020B0502020202020204" pitchFamily="34" charset="0"/>
                        </a:rPr>
                        <a:t>New advances in HIV prevention</a:t>
                      </a:r>
                    </a:p>
                    <a:p>
                      <a:endParaRPr lang="en-US" sz="2800" b="1">
                        <a:solidFill>
                          <a:srgbClr val="03216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1095001"/>
                  </a:ext>
                </a:extLst>
              </a:tr>
              <a:tr h="895447">
                <a:tc>
                  <a:txBody>
                    <a:bodyPr/>
                    <a:lstStyle/>
                    <a:p>
                      <a:endParaRPr lang="en-US" b="1">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32169"/>
                          </a:solidFill>
                          <a:latin typeface="Century Gothic" panose="020B0502020202020204" pitchFamily="34" charset="0"/>
                        </a:rPr>
                        <a:t>Leaving no one behind: equity</a:t>
                      </a:r>
                      <a:endParaRPr lang="en-US" b="1" dirty="0">
                        <a:solidFill>
                          <a:srgbClr val="03216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290656"/>
                  </a:ext>
                </a:extLst>
              </a:tr>
            </a:tbl>
          </a:graphicData>
        </a:graphic>
      </p:graphicFrame>
      <p:pic>
        <p:nvPicPr>
          <p:cNvPr id="12" name="Picture 11">
            <a:extLst>
              <a:ext uri="{FF2B5EF4-FFF2-40B4-BE49-F238E27FC236}">
                <a16:creationId xmlns:a16="http://schemas.microsoft.com/office/drawing/2014/main" id="{D4DF5A87-D616-83C5-CD0D-F52DD1765FC8}"/>
              </a:ext>
            </a:extLst>
          </p:cNvPr>
          <p:cNvPicPr>
            <a:picLocks noChangeAspect="1"/>
          </p:cNvPicPr>
          <p:nvPr/>
        </p:nvPicPr>
        <p:blipFill>
          <a:blip r:embed="rId3"/>
          <a:stretch>
            <a:fillRect/>
          </a:stretch>
        </p:blipFill>
        <p:spPr>
          <a:xfrm>
            <a:off x="1561201" y="5522805"/>
            <a:ext cx="1093099" cy="986972"/>
          </a:xfrm>
          <a:prstGeom prst="rect">
            <a:avLst/>
          </a:prstGeom>
        </p:spPr>
      </p:pic>
      <p:sp>
        <p:nvSpPr>
          <p:cNvPr id="2" name="Title 1">
            <a:extLst>
              <a:ext uri="{FF2B5EF4-FFF2-40B4-BE49-F238E27FC236}">
                <a16:creationId xmlns:a16="http://schemas.microsoft.com/office/drawing/2014/main" id="{B28D9FF9-5BF2-489F-99A8-D824F74EF3EE}"/>
              </a:ext>
            </a:extLst>
          </p:cNvPr>
          <p:cNvSpPr>
            <a:spLocks noGrp="1"/>
          </p:cNvSpPr>
          <p:nvPr>
            <p:ph type="title"/>
          </p:nvPr>
        </p:nvSpPr>
        <p:spPr>
          <a:xfrm>
            <a:off x="1263729" y="348223"/>
            <a:ext cx="9954973" cy="570920"/>
          </a:xfrm>
        </p:spPr>
        <p:txBody>
          <a:bodyPr>
            <a:normAutofit fontScale="90000"/>
          </a:bodyPr>
          <a:lstStyle/>
          <a:p>
            <a:r>
              <a:rPr lang="en-US" sz="3200">
                <a:latin typeface="Century Gothic" panose="020B0502020202020204" pitchFamily="34" charset="0"/>
              </a:rPr>
              <a:t>Key Takeaways </a:t>
            </a:r>
          </a:p>
        </p:txBody>
      </p:sp>
      <p:pic>
        <p:nvPicPr>
          <p:cNvPr id="5" name="Picture 4">
            <a:extLst>
              <a:ext uri="{FF2B5EF4-FFF2-40B4-BE49-F238E27FC236}">
                <a16:creationId xmlns:a16="http://schemas.microsoft.com/office/drawing/2014/main" id="{0E8A128B-4466-46A0-8B86-64C305E86E8C}"/>
              </a:ext>
            </a:extLst>
          </p:cNvPr>
          <p:cNvPicPr>
            <a:picLocks noChangeAspect="1"/>
          </p:cNvPicPr>
          <p:nvPr/>
        </p:nvPicPr>
        <p:blipFill>
          <a:blip r:embed="rId4"/>
          <a:stretch>
            <a:fillRect/>
          </a:stretch>
        </p:blipFill>
        <p:spPr>
          <a:xfrm>
            <a:off x="1312423" y="1161356"/>
            <a:ext cx="1495754" cy="869474"/>
          </a:xfrm>
          <a:prstGeom prst="rect">
            <a:avLst/>
          </a:prstGeom>
          <a:ln w="12700">
            <a:solidFill>
              <a:schemeClr val="accent1">
                <a:shade val="95000"/>
                <a:satMod val="105000"/>
              </a:schemeClr>
            </a:solidFill>
          </a:ln>
        </p:spPr>
      </p:pic>
      <p:pic>
        <p:nvPicPr>
          <p:cNvPr id="7" name="Graphic 1">
            <a:extLst>
              <a:ext uri="{FF2B5EF4-FFF2-40B4-BE49-F238E27FC236}">
                <a16:creationId xmlns:a16="http://schemas.microsoft.com/office/drawing/2014/main" id="{B6CD160B-1FF4-4E22-9410-67771C4D7523}"/>
              </a:ext>
            </a:extLst>
          </p:cNvPr>
          <p:cNvPicPr/>
          <p:nvPr/>
        </p:nvPicPr>
        <p:blipFill>
          <a:blip r:embed="rId5">
            <a:extLst>
              <a:ext uri="{96DAC541-7B7A-43D3-8B79-37D633B846F1}">
                <asvg:svgBlip xmlns:asvg="http://schemas.microsoft.com/office/drawing/2016/SVG/main" r:embed="rId6"/>
              </a:ext>
            </a:extLst>
          </a:blip>
          <a:stretch>
            <a:fillRect/>
          </a:stretch>
        </p:blipFill>
        <p:spPr>
          <a:xfrm>
            <a:off x="1263729" y="2270386"/>
            <a:ext cx="1569993" cy="972459"/>
          </a:xfrm>
          <a:prstGeom prst="rect">
            <a:avLst/>
          </a:prstGeom>
        </p:spPr>
      </p:pic>
      <p:pic>
        <p:nvPicPr>
          <p:cNvPr id="8" name="Graphic 7" descr="Needle with solid fill">
            <a:extLst>
              <a:ext uri="{FF2B5EF4-FFF2-40B4-BE49-F238E27FC236}">
                <a16:creationId xmlns:a16="http://schemas.microsoft.com/office/drawing/2014/main" id="{BADBC07F-5933-4573-9910-BA2C976780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669553" y="4567483"/>
            <a:ext cx="781494" cy="781494"/>
          </a:xfrm>
          <a:prstGeom prst="rect">
            <a:avLst/>
          </a:prstGeom>
        </p:spPr>
      </p:pic>
      <p:pic>
        <p:nvPicPr>
          <p:cNvPr id="9" name="Picture 8" descr="Diagram, logo, company name&#10;&#10;Description automatically generated">
            <a:extLst>
              <a:ext uri="{FF2B5EF4-FFF2-40B4-BE49-F238E27FC236}">
                <a16:creationId xmlns:a16="http://schemas.microsoft.com/office/drawing/2014/main" id="{58745812-CFC0-4941-9AA3-542D0FA99B03}"/>
              </a:ext>
            </a:extLst>
          </p:cNvPr>
          <p:cNvPicPr>
            <a:picLocks noChangeAspect="1"/>
          </p:cNvPicPr>
          <p:nvPr/>
        </p:nvPicPr>
        <p:blipFill>
          <a:blip r:embed="rId9"/>
          <a:stretch>
            <a:fillRect/>
          </a:stretch>
        </p:blipFill>
        <p:spPr>
          <a:xfrm>
            <a:off x="1317153" y="3411822"/>
            <a:ext cx="1528144" cy="981833"/>
          </a:xfrm>
          <a:prstGeom prst="rect">
            <a:avLst/>
          </a:prstGeom>
        </p:spPr>
      </p:pic>
    </p:spTree>
    <p:extLst>
      <p:ext uri="{BB962C8B-B14F-4D97-AF65-F5344CB8AC3E}">
        <p14:creationId xmlns:p14="http://schemas.microsoft.com/office/powerpoint/2010/main" val="1449246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solidFill>
                  <a:schemeClr val="accent5"/>
                </a:solidFill>
              </a:rPr>
              <a:t>Thank You</a:t>
            </a:r>
          </a:p>
        </p:txBody>
      </p:sp>
      <p:sp>
        <p:nvSpPr>
          <p:cNvPr id="3" name="TextBox 2">
            <a:extLst>
              <a:ext uri="{FF2B5EF4-FFF2-40B4-BE49-F238E27FC236}">
                <a16:creationId xmlns:a16="http://schemas.microsoft.com/office/drawing/2014/main" id="{3CD4E8CD-1A58-4261-8BB5-E1618FECF8B3}"/>
              </a:ext>
            </a:extLst>
          </p:cNvPr>
          <p:cNvSpPr txBox="1"/>
          <p:nvPr/>
        </p:nvSpPr>
        <p:spPr>
          <a:xfrm>
            <a:off x="9296400" y="5416338"/>
            <a:ext cx="1981200" cy="400110"/>
          </a:xfrm>
          <a:prstGeom prst="rect">
            <a:avLst/>
          </a:prstGeom>
          <a:noFill/>
        </p:spPr>
        <p:txBody>
          <a:bodyPr wrap="square" rtlCol="0">
            <a:spAutoFit/>
          </a:bodyPr>
          <a:lstStyle/>
          <a:p>
            <a:r>
              <a:rPr lang="en-US" sz="2000" b="1">
                <a:solidFill>
                  <a:srgbClr val="0070C0"/>
                </a:solidFill>
                <a:latin typeface="Century Gothic" panose="020B0502020202020204" pitchFamily="34" charset="0"/>
              </a:rPr>
              <a:t>Connor Wright</a:t>
            </a:r>
          </a:p>
        </p:txBody>
      </p:sp>
    </p:spTree>
    <p:extLst>
      <p:ext uri="{BB962C8B-B14F-4D97-AF65-F5344CB8AC3E}">
        <p14:creationId xmlns:p14="http://schemas.microsoft.com/office/powerpoint/2010/main" val="3098709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descr="A person in a suit&#10;&#10;Description automatically generated with low confidence">
            <a:extLst>
              <a:ext uri="{FF2B5EF4-FFF2-40B4-BE49-F238E27FC236}">
                <a16:creationId xmlns:a16="http://schemas.microsoft.com/office/drawing/2014/main" id="{3D3FE0D5-238B-7883-8E95-422FA071C509}"/>
              </a:ext>
            </a:extLst>
          </p:cNvPr>
          <p:cNvPicPr>
            <a:picLocks noChangeAspect="1"/>
          </p:cNvPicPr>
          <p:nvPr/>
        </p:nvPicPr>
        <p:blipFill>
          <a:blip r:embed="rId2"/>
          <a:srcRect l="16638" r="16638"/>
          <a:stretch>
            <a:fillRect/>
          </a:stretch>
        </p:blipFill>
        <p:spPr>
          <a:xfrm>
            <a:off x="9901989" y="4057641"/>
            <a:ext cx="1619054" cy="1618426"/>
          </a:xfrm>
          <a:prstGeom prst="ellipse">
            <a:avLst/>
          </a:prstGeom>
          <a:ln w="76200">
            <a:solidFill>
              <a:schemeClr val="accent6"/>
            </a:solidFill>
          </a:ln>
        </p:spPr>
      </p:pic>
      <p:pic>
        <p:nvPicPr>
          <p:cNvPr id="4" name="Picture 3">
            <a:extLst>
              <a:ext uri="{FF2B5EF4-FFF2-40B4-BE49-F238E27FC236}">
                <a16:creationId xmlns:a16="http://schemas.microsoft.com/office/drawing/2014/main" id="{E8DF5855-7BEC-7B80-2743-D8693C869E88}"/>
              </a:ext>
            </a:extLst>
          </p:cNvPr>
          <p:cNvPicPr>
            <a:picLocks noChangeAspect="1"/>
          </p:cNvPicPr>
          <p:nvPr/>
        </p:nvPicPr>
        <p:blipFill rotWithShape="1">
          <a:blip r:embed="rId3"/>
          <a:srcRect t="731" b="6606"/>
          <a:stretch/>
        </p:blipFill>
        <p:spPr>
          <a:xfrm>
            <a:off x="-132348" y="312820"/>
            <a:ext cx="6481087" cy="6280485"/>
          </a:xfrm>
          <a:prstGeom prst="rect">
            <a:avLst/>
          </a:prstGeom>
        </p:spPr>
      </p:pic>
      <p:sp>
        <p:nvSpPr>
          <p:cNvPr id="5" name="Rectangle 4">
            <a:extLst>
              <a:ext uri="{FF2B5EF4-FFF2-40B4-BE49-F238E27FC236}">
                <a16:creationId xmlns:a16="http://schemas.microsoft.com/office/drawing/2014/main" id="{57B46EC5-6AD6-C079-CEBF-272F1A9A41E7}"/>
              </a:ext>
            </a:extLst>
          </p:cNvPr>
          <p:cNvSpPr/>
          <p:nvPr/>
        </p:nvSpPr>
        <p:spPr>
          <a:xfrm>
            <a:off x="120316" y="132347"/>
            <a:ext cx="5799221" cy="6593306"/>
          </a:xfrm>
          <a:prstGeom prst="rect">
            <a:avLst/>
          </a:prstGeom>
          <a:noFill/>
          <a:ln w="381000">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ah"/>
              <a:ea typeface="+mn-ea"/>
              <a:cs typeface="+mn-cs"/>
            </a:endParaRPr>
          </a:p>
        </p:txBody>
      </p:sp>
      <p:sp>
        <p:nvSpPr>
          <p:cNvPr id="2" name="TextBox 1">
            <a:extLst>
              <a:ext uri="{FF2B5EF4-FFF2-40B4-BE49-F238E27FC236}">
                <a16:creationId xmlns:a16="http://schemas.microsoft.com/office/drawing/2014/main" id="{3864B811-2978-22BF-1D74-6D850424BF3B}"/>
              </a:ext>
            </a:extLst>
          </p:cNvPr>
          <p:cNvSpPr txBox="1"/>
          <p:nvPr/>
        </p:nvSpPr>
        <p:spPr>
          <a:xfrm>
            <a:off x="6833937" y="783527"/>
            <a:ext cx="4932947"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4E58"/>
                </a:solidFill>
                <a:effectLst/>
                <a:uLnTx/>
                <a:uFillTx/>
                <a:latin typeface="Century Gothic" panose="020B0502020202020204" pitchFamily="34" charset="0"/>
                <a:ea typeface="+mn-ea"/>
                <a:cs typeface="+mn-cs"/>
              </a:rPr>
              <a:t>Reaching Men Who Have Sex With Men </a:t>
            </a:r>
            <a:r>
              <a:rPr kumimoji="0" lang="en-US" sz="4400" b="0" i="1" u="none" strike="noStrike" kern="1200" cap="none" spc="0" normalizeH="0" baseline="0" noProof="0" dirty="0">
                <a:ln>
                  <a:noFill/>
                </a:ln>
                <a:solidFill>
                  <a:srgbClr val="F04E58"/>
                </a:solidFill>
                <a:effectLst/>
                <a:uLnTx/>
                <a:uFillTx/>
                <a:latin typeface="Century Gothic" panose="020B0502020202020204" pitchFamily="34" charset="0"/>
                <a:ea typeface="+mn-ea"/>
                <a:cs typeface="+mn-cs"/>
              </a:rPr>
              <a:t>(MSM) </a:t>
            </a:r>
            <a:r>
              <a:rPr kumimoji="0" lang="en-US" sz="4400" b="1" i="0" u="none" strike="noStrike" kern="1200" cap="none" spc="0" normalizeH="0" baseline="0" noProof="0" dirty="0">
                <a:ln>
                  <a:noFill/>
                </a:ln>
                <a:solidFill>
                  <a:srgbClr val="F04E58"/>
                </a:solidFill>
                <a:effectLst/>
                <a:uLnTx/>
                <a:uFillTx/>
                <a:latin typeface="Century Gothic" panose="020B0502020202020204" pitchFamily="34" charset="0"/>
                <a:ea typeface="+mn-ea"/>
                <a:cs typeface="+mn-cs"/>
              </a:rPr>
              <a:t>in the U.S. South</a:t>
            </a:r>
          </a:p>
        </p:txBody>
      </p:sp>
      <p:sp>
        <p:nvSpPr>
          <p:cNvPr id="8" name="TextBox 7">
            <a:extLst>
              <a:ext uri="{FF2B5EF4-FFF2-40B4-BE49-F238E27FC236}">
                <a16:creationId xmlns:a16="http://schemas.microsoft.com/office/drawing/2014/main" id="{CE636944-4BEB-73B7-8048-F9A1C1A49BEF}"/>
              </a:ext>
            </a:extLst>
          </p:cNvPr>
          <p:cNvSpPr txBox="1"/>
          <p:nvPr/>
        </p:nvSpPr>
        <p:spPr>
          <a:xfrm>
            <a:off x="6833937" y="4282960"/>
            <a:ext cx="2761743"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4E58"/>
                </a:solidFill>
                <a:effectLst/>
                <a:uLnTx/>
                <a:uFillTx/>
                <a:latin typeface="Noah"/>
                <a:ea typeface="+mn-ea"/>
                <a:cs typeface="+mn-cs"/>
              </a:rPr>
              <a:t>LaRon E. Nelson,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04E58"/>
                </a:solidFill>
                <a:effectLst/>
                <a:uLnTx/>
                <a:uFillTx/>
                <a:latin typeface="Noah"/>
                <a:ea typeface="+mn-ea"/>
                <a:cs typeface="+mn-cs"/>
              </a:rPr>
              <a:t>PhD, RN, FNP, FNAP, FNYAM, FAAN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22169"/>
              </a:solidFill>
              <a:effectLst/>
              <a:uLnTx/>
              <a:uFillTx/>
              <a:latin typeface="Noah"/>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Associate Dean for Global Affairs &amp; Planetary Health Independence Foundation Associate Professor &amp; Associate Professor of Nursing at Yale University</a:t>
            </a:r>
          </a:p>
        </p:txBody>
      </p:sp>
    </p:spTree>
    <p:extLst>
      <p:ext uri="{BB962C8B-B14F-4D97-AF65-F5344CB8AC3E}">
        <p14:creationId xmlns:p14="http://schemas.microsoft.com/office/powerpoint/2010/main" val="977570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B264D"/>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D3D8305F-5460-5D42-AB21-6F061FA344E8}"/>
              </a:ext>
            </a:extLst>
          </p:cNvPr>
          <p:cNvSpPr>
            <a:spLocks noChangeArrowheads="1"/>
          </p:cNvSpPr>
          <p:nvPr/>
        </p:nvSpPr>
        <p:spPr bwMode="auto">
          <a:xfrm>
            <a:off x="1524000" y="-644768"/>
            <a:ext cx="9144000" cy="6616700"/>
          </a:xfrm>
          <a:prstGeom prst="rect">
            <a:avLst/>
          </a:prstGeom>
          <a:solidFill>
            <a:srgbClr val="0B26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rgbClr val="002F59"/>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002F5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rgbClr val="002F59"/>
                </a:solidFill>
                <a:latin typeface="Arial" panose="020B0604020202020204" pitchFamily="34" charset="0"/>
                <a:ea typeface="ＭＳ Ｐゴシック" panose="020B0600070205080204" pitchFamily="34" charset="-128"/>
              </a:defRPr>
            </a:lvl3pPr>
            <a:lvl4pPr marL="1600200" indent="-228600">
              <a:spcBef>
                <a:spcPct val="20000"/>
              </a:spcBef>
              <a:buChar char="–"/>
              <a:defRPr sz="2400">
                <a:solidFill>
                  <a:srgbClr val="002F59"/>
                </a:solidFill>
                <a:latin typeface="Arial" panose="020B0604020202020204" pitchFamily="34" charset="0"/>
                <a:ea typeface="ＭＳ Ｐゴシック" panose="020B0600070205080204" pitchFamily="34" charset="-128"/>
              </a:defRPr>
            </a:lvl4pPr>
            <a:lvl5pPr marL="2057400" indent="-228600">
              <a:spcBef>
                <a:spcPct val="20000"/>
              </a:spcBef>
              <a:buChar char="»"/>
              <a:defRPr sz="2400">
                <a:solidFill>
                  <a:srgbClr val="002F5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endParaRPr lang="en-US" altLang="en-US">
              <a:solidFill>
                <a:srgbClr val="000000"/>
              </a:solidFill>
            </a:endParaRPr>
          </a:p>
        </p:txBody>
      </p:sp>
      <p:sp>
        <p:nvSpPr>
          <p:cNvPr id="6147" name="Title 1">
            <a:extLst>
              <a:ext uri="{FF2B5EF4-FFF2-40B4-BE49-F238E27FC236}">
                <a16:creationId xmlns:a16="http://schemas.microsoft.com/office/drawing/2014/main" id="{172BAA92-FCED-9E41-A5B3-C127702C781A}"/>
              </a:ext>
            </a:extLst>
          </p:cNvPr>
          <p:cNvSpPr txBox="1">
            <a:spLocks/>
          </p:cNvSpPr>
          <p:nvPr/>
        </p:nvSpPr>
        <p:spPr bwMode="auto">
          <a:xfrm>
            <a:off x="2192338" y="1892300"/>
            <a:ext cx="8138778" cy="185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defRPr sz="2400">
                <a:solidFill>
                  <a:srgbClr val="002F59"/>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3400" b="1" dirty="0">
                <a:solidFill>
                  <a:srgbClr val="FFFFFF"/>
                </a:solidFill>
                <a:cs typeface="Arial" panose="020B0604020202020204" pitchFamily="34" charset="0"/>
              </a:rPr>
              <a:t>Reaching Men who have Sex with Men in the US South</a:t>
            </a:r>
            <a:endParaRPr lang="en-US" altLang="en-US" sz="3400" dirty="0">
              <a:solidFill>
                <a:srgbClr val="FFFFFF"/>
              </a:solidFill>
              <a:cs typeface="Arial" panose="020B0604020202020204" pitchFamily="34" charset="0"/>
            </a:endParaRPr>
          </a:p>
        </p:txBody>
      </p:sp>
      <p:sp>
        <p:nvSpPr>
          <p:cNvPr id="6148" name="Text Placeholder 17">
            <a:extLst>
              <a:ext uri="{FF2B5EF4-FFF2-40B4-BE49-F238E27FC236}">
                <a16:creationId xmlns:a16="http://schemas.microsoft.com/office/drawing/2014/main" id="{F7B474CE-29F7-6A41-B6D3-6EDA93978348}"/>
              </a:ext>
            </a:extLst>
          </p:cNvPr>
          <p:cNvSpPr txBox="1">
            <a:spLocks/>
          </p:cNvSpPr>
          <p:nvPr/>
        </p:nvSpPr>
        <p:spPr bwMode="auto">
          <a:xfrm>
            <a:off x="2192338" y="4084638"/>
            <a:ext cx="8013649"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defRPr sz="2400">
                <a:solidFill>
                  <a:srgbClr val="002F59"/>
                </a:solidFill>
                <a:latin typeface="Arial" panose="020B0604020202020204" pitchFamily="34" charset="0"/>
                <a:ea typeface="ＭＳ Ｐゴシック" panose="020B0600070205080204" pitchFamily="34" charset="-128"/>
              </a:defRPr>
            </a:lvl1pPr>
            <a:lvl2pPr marL="3175"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400">
                <a:solidFill>
                  <a:srgbClr val="002F5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400">
                <a:solidFill>
                  <a:srgbClr val="002F59"/>
                </a:solidFill>
                <a:latin typeface="Arial" panose="020B0604020202020204" pitchFamily="34" charset="0"/>
                <a:ea typeface="ＭＳ Ｐゴシック" panose="020B0600070205080204" pitchFamily="34" charset="-128"/>
              </a:defRPr>
            </a:lvl9pPr>
          </a:lstStyle>
          <a:p>
            <a:pPr lvl="1" fontAlgn="base">
              <a:spcAft>
                <a:spcPct val="0"/>
              </a:spcAft>
              <a:buNone/>
            </a:pPr>
            <a:r>
              <a:rPr lang="en-US" altLang="en-US" sz="2600" b="1" dirty="0" err="1">
                <a:solidFill>
                  <a:srgbClr val="C7ECFF"/>
                </a:solidFill>
                <a:cs typeface="Arial" panose="020B0604020202020204" pitchFamily="34" charset="0"/>
              </a:rPr>
              <a:t>LaRon</a:t>
            </a:r>
            <a:r>
              <a:rPr lang="en-US" altLang="en-US" sz="2600" b="1" dirty="0">
                <a:solidFill>
                  <a:srgbClr val="C7ECFF"/>
                </a:solidFill>
                <a:cs typeface="Arial" panose="020B0604020202020204" pitchFamily="34" charset="0"/>
              </a:rPr>
              <a:t> E. Nelson, PhD, RN, FNP, FNYAM, FAAN</a:t>
            </a:r>
          </a:p>
          <a:p>
            <a:pPr lvl="1" fontAlgn="base">
              <a:spcAft>
                <a:spcPct val="0"/>
              </a:spcAft>
              <a:buNone/>
            </a:pPr>
            <a:r>
              <a:rPr lang="en-US" altLang="en-US" dirty="0">
                <a:solidFill>
                  <a:srgbClr val="C7ECFF"/>
                </a:solidFill>
                <a:cs typeface="Arial" panose="020B0604020202020204" pitchFamily="34" charset="0"/>
              </a:rPr>
              <a:t>Associate Dean for Global Affairs &amp; Planetary Health</a:t>
            </a:r>
            <a:br>
              <a:rPr lang="en-US" altLang="en-US" dirty="0">
                <a:solidFill>
                  <a:srgbClr val="C7ECFF"/>
                </a:solidFill>
                <a:cs typeface="Arial" panose="020B0604020202020204" pitchFamily="34" charset="0"/>
              </a:rPr>
            </a:br>
            <a:r>
              <a:rPr lang="en-US" altLang="en-US" dirty="0">
                <a:solidFill>
                  <a:srgbClr val="C7ECFF"/>
                </a:solidFill>
                <a:cs typeface="Arial" panose="020B0604020202020204" pitchFamily="34" charset="0"/>
              </a:rPr>
              <a:t>Independence Foundation Associate Professor of Nursing</a:t>
            </a:r>
          </a:p>
          <a:p>
            <a:pPr lvl="1" fontAlgn="base">
              <a:spcAft>
                <a:spcPct val="0"/>
              </a:spcAft>
              <a:buNone/>
            </a:pPr>
            <a:endParaRPr lang="en-US" altLang="en-US" sz="2600" dirty="0">
              <a:solidFill>
                <a:srgbClr val="C7ECFF"/>
              </a:solidFill>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DA63-E80C-DE48-8591-7B50675F26AA}"/>
              </a:ext>
            </a:extLst>
          </p:cNvPr>
          <p:cNvSpPr>
            <a:spLocks noGrp="1"/>
          </p:cNvSpPr>
          <p:nvPr>
            <p:ph type="title"/>
          </p:nvPr>
        </p:nvSpPr>
        <p:spPr/>
        <p:txBody>
          <a:bodyPr/>
          <a:lstStyle/>
          <a:p>
            <a:r>
              <a:rPr lang="en-US" dirty="0"/>
              <a:t>TISHKOFF IMAGE FROM SCIENCE</a:t>
            </a:r>
          </a:p>
        </p:txBody>
      </p:sp>
      <p:pic>
        <p:nvPicPr>
          <p:cNvPr id="1026" name="Picture 2" descr="A group of researchers want to see science move beyond biological and genetic-based concepts of race. Photo by Science">
            <a:extLst>
              <a:ext uri="{FF2B5EF4-FFF2-40B4-BE49-F238E27FC236}">
                <a16:creationId xmlns:a16="http://schemas.microsoft.com/office/drawing/2014/main" id="{5661C7E0-747A-CA46-A9C0-15AC97030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73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FC685B4-4F28-7044-8733-5DF5016C5DC1}"/>
              </a:ext>
            </a:extLst>
          </p:cNvPr>
          <p:cNvSpPr>
            <a:spLocks noGrp="1"/>
          </p:cNvSpPr>
          <p:nvPr>
            <p:ph sz="half" idx="1"/>
          </p:nvPr>
        </p:nvSpPr>
        <p:spPr>
          <a:xfrm>
            <a:off x="1802970" y="1825625"/>
            <a:ext cx="4071937" cy="4579719"/>
          </a:xfrm>
        </p:spPr>
        <p:txBody>
          <a:bodyPr/>
          <a:lstStyle/>
          <a:p>
            <a:pPr>
              <a:buFont typeface="Wingdings" pitchFamily="2" charset="2"/>
              <a:buChar char="§"/>
            </a:pPr>
            <a:r>
              <a:rPr lang="en-US" sz="2000" dirty="0"/>
              <a:t>Modern humans originated in what is now known as Africa</a:t>
            </a:r>
          </a:p>
          <a:p>
            <a:pPr lvl="1"/>
            <a:r>
              <a:rPr lang="en-US" sz="2000" dirty="0"/>
              <a:t>Single origin</a:t>
            </a:r>
          </a:p>
          <a:p>
            <a:pPr lvl="1"/>
            <a:r>
              <a:rPr lang="en-US" sz="2000" dirty="0"/>
              <a:t>Features used to categorize people into a “race” is a function of movement distance from origin</a:t>
            </a:r>
          </a:p>
          <a:p>
            <a:pPr marL="457200" lvl="1" indent="0">
              <a:buNone/>
            </a:pPr>
            <a:endParaRPr lang="en-US" sz="1200" dirty="0"/>
          </a:p>
          <a:p>
            <a:pPr>
              <a:buFont typeface="Wingdings" pitchFamily="2" charset="2"/>
              <a:buChar char="§"/>
            </a:pPr>
            <a:r>
              <a:rPr lang="en-US" sz="2000" dirty="0"/>
              <a:t>The idea of race as a scientifically valid biological taxonomy is thoroughly discredited</a:t>
            </a:r>
          </a:p>
          <a:p>
            <a:pPr>
              <a:buFont typeface="Wingdings" pitchFamily="2" charset="2"/>
              <a:buChar char="§"/>
            </a:pPr>
            <a:endParaRPr lang="en-US" sz="1200" dirty="0"/>
          </a:p>
          <a:p>
            <a:pPr>
              <a:buFont typeface="Wingdings" pitchFamily="2" charset="2"/>
              <a:buChar char="§"/>
            </a:pPr>
            <a:r>
              <a:rPr lang="en-US" sz="2000" dirty="0"/>
              <a:t>Race is a </a:t>
            </a:r>
            <a:r>
              <a:rPr lang="en-US" sz="2000" u="sng" dirty="0"/>
              <a:t>social</a:t>
            </a:r>
            <a:r>
              <a:rPr lang="en-US" sz="2000" dirty="0"/>
              <a:t> concept</a:t>
            </a:r>
          </a:p>
          <a:p>
            <a:endParaRPr lang="en-US" sz="2000" dirty="0"/>
          </a:p>
        </p:txBody>
      </p:sp>
      <p:sp>
        <p:nvSpPr>
          <p:cNvPr id="7" name="Content Placeholder 6">
            <a:extLst>
              <a:ext uri="{FF2B5EF4-FFF2-40B4-BE49-F238E27FC236}">
                <a16:creationId xmlns:a16="http://schemas.microsoft.com/office/drawing/2014/main" id="{08E4A37B-9371-374A-9D13-440D89855F67}"/>
              </a:ext>
            </a:extLst>
          </p:cNvPr>
          <p:cNvSpPr>
            <a:spLocks noGrp="1"/>
          </p:cNvSpPr>
          <p:nvPr>
            <p:ph sz="half" idx="2"/>
          </p:nvPr>
        </p:nvSpPr>
        <p:spPr/>
        <p:txBody>
          <a:bodyPr/>
          <a:lstStyle/>
          <a:p>
            <a:endParaRPr lang="en-US"/>
          </a:p>
        </p:txBody>
      </p:sp>
      <p:pic>
        <p:nvPicPr>
          <p:cNvPr id="2" name="Picture 1">
            <a:extLst>
              <a:ext uri="{FF2B5EF4-FFF2-40B4-BE49-F238E27FC236}">
                <a16:creationId xmlns:a16="http://schemas.microsoft.com/office/drawing/2014/main" id="{63AE5498-11C9-754C-BA5C-044546915BAB}"/>
              </a:ext>
            </a:extLst>
          </p:cNvPr>
          <p:cNvPicPr>
            <a:picLocks noChangeAspect="1"/>
          </p:cNvPicPr>
          <p:nvPr/>
        </p:nvPicPr>
        <p:blipFill>
          <a:blip r:embed="rId2"/>
          <a:stretch>
            <a:fillRect/>
          </a:stretch>
        </p:blipFill>
        <p:spPr>
          <a:xfrm>
            <a:off x="6274594" y="1597243"/>
            <a:ext cx="4114436" cy="4579720"/>
          </a:xfrm>
          <a:prstGeom prst="rect">
            <a:avLst/>
          </a:prstGeom>
        </p:spPr>
      </p:pic>
      <p:sp>
        <p:nvSpPr>
          <p:cNvPr id="3" name="TextBox 2">
            <a:extLst>
              <a:ext uri="{FF2B5EF4-FFF2-40B4-BE49-F238E27FC236}">
                <a16:creationId xmlns:a16="http://schemas.microsoft.com/office/drawing/2014/main" id="{E52A297C-0504-A540-BF3B-3B0719BC4C46}"/>
              </a:ext>
            </a:extLst>
          </p:cNvPr>
          <p:cNvSpPr txBox="1"/>
          <p:nvPr/>
        </p:nvSpPr>
        <p:spPr>
          <a:xfrm>
            <a:off x="1885391" y="2145723"/>
            <a:ext cx="184731" cy="369332"/>
          </a:xfrm>
          <a:prstGeom prst="rect">
            <a:avLst/>
          </a:prstGeom>
          <a:noFill/>
        </p:spPr>
        <p:txBody>
          <a:bodyPr wrap="none" rtlCol="0">
            <a:spAutoFit/>
          </a:bodyPr>
          <a:lstStyle/>
          <a:p>
            <a:pPr defTabSz="914400" eaLnBrk="0" fontAlgn="base" hangingPunct="0">
              <a:spcBef>
                <a:spcPct val="0"/>
              </a:spcBef>
              <a:spcAft>
                <a:spcPct val="0"/>
              </a:spcAft>
            </a:pPr>
            <a:endParaRPr lang="en-US" dirty="0">
              <a:solidFill>
                <a:srgbClr val="000000"/>
              </a:solidFill>
              <a:latin typeface="Arial" panose="020B0604020202020204" pitchFamily="34" charset="0"/>
              <a:ea typeface="ＭＳ Ｐゴシック" panose="020B0600070205080204" pitchFamily="34" charset="-128"/>
            </a:endParaRPr>
          </a:p>
        </p:txBody>
      </p:sp>
      <p:sp>
        <p:nvSpPr>
          <p:cNvPr id="4" name="Title 3">
            <a:extLst>
              <a:ext uri="{FF2B5EF4-FFF2-40B4-BE49-F238E27FC236}">
                <a16:creationId xmlns:a16="http://schemas.microsoft.com/office/drawing/2014/main" id="{922F6668-2C72-B945-BB6D-BF7853402706}"/>
              </a:ext>
            </a:extLst>
          </p:cNvPr>
          <p:cNvSpPr>
            <a:spLocks noGrp="1"/>
          </p:cNvSpPr>
          <p:nvPr>
            <p:ph type="title"/>
          </p:nvPr>
        </p:nvSpPr>
        <p:spPr>
          <a:xfrm>
            <a:off x="1885390" y="101349"/>
            <a:ext cx="7772400" cy="1143000"/>
          </a:xfrm>
        </p:spPr>
        <p:txBody>
          <a:bodyPr>
            <a:normAutofit/>
          </a:bodyPr>
          <a:lstStyle/>
          <a:p>
            <a:r>
              <a:rPr lang="en-US" sz="3300" dirty="0"/>
              <a:t>Race is a social concept</a:t>
            </a:r>
          </a:p>
        </p:txBody>
      </p:sp>
      <p:sp>
        <p:nvSpPr>
          <p:cNvPr id="5" name="TextBox 4">
            <a:extLst>
              <a:ext uri="{FF2B5EF4-FFF2-40B4-BE49-F238E27FC236}">
                <a16:creationId xmlns:a16="http://schemas.microsoft.com/office/drawing/2014/main" id="{CD7DD09D-416C-FE47-9760-A86751108647}"/>
              </a:ext>
            </a:extLst>
          </p:cNvPr>
          <p:cNvSpPr txBox="1"/>
          <p:nvPr/>
        </p:nvSpPr>
        <p:spPr>
          <a:xfrm>
            <a:off x="6966155" y="6196257"/>
            <a:ext cx="3422876" cy="507831"/>
          </a:xfrm>
          <a:prstGeom prst="rect">
            <a:avLst/>
          </a:prstGeom>
          <a:noFill/>
        </p:spPr>
        <p:txBody>
          <a:bodyPr wrap="square" rtlCol="0">
            <a:spAutoFit/>
          </a:bodyPr>
          <a:lstStyle/>
          <a:p>
            <a:pP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rPr>
              <a:t>Credit: </a:t>
            </a:r>
            <a:r>
              <a:rPr lang="en-US" sz="900" dirty="0" err="1">
                <a:solidFill>
                  <a:srgbClr val="000000"/>
                </a:solidFill>
                <a:latin typeface="Arial" panose="020B0604020202020204" pitchFamily="34" charset="0"/>
                <a:ea typeface="ＭＳ Ｐゴシック" panose="020B0600070205080204" pitchFamily="34" charset="-128"/>
              </a:rPr>
              <a:t>Tishkoff</a:t>
            </a:r>
            <a:r>
              <a:rPr lang="en-US" sz="900" dirty="0">
                <a:solidFill>
                  <a:srgbClr val="000000"/>
                </a:solidFill>
                <a:latin typeface="Arial" panose="020B0604020202020204" pitchFamily="34" charset="0"/>
                <a:ea typeface="ＭＳ Ｐゴシック" panose="020B0600070205080204" pitchFamily="34" charset="-128"/>
              </a:rPr>
              <a:t> SA &amp; Kid KK (2004). Implications of biogeography of human diversity for ‘race’ and medicine. Nature Genetics, 36(11): S21-S27</a:t>
            </a:r>
          </a:p>
        </p:txBody>
      </p:sp>
    </p:spTree>
    <p:extLst>
      <p:ext uri="{BB962C8B-B14F-4D97-AF65-F5344CB8AC3E}">
        <p14:creationId xmlns:p14="http://schemas.microsoft.com/office/powerpoint/2010/main" val="340022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ABF1-98D8-4F8F-BAEA-D88359A817E0}"/>
              </a:ext>
            </a:extLst>
          </p:cNvPr>
          <p:cNvSpPr>
            <a:spLocks noGrp="1"/>
          </p:cNvSpPr>
          <p:nvPr>
            <p:ph type="title"/>
          </p:nvPr>
        </p:nvSpPr>
        <p:spPr/>
        <p:txBody>
          <a:bodyPr>
            <a:normAutofit fontScale="90000"/>
          </a:bodyPr>
          <a:lstStyle/>
          <a:p>
            <a:r>
              <a:rPr lang="en-US" sz="3200">
                <a:latin typeface="Century Gothic" panose="020B0502020202020204" pitchFamily="34" charset="0"/>
              </a:rPr>
              <a:t>Overview</a:t>
            </a:r>
          </a:p>
        </p:txBody>
      </p:sp>
      <p:sp>
        <p:nvSpPr>
          <p:cNvPr id="3" name="Text Placeholder 2">
            <a:extLst>
              <a:ext uri="{FF2B5EF4-FFF2-40B4-BE49-F238E27FC236}">
                <a16:creationId xmlns:a16="http://schemas.microsoft.com/office/drawing/2014/main" id="{2FA90869-4CA5-483B-8A41-C2DA2D8CEF5F}"/>
              </a:ext>
            </a:extLst>
          </p:cNvPr>
          <p:cNvSpPr>
            <a:spLocks noGrp="1"/>
          </p:cNvSpPr>
          <p:nvPr>
            <p:ph type="body" sz="half" idx="13"/>
          </p:nvPr>
        </p:nvSpPr>
        <p:spPr/>
        <p:txBody>
          <a:bodyPr>
            <a:normAutofit/>
          </a:bodyPr>
          <a:lstStyle/>
          <a:p>
            <a:pPr marL="342900" indent="-342900">
              <a:buFont typeface="Arial" panose="020B0604020202020204" pitchFamily="34" charset="0"/>
              <a:buChar char="•"/>
            </a:pPr>
            <a:r>
              <a:rPr lang="en-US" sz="2400" dirty="0">
                <a:latin typeface="Century Gothic" panose="020B0502020202020204" pitchFamily="34" charset="0"/>
              </a:rPr>
              <a:t>Trajectory of the global HIV epidemic</a:t>
            </a:r>
          </a:p>
          <a:p>
            <a:pPr marL="342900" indent="-342900">
              <a:buFont typeface="Arial" panose="020B0604020202020204" pitchFamily="34" charset="0"/>
              <a:buChar char="•"/>
            </a:pPr>
            <a:r>
              <a:rPr lang="en-US" sz="2400" dirty="0">
                <a:latin typeface="Century Gothic" panose="020B0502020202020204" pitchFamily="34" charset="0"/>
              </a:rPr>
              <a:t>Different approaches to defining ‘Epidemic Control’ </a:t>
            </a:r>
          </a:p>
          <a:p>
            <a:pPr marL="342900" indent="-342900">
              <a:buFont typeface="Arial" panose="020B0604020202020204" pitchFamily="34" charset="0"/>
              <a:buChar char="•"/>
            </a:pPr>
            <a:r>
              <a:rPr lang="en-US" sz="2400" dirty="0">
                <a:latin typeface="Century Gothic" panose="020B0502020202020204" pitchFamily="34" charset="0"/>
              </a:rPr>
              <a:t>Using data to find the gaps and inform interventions</a:t>
            </a:r>
          </a:p>
          <a:p>
            <a:pPr marL="342900" indent="-342900">
              <a:buFont typeface="Arial" panose="020B0604020202020204" pitchFamily="34" charset="0"/>
              <a:buChar char="•"/>
            </a:pPr>
            <a:r>
              <a:rPr lang="en-US" sz="2400" dirty="0">
                <a:latin typeface="Century Gothic" panose="020B0502020202020204" pitchFamily="34" charset="0"/>
              </a:rPr>
              <a:t>Looking forward: </a:t>
            </a:r>
          </a:p>
          <a:p>
            <a:pPr marL="800100" lvl="1" indent="-342900">
              <a:buFont typeface="Arial" panose="020B0604020202020204" pitchFamily="34" charset="0"/>
              <a:buChar char="•"/>
            </a:pPr>
            <a:r>
              <a:rPr lang="en-US" sz="2200" dirty="0">
                <a:latin typeface="Century Gothic" panose="020B0502020202020204" pitchFamily="34" charset="0"/>
              </a:rPr>
              <a:t>New models of care</a:t>
            </a:r>
          </a:p>
          <a:p>
            <a:pPr marL="800100" lvl="1" indent="-342900">
              <a:buFont typeface="Arial" panose="020B0604020202020204" pitchFamily="34" charset="0"/>
              <a:buChar char="•"/>
            </a:pPr>
            <a:r>
              <a:rPr lang="en-US" sz="2200" dirty="0">
                <a:latin typeface="Century Gothic" panose="020B0502020202020204" pitchFamily="34" charset="0"/>
              </a:rPr>
              <a:t>New tools</a:t>
            </a:r>
            <a:endParaRPr lang="en-US" sz="1800" dirty="0">
              <a:latin typeface="Century Gothic" panose="020B0502020202020204" pitchFamily="34" charset="0"/>
            </a:endParaRPr>
          </a:p>
          <a:p>
            <a:endParaRPr lang="en-US" sz="2000" dirty="0">
              <a:latin typeface="Century Gothic" panose="020B0502020202020204" pitchFamily="34" charset="0"/>
            </a:endParaRPr>
          </a:p>
        </p:txBody>
      </p:sp>
    </p:spTree>
    <p:extLst>
      <p:ext uri="{BB962C8B-B14F-4D97-AF65-F5344CB8AC3E}">
        <p14:creationId xmlns:p14="http://schemas.microsoft.com/office/powerpoint/2010/main" val="1507191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2A297C-0504-A540-BF3B-3B0719BC4C46}"/>
              </a:ext>
            </a:extLst>
          </p:cNvPr>
          <p:cNvSpPr txBox="1"/>
          <p:nvPr/>
        </p:nvSpPr>
        <p:spPr>
          <a:xfrm>
            <a:off x="1885391" y="2145723"/>
            <a:ext cx="184731" cy="369332"/>
          </a:xfrm>
          <a:prstGeom prst="rect">
            <a:avLst/>
          </a:prstGeom>
          <a:noFill/>
        </p:spPr>
        <p:txBody>
          <a:bodyPr wrap="none" rtlCol="0">
            <a:spAutoFit/>
          </a:bodyPr>
          <a:lstStyle/>
          <a:p>
            <a:pPr defTabSz="914400" eaLnBrk="0" fontAlgn="base" hangingPunct="0">
              <a:spcBef>
                <a:spcPct val="0"/>
              </a:spcBef>
              <a:spcAft>
                <a:spcPct val="0"/>
              </a:spcAft>
            </a:pPr>
            <a:endParaRPr lang="en-US" dirty="0">
              <a:solidFill>
                <a:srgbClr val="000000"/>
              </a:solidFill>
              <a:latin typeface="Arial" panose="020B0604020202020204" pitchFamily="34" charset="0"/>
              <a:ea typeface="ＭＳ Ｐゴシック" panose="020B0600070205080204" pitchFamily="34" charset="-128"/>
            </a:endParaRPr>
          </a:p>
        </p:txBody>
      </p:sp>
      <p:sp>
        <p:nvSpPr>
          <p:cNvPr id="9" name="Text Placeholder 6">
            <a:extLst>
              <a:ext uri="{FF2B5EF4-FFF2-40B4-BE49-F238E27FC236}">
                <a16:creationId xmlns:a16="http://schemas.microsoft.com/office/drawing/2014/main" id="{C8A9A1BA-5E09-3045-AB61-A9E0BF862E4E}"/>
              </a:ext>
            </a:extLst>
          </p:cNvPr>
          <p:cNvSpPr txBox="1">
            <a:spLocks/>
          </p:cNvSpPr>
          <p:nvPr/>
        </p:nvSpPr>
        <p:spPr>
          <a:xfrm>
            <a:off x="1679864" y="1815896"/>
            <a:ext cx="3169228" cy="4466917"/>
          </a:xfrm>
          <a:prstGeom prst="rect">
            <a:avLst/>
          </a:prstGeom>
        </p:spPr>
        <p:txBody>
          <a:bodyPr vert="horz" wrap="square" lIns="68580" tIns="34290" rIns="68580" bIns="34290" numCol="1" rtlCol="0" anchor="t" anchorCtr="0" compatLnSpc="1">
            <a:prstTxWarp prst="textNoShape">
              <a:avLst/>
            </a:prstTxWarp>
            <a:noAutofit/>
          </a:bodyPr>
          <a:lstStyle>
            <a:lvl1pPr marL="342900" indent="-342900" algn="l" rtl="0" eaLnBrk="0" fontAlgn="base" hangingPunct="0">
              <a:spcBef>
                <a:spcPct val="20000"/>
              </a:spcBef>
              <a:spcAft>
                <a:spcPct val="0"/>
              </a:spcAft>
              <a:defRPr sz="2400">
                <a:solidFill>
                  <a:srgbClr val="002F59"/>
                </a:solidFill>
                <a:latin typeface="+mn-lt"/>
                <a:ea typeface="+mn-ea"/>
                <a:cs typeface="+mn-cs"/>
              </a:defRPr>
            </a:lvl1pPr>
            <a:lvl2pPr marL="742950" indent="-285750" algn="l" rtl="0" eaLnBrk="0" fontAlgn="base" hangingPunct="0">
              <a:spcBef>
                <a:spcPct val="20000"/>
              </a:spcBef>
              <a:spcAft>
                <a:spcPct val="0"/>
              </a:spcAft>
              <a:buChar char="–"/>
              <a:defRPr sz="2400">
                <a:solidFill>
                  <a:srgbClr val="002F59"/>
                </a:solidFill>
                <a:latin typeface="+mn-lt"/>
                <a:ea typeface="+mn-ea"/>
              </a:defRPr>
            </a:lvl2pPr>
            <a:lvl3pPr marL="1143000" indent="-228600" algn="l" rtl="0" eaLnBrk="0" fontAlgn="base" hangingPunct="0">
              <a:spcBef>
                <a:spcPct val="20000"/>
              </a:spcBef>
              <a:spcAft>
                <a:spcPct val="0"/>
              </a:spcAft>
              <a:buChar char="•"/>
              <a:defRPr sz="2400">
                <a:solidFill>
                  <a:srgbClr val="002F59"/>
                </a:solidFill>
                <a:latin typeface="+mn-lt"/>
                <a:ea typeface="+mn-ea"/>
              </a:defRPr>
            </a:lvl3pPr>
            <a:lvl4pPr marL="1600200" indent="-228600" algn="l" rtl="0" eaLnBrk="0" fontAlgn="base" hangingPunct="0">
              <a:spcBef>
                <a:spcPct val="20000"/>
              </a:spcBef>
              <a:spcAft>
                <a:spcPct val="0"/>
              </a:spcAft>
              <a:buChar char="–"/>
              <a:defRPr sz="2400">
                <a:solidFill>
                  <a:srgbClr val="002F59"/>
                </a:solidFill>
                <a:latin typeface="+mn-lt"/>
                <a:ea typeface="+mn-ea"/>
              </a:defRPr>
            </a:lvl4pPr>
            <a:lvl5pPr marL="2057400" indent="-228600" algn="l" rtl="0" eaLnBrk="0" fontAlgn="base" hangingPunct="0">
              <a:spcBef>
                <a:spcPct val="20000"/>
              </a:spcBef>
              <a:spcAft>
                <a:spcPct val="0"/>
              </a:spcAft>
              <a:buChar char="»"/>
              <a:defRPr sz="2400">
                <a:solidFill>
                  <a:srgbClr val="002F59"/>
                </a:solidFill>
                <a:latin typeface="+mn-lt"/>
                <a:ea typeface="+mn-ea"/>
              </a:defRPr>
            </a:lvl5pPr>
            <a:lvl6pPr marL="2514600" indent="-228600" algn="l" rtl="0" fontAlgn="base">
              <a:spcBef>
                <a:spcPct val="20000"/>
              </a:spcBef>
              <a:spcAft>
                <a:spcPct val="0"/>
              </a:spcAft>
              <a:buChar char="»"/>
              <a:defRPr sz="2400">
                <a:solidFill>
                  <a:srgbClr val="004C90"/>
                </a:solidFill>
                <a:latin typeface="+mn-lt"/>
                <a:ea typeface="+mn-ea"/>
              </a:defRPr>
            </a:lvl6pPr>
            <a:lvl7pPr marL="2971800" indent="-228600" algn="l" rtl="0" fontAlgn="base">
              <a:spcBef>
                <a:spcPct val="20000"/>
              </a:spcBef>
              <a:spcAft>
                <a:spcPct val="0"/>
              </a:spcAft>
              <a:buChar char="»"/>
              <a:defRPr sz="2400">
                <a:solidFill>
                  <a:srgbClr val="004C90"/>
                </a:solidFill>
                <a:latin typeface="+mn-lt"/>
                <a:ea typeface="+mn-ea"/>
              </a:defRPr>
            </a:lvl7pPr>
            <a:lvl8pPr marL="3429000" indent="-228600" algn="l" rtl="0" fontAlgn="base">
              <a:spcBef>
                <a:spcPct val="20000"/>
              </a:spcBef>
              <a:spcAft>
                <a:spcPct val="0"/>
              </a:spcAft>
              <a:buChar char="»"/>
              <a:defRPr sz="2400">
                <a:solidFill>
                  <a:srgbClr val="004C90"/>
                </a:solidFill>
                <a:latin typeface="+mn-lt"/>
                <a:ea typeface="+mn-ea"/>
              </a:defRPr>
            </a:lvl8pPr>
            <a:lvl9pPr marL="3886200" indent="-228600" algn="l" rtl="0" fontAlgn="base">
              <a:spcBef>
                <a:spcPct val="20000"/>
              </a:spcBef>
              <a:spcAft>
                <a:spcPct val="0"/>
              </a:spcAft>
              <a:buChar char="»"/>
              <a:defRPr sz="2400">
                <a:solidFill>
                  <a:srgbClr val="004C90"/>
                </a:solidFill>
                <a:latin typeface="+mn-lt"/>
                <a:ea typeface="+mn-ea"/>
              </a:defRPr>
            </a:lvl9pPr>
          </a:lstStyle>
          <a:p>
            <a:pPr marL="214313" indent="-214313" defTabSz="914400">
              <a:buFont typeface="Wingdings" pitchFamily="2" charset="2"/>
              <a:buChar char="§"/>
            </a:pPr>
            <a:r>
              <a:rPr lang="en-US" sz="1600" kern="0">
                <a:latin typeface="Arial"/>
                <a:ea typeface="ＭＳ Ｐゴシック"/>
              </a:rPr>
              <a:t>Multi-dimensional organizing logic of human power relations</a:t>
            </a:r>
          </a:p>
          <a:p>
            <a:pPr defTabSz="914400"/>
            <a:r>
              <a:rPr lang="en-US" sz="1600" kern="0">
                <a:latin typeface="Arial"/>
                <a:ea typeface="ＭＳ Ｐゴシック"/>
              </a:rPr>
              <a:t> </a:t>
            </a:r>
          </a:p>
          <a:p>
            <a:pPr marL="214313" indent="-214313" defTabSz="914400">
              <a:buFont typeface="Wingdings" pitchFamily="2" charset="2"/>
              <a:buChar char="§"/>
            </a:pPr>
            <a:r>
              <a:rPr lang="en-US" sz="1600" kern="0">
                <a:latin typeface="Arial"/>
                <a:ea typeface="ＭＳ Ｐゴシック"/>
              </a:rPr>
              <a:t>Continuously operating and does not require conscious participation</a:t>
            </a:r>
          </a:p>
          <a:p>
            <a:pPr marL="214313" indent="-214313" defTabSz="914400">
              <a:buFont typeface="Wingdings" pitchFamily="2" charset="2"/>
              <a:buChar char="§"/>
            </a:pPr>
            <a:endParaRPr lang="en-US" sz="1200" kern="0">
              <a:latin typeface="Arial"/>
              <a:ea typeface="ＭＳ Ｐゴシック"/>
            </a:endParaRPr>
          </a:p>
          <a:p>
            <a:pPr marL="214313" indent="-214313" defTabSz="914400">
              <a:buFont typeface="Wingdings" pitchFamily="2" charset="2"/>
              <a:buChar char="§"/>
            </a:pPr>
            <a:r>
              <a:rPr lang="en-US" sz="1600" kern="0">
                <a:latin typeface="Arial"/>
                <a:ea typeface="ＭＳ Ｐゴシック"/>
              </a:rPr>
              <a:t>Distributes social status benefits based on race category assignment</a:t>
            </a:r>
          </a:p>
          <a:p>
            <a:pPr marL="557213" lvl="1" indent="-214313" defTabSz="914400">
              <a:buFont typeface="Wingdings" pitchFamily="2" charset="2"/>
              <a:buChar char="§"/>
            </a:pPr>
            <a:r>
              <a:rPr lang="en-US" sz="1600" kern="0">
                <a:latin typeface="Arial"/>
                <a:ea typeface="ＭＳ Ｐゴシック"/>
              </a:rPr>
              <a:t>White vs Black</a:t>
            </a:r>
          </a:p>
          <a:p>
            <a:pPr marL="557213" lvl="1" indent="-214313" defTabSz="914400">
              <a:buFont typeface="Wingdings" pitchFamily="2" charset="2"/>
              <a:buChar char="§"/>
            </a:pPr>
            <a:r>
              <a:rPr lang="en-US" sz="1600" kern="0">
                <a:latin typeface="Arial"/>
                <a:ea typeface="ＭＳ Ｐゴシック"/>
              </a:rPr>
              <a:t>Access vs Barriers</a:t>
            </a:r>
          </a:p>
          <a:p>
            <a:pPr marL="557213" lvl="1" indent="-214313" defTabSz="914400">
              <a:buFont typeface="Wingdings" pitchFamily="2" charset="2"/>
              <a:buChar char="§"/>
            </a:pPr>
            <a:r>
              <a:rPr lang="en-US" sz="1600" kern="0">
                <a:latin typeface="Arial"/>
                <a:ea typeface="ＭＳ Ｐゴシック"/>
              </a:rPr>
              <a:t>Immunity vs Punishment</a:t>
            </a:r>
          </a:p>
          <a:p>
            <a:pPr marL="557213" lvl="1" indent="-214313" defTabSz="914400">
              <a:buFont typeface="Wingdings" pitchFamily="2" charset="2"/>
              <a:buChar char="§"/>
            </a:pPr>
            <a:r>
              <a:rPr lang="en-US" sz="1600" kern="0">
                <a:latin typeface="Arial"/>
                <a:ea typeface="ＭＳ Ｐゴシック"/>
              </a:rPr>
              <a:t>Justice vs Apathy</a:t>
            </a:r>
          </a:p>
          <a:p>
            <a:pPr lvl="1" defTabSz="914400"/>
            <a:endParaRPr lang="en-US" sz="1600" kern="0">
              <a:latin typeface="Arial"/>
              <a:ea typeface="ＭＳ Ｐゴシック"/>
            </a:endParaRPr>
          </a:p>
          <a:p>
            <a:pPr marL="214313" indent="-214313" defTabSz="914400">
              <a:buFont typeface="Wingdings" pitchFamily="2" charset="2"/>
              <a:buChar char="§"/>
            </a:pPr>
            <a:r>
              <a:rPr lang="en-US" sz="1600" kern="0">
                <a:latin typeface="Arial"/>
                <a:ea typeface="ＭＳ Ｐゴシック"/>
              </a:rPr>
              <a:t>High status (whiteness) can be assigned provisionally and can be revoked</a:t>
            </a:r>
            <a:endParaRPr lang="en-US" sz="1600" kern="0" dirty="0">
              <a:latin typeface="Arial"/>
              <a:ea typeface="ＭＳ Ｐゴシック"/>
            </a:endParaRPr>
          </a:p>
        </p:txBody>
      </p:sp>
      <p:sp>
        <p:nvSpPr>
          <p:cNvPr id="11" name="Title 4">
            <a:extLst>
              <a:ext uri="{FF2B5EF4-FFF2-40B4-BE49-F238E27FC236}">
                <a16:creationId xmlns:a16="http://schemas.microsoft.com/office/drawing/2014/main" id="{23D2017E-24D5-0048-9A30-0BE811612B7E}"/>
              </a:ext>
            </a:extLst>
          </p:cNvPr>
          <p:cNvSpPr>
            <a:spLocks noGrp="1"/>
          </p:cNvSpPr>
          <p:nvPr>
            <p:ph type="title"/>
          </p:nvPr>
        </p:nvSpPr>
        <p:spPr>
          <a:xfrm>
            <a:off x="2641505" y="350309"/>
            <a:ext cx="6817127" cy="1257452"/>
          </a:xfrm>
        </p:spPr>
        <p:txBody>
          <a:bodyPr vert="horz" wrap="square" lIns="68580" tIns="34290" rIns="68580" bIns="34290" numCol="1" rtlCol="0" anchor="ctr" anchorCtr="0" compatLnSpc="1">
            <a:prstTxWarp prst="textNoShape">
              <a:avLst/>
            </a:prstTxWarp>
            <a:normAutofit/>
          </a:bodyPr>
          <a:lstStyle/>
          <a:p>
            <a:r>
              <a:rPr lang="en-US" sz="3300" b="1" dirty="0"/>
              <a:t>RACISM IS A SOCIAL SYSTEM</a:t>
            </a:r>
          </a:p>
        </p:txBody>
      </p:sp>
      <p:pic>
        <p:nvPicPr>
          <p:cNvPr id="12" name="Content Placeholder 8" descr="A screenshot of a cell phone&#10;&#10;Description automatically generated">
            <a:extLst>
              <a:ext uri="{FF2B5EF4-FFF2-40B4-BE49-F238E27FC236}">
                <a16:creationId xmlns:a16="http://schemas.microsoft.com/office/drawing/2014/main" id="{4B35004E-2F4D-CF48-841B-A0B1972B4785}"/>
              </a:ext>
            </a:extLst>
          </p:cNvPr>
          <p:cNvPicPr>
            <a:picLocks noGrp="1" noChangeAspect="1"/>
          </p:cNvPicPr>
          <p:nvPr>
            <p:ph idx="1"/>
          </p:nvPr>
        </p:nvPicPr>
        <p:blipFill>
          <a:blip r:embed="rId2"/>
          <a:stretch>
            <a:fillRect/>
          </a:stretch>
        </p:blipFill>
        <p:spPr>
          <a:xfrm>
            <a:off x="5056911" y="1815895"/>
            <a:ext cx="4571999" cy="4158016"/>
          </a:xfrm>
        </p:spPr>
      </p:pic>
      <p:sp>
        <p:nvSpPr>
          <p:cNvPr id="13" name="TextBox 12">
            <a:extLst>
              <a:ext uri="{FF2B5EF4-FFF2-40B4-BE49-F238E27FC236}">
                <a16:creationId xmlns:a16="http://schemas.microsoft.com/office/drawing/2014/main" id="{4CBFEEC4-C069-8548-8405-AFCDD7846DD4}"/>
              </a:ext>
            </a:extLst>
          </p:cNvPr>
          <p:cNvSpPr txBox="1"/>
          <p:nvPr/>
        </p:nvSpPr>
        <p:spPr>
          <a:xfrm>
            <a:off x="7473974" y="5371225"/>
            <a:ext cx="995563" cy="369332"/>
          </a:xfrm>
          <a:prstGeom prst="rect">
            <a:avLst/>
          </a:prstGeom>
          <a:noFill/>
        </p:spPr>
        <p:txBody>
          <a:bodyPr wrap="square" rtlCol="0">
            <a:spAutoFit/>
          </a:bodyPr>
          <a:lstStyle/>
          <a:p>
            <a:pPr defTabSz="914400" eaLnBrk="0" fontAlgn="base" hangingPunct="0">
              <a:spcBef>
                <a:spcPct val="0"/>
              </a:spcBef>
              <a:spcAft>
                <a:spcPct val="0"/>
              </a:spcAft>
            </a:pPr>
            <a:r>
              <a:rPr lang="en-US" b="1" dirty="0">
                <a:solidFill>
                  <a:srgbClr val="FF0000"/>
                </a:solidFill>
                <a:latin typeface="Arial" panose="020B0604020202020204" pitchFamily="34" charset="0"/>
                <a:ea typeface="ＭＳ Ｐゴシック" panose="020B0600070205080204" pitchFamily="34" charset="-128"/>
              </a:rPr>
              <a:t>Credit:</a:t>
            </a:r>
          </a:p>
        </p:txBody>
      </p:sp>
    </p:spTree>
    <p:extLst>
      <p:ext uri="{BB962C8B-B14F-4D97-AF65-F5344CB8AC3E}">
        <p14:creationId xmlns:p14="http://schemas.microsoft.com/office/powerpoint/2010/main" val="29049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7" descr="https://www.cdc.gov/nchhstp/newsroom/images/multimedia/hiv/PrEP-Coverage-US-Race-Ethnicity-2019.jpg?noicon"/>
          <p:cNvPicPr preferRelativeResize="0"/>
          <p:nvPr/>
        </p:nvPicPr>
        <p:blipFill rotWithShape="1">
          <a:blip r:embed="rId3">
            <a:alphaModFix/>
          </a:blip>
          <a:srcRect l="2675" t="7025" r="4647" b="4829"/>
          <a:stretch/>
        </p:blipFill>
        <p:spPr>
          <a:xfrm>
            <a:off x="2217175" y="1622326"/>
            <a:ext cx="7860891" cy="4424515"/>
          </a:xfrm>
          <a:prstGeom prst="rect">
            <a:avLst/>
          </a:prstGeom>
          <a:noFill/>
          <a:ln>
            <a:noFill/>
          </a:ln>
        </p:spPr>
      </p:pic>
      <p:sp>
        <p:nvSpPr>
          <p:cNvPr id="286" name="Google Shape;286;p17"/>
          <p:cNvSpPr txBox="1">
            <a:spLocks noGrp="1"/>
          </p:cNvSpPr>
          <p:nvPr>
            <p:ph type="title"/>
          </p:nvPr>
        </p:nvSpPr>
        <p:spPr>
          <a:xfrm>
            <a:off x="1994283" y="579899"/>
            <a:ext cx="7048729" cy="76220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3600"/>
            </a:pPr>
            <a:r>
              <a:rPr lang="en-US" sz="3300" b="1" dirty="0">
                <a:sym typeface="Calibri"/>
              </a:rPr>
              <a:t>There remains a marked racial disparity in PrEP coverage…</a:t>
            </a:r>
            <a:endParaRPr sz="3300" dirty="0"/>
          </a:p>
        </p:txBody>
      </p:sp>
    </p:spTree>
    <p:extLst>
      <p:ext uri="{BB962C8B-B14F-4D97-AF65-F5344CB8AC3E}">
        <p14:creationId xmlns:p14="http://schemas.microsoft.com/office/powerpoint/2010/main" val="2274842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3600"/>
            </a:pPr>
            <a:r>
              <a:rPr lang="en-US" sz="3300" b="1" dirty="0">
                <a:sym typeface="Calibri"/>
              </a:rPr>
              <a:t>…as well as HIV viral suppression </a:t>
            </a:r>
            <a:endParaRPr sz="3300" dirty="0"/>
          </a:p>
        </p:txBody>
      </p:sp>
      <p:pic>
        <p:nvPicPr>
          <p:cNvPr id="4" name="Content Placeholder 3">
            <a:extLst>
              <a:ext uri="{FF2B5EF4-FFF2-40B4-BE49-F238E27FC236}">
                <a16:creationId xmlns:a16="http://schemas.microsoft.com/office/drawing/2014/main" id="{26765565-C301-4140-BB75-3DE371A2914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75" t="17476" r="7282" b="3513"/>
          <a:stretch/>
        </p:blipFill>
        <p:spPr>
          <a:xfrm>
            <a:off x="1925280" y="1799303"/>
            <a:ext cx="8341440" cy="4218038"/>
          </a:xfrm>
        </p:spPr>
      </p:pic>
    </p:spTree>
    <p:extLst>
      <p:ext uri="{BB962C8B-B14F-4D97-AF65-F5344CB8AC3E}">
        <p14:creationId xmlns:p14="http://schemas.microsoft.com/office/powerpoint/2010/main" val="1079303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50" dirty="0"/>
              <a:t>Political Ecology</a:t>
            </a:r>
          </a:p>
        </p:txBody>
      </p:sp>
      <p:sp>
        <p:nvSpPr>
          <p:cNvPr id="3" name="Content Placeholder 2"/>
          <p:cNvSpPr>
            <a:spLocks noGrp="1"/>
          </p:cNvSpPr>
          <p:nvPr>
            <p:ph idx="1"/>
          </p:nvPr>
        </p:nvSpPr>
        <p:spPr>
          <a:xfrm>
            <a:off x="1981200" y="2020888"/>
            <a:ext cx="8229600" cy="3836215"/>
          </a:xfrm>
        </p:spPr>
        <p:txBody>
          <a:bodyPr>
            <a:normAutofit fontScale="85000" lnSpcReduction="20000"/>
          </a:bodyPr>
          <a:lstStyle/>
          <a:p>
            <a:r>
              <a:rPr lang="en-US" dirty="0"/>
              <a:t>Interdisciplinary field that emerged out of Geography</a:t>
            </a:r>
          </a:p>
          <a:p>
            <a:endParaRPr lang="en-US" dirty="0"/>
          </a:p>
          <a:p>
            <a:pPr>
              <a:buFont typeface="Wingdings" pitchFamily="2" charset="2"/>
              <a:buChar char="§"/>
            </a:pPr>
            <a:r>
              <a:rPr lang="en-US" dirty="0"/>
              <a:t>Primary concern with understanding changes in the environment that were not explained by nature alone.</a:t>
            </a:r>
          </a:p>
          <a:p>
            <a:endParaRPr lang="en-US" dirty="0"/>
          </a:p>
          <a:p>
            <a:pPr>
              <a:buFont typeface="Wingdings" pitchFamily="2" charset="2"/>
              <a:buChar char="§"/>
            </a:pPr>
            <a:r>
              <a:rPr lang="en-US" dirty="0"/>
              <a:t>Considered that non-natural, non-physical environmental forces contributed to changes in environment.</a:t>
            </a:r>
          </a:p>
          <a:p>
            <a:endParaRPr lang="en-US" dirty="0"/>
          </a:p>
          <a:p>
            <a:pPr>
              <a:buFont typeface="Arial" panose="020B0604020202020204" pitchFamily="34" charset="0"/>
              <a:buChar char="•"/>
            </a:pPr>
            <a:r>
              <a:rPr lang="en-US" dirty="0"/>
              <a:t>Variation from place-to-place were influenced by interactions with the physical environment:</a:t>
            </a:r>
          </a:p>
          <a:p>
            <a:pPr lvl="1"/>
            <a:r>
              <a:rPr lang="en-US" dirty="0"/>
              <a:t>Socio-cultural environment</a:t>
            </a:r>
          </a:p>
          <a:p>
            <a:pPr lvl="1"/>
            <a:r>
              <a:rPr lang="en-US" dirty="0"/>
              <a:t>Political environments</a:t>
            </a:r>
          </a:p>
          <a:p>
            <a:pPr lvl="1"/>
            <a:r>
              <a:rPr lang="en-US" dirty="0"/>
              <a:t>Economic environments</a:t>
            </a:r>
          </a:p>
          <a:p>
            <a:pPr marL="205740" lvl="1" indent="0">
              <a:buNone/>
            </a:pPr>
            <a:endParaRPr lang="en-US" dirty="0"/>
          </a:p>
        </p:txBody>
      </p:sp>
    </p:spTree>
    <p:extLst>
      <p:ext uri="{BB962C8B-B14F-4D97-AF65-F5344CB8AC3E}">
        <p14:creationId xmlns:p14="http://schemas.microsoft.com/office/powerpoint/2010/main" val="939135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50" dirty="0"/>
              <a:t>Political Ecology of Health</a:t>
            </a:r>
          </a:p>
        </p:txBody>
      </p:sp>
      <p:sp>
        <p:nvSpPr>
          <p:cNvPr id="3" name="Content Placeholder 2"/>
          <p:cNvSpPr>
            <a:spLocks noGrp="1"/>
          </p:cNvSpPr>
          <p:nvPr>
            <p:ph idx="1"/>
          </p:nvPr>
        </p:nvSpPr>
        <p:spPr>
          <a:xfrm>
            <a:off x="1848466" y="1888156"/>
            <a:ext cx="8362335" cy="4291423"/>
          </a:xfrm>
        </p:spPr>
        <p:txBody>
          <a:bodyPr>
            <a:normAutofit fontScale="77500" lnSpcReduction="20000"/>
          </a:bodyPr>
          <a:lstStyle/>
          <a:p>
            <a:pPr>
              <a:buFont typeface="Arial" panose="020B0604020202020204" pitchFamily="34" charset="0"/>
              <a:buChar char="•"/>
            </a:pPr>
            <a:r>
              <a:rPr lang="en-US" sz="2600" dirty="0"/>
              <a:t>Health and health decisions are shaped by the social, political, economic environments dominant within a specific geo-context</a:t>
            </a:r>
          </a:p>
          <a:p>
            <a:pPr lvl="1"/>
            <a:r>
              <a:rPr lang="en-US" sz="2600" dirty="0"/>
              <a:t>Local</a:t>
            </a:r>
          </a:p>
          <a:p>
            <a:pPr lvl="1"/>
            <a:r>
              <a:rPr lang="en-US" sz="2600" dirty="0"/>
              <a:t>State</a:t>
            </a:r>
          </a:p>
          <a:p>
            <a:pPr lvl="1"/>
            <a:r>
              <a:rPr lang="en-US" sz="2600" dirty="0"/>
              <a:t>Federal</a:t>
            </a:r>
          </a:p>
          <a:p>
            <a:endParaRPr lang="en-US" sz="2600" dirty="0"/>
          </a:p>
          <a:p>
            <a:pPr>
              <a:buFont typeface="Arial" panose="020B0604020202020204" pitchFamily="34" charset="0"/>
              <a:buChar char="•"/>
            </a:pPr>
            <a:r>
              <a:rPr lang="en-US" sz="2600" dirty="0"/>
              <a:t>This disadvantages some people and privileges others</a:t>
            </a:r>
          </a:p>
          <a:p>
            <a:pPr lvl="1"/>
            <a:r>
              <a:rPr lang="en-US" sz="2600" dirty="0"/>
              <a:t>Legal status</a:t>
            </a:r>
          </a:p>
          <a:p>
            <a:pPr lvl="1"/>
            <a:r>
              <a:rPr lang="en-US" sz="2600" dirty="0"/>
              <a:t>Economic status</a:t>
            </a:r>
          </a:p>
          <a:p>
            <a:pPr lvl="1"/>
            <a:r>
              <a:rPr lang="en-US" sz="2600" dirty="0"/>
              <a:t>Gender and gender-conformity status</a:t>
            </a:r>
          </a:p>
          <a:p>
            <a:pPr lvl="1"/>
            <a:r>
              <a:rPr lang="en-US" sz="2600" dirty="0"/>
              <a:t>Race</a:t>
            </a:r>
          </a:p>
          <a:p>
            <a:pPr lvl="1"/>
            <a:endParaRPr lang="en-US" sz="2600" dirty="0"/>
          </a:p>
          <a:p>
            <a:pPr>
              <a:buFont typeface="Arial" panose="020B0604020202020204" pitchFamily="34" charset="0"/>
              <a:buChar char="•"/>
            </a:pPr>
            <a:r>
              <a:rPr lang="en-US" sz="2600" dirty="0"/>
              <a:t>Hardships are inequitable impacts of policies on marginalized communities that may lead to poor health outcomes</a:t>
            </a:r>
          </a:p>
          <a:p>
            <a:endParaRPr lang="en-US" baseline="30000" dirty="0"/>
          </a:p>
          <a:p>
            <a:endParaRPr lang="en-US" dirty="0"/>
          </a:p>
        </p:txBody>
      </p:sp>
    </p:spTree>
    <p:extLst>
      <p:ext uri="{BB962C8B-B14F-4D97-AF65-F5344CB8AC3E}">
        <p14:creationId xmlns:p14="http://schemas.microsoft.com/office/powerpoint/2010/main" val="1860291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Political Ecology of Health, Hardships and HIV Risk</a:t>
            </a:r>
          </a:p>
        </p:txBody>
      </p:sp>
      <p:sp>
        <p:nvSpPr>
          <p:cNvPr id="3" name="Content Placeholder 2"/>
          <p:cNvSpPr>
            <a:spLocks noGrp="1"/>
          </p:cNvSpPr>
          <p:nvPr>
            <p:ph idx="1"/>
          </p:nvPr>
        </p:nvSpPr>
        <p:spPr/>
        <p:txBody>
          <a:bodyPr>
            <a:normAutofit fontScale="92500" lnSpcReduction="10000"/>
          </a:bodyPr>
          <a:lstStyle/>
          <a:p>
            <a:pPr marL="457200" indent="-457200">
              <a:buFont typeface="Wingdings" pitchFamily="2" charset="2"/>
              <a:buChar char="§"/>
            </a:pPr>
            <a:r>
              <a:rPr lang="en-US" dirty="0"/>
              <a:t>Political ecology of health situates hardships within a frame for understanding how health inequities and their impact patterns are produced by larger social and political forces</a:t>
            </a:r>
          </a:p>
          <a:p>
            <a:pPr lvl="1"/>
            <a:r>
              <a:rPr lang="en-US" dirty="0"/>
              <a:t>at operation in particular locations</a:t>
            </a:r>
          </a:p>
          <a:p>
            <a:pPr lvl="1"/>
            <a:r>
              <a:rPr lang="en-US" dirty="0"/>
              <a:t>at operation at particular times</a:t>
            </a:r>
          </a:p>
          <a:p>
            <a:endParaRPr lang="en-US" dirty="0"/>
          </a:p>
          <a:p>
            <a:pPr>
              <a:buFont typeface="Wingdings" pitchFamily="2" charset="2"/>
              <a:buChar char="§"/>
            </a:pPr>
            <a:r>
              <a:rPr lang="en-US" dirty="0"/>
              <a:t>If individual level behavioral characteristics are equal, why then would HIV incidence be differ from place-to-place.</a:t>
            </a:r>
          </a:p>
          <a:p>
            <a:endParaRPr lang="en-US" dirty="0"/>
          </a:p>
          <a:p>
            <a:pPr>
              <a:buFont typeface="Wingdings" pitchFamily="2" charset="2"/>
              <a:buChar char="§"/>
            </a:pPr>
            <a:r>
              <a:rPr lang="en-US" dirty="0"/>
              <a:t>There is probably not one answer to this question.</a:t>
            </a:r>
          </a:p>
          <a:p>
            <a:endParaRPr lang="en-US" dirty="0"/>
          </a:p>
          <a:p>
            <a:endParaRPr lang="en-US" dirty="0"/>
          </a:p>
          <a:p>
            <a:endParaRPr lang="en-US" dirty="0"/>
          </a:p>
        </p:txBody>
      </p:sp>
    </p:spTree>
    <p:extLst>
      <p:ext uri="{BB962C8B-B14F-4D97-AF65-F5344CB8AC3E}">
        <p14:creationId xmlns:p14="http://schemas.microsoft.com/office/powerpoint/2010/main" val="3210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Conditions and Pathways</a:t>
            </a:r>
          </a:p>
        </p:txBody>
      </p:sp>
      <p:sp>
        <p:nvSpPr>
          <p:cNvPr id="3" name="Content Placeholder 2"/>
          <p:cNvSpPr>
            <a:spLocks noGrp="1"/>
          </p:cNvSpPr>
          <p:nvPr>
            <p:ph idx="1"/>
          </p:nvPr>
        </p:nvSpPr>
        <p:spPr>
          <a:xfrm>
            <a:off x="1789472" y="2057400"/>
            <a:ext cx="7465127" cy="3657600"/>
          </a:xfrm>
        </p:spPr>
        <p:txBody>
          <a:bodyPr/>
          <a:lstStyle/>
          <a:p>
            <a:pPr>
              <a:buFont typeface="Arial" panose="020B0604020202020204" pitchFamily="34" charset="0"/>
              <a:buChar char="•"/>
            </a:pPr>
            <a:r>
              <a:rPr lang="en-US" dirty="0"/>
              <a:t>Socio-cultural, economic, and political processes structure opportunities that support or thwart healthy decisions.</a:t>
            </a:r>
          </a:p>
          <a:p>
            <a:endParaRPr lang="en-US" sz="750" dirty="0"/>
          </a:p>
          <a:p>
            <a:pPr>
              <a:buFont typeface="Arial" panose="020B0604020202020204" pitchFamily="34" charset="0"/>
              <a:buChar char="•"/>
            </a:pPr>
            <a:r>
              <a:rPr lang="en-US" dirty="0"/>
              <a:t>Imagine a maze with some doors that are systematically closed to some people. Leads to a limited, predictable path and set of outcomes.</a:t>
            </a:r>
          </a:p>
        </p:txBody>
      </p:sp>
      <p:pic>
        <p:nvPicPr>
          <p:cNvPr id="4" name="Picture 3"/>
          <p:cNvPicPr>
            <a:picLocks noChangeAspect="1"/>
          </p:cNvPicPr>
          <p:nvPr/>
        </p:nvPicPr>
        <p:blipFill>
          <a:blip r:embed="rId2"/>
          <a:stretch>
            <a:fillRect/>
          </a:stretch>
        </p:blipFill>
        <p:spPr>
          <a:xfrm>
            <a:off x="8485240" y="4490148"/>
            <a:ext cx="2035277" cy="2340568"/>
          </a:xfrm>
          <a:prstGeom prst="rect">
            <a:avLst/>
          </a:prstGeom>
        </p:spPr>
      </p:pic>
    </p:spTree>
    <p:extLst>
      <p:ext uri="{BB962C8B-B14F-4D97-AF65-F5344CB8AC3E}">
        <p14:creationId xmlns:p14="http://schemas.microsoft.com/office/powerpoint/2010/main" val="3365397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B5B83F-EB79-495A-AA18-DAC028F54C4E}"/>
              </a:ext>
            </a:extLst>
          </p:cNvPr>
          <p:cNvSpPr txBox="1"/>
          <p:nvPr/>
        </p:nvSpPr>
        <p:spPr>
          <a:xfrm>
            <a:off x="4000501" y="5670327"/>
            <a:ext cx="8187035" cy="415498"/>
          </a:xfrm>
          <a:prstGeom prst="rect">
            <a:avLst/>
          </a:prstGeom>
          <a:noFill/>
        </p:spPr>
        <p:txBody>
          <a:bodyPr wrap="square">
            <a:spAutoFit/>
          </a:bodyPr>
          <a:lstStyle/>
          <a:p>
            <a:pPr defTabSz="342900">
              <a:defRPr/>
            </a:pPr>
            <a:r>
              <a:rPr lang="en-US" sz="1050" dirty="0">
                <a:solidFill>
                  <a:srgbClr val="1F354B"/>
                </a:solidFill>
                <a:latin typeface="Arial" panose="020B0604020202020204" pitchFamily="34" charset="0"/>
                <a:ea typeface="ＭＳ Ｐゴシック"/>
                <a:cs typeface="Arial" panose="020B0604020202020204" pitchFamily="34" charset="0"/>
              </a:rPr>
              <a:t>CDC</a:t>
            </a:r>
            <a:r>
              <a:rPr lang="en-US" sz="1050" b="1" dirty="0">
                <a:solidFill>
                  <a:srgbClr val="1F354B"/>
                </a:solidFill>
                <a:latin typeface="Arial" panose="020B0604020202020204" pitchFamily="34" charset="0"/>
                <a:ea typeface="ＭＳ Ｐゴシック"/>
                <a:cs typeface="Arial" panose="020B0604020202020204" pitchFamily="34" charset="0"/>
              </a:rPr>
              <a:t>. Estimated HIV Incidence and Prevalence in the US, 2015-2019.</a:t>
            </a:r>
            <a:r>
              <a:rPr lang="en-US" sz="1050" dirty="0">
                <a:solidFill>
                  <a:srgbClr val="1F354B"/>
                </a:solidFill>
                <a:latin typeface="Arial" panose="020B0604020202020204" pitchFamily="34" charset="0"/>
                <a:ea typeface="ＭＳ Ｐゴシック"/>
                <a:cs typeface="Arial" panose="020B0604020202020204" pitchFamily="34" charset="0"/>
              </a:rPr>
              <a:t> May 2021</a:t>
            </a:r>
          </a:p>
          <a:p>
            <a:pPr defTabSz="342900" eaLnBrk="0" fontAlgn="base" hangingPunct="0">
              <a:spcBef>
                <a:spcPct val="0"/>
              </a:spcBef>
              <a:spcAft>
                <a:spcPct val="0"/>
              </a:spcAft>
              <a:defRPr/>
            </a:pPr>
            <a:r>
              <a:rPr lang="en-US" sz="1050" dirty="0">
                <a:solidFill>
                  <a:srgbClr val="1F354B"/>
                </a:solidFill>
                <a:latin typeface="Arial" panose="020B0604020202020204" pitchFamily="34" charset="0"/>
                <a:ea typeface="ＭＳ Ｐゴシック"/>
                <a:cs typeface="Arial" panose="020B0604020202020204" pitchFamily="34" charset="0"/>
              </a:rPr>
              <a:t>P. Sullivan, </a:t>
            </a:r>
            <a:r>
              <a:rPr lang="en-US" sz="1050" b="1" dirty="0">
                <a:solidFill>
                  <a:srgbClr val="1F354B"/>
                </a:solidFill>
                <a:latin typeface="Arial" panose="020B0604020202020204" pitchFamily="34" charset="0"/>
                <a:ea typeface="ＭＳ Ｐゴシック"/>
                <a:cs typeface="Arial" panose="020B0604020202020204" pitchFamily="34" charset="0"/>
              </a:rPr>
              <a:t>AIDSVu. </a:t>
            </a:r>
            <a:r>
              <a:rPr lang="en-US" sz="1050" dirty="0">
                <a:solidFill>
                  <a:srgbClr val="1F354B"/>
                </a:solidFill>
                <a:latin typeface="Arial" panose="020B0604020202020204" pitchFamily="34" charset="0"/>
                <a:ea typeface="ＭＳ Ｐゴシック"/>
                <a:cs typeface="Arial" panose="020B0604020202020204" pitchFamily="34" charset="0"/>
              </a:rPr>
              <a:t>June 2021</a:t>
            </a:r>
            <a:endParaRPr lang="en-US" sz="1050" dirty="0">
              <a:solidFill>
                <a:srgbClr val="1F354B"/>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extBox 9">
            <a:extLst>
              <a:ext uri="{FF2B5EF4-FFF2-40B4-BE49-F238E27FC236}">
                <a16:creationId xmlns:a16="http://schemas.microsoft.com/office/drawing/2014/main" id="{6893FB5A-6FED-4FCF-9886-FBE0DA2F9FE3}"/>
              </a:ext>
            </a:extLst>
          </p:cNvPr>
          <p:cNvSpPr txBox="1"/>
          <p:nvPr/>
        </p:nvSpPr>
        <p:spPr>
          <a:xfrm>
            <a:off x="4000501" y="5347163"/>
            <a:ext cx="6075947" cy="323165"/>
          </a:xfrm>
          <a:prstGeom prst="rect">
            <a:avLst/>
          </a:prstGeom>
          <a:solidFill>
            <a:schemeClr val="bg1"/>
          </a:solidFill>
        </p:spPr>
        <p:txBody>
          <a:bodyPr wrap="square">
            <a:spAutoFit/>
          </a:bodyPr>
          <a:lstStyle/>
          <a:p>
            <a:pPr defTabSz="342900">
              <a:defRPr/>
            </a:pPr>
            <a:r>
              <a:rPr lang="en-US" sz="1500" b="1" dirty="0">
                <a:solidFill>
                  <a:srgbClr val="1F354B"/>
                </a:solidFill>
                <a:latin typeface="Arial" panose="020B0604020202020204" pitchFamily="34" charset="0"/>
                <a:ea typeface="ＭＳ Ｐゴシック"/>
                <a:cs typeface="Arial" panose="020B0604020202020204" pitchFamily="34" charset="0"/>
              </a:rPr>
              <a:t>Diagnosed HIV Prevalence by US County, 2019</a:t>
            </a:r>
          </a:p>
        </p:txBody>
      </p:sp>
      <p:sp>
        <p:nvSpPr>
          <p:cNvPr id="16" name="Google Shape;131;p18">
            <a:extLst>
              <a:ext uri="{FF2B5EF4-FFF2-40B4-BE49-F238E27FC236}">
                <a16:creationId xmlns:a16="http://schemas.microsoft.com/office/drawing/2014/main" id="{9009B3BF-0F23-4797-8FF1-709DDD9EECF0}"/>
              </a:ext>
            </a:extLst>
          </p:cNvPr>
          <p:cNvSpPr txBox="1">
            <a:spLocks/>
          </p:cNvSpPr>
          <p:nvPr/>
        </p:nvSpPr>
        <p:spPr>
          <a:xfrm>
            <a:off x="2120118" y="604940"/>
            <a:ext cx="7547728" cy="586856"/>
          </a:xfrm>
          <a:prstGeom prst="rect">
            <a:avLst/>
          </a:prstGeom>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algn="ctr" defTabSz="685800">
              <a:defRPr/>
            </a:pPr>
            <a:r>
              <a:rPr lang="en-US" sz="2400" b="1" dirty="0">
                <a:solidFill>
                  <a:srgbClr val="FFFFFF"/>
                </a:solidFill>
                <a:latin typeface="Arial"/>
                <a:ea typeface="ＭＳ Ｐゴシック"/>
                <a:cs typeface="Arial"/>
              </a:rPr>
              <a:t>There is a marked g</a:t>
            </a:r>
            <a:r>
              <a:rPr lang="en-US" sz="2400" b="1" dirty="0" err="1">
                <a:solidFill>
                  <a:srgbClr val="FFFFFF"/>
                </a:solidFill>
                <a:latin typeface="Arial"/>
                <a:ea typeface="ＭＳ Ｐゴシック"/>
                <a:cs typeface="Arial"/>
              </a:rPr>
              <a:t>eographic</a:t>
            </a:r>
            <a:r>
              <a:rPr lang="en-US" sz="2400" b="1" dirty="0">
                <a:solidFill>
                  <a:srgbClr val="FFFFFF"/>
                </a:solidFill>
                <a:latin typeface="Arial"/>
                <a:ea typeface="ＭＳ Ｐゴシック"/>
                <a:cs typeface="Arial"/>
              </a:rPr>
              <a:t> disparity in HIV prevalence in the Southern US. </a:t>
            </a:r>
          </a:p>
        </p:txBody>
      </p:sp>
      <p:sp>
        <p:nvSpPr>
          <p:cNvPr id="17" name="Rectangle 16">
            <a:extLst>
              <a:ext uri="{FF2B5EF4-FFF2-40B4-BE49-F238E27FC236}">
                <a16:creationId xmlns:a16="http://schemas.microsoft.com/office/drawing/2014/main" id="{B952B52F-0523-487C-8ABD-8E449433C05B}"/>
              </a:ext>
            </a:extLst>
          </p:cNvPr>
          <p:cNvSpPr/>
          <p:nvPr/>
        </p:nvSpPr>
        <p:spPr>
          <a:xfrm>
            <a:off x="1729740" y="2477729"/>
            <a:ext cx="2057400" cy="1371600"/>
          </a:xfrm>
          <a:prstGeom prst="rect">
            <a:avLst/>
          </a:prstGeom>
          <a:noFill/>
          <a:ln>
            <a:solidFill>
              <a:srgbClr val="E6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en-US" sz="1200" b="1" dirty="0">
                <a:solidFill>
                  <a:srgbClr val="000000"/>
                </a:solidFill>
                <a:latin typeface="Arial" panose="020B0604020202020204" pitchFamily="34" charset="0"/>
                <a:ea typeface="ＭＳ Ｐゴシック"/>
                <a:cs typeface="Arial" panose="020B0604020202020204" pitchFamily="34" charset="0"/>
              </a:rPr>
              <a:t>1.2 million </a:t>
            </a:r>
            <a:r>
              <a:rPr lang="en-US" sz="1200" dirty="0">
                <a:solidFill>
                  <a:srgbClr val="000000"/>
                </a:solidFill>
                <a:latin typeface="Arial" panose="020B0604020202020204" pitchFamily="34" charset="0"/>
                <a:ea typeface="ＭＳ Ｐゴシック"/>
                <a:cs typeface="Arial" panose="020B0604020202020204" pitchFamily="34" charset="0"/>
              </a:rPr>
              <a:t>living with HIV</a:t>
            </a:r>
          </a:p>
          <a:p>
            <a:pPr marL="214313" indent="-214313" defTabSz="914400" eaLnBrk="0" fontAlgn="base" hangingPunct="0">
              <a:spcBef>
                <a:spcPct val="0"/>
              </a:spcBef>
              <a:spcAft>
                <a:spcPct val="0"/>
              </a:spcAft>
              <a:buFont typeface="Arial" panose="020B0604020202020204" pitchFamily="34" charset="0"/>
              <a:buChar char="•"/>
            </a:pPr>
            <a:r>
              <a:rPr lang="en-US" sz="1200" b="1" dirty="0">
                <a:solidFill>
                  <a:srgbClr val="000000"/>
                </a:solidFill>
                <a:latin typeface="Arial" panose="020B0604020202020204" pitchFamily="34" charset="0"/>
                <a:ea typeface="ＭＳ Ｐゴシック"/>
                <a:cs typeface="Arial" panose="020B0604020202020204" pitchFamily="34" charset="0"/>
              </a:rPr>
              <a:t>46% </a:t>
            </a:r>
            <a:r>
              <a:rPr lang="en-US" sz="1200" dirty="0">
                <a:solidFill>
                  <a:srgbClr val="000000"/>
                </a:solidFill>
                <a:latin typeface="Arial" panose="020B0604020202020204" pitchFamily="34" charset="0"/>
                <a:ea typeface="ＭＳ Ｐゴシック"/>
                <a:cs typeface="Arial" panose="020B0604020202020204" pitchFamily="34" charset="0"/>
              </a:rPr>
              <a:t>in the South</a:t>
            </a:r>
          </a:p>
          <a:p>
            <a:pPr marL="214313" indent="-214313" defTabSz="914400" eaLnBrk="0" fontAlgn="base" hangingPunct="0">
              <a:spcBef>
                <a:spcPct val="0"/>
              </a:spcBef>
              <a:spcAft>
                <a:spcPct val="0"/>
              </a:spcAft>
              <a:buFont typeface="Arial" panose="020B0604020202020204" pitchFamily="34" charset="0"/>
              <a:buChar char="•"/>
            </a:pPr>
            <a:r>
              <a:rPr lang="en-US" sz="1200" b="1" dirty="0">
                <a:solidFill>
                  <a:srgbClr val="000000"/>
                </a:solidFill>
                <a:latin typeface="Arial" panose="020B0604020202020204" pitchFamily="34" charset="0"/>
                <a:ea typeface="ＭＳ Ｐゴシック"/>
                <a:cs typeface="Arial" panose="020B0604020202020204" pitchFamily="34" charset="0"/>
              </a:rPr>
              <a:t>41% </a:t>
            </a:r>
            <a:r>
              <a:rPr lang="en-US" sz="1200" dirty="0">
                <a:solidFill>
                  <a:srgbClr val="000000"/>
                </a:solidFill>
                <a:latin typeface="Arial" panose="020B0604020202020204" pitchFamily="34" charset="0"/>
                <a:ea typeface="ＭＳ Ｐゴシック"/>
                <a:cs typeface="Arial" panose="020B0604020202020204" pitchFamily="34" charset="0"/>
              </a:rPr>
              <a:t>Black</a:t>
            </a:r>
          </a:p>
          <a:p>
            <a:pPr marL="214313" indent="-214313" defTabSz="914400" eaLnBrk="0" fontAlgn="base" hangingPunct="0">
              <a:spcBef>
                <a:spcPct val="0"/>
              </a:spcBef>
              <a:spcAft>
                <a:spcPct val="0"/>
              </a:spcAft>
              <a:buFont typeface="Arial" panose="020B0604020202020204" pitchFamily="34" charset="0"/>
              <a:buChar char="•"/>
            </a:pPr>
            <a:r>
              <a:rPr lang="en-US" sz="1200" b="1" dirty="0">
                <a:solidFill>
                  <a:srgbClr val="000000"/>
                </a:solidFill>
                <a:latin typeface="Arial" panose="020B0604020202020204" pitchFamily="34" charset="0"/>
                <a:ea typeface="ＭＳ Ｐゴシック"/>
                <a:cs typeface="Arial" panose="020B0604020202020204" pitchFamily="34" charset="0"/>
              </a:rPr>
              <a:t>18% </a:t>
            </a:r>
            <a:r>
              <a:rPr lang="en-US" sz="1200" dirty="0">
                <a:solidFill>
                  <a:srgbClr val="000000"/>
                </a:solidFill>
                <a:latin typeface="Arial" panose="020B0604020202020204" pitchFamily="34" charset="0"/>
                <a:ea typeface="ＭＳ Ｐゴシック"/>
                <a:cs typeface="Arial" panose="020B0604020202020204" pitchFamily="34" charset="0"/>
              </a:rPr>
              <a:t>Black MSM</a:t>
            </a:r>
          </a:p>
          <a:p>
            <a:pPr marL="214313" indent="-214313" defTabSz="914400" eaLnBrk="0" fontAlgn="base" hangingPunct="0">
              <a:spcBef>
                <a:spcPct val="0"/>
              </a:spcBef>
              <a:spcAft>
                <a:spcPct val="0"/>
              </a:spcAft>
              <a:buFont typeface="Arial" panose="020B0604020202020204" pitchFamily="34" charset="0"/>
              <a:buChar char="•"/>
            </a:pPr>
            <a:endParaRPr lang="en-US" sz="1200" dirty="0">
              <a:solidFill>
                <a:srgbClr val="000000"/>
              </a:solidFill>
              <a:latin typeface="Arial" panose="020B0604020202020204" pitchFamily="34" charset="0"/>
              <a:ea typeface="ＭＳ Ｐゴシック"/>
              <a:cs typeface="Arial" panose="020B0604020202020204" pitchFamily="34" charset="0"/>
            </a:endParaRPr>
          </a:p>
          <a:p>
            <a:pPr algn="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a:cs typeface="Arial" panose="020B0604020202020204" pitchFamily="34" charset="0"/>
              </a:rPr>
              <a:t>(CDC, 2019)</a:t>
            </a:r>
          </a:p>
        </p:txBody>
      </p:sp>
      <p:pic>
        <p:nvPicPr>
          <p:cNvPr id="3" name="Picture 2" descr="Map&#10;&#10;Description automatically generated">
            <a:extLst>
              <a:ext uri="{FF2B5EF4-FFF2-40B4-BE49-F238E27FC236}">
                <a16:creationId xmlns:a16="http://schemas.microsoft.com/office/drawing/2014/main" id="{8A05CDF5-0A6E-4F77-8FE0-64403FCB4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708299"/>
            <a:ext cx="6461760" cy="3634740"/>
          </a:xfrm>
          <a:prstGeom prst="rect">
            <a:avLst/>
          </a:prstGeom>
        </p:spPr>
      </p:pic>
      <p:sp>
        <p:nvSpPr>
          <p:cNvPr id="4" name="Rectangle 3">
            <a:extLst>
              <a:ext uri="{FF2B5EF4-FFF2-40B4-BE49-F238E27FC236}">
                <a16:creationId xmlns:a16="http://schemas.microsoft.com/office/drawing/2014/main" id="{4169C2DA-0CF7-4AEF-B60C-8BF06D4C7324}"/>
              </a:ext>
            </a:extLst>
          </p:cNvPr>
          <p:cNvSpPr/>
          <p:nvPr/>
        </p:nvSpPr>
        <p:spPr>
          <a:xfrm>
            <a:off x="5893983" y="4557381"/>
            <a:ext cx="2344479" cy="183412"/>
          </a:xfrm>
          <a:prstGeom prst="rect">
            <a:avLst/>
          </a:prstGeom>
          <a:solidFill>
            <a:srgbClr val="6678E9"/>
          </a:solidFill>
          <a:ln>
            <a:solidFill>
              <a:srgbClr val="667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spTree>
    <p:extLst>
      <p:ext uri="{BB962C8B-B14F-4D97-AF65-F5344CB8AC3E}">
        <p14:creationId xmlns:p14="http://schemas.microsoft.com/office/powerpoint/2010/main" val="243882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F495D4-5724-40BC-B3BE-903C7C7136DE}"/>
              </a:ext>
            </a:extLst>
          </p:cNvPr>
          <p:cNvSpPr txBox="1"/>
          <p:nvPr/>
        </p:nvSpPr>
        <p:spPr>
          <a:xfrm>
            <a:off x="9912600" y="5451875"/>
            <a:ext cx="749351" cy="369332"/>
          </a:xfrm>
          <a:prstGeom prst="rect">
            <a:avLst/>
          </a:prstGeom>
          <a:noFill/>
        </p:spPr>
        <p:txBody>
          <a:bodyPr wrap="square">
            <a:spAutoFit/>
          </a:bodyPr>
          <a:lstStyle/>
          <a:p>
            <a:pPr algn="ctr" defTabSz="685800">
              <a:defRPr/>
            </a:pPr>
            <a:fld id="{00000000-1234-1234-1234-123412341234}" type="slidenum">
              <a:rPr lang="en">
                <a:solidFill>
                  <a:prstClr val="white"/>
                </a:solidFill>
                <a:latin typeface="Arial" panose="020B0604020202020204" pitchFamily="34" charset="0"/>
                <a:ea typeface="ＭＳ Ｐゴシック"/>
                <a:cs typeface="Arial" panose="020B0604020202020204" pitchFamily="34" charset="0"/>
              </a:rPr>
              <a:pPr algn="ctr" defTabSz="685800">
                <a:defRPr/>
              </a:pPr>
              <a:t>48</a:t>
            </a:fld>
            <a:endParaRPr lang="en">
              <a:solidFill>
                <a:prstClr val="white"/>
              </a:solidFill>
              <a:latin typeface="Arial" panose="020B0604020202020204" pitchFamily="34" charset="0"/>
              <a:ea typeface="ＭＳ Ｐゴシック"/>
              <a:cs typeface="Arial" panose="020B0604020202020204" pitchFamily="34" charset="0"/>
            </a:endParaRPr>
          </a:p>
        </p:txBody>
      </p:sp>
      <p:sp>
        <p:nvSpPr>
          <p:cNvPr id="9" name="Google Shape;131;p18">
            <a:extLst>
              <a:ext uri="{FF2B5EF4-FFF2-40B4-BE49-F238E27FC236}">
                <a16:creationId xmlns:a16="http://schemas.microsoft.com/office/drawing/2014/main" id="{362877AD-E86A-4AA9-8325-407692FE3F01}"/>
              </a:ext>
            </a:extLst>
          </p:cNvPr>
          <p:cNvSpPr txBox="1">
            <a:spLocks/>
          </p:cNvSpPr>
          <p:nvPr/>
        </p:nvSpPr>
        <p:spPr>
          <a:xfrm>
            <a:off x="2838919" y="1059876"/>
            <a:ext cx="7547728" cy="828210"/>
          </a:xfrm>
          <a:prstGeom prst="rect">
            <a:avLst/>
          </a:prstGeom>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algn="ctr" fontAlgn="base">
              <a:defRPr/>
            </a:pPr>
            <a:endParaRPr lang="en-US" sz="2400" b="1" dirty="0">
              <a:solidFill>
                <a:srgbClr val="394D60"/>
              </a:solidFill>
              <a:latin typeface="Arial"/>
              <a:ea typeface="ＭＳ Ｐゴシック"/>
              <a:cs typeface="Arial"/>
            </a:endParaRPr>
          </a:p>
        </p:txBody>
      </p:sp>
      <p:sp>
        <p:nvSpPr>
          <p:cNvPr id="2" name="Title 1">
            <a:extLst>
              <a:ext uri="{FF2B5EF4-FFF2-40B4-BE49-F238E27FC236}">
                <a16:creationId xmlns:a16="http://schemas.microsoft.com/office/drawing/2014/main" id="{BE4CA6D7-F67F-4E14-9D8C-F50099171DB2}"/>
              </a:ext>
            </a:extLst>
          </p:cNvPr>
          <p:cNvSpPr>
            <a:spLocks noGrp="1"/>
          </p:cNvSpPr>
          <p:nvPr>
            <p:ph type="title"/>
          </p:nvPr>
        </p:nvSpPr>
        <p:spPr>
          <a:xfrm>
            <a:off x="2461495" y="898156"/>
            <a:ext cx="7269011" cy="453001"/>
          </a:xfrm>
        </p:spPr>
        <p:txBody>
          <a:bodyPr>
            <a:noAutofit/>
          </a:bodyPr>
          <a:lstStyle/>
          <a:p>
            <a:pPr algn="ctr"/>
            <a:r>
              <a:rPr lang="en-US" sz="3300" b="1" kern="1200" dirty="0">
                <a:latin typeface="Arial"/>
                <a:cs typeface="Arial"/>
              </a:rPr>
              <a:t>The HIV Epidemic in the U.S. South</a:t>
            </a:r>
            <a:endParaRPr lang="en-US" sz="3300" dirty="0"/>
          </a:p>
        </p:txBody>
      </p:sp>
      <p:pic>
        <p:nvPicPr>
          <p:cNvPr id="8" name="Picture 7">
            <a:extLst>
              <a:ext uri="{FF2B5EF4-FFF2-40B4-BE49-F238E27FC236}">
                <a16:creationId xmlns:a16="http://schemas.microsoft.com/office/drawing/2014/main" id="{BBFD06B6-37C1-4A97-A1FA-EEAA31ACA161}"/>
              </a:ext>
            </a:extLst>
          </p:cNvPr>
          <p:cNvPicPr>
            <a:picLocks noChangeAspect="1"/>
          </p:cNvPicPr>
          <p:nvPr/>
        </p:nvPicPr>
        <p:blipFill>
          <a:blip r:embed="rId3"/>
          <a:stretch>
            <a:fillRect/>
          </a:stretch>
        </p:blipFill>
        <p:spPr>
          <a:xfrm>
            <a:off x="2605173" y="1730994"/>
            <a:ext cx="6981653" cy="4332091"/>
          </a:xfrm>
          <a:prstGeom prst="rect">
            <a:avLst/>
          </a:prstGeom>
        </p:spPr>
      </p:pic>
    </p:spTree>
    <p:extLst>
      <p:ext uri="{BB962C8B-B14F-4D97-AF65-F5344CB8AC3E}">
        <p14:creationId xmlns:p14="http://schemas.microsoft.com/office/powerpoint/2010/main" val="2874722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2F6668-2C72-B945-BB6D-BF7853402706}"/>
              </a:ext>
            </a:extLst>
          </p:cNvPr>
          <p:cNvSpPr>
            <a:spLocks noGrp="1"/>
          </p:cNvSpPr>
          <p:nvPr>
            <p:ph type="title"/>
          </p:nvPr>
        </p:nvSpPr>
        <p:spPr>
          <a:xfrm>
            <a:off x="1885390" y="638736"/>
            <a:ext cx="8053561" cy="695794"/>
          </a:xfrm>
        </p:spPr>
        <p:txBody>
          <a:bodyPr>
            <a:normAutofit fontScale="90000"/>
          </a:bodyPr>
          <a:lstStyle/>
          <a:p>
            <a:r>
              <a:rPr lang="en-US" dirty="0"/>
              <a:t>Overlay of Health and Social Disparities</a:t>
            </a:r>
          </a:p>
        </p:txBody>
      </p:sp>
      <p:pic>
        <p:nvPicPr>
          <p:cNvPr id="2" name="Picture 1">
            <a:extLst>
              <a:ext uri="{FF2B5EF4-FFF2-40B4-BE49-F238E27FC236}">
                <a16:creationId xmlns:a16="http://schemas.microsoft.com/office/drawing/2014/main" id="{1FCCE6DD-D95B-DE4C-8A16-36755559B28A}"/>
              </a:ext>
            </a:extLst>
          </p:cNvPr>
          <p:cNvPicPr>
            <a:picLocks noChangeAspect="1"/>
          </p:cNvPicPr>
          <p:nvPr/>
        </p:nvPicPr>
        <p:blipFill>
          <a:blip r:embed="rId3"/>
          <a:stretch>
            <a:fillRect/>
          </a:stretch>
        </p:blipFill>
        <p:spPr>
          <a:xfrm>
            <a:off x="2076918" y="1649452"/>
            <a:ext cx="7670503" cy="4014734"/>
          </a:xfrm>
          <a:prstGeom prst="rect">
            <a:avLst/>
          </a:prstGeom>
          <a:noFill/>
          <a:ln>
            <a:noFill/>
          </a:ln>
        </p:spPr>
      </p:pic>
      <p:sp>
        <p:nvSpPr>
          <p:cNvPr id="3" name="TextBox 2">
            <a:extLst>
              <a:ext uri="{FF2B5EF4-FFF2-40B4-BE49-F238E27FC236}">
                <a16:creationId xmlns:a16="http://schemas.microsoft.com/office/drawing/2014/main" id="{F67916D5-68CA-DB4C-83DC-79059800EEE6}"/>
              </a:ext>
            </a:extLst>
          </p:cNvPr>
          <p:cNvSpPr txBox="1"/>
          <p:nvPr/>
        </p:nvSpPr>
        <p:spPr>
          <a:xfrm>
            <a:off x="2010604" y="5664187"/>
            <a:ext cx="8285505" cy="507831"/>
          </a:xfrm>
          <a:prstGeom prst="rect">
            <a:avLst/>
          </a:prstGeom>
          <a:noFill/>
        </p:spPr>
        <p:txBody>
          <a:bodyPr wrap="square" rtlCol="0">
            <a:spAutoFit/>
          </a:bodyPr>
          <a:lstStyle/>
          <a:p>
            <a:pP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rPr>
              <a:t>Credit: </a:t>
            </a:r>
            <a:r>
              <a:rPr lang="en-US" sz="900" dirty="0">
                <a:solidFill>
                  <a:srgbClr val="000000"/>
                </a:solidFill>
                <a:latin typeface="Arial" panose="020B0604020202020204" pitchFamily="34" charset="0"/>
                <a:ea typeface="ＭＳ Ｐゴシック" panose="020B0600070205080204" pitchFamily="34" charset="-128"/>
              </a:rPr>
              <a:t>Figure courtesy of amfAR, excerpted from Greg Millet’s July AIDS 2020 plenary.</a:t>
            </a:r>
          </a:p>
          <a:p>
            <a:pP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rPr>
              <a:t>Credit: </a:t>
            </a:r>
            <a:r>
              <a:rPr lang="en-US" sz="900" dirty="0" err="1">
                <a:solidFill>
                  <a:srgbClr val="000000"/>
                </a:solidFill>
                <a:latin typeface="Arial" panose="020B0604020202020204" pitchFamily="34" charset="0"/>
                <a:ea typeface="ＭＳ Ｐゴシック" panose="020B0600070205080204" pitchFamily="34" charset="-128"/>
              </a:rPr>
              <a:t>Poteat</a:t>
            </a:r>
            <a:r>
              <a:rPr lang="en-US" sz="900" dirty="0">
                <a:solidFill>
                  <a:srgbClr val="000000"/>
                </a:solidFill>
                <a:latin typeface="Arial" panose="020B0604020202020204" pitchFamily="34" charset="0"/>
                <a:ea typeface="ＭＳ Ｐゴシック" panose="020B0600070205080204" pitchFamily="34" charset="-128"/>
              </a:rPr>
              <a:t> T, Millett GA, Nelson LE, </a:t>
            </a:r>
            <a:r>
              <a:rPr lang="en-US" sz="900" dirty="0" err="1">
                <a:solidFill>
                  <a:srgbClr val="000000"/>
                </a:solidFill>
                <a:latin typeface="Arial" panose="020B0604020202020204" pitchFamily="34" charset="0"/>
                <a:ea typeface="ＭＳ Ｐゴシック" panose="020B0600070205080204" pitchFamily="34" charset="-128"/>
              </a:rPr>
              <a:t>Beyrer</a:t>
            </a:r>
            <a:r>
              <a:rPr lang="en-US" sz="900" dirty="0">
                <a:solidFill>
                  <a:srgbClr val="000000"/>
                </a:solidFill>
                <a:latin typeface="Arial" panose="020B0604020202020204" pitchFamily="34" charset="0"/>
                <a:ea typeface="ＭＳ Ｐゴシック" panose="020B0600070205080204" pitchFamily="34" charset="-128"/>
              </a:rPr>
              <a:t> C. (2020). Understanding COVID-19 risks and vulnerabilities among Black communities in America: The lethal force of </a:t>
            </a:r>
            <a:r>
              <a:rPr lang="en-US" sz="900" dirty="0" err="1">
                <a:solidFill>
                  <a:srgbClr val="000000"/>
                </a:solidFill>
                <a:latin typeface="Arial" panose="020B0604020202020204" pitchFamily="34" charset="0"/>
                <a:ea typeface="ＭＳ Ｐゴシック" panose="020B0600070205080204" pitchFamily="34" charset="-128"/>
              </a:rPr>
              <a:t>syndemics</a:t>
            </a:r>
            <a:r>
              <a:rPr lang="en-US" sz="900" dirty="0">
                <a:solidFill>
                  <a:srgbClr val="000000"/>
                </a:solidFill>
                <a:latin typeface="Arial" panose="020B0604020202020204" pitchFamily="34" charset="0"/>
                <a:ea typeface="ＭＳ Ｐゴシック" panose="020B0600070205080204" pitchFamily="34" charset="-128"/>
              </a:rPr>
              <a:t>.  Annals of Epidemiology, 47: 1-3.</a:t>
            </a:r>
          </a:p>
        </p:txBody>
      </p:sp>
    </p:spTree>
    <p:extLst>
      <p:ext uri="{BB962C8B-B14F-4D97-AF65-F5344CB8AC3E}">
        <p14:creationId xmlns:p14="http://schemas.microsoft.com/office/powerpoint/2010/main" val="323111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377484-CA0F-8064-73B9-5C8EFC7F02E1}"/>
              </a:ext>
            </a:extLst>
          </p:cNvPr>
          <p:cNvPicPr>
            <a:picLocks noChangeAspect="1"/>
          </p:cNvPicPr>
          <p:nvPr/>
        </p:nvPicPr>
        <p:blipFill rotWithShape="1">
          <a:blip r:embed="rId3"/>
          <a:srcRect t="13753"/>
          <a:stretch/>
        </p:blipFill>
        <p:spPr>
          <a:xfrm>
            <a:off x="1082979" y="1525736"/>
            <a:ext cx="10204448" cy="5058262"/>
          </a:xfrm>
          <a:prstGeom prst="rect">
            <a:avLst/>
          </a:prstGeom>
        </p:spPr>
      </p:pic>
      <p:sp>
        <p:nvSpPr>
          <p:cNvPr id="9" name="Rectangle 37">
            <a:extLst>
              <a:ext uri="{FF2B5EF4-FFF2-40B4-BE49-F238E27FC236}">
                <a16:creationId xmlns:a16="http://schemas.microsoft.com/office/drawing/2014/main" id="{1B380557-509D-83D3-C181-6F1F1C7A7747}"/>
              </a:ext>
            </a:extLst>
          </p:cNvPr>
          <p:cNvSpPr>
            <a:spLocks noChangeArrowheads="1"/>
          </p:cNvSpPr>
          <p:nvPr/>
        </p:nvSpPr>
        <p:spPr bwMode="auto">
          <a:xfrm>
            <a:off x="662773" y="610203"/>
            <a:ext cx="10204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r>
              <a:rPr lang="en-US" altLang="en-US" sz="2800" b="1" spc="50">
                <a:solidFill>
                  <a:schemeClr val="accent5"/>
                </a:solidFill>
                <a:latin typeface="Century Gothic" panose="020B0502020202020204" pitchFamily="34" charset="0"/>
                <a:ea typeface="+mj-ea"/>
                <a:cs typeface="Arial"/>
              </a:rPr>
              <a:t>Adult and Child Deaths due to AIDS</a:t>
            </a:r>
            <a:r>
              <a:rPr lang="en-US" altLang="en-US" sz="2800" b="1" spc="50">
                <a:solidFill>
                  <a:schemeClr val="accent5"/>
                </a:solidFill>
                <a:latin typeface="Century Gothic" panose="020B0502020202020204" pitchFamily="34" charset="0"/>
                <a:ea typeface="+mj-ea"/>
                <a:cs typeface="Arial"/>
                <a:sym typeface="Webdings" pitchFamily="18" charset="2"/>
              </a:rPr>
              <a:t></a:t>
            </a:r>
            <a:r>
              <a:rPr lang="en-US" altLang="en-US" sz="2800" b="1" spc="50">
                <a:solidFill>
                  <a:schemeClr val="accent5"/>
                </a:solidFill>
                <a:latin typeface="Century Gothic" panose="020B0502020202020204" pitchFamily="34" charset="0"/>
                <a:ea typeface="+mj-ea"/>
                <a:cs typeface="Arial"/>
              </a:rPr>
              <a:t> 1990–2021 </a:t>
            </a:r>
          </a:p>
        </p:txBody>
      </p:sp>
      <p:sp>
        <p:nvSpPr>
          <p:cNvPr id="17" name="Rectangle 16">
            <a:extLst>
              <a:ext uri="{FF2B5EF4-FFF2-40B4-BE49-F238E27FC236}">
                <a16:creationId xmlns:a16="http://schemas.microsoft.com/office/drawing/2014/main" id="{796E33B6-7865-F2D6-C031-5DDEAA14991D}"/>
              </a:ext>
            </a:extLst>
          </p:cNvPr>
          <p:cNvSpPr/>
          <p:nvPr/>
        </p:nvSpPr>
        <p:spPr>
          <a:xfrm>
            <a:off x="10341162" y="6114361"/>
            <a:ext cx="1686572" cy="49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B4EF9A-3244-E318-D842-F32AA5F462B8}"/>
              </a:ext>
            </a:extLst>
          </p:cNvPr>
          <p:cNvSpPr txBox="1"/>
          <p:nvPr/>
        </p:nvSpPr>
        <p:spPr>
          <a:xfrm>
            <a:off x="10650655" y="3525348"/>
            <a:ext cx="1273545" cy="369332"/>
          </a:xfrm>
          <a:prstGeom prst="rect">
            <a:avLst/>
          </a:prstGeom>
          <a:noFill/>
        </p:spPr>
        <p:txBody>
          <a:bodyPr wrap="square" rtlCol="0">
            <a:spAutoFit/>
          </a:bodyPr>
          <a:lstStyle/>
          <a:p>
            <a:r>
              <a:rPr lang="en-US"/>
              <a:t>650,000 </a:t>
            </a:r>
          </a:p>
        </p:txBody>
      </p:sp>
      <p:cxnSp>
        <p:nvCxnSpPr>
          <p:cNvPr id="20" name="Straight Arrow Connector 19">
            <a:extLst>
              <a:ext uri="{FF2B5EF4-FFF2-40B4-BE49-F238E27FC236}">
                <a16:creationId xmlns:a16="http://schemas.microsoft.com/office/drawing/2014/main" id="{A32E2BC2-4519-879A-730E-1A9809A12DE6}"/>
              </a:ext>
            </a:extLst>
          </p:cNvPr>
          <p:cNvCxnSpPr>
            <a:cxnSpLocks/>
          </p:cNvCxnSpPr>
          <p:nvPr/>
        </p:nvCxnSpPr>
        <p:spPr>
          <a:xfrm flipH="1">
            <a:off x="10185649" y="4054867"/>
            <a:ext cx="522071" cy="3504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6CAF622-8392-5BA1-2542-E5927F10F4A0}"/>
              </a:ext>
            </a:extLst>
          </p:cNvPr>
          <p:cNvSpPr txBox="1"/>
          <p:nvPr/>
        </p:nvSpPr>
        <p:spPr>
          <a:xfrm>
            <a:off x="11118226" y="5562118"/>
            <a:ext cx="1273545" cy="369332"/>
          </a:xfrm>
          <a:prstGeom prst="rect">
            <a:avLst/>
          </a:prstGeom>
          <a:noFill/>
        </p:spPr>
        <p:txBody>
          <a:bodyPr wrap="square" rtlCol="0">
            <a:spAutoFit/>
          </a:bodyPr>
          <a:lstStyle/>
          <a:p>
            <a:r>
              <a:rPr lang="en-US"/>
              <a:t>250,000 </a:t>
            </a:r>
          </a:p>
        </p:txBody>
      </p:sp>
      <p:sp>
        <p:nvSpPr>
          <p:cNvPr id="22" name="TextBox 21">
            <a:extLst>
              <a:ext uri="{FF2B5EF4-FFF2-40B4-BE49-F238E27FC236}">
                <a16:creationId xmlns:a16="http://schemas.microsoft.com/office/drawing/2014/main" id="{A07355CF-0D93-B31D-8DAD-FFF91659AFE5}"/>
              </a:ext>
            </a:extLst>
          </p:cNvPr>
          <p:cNvSpPr txBox="1"/>
          <p:nvPr/>
        </p:nvSpPr>
        <p:spPr>
          <a:xfrm>
            <a:off x="11231779" y="5241743"/>
            <a:ext cx="764697" cy="369332"/>
          </a:xfrm>
          <a:prstGeom prst="rect">
            <a:avLst/>
          </a:prstGeom>
          <a:noFill/>
        </p:spPr>
        <p:txBody>
          <a:bodyPr wrap="none" rtlCol="0">
            <a:spAutoFit/>
          </a:bodyPr>
          <a:lstStyle/>
          <a:p>
            <a:r>
              <a:rPr lang="en-US"/>
              <a:t>Target</a:t>
            </a:r>
          </a:p>
        </p:txBody>
      </p:sp>
      <p:cxnSp>
        <p:nvCxnSpPr>
          <p:cNvPr id="23" name="Straight Arrow Connector 22">
            <a:extLst>
              <a:ext uri="{FF2B5EF4-FFF2-40B4-BE49-F238E27FC236}">
                <a16:creationId xmlns:a16="http://schemas.microsoft.com/office/drawing/2014/main" id="{3D0F2213-9C4E-3A91-A7EA-4236F8A721E1}"/>
              </a:ext>
            </a:extLst>
          </p:cNvPr>
          <p:cNvCxnSpPr>
            <a:cxnSpLocks/>
          </p:cNvCxnSpPr>
          <p:nvPr/>
        </p:nvCxnSpPr>
        <p:spPr>
          <a:xfrm flipH="1" flipV="1">
            <a:off x="11279759" y="4801074"/>
            <a:ext cx="378735" cy="3639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3E72966-5326-8FFF-51A5-315D1775A866}"/>
              </a:ext>
            </a:extLst>
          </p:cNvPr>
          <p:cNvSpPr txBox="1"/>
          <p:nvPr/>
        </p:nvSpPr>
        <p:spPr>
          <a:xfrm>
            <a:off x="10769660" y="3232436"/>
            <a:ext cx="777777" cy="369332"/>
          </a:xfrm>
          <a:prstGeom prst="rect">
            <a:avLst/>
          </a:prstGeom>
          <a:noFill/>
        </p:spPr>
        <p:txBody>
          <a:bodyPr wrap="none" rtlCol="0">
            <a:spAutoFit/>
          </a:bodyPr>
          <a:lstStyle/>
          <a:p>
            <a:r>
              <a:rPr lang="en-US"/>
              <a:t>Actual</a:t>
            </a:r>
          </a:p>
        </p:txBody>
      </p:sp>
      <p:sp>
        <p:nvSpPr>
          <p:cNvPr id="2" name="TextBox 1">
            <a:extLst>
              <a:ext uri="{FF2B5EF4-FFF2-40B4-BE49-F238E27FC236}">
                <a16:creationId xmlns:a16="http://schemas.microsoft.com/office/drawing/2014/main" id="{56BCD9B9-AEB1-403F-60BF-44EAF00CBE14}"/>
              </a:ext>
            </a:extLst>
          </p:cNvPr>
          <p:cNvSpPr txBox="1"/>
          <p:nvPr/>
        </p:nvSpPr>
        <p:spPr>
          <a:xfrm>
            <a:off x="7346502" y="2168232"/>
            <a:ext cx="2743200" cy="646331"/>
          </a:xfrm>
          <a:prstGeom prst="rect">
            <a:avLst/>
          </a:prstGeom>
          <a:noFill/>
        </p:spPr>
        <p:txBody>
          <a:bodyPr wrap="square" rtlCol="0">
            <a:spAutoFit/>
          </a:bodyPr>
          <a:lstStyle/>
          <a:p>
            <a:pPr algn="ctr"/>
            <a:r>
              <a:rPr lang="en-US"/>
              <a:t>~50% decline in AIDS deaths since 2010</a:t>
            </a:r>
          </a:p>
        </p:txBody>
      </p:sp>
      <p:cxnSp>
        <p:nvCxnSpPr>
          <p:cNvPr id="3" name="Straight Connector 2">
            <a:extLst>
              <a:ext uri="{FF2B5EF4-FFF2-40B4-BE49-F238E27FC236}">
                <a16:creationId xmlns:a16="http://schemas.microsoft.com/office/drawing/2014/main" id="{FBF2BD08-4456-B2BF-0036-6493CEC82B77}"/>
              </a:ext>
            </a:extLst>
          </p:cNvPr>
          <p:cNvCxnSpPr/>
          <p:nvPr/>
        </p:nvCxnSpPr>
        <p:spPr>
          <a:xfrm flipV="1">
            <a:off x="7284537" y="2248374"/>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005B3EB-543E-2712-04E3-D602EC005CAF}"/>
              </a:ext>
            </a:extLst>
          </p:cNvPr>
          <p:cNvCxnSpPr/>
          <p:nvPr/>
        </p:nvCxnSpPr>
        <p:spPr>
          <a:xfrm flipV="1">
            <a:off x="10171905" y="2242931"/>
            <a:ext cx="0" cy="2667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262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29C2D2F-1EA5-4D64-96BB-0AFBE3EC61EB}"/>
              </a:ext>
            </a:extLst>
          </p:cNvPr>
          <p:cNvGraphicFramePr>
            <a:graphicFrameLocks/>
          </p:cNvGraphicFramePr>
          <p:nvPr/>
        </p:nvGraphicFramePr>
        <p:xfrm>
          <a:off x="2286953" y="2400300"/>
          <a:ext cx="5040631" cy="311825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D765ECF4-47F9-4F0C-B21C-DCAC075C85C7}"/>
              </a:ext>
            </a:extLst>
          </p:cNvPr>
          <p:cNvPicPr>
            <a:picLocks noChangeAspect="1"/>
          </p:cNvPicPr>
          <p:nvPr/>
        </p:nvPicPr>
        <p:blipFill rotWithShape="1">
          <a:blip r:embed="rId4"/>
          <a:srcRect l="69181" t="33858"/>
          <a:stretch/>
        </p:blipFill>
        <p:spPr>
          <a:xfrm>
            <a:off x="7397382" y="3337136"/>
            <a:ext cx="2386454" cy="1706137"/>
          </a:xfrm>
          <a:prstGeom prst="rect">
            <a:avLst/>
          </a:prstGeom>
        </p:spPr>
      </p:pic>
      <p:sp>
        <p:nvSpPr>
          <p:cNvPr id="4" name="Google Shape;131;p18">
            <a:extLst>
              <a:ext uri="{FF2B5EF4-FFF2-40B4-BE49-F238E27FC236}">
                <a16:creationId xmlns:a16="http://schemas.microsoft.com/office/drawing/2014/main" id="{A25F35A1-6CA8-4BB1-8F26-1CE393F4FCF2}"/>
              </a:ext>
            </a:extLst>
          </p:cNvPr>
          <p:cNvSpPr txBox="1">
            <a:spLocks/>
          </p:cNvSpPr>
          <p:nvPr/>
        </p:nvSpPr>
        <p:spPr>
          <a:xfrm>
            <a:off x="8190818" y="3425039"/>
            <a:ext cx="1578271" cy="188306"/>
          </a:xfrm>
          <a:prstGeom prst="rect">
            <a:avLst/>
          </a:prstGeom>
          <a:solidFill>
            <a:schemeClr val="bg1"/>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defTabSz="685800">
              <a:defRPr/>
            </a:pPr>
            <a:r>
              <a:rPr lang="en-US" sz="1050" b="1" dirty="0">
                <a:solidFill>
                  <a:srgbClr val="1F354B"/>
                </a:solidFill>
                <a:latin typeface="Arial" panose="020B0604020202020204" pitchFamily="34" charset="0"/>
                <a:ea typeface="ＭＳ Ｐゴシック"/>
                <a:cs typeface="Arial" panose="020B0604020202020204" pitchFamily="34" charset="0"/>
              </a:rPr>
              <a:t>Black/African American</a:t>
            </a:r>
          </a:p>
        </p:txBody>
      </p:sp>
      <p:sp>
        <p:nvSpPr>
          <p:cNvPr id="5" name="Google Shape;131;p18">
            <a:extLst>
              <a:ext uri="{FF2B5EF4-FFF2-40B4-BE49-F238E27FC236}">
                <a16:creationId xmlns:a16="http://schemas.microsoft.com/office/drawing/2014/main" id="{67BC585D-B8C1-4667-B0AC-BFF45A0D582B}"/>
              </a:ext>
            </a:extLst>
          </p:cNvPr>
          <p:cNvSpPr txBox="1">
            <a:spLocks/>
          </p:cNvSpPr>
          <p:nvPr/>
        </p:nvSpPr>
        <p:spPr>
          <a:xfrm>
            <a:off x="8205566" y="3790867"/>
            <a:ext cx="1578271" cy="188306"/>
          </a:xfrm>
          <a:prstGeom prst="rect">
            <a:avLst/>
          </a:prstGeom>
          <a:solidFill>
            <a:schemeClr val="bg1"/>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defTabSz="685800">
              <a:defRPr/>
            </a:pPr>
            <a:r>
              <a:rPr lang="en-US" sz="1050" b="1" dirty="0">
                <a:solidFill>
                  <a:srgbClr val="1F354B"/>
                </a:solidFill>
                <a:latin typeface="Arial" panose="020B0604020202020204" pitchFamily="34" charset="0"/>
                <a:ea typeface="ＭＳ Ｐゴシック"/>
                <a:cs typeface="Arial" panose="020B0604020202020204" pitchFamily="34" charset="0"/>
              </a:rPr>
              <a:t>White</a:t>
            </a:r>
          </a:p>
        </p:txBody>
      </p:sp>
      <p:sp>
        <p:nvSpPr>
          <p:cNvPr id="6" name="Google Shape;131;p18">
            <a:extLst>
              <a:ext uri="{FF2B5EF4-FFF2-40B4-BE49-F238E27FC236}">
                <a16:creationId xmlns:a16="http://schemas.microsoft.com/office/drawing/2014/main" id="{0AAF5710-AB4A-4756-8BC7-F1DA920C83D5}"/>
              </a:ext>
            </a:extLst>
          </p:cNvPr>
          <p:cNvSpPr txBox="1">
            <a:spLocks/>
          </p:cNvSpPr>
          <p:nvPr/>
        </p:nvSpPr>
        <p:spPr>
          <a:xfrm>
            <a:off x="8190818" y="4104909"/>
            <a:ext cx="1578271" cy="188306"/>
          </a:xfrm>
          <a:prstGeom prst="rect">
            <a:avLst/>
          </a:prstGeom>
          <a:solidFill>
            <a:schemeClr val="bg1"/>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defTabSz="685800">
              <a:defRPr/>
            </a:pPr>
            <a:r>
              <a:rPr lang="en-US" sz="1050" b="1" dirty="0">
                <a:solidFill>
                  <a:srgbClr val="1F354B"/>
                </a:solidFill>
                <a:latin typeface="Arial" panose="020B0604020202020204" pitchFamily="34" charset="0"/>
                <a:ea typeface="ＭＳ Ｐゴシック"/>
                <a:cs typeface="Arial" panose="020B0604020202020204" pitchFamily="34" charset="0"/>
              </a:rPr>
              <a:t>Hispanic/Latino</a:t>
            </a:r>
          </a:p>
        </p:txBody>
      </p:sp>
      <p:sp>
        <p:nvSpPr>
          <p:cNvPr id="7" name="Google Shape;131;p18">
            <a:extLst>
              <a:ext uri="{FF2B5EF4-FFF2-40B4-BE49-F238E27FC236}">
                <a16:creationId xmlns:a16="http://schemas.microsoft.com/office/drawing/2014/main" id="{200B70BD-7ABE-4235-9C20-877F900D9A1D}"/>
              </a:ext>
            </a:extLst>
          </p:cNvPr>
          <p:cNvSpPr txBox="1">
            <a:spLocks/>
          </p:cNvSpPr>
          <p:nvPr/>
        </p:nvSpPr>
        <p:spPr>
          <a:xfrm>
            <a:off x="8190824" y="4448462"/>
            <a:ext cx="1578271" cy="188306"/>
          </a:xfrm>
          <a:prstGeom prst="rect">
            <a:avLst/>
          </a:prstGeom>
          <a:solidFill>
            <a:schemeClr val="bg1"/>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defTabSz="685800">
              <a:defRPr/>
            </a:pPr>
            <a:r>
              <a:rPr lang="en-US" sz="1050" b="1" dirty="0">
                <a:solidFill>
                  <a:srgbClr val="1F354B"/>
                </a:solidFill>
                <a:latin typeface="Arial" panose="020B0604020202020204" pitchFamily="34" charset="0"/>
                <a:ea typeface="ＭＳ Ｐゴシック"/>
                <a:cs typeface="Arial" panose="020B0604020202020204" pitchFamily="34" charset="0"/>
              </a:rPr>
              <a:t>Asian</a:t>
            </a:r>
          </a:p>
        </p:txBody>
      </p:sp>
      <p:sp>
        <p:nvSpPr>
          <p:cNvPr id="8" name="Google Shape;131;p18">
            <a:extLst>
              <a:ext uri="{FF2B5EF4-FFF2-40B4-BE49-F238E27FC236}">
                <a16:creationId xmlns:a16="http://schemas.microsoft.com/office/drawing/2014/main" id="{B0F48C8D-B23B-4EB5-8610-A95469FEB3A9}"/>
              </a:ext>
            </a:extLst>
          </p:cNvPr>
          <p:cNvSpPr txBox="1">
            <a:spLocks/>
          </p:cNvSpPr>
          <p:nvPr/>
        </p:nvSpPr>
        <p:spPr>
          <a:xfrm>
            <a:off x="8176070" y="4819560"/>
            <a:ext cx="1578271" cy="188306"/>
          </a:xfrm>
          <a:prstGeom prst="rect">
            <a:avLst/>
          </a:prstGeom>
          <a:solidFill>
            <a:schemeClr val="bg1"/>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defTabSz="685800">
              <a:defRPr/>
            </a:pPr>
            <a:r>
              <a:rPr lang="en-US" sz="1050" b="1" dirty="0">
                <a:solidFill>
                  <a:srgbClr val="1F354B"/>
                </a:solidFill>
                <a:latin typeface="Arial" panose="020B0604020202020204" pitchFamily="34" charset="0"/>
                <a:ea typeface="ＭＳ Ｐゴシック"/>
                <a:cs typeface="Arial" panose="020B0604020202020204" pitchFamily="34" charset="0"/>
              </a:rPr>
              <a:t>Multiple Races</a:t>
            </a:r>
          </a:p>
        </p:txBody>
      </p:sp>
      <p:pic>
        <p:nvPicPr>
          <p:cNvPr id="9" name="Picture 8">
            <a:extLst>
              <a:ext uri="{FF2B5EF4-FFF2-40B4-BE49-F238E27FC236}">
                <a16:creationId xmlns:a16="http://schemas.microsoft.com/office/drawing/2014/main" id="{DAB00D93-BDB3-4514-B1D6-72E3DF9A875E}"/>
              </a:ext>
            </a:extLst>
          </p:cNvPr>
          <p:cNvPicPr>
            <a:picLocks noChangeAspect="1"/>
          </p:cNvPicPr>
          <p:nvPr/>
        </p:nvPicPr>
        <p:blipFill rotWithShape="1">
          <a:blip r:embed="rId4"/>
          <a:srcRect l="69181" r="3225" b="66288"/>
          <a:stretch/>
        </p:blipFill>
        <p:spPr>
          <a:xfrm>
            <a:off x="7372597" y="1918977"/>
            <a:ext cx="3056201" cy="1358556"/>
          </a:xfrm>
          <a:prstGeom prst="rect">
            <a:avLst/>
          </a:prstGeom>
        </p:spPr>
      </p:pic>
      <p:sp>
        <p:nvSpPr>
          <p:cNvPr id="10" name="TextBox 9">
            <a:extLst>
              <a:ext uri="{FF2B5EF4-FFF2-40B4-BE49-F238E27FC236}">
                <a16:creationId xmlns:a16="http://schemas.microsoft.com/office/drawing/2014/main" id="{02689BA6-CD5C-4DD5-9DC8-85A4C8711094}"/>
              </a:ext>
            </a:extLst>
          </p:cNvPr>
          <p:cNvSpPr txBox="1"/>
          <p:nvPr/>
        </p:nvSpPr>
        <p:spPr>
          <a:xfrm>
            <a:off x="2286952" y="2720132"/>
            <a:ext cx="800377" cy="369332"/>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Northeast</a:t>
            </a:r>
          </a:p>
          <a:p>
            <a:pPr algn="ctr" defTabSz="914400" eaLnBrk="0" fontAlgn="base" hangingPunct="0">
              <a:spcBef>
                <a:spcPct val="0"/>
              </a:spcBef>
              <a:spcAft>
                <a:spcPct val="0"/>
              </a:spcAft>
            </a:pPr>
            <a:r>
              <a:rPr 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N=5,275</a:t>
            </a:r>
          </a:p>
        </p:txBody>
      </p:sp>
      <p:sp>
        <p:nvSpPr>
          <p:cNvPr id="11" name="TextBox 10">
            <a:extLst>
              <a:ext uri="{FF2B5EF4-FFF2-40B4-BE49-F238E27FC236}">
                <a16:creationId xmlns:a16="http://schemas.microsoft.com/office/drawing/2014/main" id="{55204929-2C81-4F99-8A4C-F92C0D1A4B18}"/>
              </a:ext>
            </a:extLst>
          </p:cNvPr>
          <p:cNvSpPr txBox="1"/>
          <p:nvPr/>
        </p:nvSpPr>
        <p:spPr>
          <a:xfrm>
            <a:off x="2286952" y="3440220"/>
            <a:ext cx="800376" cy="369332"/>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Midwest</a:t>
            </a:r>
          </a:p>
          <a:p>
            <a:pPr algn="ctr" defTabSz="914400" eaLnBrk="0" fontAlgn="base" hangingPunct="0">
              <a:spcBef>
                <a:spcPct val="0"/>
              </a:spcBef>
              <a:spcAft>
                <a:spcPct val="0"/>
              </a:spcAft>
            </a:pPr>
            <a:r>
              <a:rPr 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N=4,759</a:t>
            </a:r>
          </a:p>
        </p:txBody>
      </p:sp>
      <p:sp>
        <p:nvSpPr>
          <p:cNvPr id="13" name="Rectangle: Rounded Corners 12">
            <a:extLst>
              <a:ext uri="{FF2B5EF4-FFF2-40B4-BE49-F238E27FC236}">
                <a16:creationId xmlns:a16="http://schemas.microsoft.com/office/drawing/2014/main" id="{B4E03F22-E7FC-4D5C-8F6E-97E1F8198FA5}"/>
              </a:ext>
            </a:extLst>
          </p:cNvPr>
          <p:cNvSpPr/>
          <p:nvPr/>
        </p:nvSpPr>
        <p:spPr>
          <a:xfrm>
            <a:off x="1727982" y="4019154"/>
            <a:ext cx="1359347" cy="598067"/>
          </a:xfrm>
          <a:prstGeom prst="roundRect">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en-US" sz="1500" dirty="0">
                <a:solidFill>
                  <a:srgbClr val="FFFFFF"/>
                </a:solidFill>
                <a:latin typeface="Arial" panose="020B0604020202020204" pitchFamily="34" charset="0"/>
                <a:ea typeface="ＭＳ Ｐゴシック"/>
                <a:cs typeface="Arial" panose="020B0604020202020204" pitchFamily="34" charset="0"/>
              </a:rPr>
              <a:t>South</a:t>
            </a:r>
          </a:p>
          <a:p>
            <a:pPr algn="ctr" defTabSz="914400" eaLnBrk="0" fontAlgn="base" hangingPunct="0">
              <a:spcBef>
                <a:spcPct val="0"/>
              </a:spcBef>
              <a:spcAft>
                <a:spcPct val="0"/>
              </a:spcAft>
            </a:pPr>
            <a:r>
              <a:rPr lang="en-US" sz="1500" dirty="0">
                <a:solidFill>
                  <a:srgbClr val="FFFFFF"/>
                </a:solidFill>
                <a:latin typeface="Arial" panose="020B0604020202020204" pitchFamily="34" charset="0"/>
                <a:ea typeface="ＭＳ Ｐゴシック"/>
                <a:cs typeface="Arial" panose="020B0604020202020204" pitchFamily="34" charset="0"/>
              </a:rPr>
              <a:t>N = </a:t>
            </a:r>
            <a:r>
              <a:rPr lang="en-US" sz="1500" b="1" dirty="0">
                <a:solidFill>
                  <a:srgbClr val="FFFFFF"/>
                </a:solidFill>
                <a:latin typeface="Arial" panose="020B0604020202020204" pitchFamily="34" charset="0"/>
                <a:ea typeface="ＭＳ Ｐゴシック"/>
                <a:cs typeface="Arial" panose="020B0604020202020204" pitchFamily="34" charset="0"/>
              </a:rPr>
              <a:t>19,135</a:t>
            </a:r>
          </a:p>
        </p:txBody>
      </p:sp>
      <p:sp>
        <p:nvSpPr>
          <p:cNvPr id="14" name="TextBox 13">
            <a:extLst>
              <a:ext uri="{FF2B5EF4-FFF2-40B4-BE49-F238E27FC236}">
                <a16:creationId xmlns:a16="http://schemas.microsoft.com/office/drawing/2014/main" id="{230411CF-876F-4975-B71D-689F319CBB1B}"/>
              </a:ext>
            </a:extLst>
          </p:cNvPr>
          <p:cNvSpPr txBox="1"/>
          <p:nvPr/>
        </p:nvSpPr>
        <p:spPr>
          <a:xfrm>
            <a:off x="2286952" y="4884297"/>
            <a:ext cx="808785" cy="369332"/>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9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West</a:t>
            </a:r>
          </a:p>
          <a:p>
            <a:pPr algn="ctr" defTabSz="914400" eaLnBrk="0" fontAlgn="base" hangingPunct="0">
              <a:spcBef>
                <a:spcPct val="0"/>
              </a:spcBef>
              <a:spcAft>
                <a:spcPct val="0"/>
              </a:spcAft>
            </a:pPr>
            <a:r>
              <a:rPr 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N=7,229</a:t>
            </a:r>
          </a:p>
        </p:txBody>
      </p:sp>
      <p:sp>
        <p:nvSpPr>
          <p:cNvPr id="15" name="Google Shape;131;p18">
            <a:extLst>
              <a:ext uri="{FF2B5EF4-FFF2-40B4-BE49-F238E27FC236}">
                <a16:creationId xmlns:a16="http://schemas.microsoft.com/office/drawing/2014/main" id="{30FD708E-D53B-4B56-B468-1051DB782DE1}"/>
              </a:ext>
            </a:extLst>
          </p:cNvPr>
          <p:cNvSpPr txBox="1">
            <a:spLocks/>
          </p:cNvSpPr>
          <p:nvPr/>
        </p:nvSpPr>
        <p:spPr>
          <a:xfrm>
            <a:off x="2433230" y="484919"/>
            <a:ext cx="7547728" cy="828210"/>
          </a:xfrm>
          <a:prstGeom prst="rect">
            <a:avLst/>
          </a:prstGeom>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4000"/>
              <a:buNone/>
              <a:defRPr sz="5333" kern="1200">
                <a:solidFill>
                  <a:schemeClr val="tx1"/>
                </a:solidFill>
                <a:latin typeface="+mj-lt"/>
                <a:ea typeface="+mj-ea"/>
                <a:cs typeface="+mj-cs"/>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pPr algn="ctr" fontAlgn="base">
              <a:defRPr/>
            </a:pPr>
            <a:r>
              <a:rPr lang="en-US" sz="2400" b="1" dirty="0">
                <a:solidFill>
                  <a:srgbClr val="FFFFFF"/>
                </a:solidFill>
                <a:latin typeface="Arial"/>
                <a:ea typeface="ＭＳ Ｐゴシック"/>
                <a:cs typeface="Arial"/>
              </a:rPr>
              <a:t>Blacks in the U.S. South had the highest number of new HIV diagnoses compared to other regions.</a:t>
            </a:r>
          </a:p>
        </p:txBody>
      </p:sp>
      <p:sp>
        <p:nvSpPr>
          <p:cNvPr id="16" name="TextBox 15">
            <a:extLst>
              <a:ext uri="{FF2B5EF4-FFF2-40B4-BE49-F238E27FC236}">
                <a16:creationId xmlns:a16="http://schemas.microsoft.com/office/drawing/2014/main" id="{13263A44-5C4B-4AA3-AA12-20B22510A77A}"/>
              </a:ext>
            </a:extLst>
          </p:cNvPr>
          <p:cNvSpPr txBox="1"/>
          <p:nvPr/>
        </p:nvSpPr>
        <p:spPr>
          <a:xfrm>
            <a:off x="4137589" y="277223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41%</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TextBox 16">
            <a:extLst>
              <a:ext uri="{FF2B5EF4-FFF2-40B4-BE49-F238E27FC236}">
                <a16:creationId xmlns:a16="http://schemas.microsoft.com/office/drawing/2014/main" id="{DB678BED-4D22-4201-B779-61AB4B4F14D2}"/>
              </a:ext>
            </a:extLst>
          </p:cNvPr>
          <p:cNvSpPr txBox="1"/>
          <p:nvPr/>
        </p:nvSpPr>
        <p:spPr>
          <a:xfrm>
            <a:off x="5075661" y="277223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21%</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TextBox 17">
            <a:extLst>
              <a:ext uri="{FF2B5EF4-FFF2-40B4-BE49-F238E27FC236}">
                <a16:creationId xmlns:a16="http://schemas.microsoft.com/office/drawing/2014/main" id="{C0C62BC8-0345-4FF1-A099-AB255AC37168}"/>
              </a:ext>
            </a:extLst>
          </p:cNvPr>
          <p:cNvSpPr txBox="1"/>
          <p:nvPr/>
        </p:nvSpPr>
        <p:spPr>
          <a:xfrm>
            <a:off x="6435894" y="277223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31%</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 name="TextBox 18">
            <a:extLst>
              <a:ext uri="{FF2B5EF4-FFF2-40B4-BE49-F238E27FC236}">
                <a16:creationId xmlns:a16="http://schemas.microsoft.com/office/drawing/2014/main" id="{28853CC4-7E2D-4299-A983-47D27C16995E}"/>
              </a:ext>
            </a:extLst>
          </p:cNvPr>
          <p:cNvSpPr txBox="1"/>
          <p:nvPr/>
        </p:nvSpPr>
        <p:spPr>
          <a:xfrm>
            <a:off x="4472428" y="3490898"/>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48%</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 name="TextBox 19">
            <a:extLst>
              <a:ext uri="{FF2B5EF4-FFF2-40B4-BE49-F238E27FC236}">
                <a16:creationId xmlns:a16="http://schemas.microsoft.com/office/drawing/2014/main" id="{9E0E2591-33DD-464A-A334-BD6012CC5459}"/>
              </a:ext>
            </a:extLst>
          </p:cNvPr>
          <p:cNvSpPr txBox="1"/>
          <p:nvPr/>
        </p:nvSpPr>
        <p:spPr>
          <a:xfrm>
            <a:off x="5862895" y="3490898"/>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33%</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 name="TextBox 20">
            <a:extLst>
              <a:ext uri="{FF2B5EF4-FFF2-40B4-BE49-F238E27FC236}">
                <a16:creationId xmlns:a16="http://schemas.microsoft.com/office/drawing/2014/main" id="{135B1106-C44A-4051-88DE-F96B16507EA7}"/>
              </a:ext>
            </a:extLst>
          </p:cNvPr>
          <p:cNvSpPr txBox="1"/>
          <p:nvPr/>
        </p:nvSpPr>
        <p:spPr>
          <a:xfrm>
            <a:off x="6532573" y="3490898"/>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14%</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TextBox 21">
            <a:extLst>
              <a:ext uri="{FF2B5EF4-FFF2-40B4-BE49-F238E27FC236}">
                <a16:creationId xmlns:a16="http://schemas.microsoft.com/office/drawing/2014/main" id="{BC98F29E-F990-484B-81E0-292668E3C3FD}"/>
              </a:ext>
            </a:extLst>
          </p:cNvPr>
          <p:cNvSpPr txBox="1"/>
          <p:nvPr/>
        </p:nvSpPr>
        <p:spPr>
          <a:xfrm>
            <a:off x="4602233" y="4216457"/>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50%</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 name="TextBox 22">
            <a:extLst>
              <a:ext uri="{FF2B5EF4-FFF2-40B4-BE49-F238E27FC236}">
                <a16:creationId xmlns:a16="http://schemas.microsoft.com/office/drawing/2014/main" id="{A68CA93F-05D3-4EE7-9602-ED9B93C86C3F}"/>
              </a:ext>
            </a:extLst>
          </p:cNvPr>
          <p:cNvSpPr txBox="1"/>
          <p:nvPr/>
        </p:nvSpPr>
        <p:spPr>
          <a:xfrm>
            <a:off x="5537416" y="4216457"/>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22%</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 name="TextBox 23">
            <a:extLst>
              <a:ext uri="{FF2B5EF4-FFF2-40B4-BE49-F238E27FC236}">
                <a16:creationId xmlns:a16="http://schemas.microsoft.com/office/drawing/2014/main" id="{5234B173-A0F1-4306-868B-4A3D4F5EBF74}"/>
              </a:ext>
            </a:extLst>
          </p:cNvPr>
          <p:cNvSpPr txBox="1"/>
          <p:nvPr/>
        </p:nvSpPr>
        <p:spPr>
          <a:xfrm>
            <a:off x="6560692" y="4216457"/>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24%</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 name="TextBox 24">
            <a:extLst>
              <a:ext uri="{FF2B5EF4-FFF2-40B4-BE49-F238E27FC236}">
                <a16:creationId xmlns:a16="http://schemas.microsoft.com/office/drawing/2014/main" id="{C4785109-6BA7-4130-99F1-899260DB5718}"/>
              </a:ext>
            </a:extLst>
          </p:cNvPr>
          <p:cNvSpPr txBox="1"/>
          <p:nvPr/>
        </p:nvSpPr>
        <p:spPr>
          <a:xfrm>
            <a:off x="3219513" y="494549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18%</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 name="TextBox 25">
            <a:extLst>
              <a:ext uri="{FF2B5EF4-FFF2-40B4-BE49-F238E27FC236}">
                <a16:creationId xmlns:a16="http://schemas.microsoft.com/office/drawing/2014/main" id="{B5815AFD-8AF5-48FB-BD5E-E04A2C056665}"/>
              </a:ext>
            </a:extLst>
          </p:cNvPr>
          <p:cNvSpPr txBox="1"/>
          <p:nvPr/>
        </p:nvSpPr>
        <p:spPr>
          <a:xfrm>
            <a:off x="4468154" y="494549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30%</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 name="TextBox 26">
            <a:extLst>
              <a:ext uri="{FF2B5EF4-FFF2-40B4-BE49-F238E27FC236}">
                <a16:creationId xmlns:a16="http://schemas.microsoft.com/office/drawing/2014/main" id="{31FFE069-00B3-42F8-8966-FF10AD6800A7}"/>
              </a:ext>
            </a:extLst>
          </p:cNvPr>
          <p:cNvSpPr txBox="1"/>
          <p:nvPr/>
        </p:nvSpPr>
        <p:spPr>
          <a:xfrm>
            <a:off x="6400523" y="4945496"/>
            <a:ext cx="669678" cy="230832"/>
          </a:xfrm>
          <a:prstGeom prst="rect">
            <a:avLst/>
          </a:prstGeom>
          <a:noFill/>
        </p:spPr>
        <p:txBody>
          <a:bodyPr wrap="square" rtlCol="0">
            <a:spAutoFit/>
          </a:bodyPr>
          <a:lstStyle/>
          <a:p>
            <a:pPr algn="ctr" defTabSz="914400" eaLnBrk="0" fontAlgn="base" hangingPunct="0">
              <a:spcBef>
                <a:spcPct val="0"/>
              </a:spcBef>
              <a:spcAft>
                <a:spcPct val="0"/>
              </a:spcAft>
            </a:pPr>
            <a:r>
              <a:rPr lang="en-US" sz="9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44%</a:t>
            </a:r>
            <a:endParaRPr lang="en-US" sz="9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 name="Rectangle 27">
            <a:extLst>
              <a:ext uri="{FF2B5EF4-FFF2-40B4-BE49-F238E27FC236}">
                <a16:creationId xmlns:a16="http://schemas.microsoft.com/office/drawing/2014/main" id="{7131A820-D650-4FAA-818B-60F7CB3A8892}"/>
              </a:ext>
            </a:extLst>
          </p:cNvPr>
          <p:cNvSpPr/>
          <p:nvPr/>
        </p:nvSpPr>
        <p:spPr>
          <a:xfrm>
            <a:off x="1659504" y="3934216"/>
            <a:ext cx="5595109" cy="7772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sp>
        <p:nvSpPr>
          <p:cNvPr id="29" name="TextBox 28">
            <a:extLst>
              <a:ext uri="{FF2B5EF4-FFF2-40B4-BE49-F238E27FC236}">
                <a16:creationId xmlns:a16="http://schemas.microsoft.com/office/drawing/2014/main" id="{9D87850E-C67A-457B-B341-5BE887225C01}"/>
              </a:ext>
            </a:extLst>
          </p:cNvPr>
          <p:cNvSpPr txBox="1"/>
          <p:nvPr/>
        </p:nvSpPr>
        <p:spPr>
          <a:xfrm>
            <a:off x="1683356" y="5728903"/>
            <a:ext cx="8284590" cy="276999"/>
          </a:xfrm>
          <a:prstGeom prst="rect">
            <a:avLst/>
          </a:prstGeom>
          <a:noFill/>
        </p:spPr>
        <p:txBody>
          <a:bodyPr wrap="square">
            <a:spAutoFit/>
          </a:bodyPr>
          <a:lstStyle/>
          <a:p>
            <a:pPr defTabSz="342900">
              <a:defRPr/>
            </a:pPr>
            <a:r>
              <a:rPr lang="en-US" sz="1200">
                <a:solidFill>
                  <a:srgbClr val="1F354B"/>
                </a:solidFill>
                <a:latin typeface="Arial" panose="020B0604020202020204" pitchFamily="34" charset="0"/>
                <a:ea typeface="ＭＳ Ｐゴシック"/>
                <a:cs typeface="Arial" panose="020B0604020202020204" pitchFamily="34" charset="0"/>
              </a:rPr>
              <a:t>CDC, </a:t>
            </a:r>
            <a:r>
              <a:rPr lang="en-US" sz="1200" b="1">
                <a:solidFill>
                  <a:srgbClr val="1F354B"/>
                </a:solidFill>
                <a:latin typeface="Arial" panose="020B0604020202020204" pitchFamily="34" charset="0"/>
                <a:ea typeface="ＭＳ Ｐゴシック"/>
                <a:cs typeface="Arial" panose="020B0604020202020204" pitchFamily="34" charset="0"/>
              </a:rPr>
              <a:t>Diagnoses of HIV Infection in the US and Dependent </a:t>
            </a:r>
            <a:r>
              <a:rPr lang="en-US" sz="1200" b="1">
                <a:solidFill>
                  <a:srgbClr val="1F354B"/>
                </a:solidFill>
                <a:latin typeface="Arial" panose="020B0604020202020204" pitchFamily="34" charset="0"/>
                <a:ea typeface="ＭＳ Ｐゴシック" panose="020B0600070205080204" pitchFamily="34" charset="-128"/>
                <a:cs typeface="Arial" panose="020B0604020202020204" pitchFamily="34" charset="0"/>
              </a:rPr>
              <a:t>Areas</a:t>
            </a:r>
            <a:r>
              <a:rPr lang="en-US" sz="1200">
                <a:solidFill>
                  <a:srgbClr val="1F354B"/>
                </a:solidFill>
                <a:latin typeface="Arial" panose="020B0604020202020204" pitchFamily="34" charset="0"/>
                <a:ea typeface="ＭＳ Ｐゴシック"/>
                <a:cs typeface="Arial" panose="020B0604020202020204" pitchFamily="34" charset="0"/>
              </a:rPr>
              <a:t>, 2019. HIV Surveillance Report, 2021:32.</a:t>
            </a:r>
          </a:p>
        </p:txBody>
      </p:sp>
    </p:spTree>
    <p:extLst>
      <p:ext uri="{BB962C8B-B14F-4D97-AF65-F5344CB8AC3E}">
        <p14:creationId xmlns:p14="http://schemas.microsoft.com/office/powerpoint/2010/main" val="4155437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B91CC7-87F7-BB43-AFCE-D9D5CBEAC7E2}"/>
              </a:ext>
            </a:extLst>
          </p:cNvPr>
          <p:cNvSpPr>
            <a:spLocks noGrp="1"/>
          </p:cNvSpPr>
          <p:nvPr>
            <p:ph type="title"/>
          </p:nvPr>
        </p:nvSpPr>
        <p:spPr>
          <a:xfrm>
            <a:off x="1759974" y="296863"/>
            <a:ext cx="8672052" cy="1143000"/>
          </a:xfrm>
        </p:spPr>
        <p:txBody>
          <a:bodyPr/>
          <a:lstStyle/>
          <a:p>
            <a:r>
              <a:rPr lang="en-US" sz="3300" dirty="0"/>
              <a:t>Blacks have highest HIV incidence among Men who have Sex with other Men</a:t>
            </a:r>
          </a:p>
        </p:txBody>
      </p:sp>
      <p:pic>
        <p:nvPicPr>
          <p:cNvPr id="7" name="Picture 6">
            <a:extLst>
              <a:ext uri="{FF2B5EF4-FFF2-40B4-BE49-F238E27FC236}">
                <a16:creationId xmlns:a16="http://schemas.microsoft.com/office/drawing/2014/main" id="{41164F74-43D6-8546-A2DF-49BB046B89A8}"/>
              </a:ext>
            </a:extLst>
          </p:cNvPr>
          <p:cNvPicPr>
            <a:picLocks noChangeAspect="1"/>
          </p:cNvPicPr>
          <p:nvPr/>
        </p:nvPicPr>
        <p:blipFill rotWithShape="1">
          <a:blip r:embed="rId3">
            <a:extLst>
              <a:ext uri="{28A0092B-C50C-407E-A947-70E740481C1C}">
                <a14:useLocalDpi xmlns:a14="http://schemas.microsoft.com/office/drawing/2010/main" val="0"/>
              </a:ext>
            </a:extLst>
          </a:blip>
          <a:srcRect l="6092" t="29426" r="13411" b="11715"/>
          <a:stretch/>
        </p:blipFill>
        <p:spPr>
          <a:xfrm>
            <a:off x="1623947" y="1999858"/>
            <a:ext cx="8941569" cy="3899497"/>
          </a:xfrm>
          <a:prstGeom prst="rect">
            <a:avLst/>
          </a:prstGeom>
        </p:spPr>
      </p:pic>
    </p:spTree>
    <p:extLst>
      <p:ext uri="{BB962C8B-B14F-4D97-AF65-F5344CB8AC3E}">
        <p14:creationId xmlns:p14="http://schemas.microsoft.com/office/powerpoint/2010/main" val="69437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4E5A-CA5C-B246-AFA4-E5FD09A502A5}"/>
              </a:ext>
            </a:extLst>
          </p:cNvPr>
          <p:cNvSpPr>
            <a:spLocks noGrp="1"/>
          </p:cNvSpPr>
          <p:nvPr>
            <p:ph type="title"/>
          </p:nvPr>
        </p:nvSpPr>
        <p:spPr>
          <a:xfrm>
            <a:off x="1779916" y="23865"/>
            <a:ext cx="8566622" cy="1405624"/>
          </a:xfrm>
        </p:spPr>
        <p:txBody>
          <a:bodyPr>
            <a:noAutofit/>
          </a:bodyPr>
          <a:lstStyle/>
          <a:p>
            <a:r>
              <a:rPr lang="en-US" sz="3300" dirty="0"/>
              <a:t>Racial inequities in HIV persist despite scientific biomedical advances</a:t>
            </a:r>
          </a:p>
        </p:txBody>
      </p:sp>
      <p:graphicFrame>
        <p:nvGraphicFramePr>
          <p:cNvPr id="4" name="Chart 3">
            <a:extLst>
              <a:ext uri="{FF2B5EF4-FFF2-40B4-BE49-F238E27FC236}">
                <a16:creationId xmlns:a16="http://schemas.microsoft.com/office/drawing/2014/main" id="{7069B7DC-81F1-184A-ABA2-1017EEF130AB}"/>
              </a:ext>
            </a:extLst>
          </p:cNvPr>
          <p:cNvGraphicFramePr>
            <a:graphicFrameLocks/>
          </p:cNvGraphicFramePr>
          <p:nvPr/>
        </p:nvGraphicFramePr>
        <p:xfrm>
          <a:off x="2490283" y="2027980"/>
          <a:ext cx="7515037" cy="313356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C4C963B-498F-FF4C-B355-EECC0401E260}"/>
              </a:ext>
            </a:extLst>
          </p:cNvPr>
          <p:cNvSpPr txBox="1"/>
          <p:nvPr/>
        </p:nvSpPr>
        <p:spPr>
          <a:xfrm>
            <a:off x="7094270" y="2158180"/>
            <a:ext cx="1511016" cy="230832"/>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900" b="1" dirty="0">
                <a:solidFill>
                  <a:srgbClr val="7233A1"/>
                </a:solidFill>
                <a:latin typeface="Arial" panose="020B0604020202020204" pitchFamily="34" charset="0"/>
                <a:ea typeface="ＭＳ Ｐゴシック" panose="020B0600070205080204" pitchFamily="34" charset="-128"/>
                <a:cs typeface="Arial" panose="020B0604020202020204" pitchFamily="34" charset="0"/>
              </a:rPr>
              <a:t>Black/African American</a:t>
            </a:r>
          </a:p>
        </p:txBody>
      </p:sp>
      <p:sp>
        <p:nvSpPr>
          <p:cNvPr id="6" name="TextBox 5">
            <a:extLst>
              <a:ext uri="{FF2B5EF4-FFF2-40B4-BE49-F238E27FC236}">
                <a16:creationId xmlns:a16="http://schemas.microsoft.com/office/drawing/2014/main" id="{D0097C4C-460A-6F4D-86EE-90C3B9247CE5}"/>
              </a:ext>
            </a:extLst>
          </p:cNvPr>
          <p:cNvSpPr txBox="1"/>
          <p:nvPr/>
        </p:nvSpPr>
        <p:spPr>
          <a:xfrm>
            <a:off x="7682070" y="3591780"/>
            <a:ext cx="572622" cy="230832"/>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900" b="1" dirty="0">
                <a:solidFill>
                  <a:srgbClr val="F7AD3A"/>
                </a:solidFill>
                <a:latin typeface="Arial" panose="020B0604020202020204" pitchFamily="34" charset="0"/>
                <a:ea typeface="ＭＳ Ｐゴシック" panose="020B0600070205080204" pitchFamily="34" charset="-128"/>
                <a:cs typeface="Arial" panose="020B0604020202020204" pitchFamily="34" charset="0"/>
              </a:rPr>
              <a:t>White</a:t>
            </a:r>
          </a:p>
        </p:txBody>
      </p:sp>
      <p:sp>
        <p:nvSpPr>
          <p:cNvPr id="8" name="TextBox 7">
            <a:extLst>
              <a:ext uri="{FF2B5EF4-FFF2-40B4-BE49-F238E27FC236}">
                <a16:creationId xmlns:a16="http://schemas.microsoft.com/office/drawing/2014/main" id="{39174804-6F3F-1942-98BA-CB7CF65EA232}"/>
              </a:ext>
            </a:extLst>
          </p:cNvPr>
          <p:cNvSpPr txBox="1"/>
          <p:nvPr/>
        </p:nvSpPr>
        <p:spPr>
          <a:xfrm>
            <a:off x="2500643" y="5161548"/>
            <a:ext cx="7242243" cy="369332"/>
          </a:xfrm>
          <a:prstGeom prst="rect">
            <a:avLst/>
          </a:prstGeom>
          <a:noFill/>
        </p:spPr>
        <p:txBody>
          <a:bodyPr wrap="square">
            <a:spAutoFit/>
          </a:bodyPr>
          <a:lstStyle/>
          <a:p>
            <a:pPr algn="ctr" defTabSz="914400" eaLnBrk="0" fontAlgn="base" hangingPunct="0">
              <a:spcBef>
                <a:spcPct val="0"/>
              </a:spcBef>
              <a:spcAft>
                <a:spcPct val="0"/>
              </a:spcAft>
            </a:pPr>
            <a:r>
              <a:rPr lang="en-US" sz="1350">
                <a:solidFill>
                  <a:srgbClr val="000000"/>
                </a:solidFill>
                <a:latin typeface="Arial" panose="020B0604020202020204" pitchFamily="34" charset="0"/>
                <a:ea typeface="ＭＳ Ｐゴシック" panose="020B0600070205080204" pitchFamily="34" charset="-128"/>
                <a:cs typeface="Arial" panose="020B0604020202020204" pitchFamily="34" charset="0"/>
              </a:rPr>
              <a:t>Estimated HIV Incidence among MSM Aged ≥13 Years by Race </a:t>
            </a:r>
            <a:r>
              <a:rPr 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sz="1350">
                <a:solidFill>
                  <a:srgbClr val="000000"/>
                </a:solidFill>
                <a:latin typeface="Arial" panose="020B0604020202020204" pitchFamily="34" charset="0"/>
                <a:ea typeface="ＭＳ Ｐゴシック" panose="020B0600070205080204" pitchFamily="34" charset="-128"/>
                <a:cs typeface="Arial" panose="020B0604020202020204" pitchFamily="34" charset="0"/>
              </a:rPr>
              <a:t>United States, 2010-2019)</a:t>
            </a:r>
            <a:endParaRPr 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extBox 8">
            <a:extLst>
              <a:ext uri="{FF2B5EF4-FFF2-40B4-BE49-F238E27FC236}">
                <a16:creationId xmlns:a16="http://schemas.microsoft.com/office/drawing/2014/main" id="{BF1B67E1-B0DD-4D4C-84B6-AC4B6F688CFB}"/>
              </a:ext>
            </a:extLst>
          </p:cNvPr>
          <p:cNvSpPr txBox="1"/>
          <p:nvPr/>
        </p:nvSpPr>
        <p:spPr>
          <a:xfrm rot="16200000">
            <a:off x="978427" y="3290501"/>
            <a:ext cx="2468762" cy="276999"/>
          </a:xfrm>
          <a:prstGeom prst="rect">
            <a:avLst/>
          </a:prstGeom>
          <a:solidFill>
            <a:schemeClr val="bg1"/>
          </a:solidFill>
        </p:spPr>
        <p:txBody>
          <a:bodyPr wrap="square">
            <a:spAutoFit/>
          </a:bodyPr>
          <a:lstStyle/>
          <a:p>
            <a:pPr algn="ctr" defTabSz="914400" eaLnBrk="0" fontAlgn="base" hangingPunct="0">
              <a:spcBef>
                <a:spcPct val="0"/>
              </a:spcBef>
              <a:spcAft>
                <a:spcPct val="0"/>
              </a:spcAft>
            </a:pPr>
            <a:r>
              <a:rPr lang="en-US"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Estimated HIV Incidence, No.</a:t>
            </a:r>
          </a:p>
        </p:txBody>
      </p:sp>
      <p:sp>
        <p:nvSpPr>
          <p:cNvPr id="10" name="TextBox 9">
            <a:extLst>
              <a:ext uri="{FF2B5EF4-FFF2-40B4-BE49-F238E27FC236}">
                <a16:creationId xmlns:a16="http://schemas.microsoft.com/office/drawing/2014/main" id="{C740B7EF-E450-7342-9E3D-94B023764F61}"/>
              </a:ext>
            </a:extLst>
          </p:cNvPr>
          <p:cNvSpPr txBox="1"/>
          <p:nvPr/>
        </p:nvSpPr>
        <p:spPr>
          <a:xfrm>
            <a:off x="1656788" y="5461360"/>
            <a:ext cx="4281593" cy="553998"/>
          </a:xfrm>
          <a:prstGeom prst="rect">
            <a:avLst/>
          </a:prstGeom>
          <a:noFill/>
        </p:spPr>
        <p:txBody>
          <a:bodyPr wrap="square">
            <a:spAutoFit/>
          </a:bodyPr>
          <a:lstStyle/>
          <a:p>
            <a:pPr defTabSz="914400" eaLnBrk="0" fontAlgn="base" hangingPunct="0">
              <a:spcBef>
                <a:spcPct val="0"/>
              </a:spcBef>
              <a:spcAft>
                <a:spcPct val="0"/>
              </a:spcAft>
            </a:pPr>
            <a:endPar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endParaRPr>
          </a:p>
          <a:p>
            <a:pPr defTabSz="914400" eaLnBrk="0" fontAlgn="base" hangingPunct="0">
              <a:spcBef>
                <a:spcPct val="0"/>
              </a:spcBef>
              <a:spcAft>
                <a:spcPct val="0"/>
              </a:spcAft>
            </a:pP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CDC, </a:t>
            </a:r>
            <a:r>
              <a:rPr lang="en-US" sz="750" b="1">
                <a:solidFill>
                  <a:srgbClr val="1F354B"/>
                </a:solidFill>
                <a:latin typeface="Arial" panose="020B0604020202020204" pitchFamily="34" charset="0"/>
                <a:ea typeface="ＭＳ Ｐゴシック" panose="020B0600070205080204" pitchFamily="34" charset="-128"/>
                <a:cs typeface="Arial" panose="020B0604020202020204" pitchFamily="34" charset="0"/>
              </a:rPr>
              <a:t>Estimated HIV Incidence and Prevalence in the United States 2015-2019</a:t>
            </a: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 May 2021</a:t>
            </a:r>
          </a:p>
          <a:p>
            <a:pPr defTabSz="914400" eaLnBrk="0" fontAlgn="base" hangingPunct="0">
              <a:spcBef>
                <a:spcPct val="0"/>
              </a:spcBef>
              <a:spcAft>
                <a:spcPct val="0"/>
              </a:spcAft>
            </a:pP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CDC, </a:t>
            </a:r>
            <a:r>
              <a:rPr lang="en-US" sz="750" b="1">
                <a:solidFill>
                  <a:srgbClr val="1F354B"/>
                </a:solidFill>
                <a:latin typeface="Arial" panose="020B0604020202020204" pitchFamily="34" charset="0"/>
                <a:ea typeface="ＭＳ Ｐゴシック" panose="020B0600070205080204" pitchFamily="34" charset="-128"/>
                <a:cs typeface="Arial" panose="020B0604020202020204" pitchFamily="34" charset="0"/>
              </a:rPr>
              <a:t>Estimated HIV Incidence and Prevalence in the United States 2010-2015</a:t>
            </a: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 March 2018</a:t>
            </a:r>
          </a:p>
          <a:p>
            <a:pPr defTabSz="914400" eaLnBrk="0" fontAlgn="base" hangingPunct="0">
              <a:spcBef>
                <a:spcPct val="0"/>
              </a:spcBef>
              <a:spcAft>
                <a:spcPct val="0"/>
              </a:spcAft>
            </a:pPr>
            <a:endParaRPr lang="en-US" sz="750">
              <a:solidFill>
                <a:srgbClr val="000000"/>
              </a:solidFill>
              <a:latin typeface="Arial" panose="020B0604020202020204" pitchFamily="34" charset="0"/>
              <a:ea typeface="ＭＳ Ｐゴシック" panose="020B0600070205080204" pitchFamily="34" charset="-128"/>
            </a:endParaRPr>
          </a:p>
        </p:txBody>
      </p:sp>
      <p:sp>
        <p:nvSpPr>
          <p:cNvPr id="11" name="TextBox 10">
            <a:extLst>
              <a:ext uri="{FF2B5EF4-FFF2-40B4-BE49-F238E27FC236}">
                <a16:creationId xmlns:a16="http://schemas.microsoft.com/office/drawing/2014/main" id="{11429AC3-3187-2045-9A52-8AD0497B2C0C}"/>
              </a:ext>
            </a:extLst>
          </p:cNvPr>
          <p:cNvSpPr txBox="1"/>
          <p:nvPr/>
        </p:nvSpPr>
        <p:spPr>
          <a:xfrm>
            <a:off x="5653831" y="4870403"/>
            <a:ext cx="1431529" cy="276999"/>
          </a:xfrm>
          <a:prstGeom prst="rect">
            <a:avLst/>
          </a:prstGeom>
          <a:solidFill>
            <a:schemeClr val="bg1"/>
          </a:solidFill>
        </p:spPr>
        <p:txBody>
          <a:bodyPr wrap="square">
            <a:spAutoFit/>
          </a:bodyPr>
          <a:lstStyle/>
          <a:p>
            <a:pPr algn="ctr" defTabSz="914400" eaLnBrk="0" fontAlgn="base" hangingPunct="0">
              <a:spcBef>
                <a:spcPct val="0"/>
              </a:spcBef>
              <a:spcAft>
                <a:spcPct val="0"/>
              </a:spcAft>
            </a:pPr>
            <a:r>
              <a:rPr lang="en-US"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Year of Infection</a:t>
            </a:r>
          </a:p>
        </p:txBody>
      </p:sp>
      <p:pic>
        <p:nvPicPr>
          <p:cNvPr id="12" name="Picture 11">
            <a:extLst>
              <a:ext uri="{FF2B5EF4-FFF2-40B4-BE49-F238E27FC236}">
                <a16:creationId xmlns:a16="http://schemas.microsoft.com/office/drawing/2014/main" id="{FD1999D7-8EA5-454E-AEB1-9F2E1D5907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7749" y="3350876"/>
            <a:ext cx="797423" cy="598067"/>
          </a:xfrm>
          <a:prstGeom prst="rect">
            <a:avLst/>
          </a:prstGeom>
          <a:noFill/>
        </p:spPr>
      </p:pic>
      <p:sp>
        <p:nvSpPr>
          <p:cNvPr id="13" name="Arrow: Down 16">
            <a:extLst>
              <a:ext uri="{FF2B5EF4-FFF2-40B4-BE49-F238E27FC236}">
                <a16:creationId xmlns:a16="http://schemas.microsoft.com/office/drawing/2014/main" id="{9B134614-778F-3945-B56B-4AB8C5BC58B2}"/>
              </a:ext>
            </a:extLst>
          </p:cNvPr>
          <p:cNvSpPr/>
          <p:nvPr/>
        </p:nvSpPr>
        <p:spPr>
          <a:xfrm flipV="1">
            <a:off x="4612669" y="3366916"/>
            <a:ext cx="220096" cy="455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sp>
        <p:nvSpPr>
          <p:cNvPr id="14" name="TextBox 13">
            <a:extLst>
              <a:ext uri="{FF2B5EF4-FFF2-40B4-BE49-F238E27FC236}">
                <a16:creationId xmlns:a16="http://schemas.microsoft.com/office/drawing/2014/main" id="{9AD61480-F925-094D-998C-E5D88FB2AFB6}"/>
              </a:ext>
            </a:extLst>
          </p:cNvPr>
          <p:cNvSpPr txBox="1"/>
          <p:nvPr/>
        </p:nvSpPr>
        <p:spPr>
          <a:xfrm>
            <a:off x="4050572" y="2662388"/>
            <a:ext cx="1086521" cy="369332"/>
          </a:xfrm>
          <a:prstGeom prst="rect">
            <a:avLst/>
          </a:prstGeom>
          <a:noFill/>
        </p:spPr>
        <p:txBody>
          <a:bodyPr wrap="square" rtlCol="0">
            <a:spAutoFit/>
          </a:bodyPr>
          <a:lstStyle/>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HPTN 052 (U=U) 2011</a:t>
            </a:r>
          </a:p>
        </p:txBody>
      </p:sp>
      <p:sp>
        <p:nvSpPr>
          <p:cNvPr id="15" name="Arrow: Down 18">
            <a:extLst>
              <a:ext uri="{FF2B5EF4-FFF2-40B4-BE49-F238E27FC236}">
                <a16:creationId xmlns:a16="http://schemas.microsoft.com/office/drawing/2014/main" id="{B9C65863-A153-A344-9C5E-80947A37F54F}"/>
              </a:ext>
            </a:extLst>
          </p:cNvPr>
          <p:cNvSpPr/>
          <p:nvPr/>
        </p:nvSpPr>
        <p:spPr>
          <a:xfrm>
            <a:off x="3933168" y="2571375"/>
            <a:ext cx="220096" cy="455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pic>
        <p:nvPicPr>
          <p:cNvPr id="16" name="Picture 15">
            <a:extLst>
              <a:ext uri="{FF2B5EF4-FFF2-40B4-BE49-F238E27FC236}">
                <a16:creationId xmlns:a16="http://schemas.microsoft.com/office/drawing/2014/main" id="{DB95DC4D-F983-E742-817C-51E1FBCF7950}"/>
              </a:ext>
            </a:extLst>
          </p:cNvPr>
          <p:cNvPicPr>
            <a:picLocks noChangeAspect="1"/>
          </p:cNvPicPr>
          <p:nvPr/>
        </p:nvPicPr>
        <p:blipFill>
          <a:blip r:embed="rId5"/>
          <a:stretch>
            <a:fillRect/>
          </a:stretch>
        </p:blipFill>
        <p:spPr>
          <a:xfrm>
            <a:off x="4974374" y="3529989"/>
            <a:ext cx="964007" cy="542254"/>
          </a:xfrm>
          <a:prstGeom prst="rect">
            <a:avLst/>
          </a:prstGeom>
        </p:spPr>
      </p:pic>
      <p:sp>
        <p:nvSpPr>
          <p:cNvPr id="17" name="TextBox 16">
            <a:extLst>
              <a:ext uri="{FF2B5EF4-FFF2-40B4-BE49-F238E27FC236}">
                <a16:creationId xmlns:a16="http://schemas.microsoft.com/office/drawing/2014/main" id="{A221BB26-047C-7D49-B313-610EFA0F30EA}"/>
              </a:ext>
            </a:extLst>
          </p:cNvPr>
          <p:cNvSpPr txBox="1"/>
          <p:nvPr/>
        </p:nvSpPr>
        <p:spPr>
          <a:xfrm>
            <a:off x="3360285" y="4139177"/>
            <a:ext cx="2702942" cy="369332"/>
          </a:xfrm>
          <a:prstGeom prst="rect">
            <a:avLst/>
          </a:prstGeom>
          <a:noFill/>
        </p:spPr>
        <p:txBody>
          <a:bodyPr wrap="square" rtlCol="0">
            <a:spAutoFit/>
          </a:bodyPr>
          <a:lstStyle/>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Truvada and 1</a:t>
            </a:r>
            <a:r>
              <a:rPr lang="en-US" sz="900" baseline="3000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
            </a: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 rapid HIV home test kit approved</a:t>
            </a:r>
          </a:p>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2012</a:t>
            </a:r>
          </a:p>
        </p:txBody>
      </p:sp>
    </p:spTree>
    <p:extLst>
      <p:ext uri="{BB962C8B-B14F-4D97-AF65-F5344CB8AC3E}">
        <p14:creationId xmlns:p14="http://schemas.microsoft.com/office/powerpoint/2010/main" val="1877476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4E5A-CA5C-B246-AFA4-E5FD09A502A5}"/>
              </a:ext>
            </a:extLst>
          </p:cNvPr>
          <p:cNvSpPr>
            <a:spLocks noGrp="1"/>
          </p:cNvSpPr>
          <p:nvPr>
            <p:ph type="title"/>
          </p:nvPr>
        </p:nvSpPr>
        <p:spPr>
          <a:xfrm>
            <a:off x="1779916" y="23865"/>
            <a:ext cx="8566622" cy="1405624"/>
          </a:xfrm>
        </p:spPr>
        <p:txBody>
          <a:bodyPr>
            <a:noAutofit/>
          </a:bodyPr>
          <a:lstStyle/>
          <a:p>
            <a:r>
              <a:rPr lang="en-US" sz="3300" dirty="0"/>
              <a:t>Racial inequities in HIV persist despite scientific biomedical advances</a:t>
            </a:r>
          </a:p>
        </p:txBody>
      </p:sp>
      <p:graphicFrame>
        <p:nvGraphicFramePr>
          <p:cNvPr id="4" name="Chart 3">
            <a:extLst>
              <a:ext uri="{FF2B5EF4-FFF2-40B4-BE49-F238E27FC236}">
                <a16:creationId xmlns:a16="http://schemas.microsoft.com/office/drawing/2014/main" id="{7069B7DC-81F1-184A-ABA2-1017EEF130AB}"/>
              </a:ext>
            </a:extLst>
          </p:cNvPr>
          <p:cNvGraphicFramePr>
            <a:graphicFrameLocks/>
          </p:cNvGraphicFramePr>
          <p:nvPr/>
        </p:nvGraphicFramePr>
        <p:xfrm>
          <a:off x="2490283" y="2027980"/>
          <a:ext cx="7515037" cy="313356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C4C963B-498F-FF4C-B355-EECC0401E260}"/>
              </a:ext>
            </a:extLst>
          </p:cNvPr>
          <p:cNvSpPr txBox="1"/>
          <p:nvPr/>
        </p:nvSpPr>
        <p:spPr>
          <a:xfrm>
            <a:off x="7094270" y="2158180"/>
            <a:ext cx="1511016" cy="230832"/>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900" b="1" dirty="0">
                <a:solidFill>
                  <a:srgbClr val="7233A1"/>
                </a:solidFill>
                <a:latin typeface="Arial" panose="020B0604020202020204" pitchFamily="34" charset="0"/>
                <a:ea typeface="ＭＳ Ｐゴシック" panose="020B0600070205080204" pitchFamily="34" charset="-128"/>
                <a:cs typeface="Arial" panose="020B0604020202020204" pitchFamily="34" charset="0"/>
              </a:rPr>
              <a:t>Black/African American</a:t>
            </a:r>
          </a:p>
        </p:txBody>
      </p:sp>
      <p:sp>
        <p:nvSpPr>
          <p:cNvPr id="6" name="TextBox 5">
            <a:extLst>
              <a:ext uri="{FF2B5EF4-FFF2-40B4-BE49-F238E27FC236}">
                <a16:creationId xmlns:a16="http://schemas.microsoft.com/office/drawing/2014/main" id="{D0097C4C-460A-6F4D-86EE-90C3B9247CE5}"/>
              </a:ext>
            </a:extLst>
          </p:cNvPr>
          <p:cNvSpPr txBox="1"/>
          <p:nvPr/>
        </p:nvSpPr>
        <p:spPr>
          <a:xfrm>
            <a:off x="7682070" y="3591780"/>
            <a:ext cx="572622" cy="230832"/>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900" b="1" dirty="0">
                <a:solidFill>
                  <a:srgbClr val="F7AD3A"/>
                </a:solidFill>
                <a:latin typeface="Arial" panose="020B0604020202020204" pitchFamily="34" charset="0"/>
                <a:ea typeface="ＭＳ Ｐゴシック" panose="020B0600070205080204" pitchFamily="34" charset="-128"/>
                <a:cs typeface="Arial" panose="020B0604020202020204" pitchFamily="34" charset="0"/>
              </a:rPr>
              <a:t>White</a:t>
            </a:r>
          </a:p>
        </p:txBody>
      </p:sp>
      <p:sp>
        <p:nvSpPr>
          <p:cNvPr id="8" name="TextBox 7">
            <a:extLst>
              <a:ext uri="{FF2B5EF4-FFF2-40B4-BE49-F238E27FC236}">
                <a16:creationId xmlns:a16="http://schemas.microsoft.com/office/drawing/2014/main" id="{39174804-6F3F-1942-98BA-CB7CF65EA232}"/>
              </a:ext>
            </a:extLst>
          </p:cNvPr>
          <p:cNvSpPr txBox="1"/>
          <p:nvPr/>
        </p:nvSpPr>
        <p:spPr>
          <a:xfrm>
            <a:off x="2500643" y="5161548"/>
            <a:ext cx="7242243" cy="369332"/>
          </a:xfrm>
          <a:prstGeom prst="rect">
            <a:avLst/>
          </a:prstGeom>
          <a:noFill/>
        </p:spPr>
        <p:txBody>
          <a:bodyPr wrap="square">
            <a:spAutoFit/>
          </a:bodyPr>
          <a:lstStyle/>
          <a:p>
            <a:pPr algn="ctr" defTabSz="914400" eaLnBrk="0" fontAlgn="base" hangingPunct="0">
              <a:spcBef>
                <a:spcPct val="0"/>
              </a:spcBef>
              <a:spcAft>
                <a:spcPct val="0"/>
              </a:spcAft>
            </a:pPr>
            <a:r>
              <a:rPr lang="en-US" sz="1350">
                <a:solidFill>
                  <a:srgbClr val="000000"/>
                </a:solidFill>
                <a:latin typeface="Arial" panose="020B0604020202020204" pitchFamily="34" charset="0"/>
                <a:ea typeface="ＭＳ Ｐゴシック" panose="020B0600070205080204" pitchFamily="34" charset="-128"/>
                <a:cs typeface="Arial" panose="020B0604020202020204" pitchFamily="34" charset="0"/>
              </a:rPr>
              <a:t>Estimated HIV Incidence among MSM Aged ≥13 Years by Race </a:t>
            </a:r>
            <a:r>
              <a:rPr 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sz="1350">
                <a:solidFill>
                  <a:srgbClr val="000000"/>
                </a:solidFill>
                <a:latin typeface="Arial" panose="020B0604020202020204" pitchFamily="34" charset="0"/>
                <a:ea typeface="ＭＳ Ｐゴシック" panose="020B0600070205080204" pitchFamily="34" charset="-128"/>
                <a:cs typeface="Arial" panose="020B0604020202020204" pitchFamily="34" charset="0"/>
              </a:rPr>
              <a:t>United States, 2010-2019)</a:t>
            </a:r>
            <a:endParaRPr 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extBox 8">
            <a:extLst>
              <a:ext uri="{FF2B5EF4-FFF2-40B4-BE49-F238E27FC236}">
                <a16:creationId xmlns:a16="http://schemas.microsoft.com/office/drawing/2014/main" id="{BF1B67E1-B0DD-4D4C-84B6-AC4B6F688CFB}"/>
              </a:ext>
            </a:extLst>
          </p:cNvPr>
          <p:cNvSpPr txBox="1"/>
          <p:nvPr/>
        </p:nvSpPr>
        <p:spPr>
          <a:xfrm rot="16200000">
            <a:off x="978427" y="3290501"/>
            <a:ext cx="2468762" cy="276999"/>
          </a:xfrm>
          <a:prstGeom prst="rect">
            <a:avLst/>
          </a:prstGeom>
          <a:solidFill>
            <a:schemeClr val="bg1"/>
          </a:solidFill>
        </p:spPr>
        <p:txBody>
          <a:bodyPr wrap="square">
            <a:spAutoFit/>
          </a:bodyPr>
          <a:lstStyle/>
          <a:p>
            <a:pPr algn="ctr" defTabSz="914400" eaLnBrk="0" fontAlgn="base" hangingPunct="0">
              <a:spcBef>
                <a:spcPct val="0"/>
              </a:spcBef>
              <a:spcAft>
                <a:spcPct val="0"/>
              </a:spcAft>
            </a:pPr>
            <a:r>
              <a:rPr lang="en-US"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Estimated HIV Incidence, No.</a:t>
            </a:r>
          </a:p>
        </p:txBody>
      </p:sp>
      <p:sp>
        <p:nvSpPr>
          <p:cNvPr id="10" name="TextBox 9">
            <a:extLst>
              <a:ext uri="{FF2B5EF4-FFF2-40B4-BE49-F238E27FC236}">
                <a16:creationId xmlns:a16="http://schemas.microsoft.com/office/drawing/2014/main" id="{C740B7EF-E450-7342-9E3D-94B023764F61}"/>
              </a:ext>
            </a:extLst>
          </p:cNvPr>
          <p:cNvSpPr txBox="1"/>
          <p:nvPr/>
        </p:nvSpPr>
        <p:spPr>
          <a:xfrm>
            <a:off x="1656788" y="5461360"/>
            <a:ext cx="4281593" cy="553998"/>
          </a:xfrm>
          <a:prstGeom prst="rect">
            <a:avLst/>
          </a:prstGeom>
          <a:noFill/>
        </p:spPr>
        <p:txBody>
          <a:bodyPr wrap="square">
            <a:spAutoFit/>
          </a:bodyPr>
          <a:lstStyle/>
          <a:p>
            <a:pPr defTabSz="914400" eaLnBrk="0" fontAlgn="base" hangingPunct="0">
              <a:spcBef>
                <a:spcPct val="0"/>
              </a:spcBef>
              <a:spcAft>
                <a:spcPct val="0"/>
              </a:spcAft>
            </a:pPr>
            <a:endPar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endParaRPr>
          </a:p>
          <a:p>
            <a:pPr defTabSz="914400" eaLnBrk="0" fontAlgn="base" hangingPunct="0">
              <a:spcBef>
                <a:spcPct val="0"/>
              </a:spcBef>
              <a:spcAft>
                <a:spcPct val="0"/>
              </a:spcAft>
            </a:pP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CDC, </a:t>
            </a:r>
            <a:r>
              <a:rPr lang="en-US" sz="750" b="1">
                <a:solidFill>
                  <a:srgbClr val="1F354B"/>
                </a:solidFill>
                <a:latin typeface="Arial" panose="020B0604020202020204" pitchFamily="34" charset="0"/>
                <a:ea typeface="ＭＳ Ｐゴシック" panose="020B0600070205080204" pitchFamily="34" charset="-128"/>
                <a:cs typeface="Arial" panose="020B0604020202020204" pitchFamily="34" charset="0"/>
              </a:rPr>
              <a:t>Estimated HIV Incidence and Prevalence in the United States 2015-2019</a:t>
            </a: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 May 2021</a:t>
            </a:r>
          </a:p>
          <a:p>
            <a:pPr defTabSz="914400" eaLnBrk="0" fontAlgn="base" hangingPunct="0">
              <a:spcBef>
                <a:spcPct val="0"/>
              </a:spcBef>
              <a:spcAft>
                <a:spcPct val="0"/>
              </a:spcAft>
            </a:pP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CDC, </a:t>
            </a:r>
            <a:r>
              <a:rPr lang="en-US" sz="750" b="1">
                <a:solidFill>
                  <a:srgbClr val="1F354B"/>
                </a:solidFill>
                <a:latin typeface="Arial" panose="020B0604020202020204" pitchFamily="34" charset="0"/>
                <a:ea typeface="ＭＳ Ｐゴシック" panose="020B0600070205080204" pitchFamily="34" charset="-128"/>
                <a:cs typeface="Arial" panose="020B0604020202020204" pitchFamily="34" charset="0"/>
              </a:rPr>
              <a:t>Estimated HIV Incidence and Prevalence in the United States 2010-2015</a:t>
            </a:r>
            <a:r>
              <a:rPr lang="en-US" sz="750">
                <a:solidFill>
                  <a:srgbClr val="1F354B"/>
                </a:solidFill>
                <a:latin typeface="Arial" panose="020B0604020202020204" pitchFamily="34" charset="0"/>
                <a:ea typeface="ＭＳ Ｐゴシック" panose="020B0600070205080204" pitchFamily="34" charset="-128"/>
                <a:cs typeface="Arial" panose="020B0604020202020204" pitchFamily="34" charset="0"/>
              </a:rPr>
              <a:t>, March 2018</a:t>
            </a:r>
          </a:p>
          <a:p>
            <a:pPr defTabSz="914400" eaLnBrk="0" fontAlgn="base" hangingPunct="0">
              <a:spcBef>
                <a:spcPct val="0"/>
              </a:spcBef>
              <a:spcAft>
                <a:spcPct val="0"/>
              </a:spcAft>
            </a:pPr>
            <a:endParaRPr lang="en-US" sz="750">
              <a:solidFill>
                <a:srgbClr val="000000"/>
              </a:solidFill>
              <a:latin typeface="Arial" panose="020B0604020202020204" pitchFamily="34" charset="0"/>
              <a:ea typeface="ＭＳ Ｐゴシック" panose="020B0600070205080204" pitchFamily="34" charset="-128"/>
            </a:endParaRPr>
          </a:p>
        </p:txBody>
      </p:sp>
      <p:sp>
        <p:nvSpPr>
          <p:cNvPr id="11" name="TextBox 10">
            <a:extLst>
              <a:ext uri="{FF2B5EF4-FFF2-40B4-BE49-F238E27FC236}">
                <a16:creationId xmlns:a16="http://schemas.microsoft.com/office/drawing/2014/main" id="{11429AC3-3187-2045-9A52-8AD0497B2C0C}"/>
              </a:ext>
            </a:extLst>
          </p:cNvPr>
          <p:cNvSpPr txBox="1"/>
          <p:nvPr/>
        </p:nvSpPr>
        <p:spPr>
          <a:xfrm>
            <a:off x="5653831" y="4870403"/>
            <a:ext cx="1431529" cy="276999"/>
          </a:xfrm>
          <a:prstGeom prst="rect">
            <a:avLst/>
          </a:prstGeom>
          <a:solidFill>
            <a:schemeClr val="bg1"/>
          </a:solidFill>
        </p:spPr>
        <p:txBody>
          <a:bodyPr wrap="square">
            <a:spAutoFit/>
          </a:bodyPr>
          <a:lstStyle/>
          <a:p>
            <a:pPr algn="ctr" defTabSz="914400" eaLnBrk="0" fontAlgn="base" hangingPunct="0">
              <a:spcBef>
                <a:spcPct val="0"/>
              </a:spcBef>
              <a:spcAft>
                <a:spcPct val="0"/>
              </a:spcAft>
            </a:pPr>
            <a:r>
              <a:rPr lang="en-US"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Year of Infection</a:t>
            </a:r>
          </a:p>
        </p:txBody>
      </p:sp>
      <p:pic>
        <p:nvPicPr>
          <p:cNvPr id="12" name="Picture 11">
            <a:extLst>
              <a:ext uri="{FF2B5EF4-FFF2-40B4-BE49-F238E27FC236}">
                <a16:creationId xmlns:a16="http://schemas.microsoft.com/office/drawing/2014/main" id="{FD1999D7-8EA5-454E-AEB1-9F2E1D5907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7749" y="3350876"/>
            <a:ext cx="797423" cy="598067"/>
          </a:xfrm>
          <a:prstGeom prst="rect">
            <a:avLst/>
          </a:prstGeom>
          <a:noFill/>
        </p:spPr>
      </p:pic>
      <p:sp>
        <p:nvSpPr>
          <p:cNvPr id="13" name="Arrow: Down 16">
            <a:extLst>
              <a:ext uri="{FF2B5EF4-FFF2-40B4-BE49-F238E27FC236}">
                <a16:creationId xmlns:a16="http://schemas.microsoft.com/office/drawing/2014/main" id="{9B134614-778F-3945-B56B-4AB8C5BC58B2}"/>
              </a:ext>
            </a:extLst>
          </p:cNvPr>
          <p:cNvSpPr/>
          <p:nvPr/>
        </p:nvSpPr>
        <p:spPr>
          <a:xfrm flipV="1">
            <a:off x="4612669" y="3366916"/>
            <a:ext cx="220096" cy="455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sp>
        <p:nvSpPr>
          <p:cNvPr id="14" name="TextBox 13">
            <a:extLst>
              <a:ext uri="{FF2B5EF4-FFF2-40B4-BE49-F238E27FC236}">
                <a16:creationId xmlns:a16="http://schemas.microsoft.com/office/drawing/2014/main" id="{9AD61480-F925-094D-998C-E5D88FB2AFB6}"/>
              </a:ext>
            </a:extLst>
          </p:cNvPr>
          <p:cNvSpPr txBox="1"/>
          <p:nvPr/>
        </p:nvSpPr>
        <p:spPr>
          <a:xfrm>
            <a:off x="4050572" y="2662388"/>
            <a:ext cx="1086521" cy="369332"/>
          </a:xfrm>
          <a:prstGeom prst="rect">
            <a:avLst/>
          </a:prstGeom>
          <a:noFill/>
        </p:spPr>
        <p:txBody>
          <a:bodyPr wrap="square" rtlCol="0">
            <a:spAutoFit/>
          </a:bodyPr>
          <a:lstStyle/>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HPTN 052 (U=U) 2011</a:t>
            </a:r>
          </a:p>
        </p:txBody>
      </p:sp>
      <p:sp>
        <p:nvSpPr>
          <p:cNvPr id="15" name="Arrow: Down 18">
            <a:extLst>
              <a:ext uri="{FF2B5EF4-FFF2-40B4-BE49-F238E27FC236}">
                <a16:creationId xmlns:a16="http://schemas.microsoft.com/office/drawing/2014/main" id="{B9C65863-A153-A344-9C5E-80947A37F54F}"/>
              </a:ext>
            </a:extLst>
          </p:cNvPr>
          <p:cNvSpPr/>
          <p:nvPr/>
        </p:nvSpPr>
        <p:spPr>
          <a:xfrm>
            <a:off x="3933168" y="2571375"/>
            <a:ext cx="220096" cy="455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a typeface="ＭＳ Ｐゴシック"/>
            </a:endParaRPr>
          </a:p>
        </p:txBody>
      </p:sp>
      <p:pic>
        <p:nvPicPr>
          <p:cNvPr id="16" name="Picture 15">
            <a:extLst>
              <a:ext uri="{FF2B5EF4-FFF2-40B4-BE49-F238E27FC236}">
                <a16:creationId xmlns:a16="http://schemas.microsoft.com/office/drawing/2014/main" id="{DB95DC4D-F983-E742-817C-51E1FBCF7950}"/>
              </a:ext>
            </a:extLst>
          </p:cNvPr>
          <p:cNvPicPr>
            <a:picLocks noChangeAspect="1"/>
          </p:cNvPicPr>
          <p:nvPr/>
        </p:nvPicPr>
        <p:blipFill>
          <a:blip r:embed="rId5"/>
          <a:stretch>
            <a:fillRect/>
          </a:stretch>
        </p:blipFill>
        <p:spPr>
          <a:xfrm>
            <a:off x="4974374" y="3529989"/>
            <a:ext cx="964007" cy="542254"/>
          </a:xfrm>
          <a:prstGeom prst="rect">
            <a:avLst/>
          </a:prstGeom>
        </p:spPr>
      </p:pic>
      <p:sp>
        <p:nvSpPr>
          <p:cNvPr id="17" name="TextBox 16">
            <a:extLst>
              <a:ext uri="{FF2B5EF4-FFF2-40B4-BE49-F238E27FC236}">
                <a16:creationId xmlns:a16="http://schemas.microsoft.com/office/drawing/2014/main" id="{A221BB26-047C-7D49-B313-610EFA0F30EA}"/>
              </a:ext>
            </a:extLst>
          </p:cNvPr>
          <p:cNvSpPr txBox="1"/>
          <p:nvPr/>
        </p:nvSpPr>
        <p:spPr>
          <a:xfrm>
            <a:off x="3360285" y="4139177"/>
            <a:ext cx="2702942" cy="369332"/>
          </a:xfrm>
          <a:prstGeom prst="rect">
            <a:avLst/>
          </a:prstGeom>
          <a:noFill/>
        </p:spPr>
        <p:txBody>
          <a:bodyPr wrap="square" rtlCol="0">
            <a:spAutoFit/>
          </a:bodyPr>
          <a:lstStyle/>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Truvada and 1</a:t>
            </a:r>
            <a:r>
              <a:rPr lang="en-US" sz="900" baseline="3000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
            </a: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 rapid HIV home test kit approved</a:t>
            </a:r>
          </a:p>
          <a:p>
            <a:pPr algn="ctr" defTabSz="914400" eaLnBrk="0" fontAlgn="base" hangingPunct="0">
              <a:spcBef>
                <a:spcPct val="0"/>
              </a:spcBef>
              <a:spcAft>
                <a:spcPct val="0"/>
              </a:spcAft>
            </a:pPr>
            <a:r>
              <a:rPr 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2012</a:t>
            </a:r>
          </a:p>
        </p:txBody>
      </p:sp>
      <p:pic>
        <p:nvPicPr>
          <p:cNvPr id="18" name="Picture 17">
            <a:extLst>
              <a:ext uri="{FF2B5EF4-FFF2-40B4-BE49-F238E27FC236}">
                <a16:creationId xmlns:a16="http://schemas.microsoft.com/office/drawing/2014/main" id="{DA08DA4E-456E-C447-9310-A1B4EF891A92}"/>
              </a:ext>
            </a:extLst>
          </p:cNvPr>
          <p:cNvPicPr>
            <a:picLocks noChangeAspect="1"/>
          </p:cNvPicPr>
          <p:nvPr/>
        </p:nvPicPr>
        <p:blipFill>
          <a:blip r:embed="rId6"/>
          <a:stretch>
            <a:fillRect/>
          </a:stretch>
        </p:blipFill>
        <p:spPr>
          <a:xfrm>
            <a:off x="8787686" y="2334906"/>
            <a:ext cx="1880315" cy="2162362"/>
          </a:xfrm>
          <a:prstGeom prst="rect">
            <a:avLst/>
          </a:prstGeom>
        </p:spPr>
      </p:pic>
    </p:spTree>
    <p:extLst>
      <p:ext uri="{BB962C8B-B14F-4D97-AF65-F5344CB8AC3E}">
        <p14:creationId xmlns:p14="http://schemas.microsoft.com/office/powerpoint/2010/main" val="2707350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IT geopolitical context is co-implicated, THEN </a:t>
            </a:r>
            <a:r>
              <a:rPr lang="en-US" dirty="0" err="1"/>
              <a:t>WhAT</a:t>
            </a:r>
            <a:r>
              <a:rPr lang="en-US" dirty="0"/>
              <a:t>??</a:t>
            </a:r>
          </a:p>
        </p:txBody>
      </p:sp>
      <p:sp>
        <p:nvSpPr>
          <p:cNvPr id="3" name="Text Placeholder 2"/>
          <p:cNvSpPr>
            <a:spLocks noGrp="1"/>
          </p:cNvSpPr>
          <p:nvPr>
            <p:ph type="body" idx="1"/>
          </p:nvPr>
        </p:nvSpPr>
        <p:spPr/>
        <p:txBody>
          <a:bodyPr/>
          <a:lstStyle/>
          <a:p>
            <a:r>
              <a:rPr lang="en-US" dirty="0"/>
              <a:t>What is the role of science in addressing these issues?</a:t>
            </a:r>
          </a:p>
        </p:txBody>
      </p:sp>
    </p:spTree>
    <p:extLst>
      <p:ext uri="{BB962C8B-B14F-4D97-AF65-F5344CB8AC3E}">
        <p14:creationId xmlns:p14="http://schemas.microsoft.com/office/powerpoint/2010/main" val="280626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1652-5249-0C4F-ADCB-6075EB7E2BD2}"/>
              </a:ext>
            </a:extLst>
          </p:cNvPr>
          <p:cNvSpPr>
            <a:spLocks noGrp="1"/>
          </p:cNvSpPr>
          <p:nvPr>
            <p:ph type="title"/>
          </p:nvPr>
        </p:nvSpPr>
        <p:spPr/>
        <p:txBody>
          <a:bodyPr/>
          <a:lstStyle/>
          <a:p>
            <a:r>
              <a:rPr lang="en-US" dirty="0"/>
              <a:t>A Scientific Revolution?</a:t>
            </a:r>
          </a:p>
        </p:txBody>
      </p:sp>
      <p:sp>
        <p:nvSpPr>
          <p:cNvPr id="3" name="Content Placeholder 2">
            <a:extLst>
              <a:ext uri="{FF2B5EF4-FFF2-40B4-BE49-F238E27FC236}">
                <a16:creationId xmlns:a16="http://schemas.microsoft.com/office/drawing/2014/main" id="{E9BFA124-2641-6E40-ABF6-9AAE4F44FCF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22215C-8540-B74C-8A1C-3A82744C095C}"/>
              </a:ext>
            </a:extLst>
          </p:cNvPr>
          <p:cNvPicPr>
            <a:picLocks noChangeAspect="1"/>
          </p:cNvPicPr>
          <p:nvPr/>
        </p:nvPicPr>
        <p:blipFill>
          <a:blip r:embed="rId2"/>
          <a:stretch>
            <a:fillRect/>
          </a:stretch>
        </p:blipFill>
        <p:spPr>
          <a:xfrm>
            <a:off x="2028825" y="1815803"/>
            <a:ext cx="8134350" cy="4243480"/>
          </a:xfrm>
          <a:prstGeom prst="rect">
            <a:avLst/>
          </a:prstGeom>
        </p:spPr>
      </p:pic>
    </p:spTree>
    <p:extLst>
      <p:ext uri="{BB962C8B-B14F-4D97-AF65-F5344CB8AC3E}">
        <p14:creationId xmlns:p14="http://schemas.microsoft.com/office/powerpoint/2010/main" val="301165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4E5A-CA5C-B246-AFA4-E5FD09A502A5}"/>
              </a:ext>
            </a:extLst>
          </p:cNvPr>
          <p:cNvSpPr>
            <a:spLocks noGrp="1"/>
          </p:cNvSpPr>
          <p:nvPr>
            <p:ph type="title"/>
          </p:nvPr>
        </p:nvSpPr>
        <p:spPr>
          <a:xfrm>
            <a:off x="1658911" y="296863"/>
            <a:ext cx="8754256" cy="1143000"/>
          </a:xfrm>
        </p:spPr>
        <p:txBody>
          <a:bodyPr>
            <a:noAutofit/>
          </a:bodyPr>
          <a:lstStyle/>
          <a:p>
            <a:r>
              <a:rPr lang="en-US" sz="3300" dirty="0"/>
              <a:t>Multi-Level Approach Integrating</a:t>
            </a:r>
            <a:br>
              <a:rPr lang="en-US" sz="3300" dirty="0"/>
            </a:br>
            <a:r>
              <a:rPr lang="en-US" sz="3200" dirty="0"/>
              <a:t>Self Determination Theory &amp; Political Ecology</a:t>
            </a:r>
          </a:p>
        </p:txBody>
      </p:sp>
      <p:pic>
        <p:nvPicPr>
          <p:cNvPr id="13" name="Picture 12" descr="Diagram&#10;&#10;Description automatically generated">
            <a:extLst>
              <a:ext uri="{FF2B5EF4-FFF2-40B4-BE49-F238E27FC236}">
                <a16:creationId xmlns:a16="http://schemas.microsoft.com/office/drawing/2014/main" id="{62AF46FF-3ADF-4B00-BA5C-30AE3D8BF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513" y="1910020"/>
            <a:ext cx="6895550" cy="4090730"/>
          </a:xfrm>
          <a:prstGeom prst="rect">
            <a:avLst/>
          </a:prstGeom>
        </p:spPr>
      </p:pic>
      <p:sp>
        <p:nvSpPr>
          <p:cNvPr id="5" name="Arrow: Right 1">
            <a:extLst>
              <a:ext uri="{FF2B5EF4-FFF2-40B4-BE49-F238E27FC236}">
                <a16:creationId xmlns:a16="http://schemas.microsoft.com/office/drawing/2014/main" id="{70109503-2417-6542-AC0F-BB9DAE709E2E}"/>
              </a:ext>
            </a:extLst>
          </p:cNvPr>
          <p:cNvSpPr/>
          <p:nvPr/>
        </p:nvSpPr>
        <p:spPr>
          <a:xfrm>
            <a:off x="1530051" y="2265706"/>
            <a:ext cx="1743771" cy="973106"/>
          </a:xfrm>
          <a:prstGeom prst="rightArrow">
            <a:avLst/>
          </a:prstGeom>
          <a:solidFill>
            <a:srgbClr val="22729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r>
              <a:rPr lang="en-US" sz="1200">
                <a:solidFill>
                  <a:srgbClr val="FFFFFF"/>
                </a:solidFill>
                <a:latin typeface="Arial" panose="020B0604020202020204" pitchFamily="34" charset="0"/>
                <a:ea typeface="ＭＳ Ｐゴシック"/>
                <a:cs typeface="Arial" panose="020B0604020202020204" pitchFamily="34" charset="0"/>
              </a:rPr>
              <a:t>Community-Level Integrated Strategy</a:t>
            </a:r>
          </a:p>
        </p:txBody>
      </p:sp>
      <p:sp>
        <p:nvSpPr>
          <p:cNvPr id="7" name="Arrow: Right 1">
            <a:extLst>
              <a:ext uri="{FF2B5EF4-FFF2-40B4-BE49-F238E27FC236}">
                <a16:creationId xmlns:a16="http://schemas.microsoft.com/office/drawing/2014/main" id="{F85AEEC6-188F-374B-AEAA-82697732A3AE}"/>
              </a:ext>
            </a:extLst>
          </p:cNvPr>
          <p:cNvSpPr/>
          <p:nvPr/>
        </p:nvSpPr>
        <p:spPr>
          <a:xfrm>
            <a:off x="1530051" y="4043783"/>
            <a:ext cx="1743771" cy="973106"/>
          </a:xfrm>
          <a:prstGeom prst="rightArrow">
            <a:avLst/>
          </a:prstGeom>
          <a:solidFill>
            <a:srgbClr val="22729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r>
              <a:rPr lang="en-US" sz="1200">
                <a:solidFill>
                  <a:srgbClr val="FFFFFF"/>
                </a:solidFill>
                <a:latin typeface="Arial" panose="020B0604020202020204" pitchFamily="34" charset="0"/>
                <a:ea typeface="ＭＳ Ｐゴシック"/>
                <a:cs typeface="Arial" panose="020B0604020202020204" pitchFamily="34" charset="0"/>
              </a:rPr>
              <a:t>Community-Level Outcomes</a:t>
            </a:r>
          </a:p>
        </p:txBody>
      </p:sp>
    </p:spTree>
    <p:extLst>
      <p:ext uri="{BB962C8B-B14F-4D97-AF65-F5344CB8AC3E}">
        <p14:creationId xmlns:p14="http://schemas.microsoft.com/office/powerpoint/2010/main" val="2382670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8D2780-1EEC-FC41-A88D-DCBEADE4A066}"/>
              </a:ext>
            </a:extLst>
          </p:cNvPr>
          <p:cNvPicPr>
            <a:picLocks noChangeAspect="1"/>
          </p:cNvPicPr>
          <p:nvPr/>
        </p:nvPicPr>
        <p:blipFill>
          <a:blip r:embed="rId2"/>
          <a:stretch>
            <a:fillRect/>
          </a:stretch>
        </p:blipFill>
        <p:spPr>
          <a:xfrm>
            <a:off x="1524000" y="1642088"/>
            <a:ext cx="9144000" cy="3573825"/>
          </a:xfrm>
          <a:prstGeom prst="rect">
            <a:avLst/>
          </a:prstGeom>
        </p:spPr>
      </p:pic>
      <p:sp>
        <p:nvSpPr>
          <p:cNvPr id="6" name="Title 5">
            <a:extLst>
              <a:ext uri="{FF2B5EF4-FFF2-40B4-BE49-F238E27FC236}">
                <a16:creationId xmlns:a16="http://schemas.microsoft.com/office/drawing/2014/main" id="{2E69A332-2E67-BA4D-AFE0-F63CE50DC162}"/>
              </a:ext>
            </a:extLst>
          </p:cNvPr>
          <p:cNvSpPr>
            <a:spLocks noGrp="1"/>
          </p:cNvSpPr>
          <p:nvPr>
            <p:ph type="title"/>
          </p:nvPr>
        </p:nvSpPr>
        <p:spPr/>
        <p:txBody>
          <a:bodyPr/>
          <a:lstStyle/>
          <a:p>
            <a:r>
              <a:rPr lang="en-US" dirty="0"/>
              <a:t>Attending to Factors that Constrain HIV Prevention and Treatment</a:t>
            </a:r>
          </a:p>
        </p:txBody>
      </p:sp>
    </p:spTree>
    <p:extLst>
      <p:ext uri="{BB962C8B-B14F-4D97-AF65-F5344CB8AC3E}">
        <p14:creationId xmlns:p14="http://schemas.microsoft.com/office/powerpoint/2010/main" val="3643025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2664AB-6934-6F44-99C2-7D7E4DB81470}"/>
              </a:ext>
            </a:extLst>
          </p:cNvPr>
          <p:cNvSpPr/>
          <p:nvPr/>
        </p:nvSpPr>
        <p:spPr>
          <a:xfrm>
            <a:off x="1641989" y="1749458"/>
            <a:ext cx="3618477" cy="3323987"/>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defTabSz="914400" eaLnBrk="0" fontAlgn="base" hangingPunct="0">
              <a:spcBef>
                <a:spcPct val="0"/>
              </a:spcBef>
              <a:spcAft>
                <a:spcPts val="1200"/>
              </a:spcAft>
            </a:pPr>
            <a:r>
              <a:rPr lang="en-US" sz="1600" b="1" dirty="0">
                <a:solidFill>
                  <a:srgbClr val="1F354B"/>
                </a:solidFill>
                <a:latin typeface="Arial" panose="020B0604020202020204" pitchFamily="34" charset="0"/>
                <a:ea typeface="ＭＳ Ｐゴシック"/>
                <a:cs typeface="Arial" panose="020B0604020202020204" pitchFamily="34" charset="0"/>
              </a:rPr>
              <a:t>The 16 study communities were organized into 8 matched pairs based on these criteria:</a:t>
            </a:r>
          </a:p>
          <a:p>
            <a:pPr marL="285750" indent="-285750" defTabSz="914400" eaLnBrk="0" fontAlgn="base" hangingPunct="0">
              <a:spcBef>
                <a:spcPct val="0"/>
              </a:spcBef>
              <a:spcAft>
                <a:spcPts val="1200"/>
              </a:spcAft>
              <a:buFont typeface="Arial" panose="020B0604020202020204" pitchFamily="34" charset="0"/>
              <a:buChar char="•"/>
            </a:pPr>
            <a:r>
              <a:rPr lang="en-US" sz="1400" dirty="0">
                <a:solidFill>
                  <a:srgbClr val="1F354B"/>
                </a:solidFill>
                <a:latin typeface="Arial" panose="020B0604020202020204" pitchFamily="34" charset="0"/>
                <a:ea typeface="ＭＳ Ｐゴシック"/>
                <a:cs typeface="Arial" panose="020B0604020202020204" pitchFamily="34" charset="0"/>
              </a:rPr>
              <a:t>All EHE counties/states in southern US</a:t>
            </a:r>
          </a:p>
          <a:p>
            <a:pPr marL="285750" indent="-285750" defTabSz="914400" eaLnBrk="0" fontAlgn="base" hangingPunct="0">
              <a:spcBef>
                <a:spcPct val="0"/>
              </a:spcBef>
              <a:spcAft>
                <a:spcPts val="1200"/>
              </a:spcAft>
              <a:buFont typeface="Arial" panose="020B0604020202020204" pitchFamily="34" charset="0"/>
              <a:buChar char="•"/>
            </a:pPr>
            <a:r>
              <a:rPr lang="en-US" sz="1400" dirty="0">
                <a:solidFill>
                  <a:srgbClr val="1F354B"/>
                </a:solidFill>
                <a:latin typeface="Arial" panose="020B0604020202020204" pitchFamily="34" charset="0"/>
                <a:ea typeface="ＭＳ Ｐゴシック"/>
                <a:cs typeface="Arial" panose="020B0604020202020204" pitchFamily="34" charset="0"/>
              </a:rPr>
              <a:t>Geographically distinct</a:t>
            </a:r>
          </a:p>
          <a:p>
            <a:pPr marL="285750" indent="-285750" defTabSz="914400" eaLnBrk="0" fontAlgn="base" hangingPunct="0">
              <a:spcBef>
                <a:spcPct val="0"/>
              </a:spcBef>
              <a:spcAft>
                <a:spcPts val="1200"/>
              </a:spcAft>
              <a:buFont typeface="Arial" panose="020B0604020202020204" pitchFamily="34" charset="0"/>
              <a:buChar char="•"/>
            </a:pPr>
            <a:r>
              <a:rPr lang="en-US" sz="1400" dirty="0">
                <a:solidFill>
                  <a:srgbClr val="1F354B"/>
                </a:solidFill>
                <a:latin typeface="Arial" panose="020B0604020202020204" pitchFamily="34" charset="0"/>
                <a:ea typeface="ＭＳ Ｐゴシック"/>
                <a:cs typeface="Arial" panose="020B0604020202020204" pitchFamily="34" charset="0"/>
              </a:rPr>
              <a:t>Similar populations – emphasis on Black men</a:t>
            </a:r>
          </a:p>
          <a:p>
            <a:pPr marL="285750" indent="-285750" defTabSz="914400" eaLnBrk="0" fontAlgn="base" hangingPunct="0">
              <a:spcBef>
                <a:spcPct val="0"/>
              </a:spcBef>
              <a:spcAft>
                <a:spcPts val="1200"/>
              </a:spcAft>
              <a:buFont typeface="Arial" panose="020B0604020202020204" pitchFamily="34" charset="0"/>
              <a:buChar char="•"/>
            </a:pPr>
            <a:r>
              <a:rPr lang="en-US" sz="1400" dirty="0">
                <a:solidFill>
                  <a:srgbClr val="1F354B"/>
                </a:solidFill>
                <a:latin typeface="Arial" panose="020B0604020202020204" pitchFamily="34" charset="0"/>
                <a:ea typeface="ＭＳ Ｐゴシック"/>
                <a:cs typeface="Arial" panose="020B0604020202020204" pitchFamily="34" charset="0"/>
              </a:rPr>
              <a:t>Similar HIV prevalence for Black men (+/- 35%)</a:t>
            </a:r>
          </a:p>
          <a:p>
            <a:pPr marL="285750" indent="-285750" defTabSz="914400" eaLnBrk="0" fontAlgn="base" hangingPunct="0">
              <a:spcBef>
                <a:spcPct val="0"/>
              </a:spcBef>
              <a:spcAft>
                <a:spcPts val="1200"/>
              </a:spcAft>
              <a:buFont typeface="Arial" panose="020B0604020202020204" pitchFamily="34" charset="0"/>
              <a:buChar char="•"/>
            </a:pPr>
            <a:r>
              <a:rPr lang="en-US" sz="1400" dirty="0">
                <a:solidFill>
                  <a:srgbClr val="1F354B"/>
                </a:solidFill>
                <a:latin typeface="Arial" panose="020B0604020202020204" pitchFamily="34" charset="0"/>
                <a:ea typeface="ＭＳ Ｐゴシック"/>
                <a:cs typeface="Arial" panose="020B0604020202020204" pitchFamily="34" charset="0"/>
              </a:rPr>
              <a:t>Similar rates of viral suppression for Black MSM (+/- 30%)</a:t>
            </a:r>
          </a:p>
        </p:txBody>
      </p:sp>
      <p:sp>
        <p:nvSpPr>
          <p:cNvPr id="6" name="Title 5">
            <a:extLst>
              <a:ext uri="{FF2B5EF4-FFF2-40B4-BE49-F238E27FC236}">
                <a16:creationId xmlns:a16="http://schemas.microsoft.com/office/drawing/2014/main" id="{E3F75DB0-B71B-8E42-9EED-25EADFC1FA73}"/>
              </a:ext>
            </a:extLst>
          </p:cNvPr>
          <p:cNvSpPr>
            <a:spLocks noGrp="1"/>
          </p:cNvSpPr>
          <p:nvPr>
            <p:ph type="title"/>
          </p:nvPr>
        </p:nvSpPr>
        <p:spPr/>
        <p:txBody>
          <a:bodyPr/>
          <a:lstStyle/>
          <a:p>
            <a:r>
              <a:rPr lang="en-US" dirty="0"/>
              <a:t>Impact-Focused Discovery</a:t>
            </a:r>
          </a:p>
        </p:txBody>
      </p:sp>
      <p:pic>
        <p:nvPicPr>
          <p:cNvPr id="8" name="Picture 7" descr="Diagram&#10;&#10;Description automatically generated">
            <a:extLst>
              <a:ext uri="{FF2B5EF4-FFF2-40B4-BE49-F238E27FC236}">
                <a16:creationId xmlns:a16="http://schemas.microsoft.com/office/drawing/2014/main" id="{A3D8CFBA-4B7D-A946-A642-38CCF7841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078" y="1749458"/>
            <a:ext cx="4984955" cy="4984955"/>
          </a:xfrm>
          <a:prstGeom prst="rect">
            <a:avLst/>
          </a:prstGeom>
        </p:spPr>
      </p:pic>
    </p:spTree>
    <p:extLst>
      <p:ext uri="{BB962C8B-B14F-4D97-AF65-F5344CB8AC3E}">
        <p14:creationId xmlns:p14="http://schemas.microsoft.com/office/powerpoint/2010/main" val="3804327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6C17-E702-4F4F-B5B3-013972F19FE9}"/>
              </a:ext>
            </a:extLst>
          </p:cNvPr>
          <p:cNvSpPr>
            <a:spLocks noGrp="1"/>
          </p:cNvSpPr>
          <p:nvPr>
            <p:ph type="title"/>
          </p:nvPr>
        </p:nvSpPr>
        <p:spPr>
          <a:xfrm>
            <a:off x="2358837" y="855920"/>
            <a:ext cx="7158790" cy="453001"/>
          </a:xfrm>
        </p:spPr>
        <p:txBody>
          <a:bodyPr>
            <a:noAutofit/>
          </a:bodyPr>
          <a:lstStyle/>
          <a:p>
            <a:r>
              <a:rPr lang="en-US" sz="3300" dirty="0"/>
              <a:t>Implement and Investigate</a:t>
            </a:r>
          </a:p>
        </p:txBody>
      </p:sp>
      <p:pic>
        <p:nvPicPr>
          <p:cNvPr id="6" name="Picture 5" descr="Timeline&#10;&#10;Description automatically generated">
            <a:extLst>
              <a:ext uri="{FF2B5EF4-FFF2-40B4-BE49-F238E27FC236}">
                <a16:creationId xmlns:a16="http://schemas.microsoft.com/office/drawing/2014/main" id="{1C7804B8-AB83-45C4-AB10-22F433FB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12" y="2051176"/>
            <a:ext cx="8884529" cy="3346734"/>
          </a:xfrm>
          <a:prstGeom prst="rect">
            <a:avLst/>
          </a:prstGeom>
        </p:spPr>
      </p:pic>
    </p:spTree>
    <p:extLst>
      <p:ext uri="{BB962C8B-B14F-4D97-AF65-F5344CB8AC3E}">
        <p14:creationId xmlns:p14="http://schemas.microsoft.com/office/powerpoint/2010/main" val="50138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D983845-738B-0ECF-687D-5274EBCA9F11}"/>
              </a:ext>
            </a:extLst>
          </p:cNvPr>
          <p:cNvPicPr>
            <a:picLocks noChangeAspect="1"/>
          </p:cNvPicPr>
          <p:nvPr/>
        </p:nvPicPr>
        <p:blipFill rotWithShape="1">
          <a:blip r:embed="rId3"/>
          <a:srcRect t="9563"/>
          <a:stretch/>
        </p:blipFill>
        <p:spPr>
          <a:xfrm>
            <a:off x="642505" y="991860"/>
            <a:ext cx="10128598" cy="5769408"/>
          </a:xfrm>
          <a:prstGeom prst="rect">
            <a:avLst/>
          </a:prstGeom>
        </p:spPr>
      </p:pic>
      <p:grpSp>
        <p:nvGrpSpPr>
          <p:cNvPr id="2" name="Group 1">
            <a:extLst>
              <a:ext uri="{FF2B5EF4-FFF2-40B4-BE49-F238E27FC236}">
                <a16:creationId xmlns:a16="http://schemas.microsoft.com/office/drawing/2014/main" id="{3E9D00C7-C8B2-4213-BFA5-965D98E5E027}"/>
              </a:ext>
            </a:extLst>
          </p:cNvPr>
          <p:cNvGrpSpPr/>
          <p:nvPr/>
        </p:nvGrpSpPr>
        <p:grpSpPr>
          <a:xfrm>
            <a:off x="913777" y="379513"/>
            <a:ext cx="10317999" cy="4677716"/>
            <a:chOff x="-38723" y="379513"/>
            <a:chExt cx="10317999" cy="4677716"/>
          </a:xfrm>
        </p:grpSpPr>
        <p:sp>
          <p:nvSpPr>
            <p:cNvPr id="10251" name="Rectangle 37"/>
            <p:cNvSpPr>
              <a:spLocks noChangeArrowheads="1"/>
            </p:cNvSpPr>
            <p:nvPr/>
          </p:nvSpPr>
          <p:spPr bwMode="auto">
            <a:xfrm>
              <a:off x="-38723" y="379513"/>
              <a:ext cx="10317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r>
                <a:rPr lang="en-US" altLang="en-US" sz="2800" b="1" spc="50">
                  <a:solidFill>
                    <a:schemeClr val="accent5"/>
                  </a:solidFill>
                  <a:latin typeface="Century Gothic" panose="020B0502020202020204" pitchFamily="34" charset="0"/>
                  <a:ea typeface="+mj-ea"/>
                  <a:cs typeface="Arial"/>
                </a:rPr>
                <a:t>Adults and children newly infected with HIV</a:t>
              </a:r>
              <a:r>
                <a:rPr lang="en-US" altLang="en-US" sz="2800" b="1" spc="50">
                  <a:solidFill>
                    <a:schemeClr val="accent5"/>
                  </a:solidFill>
                  <a:latin typeface="Century Gothic" panose="020B0502020202020204" pitchFamily="34" charset="0"/>
                  <a:ea typeface="+mj-ea"/>
                  <a:cs typeface="Arial"/>
                  <a:sym typeface="Webdings" pitchFamily="18" charset="2"/>
                </a:rPr>
                <a:t></a:t>
              </a:r>
              <a:r>
                <a:rPr lang="en-US" altLang="en-US" sz="2800" b="1" spc="50">
                  <a:solidFill>
                    <a:schemeClr val="accent5"/>
                  </a:solidFill>
                  <a:latin typeface="Century Gothic" panose="020B0502020202020204" pitchFamily="34" charset="0"/>
                  <a:ea typeface="+mj-ea"/>
                  <a:cs typeface="Arial"/>
                </a:rPr>
                <a:t> 1990–2021 </a:t>
              </a:r>
            </a:p>
          </p:txBody>
        </p:sp>
        <p:grpSp>
          <p:nvGrpSpPr>
            <p:cNvPr id="3" name="Group 2">
              <a:extLst>
                <a:ext uri="{FF2B5EF4-FFF2-40B4-BE49-F238E27FC236}">
                  <a16:creationId xmlns:a16="http://schemas.microsoft.com/office/drawing/2014/main" id="{550E67EA-0134-41CB-9873-5996F3DF7E41}"/>
                </a:ext>
              </a:extLst>
            </p:cNvPr>
            <p:cNvGrpSpPr/>
            <p:nvPr/>
          </p:nvGrpSpPr>
          <p:grpSpPr>
            <a:xfrm>
              <a:off x="1437701" y="4780230"/>
              <a:ext cx="6309278" cy="276999"/>
              <a:chOff x="1437701" y="4551630"/>
              <a:chExt cx="6309278" cy="276999"/>
            </a:xfrm>
          </p:grpSpPr>
          <p:sp>
            <p:nvSpPr>
              <p:cNvPr id="11" name="TextBox 10">
                <a:extLst>
                  <a:ext uri="{FF2B5EF4-FFF2-40B4-BE49-F238E27FC236}">
                    <a16:creationId xmlns:a16="http://schemas.microsoft.com/office/drawing/2014/main" id="{ABE7013E-0170-4D22-BCCB-5709D2DC55B7}"/>
                  </a:ext>
                </a:extLst>
              </p:cNvPr>
              <p:cNvSpPr txBox="1"/>
              <p:nvPr/>
            </p:nvSpPr>
            <p:spPr>
              <a:xfrm>
                <a:off x="1712021" y="4551630"/>
                <a:ext cx="3118161" cy="276999"/>
              </a:xfrm>
              <a:prstGeom prst="rect">
                <a:avLst/>
              </a:prstGeom>
              <a:noFill/>
            </p:spPr>
            <p:txBody>
              <a:bodyPr wrap="none" rtlCol="0">
                <a:spAutoFit/>
              </a:bodyPr>
              <a:lstStyle/>
              <a:p>
                <a:pPr defTabSz="914400" fontAlgn="base">
                  <a:spcBef>
                    <a:spcPct val="0"/>
                  </a:spcBef>
                  <a:spcAft>
                    <a:spcPct val="0"/>
                  </a:spcAft>
                  <a:defRPr/>
                </a:pPr>
                <a:r>
                  <a:rPr lang="en-US" altLang="en-US" sz="1200">
                    <a:solidFill>
                      <a:prstClr val="black">
                        <a:lumMod val="75000"/>
                        <a:lumOff val="25000"/>
                      </a:prstClr>
                    </a:solidFill>
                    <a:latin typeface="Arial"/>
                    <a:ea typeface="ＭＳ Ｐゴシック" pitchFamily="34" charset="-128"/>
                  </a:rPr>
                  <a:t>Adults and children newly infected with HIV</a:t>
                </a:r>
              </a:p>
            </p:txBody>
          </p:sp>
          <p:cxnSp>
            <p:nvCxnSpPr>
              <p:cNvPr id="12" name="Straight Connector 11">
                <a:extLst>
                  <a:ext uri="{FF2B5EF4-FFF2-40B4-BE49-F238E27FC236}">
                    <a16:creationId xmlns:a16="http://schemas.microsoft.com/office/drawing/2014/main" id="{5C2D332B-4899-4008-9C9B-B928CA53D278}"/>
                  </a:ext>
                </a:extLst>
              </p:cNvPr>
              <p:cNvCxnSpPr/>
              <p:nvPr/>
            </p:nvCxnSpPr>
            <p:spPr>
              <a:xfrm>
                <a:off x="1437701" y="4679646"/>
                <a:ext cx="270000" cy="1"/>
              </a:xfrm>
              <a:prstGeom prst="line">
                <a:avLst/>
              </a:prstGeom>
              <a:ln w="63500">
                <a:solidFill>
                  <a:srgbClr val="00A99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4AF5A50-0CF0-4E72-804C-2F9E5F82ECA6}"/>
                  </a:ext>
                </a:extLst>
              </p:cNvPr>
              <p:cNvSpPr txBox="1"/>
              <p:nvPr/>
            </p:nvSpPr>
            <p:spPr>
              <a:xfrm>
                <a:off x="6146861" y="4551630"/>
                <a:ext cx="1600118" cy="276999"/>
              </a:xfrm>
              <a:prstGeom prst="rect">
                <a:avLst/>
              </a:prstGeom>
              <a:noFill/>
            </p:spPr>
            <p:txBody>
              <a:bodyPr wrap="none" rtlCol="0">
                <a:spAutoFit/>
              </a:bodyPr>
              <a:lstStyle/>
              <a:p>
                <a:pPr defTabSz="914400" fontAlgn="base">
                  <a:spcBef>
                    <a:spcPct val="0"/>
                  </a:spcBef>
                  <a:spcAft>
                    <a:spcPct val="0"/>
                  </a:spcAft>
                  <a:defRPr/>
                </a:pPr>
                <a:r>
                  <a:rPr lang="en-GB" sz="1200">
                    <a:solidFill>
                      <a:prstClr val="black">
                        <a:lumMod val="75000"/>
                        <a:lumOff val="25000"/>
                      </a:prstClr>
                    </a:solidFill>
                    <a:latin typeface="Arial"/>
                    <a:ea typeface="ＭＳ Ｐゴシック" pitchFamily="34" charset="-128"/>
                  </a:rPr>
                  <a:t>Range of uncertainty</a:t>
                </a:r>
              </a:p>
            </p:txBody>
          </p:sp>
          <p:sp>
            <p:nvSpPr>
              <p:cNvPr id="18" name="Rectangle 17">
                <a:extLst>
                  <a:ext uri="{FF2B5EF4-FFF2-40B4-BE49-F238E27FC236}">
                    <a16:creationId xmlns:a16="http://schemas.microsoft.com/office/drawing/2014/main" id="{9979534F-4023-4D22-B832-A31499694B93}"/>
                  </a:ext>
                </a:extLst>
              </p:cNvPr>
              <p:cNvSpPr/>
              <p:nvPr/>
            </p:nvSpPr>
            <p:spPr>
              <a:xfrm>
                <a:off x="5872541" y="4618129"/>
                <a:ext cx="270000" cy="144000"/>
              </a:xfrm>
              <a:prstGeom prst="rect">
                <a:avLst/>
              </a:prstGeom>
              <a:solidFill>
                <a:srgbClr val="E3F1F1"/>
              </a:solidFill>
              <a:ln w="12700">
                <a:solidFill>
                  <a:srgbClr val="DCE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grpSp>
      </p:grpSp>
      <p:sp>
        <p:nvSpPr>
          <p:cNvPr id="14" name="TextBox 13">
            <a:extLst>
              <a:ext uri="{FF2B5EF4-FFF2-40B4-BE49-F238E27FC236}">
                <a16:creationId xmlns:a16="http://schemas.microsoft.com/office/drawing/2014/main" id="{410C494F-86BC-483E-8993-52839A9B91FB}"/>
              </a:ext>
            </a:extLst>
          </p:cNvPr>
          <p:cNvSpPr txBox="1"/>
          <p:nvPr/>
        </p:nvSpPr>
        <p:spPr>
          <a:xfrm>
            <a:off x="7095041" y="1927728"/>
            <a:ext cx="2743200" cy="646331"/>
          </a:xfrm>
          <a:prstGeom prst="rect">
            <a:avLst/>
          </a:prstGeom>
          <a:noFill/>
        </p:spPr>
        <p:txBody>
          <a:bodyPr wrap="square" rtlCol="0">
            <a:spAutoFit/>
          </a:bodyPr>
          <a:lstStyle/>
          <a:p>
            <a:r>
              <a:rPr lang="en-US"/>
              <a:t>32% decline in new infections since 2010</a:t>
            </a:r>
          </a:p>
        </p:txBody>
      </p:sp>
      <p:cxnSp>
        <p:nvCxnSpPr>
          <p:cNvPr id="15" name="Straight Connector 14">
            <a:extLst>
              <a:ext uri="{FF2B5EF4-FFF2-40B4-BE49-F238E27FC236}">
                <a16:creationId xmlns:a16="http://schemas.microsoft.com/office/drawing/2014/main" id="{005D75DB-0C70-4C8A-A9D5-AB54228B22A9}"/>
              </a:ext>
            </a:extLst>
          </p:cNvPr>
          <p:cNvCxnSpPr/>
          <p:nvPr/>
        </p:nvCxnSpPr>
        <p:spPr>
          <a:xfrm flipV="1">
            <a:off x="6735896" y="19050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56773B-083F-4BE0-B929-8AE3A1D410ED}"/>
              </a:ext>
            </a:extLst>
          </p:cNvPr>
          <p:cNvCxnSpPr/>
          <p:nvPr/>
        </p:nvCxnSpPr>
        <p:spPr>
          <a:xfrm flipV="1">
            <a:off x="9656284" y="2013857"/>
            <a:ext cx="0" cy="2667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971E959-8118-42BE-9D64-F31E10BB5B03}"/>
              </a:ext>
            </a:extLst>
          </p:cNvPr>
          <p:cNvSpPr txBox="1"/>
          <p:nvPr/>
        </p:nvSpPr>
        <p:spPr>
          <a:xfrm>
            <a:off x="10481454" y="3429000"/>
            <a:ext cx="1273545" cy="369332"/>
          </a:xfrm>
          <a:prstGeom prst="rect">
            <a:avLst/>
          </a:prstGeom>
          <a:noFill/>
        </p:spPr>
        <p:txBody>
          <a:bodyPr wrap="square" rtlCol="0">
            <a:spAutoFit/>
          </a:bodyPr>
          <a:lstStyle/>
          <a:p>
            <a:r>
              <a:rPr lang="en-US"/>
              <a:t>1.5 million </a:t>
            </a:r>
          </a:p>
        </p:txBody>
      </p:sp>
      <p:cxnSp>
        <p:nvCxnSpPr>
          <p:cNvPr id="7" name="Straight Arrow Connector 6">
            <a:extLst>
              <a:ext uri="{FF2B5EF4-FFF2-40B4-BE49-F238E27FC236}">
                <a16:creationId xmlns:a16="http://schemas.microsoft.com/office/drawing/2014/main" id="{D635F7E8-708E-4943-97E9-E3EE7AA0E8DA}"/>
              </a:ext>
            </a:extLst>
          </p:cNvPr>
          <p:cNvCxnSpPr>
            <a:cxnSpLocks/>
          </p:cNvCxnSpPr>
          <p:nvPr/>
        </p:nvCxnSpPr>
        <p:spPr>
          <a:xfrm flipH="1">
            <a:off x="9819091" y="3701317"/>
            <a:ext cx="522071" cy="3504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7E7A39-1E0B-47C1-87FE-4FA5D89E7A42}"/>
              </a:ext>
            </a:extLst>
          </p:cNvPr>
          <p:cNvSpPr txBox="1"/>
          <p:nvPr/>
        </p:nvSpPr>
        <p:spPr>
          <a:xfrm>
            <a:off x="10754189" y="4812190"/>
            <a:ext cx="1273545" cy="369332"/>
          </a:xfrm>
          <a:prstGeom prst="rect">
            <a:avLst/>
          </a:prstGeom>
          <a:noFill/>
        </p:spPr>
        <p:txBody>
          <a:bodyPr wrap="square" rtlCol="0">
            <a:spAutoFit/>
          </a:bodyPr>
          <a:lstStyle/>
          <a:p>
            <a:r>
              <a:rPr lang="en-US"/>
              <a:t>500,000 </a:t>
            </a:r>
          </a:p>
        </p:txBody>
      </p:sp>
      <p:sp>
        <p:nvSpPr>
          <p:cNvPr id="6" name="TextBox 5">
            <a:extLst>
              <a:ext uri="{FF2B5EF4-FFF2-40B4-BE49-F238E27FC236}">
                <a16:creationId xmlns:a16="http://schemas.microsoft.com/office/drawing/2014/main" id="{CA93C236-160E-BC17-53FB-EA12FD51B491}"/>
              </a:ext>
            </a:extLst>
          </p:cNvPr>
          <p:cNvSpPr txBox="1"/>
          <p:nvPr/>
        </p:nvSpPr>
        <p:spPr>
          <a:xfrm>
            <a:off x="11231779" y="5241743"/>
            <a:ext cx="764697" cy="369332"/>
          </a:xfrm>
          <a:prstGeom prst="rect">
            <a:avLst/>
          </a:prstGeom>
          <a:noFill/>
        </p:spPr>
        <p:txBody>
          <a:bodyPr wrap="none" rtlCol="0">
            <a:spAutoFit/>
          </a:bodyPr>
          <a:lstStyle/>
          <a:p>
            <a:r>
              <a:rPr lang="en-US" dirty="0"/>
              <a:t>Target</a:t>
            </a:r>
          </a:p>
        </p:txBody>
      </p:sp>
      <p:cxnSp>
        <p:nvCxnSpPr>
          <p:cNvPr id="8" name="Straight Arrow Connector 7">
            <a:extLst>
              <a:ext uri="{FF2B5EF4-FFF2-40B4-BE49-F238E27FC236}">
                <a16:creationId xmlns:a16="http://schemas.microsoft.com/office/drawing/2014/main" id="{A2C0AC33-3785-D627-9B8C-F0E686160747}"/>
              </a:ext>
            </a:extLst>
          </p:cNvPr>
          <p:cNvCxnSpPr>
            <a:cxnSpLocks/>
          </p:cNvCxnSpPr>
          <p:nvPr/>
        </p:nvCxnSpPr>
        <p:spPr>
          <a:xfrm flipH="1" flipV="1">
            <a:off x="10724994" y="5135321"/>
            <a:ext cx="506785" cy="32759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8BF050-3D91-814A-5AEC-16A8717E1AE2}"/>
              </a:ext>
            </a:extLst>
          </p:cNvPr>
          <p:cNvSpPr txBox="1"/>
          <p:nvPr/>
        </p:nvSpPr>
        <p:spPr>
          <a:xfrm>
            <a:off x="10769661" y="3101234"/>
            <a:ext cx="777777" cy="369332"/>
          </a:xfrm>
          <a:prstGeom prst="rect">
            <a:avLst/>
          </a:prstGeom>
          <a:noFill/>
        </p:spPr>
        <p:txBody>
          <a:bodyPr wrap="none" rtlCol="0">
            <a:spAutoFit/>
          </a:bodyPr>
          <a:lstStyle/>
          <a:p>
            <a:r>
              <a:rPr lang="en-US" dirty="0"/>
              <a:t>Actual</a:t>
            </a:r>
          </a:p>
        </p:txBody>
      </p:sp>
      <p:sp>
        <p:nvSpPr>
          <p:cNvPr id="22" name="Rectangle 21">
            <a:extLst>
              <a:ext uri="{FF2B5EF4-FFF2-40B4-BE49-F238E27FC236}">
                <a16:creationId xmlns:a16="http://schemas.microsoft.com/office/drawing/2014/main" id="{64ADC43E-2BA6-94D8-88C8-18D527617280}"/>
              </a:ext>
            </a:extLst>
          </p:cNvPr>
          <p:cNvSpPr/>
          <p:nvPr/>
        </p:nvSpPr>
        <p:spPr>
          <a:xfrm>
            <a:off x="10341162" y="6114361"/>
            <a:ext cx="1686572" cy="49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58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AFF0-0C27-2F42-A1D9-813E0C4AAA2F}"/>
              </a:ext>
            </a:extLst>
          </p:cNvPr>
          <p:cNvSpPr>
            <a:spLocks noGrp="1"/>
          </p:cNvSpPr>
          <p:nvPr>
            <p:ph type="title"/>
          </p:nvPr>
        </p:nvSpPr>
        <p:spPr/>
        <p:txBody>
          <a:bodyPr/>
          <a:lstStyle/>
          <a:p>
            <a:r>
              <a:rPr lang="en-US" dirty="0"/>
              <a:t>Science and Policy Alignment</a:t>
            </a:r>
          </a:p>
        </p:txBody>
      </p:sp>
      <p:sp>
        <p:nvSpPr>
          <p:cNvPr id="3" name="Content Placeholder 2">
            <a:extLst>
              <a:ext uri="{FF2B5EF4-FFF2-40B4-BE49-F238E27FC236}">
                <a16:creationId xmlns:a16="http://schemas.microsoft.com/office/drawing/2014/main" id="{9F3EAE2A-2F12-1F48-8605-75EF1820CF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E9B0499-2B06-8345-B6A6-88408938CE36}"/>
              </a:ext>
            </a:extLst>
          </p:cNvPr>
          <p:cNvPicPr>
            <a:picLocks noChangeAspect="1"/>
          </p:cNvPicPr>
          <p:nvPr/>
        </p:nvPicPr>
        <p:blipFill>
          <a:blip r:embed="rId2"/>
          <a:stretch>
            <a:fillRect/>
          </a:stretch>
        </p:blipFill>
        <p:spPr>
          <a:xfrm>
            <a:off x="1524000" y="1493816"/>
            <a:ext cx="9144000" cy="4610145"/>
          </a:xfrm>
          <a:prstGeom prst="rect">
            <a:avLst/>
          </a:prstGeom>
        </p:spPr>
      </p:pic>
    </p:spTree>
    <p:extLst>
      <p:ext uri="{BB962C8B-B14F-4D97-AF65-F5344CB8AC3E}">
        <p14:creationId xmlns:p14="http://schemas.microsoft.com/office/powerpoint/2010/main" val="109078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863214" y="2020888"/>
            <a:ext cx="8347587" cy="4099693"/>
          </a:xfrm>
        </p:spPr>
        <p:txBody>
          <a:bodyPr>
            <a:normAutofit/>
          </a:bodyPr>
          <a:lstStyle/>
          <a:p>
            <a:pPr>
              <a:buFont typeface="Wingdings" pitchFamily="2" charset="2"/>
              <a:buChar char="§"/>
            </a:pPr>
            <a:r>
              <a:rPr lang="en-US" dirty="0"/>
              <a:t>Where people live matters with respect to being situated within geopolitical places where they are rendered overexposed to HIV (or protected from risk) </a:t>
            </a:r>
          </a:p>
          <a:p>
            <a:endParaRPr lang="en-US" sz="750" dirty="0"/>
          </a:p>
          <a:p>
            <a:pPr>
              <a:buFont typeface="Wingdings" pitchFamily="2" charset="2"/>
              <a:buChar char="§"/>
            </a:pPr>
            <a:r>
              <a:rPr lang="en-US" dirty="0"/>
              <a:t>Needed attention to health and health behavior patterns that may emerge when comparing municipal contexts</a:t>
            </a:r>
          </a:p>
          <a:p>
            <a:endParaRPr lang="en-US" sz="750" dirty="0"/>
          </a:p>
          <a:p>
            <a:pPr>
              <a:buFont typeface="Wingdings" pitchFamily="2" charset="2"/>
              <a:buChar char="§"/>
            </a:pPr>
            <a:r>
              <a:rPr lang="en-US" dirty="0"/>
              <a:t>Patterns may indicate underlying social policies and political processes that disadvantage MSM communities</a:t>
            </a:r>
          </a:p>
          <a:p>
            <a:endParaRPr lang="en-US" sz="750" dirty="0"/>
          </a:p>
          <a:p>
            <a:pPr>
              <a:buFont typeface="Wingdings" pitchFamily="2" charset="2"/>
              <a:buChar char="§"/>
            </a:pPr>
            <a:r>
              <a:rPr lang="en-US" dirty="0"/>
              <a:t>HIV prevention science needs to test strategies that match the character and magnitude of the problem</a:t>
            </a:r>
          </a:p>
        </p:txBody>
      </p:sp>
    </p:spTree>
    <p:extLst>
      <p:ext uri="{BB962C8B-B14F-4D97-AF65-F5344CB8AC3E}">
        <p14:creationId xmlns:p14="http://schemas.microsoft.com/office/powerpoint/2010/main" val="1764497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6AD720-2AF3-3448-BF0C-BE581E7CB5B9}"/>
              </a:ext>
            </a:extLst>
          </p:cNvPr>
          <p:cNvSpPr>
            <a:spLocks noGrp="1"/>
          </p:cNvSpPr>
          <p:nvPr>
            <p:ph type="title"/>
          </p:nvPr>
        </p:nvSpPr>
        <p:spPr>
          <a:xfrm>
            <a:off x="2173288" y="2747964"/>
            <a:ext cx="7772400" cy="1362075"/>
          </a:xfrm>
        </p:spPr>
        <p:txBody>
          <a:bodyPr/>
          <a:lstStyle/>
          <a:p>
            <a:pPr algn="ctr">
              <a:defRPr/>
            </a:pPr>
            <a:r>
              <a:rPr lang="en-US" sz="8000" dirty="0" err="1"/>
              <a:t>ThANK</a:t>
            </a:r>
            <a:r>
              <a:rPr lang="en-US" sz="8000" dirty="0"/>
              <a:t> YOU</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B46EC5-6AD6-C079-CEBF-272F1A9A41E7}"/>
              </a:ext>
            </a:extLst>
          </p:cNvPr>
          <p:cNvSpPr/>
          <p:nvPr/>
        </p:nvSpPr>
        <p:spPr>
          <a:xfrm>
            <a:off x="192504" y="168442"/>
            <a:ext cx="11815011" cy="6509084"/>
          </a:xfrm>
          <a:prstGeom prst="rect">
            <a:avLst/>
          </a:prstGeom>
          <a:noFill/>
          <a:ln w="381000">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ah"/>
              <a:ea typeface="+mn-ea"/>
              <a:cs typeface="+mn-cs"/>
            </a:endParaRPr>
          </a:p>
        </p:txBody>
      </p:sp>
      <p:pic>
        <p:nvPicPr>
          <p:cNvPr id="3" name="Picture Placeholder 4" descr="A person smiling for the camera&#10;&#10;Description automatically generated with medium confidence">
            <a:extLst>
              <a:ext uri="{FF2B5EF4-FFF2-40B4-BE49-F238E27FC236}">
                <a16:creationId xmlns:a16="http://schemas.microsoft.com/office/drawing/2014/main" id="{9C089EF5-8462-BCC4-BA9B-960923AB19A1}"/>
              </a:ext>
            </a:extLst>
          </p:cNvPr>
          <p:cNvPicPr>
            <a:picLocks noChangeAspect="1"/>
          </p:cNvPicPr>
          <p:nvPr/>
        </p:nvPicPr>
        <p:blipFill rotWithShape="1">
          <a:blip r:embed="rId2"/>
          <a:srcRect l="6737" t="12411" r="7893"/>
          <a:stretch/>
        </p:blipFill>
        <p:spPr>
          <a:xfrm>
            <a:off x="9245768" y="1882764"/>
            <a:ext cx="1976394" cy="1975628"/>
          </a:xfrm>
          <a:prstGeom prst="ellipse">
            <a:avLst/>
          </a:prstGeom>
          <a:ln w="76200">
            <a:solidFill>
              <a:schemeClr val="accent6"/>
            </a:solidFill>
          </a:ln>
        </p:spPr>
      </p:pic>
      <p:pic>
        <p:nvPicPr>
          <p:cNvPr id="6" name="Picture Placeholder 10" descr="A person in a suit&#10;&#10;Description automatically generated with low confidence">
            <a:extLst>
              <a:ext uri="{FF2B5EF4-FFF2-40B4-BE49-F238E27FC236}">
                <a16:creationId xmlns:a16="http://schemas.microsoft.com/office/drawing/2014/main" id="{E1258259-F61D-54BA-8CBF-BEBA6F57CA57}"/>
              </a:ext>
            </a:extLst>
          </p:cNvPr>
          <p:cNvPicPr>
            <a:picLocks noChangeAspect="1"/>
          </p:cNvPicPr>
          <p:nvPr/>
        </p:nvPicPr>
        <p:blipFill>
          <a:blip r:embed="rId3"/>
          <a:srcRect l="16638" r="16638"/>
          <a:stretch>
            <a:fillRect/>
          </a:stretch>
        </p:blipFill>
        <p:spPr>
          <a:xfrm>
            <a:off x="1159684" y="1882764"/>
            <a:ext cx="1976394" cy="1975628"/>
          </a:xfrm>
          <a:prstGeom prst="ellipse">
            <a:avLst/>
          </a:prstGeom>
          <a:ln w="76200">
            <a:solidFill>
              <a:schemeClr val="accent6"/>
            </a:solidFill>
          </a:ln>
        </p:spPr>
      </p:pic>
      <p:sp>
        <p:nvSpPr>
          <p:cNvPr id="7" name="TextBox 6">
            <a:extLst>
              <a:ext uri="{FF2B5EF4-FFF2-40B4-BE49-F238E27FC236}">
                <a16:creationId xmlns:a16="http://schemas.microsoft.com/office/drawing/2014/main" id="{F3DB9D70-A2A6-1E0B-5492-1629293F7A33}"/>
              </a:ext>
            </a:extLst>
          </p:cNvPr>
          <p:cNvSpPr txBox="1"/>
          <p:nvPr/>
        </p:nvSpPr>
        <p:spPr>
          <a:xfrm>
            <a:off x="595012" y="472971"/>
            <a:ext cx="444300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04E58"/>
                </a:solidFill>
                <a:effectLst/>
                <a:uLnTx/>
                <a:uFillTx/>
                <a:latin typeface="Century Gothic" panose="020B0502020202020204" pitchFamily="34" charset="0"/>
                <a:ea typeface="+mn-ea"/>
                <a:cs typeface="+mn-cs"/>
              </a:rPr>
              <a:t>Panelists</a:t>
            </a:r>
          </a:p>
        </p:txBody>
      </p:sp>
      <p:sp>
        <p:nvSpPr>
          <p:cNvPr id="10" name="TextBox 9">
            <a:extLst>
              <a:ext uri="{FF2B5EF4-FFF2-40B4-BE49-F238E27FC236}">
                <a16:creationId xmlns:a16="http://schemas.microsoft.com/office/drawing/2014/main" id="{5CCAA5F9-CB34-1A3D-91D1-F3DC3B703EA0}"/>
              </a:ext>
            </a:extLst>
          </p:cNvPr>
          <p:cNvSpPr txBox="1"/>
          <p:nvPr/>
        </p:nvSpPr>
        <p:spPr>
          <a:xfrm>
            <a:off x="6242283" y="4437188"/>
            <a:ext cx="2634915" cy="96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4E58"/>
                </a:solidFill>
                <a:effectLst/>
                <a:uLnTx/>
                <a:uFillTx/>
                <a:latin typeface="Noah"/>
                <a:ea typeface="+mn-ea"/>
                <a:cs typeface="+mn-cs"/>
              </a:rPr>
              <a:t>Nassoro</a:t>
            </a:r>
            <a:r>
              <a:rPr kumimoji="0" lang="en-US" sz="1800" b="1" i="0" u="none" strike="noStrike" kern="1200" cap="none" spc="0" normalizeH="0" baseline="0" noProof="0" dirty="0">
                <a:ln>
                  <a:noFill/>
                </a:ln>
                <a:solidFill>
                  <a:srgbClr val="F04E58"/>
                </a:solidFill>
                <a:effectLst/>
                <a:uLnTx/>
                <a:uFillTx/>
                <a:latin typeface="Noah"/>
                <a:ea typeface="+mn-ea"/>
                <a:cs typeface="+mn-cs"/>
              </a:rPr>
              <a:t> “Sammy” Said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22169"/>
              </a:solidFill>
              <a:effectLst/>
              <a:uLnTx/>
              <a:uFillTx/>
              <a:latin typeface="Noah"/>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HIV Peer Counselor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ICAP in Tanzania</a:t>
            </a:r>
          </a:p>
        </p:txBody>
      </p:sp>
      <p:sp>
        <p:nvSpPr>
          <p:cNvPr id="11" name="TextBox 10">
            <a:extLst>
              <a:ext uri="{FF2B5EF4-FFF2-40B4-BE49-F238E27FC236}">
                <a16:creationId xmlns:a16="http://schemas.microsoft.com/office/drawing/2014/main" id="{BE3FB67D-280C-59B9-16D4-8AEA6FE1F270}"/>
              </a:ext>
            </a:extLst>
          </p:cNvPr>
          <p:cNvSpPr txBox="1"/>
          <p:nvPr/>
        </p:nvSpPr>
        <p:spPr>
          <a:xfrm>
            <a:off x="8916507" y="4437188"/>
            <a:ext cx="2634915" cy="11233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4E58"/>
                </a:solidFill>
                <a:effectLst/>
                <a:uLnTx/>
                <a:uFillTx/>
                <a:latin typeface="Noah"/>
                <a:ea typeface="+mn-ea"/>
                <a:cs typeface="+mn-cs"/>
              </a:rPr>
              <a:t>Rashaunna K. Redd,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04E58"/>
                </a:solidFill>
                <a:effectLst/>
                <a:uLnTx/>
                <a:uFillTx/>
                <a:latin typeface="Noah"/>
                <a:ea typeface="+mn-ea"/>
                <a:cs typeface="+mn-cs"/>
              </a:rPr>
              <a:t>DNP, MPH, WHNP-BC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22169"/>
              </a:solidFill>
              <a:effectLst/>
              <a:uLnTx/>
              <a:uFillTx/>
              <a:latin typeface="Noah"/>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Nurse Practitioner / Site Clinician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ICAP’s Bronx Prevention Center</a:t>
            </a:r>
          </a:p>
        </p:txBody>
      </p:sp>
      <p:sp>
        <p:nvSpPr>
          <p:cNvPr id="12" name="TextBox 11">
            <a:extLst>
              <a:ext uri="{FF2B5EF4-FFF2-40B4-BE49-F238E27FC236}">
                <a16:creationId xmlns:a16="http://schemas.microsoft.com/office/drawing/2014/main" id="{A7C1FDCF-3694-8EBD-BFD5-C9E6D3DB5A11}"/>
              </a:ext>
            </a:extLst>
          </p:cNvPr>
          <p:cNvSpPr txBox="1"/>
          <p:nvPr/>
        </p:nvSpPr>
        <p:spPr>
          <a:xfrm>
            <a:off x="3568061" y="4437188"/>
            <a:ext cx="2634915" cy="12849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4E58"/>
                </a:solidFill>
                <a:effectLst/>
                <a:uLnTx/>
                <a:uFillTx/>
                <a:latin typeface="Noah"/>
                <a:ea typeface="+mn-ea"/>
                <a:cs typeface="+mn-cs"/>
              </a:rPr>
              <a:t>Jessica Justman,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04E58"/>
                </a:solidFill>
                <a:effectLst/>
                <a:uLnTx/>
                <a:uFillTx/>
                <a:latin typeface="Noah"/>
                <a:ea typeface="+mn-ea"/>
                <a:cs typeface="+mn-cs"/>
              </a:rPr>
              <a:t>MD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22169"/>
              </a:solidFill>
              <a:effectLst/>
              <a:uLnTx/>
              <a:uFillTx/>
              <a:latin typeface="Noah"/>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Senior Technical Director, ICAP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Associate Professor of Medicine and Epidemiology at Columbia University</a:t>
            </a:r>
          </a:p>
        </p:txBody>
      </p:sp>
      <p:sp>
        <p:nvSpPr>
          <p:cNvPr id="13" name="TextBox 12">
            <a:extLst>
              <a:ext uri="{FF2B5EF4-FFF2-40B4-BE49-F238E27FC236}">
                <a16:creationId xmlns:a16="http://schemas.microsoft.com/office/drawing/2014/main" id="{F932CE4C-9989-E536-9A4F-D1323B69DEF3}"/>
              </a:ext>
            </a:extLst>
          </p:cNvPr>
          <p:cNvSpPr txBox="1"/>
          <p:nvPr/>
        </p:nvSpPr>
        <p:spPr>
          <a:xfrm>
            <a:off x="767009" y="4437188"/>
            <a:ext cx="2761743"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4E58"/>
                </a:solidFill>
                <a:effectLst/>
                <a:uLnTx/>
                <a:uFillTx/>
                <a:latin typeface="Noah"/>
                <a:ea typeface="+mn-ea"/>
                <a:cs typeface="+mn-cs"/>
              </a:rPr>
              <a:t>LaRon E. Nelson,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04E58"/>
                </a:solidFill>
                <a:effectLst/>
                <a:uLnTx/>
                <a:uFillTx/>
                <a:latin typeface="Noah"/>
                <a:ea typeface="+mn-ea"/>
                <a:cs typeface="+mn-cs"/>
              </a:rPr>
              <a:t>PhD, RN, FNP, FNAP, FNYAM, FAAN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22169"/>
              </a:solidFill>
              <a:effectLst/>
              <a:uLnTx/>
              <a:uFillTx/>
              <a:latin typeface="Noah"/>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Associate Dean for Global Affairs &amp; Planetary Health Independence Foundation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22169"/>
                </a:solidFill>
                <a:effectLst/>
                <a:uLnTx/>
                <a:uFillTx/>
                <a:latin typeface="Noah"/>
                <a:ea typeface="+mn-ea"/>
                <a:cs typeface="+mn-cs"/>
              </a:rPr>
              <a:t>Associate Professor &amp; Associate Professor of Nursing at Yale University</a:t>
            </a:r>
          </a:p>
        </p:txBody>
      </p:sp>
      <p:pic>
        <p:nvPicPr>
          <p:cNvPr id="14" name="Picture Placeholder 14" descr="A person with curly hair&#10;&#10;Description automatically generated with low confidence">
            <a:extLst>
              <a:ext uri="{FF2B5EF4-FFF2-40B4-BE49-F238E27FC236}">
                <a16:creationId xmlns:a16="http://schemas.microsoft.com/office/drawing/2014/main" id="{B265D8CC-3C1F-A9B9-4B9C-73B26DDD932F}"/>
              </a:ext>
            </a:extLst>
          </p:cNvPr>
          <p:cNvPicPr>
            <a:picLocks noChangeAspect="1"/>
          </p:cNvPicPr>
          <p:nvPr/>
        </p:nvPicPr>
        <p:blipFill rotWithShape="1">
          <a:blip r:embed="rId4"/>
          <a:srcRect t="319" b="32905"/>
          <a:stretch/>
        </p:blipFill>
        <p:spPr>
          <a:xfrm>
            <a:off x="3897322" y="1882764"/>
            <a:ext cx="1976394" cy="1975628"/>
          </a:xfrm>
          <a:prstGeom prst="ellipse">
            <a:avLst/>
          </a:prstGeom>
          <a:ln w="76200">
            <a:solidFill>
              <a:schemeClr val="accent6"/>
            </a:solidFill>
          </a:ln>
        </p:spPr>
      </p:pic>
      <p:pic>
        <p:nvPicPr>
          <p:cNvPr id="15" name="Picture Placeholder 18" descr="A person in a blue shirt&#10;&#10;Description automatically generated with medium confidence">
            <a:extLst>
              <a:ext uri="{FF2B5EF4-FFF2-40B4-BE49-F238E27FC236}">
                <a16:creationId xmlns:a16="http://schemas.microsoft.com/office/drawing/2014/main" id="{D9575247-8E26-A62B-9AC4-14CAD68D65CC}"/>
              </a:ext>
            </a:extLst>
          </p:cNvPr>
          <p:cNvPicPr>
            <a:picLocks noChangeAspect="1"/>
          </p:cNvPicPr>
          <p:nvPr/>
        </p:nvPicPr>
        <p:blipFill rotWithShape="1">
          <a:blip r:embed="rId5"/>
          <a:srcRect l="8459" t="2965" r="17765" b="69278"/>
          <a:stretch/>
        </p:blipFill>
        <p:spPr>
          <a:xfrm>
            <a:off x="6571544" y="1882764"/>
            <a:ext cx="1976394" cy="1975628"/>
          </a:xfrm>
          <a:prstGeom prst="ellipse">
            <a:avLst/>
          </a:prstGeom>
          <a:ln w="76200">
            <a:solidFill>
              <a:schemeClr val="accent6"/>
            </a:solidFill>
          </a:ln>
        </p:spPr>
      </p:pic>
      <p:cxnSp>
        <p:nvCxnSpPr>
          <p:cNvPr id="17" name="Straight Connector 16">
            <a:extLst>
              <a:ext uri="{FF2B5EF4-FFF2-40B4-BE49-F238E27FC236}">
                <a16:creationId xmlns:a16="http://schemas.microsoft.com/office/drawing/2014/main" id="{273FC97E-BC05-ED99-533F-C32F4926D2AA}"/>
              </a:ext>
            </a:extLst>
          </p:cNvPr>
          <p:cNvCxnSpPr>
            <a:cxnSpLocks/>
            <a:stCxn id="6" idx="4"/>
          </p:cNvCxnSpPr>
          <p:nvPr/>
        </p:nvCxnSpPr>
        <p:spPr>
          <a:xfrm>
            <a:off x="2147881" y="3858392"/>
            <a:ext cx="0" cy="407895"/>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F2987C0-FD68-FD60-2046-3B93C1EBB532}"/>
              </a:ext>
            </a:extLst>
          </p:cNvPr>
          <p:cNvCxnSpPr/>
          <p:nvPr/>
        </p:nvCxnSpPr>
        <p:spPr>
          <a:xfrm>
            <a:off x="4915144" y="3858392"/>
            <a:ext cx="0" cy="407895"/>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DDBFB0-6BC8-9135-2547-2117E49008E0}"/>
              </a:ext>
            </a:extLst>
          </p:cNvPr>
          <p:cNvCxnSpPr/>
          <p:nvPr/>
        </p:nvCxnSpPr>
        <p:spPr>
          <a:xfrm>
            <a:off x="7586154" y="3858392"/>
            <a:ext cx="0" cy="407895"/>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ADA0C83-8C45-62F1-9A7B-DD952802FD03}"/>
              </a:ext>
            </a:extLst>
          </p:cNvPr>
          <p:cNvCxnSpPr/>
          <p:nvPr/>
        </p:nvCxnSpPr>
        <p:spPr>
          <a:xfrm>
            <a:off x="10245133" y="3858392"/>
            <a:ext cx="0" cy="407895"/>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07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6518CAA-788B-4586-CEA9-47548CEB794E}"/>
              </a:ext>
            </a:extLst>
          </p:cNvPr>
          <p:cNvSpPr/>
          <p:nvPr/>
        </p:nvSpPr>
        <p:spPr>
          <a:xfrm>
            <a:off x="4731989" y="1266228"/>
            <a:ext cx="3616996" cy="2216638"/>
          </a:xfrm>
          <a:prstGeom prst="roundRect">
            <a:avLst/>
          </a:prstGeom>
          <a:solidFill>
            <a:schemeClr val="bg1">
              <a:lumMod val="85000"/>
            </a:schemeClr>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FDB1CF-4486-4A0D-410F-7B2F0B12235F}"/>
              </a:ext>
            </a:extLst>
          </p:cNvPr>
          <p:cNvSpPr/>
          <p:nvPr/>
        </p:nvSpPr>
        <p:spPr>
          <a:xfrm>
            <a:off x="10210800" y="6019800"/>
            <a:ext cx="1905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45CCA2C-437C-DF71-015C-7D8F71A452F3}"/>
              </a:ext>
            </a:extLst>
          </p:cNvPr>
          <p:cNvSpPr/>
          <p:nvPr/>
        </p:nvSpPr>
        <p:spPr>
          <a:xfrm>
            <a:off x="6936556" y="4003323"/>
            <a:ext cx="4953000" cy="2401069"/>
          </a:xfrm>
          <a:prstGeom prst="roundRect">
            <a:avLst/>
          </a:prstGeom>
          <a:solidFill>
            <a:schemeClr val="accent4">
              <a:lumMod val="60000"/>
              <a:lumOff val="40000"/>
            </a:schemeClr>
          </a:solidFill>
          <a:ln w="28575">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B82A4B5-DDEF-FB06-34EE-C94595E36811}"/>
              </a:ext>
            </a:extLst>
          </p:cNvPr>
          <p:cNvSpPr/>
          <p:nvPr/>
        </p:nvSpPr>
        <p:spPr>
          <a:xfrm>
            <a:off x="1241829" y="4015725"/>
            <a:ext cx="4953000" cy="2401068"/>
          </a:xfrm>
          <a:prstGeom prst="roundRect">
            <a:avLst/>
          </a:prstGeom>
          <a:solidFill>
            <a:schemeClr val="accent2">
              <a:lumMod val="40000"/>
              <a:lumOff val="60000"/>
            </a:schemeClr>
          </a:solid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82651-93EE-CD1D-62F1-5707DA720675}"/>
              </a:ext>
            </a:extLst>
          </p:cNvPr>
          <p:cNvSpPr>
            <a:spLocks noGrp="1"/>
          </p:cNvSpPr>
          <p:nvPr>
            <p:ph type="title"/>
          </p:nvPr>
        </p:nvSpPr>
        <p:spPr>
          <a:xfrm>
            <a:off x="993104" y="453608"/>
            <a:ext cx="10744200" cy="907494"/>
          </a:xfrm>
        </p:spPr>
        <p:txBody>
          <a:bodyPr>
            <a:noAutofit/>
          </a:bodyPr>
          <a:lstStyle/>
          <a:p>
            <a:r>
              <a:rPr lang="en-US" sz="3200">
                <a:latin typeface="Century Gothic" panose="020B0502020202020204" pitchFamily="34" charset="0"/>
              </a:rPr>
              <a:t>What Does Epidemic Control Look Like?</a:t>
            </a:r>
          </a:p>
        </p:txBody>
      </p:sp>
      <p:sp>
        <p:nvSpPr>
          <p:cNvPr id="10" name="Text Placeholder 2">
            <a:extLst>
              <a:ext uri="{FF2B5EF4-FFF2-40B4-BE49-F238E27FC236}">
                <a16:creationId xmlns:a16="http://schemas.microsoft.com/office/drawing/2014/main" id="{5E7928AF-E834-9304-458F-92A09B02331E}"/>
              </a:ext>
            </a:extLst>
          </p:cNvPr>
          <p:cNvSpPr txBox="1">
            <a:spLocks/>
          </p:cNvSpPr>
          <p:nvPr/>
        </p:nvSpPr>
        <p:spPr>
          <a:xfrm>
            <a:off x="4723714" y="1240123"/>
            <a:ext cx="3610105" cy="2264746"/>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200" b="1" dirty="0">
                <a:latin typeface="Century Gothic" panose="020B0502020202020204" pitchFamily="34" charset="0"/>
              </a:rPr>
              <a:t>Absolute Rate</a:t>
            </a:r>
          </a:p>
          <a:p>
            <a:pPr algn="ctr">
              <a:lnSpc>
                <a:spcPct val="120000"/>
              </a:lnSpc>
              <a:spcBef>
                <a:spcPts val="0"/>
              </a:spcBef>
            </a:pPr>
            <a:r>
              <a:rPr lang="en-US" sz="1800" dirty="0">
                <a:latin typeface="Century Gothic" panose="020B0502020202020204" pitchFamily="34" charset="0"/>
              </a:rPr>
              <a:t>absolute rates of HIV incidence or AIDS related mortality: </a:t>
            </a:r>
            <a:r>
              <a:rPr lang="en-US" sz="1800" i="1" dirty="0">
                <a:latin typeface="Century Gothic" panose="020B0502020202020204" pitchFamily="34" charset="0"/>
              </a:rPr>
              <a:t>&lt;1/1,000 adults per year, or  &lt;1/10,000 adults per year</a:t>
            </a:r>
          </a:p>
          <a:p>
            <a:endParaRPr lang="en-US" sz="1600" dirty="0">
              <a:latin typeface="Century Gothic" panose="020B0502020202020204" pitchFamily="34" charset="0"/>
            </a:endParaRPr>
          </a:p>
        </p:txBody>
      </p:sp>
      <p:sp>
        <p:nvSpPr>
          <p:cNvPr id="11" name="Text Placeholder 2">
            <a:extLst>
              <a:ext uri="{FF2B5EF4-FFF2-40B4-BE49-F238E27FC236}">
                <a16:creationId xmlns:a16="http://schemas.microsoft.com/office/drawing/2014/main" id="{4A092940-D6D2-6EA2-0366-D93F56E08260}"/>
              </a:ext>
            </a:extLst>
          </p:cNvPr>
          <p:cNvSpPr txBox="1">
            <a:spLocks/>
          </p:cNvSpPr>
          <p:nvPr/>
        </p:nvSpPr>
        <p:spPr>
          <a:xfrm>
            <a:off x="1241828" y="3993722"/>
            <a:ext cx="4953001" cy="2187550"/>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200" b="1">
                <a:latin typeface="Century Gothic" panose="020B0502020202020204" pitchFamily="34" charset="0"/>
              </a:rPr>
              <a:t>Incidence-Mortality Ratio &lt;1</a:t>
            </a:r>
          </a:p>
          <a:p>
            <a:pPr algn="ctr"/>
            <a:endParaRPr lang="en-US" sz="1050" b="1">
              <a:latin typeface="Century Gothic" panose="020B0502020202020204" pitchFamily="34" charset="0"/>
            </a:endParaRPr>
          </a:p>
          <a:p>
            <a:pPr algn="ctr">
              <a:lnSpc>
                <a:spcPct val="100000"/>
              </a:lnSpc>
            </a:pPr>
            <a:r>
              <a:rPr lang="en-US" sz="2000">
                <a:latin typeface="Century Gothic" panose="020B0502020202020204" pitchFamily="34" charset="0"/>
              </a:rPr>
              <a:t>total # new HIV infections/year</a:t>
            </a:r>
          </a:p>
          <a:p>
            <a:pPr algn="ctr">
              <a:lnSpc>
                <a:spcPct val="100000"/>
              </a:lnSpc>
            </a:pPr>
            <a:r>
              <a:rPr lang="en-US" sz="2000">
                <a:latin typeface="Century Gothic" panose="020B0502020202020204" pitchFamily="34" charset="0"/>
              </a:rPr>
              <a:t>total # deaths (all causes) among PLWH/year</a:t>
            </a:r>
          </a:p>
        </p:txBody>
      </p:sp>
      <p:sp>
        <p:nvSpPr>
          <p:cNvPr id="12" name="Text Placeholder 2">
            <a:extLst>
              <a:ext uri="{FF2B5EF4-FFF2-40B4-BE49-F238E27FC236}">
                <a16:creationId xmlns:a16="http://schemas.microsoft.com/office/drawing/2014/main" id="{CCAC6201-8EEA-749E-C870-985210177A1C}"/>
              </a:ext>
            </a:extLst>
          </p:cNvPr>
          <p:cNvSpPr txBox="1">
            <a:spLocks/>
          </p:cNvSpPr>
          <p:nvPr/>
        </p:nvSpPr>
        <p:spPr>
          <a:xfrm>
            <a:off x="6936556" y="4034833"/>
            <a:ext cx="5124261" cy="2594277"/>
          </a:xfrm>
          <a:prstGeom prst="rect">
            <a:avLst/>
          </a:prstGeom>
        </p:spPr>
        <p:txBody>
          <a:bodyPr vert="horz" lIns="91440" tIns="45720" rIns="91440" bIns="45720" rtlCol="0" anchor="t">
            <a:normAutofit/>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en-US" sz="2200" b="1" dirty="0">
              <a:latin typeface="Noah ExtraBold"/>
            </a:endParaRPr>
          </a:p>
          <a:p>
            <a:endParaRPr lang="en-US" sz="2200" b="1" dirty="0">
              <a:latin typeface="Noah ExtraBold"/>
            </a:endParaRPr>
          </a:p>
          <a:p>
            <a:endParaRPr lang="en-US" sz="2200" b="1" dirty="0">
              <a:latin typeface="Noah ExtraBold"/>
            </a:endParaRPr>
          </a:p>
        </p:txBody>
      </p:sp>
      <p:sp>
        <p:nvSpPr>
          <p:cNvPr id="17" name="Rectangle: Rounded Corners 16">
            <a:extLst>
              <a:ext uri="{FF2B5EF4-FFF2-40B4-BE49-F238E27FC236}">
                <a16:creationId xmlns:a16="http://schemas.microsoft.com/office/drawing/2014/main" id="{41478B07-FCF6-BF3C-82BB-D020E6DAF993}"/>
              </a:ext>
            </a:extLst>
          </p:cNvPr>
          <p:cNvSpPr/>
          <p:nvPr/>
        </p:nvSpPr>
        <p:spPr>
          <a:xfrm>
            <a:off x="8493310" y="1266228"/>
            <a:ext cx="3622490" cy="2187550"/>
          </a:xfrm>
          <a:prstGeom prst="roundRect">
            <a:avLst/>
          </a:prstGeom>
          <a:solidFill>
            <a:schemeClr val="bg1">
              <a:lumMod val="85000"/>
            </a:schemeClr>
          </a:solidFill>
          <a:ln w="285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000" i="1">
              <a:solidFill>
                <a:srgbClr val="000000"/>
              </a:solidFill>
              <a:cs typeface="Arial"/>
            </a:endParaRPr>
          </a:p>
        </p:txBody>
      </p:sp>
      <p:sp>
        <p:nvSpPr>
          <p:cNvPr id="20" name="TextBox 19">
            <a:extLst>
              <a:ext uri="{FF2B5EF4-FFF2-40B4-BE49-F238E27FC236}">
                <a16:creationId xmlns:a16="http://schemas.microsoft.com/office/drawing/2014/main" id="{E8D4191C-EC54-63DD-477B-9E9B53EE5693}"/>
              </a:ext>
            </a:extLst>
          </p:cNvPr>
          <p:cNvSpPr txBox="1"/>
          <p:nvPr/>
        </p:nvSpPr>
        <p:spPr>
          <a:xfrm>
            <a:off x="891065" y="6604084"/>
            <a:ext cx="3200400" cy="253916"/>
          </a:xfrm>
          <a:prstGeom prst="rect">
            <a:avLst/>
          </a:prstGeom>
          <a:noFill/>
        </p:spPr>
        <p:txBody>
          <a:bodyPr wrap="square" rtlCol="0">
            <a:spAutoFit/>
          </a:bodyPr>
          <a:lstStyle/>
          <a:p>
            <a:r>
              <a:rPr lang="en-US" sz="1050" i="1" dirty="0"/>
              <a:t>Source: </a:t>
            </a:r>
            <a:r>
              <a:rPr lang="en-US" sz="1050" i="1" dirty="0">
                <a:hlinkClick r:id="rId3"/>
              </a:rPr>
              <a:t>UNAIDS (2017)</a:t>
            </a:r>
            <a:endParaRPr lang="en-US" sz="1050" i="1" dirty="0"/>
          </a:p>
        </p:txBody>
      </p:sp>
      <p:sp>
        <p:nvSpPr>
          <p:cNvPr id="3" name="Text Placeholder 2">
            <a:extLst>
              <a:ext uri="{FF2B5EF4-FFF2-40B4-BE49-F238E27FC236}">
                <a16:creationId xmlns:a16="http://schemas.microsoft.com/office/drawing/2014/main" id="{601EB9A7-AA6E-3A3F-77D4-15561AE7F25E}"/>
              </a:ext>
            </a:extLst>
          </p:cNvPr>
          <p:cNvSpPr>
            <a:spLocks noGrp="1"/>
          </p:cNvSpPr>
          <p:nvPr>
            <p:ph type="body" sz="half" idx="13"/>
          </p:nvPr>
        </p:nvSpPr>
        <p:spPr>
          <a:xfrm>
            <a:off x="7868003" y="4035222"/>
            <a:ext cx="3295297" cy="564534"/>
          </a:xfrm>
        </p:spPr>
        <p:txBody>
          <a:bodyPr>
            <a:noAutofit/>
          </a:bodyPr>
          <a:lstStyle/>
          <a:p>
            <a:pPr algn="ctr"/>
            <a:r>
              <a:rPr lang="en-US" sz="2200" b="1">
                <a:solidFill>
                  <a:srgbClr val="000000"/>
                </a:solidFill>
                <a:latin typeface="Century Gothic" panose="020B0502020202020204" pitchFamily="34" charset="0"/>
              </a:rPr>
              <a:t>Percentage Reduction </a:t>
            </a:r>
          </a:p>
        </p:txBody>
      </p:sp>
      <p:sp>
        <p:nvSpPr>
          <p:cNvPr id="4" name="TextBox 3">
            <a:extLst>
              <a:ext uri="{FF2B5EF4-FFF2-40B4-BE49-F238E27FC236}">
                <a16:creationId xmlns:a16="http://schemas.microsoft.com/office/drawing/2014/main" id="{00EE03B3-3EB6-9C13-AD2A-AE096B42DBC5}"/>
              </a:ext>
            </a:extLst>
          </p:cNvPr>
          <p:cNvSpPr txBox="1"/>
          <p:nvPr/>
        </p:nvSpPr>
        <p:spPr>
          <a:xfrm>
            <a:off x="6936556" y="4605497"/>
            <a:ext cx="4953000" cy="1323439"/>
          </a:xfrm>
          <a:prstGeom prst="rect">
            <a:avLst/>
          </a:prstGeom>
          <a:noFill/>
        </p:spPr>
        <p:txBody>
          <a:bodyPr wrap="square" lIns="91440" tIns="45720" rIns="91440" bIns="45720" rtlCol="0" anchor="t">
            <a:spAutoFit/>
          </a:bodyPr>
          <a:lstStyle/>
          <a:p>
            <a:pPr algn="ctr"/>
            <a:r>
              <a:rPr lang="en-US" sz="2000">
                <a:solidFill>
                  <a:srgbClr val="000000"/>
                </a:solidFill>
                <a:latin typeface="Century Gothic" panose="020B0502020202020204" pitchFamily="34" charset="0"/>
                <a:cs typeface="Arial"/>
              </a:rPr>
              <a:t>[New infections, 2010 – New infections, 2020]</a:t>
            </a:r>
          </a:p>
          <a:p>
            <a:pPr algn="ctr"/>
            <a:endParaRPr lang="en-US" sz="2000">
              <a:solidFill>
                <a:schemeClr val="tx2">
                  <a:lumMod val="10000"/>
                </a:schemeClr>
              </a:solidFill>
              <a:latin typeface="Century Gothic" panose="020B0502020202020204" pitchFamily="34" charset="0"/>
            </a:endParaRPr>
          </a:p>
          <a:p>
            <a:pPr algn="ctr"/>
            <a:r>
              <a:rPr lang="en-US" sz="2000">
                <a:solidFill>
                  <a:srgbClr val="000000"/>
                </a:solidFill>
                <a:latin typeface="Century Gothic" panose="020B0502020202020204" pitchFamily="34" charset="0"/>
                <a:cs typeface="Arial"/>
              </a:rPr>
              <a:t>[New infections, 2010]</a:t>
            </a:r>
          </a:p>
        </p:txBody>
      </p:sp>
      <p:cxnSp>
        <p:nvCxnSpPr>
          <p:cNvPr id="7" name="Straight Connector 6">
            <a:extLst>
              <a:ext uri="{FF2B5EF4-FFF2-40B4-BE49-F238E27FC236}">
                <a16:creationId xmlns:a16="http://schemas.microsoft.com/office/drawing/2014/main" id="{6EFC4B21-A4E9-BD84-9658-B68FE25E1DFC}"/>
              </a:ext>
            </a:extLst>
          </p:cNvPr>
          <p:cNvCxnSpPr>
            <a:cxnSpLocks/>
          </p:cNvCxnSpPr>
          <p:nvPr/>
        </p:nvCxnSpPr>
        <p:spPr>
          <a:xfrm>
            <a:off x="7157545" y="5295955"/>
            <a:ext cx="4579759" cy="0"/>
          </a:xfrm>
          <a:prstGeom prst="line">
            <a:avLst/>
          </a:prstGeom>
          <a:ln w="28575">
            <a:solidFill>
              <a:schemeClr val="tx2">
                <a:lumMod val="10000"/>
              </a:schemeClr>
            </a:solidFill>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639899E-062A-D4B0-697B-CABDC3203388}"/>
              </a:ext>
            </a:extLst>
          </p:cNvPr>
          <p:cNvSpPr txBox="1"/>
          <p:nvPr/>
        </p:nvSpPr>
        <p:spPr>
          <a:xfrm>
            <a:off x="9039920" y="5877011"/>
            <a:ext cx="1596904" cy="377026"/>
          </a:xfrm>
          <a:prstGeom prst="rect">
            <a:avLst/>
          </a:prstGeom>
          <a:noFill/>
        </p:spPr>
        <p:txBody>
          <a:bodyPr wrap="square" rtlCol="0">
            <a:spAutoFit/>
          </a:bodyPr>
          <a:lstStyle/>
          <a:p>
            <a:r>
              <a:rPr lang="en-US" sz="1850" b="1">
                <a:solidFill>
                  <a:srgbClr val="000000"/>
                </a:solidFill>
                <a:latin typeface="Century Gothic" panose="020B0502020202020204" pitchFamily="34" charset="0"/>
              </a:rPr>
              <a:t>X 100% </a:t>
            </a:r>
          </a:p>
        </p:txBody>
      </p:sp>
      <p:cxnSp>
        <p:nvCxnSpPr>
          <p:cNvPr id="5" name="Straight Connector 4">
            <a:extLst>
              <a:ext uri="{FF2B5EF4-FFF2-40B4-BE49-F238E27FC236}">
                <a16:creationId xmlns:a16="http://schemas.microsoft.com/office/drawing/2014/main" id="{F2FF3423-6A52-AB86-7D18-90C1A362FABC}"/>
              </a:ext>
            </a:extLst>
          </p:cNvPr>
          <p:cNvCxnSpPr>
            <a:cxnSpLocks/>
          </p:cNvCxnSpPr>
          <p:nvPr/>
        </p:nvCxnSpPr>
        <p:spPr>
          <a:xfrm>
            <a:off x="1371599" y="5170225"/>
            <a:ext cx="4472609" cy="0"/>
          </a:xfrm>
          <a:prstGeom prst="line">
            <a:avLst/>
          </a:prstGeom>
          <a:ln w="28575">
            <a:solidFill>
              <a:schemeClr val="tx2">
                <a:lumMod val="10000"/>
              </a:schemeClr>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E47DC54-32E4-D65E-6FA5-6BE7E4E9DECD}"/>
              </a:ext>
            </a:extLst>
          </p:cNvPr>
          <p:cNvSpPr txBox="1"/>
          <p:nvPr/>
        </p:nvSpPr>
        <p:spPr>
          <a:xfrm>
            <a:off x="8530001" y="1361102"/>
            <a:ext cx="3661999" cy="1600438"/>
          </a:xfrm>
          <a:prstGeom prst="rect">
            <a:avLst/>
          </a:prstGeom>
          <a:noFill/>
        </p:spPr>
        <p:txBody>
          <a:bodyPr wrap="square" rtlCol="0">
            <a:spAutoFit/>
          </a:bodyPr>
          <a:lstStyle/>
          <a:p>
            <a:pPr algn="ctr"/>
            <a:r>
              <a:rPr lang="en-US" sz="2000" b="1" dirty="0">
                <a:solidFill>
                  <a:srgbClr val="000000"/>
                </a:solidFill>
                <a:latin typeface="Century Gothic" panose="020B0502020202020204" pitchFamily="34" charset="0"/>
                <a:cs typeface="Arial"/>
              </a:rPr>
              <a:t>Incidence-Prevalence Ratio</a:t>
            </a:r>
          </a:p>
          <a:p>
            <a:pPr>
              <a:lnSpc>
                <a:spcPct val="100000"/>
              </a:lnSpc>
            </a:pPr>
            <a:endParaRPr lang="en-US" sz="2000" b="1" dirty="0">
              <a:solidFill>
                <a:schemeClr val="tx1"/>
              </a:solidFill>
              <a:latin typeface="Century Gothic" panose="020B0502020202020204" pitchFamily="34" charset="0"/>
            </a:endParaRPr>
          </a:p>
          <a:p>
            <a:pPr algn="ctr">
              <a:lnSpc>
                <a:spcPct val="100000"/>
              </a:lnSpc>
            </a:pPr>
            <a:r>
              <a:rPr lang="en-US" sz="2000" i="1" dirty="0">
                <a:solidFill>
                  <a:srgbClr val="000000"/>
                </a:solidFill>
                <a:latin typeface="Century Gothic" panose="020B0502020202020204" pitchFamily="34" charset="0"/>
                <a:cs typeface="Arial"/>
              </a:rPr>
              <a:t>e.g., &lt; 3 new infections : 100 PLWH/year</a:t>
            </a:r>
          </a:p>
          <a:p>
            <a:endParaRPr lang="en-US" dirty="0">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867FD324-66C8-20B8-7877-095CBB5A0687}"/>
              </a:ext>
            </a:extLst>
          </p:cNvPr>
          <p:cNvSpPr/>
          <p:nvPr/>
        </p:nvSpPr>
        <p:spPr>
          <a:xfrm>
            <a:off x="1032943" y="1241598"/>
            <a:ext cx="3486852" cy="2215575"/>
          </a:xfrm>
          <a:prstGeom prst="roundRect">
            <a:avLst/>
          </a:prstGeom>
          <a:solidFill>
            <a:srgbClr val="E4D2F2"/>
          </a:solid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1CD428D5-AB8E-6C1E-C5B4-EB5EAD8EF388}"/>
              </a:ext>
            </a:extLst>
          </p:cNvPr>
          <p:cNvSpPr txBox="1">
            <a:spLocks/>
          </p:cNvSpPr>
          <p:nvPr/>
        </p:nvSpPr>
        <p:spPr>
          <a:xfrm>
            <a:off x="1082313" y="1217057"/>
            <a:ext cx="3403485" cy="2264746"/>
          </a:xfrm>
          <a:prstGeom prst="rect">
            <a:avLst/>
          </a:prstGeom>
        </p:spPr>
        <p:txBody>
          <a:bodyPr vert="horz" lIns="91440" tIns="45720" rIns="91440" bIns="45720" rtlCol="0">
            <a:normAutofit fontScale="92500" lnSpcReduction="10000"/>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400" b="1">
                <a:latin typeface="Century Gothic" panose="020B0502020202020204" pitchFamily="34" charset="0"/>
              </a:rPr>
              <a:t>Progress toward Targets</a:t>
            </a:r>
          </a:p>
          <a:p>
            <a:pPr algn="ctr">
              <a:lnSpc>
                <a:spcPct val="130000"/>
              </a:lnSpc>
              <a:spcBef>
                <a:spcPts val="0"/>
              </a:spcBef>
            </a:pPr>
            <a:r>
              <a:rPr lang="en-US" sz="1900">
                <a:latin typeface="Century Gothic" panose="020B0502020202020204" pitchFamily="34" charset="0"/>
              </a:rPr>
              <a:t>percentage achieved of predetermined targets: </a:t>
            </a:r>
          </a:p>
          <a:p>
            <a:pPr algn="ctr">
              <a:lnSpc>
                <a:spcPct val="130000"/>
              </a:lnSpc>
              <a:spcBef>
                <a:spcPts val="0"/>
              </a:spcBef>
            </a:pPr>
            <a:r>
              <a:rPr lang="en-US" sz="1900" i="1">
                <a:latin typeface="Century Gothic" panose="020B0502020202020204" pitchFamily="34" charset="0"/>
              </a:rPr>
              <a:t>e.g.,  95% HIV awareness, 95% ARV coverage &amp; 95% viral suppression</a:t>
            </a:r>
          </a:p>
        </p:txBody>
      </p:sp>
    </p:spTree>
    <p:extLst>
      <p:ext uri="{BB962C8B-B14F-4D97-AF65-F5344CB8AC3E}">
        <p14:creationId xmlns:p14="http://schemas.microsoft.com/office/powerpoint/2010/main" val="61529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2651-93EE-CD1D-62F1-5707DA720675}"/>
              </a:ext>
            </a:extLst>
          </p:cNvPr>
          <p:cNvSpPr>
            <a:spLocks noGrp="1"/>
          </p:cNvSpPr>
          <p:nvPr>
            <p:ph type="title"/>
          </p:nvPr>
        </p:nvSpPr>
        <p:spPr>
          <a:xfrm>
            <a:off x="1063526" y="389176"/>
            <a:ext cx="9144456" cy="907494"/>
          </a:xfrm>
        </p:spPr>
        <p:txBody>
          <a:bodyPr>
            <a:normAutofit/>
          </a:bodyPr>
          <a:lstStyle/>
          <a:p>
            <a:r>
              <a:rPr lang="en-US" sz="3200" dirty="0">
                <a:latin typeface="Century Gothic" panose="020B0502020202020204" pitchFamily="34" charset="0"/>
              </a:rPr>
              <a:t>Defining Epidemic Control</a:t>
            </a:r>
          </a:p>
        </p:txBody>
      </p:sp>
      <p:sp>
        <p:nvSpPr>
          <p:cNvPr id="3" name="Text Placeholder 2">
            <a:extLst>
              <a:ext uri="{FF2B5EF4-FFF2-40B4-BE49-F238E27FC236}">
                <a16:creationId xmlns:a16="http://schemas.microsoft.com/office/drawing/2014/main" id="{601EB9A7-AA6E-3A3F-77D4-15561AE7F25E}"/>
              </a:ext>
            </a:extLst>
          </p:cNvPr>
          <p:cNvSpPr>
            <a:spLocks noGrp="1"/>
          </p:cNvSpPr>
          <p:nvPr>
            <p:ph type="body" sz="half" idx="13"/>
          </p:nvPr>
        </p:nvSpPr>
        <p:spPr>
          <a:xfrm>
            <a:off x="1071418" y="1066800"/>
            <a:ext cx="3987438" cy="4551028"/>
          </a:xfrm>
        </p:spPr>
        <p:txBody>
          <a:bodyPr>
            <a:noAutofit/>
          </a:bodyPr>
          <a:lstStyle/>
          <a:p>
            <a:r>
              <a:rPr lang="en-US" sz="2000" b="1">
                <a:solidFill>
                  <a:srgbClr val="000000"/>
                </a:solidFill>
                <a:latin typeface="Century Gothic" panose="020B0502020202020204" pitchFamily="34" charset="0"/>
              </a:rPr>
              <a:t>UNAIDS’ Fast-Track strategy to end the AIDS epidemic by 2030 </a:t>
            </a:r>
            <a:r>
              <a:rPr lang="en-US" sz="1600" b="1">
                <a:solidFill>
                  <a:srgbClr val="000000"/>
                </a:solidFill>
                <a:latin typeface="Century Gothic" panose="020B0502020202020204" pitchFamily="34" charset="0"/>
              </a:rPr>
              <a:t>(95-95-95)</a:t>
            </a:r>
            <a:endParaRPr lang="en-US" sz="2000">
              <a:solidFill>
                <a:srgbClr val="000000"/>
              </a:solidFill>
              <a:latin typeface="Century Gothic" panose="020B0502020202020204" pitchFamily="34" charset="0"/>
            </a:endParaRPr>
          </a:p>
          <a:p>
            <a:r>
              <a:rPr lang="en-US" sz="2000" i="1">
                <a:solidFill>
                  <a:srgbClr val="0070C0"/>
                </a:solidFill>
                <a:latin typeface="Century Gothic" panose="020B0502020202020204" pitchFamily="34" charset="0"/>
              </a:rPr>
              <a:t>Progress toward targets</a:t>
            </a:r>
            <a:endParaRPr lang="en-US" sz="2000">
              <a:solidFill>
                <a:srgbClr val="000000"/>
              </a:solidFill>
              <a:latin typeface="Century Gothic" panose="020B0502020202020204" pitchFamily="34" charset="0"/>
            </a:endParaRPr>
          </a:p>
          <a:p>
            <a:endParaRPr lang="en-US" sz="2000">
              <a:latin typeface="Century Gothic" panose="020B0502020202020204" pitchFamily="34" charset="0"/>
            </a:endParaRPr>
          </a:p>
          <a:p>
            <a:endParaRPr lang="en-US" sz="2000">
              <a:solidFill>
                <a:srgbClr val="000000"/>
              </a:solidFill>
              <a:latin typeface="Century Gothic" panose="020B0502020202020204" pitchFamily="34" charset="0"/>
            </a:endParaRPr>
          </a:p>
          <a:p>
            <a:r>
              <a:rPr lang="en-US" sz="2000">
                <a:solidFill>
                  <a:srgbClr val="000000"/>
                </a:solidFill>
                <a:latin typeface="Century Gothic" panose="020B0502020202020204" pitchFamily="34" charset="0"/>
              </a:rPr>
              <a:t>New HIV infection target </a:t>
            </a:r>
          </a:p>
          <a:p>
            <a:r>
              <a:rPr lang="en-US" sz="2000">
                <a:latin typeface="Century Gothic" panose="020B0502020202020204" pitchFamily="34" charset="0"/>
              </a:rPr>
              <a:t> &amp;</a:t>
            </a:r>
            <a:r>
              <a:rPr lang="en-US" sz="2000">
                <a:solidFill>
                  <a:srgbClr val="000000"/>
                </a:solidFill>
                <a:latin typeface="Century Gothic" panose="020B0502020202020204" pitchFamily="34" charset="0"/>
              </a:rPr>
              <a:t> zero discrimination target</a:t>
            </a:r>
          </a:p>
        </p:txBody>
      </p:sp>
      <p:sp>
        <p:nvSpPr>
          <p:cNvPr id="4" name="Text Placeholder 2">
            <a:extLst>
              <a:ext uri="{FF2B5EF4-FFF2-40B4-BE49-F238E27FC236}">
                <a16:creationId xmlns:a16="http://schemas.microsoft.com/office/drawing/2014/main" id="{52D29EA1-B308-4489-B3C0-8E05B8D164FF}"/>
              </a:ext>
            </a:extLst>
          </p:cNvPr>
          <p:cNvSpPr txBox="1">
            <a:spLocks/>
          </p:cNvSpPr>
          <p:nvPr/>
        </p:nvSpPr>
        <p:spPr>
          <a:xfrm>
            <a:off x="8836308" y="1098600"/>
            <a:ext cx="3355692" cy="4487427"/>
          </a:xfrm>
          <a:prstGeom prst="rect">
            <a:avLst/>
          </a:prstGeom>
        </p:spPr>
        <p:txBody>
          <a:bodyPr vert="horz" lIns="91440" tIns="45720" rIns="91440" bIns="45720" rtlCol="0">
            <a:noAutofit/>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000" b="1">
                <a:latin typeface="Century Gothic" panose="020B0502020202020204" pitchFamily="34" charset="0"/>
              </a:rPr>
              <a:t>PEPFAR Vision 2025</a:t>
            </a:r>
          </a:p>
          <a:p>
            <a:endParaRPr lang="en-US" sz="2000">
              <a:latin typeface="Century Gothic" panose="020B0502020202020204" pitchFamily="34" charset="0"/>
            </a:endParaRPr>
          </a:p>
          <a:p>
            <a:r>
              <a:rPr lang="en-US" sz="2000">
                <a:latin typeface="Century Gothic" panose="020B0502020202020204" pitchFamily="34" charset="0"/>
              </a:rPr>
              <a:t> </a:t>
            </a:r>
            <a:r>
              <a:rPr lang="en-US" sz="2000" i="1">
                <a:solidFill>
                  <a:srgbClr val="0070C0"/>
                </a:solidFill>
                <a:latin typeface="Century Gothic" panose="020B0502020202020204" pitchFamily="34" charset="0"/>
              </a:rPr>
              <a:t>Incidence-Mortality Ratio </a:t>
            </a:r>
          </a:p>
          <a:p>
            <a:endParaRPr lang="en-US" sz="2000">
              <a:latin typeface="Century Gothic" panose="020B0502020202020204" pitchFamily="34" charset="0"/>
            </a:endParaRPr>
          </a:p>
          <a:p>
            <a:r>
              <a:rPr lang="en-US" sz="2000">
                <a:latin typeface="Century Gothic" panose="020B0502020202020204" pitchFamily="34" charset="0"/>
              </a:rPr>
              <a:t>Total # new HIV infections</a:t>
            </a:r>
          </a:p>
          <a:p>
            <a:r>
              <a:rPr lang="en-US" sz="2000">
                <a:latin typeface="Century Gothic" panose="020B0502020202020204" pitchFamily="34" charset="0"/>
              </a:rPr>
              <a:t> </a:t>
            </a:r>
            <a:r>
              <a:rPr lang="en-US" sz="2000" b="1">
                <a:latin typeface="Century Gothic" panose="020B0502020202020204" pitchFamily="34" charset="0"/>
              </a:rPr>
              <a:t>less than</a:t>
            </a:r>
            <a:r>
              <a:rPr lang="en-US" sz="2000">
                <a:latin typeface="Century Gothic" panose="020B0502020202020204" pitchFamily="34" charset="0"/>
              </a:rPr>
              <a:t> total # deaths</a:t>
            </a:r>
          </a:p>
          <a:p>
            <a:r>
              <a:rPr lang="en-US" sz="2000">
                <a:latin typeface="Century Gothic" panose="020B0502020202020204" pitchFamily="34" charset="0"/>
              </a:rPr>
              <a:t>from all causes among HIV-positive individuals</a:t>
            </a:r>
          </a:p>
          <a:p>
            <a:endParaRPr lang="en-US" sz="1600">
              <a:latin typeface="Century Gothic" panose="020B0502020202020204" pitchFamily="34" charset="0"/>
            </a:endParaRPr>
          </a:p>
          <a:p>
            <a:endParaRPr lang="en-US" sz="1600">
              <a:latin typeface="Century Gothic" panose="020B0502020202020204" pitchFamily="34" charset="0"/>
            </a:endParaRPr>
          </a:p>
        </p:txBody>
      </p:sp>
      <p:sp>
        <p:nvSpPr>
          <p:cNvPr id="5" name="Text Placeholder 2">
            <a:extLst>
              <a:ext uri="{FF2B5EF4-FFF2-40B4-BE49-F238E27FC236}">
                <a16:creationId xmlns:a16="http://schemas.microsoft.com/office/drawing/2014/main" id="{17E29B0F-3A39-4F3E-D50D-F5D048AA5442}"/>
              </a:ext>
            </a:extLst>
          </p:cNvPr>
          <p:cNvSpPr txBox="1">
            <a:spLocks/>
          </p:cNvSpPr>
          <p:nvPr/>
        </p:nvSpPr>
        <p:spPr>
          <a:xfrm>
            <a:off x="5328765" y="1098600"/>
            <a:ext cx="3115540" cy="4711506"/>
          </a:xfrm>
          <a:prstGeom prst="rect">
            <a:avLst/>
          </a:prstGeom>
        </p:spPr>
        <p:txBody>
          <a:bodyPr vert="horz" lIns="91440" tIns="45720" rIns="91440" bIns="45720" rtlCol="0">
            <a:noAutofit/>
          </a:bodyPr>
          <a:lstStyle>
            <a:lvl1pPr marL="0" indent="0" algn="l" defTabSz="457200" rtl="0" eaLnBrk="1" latinLnBrk="0" hangingPunct="1">
              <a:lnSpc>
                <a:spcPct val="140000"/>
              </a:lnSpc>
              <a:spcBef>
                <a:spcPct val="20000"/>
              </a:spcBef>
              <a:buFont typeface="Arial"/>
              <a:buNone/>
              <a:defRPr sz="1400" kern="1200">
                <a:solidFill>
                  <a:srgbClr val="000000"/>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000" b="1">
                <a:latin typeface="Century Gothic" panose="020B0502020202020204" pitchFamily="34" charset="0"/>
              </a:rPr>
              <a:t>CDC’s “Ending the HIV Epidemic in the US”</a:t>
            </a:r>
          </a:p>
          <a:p>
            <a:r>
              <a:rPr lang="en-US" sz="2000" i="1">
                <a:solidFill>
                  <a:srgbClr val="0070C0"/>
                </a:solidFill>
                <a:latin typeface="Century Gothic" panose="020B0502020202020204" pitchFamily="34" charset="0"/>
              </a:rPr>
              <a:t>Percentage Reduction</a:t>
            </a:r>
          </a:p>
          <a:p>
            <a:endParaRPr lang="en-US" sz="2000">
              <a:latin typeface="Century Gothic" panose="020B0502020202020204" pitchFamily="34" charset="0"/>
            </a:endParaRPr>
          </a:p>
          <a:p>
            <a:r>
              <a:rPr lang="en-US" sz="2000">
                <a:latin typeface="Century Gothic" panose="020B0502020202020204" pitchFamily="34" charset="0"/>
              </a:rPr>
              <a:t>Reduction in new HIV infections in the United States by 75% in five years and by 90% in ten years</a:t>
            </a:r>
            <a:endParaRPr lang="en-US" sz="1600">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2925207A-E800-EA18-D662-AE14660BD03C}"/>
              </a:ext>
            </a:extLst>
          </p:cNvPr>
          <p:cNvCxnSpPr/>
          <p:nvPr/>
        </p:nvCxnSpPr>
        <p:spPr>
          <a:xfrm flipV="1">
            <a:off x="5029200" y="1371600"/>
            <a:ext cx="0" cy="5181600"/>
          </a:xfrm>
          <a:prstGeom prst="line">
            <a:avLst/>
          </a:prstGeom>
          <a:ln w="28575">
            <a:solidFill>
              <a:srgbClr val="022169"/>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FCD25F9-3D9F-E48B-0D84-659A454E95A2}"/>
              </a:ext>
            </a:extLst>
          </p:cNvPr>
          <p:cNvCxnSpPr/>
          <p:nvPr/>
        </p:nvCxnSpPr>
        <p:spPr>
          <a:xfrm flipV="1">
            <a:off x="8534400" y="1371600"/>
            <a:ext cx="0" cy="5181600"/>
          </a:xfrm>
          <a:prstGeom prst="line">
            <a:avLst/>
          </a:prstGeom>
          <a:ln w="28575">
            <a:solidFill>
              <a:srgbClr val="022169"/>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DFAC7314-605D-1DFC-5DC7-61B3A827E4BA}"/>
              </a:ext>
            </a:extLst>
          </p:cNvPr>
          <p:cNvSpPr/>
          <p:nvPr/>
        </p:nvSpPr>
        <p:spPr>
          <a:xfrm>
            <a:off x="10210800" y="6019800"/>
            <a:ext cx="1905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2BD604D-B52C-F09B-73B3-3810CE6E27EB}"/>
              </a:ext>
            </a:extLst>
          </p:cNvPr>
          <p:cNvPicPr>
            <a:picLocks noChangeAspect="1"/>
          </p:cNvPicPr>
          <p:nvPr/>
        </p:nvPicPr>
        <p:blipFill>
          <a:blip r:embed="rId3"/>
          <a:stretch>
            <a:fillRect/>
          </a:stretch>
        </p:blipFill>
        <p:spPr>
          <a:xfrm>
            <a:off x="1206378" y="4743450"/>
            <a:ext cx="3174252" cy="1725374"/>
          </a:xfrm>
          <a:prstGeom prst="rect">
            <a:avLst/>
          </a:prstGeom>
        </p:spPr>
      </p:pic>
      <p:pic>
        <p:nvPicPr>
          <p:cNvPr id="13" name="Picture 12">
            <a:extLst>
              <a:ext uri="{FF2B5EF4-FFF2-40B4-BE49-F238E27FC236}">
                <a16:creationId xmlns:a16="http://schemas.microsoft.com/office/drawing/2014/main" id="{A1A10371-6A68-9B68-4FDF-47C17E987DBD}"/>
              </a:ext>
            </a:extLst>
          </p:cNvPr>
          <p:cNvPicPr>
            <a:picLocks noChangeAspect="1"/>
          </p:cNvPicPr>
          <p:nvPr/>
        </p:nvPicPr>
        <p:blipFill>
          <a:blip r:embed="rId4"/>
          <a:stretch>
            <a:fillRect/>
          </a:stretch>
        </p:blipFill>
        <p:spPr>
          <a:xfrm>
            <a:off x="8990999" y="5910572"/>
            <a:ext cx="2925628" cy="637342"/>
          </a:xfrm>
          <a:prstGeom prst="rect">
            <a:avLst/>
          </a:prstGeom>
        </p:spPr>
      </p:pic>
      <p:pic>
        <p:nvPicPr>
          <p:cNvPr id="1026" name="Picture 2" descr="Ending the HIV Epidemic in the U.S. (EHE) | CDC">
            <a:extLst>
              <a:ext uri="{FF2B5EF4-FFF2-40B4-BE49-F238E27FC236}">
                <a16:creationId xmlns:a16="http://schemas.microsoft.com/office/drawing/2014/main" id="{F7C83C98-896D-3EF2-0B02-F8EB792A8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842" y="5970340"/>
            <a:ext cx="2897386" cy="5449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CBFD7D-6B1F-ED5F-1345-BA1250A79E14}"/>
              </a:ext>
            </a:extLst>
          </p:cNvPr>
          <p:cNvSpPr txBox="1"/>
          <p:nvPr/>
        </p:nvSpPr>
        <p:spPr>
          <a:xfrm>
            <a:off x="895927" y="6678592"/>
            <a:ext cx="3200400" cy="215444"/>
          </a:xfrm>
          <a:prstGeom prst="rect">
            <a:avLst/>
          </a:prstGeom>
          <a:noFill/>
        </p:spPr>
        <p:txBody>
          <a:bodyPr wrap="square" rtlCol="0">
            <a:spAutoFit/>
          </a:bodyPr>
          <a:lstStyle/>
          <a:p>
            <a:r>
              <a:rPr lang="en-US" sz="800" i="1"/>
              <a:t>Source: UNAIDS; PEPFAR; US CDC</a:t>
            </a:r>
          </a:p>
        </p:txBody>
      </p:sp>
      <p:pic>
        <p:nvPicPr>
          <p:cNvPr id="6" name="Picture 2">
            <a:extLst>
              <a:ext uri="{FF2B5EF4-FFF2-40B4-BE49-F238E27FC236}">
                <a16:creationId xmlns:a16="http://schemas.microsoft.com/office/drawing/2014/main" id="{265F14FA-05A8-C8D7-1A63-0568C2633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1" y="2894850"/>
            <a:ext cx="2020788" cy="99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4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BE75-F8B9-F761-ADD5-DF48BE7B272E}"/>
              </a:ext>
            </a:extLst>
          </p:cNvPr>
          <p:cNvSpPr>
            <a:spLocks noGrp="1"/>
          </p:cNvSpPr>
          <p:nvPr>
            <p:ph type="title"/>
          </p:nvPr>
        </p:nvSpPr>
        <p:spPr>
          <a:xfrm>
            <a:off x="1414023" y="721856"/>
            <a:ext cx="10648668" cy="570920"/>
          </a:xfrm>
        </p:spPr>
        <p:txBody>
          <a:bodyPr>
            <a:normAutofit fontScale="90000"/>
          </a:bodyPr>
          <a:lstStyle/>
          <a:p>
            <a:r>
              <a:rPr lang="en-US" sz="3200" dirty="0">
                <a:latin typeface="Century Gothic" panose="020B0502020202020204" pitchFamily="34" charset="0"/>
              </a:rPr>
              <a:t>Epidemic Trajectory Examples: </a:t>
            </a:r>
            <a:r>
              <a:rPr lang="en-US" sz="2800" i="1" dirty="0">
                <a:solidFill>
                  <a:srgbClr val="0070C0"/>
                </a:solidFill>
                <a:latin typeface="Century Gothic" panose="020B0502020202020204" pitchFamily="34" charset="0"/>
              </a:rPr>
              <a:t>Incidence-Mortality Ratio</a:t>
            </a:r>
          </a:p>
        </p:txBody>
      </p:sp>
      <p:pic>
        <p:nvPicPr>
          <p:cNvPr id="5" name="Picture 4">
            <a:extLst>
              <a:ext uri="{FF2B5EF4-FFF2-40B4-BE49-F238E27FC236}">
                <a16:creationId xmlns:a16="http://schemas.microsoft.com/office/drawing/2014/main" id="{622B15FC-7476-70E0-60F3-AFE316E293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 r="4012" b="14285"/>
          <a:stretch/>
        </p:blipFill>
        <p:spPr>
          <a:xfrm>
            <a:off x="1464368" y="1279417"/>
            <a:ext cx="10438294" cy="469976"/>
          </a:xfrm>
          <a:prstGeom prst="rect">
            <a:avLst/>
          </a:prstGeom>
        </p:spPr>
      </p:pic>
      <p:pic>
        <p:nvPicPr>
          <p:cNvPr id="9" name="Picture 8">
            <a:extLst>
              <a:ext uri="{FF2B5EF4-FFF2-40B4-BE49-F238E27FC236}">
                <a16:creationId xmlns:a16="http://schemas.microsoft.com/office/drawing/2014/main" id="{947FE3A8-AFCD-E004-A048-7160D012B6F5}"/>
              </a:ext>
            </a:extLst>
          </p:cNvPr>
          <p:cNvPicPr>
            <a:picLocks noChangeAspect="1"/>
          </p:cNvPicPr>
          <p:nvPr/>
        </p:nvPicPr>
        <p:blipFill rotWithShape="1">
          <a:blip r:embed="rId5"/>
          <a:srcRect t="11076"/>
          <a:stretch/>
        </p:blipFill>
        <p:spPr>
          <a:xfrm>
            <a:off x="6874883" y="2708906"/>
            <a:ext cx="4936117" cy="2783399"/>
          </a:xfrm>
          <a:prstGeom prst="rect">
            <a:avLst/>
          </a:prstGeom>
        </p:spPr>
      </p:pic>
      <p:sp>
        <p:nvSpPr>
          <p:cNvPr id="10" name="TextBox 9">
            <a:extLst>
              <a:ext uri="{FF2B5EF4-FFF2-40B4-BE49-F238E27FC236}">
                <a16:creationId xmlns:a16="http://schemas.microsoft.com/office/drawing/2014/main" id="{39E0D023-8D1F-04DE-6889-0CD51D2BFA67}"/>
              </a:ext>
            </a:extLst>
          </p:cNvPr>
          <p:cNvSpPr txBox="1"/>
          <p:nvPr/>
        </p:nvSpPr>
        <p:spPr>
          <a:xfrm>
            <a:off x="1524000" y="6642556"/>
            <a:ext cx="3200400" cy="215444"/>
          </a:xfrm>
          <a:prstGeom prst="rect">
            <a:avLst/>
          </a:prstGeom>
          <a:noFill/>
        </p:spPr>
        <p:txBody>
          <a:bodyPr wrap="square" rtlCol="0">
            <a:spAutoFit/>
          </a:bodyPr>
          <a:lstStyle/>
          <a:p>
            <a:r>
              <a:rPr lang="en-US" sz="800" i="1"/>
              <a:t>Source: PEPFAR 2021 Annual Report to Congress </a:t>
            </a:r>
          </a:p>
        </p:txBody>
      </p:sp>
      <p:pic>
        <p:nvPicPr>
          <p:cNvPr id="12" name="Picture 11">
            <a:extLst>
              <a:ext uri="{FF2B5EF4-FFF2-40B4-BE49-F238E27FC236}">
                <a16:creationId xmlns:a16="http://schemas.microsoft.com/office/drawing/2014/main" id="{4B946745-6FE6-0E70-D9B6-E82FE77005D3}"/>
              </a:ext>
            </a:extLst>
          </p:cNvPr>
          <p:cNvPicPr>
            <a:picLocks noChangeAspect="1"/>
          </p:cNvPicPr>
          <p:nvPr/>
        </p:nvPicPr>
        <p:blipFill>
          <a:blip r:embed="rId6"/>
          <a:stretch>
            <a:fillRect/>
          </a:stretch>
        </p:blipFill>
        <p:spPr>
          <a:xfrm>
            <a:off x="1895243" y="2638569"/>
            <a:ext cx="4788272" cy="2783399"/>
          </a:xfrm>
          <a:prstGeom prst="rect">
            <a:avLst/>
          </a:prstGeom>
        </p:spPr>
      </p:pic>
      <p:sp>
        <p:nvSpPr>
          <p:cNvPr id="13" name="TextBox 12">
            <a:extLst>
              <a:ext uri="{FF2B5EF4-FFF2-40B4-BE49-F238E27FC236}">
                <a16:creationId xmlns:a16="http://schemas.microsoft.com/office/drawing/2014/main" id="{77CAB97E-64B5-6D3F-CC82-0275D40DC47E}"/>
              </a:ext>
            </a:extLst>
          </p:cNvPr>
          <p:cNvSpPr txBox="1"/>
          <p:nvPr/>
        </p:nvSpPr>
        <p:spPr>
          <a:xfrm>
            <a:off x="2057400" y="2209800"/>
            <a:ext cx="2133600" cy="369332"/>
          </a:xfrm>
          <a:prstGeom prst="rect">
            <a:avLst/>
          </a:prstGeom>
          <a:noFill/>
        </p:spPr>
        <p:txBody>
          <a:bodyPr wrap="square" rtlCol="0">
            <a:spAutoFit/>
          </a:bodyPr>
          <a:lstStyle/>
          <a:p>
            <a:r>
              <a:rPr lang="en-US">
                <a:latin typeface="Noah ExtraBold" panose="00000900000000000000" pitchFamily="50" charset="0"/>
              </a:rPr>
              <a:t>Rwanda</a:t>
            </a:r>
          </a:p>
        </p:txBody>
      </p:sp>
      <p:sp>
        <p:nvSpPr>
          <p:cNvPr id="14" name="TextBox 13">
            <a:extLst>
              <a:ext uri="{FF2B5EF4-FFF2-40B4-BE49-F238E27FC236}">
                <a16:creationId xmlns:a16="http://schemas.microsoft.com/office/drawing/2014/main" id="{E89C0E85-2D6E-8F27-23B9-E144843E98AB}"/>
              </a:ext>
            </a:extLst>
          </p:cNvPr>
          <p:cNvSpPr txBox="1"/>
          <p:nvPr/>
        </p:nvSpPr>
        <p:spPr>
          <a:xfrm>
            <a:off x="6840436" y="2209800"/>
            <a:ext cx="2133600" cy="369332"/>
          </a:xfrm>
          <a:prstGeom prst="rect">
            <a:avLst/>
          </a:prstGeom>
          <a:noFill/>
        </p:spPr>
        <p:txBody>
          <a:bodyPr wrap="square" rtlCol="0">
            <a:spAutoFit/>
          </a:bodyPr>
          <a:lstStyle/>
          <a:p>
            <a:r>
              <a:rPr lang="en-US">
                <a:latin typeface="Noah ExtraBold" panose="00000900000000000000" pitchFamily="50" charset="0"/>
              </a:rPr>
              <a:t>Angola</a:t>
            </a:r>
          </a:p>
        </p:txBody>
      </p:sp>
      <p:sp>
        <p:nvSpPr>
          <p:cNvPr id="6" name="Rectangle 5">
            <a:extLst>
              <a:ext uri="{FF2B5EF4-FFF2-40B4-BE49-F238E27FC236}">
                <a16:creationId xmlns:a16="http://schemas.microsoft.com/office/drawing/2014/main" id="{1F4C14DC-34E3-ECD1-D6D3-0930962DA2DC}"/>
              </a:ext>
            </a:extLst>
          </p:cNvPr>
          <p:cNvSpPr/>
          <p:nvPr/>
        </p:nvSpPr>
        <p:spPr>
          <a:xfrm>
            <a:off x="1818861" y="5168348"/>
            <a:ext cx="9740348" cy="3693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409BAB-EB88-AC5A-3B5F-0F991EDE5C26}"/>
              </a:ext>
            </a:extLst>
          </p:cNvPr>
          <p:cNvPicPr>
            <a:picLocks noChangeAspect="1"/>
          </p:cNvPicPr>
          <p:nvPr/>
        </p:nvPicPr>
        <p:blipFill rotWithShape="1">
          <a:blip r:embed="rId6"/>
          <a:srcRect t="89460"/>
          <a:stretch/>
        </p:blipFill>
        <p:spPr>
          <a:xfrm>
            <a:off x="1749288" y="5335224"/>
            <a:ext cx="9886304" cy="611937"/>
          </a:xfrm>
          <a:prstGeom prst="rect">
            <a:avLst/>
          </a:prstGeom>
          <a:solidFill>
            <a:schemeClr val="bg1"/>
          </a:solidFill>
        </p:spPr>
      </p:pic>
    </p:spTree>
    <p:extLst>
      <p:ext uri="{BB962C8B-B14F-4D97-AF65-F5344CB8AC3E}">
        <p14:creationId xmlns:p14="http://schemas.microsoft.com/office/powerpoint/2010/main" val="2255348665"/>
      </p:ext>
    </p:extLst>
  </p:cSld>
  <p:clrMapOvr>
    <a:masterClrMapping/>
  </p:clrMapOvr>
</p:sld>
</file>

<file path=ppt/theme/theme1.xml><?xml version="1.0" encoding="utf-8"?>
<a:theme xmlns:a="http://schemas.openxmlformats.org/drawingml/2006/main" name="1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Custom 2">
      <a:majorFont>
        <a:latin typeface="Noah ExtraBold"/>
        <a:ea typeface=""/>
        <a:cs typeface=""/>
      </a:majorFont>
      <a:minorFont>
        <a:latin typeface="Noa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UNAIDS Ocean">
      <a:dk1>
        <a:sysClr val="windowText" lastClr="000000"/>
      </a:dk1>
      <a:lt1>
        <a:sysClr val="window" lastClr="FFFFFF"/>
      </a:lt1>
      <a:dk2>
        <a:srgbClr val="70C8BE"/>
      </a:dk2>
      <a:lt2>
        <a:srgbClr val="D8D5CF"/>
      </a:lt2>
      <a:accent1>
        <a:srgbClr val="70C8BE"/>
      </a:accent1>
      <a:accent2>
        <a:srgbClr val="E31837"/>
      </a:accent2>
      <a:accent3>
        <a:srgbClr val="00A99A"/>
      </a:accent3>
      <a:accent4>
        <a:srgbClr val="78BCC1"/>
      </a:accent4>
      <a:accent5>
        <a:srgbClr val="63CDF6"/>
      </a:accent5>
      <a:accent6>
        <a:srgbClr val="CDC884"/>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owerPoint Template_Updated_10122015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F87A9F611E12D548B4B2CFBA89D94271" ma:contentTypeVersion="17" ma:contentTypeDescription="NGO Document content type" ma:contentTypeScope="" ma:versionID="0cdc240a03450d4403c086cf79d1a7ae">
  <xsd:schema xmlns:xsd="http://www.w3.org/2001/XMLSchema" xmlns:xs="http://www.w3.org/2001/XMLSchema" xmlns:p="http://schemas.microsoft.com/office/2006/metadata/properties" xmlns:ns2="c629780e-db83-45bc-a257-7c8c4fd6b9cb" xmlns:ns3="086a5e0f-91c8-4e88-96f4-d012b1c18e47" targetNamespace="http://schemas.microsoft.com/office/2006/metadata/properties" ma:root="true" ma:fieldsID="8d17dc4f13c2fb788560e24f024ad6a3" ns2:_="" ns3:_="">
    <xsd:import namespace="c629780e-db83-45bc-a257-7c8c4fd6b9cb"/>
    <xsd:import namespace="086a5e0f-91c8-4e88-96f4-d012b1c18e47"/>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6a5e0f-91c8-4e88-96f4-d012b1c18e47"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OCR" ma:index="26" nillable="true" ma:displayName="Extracted Text" ma:internalName="MediaServiceOCR"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5EB312-AB8D-498F-AF1E-A5DD276B8650}">
  <ds:schemaRefs>
    <ds:schemaRef ds:uri="086a5e0f-91c8-4e88-96f4-d012b1c18e47"/>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0978B8-74BD-4ABE-8747-4338AF74F122}">
  <ds:schemaRefs>
    <ds:schemaRef ds:uri="086a5e0f-91c8-4e88-96f4-d012b1c18e47"/>
    <ds:schemaRef ds:uri="c629780e-db83-45bc-a257-7c8c4fd6b9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04C719-C8BD-4BD3-B99B-ACAE57CC6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11727</TotalTime>
  <Words>5758</Words>
  <Application>Microsoft Office PowerPoint</Application>
  <PresentationFormat>Widescreen</PresentationFormat>
  <Paragraphs>612</Paragraphs>
  <Slides>63</Slides>
  <Notes>43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63</vt:i4>
      </vt:variant>
    </vt:vector>
  </HeadingPairs>
  <TitlesOfParts>
    <vt:vector size="87" baseType="lpstr">
      <vt:lpstr>AdvOT40514f85</vt:lpstr>
      <vt:lpstr>AdvPS9779</vt:lpstr>
      <vt:lpstr>Arial</vt:lpstr>
      <vt:lpstr>Arial Narrow</vt:lpstr>
      <vt:lpstr>Calibri</vt:lpstr>
      <vt:lpstr>Candara</vt:lpstr>
      <vt:lpstr>Century Gothic</vt:lpstr>
      <vt:lpstr>Garamond</vt:lpstr>
      <vt:lpstr>Montserrat</vt:lpstr>
      <vt:lpstr>Noah</vt:lpstr>
      <vt:lpstr>Noah ExtraBold</vt:lpstr>
      <vt:lpstr>Noah_Regular</vt:lpstr>
      <vt:lpstr>ScalaLancetPro</vt:lpstr>
      <vt:lpstr>Segoe UI</vt:lpstr>
      <vt:lpstr>Symbol</vt:lpstr>
      <vt:lpstr>Times New Roman</vt:lpstr>
      <vt:lpstr>Wingdings</vt:lpstr>
      <vt:lpstr>1_Office Theme</vt:lpstr>
      <vt:lpstr>2_Office Theme</vt:lpstr>
      <vt:lpstr>1_Default Design</vt:lpstr>
      <vt:lpstr>3_Office Theme</vt:lpstr>
      <vt:lpstr>4_Office Theme</vt:lpstr>
      <vt:lpstr>PowerPoint Template_Updated_10122015 (2)</vt:lpstr>
      <vt:lpstr>Blank Presentation</vt:lpstr>
      <vt:lpstr>PowerPoint Presentation</vt:lpstr>
      <vt:lpstr>PowerPoint Presentation</vt:lpstr>
      <vt:lpstr>PowerPoint Presentation</vt:lpstr>
      <vt:lpstr>Overview</vt:lpstr>
      <vt:lpstr>PowerPoint Presentation</vt:lpstr>
      <vt:lpstr>PowerPoint Presentation</vt:lpstr>
      <vt:lpstr>What Does Epidemic Control Look Like?</vt:lpstr>
      <vt:lpstr>Defining Epidemic Control</vt:lpstr>
      <vt:lpstr>Epidemic Trajectory Examples: Incidence-Mortality Ratio</vt:lpstr>
      <vt:lpstr>ICAP at Columbia University</vt:lpstr>
      <vt:lpstr>PHIA Project: Measuring Progress Toward Targets</vt:lpstr>
      <vt:lpstr>Where are the Gaps?  Men Lag Behind Women in Awareness of HIV+ Diagnosis  </vt:lpstr>
      <vt:lpstr>Treatment for HIV: Men Do Not Lag Behind Women</vt:lpstr>
      <vt:lpstr>Where are the Gaps?  HIV Care Cascade, Younger vs. Older Populations</vt:lpstr>
      <vt:lpstr>Progress Toward Targets: HIV Care Cascade, 2011 to 2021, Eswatini</vt:lpstr>
      <vt:lpstr>Gaps in Pediatric Progress</vt:lpstr>
      <vt:lpstr>Ending the HIV Epidemic (EHE) in the US </vt:lpstr>
      <vt:lpstr>Population Level Findings </vt:lpstr>
      <vt:lpstr>Preparing for the Future</vt:lpstr>
      <vt:lpstr>Preparing for the Future</vt:lpstr>
      <vt:lpstr>Where Are the Gaps in Epidemic Control?  Priority Populations and Key Populations</vt:lpstr>
      <vt:lpstr>HIV Care Cascade Among Men Who Have Sex With Men  Biobehavioral Survey Using Respondent-driven Sampling, Zimbabwe, 2019 </vt:lpstr>
      <vt:lpstr>HIV Prevalence and Care Cascade Among People Who Inject Drugs, Biobehavioral Survey, Kyrgyz Republic, 2021 (N=985)</vt:lpstr>
      <vt:lpstr>CQUIN: HIV Coverage, Quality and Impact  Learning Network</vt:lpstr>
      <vt:lpstr>What is Differentiated Service Delivery?</vt:lpstr>
      <vt:lpstr>Differentiated Service Delivery for Female Sex Workers: Community Client-led ART delivery groups in Uganda </vt:lpstr>
      <vt:lpstr>PowerPoint Presentation</vt:lpstr>
      <vt:lpstr>PowerPoint Presentation</vt:lpstr>
      <vt:lpstr>Differentiated Service Delivery for Men</vt:lpstr>
      <vt:lpstr>New Tools for HIV Prevention</vt:lpstr>
      <vt:lpstr>Multipurpose Prevention Technologies </vt:lpstr>
      <vt:lpstr>PowerPoint Presentation</vt:lpstr>
      <vt:lpstr>PowerPoint Presentation</vt:lpstr>
      <vt:lpstr>Key Takeaways </vt:lpstr>
      <vt:lpstr>PowerPoint Presentation</vt:lpstr>
      <vt:lpstr>PowerPoint Presentation</vt:lpstr>
      <vt:lpstr>PowerPoint Presentation</vt:lpstr>
      <vt:lpstr>TISHKOFF IMAGE FROM SCIENCE</vt:lpstr>
      <vt:lpstr>Race is a social concept</vt:lpstr>
      <vt:lpstr>RACISM IS A SOCIAL SYSTEM</vt:lpstr>
      <vt:lpstr>There remains a marked racial disparity in PrEP coverage…</vt:lpstr>
      <vt:lpstr>…as well as HIV viral suppression </vt:lpstr>
      <vt:lpstr>Political Ecology</vt:lpstr>
      <vt:lpstr>Political Ecology of Health</vt:lpstr>
      <vt:lpstr>Political Ecology of Health, Hardships and HIV Risk</vt:lpstr>
      <vt:lpstr>Social Conditions and Pathways</vt:lpstr>
      <vt:lpstr>PowerPoint Presentation</vt:lpstr>
      <vt:lpstr>The HIV Epidemic in the U.S. South</vt:lpstr>
      <vt:lpstr>Overlay of Health and Social Disparities</vt:lpstr>
      <vt:lpstr>PowerPoint Presentation</vt:lpstr>
      <vt:lpstr>Blacks have highest HIV incidence among Men who have Sex with other Men</vt:lpstr>
      <vt:lpstr>Racial inequities in HIV persist despite scientific biomedical advances</vt:lpstr>
      <vt:lpstr>Racial inequities in HIV persist despite scientific biomedical advances</vt:lpstr>
      <vt:lpstr>If IT geopolitical context is co-implicated, THEN WhAT??</vt:lpstr>
      <vt:lpstr>A Scientific Revolution?</vt:lpstr>
      <vt:lpstr>Multi-Level Approach Integrating Self Determination Theory &amp; Political Ecology</vt:lpstr>
      <vt:lpstr>Attending to Factors that Constrain HIV Prevention and Treatment</vt:lpstr>
      <vt:lpstr>Impact-Focused Discovery</vt:lpstr>
      <vt:lpstr>Implement and Investigate</vt:lpstr>
      <vt:lpstr>Science and Policy Alignment</vt:lpstr>
      <vt:lpstr>Conclusion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User</dc:creator>
  <cp:lastModifiedBy>Siegel, Hugh D.</cp:lastModifiedBy>
  <cp:revision>8</cp:revision>
  <dcterms:created xsi:type="dcterms:W3CDTF">2015-10-28T00:03:59Z</dcterms:created>
  <dcterms:modified xsi:type="dcterms:W3CDTF">2022-12-02T22:33:15Z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0x01010033CF86A3E53F48B7ADBBC140A8AF8FA7001DC29CAE2A727644BB041887A096B092</vt:lpwstr>
  </property>
  <property fmtid="{D5CDD505-2E9C-101B-9397-08002B2CF9AE}" pid="3" name="NGOOnlineKeywords">
    <vt:lpwstr/>
  </property>
  <property fmtid="{D5CDD505-2E9C-101B-9397-08002B2CF9AE}" pid="4" name="NGOOnlineDocumentType">
    <vt:lpwstr/>
  </property>
</Properties>
</file>