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97" r:id="rId1"/>
    <p:sldMasterId id="2147483799" r:id="rId2"/>
    <p:sldMasterId id="2147483808" r:id="rId3"/>
  </p:sldMasterIdLst>
  <p:notesMasterIdLst>
    <p:notesMasterId r:id="rId168"/>
  </p:notesMasterIdLst>
  <p:handoutMasterIdLst>
    <p:handoutMasterId r:id="rId169"/>
  </p:handoutMasterIdLst>
  <p:sldIdLst>
    <p:sldId id="472" r:id="rId4"/>
    <p:sldId id="503" r:id="rId5"/>
    <p:sldId id="515" r:id="rId6"/>
    <p:sldId id="516" r:id="rId7"/>
    <p:sldId id="645" r:id="rId8"/>
    <p:sldId id="655" r:id="rId9"/>
    <p:sldId id="656" r:id="rId10"/>
    <p:sldId id="653" r:id="rId11"/>
    <p:sldId id="654" r:id="rId12"/>
    <p:sldId id="737" r:id="rId13"/>
    <p:sldId id="657" r:id="rId14"/>
    <p:sldId id="489" r:id="rId15"/>
    <p:sldId id="659" r:id="rId16"/>
    <p:sldId id="517" r:id="rId17"/>
    <p:sldId id="518" r:id="rId18"/>
    <p:sldId id="550" r:id="rId19"/>
    <p:sldId id="521" r:id="rId20"/>
    <p:sldId id="660" r:id="rId21"/>
    <p:sldId id="661" r:id="rId22"/>
    <p:sldId id="522" r:id="rId23"/>
    <p:sldId id="523" r:id="rId24"/>
    <p:sldId id="662" r:id="rId25"/>
    <p:sldId id="524" r:id="rId26"/>
    <p:sldId id="525" r:id="rId27"/>
    <p:sldId id="526" r:id="rId28"/>
    <p:sldId id="527" r:id="rId29"/>
    <p:sldId id="663" r:id="rId30"/>
    <p:sldId id="528" r:id="rId31"/>
    <p:sldId id="642" r:id="rId32"/>
    <p:sldId id="664" r:id="rId33"/>
    <p:sldId id="643" r:id="rId34"/>
    <p:sldId id="665" r:id="rId35"/>
    <p:sldId id="551" r:id="rId36"/>
    <p:sldId id="553" r:id="rId37"/>
    <p:sldId id="554" r:id="rId38"/>
    <p:sldId id="555" r:id="rId39"/>
    <p:sldId id="556" r:id="rId40"/>
    <p:sldId id="557" r:id="rId41"/>
    <p:sldId id="666" r:id="rId42"/>
    <p:sldId id="558" r:id="rId43"/>
    <p:sldId id="559" r:id="rId44"/>
    <p:sldId id="560" r:id="rId45"/>
    <p:sldId id="667" r:id="rId46"/>
    <p:sldId id="494" r:id="rId47"/>
    <p:sldId id="561" r:id="rId48"/>
    <p:sldId id="562" r:id="rId49"/>
    <p:sldId id="563" r:id="rId50"/>
    <p:sldId id="564" r:id="rId51"/>
    <p:sldId id="565" r:id="rId52"/>
    <p:sldId id="566" r:id="rId53"/>
    <p:sldId id="567" r:id="rId54"/>
    <p:sldId id="736" r:id="rId55"/>
    <p:sldId id="668" r:id="rId56"/>
    <p:sldId id="569" r:id="rId57"/>
    <p:sldId id="669" r:id="rId58"/>
    <p:sldId id="570" r:id="rId59"/>
    <p:sldId id="670" r:id="rId60"/>
    <p:sldId id="571" r:id="rId61"/>
    <p:sldId id="572" r:id="rId62"/>
    <p:sldId id="573" r:id="rId63"/>
    <p:sldId id="574" r:id="rId64"/>
    <p:sldId id="575" r:id="rId65"/>
    <p:sldId id="576" r:id="rId66"/>
    <p:sldId id="577" r:id="rId67"/>
    <p:sldId id="578" r:id="rId68"/>
    <p:sldId id="579" r:id="rId69"/>
    <p:sldId id="671" r:id="rId70"/>
    <p:sldId id="580" r:id="rId71"/>
    <p:sldId id="672" r:id="rId72"/>
    <p:sldId id="582" r:id="rId73"/>
    <p:sldId id="673" r:id="rId74"/>
    <p:sldId id="674" r:id="rId75"/>
    <p:sldId id="675" r:id="rId76"/>
    <p:sldId id="676" r:id="rId77"/>
    <p:sldId id="677" r:id="rId78"/>
    <p:sldId id="678" r:id="rId79"/>
    <p:sldId id="679" r:id="rId80"/>
    <p:sldId id="680" r:id="rId81"/>
    <p:sldId id="681" r:id="rId82"/>
    <p:sldId id="682" r:id="rId83"/>
    <p:sldId id="683" r:id="rId84"/>
    <p:sldId id="723" r:id="rId85"/>
    <p:sldId id="585" r:id="rId86"/>
    <p:sldId id="684" r:id="rId87"/>
    <p:sldId id="491" r:id="rId88"/>
    <p:sldId id="685" r:id="rId89"/>
    <p:sldId id="587" r:id="rId90"/>
    <p:sldId id="588" r:id="rId91"/>
    <p:sldId id="589" r:id="rId92"/>
    <p:sldId id="590" r:id="rId93"/>
    <p:sldId id="591" r:id="rId94"/>
    <p:sldId id="592" r:id="rId95"/>
    <p:sldId id="686" r:id="rId96"/>
    <p:sldId id="594" r:id="rId97"/>
    <p:sldId id="595" r:id="rId98"/>
    <p:sldId id="687" r:id="rId99"/>
    <p:sldId id="596" r:id="rId100"/>
    <p:sldId id="597" r:id="rId101"/>
    <p:sldId id="598" r:id="rId102"/>
    <p:sldId id="599" r:id="rId103"/>
    <p:sldId id="600" r:id="rId104"/>
    <p:sldId id="601" r:id="rId105"/>
    <p:sldId id="602" r:id="rId106"/>
    <p:sldId id="603" r:id="rId107"/>
    <p:sldId id="689" r:id="rId108"/>
    <p:sldId id="690" r:id="rId109"/>
    <p:sldId id="733" r:id="rId110"/>
    <p:sldId id="691" r:id="rId111"/>
    <p:sldId id="692" r:id="rId112"/>
    <p:sldId id="693" r:id="rId113"/>
    <p:sldId id="694" r:id="rId114"/>
    <p:sldId id="695" r:id="rId115"/>
    <p:sldId id="696" r:id="rId116"/>
    <p:sldId id="604" r:id="rId117"/>
    <p:sldId id="697" r:id="rId118"/>
    <p:sldId id="607" r:id="rId119"/>
    <p:sldId id="608" r:id="rId120"/>
    <p:sldId id="609" r:id="rId121"/>
    <p:sldId id="610" r:id="rId122"/>
    <p:sldId id="611" r:id="rId123"/>
    <p:sldId id="612" r:id="rId124"/>
    <p:sldId id="698" r:id="rId125"/>
    <p:sldId id="699" r:id="rId126"/>
    <p:sldId id="614" r:id="rId127"/>
    <p:sldId id="615" r:id="rId128"/>
    <p:sldId id="700" r:id="rId129"/>
    <p:sldId id="492" r:id="rId130"/>
    <p:sldId id="617" r:id="rId131"/>
    <p:sldId id="618" r:id="rId132"/>
    <p:sldId id="619" r:id="rId133"/>
    <p:sldId id="620" r:id="rId134"/>
    <p:sldId id="621" r:id="rId135"/>
    <p:sldId id="622" r:id="rId136"/>
    <p:sldId id="623" r:id="rId137"/>
    <p:sldId id="624" r:id="rId138"/>
    <p:sldId id="701" r:id="rId139"/>
    <p:sldId id="626" r:id="rId140"/>
    <p:sldId id="627" r:id="rId141"/>
    <p:sldId id="702" r:id="rId142"/>
    <p:sldId id="628" r:id="rId143"/>
    <p:sldId id="704" r:id="rId144"/>
    <p:sldId id="705" r:id="rId145"/>
    <p:sldId id="712" r:id="rId146"/>
    <p:sldId id="713" r:id="rId147"/>
    <p:sldId id="714" r:id="rId148"/>
    <p:sldId id="734" r:id="rId149"/>
    <p:sldId id="735" r:id="rId150"/>
    <p:sldId id="709" r:id="rId151"/>
    <p:sldId id="710" r:id="rId152"/>
    <p:sldId id="711" r:id="rId153"/>
    <p:sldId id="724" r:id="rId154"/>
    <p:sldId id="725" r:id="rId155"/>
    <p:sldId id="726" r:id="rId156"/>
    <p:sldId id="727" r:id="rId157"/>
    <p:sldId id="728" r:id="rId158"/>
    <p:sldId id="729" r:id="rId159"/>
    <p:sldId id="730" r:id="rId160"/>
    <p:sldId id="731" r:id="rId161"/>
    <p:sldId id="717" r:id="rId162"/>
    <p:sldId id="718" r:id="rId163"/>
    <p:sldId id="719" r:id="rId164"/>
    <p:sldId id="720" r:id="rId165"/>
    <p:sldId id="721" r:id="rId166"/>
    <p:sldId id="722" r:id="rId16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0">
          <p15:clr>
            <a:srgbClr val="A4A3A4"/>
          </p15:clr>
        </p15:guide>
        <p15:guide id="2" pos="3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adr, Wafaa M." initials="WME" lastIdx="152" clrIdx="0"/>
  <p:cmAuthor id="1" name="Chetty, Agnes" initials="AC" lastIdx="3" clrIdx="1"/>
  <p:cmAuthor id="2" name="Murrman, Marita K." initials="MMK" lastIdx="8" clrIdx="2"/>
  <p:cmAuthor id="3" name="Wafaa El-Sadr" initials="WES" lastIdx="17" clrIdx="3"/>
  <p:cmAuthor id="4" name="Djomand, Gaston (CDC/CGH/DGHA)" initials="DG(" lastIdx="2" clrIdx="4">
    <p:extLst/>
  </p:cmAuthor>
  <p:cmAuthor id="5" name="Olsen, Halli" initials="HO" lastIdx="1" clrIdx="5"/>
  <p:cmAuthor id="6" name="Franks, Julie C." initials="JF"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28A"/>
    <a:srgbClr val="FFC000"/>
    <a:srgbClr val="80B6E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0" autoAdjust="0"/>
    <p:restoredTop sz="70104" autoAdjust="0"/>
  </p:normalViewPr>
  <p:slideViewPr>
    <p:cSldViewPr snapToGrid="0" snapToObjects="1" showGuides="1">
      <p:cViewPr>
        <p:scale>
          <a:sx n="75" d="100"/>
          <a:sy n="75" d="100"/>
        </p:scale>
        <p:origin x="2772" y="114"/>
      </p:cViewPr>
      <p:guideLst>
        <p:guide orient="horz" pos="2360"/>
        <p:guide pos="3520"/>
      </p:guideLst>
    </p:cSldViewPr>
  </p:slideViewPr>
  <p:outlineViewPr>
    <p:cViewPr>
      <p:scale>
        <a:sx n="33" d="100"/>
        <a:sy n="33" d="100"/>
      </p:scale>
      <p:origin x="16" y="12504"/>
    </p:cViewPr>
  </p:outlineViewPr>
  <p:notesTextViewPr>
    <p:cViewPr>
      <p:scale>
        <a:sx n="100" d="100"/>
        <a:sy n="100" d="100"/>
      </p:scale>
      <p:origin x="0" y="0"/>
    </p:cViewPr>
  </p:notesTextViewPr>
  <p:sorterViewPr>
    <p:cViewPr>
      <p:scale>
        <a:sx n="200" d="100"/>
        <a:sy n="200" d="100"/>
      </p:scale>
      <p:origin x="0" y="-1106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0"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slide" Target="slides/slide161.xml"/><Relationship Id="rId16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AEC2B-06CE-2943-84FE-FBAE9A81FE9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424FCE4-11EE-1046-A07E-49F6AE756720}">
      <dgm:prSet phldrT="[Text]" custT="1"/>
      <dgm:spPr/>
      <dgm:t>
        <a:bodyPr/>
        <a:lstStyle/>
        <a:p>
          <a:r>
            <a:rPr lang="en-US" sz="2400" b="1" dirty="0" smtClean="0">
              <a:latin typeface="Arial Narrow"/>
            </a:rPr>
            <a:t>Estructural</a:t>
          </a:r>
          <a:endParaRPr lang="es-ES" sz="2000" b="1" dirty="0">
            <a:latin typeface="Arial Narrow"/>
            <a:cs typeface="Arial Narrow"/>
          </a:endParaRPr>
        </a:p>
      </dgm:t>
    </dgm:pt>
    <dgm:pt modelId="{9E6F602F-4F42-244A-B955-405BDEC28BF8}" type="parTrans" cxnId="{15902DC9-DD76-F645-93E8-8D09BF74836E}">
      <dgm:prSet/>
      <dgm:spPr/>
      <dgm:t>
        <a:bodyPr/>
        <a:lstStyle/>
        <a:p>
          <a:endParaRPr lang="en-US"/>
        </a:p>
      </dgm:t>
    </dgm:pt>
    <dgm:pt modelId="{43D94DA8-94BD-CB41-94C7-39AB8B92ED7B}" type="sibTrans" cxnId="{15902DC9-DD76-F645-93E8-8D09BF74836E}">
      <dgm:prSet/>
      <dgm:spPr/>
      <dgm:t>
        <a:bodyPr/>
        <a:lstStyle/>
        <a:p>
          <a:endParaRPr lang="en-US"/>
        </a:p>
      </dgm:t>
    </dgm:pt>
    <dgm:pt modelId="{CA05AF5F-BF03-4D43-8137-CF459A0D0478}">
      <dgm:prSet phldrT="[Text]" custT="1"/>
      <dgm:spPr/>
      <dgm:t>
        <a:bodyPr/>
        <a:lstStyle/>
        <a:p>
          <a:r>
            <a:rPr lang="en-US" sz="2100" dirty="0" smtClean="0">
              <a:latin typeface="Garamond" panose="02020404030301010803" pitchFamily="18" charset="0"/>
            </a:rPr>
            <a:t>Políticas</a:t>
          </a:r>
          <a:endParaRPr lang="es-ES" sz="2100" dirty="0">
            <a:latin typeface="Garamond" panose="02020404030301010803" pitchFamily="18" charset="0"/>
          </a:endParaRPr>
        </a:p>
      </dgm:t>
    </dgm:pt>
    <dgm:pt modelId="{E950B556-59E4-A243-85B4-B96D9AA6207E}" type="parTrans" cxnId="{83C6BA95-CBA2-314A-8CC1-64D50837272E}">
      <dgm:prSet/>
      <dgm:spPr/>
      <dgm:t>
        <a:bodyPr/>
        <a:lstStyle/>
        <a:p>
          <a:endParaRPr lang="en-US"/>
        </a:p>
      </dgm:t>
    </dgm:pt>
    <dgm:pt modelId="{F2ABE207-417F-4B43-B47A-54A94255448B}" type="sibTrans" cxnId="{83C6BA95-CBA2-314A-8CC1-64D50837272E}">
      <dgm:prSet/>
      <dgm:spPr/>
      <dgm:t>
        <a:bodyPr/>
        <a:lstStyle/>
        <a:p>
          <a:endParaRPr lang="en-US"/>
        </a:p>
      </dgm:t>
    </dgm:pt>
    <dgm:pt modelId="{382F8FF0-004A-1044-AA29-1FCC18DAABDC}">
      <dgm:prSet phldrT="[Text]" custT="1"/>
      <dgm:spPr/>
      <dgm:t>
        <a:bodyPr/>
        <a:lstStyle/>
        <a:p>
          <a:r>
            <a:rPr lang="en-US" sz="2100" dirty="0" smtClean="0">
              <a:latin typeface="Garamond" panose="02020404030301010803" pitchFamily="18" charset="0"/>
            </a:rPr>
            <a:t>Leyes</a:t>
          </a:r>
          <a:endParaRPr lang="es-ES" sz="2100" dirty="0">
            <a:latin typeface="Garamond" panose="02020404030301010803" pitchFamily="18" charset="0"/>
          </a:endParaRPr>
        </a:p>
      </dgm:t>
    </dgm:pt>
    <dgm:pt modelId="{356851CB-5A89-F44A-8FE9-3C333D9EDA07}" type="parTrans" cxnId="{EE72088C-BB9C-4043-9447-40AC4A04369C}">
      <dgm:prSet/>
      <dgm:spPr/>
      <dgm:t>
        <a:bodyPr/>
        <a:lstStyle/>
        <a:p>
          <a:endParaRPr lang="en-US"/>
        </a:p>
      </dgm:t>
    </dgm:pt>
    <dgm:pt modelId="{6FB0120F-1702-7643-837D-2DE93AAF1575}" type="sibTrans" cxnId="{EE72088C-BB9C-4043-9447-40AC4A04369C}">
      <dgm:prSet/>
      <dgm:spPr/>
      <dgm:t>
        <a:bodyPr/>
        <a:lstStyle/>
        <a:p>
          <a:endParaRPr lang="en-US"/>
        </a:p>
      </dgm:t>
    </dgm:pt>
    <dgm:pt modelId="{802CF8F1-8395-F24B-B240-FEB7622A3A83}">
      <dgm:prSet phldrT="[Text]" custT="1"/>
      <dgm:spPr/>
      <dgm:t>
        <a:bodyPr/>
        <a:lstStyle/>
        <a:p>
          <a:r>
            <a:rPr lang="en-US" sz="2400" b="1" dirty="0" smtClean="0">
              <a:latin typeface="Arial Narrow"/>
            </a:rPr>
            <a:t>Conductual</a:t>
          </a:r>
          <a:endParaRPr lang="es-ES" sz="2400" b="1" dirty="0">
            <a:latin typeface="Arial Narrow"/>
            <a:cs typeface="Arial Narrow"/>
          </a:endParaRPr>
        </a:p>
      </dgm:t>
    </dgm:pt>
    <dgm:pt modelId="{4C20E933-EA91-DE48-90AB-2871DFEB8B4B}" type="parTrans" cxnId="{0B28DA3C-D33E-9F4E-9B38-3B25C0B419DE}">
      <dgm:prSet/>
      <dgm:spPr/>
      <dgm:t>
        <a:bodyPr/>
        <a:lstStyle/>
        <a:p>
          <a:endParaRPr lang="en-US"/>
        </a:p>
      </dgm:t>
    </dgm:pt>
    <dgm:pt modelId="{C77A44AC-32A1-7445-B289-B4C2A812CC24}" type="sibTrans" cxnId="{0B28DA3C-D33E-9F4E-9B38-3B25C0B419DE}">
      <dgm:prSet/>
      <dgm:spPr/>
      <dgm:t>
        <a:bodyPr/>
        <a:lstStyle/>
        <a:p>
          <a:endParaRPr lang="en-US"/>
        </a:p>
      </dgm:t>
    </dgm:pt>
    <dgm:pt modelId="{77E7857D-03F4-1149-A3CC-2A2759478526}">
      <dgm:prSet phldrT="[Text]" custT="1"/>
      <dgm:spPr/>
      <dgm:t>
        <a:bodyPr/>
        <a:lstStyle/>
        <a:p>
          <a:r>
            <a:rPr lang="en-US" sz="2100" dirty="0" smtClean="0">
              <a:latin typeface="Garamond" panose="02020404030301010803" pitchFamily="18" charset="0"/>
            </a:rPr>
            <a:t>Educación</a:t>
          </a:r>
          <a:endParaRPr lang="es-ES" sz="2100" dirty="0">
            <a:latin typeface="Garamond" panose="02020404030301010803" pitchFamily="18" charset="0"/>
          </a:endParaRPr>
        </a:p>
      </dgm:t>
    </dgm:pt>
    <dgm:pt modelId="{7ED79D57-4270-7F44-9A1C-190755D3DD9B}" type="parTrans" cxnId="{778AD20F-6F40-9F47-8DDA-5FD6A1D88BC2}">
      <dgm:prSet/>
      <dgm:spPr/>
      <dgm:t>
        <a:bodyPr/>
        <a:lstStyle/>
        <a:p>
          <a:endParaRPr lang="en-US"/>
        </a:p>
      </dgm:t>
    </dgm:pt>
    <dgm:pt modelId="{B28C600B-F2D2-FD40-9167-A02AA244361C}" type="sibTrans" cxnId="{778AD20F-6F40-9F47-8DDA-5FD6A1D88BC2}">
      <dgm:prSet/>
      <dgm:spPr/>
      <dgm:t>
        <a:bodyPr/>
        <a:lstStyle/>
        <a:p>
          <a:endParaRPr lang="en-US"/>
        </a:p>
      </dgm:t>
    </dgm:pt>
    <dgm:pt modelId="{6E840FB2-3EF6-5745-985E-A1FCBBE73100}">
      <dgm:prSet phldrT="[Text]" custT="1"/>
      <dgm:spPr/>
      <dgm:t>
        <a:bodyPr/>
        <a:lstStyle/>
        <a:p>
          <a:r>
            <a:rPr lang="en-US" sz="2100" dirty="0" smtClean="0">
              <a:latin typeface="Garamond" panose="02020404030301010803" pitchFamily="18" charset="0"/>
            </a:rPr>
            <a:t>Asesoramiento</a:t>
          </a:r>
          <a:endParaRPr lang="es-ES" sz="2100" dirty="0">
            <a:latin typeface="Garamond" panose="02020404030301010803" pitchFamily="18" charset="0"/>
          </a:endParaRPr>
        </a:p>
      </dgm:t>
    </dgm:pt>
    <dgm:pt modelId="{4B055843-E066-C046-95DD-07E55E2F03FC}" type="parTrans" cxnId="{6B6F7100-CA62-ED4B-B1BF-4477F5CD53E5}">
      <dgm:prSet/>
      <dgm:spPr/>
      <dgm:t>
        <a:bodyPr/>
        <a:lstStyle/>
        <a:p>
          <a:endParaRPr lang="en-US"/>
        </a:p>
      </dgm:t>
    </dgm:pt>
    <dgm:pt modelId="{FA5E52FF-39E5-9441-96A7-009265F02B14}" type="sibTrans" cxnId="{6B6F7100-CA62-ED4B-B1BF-4477F5CD53E5}">
      <dgm:prSet/>
      <dgm:spPr/>
      <dgm:t>
        <a:bodyPr/>
        <a:lstStyle/>
        <a:p>
          <a:endParaRPr lang="en-US"/>
        </a:p>
      </dgm:t>
    </dgm:pt>
    <dgm:pt modelId="{921BD210-BBD7-D949-92CA-8AB6595322EC}">
      <dgm:prSet phldrT="[Text]" custT="1"/>
      <dgm:spPr/>
      <dgm:t>
        <a:bodyPr/>
        <a:lstStyle/>
        <a:p>
          <a:r>
            <a:rPr lang="en-US" sz="2400" b="1" dirty="0" smtClean="0">
              <a:latin typeface="Arial Narrow"/>
            </a:rPr>
            <a:t>Biomédica</a:t>
          </a:r>
          <a:endParaRPr lang="es-ES" sz="2000" b="1" dirty="0">
            <a:latin typeface="Arial Narrow"/>
            <a:cs typeface="Arial Narrow"/>
          </a:endParaRPr>
        </a:p>
      </dgm:t>
    </dgm:pt>
    <dgm:pt modelId="{4FCA3392-014B-2941-BE03-45803B942223}" type="parTrans" cxnId="{B6BD8056-5CF7-7845-A5B5-01A8C1CF971F}">
      <dgm:prSet/>
      <dgm:spPr/>
      <dgm:t>
        <a:bodyPr/>
        <a:lstStyle/>
        <a:p>
          <a:endParaRPr lang="en-US"/>
        </a:p>
      </dgm:t>
    </dgm:pt>
    <dgm:pt modelId="{A3B9C8A4-48D1-634B-8301-3457523863D5}" type="sibTrans" cxnId="{B6BD8056-5CF7-7845-A5B5-01A8C1CF971F}">
      <dgm:prSet/>
      <dgm:spPr/>
      <dgm:t>
        <a:bodyPr/>
        <a:lstStyle/>
        <a:p>
          <a:endParaRPr lang="en-US"/>
        </a:p>
      </dgm:t>
    </dgm:pt>
    <dgm:pt modelId="{C2A94D90-6C69-EE4D-82D1-36A0729C37F8}">
      <dgm:prSet phldrT="[Text]"/>
      <dgm:spPr/>
      <dgm:t>
        <a:bodyPr/>
        <a:lstStyle/>
        <a:p>
          <a:r>
            <a:rPr lang="en-US" dirty="0" smtClean="0">
              <a:latin typeface="Garamond" panose="02020404030301010803" pitchFamily="18" charset="0"/>
            </a:rPr>
            <a:t>Pruebas del VIH</a:t>
          </a:r>
          <a:endParaRPr lang="es-ES" dirty="0">
            <a:latin typeface="Garamond" panose="02020404030301010803" pitchFamily="18" charset="0"/>
          </a:endParaRPr>
        </a:p>
      </dgm:t>
    </dgm:pt>
    <dgm:pt modelId="{45BDDF10-6531-0B4F-887F-B7A6D4156401}" type="parTrans" cxnId="{4779908C-D80A-924F-AA78-A82A7F1020FA}">
      <dgm:prSet/>
      <dgm:spPr/>
      <dgm:t>
        <a:bodyPr/>
        <a:lstStyle/>
        <a:p>
          <a:endParaRPr lang="en-US"/>
        </a:p>
      </dgm:t>
    </dgm:pt>
    <dgm:pt modelId="{BBCA486E-5C37-4D4F-9EDA-F447D5A5D8A1}" type="sibTrans" cxnId="{4779908C-D80A-924F-AA78-A82A7F1020FA}">
      <dgm:prSet/>
      <dgm:spPr/>
      <dgm:t>
        <a:bodyPr/>
        <a:lstStyle/>
        <a:p>
          <a:endParaRPr lang="en-US"/>
        </a:p>
      </dgm:t>
    </dgm:pt>
    <dgm:pt modelId="{86400F4C-D275-BB4C-8422-D9831D9205CA}">
      <dgm:prSet phldrT="[Text]"/>
      <dgm:spPr/>
      <dgm:t>
        <a:bodyPr/>
        <a:lstStyle/>
        <a:p>
          <a:r>
            <a:rPr lang="en-US" dirty="0" smtClean="0">
              <a:latin typeface="Garamond" panose="02020404030301010803" pitchFamily="18" charset="0"/>
            </a:rPr>
            <a:t>Condones</a:t>
          </a:r>
          <a:endParaRPr lang="es-ES" dirty="0">
            <a:latin typeface="Garamond" panose="02020404030301010803" pitchFamily="18" charset="0"/>
          </a:endParaRPr>
        </a:p>
      </dgm:t>
    </dgm:pt>
    <dgm:pt modelId="{6363971B-0242-484F-9138-9227B5F94788}" type="parTrans" cxnId="{CEEDBBB7-FDE2-7844-8DAB-0AC4BE609BD1}">
      <dgm:prSet/>
      <dgm:spPr/>
      <dgm:t>
        <a:bodyPr/>
        <a:lstStyle/>
        <a:p>
          <a:endParaRPr lang="en-US"/>
        </a:p>
      </dgm:t>
    </dgm:pt>
    <dgm:pt modelId="{53753831-5C66-BB41-9789-83FB8708785B}" type="sibTrans" cxnId="{CEEDBBB7-FDE2-7844-8DAB-0AC4BE609BD1}">
      <dgm:prSet/>
      <dgm:spPr/>
      <dgm:t>
        <a:bodyPr/>
        <a:lstStyle/>
        <a:p>
          <a:endParaRPr lang="en-US"/>
        </a:p>
      </dgm:t>
    </dgm:pt>
    <dgm:pt modelId="{9CC5306D-4229-ED41-B7FD-30D05F649357}">
      <dgm:prSet phldrT="[Text]" custT="1"/>
      <dgm:spPr/>
      <dgm:t>
        <a:bodyPr/>
        <a:lstStyle/>
        <a:p>
          <a:r>
            <a:rPr lang="en-US" sz="2100" dirty="0" smtClean="0">
              <a:latin typeface="Garamond" panose="02020404030301010803" pitchFamily="18" charset="0"/>
            </a:rPr>
            <a:t>Entorno regulatorio</a:t>
          </a:r>
          <a:endParaRPr lang="es-ES" sz="2100" dirty="0">
            <a:latin typeface="Garamond" panose="02020404030301010803" pitchFamily="18" charset="0"/>
          </a:endParaRPr>
        </a:p>
      </dgm:t>
    </dgm:pt>
    <dgm:pt modelId="{454A2F7A-6D4D-C447-8C44-8F5473851AD5}" type="parTrans" cxnId="{A03ABDE3-90CC-2947-A1C0-B53253D09EE9}">
      <dgm:prSet/>
      <dgm:spPr/>
      <dgm:t>
        <a:bodyPr/>
        <a:lstStyle/>
        <a:p>
          <a:endParaRPr lang="en-US"/>
        </a:p>
      </dgm:t>
    </dgm:pt>
    <dgm:pt modelId="{046B70DE-4285-3344-8B68-877B32478951}" type="sibTrans" cxnId="{A03ABDE3-90CC-2947-A1C0-B53253D09EE9}">
      <dgm:prSet/>
      <dgm:spPr/>
      <dgm:t>
        <a:bodyPr/>
        <a:lstStyle/>
        <a:p>
          <a:endParaRPr lang="en-US"/>
        </a:p>
      </dgm:t>
    </dgm:pt>
    <dgm:pt modelId="{373186B2-9434-5C4D-808C-3206EE26DAF9}">
      <dgm:prSet phldrT="[Text]" custT="1"/>
      <dgm:spPr/>
      <dgm:t>
        <a:bodyPr/>
        <a:lstStyle/>
        <a:p>
          <a:r>
            <a:rPr lang="en-US" sz="2100" dirty="0" smtClean="0">
              <a:latin typeface="Garamond" panose="02020404030301010803" pitchFamily="18" charset="0"/>
            </a:rPr>
            <a:t>Cultura</a:t>
          </a:r>
          <a:endParaRPr lang="es-ES" sz="2100" dirty="0">
            <a:latin typeface="Garamond" panose="02020404030301010803" pitchFamily="18" charset="0"/>
          </a:endParaRPr>
        </a:p>
      </dgm:t>
    </dgm:pt>
    <dgm:pt modelId="{CB684EFD-7CFE-CF46-80F5-79FD04306EF2}" type="parTrans" cxnId="{F6C1E7EB-B8B3-1E42-A88F-A089383CF98B}">
      <dgm:prSet/>
      <dgm:spPr/>
      <dgm:t>
        <a:bodyPr/>
        <a:lstStyle/>
        <a:p>
          <a:endParaRPr lang="en-US"/>
        </a:p>
      </dgm:t>
    </dgm:pt>
    <dgm:pt modelId="{14A724E8-50E8-CA49-9D85-80F684079D2A}" type="sibTrans" cxnId="{F6C1E7EB-B8B3-1E42-A88F-A089383CF98B}">
      <dgm:prSet/>
      <dgm:spPr/>
      <dgm:t>
        <a:bodyPr/>
        <a:lstStyle/>
        <a:p>
          <a:endParaRPr lang="en-US"/>
        </a:p>
      </dgm:t>
    </dgm:pt>
    <dgm:pt modelId="{07C6BA7B-184D-0440-96E8-902079161921}">
      <dgm:prSet phldrT="[Text]" custT="1"/>
      <dgm:spPr/>
      <dgm:t>
        <a:bodyPr/>
        <a:lstStyle/>
        <a:p>
          <a:r>
            <a:rPr lang="en-US" sz="2100" dirty="0" smtClean="0">
              <a:latin typeface="Garamond" panose="02020404030301010803" pitchFamily="18" charset="0"/>
            </a:rPr>
            <a:t>Reducción del estigma</a:t>
          </a:r>
          <a:endParaRPr lang="es-ES" sz="2100" dirty="0">
            <a:latin typeface="Garamond" panose="02020404030301010803" pitchFamily="18" charset="0"/>
          </a:endParaRPr>
        </a:p>
      </dgm:t>
    </dgm:pt>
    <dgm:pt modelId="{F1F6FE7D-C683-8D4E-9F49-F438910E9CA7}" type="parTrans" cxnId="{66432FBA-14F2-E04E-849E-46BA7B68CCC9}">
      <dgm:prSet/>
      <dgm:spPr/>
      <dgm:t>
        <a:bodyPr/>
        <a:lstStyle/>
        <a:p>
          <a:endParaRPr lang="en-US"/>
        </a:p>
      </dgm:t>
    </dgm:pt>
    <dgm:pt modelId="{263E216C-51A4-D344-92FB-1AB0E8F3E1BF}" type="sibTrans" cxnId="{66432FBA-14F2-E04E-849E-46BA7B68CCC9}">
      <dgm:prSet/>
      <dgm:spPr/>
      <dgm:t>
        <a:bodyPr/>
        <a:lstStyle/>
        <a:p>
          <a:endParaRPr lang="en-US"/>
        </a:p>
      </dgm:t>
    </dgm:pt>
    <dgm:pt modelId="{F94FA4E7-6CF9-3C49-9A38-2D3E09DB6CEF}">
      <dgm:prSet phldrT="[Text]" custT="1"/>
      <dgm:spPr/>
      <dgm:t>
        <a:bodyPr/>
        <a:lstStyle/>
        <a:p>
          <a:r>
            <a:rPr lang="en-US" sz="2100" dirty="0" smtClean="0">
              <a:latin typeface="Garamond" panose="02020404030301010803" pitchFamily="18" charset="0"/>
            </a:rPr>
            <a:t>Reducción del daño</a:t>
          </a:r>
          <a:endParaRPr lang="es-ES" sz="2100" dirty="0">
            <a:latin typeface="Garamond" panose="02020404030301010803" pitchFamily="18" charset="0"/>
          </a:endParaRPr>
        </a:p>
      </dgm:t>
    </dgm:pt>
    <dgm:pt modelId="{86462C0E-CEBC-EE4B-B928-E48C05D8557C}" type="parTrans" cxnId="{A7933FF0-5ED0-5B4F-BA36-3B6A87F60E47}">
      <dgm:prSet/>
      <dgm:spPr/>
      <dgm:t>
        <a:bodyPr/>
        <a:lstStyle/>
        <a:p>
          <a:endParaRPr lang="en-US"/>
        </a:p>
      </dgm:t>
    </dgm:pt>
    <dgm:pt modelId="{1313E807-618C-F444-BB24-4C68D9BE95A0}" type="sibTrans" cxnId="{A7933FF0-5ED0-5B4F-BA36-3B6A87F60E47}">
      <dgm:prSet/>
      <dgm:spPr/>
      <dgm:t>
        <a:bodyPr/>
        <a:lstStyle/>
        <a:p>
          <a:endParaRPr lang="en-US"/>
        </a:p>
      </dgm:t>
    </dgm:pt>
    <dgm:pt modelId="{F240B563-FB15-4247-BD85-4F3BB49D0335}">
      <dgm:prSet phldrT="[Text]"/>
      <dgm:spPr/>
      <dgm:t>
        <a:bodyPr/>
        <a:lstStyle/>
        <a:p>
          <a:r>
            <a:rPr lang="en-US" dirty="0" smtClean="0">
              <a:latin typeface="Garamond" panose="02020404030301010803" pitchFamily="18" charset="0"/>
            </a:rPr>
            <a:t>Circuncisión médica voluntaria en hombres (VMMC)</a:t>
          </a:r>
          <a:endParaRPr lang="es-ES" dirty="0">
            <a:latin typeface="Garamond" panose="02020404030301010803" pitchFamily="18" charset="0"/>
          </a:endParaRPr>
        </a:p>
      </dgm:t>
    </dgm:pt>
    <dgm:pt modelId="{41C9B10F-07A8-EC44-A59F-403D9116584F}" type="parTrans" cxnId="{25DC8D74-ADAC-AD41-9F87-AE271499652D}">
      <dgm:prSet/>
      <dgm:spPr/>
      <dgm:t>
        <a:bodyPr/>
        <a:lstStyle/>
        <a:p>
          <a:endParaRPr lang="en-US"/>
        </a:p>
      </dgm:t>
    </dgm:pt>
    <dgm:pt modelId="{7A9D2075-130D-3E44-AF5F-BE14562719A4}" type="sibTrans" cxnId="{25DC8D74-ADAC-AD41-9F87-AE271499652D}">
      <dgm:prSet/>
      <dgm:spPr/>
      <dgm:t>
        <a:bodyPr/>
        <a:lstStyle/>
        <a:p>
          <a:endParaRPr lang="en-US"/>
        </a:p>
      </dgm:t>
    </dgm:pt>
    <dgm:pt modelId="{2303125F-E7C2-3B4C-91B5-1E914773D24E}">
      <dgm:prSet phldrT="[Text]"/>
      <dgm:spPr/>
      <dgm:t>
        <a:bodyPr/>
        <a:lstStyle/>
        <a:p>
          <a:r>
            <a:rPr lang="en-US" dirty="0" smtClean="0">
              <a:latin typeface="Garamond" panose="02020404030301010803" pitchFamily="18" charset="0"/>
            </a:rPr>
            <a:t>Prevención de la transmisión de madres a hijos (PTMAH)</a:t>
          </a:r>
          <a:endParaRPr lang="es-ES" dirty="0">
            <a:latin typeface="Garamond" panose="02020404030301010803" pitchFamily="18" charset="0"/>
          </a:endParaRPr>
        </a:p>
      </dgm:t>
    </dgm:pt>
    <dgm:pt modelId="{81019A71-75AA-4147-8E39-541C39408D2F}" type="parTrans" cxnId="{097838AC-B8DF-F448-B857-FD2ED0926CBE}">
      <dgm:prSet/>
      <dgm:spPr/>
      <dgm:t>
        <a:bodyPr/>
        <a:lstStyle/>
        <a:p>
          <a:endParaRPr lang="en-US"/>
        </a:p>
      </dgm:t>
    </dgm:pt>
    <dgm:pt modelId="{28DABBC0-60B7-B840-9A08-499210860945}" type="sibTrans" cxnId="{097838AC-B8DF-F448-B857-FD2ED0926CBE}">
      <dgm:prSet/>
      <dgm:spPr/>
      <dgm:t>
        <a:bodyPr/>
        <a:lstStyle/>
        <a:p>
          <a:endParaRPr lang="en-US"/>
        </a:p>
      </dgm:t>
    </dgm:pt>
    <dgm:pt modelId="{415E444E-67AB-7D4C-AB25-F3906599BBBA}">
      <dgm:prSet phldrT="[Text]"/>
      <dgm:spPr/>
      <dgm:t>
        <a:bodyPr/>
        <a:lstStyle/>
        <a:p>
          <a:r>
            <a:rPr lang="en-US" dirty="0" smtClean="0">
              <a:latin typeface="Garamond" panose="02020404030301010803" pitchFamily="18" charset="0"/>
            </a:rPr>
            <a:t>Tratamiento de las infecciones de transmisión sexual (ITS)</a:t>
          </a:r>
          <a:endParaRPr lang="es-ES" dirty="0">
            <a:latin typeface="Garamond" panose="02020404030301010803" pitchFamily="18" charset="0"/>
          </a:endParaRPr>
        </a:p>
      </dgm:t>
    </dgm:pt>
    <dgm:pt modelId="{397DEF23-C980-7647-BE28-FB28ECE4DB42}" type="parTrans" cxnId="{06FA3E96-FBBC-0D49-B5AB-0A1FBD66E11F}">
      <dgm:prSet/>
      <dgm:spPr/>
      <dgm:t>
        <a:bodyPr/>
        <a:lstStyle/>
        <a:p>
          <a:endParaRPr lang="en-US"/>
        </a:p>
      </dgm:t>
    </dgm:pt>
    <dgm:pt modelId="{E46C8C86-4E28-1B4E-AD65-EE8E48B7D3CA}" type="sibTrans" cxnId="{06FA3E96-FBBC-0D49-B5AB-0A1FBD66E11F}">
      <dgm:prSet/>
      <dgm:spPr/>
      <dgm:t>
        <a:bodyPr/>
        <a:lstStyle/>
        <a:p>
          <a:endParaRPr lang="en-US"/>
        </a:p>
      </dgm:t>
    </dgm:pt>
    <dgm:pt modelId="{0310D83D-0DAE-FD4B-B705-C88BEEF3E0F5}">
      <dgm:prSet phldrT="[Text]"/>
      <dgm:spPr/>
      <dgm:t>
        <a:bodyPr/>
        <a:lstStyle/>
        <a:p>
          <a:r>
            <a:rPr lang="en-US" dirty="0" smtClean="0">
              <a:latin typeface="Garamond" panose="02020404030301010803" pitchFamily="18" charset="0"/>
            </a:rPr>
            <a:t>ARV</a:t>
          </a:r>
          <a:endParaRPr lang="es-ES" dirty="0">
            <a:latin typeface="Garamond" panose="02020404030301010803" pitchFamily="18" charset="0"/>
          </a:endParaRPr>
        </a:p>
      </dgm:t>
    </dgm:pt>
    <dgm:pt modelId="{28173325-C862-1849-9F94-CB8F6F109A98}" type="parTrans" cxnId="{CC22D18A-968D-FD43-9570-C78E42CC251C}">
      <dgm:prSet/>
      <dgm:spPr/>
      <dgm:t>
        <a:bodyPr/>
        <a:lstStyle/>
        <a:p>
          <a:endParaRPr lang="en-US"/>
        </a:p>
      </dgm:t>
    </dgm:pt>
    <dgm:pt modelId="{E37F196B-3895-2344-91EE-63CE3A910DEA}" type="sibTrans" cxnId="{CC22D18A-968D-FD43-9570-C78E42CC251C}">
      <dgm:prSet/>
      <dgm:spPr/>
      <dgm:t>
        <a:bodyPr/>
        <a:lstStyle/>
        <a:p>
          <a:endParaRPr lang="en-US"/>
        </a:p>
      </dgm:t>
    </dgm:pt>
    <dgm:pt modelId="{0C1A4ABF-B83D-F443-816C-A1A4E3287029}">
      <dgm:prSet phldrT="[Text]"/>
      <dgm:spPr/>
      <dgm:t>
        <a:bodyPr/>
        <a:lstStyle/>
        <a:p>
          <a:r>
            <a:rPr lang="en-US" dirty="0" smtClean="0">
              <a:latin typeface="Garamond" panose="02020404030301010803" pitchFamily="18" charset="0"/>
            </a:rPr>
            <a:t>Profilaxis pre-exposición (PrEP)</a:t>
          </a:r>
          <a:endParaRPr lang="es-ES" dirty="0">
            <a:latin typeface="Garamond" panose="02020404030301010803" pitchFamily="18" charset="0"/>
          </a:endParaRPr>
        </a:p>
      </dgm:t>
    </dgm:pt>
    <dgm:pt modelId="{A23D9128-3D6B-E94F-8BE6-AB2C91444321}" type="parTrans" cxnId="{280ED6A7-15EE-0B4D-9C47-34FEFF432180}">
      <dgm:prSet/>
      <dgm:spPr/>
      <dgm:t>
        <a:bodyPr/>
        <a:lstStyle/>
        <a:p>
          <a:endParaRPr lang="en-US"/>
        </a:p>
      </dgm:t>
    </dgm:pt>
    <dgm:pt modelId="{A45407F7-A718-E048-8C6F-020AD82AA5F4}" type="sibTrans" cxnId="{280ED6A7-15EE-0B4D-9C47-34FEFF432180}">
      <dgm:prSet/>
      <dgm:spPr/>
      <dgm:t>
        <a:bodyPr/>
        <a:lstStyle/>
        <a:p>
          <a:endParaRPr lang="en-US"/>
        </a:p>
      </dgm:t>
    </dgm:pt>
    <dgm:pt modelId="{969CEB76-182D-4749-B18F-5B1512F6B196}">
      <dgm:prSet phldrT="[Text]" custT="1"/>
      <dgm:spPr/>
      <dgm:t>
        <a:bodyPr/>
        <a:lstStyle/>
        <a:p>
          <a:r>
            <a:rPr lang="en-US" sz="2100" dirty="0" smtClean="0">
              <a:latin typeface="Garamond" panose="02020404030301010803" pitchFamily="18" charset="0"/>
            </a:rPr>
            <a:t>Transferencias de efectivo</a:t>
          </a:r>
          <a:endParaRPr lang="es-ES" sz="2100" dirty="0">
            <a:latin typeface="Garamond" panose="02020404030301010803" pitchFamily="18" charset="0"/>
          </a:endParaRPr>
        </a:p>
      </dgm:t>
    </dgm:pt>
    <dgm:pt modelId="{B53E8F7B-E103-42AC-9C39-78C6ECE4B42F}" type="parTrans" cxnId="{BE3E4688-E9AB-404F-BDC0-FD2EED6943BA}">
      <dgm:prSet/>
      <dgm:spPr/>
      <dgm:t>
        <a:bodyPr/>
        <a:lstStyle/>
        <a:p>
          <a:endParaRPr lang="en-US"/>
        </a:p>
      </dgm:t>
    </dgm:pt>
    <dgm:pt modelId="{4C5AAA7E-A508-405C-B13B-0E1480685FC9}" type="sibTrans" cxnId="{BE3E4688-E9AB-404F-BDC0-FD2EED6943BA}">
      <dgm:prSet/>
      <dgm:spPr/>
      <dgm:t>
        <a:bodyPr/>
        <a:lstStyle/>
        <a:p>
          <a:endParaRPr lang="en-US"/>
        </a:p>
      </dgm:t>
    </dgm:pt>
    <dgm:pt modelId="{385B797F-D309-4E94-AA67-F97F5670E93D}">
      <dgm:prSet phldrT="[Text]" custT="1"/>
      <dgm:spPr/>
      <dgm:t>
        <a:bodyPr/>
        <a:lstStyle/>
        <a:p>
          <a:r>
            <a:rPr lang="en-US" sz="2100" dirty="0" smtClean="0">
              <a:latin typeface="Garamond" panose="02020404030301010803" pitchFamily="18" charset="0"/>
            </a:rPr>
            <a:t>Intervenciones para mejorar la adherencia al uso del medicamento </a:t>
          </a:r>
          <a:endParaRPr lang="es-ES" sz="2100" dirty="0">
            <a:latin typeface="Garamond" panose="02020404030301010803" pitchFamily="18" charset="0"/>
          </a:endParaRPr>
        </a:p>
      </dgm:t>
    </dgm:pt>
    <dgm:pt modelId="{ABDDBFFF-C118-45F8-A705-B91CA999A909}" type="parTrans" cxnId="{93B97CE6-1A57-4600-8533-DDE98E0DCE05}">
      <dgm:prSet/>
      <dgm:spPr/>
      <dgm:t>
        <a:bodyPr/>
        <a:lstStyle/>
        <a:p>
          <a:endParaRPr lang="en-US"/>
        </a:p>
      </dgm:t>
    </dgm:pt>
    <dgm:pt modelId="{29C79538-654C-4052-8359-EFFFA32F9968}" type="sibTrans" cxnId="{93B97CE6-1A57-4600-8533-DDE98E0DCE05}">
      <dgm:prSet/>
      <dgm:spPr/>
      <dgm:t>
        <a:bodyPr/>
        <a:lstStyle/>
        <a:p>
          <a:endParaRPr lang="en-US"/>
        </a:p>
      </dgm:t>
    </dgm:pt>
    <dgm:pt modelId="{EE6FBE2D-80D1-4A11-B581-72B0F57E6CA5}">
      <dgm:prSet phldrT="[Text]"/>
      <dgm:spPr/>
      <dgm:t>
        <a:bodyPr/>
        <a:lstStyle/>
        <a:p>
          <a:r>
            <a:rPr lang="en-US" dirty="0" smtClean="0">
              <a:latin typeface="Garamond" panose="02020404030301010803" pitchFamily="18" charset="0"/>
            </a:rPr>
            <a:t>Profilaxis post-exposición (PEP)</a:t>
          </a:r>
          <a:endParaRPr lang="es-ES" dirty="0">
            <a:latin typeface="Garamond" panose="02020404030301010803" pitchFamily="18" charset="0"/>
          </a:endParaRPr>
        </a:p>
      </dgm:t>
    </dgm:pt>
    <dgm:pt modelId="{CD13F595-D52E-4BCF-A3A6-0793C6B0E4B0}" type="parTrans" cxnId="{16AFE0B0-E5DE-43B1-BA52-9ED2A34875A4}">
      <dgm:prSet/>
      <dgm:spPr/>
      <dgm:t>
        <a:bodyPr/>
        <a:lstStyle/>
        <a:p>
          <a:endParaRPr lang="en-US"/>
        </a:p>
      </dgm:t>
    </dgm:pt>
    <dgm:pt modelId="{E23236C8-1EA3-4D8F-AD61-5CDD221C40BF}" type="sibTrans" cxnId="{16AFE0B0-E5DE-43B1-BA52-9ED2A34875A4}">
      <dgm:prSet/>
      <dgm:spPr/>
      <dgm:t>
        <a:bodyPr/>
        <a:lstStyle/>
        <a:p>
          <a:endParaRPr lang="en-US"/>
        </a:p>
      </dgm:t>
    </dgm:pt>
    <dgm:pt modelId="{81626CE4-BF1E-452B-A19F-B82C8FC3FA2D}">
      <dgm:prSet phldrT="[Text]"/>
      <dgm:spPr/>
      <dgm:t>
        <a:bodyPr/>
        <a:lstStyle/>
        <a:p>
          <a:r>
            <a:rPr lang="en-US" dirty="0" smtClean="0">
              <a:latin typeface="Garamond" panose="02020404030301010803" pitchFamily="18" charset="0"/>
            </a:rPr>
            <a:t>Tratamientos antirretrovirales (TARV) preventivos</a:t>
          </a:r>
          <a:endParaRPr lang="es-ES" dirty="0">
            <a:latin typeface="Garamond" panose="02020404030301010803" pitchFamily="18" charset="0"/>
          </a:endParaRPr>
        </a:p>
      </dgm:t>
    </dgm:pt>
    <dgm:pt modelId="{E86FFF7A-1370-41A9-8AF8-8780C60F3244}" type="parTrans" cxnId="{254BA3E3-3E2A-42BD-AAF2-2DEF6C42E0F0}">
      <dgm:prSet/>
      <dgm:spPr/>
      <dgm:t>
        <a:bodyPr/>
        <a:lstStyle/>
        <a:p>
          <a:endParaRPr lang="en-US"/>
        </a:p>
      </dgm:t>
    </dgm:pt>
    <dgm:pt modelId="{EBBC16FB-0CDE-454E-82AF-4B988CC4C381}" type="sibTrans" cxnId="{254BA3E3-3E2A-42BD-AAF2-2DEF6C42E0F0}">
      <dgm:prSet/>
      <dgm:spPr/>
      <dgm:t>
        <a:bodyPr/>
        <a:lstStyle/>
        <a:p>
          <a:endParaRPr lang="en-US"/>
        </a:p>
      </dgm:t>
    </dgm:pt>
    <dgm:pt modelId="{B783D7B8-7D41-094B-8E3B-A4CAC2DB5E7C}" type="pres">
      <dgm:prSet presAssocID="{DECAEC2B-06CE-2943-84FE-FBAE9A81FE90}" presName="Name0" presStyleCnt="0">
        <dgm:presLayoutVars>
          <dgm:dir/>
          <dgm:animLvl val="lvl"/>
          <dgm:resizeHandles val="exact"/>
        </dgm:presLayoutVars>
      </dgm:prSet>
      <dgm:spPr/>
      <dgm:t>
        <a:bodyPr/>
        <a:lstStyle/>
        <a:p>
          <a:endParaRPr lang="en-US"/>
        </a:p>
      </dgm:t>
    </dgm:pt>
    <dgm:pt modelId="{5BCC304A-96E3-C044-AA20-4CAF62CC9521}" type="pres">
      <dgm:prSet presAssocID="{A424FCE4-11EE-1046-A07E-49F6AE756720}" presName="composite" presStyleCnt="0"/>
      <dgm:spPr/>
      <dgm:t>
        <a:bodyPr/>
        <a:lstStyle/>
        <a:p>
          <a:endParaRPr lang="en-US"/>
        </a:p>
      </dgm:t>
    </dgm:pt>
    <dgm:pt modelId="{8913A7FE-1AD9-9747-A52A-5743E6875861}" type="pres">
      <dgm:prSet presAssocID="{A424FCE4-11EE-1046-A07E-49F6AE756720}" presName="parTx" presStyleLbl="alignNode1" presStyleIdx="0" presStyleCnt="3">
        <dgm:presLayoutVars>
          <dgm:chMax val="0"/>
          <dgm:chPref val="0"/>
          <dgm:bulletEnabled val="1"/>
        </dgm:presLayoutVars>
      </dgm:prSet>
      <dgm:spPr/>
      <dgm:t>
        <a:bodyPr/>
        <a:lstStyle/>
        <a:p>
          <a:endParaRPr lang="en-US"/>
        </a:p>
      </dgm:t>
    </dgm:pt>
    <dgm:pt modelId="{D984ED3D-2143-4047-8CC5-5A0FCB2DF336}" type="pres">
      <dgm:prSet presAssocID="{A424FCE4-11EE-1046-A07E-49F6AE756720}" presName="desTx" presStyleLbl="alignAccFollowNode1" presStyleIdx="0" presStyleCnt="3">
        <dgm:presLayoutVars>
          <dgm:bulletEnabled val="1"/>
        </dgm:presLayoutVars>
      </dgm:prSet>
      <dgm:spPr/>
      <dgm:t>
        <a:bodyPr/>
        <a:lstStyle/>
        <a:p>
          <a:endParaRPr lang="en-US"/>
        </a:p>
      </dgm:t>
    </dgm:pt>
    <dgm:pt modelId="{297FF240-F72E-6247-A13E-1D59B86354AC}" type="pres">
      <dgm:prSet presAssocID="{43D94DA8-94BD-CB41-94C7-39AB8B92ED7B}" presName="space" presStyleCnt="0"/>
      <dgm:spPr/>
      <dgm:t>
        <a:bodyPr/>
        <a:lstStyle/>
        <a:p>
          <a:endParaRPr lang="en-US"/>
        </a:p>
      </dgm:t>
    </dgm:pt>
    <dgm:pt modelId="{71E5A4DC-8335-DF48-9A74-6C9C0643CD58}" type="pres">
      <dgm:prSet presAssocID="{802CF8F1-8395-F24B-B240-FEB7622A3A83}" presName="composite" presStyleCnt="0"/>
      <dgm:spPr/>
      <dgm:t>
        <a:bodyPr/>
        <a:lstStyle/>
        <a:p>
          <a:endParaRPr lang="en-US"/>
        </a:p>
      </dgm:t>
    </dgm:pt>
    <dgm:pt modelId="{BA5E9170-4DF8-564D-B218-BED14F22FD09}" type="pres">
      <dgm:prSet presAssocID="{802CF8F1-8395-F24B-B240-FEB7622A3A83}" presName="parTx" presStyleLbl="alignNode1" presStyleIdx="1" presStyleCnt="3">
        <dgm:presLayoutVars>
          <dgm:chMax val="0"/>
          <dgm:chPref val="0"/>
          <dgm:bulletEnabled val="1"/>
        </dgm:presLayoutVars>
      </dgm:prSet>
      <dgm:spPr/>
      <dgm:t>
        <a:bodyPr/>
        <a:lstStyle/>
        <a:p>
          <a:endParaRPr lang="en-US"/>
        </a:p>
      </dgm:t>
    </dgm:pt>
    <dgm:pt modelId="{BEB5FD32-C0CE-FC40-8DE7-AD5E23E4AE26}" type="pres">
      <dgm:prSet presAssocID="{802CF8F1-8395-F24B-B240-FEB7622A3A83}" presName="desTx" presStyleLbl="alignAccFollowNode1" presStyleIdx="1" presStyleCnt="3">
        <dgm:presLayoutVars>
          <dgm:bulletEnabled val="1"/>
        </dgm:presLayoutVars>
      </dgm:prSet>
      <dgm:spPr/>
      <dgm:t>
        <a:bodyPr/>
        <a:lstStyle/>
        <a:p>
          <a:endParaRPr lang="en-US"/>
        </a:p>
      </dgm:t>
    </dgm:pt>
    <dgm:pt modelId="{92D67039-771F-9347-9028-9FCA553A3A67}" type="pres">
      <dgm:prSet presAssocID="{C77A44AC-32A1-7445-B289-B4C2A812CC24}" presName="space" presStyleCnt="0"/>
      <dgm:spPr/>
      <dgm:t>
        <a:bodyPr/>
        <a:lstStyle/>
        <a:p>
          <a:endParaRPr lang="en-US"/>
        </a:p>
      </dgm:t>
    </dgm:pt>
    <dgm:pt modelId="{A176ED9B-BFFD-264F-BF7E-C16CF2F21E75}" type="pres">
      <dgm:prSet presAssocID="{921BD210-BBD7-D949-92CA-8AB6595322EC}" presName="composite" presStyleCnt="0"/>
      <dgm:spPr/>
      <dgm:t>
        <a:bodyPr/>
        <a:lstStyle/>
        <a:p>
          <a:endParaRPr lang="en-US"/>
        </a:p>
      </dgm:t>
    </dgm:pt>
    <dgm:pt modelId="{C4841B4A-ED07-C14F-9E64-CC42F21FE3B5}" type="pres">
      <dgm:prSet presAssocID="{921BD210-BBD7-D949-92CA-8AB6595322EC}" presName="parTx" presStyleLbl="alignNode1" presStyleIdx="2" presStyleCnt="3">
        <dgm:presLayoutVars>
          <dgm:chMax val="0"/>
          <dgm:chPref val="0"/>
          <dgm:bulletEnabled val="1"/>
        </dgm:presLayoutVars>
      </dgm:prSet>
      <dgm:spPr/>
      <dgm:t>
        <a:bodyPr/>
        <a:lstStyle/>
        <a:p>
          <a:endParaRPr lang="en-US"/>
        </a:p>
      </dgm:t>
    </dgm:pt>
    <dgm:pt modelId="{13F764BA-6F71-274E-9B2C-C4E9BCD40575}" type="pres">
      <dgm:prSet presAssocID="{921BD210-BBD7-D949-92CA-8AB6595322EC}" presName="desTx" presStyleLbl="alignAccFollowNode1" presStyleIdx="2" presStyleCnt="3">
        <dgm:presLayoutVars>
          <dgm:bulletEnabled val="1"/>
        </dgm:presLayoutVars>
      </dgm:prSet>
      <dgm:spPr/>
      <dgm:t>
        <a:bodyPr/>
        <a:lstStyle/>
        <a:p>
          <a:endParaRPr lang="en-US"/>
        </a:p>
      </dgm:t>
    </dgm:pt>
  </dgm:ptLst>
  <dgm:cxnLst>
    <dgm:cxn modelId="{181423AA-8850-B34B-8DD6-A8863058DC43}" type="presOf" srcId="{81626CE4-BF1E-452B-A19F-B82C8FC3FA2D}" destId="{13F764BA-6F71-274E-9B2C-C4E9BCD40575}" srcOrd="0" destOrd="6" presId="urn:microsoft.com/office/officeart/2005/8/layout/hList1"/>
    <dgm:cxn modelId="{14E260D6-B32B-BA4D-8CCA-605CDF81E73F}" type="presOf" srcId="{DECAEC2B-06CE-2943-84FE-FBAE9A81FE90}" destId="{B783D7B8-7D41-094B-8E3B-A4CAC2DB5E7C}" srcOrd="0" destOrd="0" presId="urn:microsoft.com/office/officeart/2005/8/layout/hList1"/>
    <dgm:cxn modelId="{EE72088C-BB9C-4043-9447-40AC4A04369C}" srcId="{A424FCE4-11EE-1046-A07E-49F6AE756720}" destId="{382F8FF0-004A-1044-AA29-1FCC18DAABDC}" srcOrd="1" destOrd="0" parTransId="{356851CB-5A89-F44A-8FE9-3C333D9EDA07}" sibTransId="{6FB0120F-1702-7643-837D-2DE93AAF1575}"/>
    <dgm:cxn modelId="{B5A17834-80E5-A84B-BD6B-00C712D6834A}" type="presOf" srcId="{415E444E-67AB-7D4C-AB25-F3906599BBBA}" destId="{13F764BA-6F71-274E-9B2C-C4E9BCD40575}" srcOrd="0" destOrd="4" presId="urn:microsoft.com/office/officeart/2005/8/layout/hList1"/>
    <dgm:cxn modelId="{0C110C17-A03F-A64C-9ECD-EE9E3719988A}" type="presOf" srcId="{0C1A4ABF-B83D-F443-816C-A1A4E3287029}" destId="{13F764BA-6F71-274E-9B2C-C4E9BCD40575}" srcOrd="0" destOrd="7" presId="urn:microsoft.com/office/officeart/2005/8/layout/hList1"/>
    <dgm:cxn modelId="{CEEDBBB7-FDE2-7844-8DAB-0AC4BE609BD1}" srcId="{921BD210-BBD7-D949-92CA-8AB6595322EC}" destId="{86400F4C-D275-BB4C-8422-D9831D9205CA}" srcOrd="1" destOrd="0" parTransId="{6363971B-0242-484F-9138-9227B5F94788}" sibTransId="{53753831-5C66-BB41-9789-83FB8708785B}"/>
    <dgm:cxn modelId="{83C6BA95-CBA2-314A-8CC1-64D50837272E}" srcId="{A424FCE4-11EE-1046-A07E-49F6AE756720}" destId="{CA05AF5F-BF03-4D43-8137-CF459A0D0478}" srcOrd="0" destOrd="0" parTransId="{E950B556-59E4-A243-85B4-B96D9AA6207E}" sibTransId="{F2ABE207-417F-4B43-B47A-54A94255448B}"/>
    <dgm:cxn modelId="{06FA3E96-FBBC-0D49-B5AB-0A1FBD66E11F}" srcId="{921BD210-BBD7-D949-92CA-8AB6595322EC}" destId="{415E444E-67AB-7D4C-AB25-F3906599BBBA}" srcOrd="4" destOrd="0" parTransId="{397DEF23-C980-7647-BE28-FB28ECE4DB42}" sibTransId="{E46C8C86-4E28-1B4E-AD65-EE8E48B7D3CA}"/>
    <dgm:cxn modelId="{BE3E4688-E9AB-404F-BDC0-FD2EED6943BA}" srcId="{A424FCE4-11EE-1046-A07E-49F6AE756720}" destId="{969CEB76-182D-4749-B18F-5B1512F6B196}" srcOrd="4" destOrd="0" parTransId="{B53E8F7B-E103-42AC-9C39-78C6ECE4B42F}" sibTransId="{4C5AAA7E-A508-405C-B13B-0E1480685FC9}"/>
    <dgm:cxn modelId="{A7933FF0-5ED0-5B4F-BA36-3B6A87F60E47}" srcId="{802CF8F1-8395-F24B-B240-FEB7622A3A83}" destId="{F94FA4E7-6CF9-3C49-9A38-2D3E09DB6CEF}" srcOrd="3" destOrd="0" parTransId="{86462C0E-CEBC-EE4B-B928-E48C05D8557C}" sibTransId="{1313E807-618C-F444-BB24-4C68D9BE95A0}"/>
    <dgm:cxn modelId="{3BEA276C-569B-C748-BE3A-0E6D75009015}" type="presOf" srcId="{CA05AF5F-BF03-4D43-8137-CF459A0D0478}" destId="{D984ED3D-2143-4047-8CC5-5A0FCB2DF336}" srcOrd="0" destOrd="0" presId="urn:microsoft.com/office/officeart/2005/8/layout/hList1"/>
    <dgm:cxn modelId="{280ED6A7-15EE-0B4D-9C47-34FEFF432180}" srcId="{0310D83D-0DAE-FD4B-B705-C88BEEF3E0F5}" destId="{0C1A4ABF-B83D-F443-816C-A1A4E3287029}" srcOrd="1" destOrd="0" parTransId="{A23D9128-3D6B-E94F-8BE6-AB2C91444321}" sibTransId="{A45407F7-A718-E048-8C6F-020AD82AA5F4}"/>
    <dgm:cxn modelId="{66432FBA-14F2-E04E-849E-46BA7B68CCC9}" srcId="{802CF8F1-8395-F24B-B240-FEB7622A3A83}" destId="{07C6BA7B-184D-0440-96E8-902079161921}" srcOrd="2" destOrd="0" parTransId="{F1F6FE7D-C683-8D4E-9F49-F438910E9CA7}" sibTransId="{263E216C-51A4-D344-92FB-1AB0E8F3E1BF}"/>
    <dgm:cxn modelId="{93B97CE6-1A57-4600-8533-DDE98E0DCE05}" srcId="{802CF8F1-8395-F24B-B240-FEB7622A3A83}" destId="{385B797F-D309-4E94-AA67-F97F5670E93D}" srcOrd="4" destOrd="0" parTransId="{ABDDBFFF-C118-45F8-A705-B91CA999A909}" sibTransId="{29C79538-654C-4052-8359-EFFFA32F9968}"/>
    <dgm:cxn modelId="{4779908C-D80A-924F-AA78-A82A7F1020FA}" srcId="{921BD210-BBD7-D949-92CA-8AB6595322EC}" destId="{C2A94D90-6C69-EE4D-82D1-36A0729C37F8}" srcOrd="0" destOrd="0" parTransId="{45BDDF10-6531-0B4F-887F-B7A6D4156401}" sibTransId="{BBCA486E-5C37-4D4F-9EDA-F447D5A5D8A1}"/>
    <dgm:cxn modelId="{254BA3E3-3E2A-42BD-AAF2-2DEF6C42E0F0}" srcId="{0310D83D-0DAE-FD4B-B705-C88BEEF3E0F5}" destId="{81626CE4-BF1E-452B-A19F-B82C8FC3FA2D}" srcOrd="0" destOrd="0" parTransId="{E86FFF7A-1370-41A9-8AF8-8780C60F3244}" sibTransId="{EBBC16FB-0CDE-454E-82AF-4B988CC4C381}"/>
    <dgm:cxn modelId="{15902DC9-DD76-F645-93E8-8D09BF74836E}" srcId="{DECAEC2B-06CE-2943-84FE-FBAE9A81FE90}" destId="{A424FCE4-11EE-1046-A07E-49F6AE756720}" srcOrd="0" destOrd="0" parTransId="{9E6F602F-4F42-244A-B955-405BDEC28BF8}" sibTransId="{43D94DA8-94BD-CB41-94C7-39AB8B92ED7B}"/>
    <dgm:cxn modelId="{6B485256-EF6B-C749-BFCF-CFB2AEB0C59A}" type="presOf" srcId="{385B797F-D309-4E94-AA67-F97F5670E93D}" destId="{BEB5FD32-C0CE-FC40-8DE7-AD5E23E4AE26}" srcOrd="0" destOrd="4" presId="urn:microsoft.com/office/officeart/2005/8/layout/hList1"/>
    <dgm:cxn modelId="{F6C1E7EB-B8B3-1E42-A88F-A089383CF98B}" srcId="{A424FCE4-11EE-1046-A07E-49F6AE756720}" destId="{373186B2-9434-5C4D-808C-3206EE26DAF9}" srcOrd="3" destOrd="0" parTransId="{CB684EFD-7CFE-CF46-80F5-79FD04306EF2}" sibTransId="{14A724E8-50E8-CA49-9D85-80F684079D2A}"/>
    <dgm:cxn modelId="{C92FECE4-9FF2-CF4F-A44D-991CC18E23DE}" type="presOf" srcId="{9CC5306D-4229-ED41-B7FD-30D05F649357}" destId="{D984ED3D-2143-4047-8CC5-5A0FCB2DF336}" srcOrd="0" destOrd="2" presId="urn:microsoft.com/office/officeart/2005/8/layout/hList1"/>
    <dgm:cxn modelId="{7594C8EF-4C42-5D4D-A904-F344D86E0D26}" type="presOf" srcId="{EE6FBE2D-80D1-4A11-B581-72B0F57E6CA5}" destId="{13F764BA-6F71-274E-9B2C-C4E9BCD40575}" srcOrd="0" destOrd="8" presId="urn:microsoft.com/office/officeart/2005/8/layout/hList1"/>
    <dgm:cxn modelId="{C5832F65-CCC5-3341-8866-89B9D58C8FDD}" type="presOf" srcId="{F240B563-FB15-4247-BD85-4F3BB49D0335}" destId="{13F764BA-6F71-274E-9B2C-C4E9BCD40575}" srcOrd="0" destOrd="2" presId="urn:microsoft.com/office/officeart/2005/8/layout/hList1"/>
    <dgm:cxn modelId="{B6BD8056-5CF7-7845-A5B5-01A8C1CF971F}" srcId="{DECAEC2B-06CE-2943-84FE-FBAE9A81FE90}" destId="{921BD210-BBD7-D949-92CA-8AB6595322EC}" srcOrd="2" destOrd="0" parTransId="{4FCA3392-014B-2941-BE03-45803B942223}" sibTransId="{A3B9C8A4-48D1-634B-8301-3457523863D5}"/>
    <dgm:cxn modelId="{778AD20F-6F40-9F47-8DDA-5FD6A1D88BC2}" srcId="{802CF8F1-8395-F24B-B240-FEB7622A3A83}" destId="{77E7857D-03F4-1149-A3CC-2A2759478526}" srcOrd="0" destOrd="0" parTransId="{7ED79D57-4270-7F44-9A1C-190755D3DD9B}" sibTransId="{B28C600B-F2D2-FD40-9167-A02AA244361C}"/>
    <dgm:cxn modelId="{D5D18AD9-E485-4449-B6BC-CF365BF8622D}" type="presOf" srcId="{77E7857D-03F4-1149-A3CC-2A2759478526}" destId="{BEB5FD32-C0CE-FC40-8DE7-AD5E23E4AE26}" srcOrd="0" destOrd="0" presId="urn:microsoft.com/office/officeart/2005/8/layout/hList1"/>
    <dgm:cxn modelId="{ED9E9045-1F07-7847-B454-0B7A88095E00}" type="presOf" srcId="{A424FCE4-11EE-1046-A07E-49F6AE756720}" destId="{8913A7FE-1AD9-9747-A52A-5743E6875861}" srcOrd="0" destOrd="0" presId="urn:microsoft.com/office/officeart/2005/8/layout/hList1"/>
    <dgm:cxn modelId="{16AFE0B0-E5DE-43B1-BA52-9ED2A34875A4}" srcId="{0310D83D-0DAE-FD4B-B705-C88BEEF3E0F5}" destId="{EE6FBE2D-80D1-4A11-B581-72B0F57E6CA5}" srcOrd="2" destOrd="0" parTransId="{CD13F595-D52E-4BCF-A3A6-0793C6B0E4B0}" sibTransId="{E23236C8-1EA3-4D8F-AD61-5CDD221C40BF}"/>
    <dgm:cxn modelId="{6B6F7100-CA62-ED4B-B1BF-4477F5CD53E5}" srcId="{802CF8F1-8395-F24B-B240-FEB7622A3A83}" destId="{6E840FB2-3EF6-5745-985E-A1FCBBE73100}" srcOrd="1" destOrd="0" parTransId="{4B055843-E066-C046-95DD-07E55E2F03FC}" sibTransId="{FA5E52FF-39E5-9441-96A7-009265F02B14}"/>
    <dgm:cxn modelId="{25DC8D74-ADAC-AD41-9F87-AE271499652D}" srcId="{921BD210-BBD7-D949-92CA-8AB6595322EC}" destId="{F240B563-FB15-4247-BD85-4F3BB49D0335}" srcOrd="2" destOrd="0" parTransId="{41C9B10F-07A8-EC44-A59F-403D9116584F}" sibTransId="{7A9D2075-130D-3E44-AF5F-BE14562719A4}"/>
    <dgm:cxn modelId="{0B28DA3C-D33E-9F4E-9B38-3B25C0B419DE}" srcId="{DECAEC2B-06CE-2943-84FE-FBAE9A81FE90}" destId="{802CF8F1-8395-F24B-B240-FEB7622A3A83}" srcOrd="1" destOrd="0" parTransId="{4C20E933-EA91-DE48-90AB-2871DFEB8B4B}" sibTransId="{C77A44AC-32A1-7445-B289-B4C2A812CC24}"/>
    <dgm:cxn modelId="{4CBD3B36-3F2F-B948-9877-45C67FB9FAB1}" type="presOf" srcId="{C2A94D90-6C69-EE4D-82D1-36A0729C37F8}" destId="{13F764BA-6F71-274E-9B2C-C4E9BCD40575}" srcOrd="0" destOrd="0" presId="urn:microsoft.com/office/officeart/2005/8/layout/hList1"/>
    <dgm:cxn modelId="{AA81AE3F-7769-B746-AB1C-ED03FBD6C246}" type="presOf" srcId="{382F8FF0-004A-1044-AA29-1FCC18DAABDC}" destId="{D984ED3D-2143-4047-8CC5-5A0FCB2DF336}" srcOrd="0" destOrd="1" presId="urn:microsoft.com/office/officeart/2005/8/layout/hList1"/>
    <dgm:cxn modelId="{CC22D18A-968D-FD43-9570-C78E42CC251C}" srcId="{921BD210-BBD7-D949-92CA-8AB6595322EC}" destId="{0310D83D-0DAE-FD4B-B705-C88BEEF3E0F5}" srcOrd="5" destOrd="0" parTransId="{28173325-C862-1849-9F94-CB8F6F109A98}" sibTransId="{E37F196B-3895-2344-91EE-63CE3A910DEA}"/>
    <dgm:cxn modelId="{6D32F16B-3EB4-4E42-99AD-A7CD99FEB6BD}" type="presOf" srcId="{373186B2-9434-5C4D-808C-3206EE26DAF9}" destId="{D984ED3D-2143-4047-8CC5-5A0FCB2DF336}" srcOrd="0" destOrd="3" presId="urn:microsoft.com/office/officeart/2005/8/layout/hList1"/>
    <dgm:cxn modelId="{6177B60F-0D1E-514A-A286-C03C031AF0AD}" type="presOf" srcId="{6E840FB2-3EF6-5745-985E-A1FCBBE73100}" destId="{BEB5FD32-C0CE-FC40-8DE7-AD5E23E4AE26}" srcOrd="0" destOrd="1" presId="urn:microsoft.com/office/officeart/2005/8/layout/hList1"/>
    <dgm:cxn modelId="{EF09214F-82B6-EC4F-95CF-12A3E657ECE7}" type="presOf" srcId="{0310D83D-0DAE-FD4B-B705-C88BEEF3E0F5}" destId="{13F764BA-6F71-274E-9B2C-C4E9BCD40575}" srcOrd="0" destOrd="5" presId="urn:microsoft.com/office/officeart/2005/8/layout/hList1"/>
    <dgm:cxn modelId="{30A957C1-403C-3140-BB74-39BCA0F08716}" type="presOf" srcId="{86400F4C-D275-BB4C-8422-D9831D9205CA}" destId="{13F764BA-6F71-274E-9B2C-C4E9BCD40575}" srcOrd="0" destOrd="1" presId="urn:microsoft.com/office/officeart/2005/8/layout/hList1"/>
    <dgm:cxn modelId="{097838AC-B8DF-F448-B857-FD2ED0926CBE}" srcId="{921BD210-BBD7-D949-92CA-8AB6595322EC}" destId="{2303125F-E7C2-3B4C-91B5-1E914773D24E}" srcOrd="3" destOrd="0" parTransId="{81019A71-75AA-4147-8E39-541C39408D2F}" sibTransId="{28DABBC0-60B7-B840-9A08-499210860945}"/>
    <dgm:cxn modelId="{A03ABDE3-90CC-2947-A1C0-B53253D09EE9}" srcId="{A424FCE4-11EE-1046-A07E-49F6AE756720}" destId="{9CC5306D-4229-ED41-B7FD-30D05F649357}" srcOrd="2" destOrd="0" parTransId="{454A2F7A-6D4D-C447-8C44-8F5473851AD5}" sibTransId="{046B70DE-4285-3344-8B68-877B32478951}"/>
    <dgm:cxn modelId="{E01E6374-BFF5-8F4C-8DC5-78A1ADE9A1A5}" type="presOf" srcId="{969CEB76-182D-4749-B18F-5B1512F6B196}" destId="{D984ED3D-2143-4047-8CC5-5A0FCB2DF336}" srcOrd="0" destOrd="4" presId="urn:microsoft.com/office/officeart/2005/8/layout/hList1"/>
    <dgm:cxn modelId="{4FD6BFB9-FB1E-634A-893C-ECC7B5229D68}" type="presOf" srcId="{2303125F-E7C2-3B4C-91B5-1E914773D24E}" destId="{13F764BA-6F71-274E-9B2C-C4E9BCD40575}" srcOrd="0" destOrd="3" presId="urn:microsoft.com/office/officeart/2005/8/layout/hList1"/>
    <dgm:cxn modelId="{C01BF37D-6091-8C4E-B5F3-39CAD8CC2318}" type="presOf" srcId="{07C6BA7B-184D-0440-96E8-902079161921}" destId="{BEB5FD32-C0CE-FC40-8DE7-AD5E23E4AE26}" srcOrd="0" destOrd="2" presId="urn:microsoft.com/office/officeart/2005/8/layout/hList1"/>
    <dgm:cxn modelId="{77BA022E-4AAB-3847-B3D3-0247486DF81B}" type="presOf" srcId="{921BD210-BBD7-D949-92CA-8AB6595322EC}" destId="{C4841B4A-ED07-C14F-9E64-CC42F21FE3B5}" srcOrd="0" destOrd="0" presId="urn:microsoft.com/office/officeart/2005/8/layout/hList1"/>
    <dgm:cxn modelId="{FE821177-DD8F-F948-9CBC-67F61A1D11B8}" type="presOf" srcId="{802CF8F1-8395-F24B-B240-FEB7622A3A83}" destId="{BA5E9170-4DF8-564D-B218-BED14F22FD09}" srcOrd="0" destOrd="0" presId="urn:microsoft.com/office/officeart/2005/8/layout/hList1"/>
    <dgm:cxn modelId="{781A45D8-FC9C-4044-B74A-C88FDD27829F}" type="presOf" srcId="{F94FA4E7-6CF9-3C49-9A38-2D3E09DB6CEF}" destId="{BEB5FD32-C0CE-FC40-8DE7-AD5E23E4AE26}" srcOrd="0" destOrd="3" presId="urn:microsoft.com/office/officeart/2005/8/layout/hList1"/>
    <dgm:cxn modelId="{1C74A991-4378-4E4B-96F1-817A668D2215}" type="presParOf" srcId="{B783D7B8-7D41-094B-8E3B-A4CAC2DB5E7C}" destId="{5BCC304A-96E3-C044-AA20-4CAF62CC9521}" srcOrd="0" destOrd="0" presId="urn:microsoft.com/office/officeart/2005/8/layout/hList1"/>
    <dgm:cxn modelId="{CE000281-C572-ED45-A8C1-777638D218B0}" type="presParOf" srcId="{5BCC304A-96E3-C044-AA20-4CAF62CC9521}" destId="{8913A7FE-1AD9-9747-A52A-5743E6875861}" srcOrd="0" destOrd="0" presId="urn:microsoft.com/office/officeart/2005/8/layout/hList1"/>
    <dgm:cxn modelId="{09AD38BD-2177-D244-82D0-8F393A8007B2}" type="presParOf" srcId="{5BCC304A-96E3-C044-AA20-4CAF62CC9521}" destId="{D984ED3D-2143-4047-8CC5-5A0FCB2DF336}" srcOrd="1" destOrd="0" presId="urn:microsoft.com/office/officeart/2005/8/layout/hList1"/>
    <dgm:cxn modelId="{BBC70D53-F448-1F4B-9F12-822AB1A9E9E7}" type="presParOf" srcId="{B783D7B8-7D41-094B-8E3B-A4CAC2DB5E7C}" destId="{297FF240-F72E-6247-A13E-1D59B86354AC}" srcOrd="1" destOrd="0" presId="urn:microsoft.com/office/officeart/2005/8/layout/hList1"/>
    <dgm:cxn modelId="{FD9C798E-2E3F-1643-9868-BF0CC2EEA2CE}" type="presParOf" srcId="{B783D7B8-7D41-094B-8E3B-A4CAC2DB5E7C}" destId="{71E5A4DC-8335-DF48-9A74-6C9C0643CD58}" srcOrd="2" destOrd="0" presId="urn:microsoft.com/office/officeart/2005/8/layout/hList1"/>
    <dgm:cxn modelId="{1EFA2B19-0CBE-C446-80B2-7D5A637EE0BB}" type="presParOf" srcId="{71E5A4DC-8335-DF48-9A74-6C9C0643CD58}" destId="{BA5E9170-4DF8-564D-B218-BED14F22FD09}" srcOrd="0" destOrd="0" presId="urn:microsoft.com/office/officeart/2005/8/layout/hList1"/>
    <dgm:cxn modelId="{8E97BD7A-3473-4544-9E85-931A27A90F97}" type="presParOf" srcId="{71E5A4DC-8335-DF48-9A74-6C9C0643CD58}" destId="{BEB5FD32-C0CE-FC40-8DE7-AD5E23E4AE26}" srcOrd="1" destOrd="0" presId="urn:microsoft.com/office/officeart/2005/8/layout/hList1"/>
    <dgm:cxn modelId="{5EC4EAF9-DF81-6645-BDD6-507844816F66}" type="presParOf" srcId="{B783D7B8-7D41-094B-8E3B-A4CAC2DB5E7C}" destId="{92D67039-771F-9347-9028-9FCA553A3A67}" srcOrd="3" destOrd="0" presId="urn:microsoft.com/office/officeart/2005/8/layout/hList1"/>
    <dgm:cxn modelId="{3E223AB6-8584-5340-A37A-E445E40A10B0}" type="presParOf" srcId="{B783D7B8-7D41-094B-8E3B-A4CAC2DB5E7C}" destId="{A176ED9B-BFFD-264F-BF7E-C16CF2F21E75}" srcOrd="4" destOrd="0" presId="urn:microsoft.com/office/officeart/2005/8/layout/hList1"/>
    <dgm:cxn modelId="{DF669E2B-CD05-6B48-AAD4-E4C03B0CD76B}" type="presParOf" srcId="{A176ED9B-BFFD-264F-BF7E-C16CF2F21E75}" destId="{C4841B4A-ED07-C14F-9E64-CC42F21FE3B5}" srcOrd="0" destOrd="0" presId="urn:microsoft.com/office/officeart/2005/8/layout/hList1"/>
    <dgm:cxn modelId="{66A6BD8B-4817-CE40-992B-252894757C95}" type="presParOf" srcId="{A176ED9B-BFFD-264F-BF7E-C16CF2F21E75}" destId="{13F764BA-6F71-274E-9B2C-C4E9BCD40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61185-2906-8C4B-A172-8FCF0093F1D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D752A883-2322-1845-8016-B5C2EC3E6386}">
      <dgm:prSet phldrT="[Text]"/>
      <dgm:spPr/>
      <dgm:t>
        <a:bodyPr/>
        <a:lstStyle/>
        <a:p>
          <a:r>
            <a:rPr lang="en-US" dirty="0" smtClean="0">
              <a:latin typeface="Garamond" panose="02020404030301010803" pitchFamily="18" charset="0"/>
            </a:rPr>
            <a:t>Pre</a:t>
          </a:r>
          <a:endParaRPr lang="es-ES" dirty="0">
            <a:latin typeface="Garamond" panose="02020404030301010803" pitchFamily="18" charset="0"/>
          </a:endParaRPr>
        </a:p>
      </dgm:t>
    </dgm:pt>
    <dgm:pt modelId="{157EAF03-6311-B34B-8E02-A0C09532336C}" type="parTrans" cxnId="{36792ECB-66FD-D649-B5C4-882799D369DB}">
      <dgm:prSet/>
      <dgm:spPr/>
      <dgm:t>
        <a:bodyPr/>
        <a:lstStyle/>
        <a:p>
          <a:endParaRPr lang="en-US"/>
        </a:p>
      </dgm:t>
    </dgm:pt>
    <dgm:pt modelId="{0CB068B8-D5C7-A44B-BBEC-4045C6F1B57B}" type="sibTrans" cxnId="{36792ECB-66FD-D649-B5C4-882799D369DB}">
      <dgm:prSet/>
      <dgm:spPr/>
      <dgm:t>
        <a:bodyPr/>
        <a:lstStyle/>
        <a:p>
          <a:endParaRPr lang="en-US"/>
        </a:p>
      </dgm:t>
    </dgm:pt>
    <dgm:pt modelId="{AF022E00-8A23-324D-9085-E2D3E72DC69E}">
      <dgm:prSet phldrT="[Text]"/>
      <dgm:spPr/>
      <dgm:t>
        <a:bodyPr/>
        <a:lstStyle/>
        <a:p>
          <a:r>
            <a:rPr lang="en-US" dirty="0" smtClean="0">
              <a:latin typeface="Garamond" panose="02020404030301010803" pitchFamily="18" charset="0"/>
            </a:rPr>
            <a:t>Exposición</a:t>
          </a:r>
          <a:endParaRPr lang="es-ES" dirty="0">
            <a:latin typeface="Garamond" panose="02020404030301010803" pitchFamily="18" charset="0"/>
          </a:endParaRPr>
        </a:p>
      </dgm:t>
    </dgm:pt>
    <dgm:pt modelId="{7FEB66FA-0CD9-CF41-A284-C4963EBB7B92}" type="parTrans" cxnId="{C988143B-FABD-1344-A214-25097E3F985F}">
      <dgm:prSet/>
      <dgm:spPr/>
      <dgm:t>
        <a:bodyPr/>
        <a:lstStyle/>
        <a:p>
          <a:endParaRPr lang="en-US"/>
        </a:p>
      </dgm:t>
    </dgm:pt>
    <dgm:pt modelId="{2A50A0F2-7C01-994C-BE0A-FB73C19280C0}" type="sibTrans" cxnId="{C988143B-FABD-1344-A214-25097E3F985F}">
      <dgm:prSet/>
      <dgm:spPr/>
      <dgm:t>
        <a:bodyPr/>
        <a:lstStyle/>
        <a:p>
          <a:endParaRPr lang="en-US"/>
        </a:p>
      </dgm:t>
    </dgm:pt>
    <dgm:pt modelId="{513B577F-2DA0-8042-BE7E-60DD71D0DAE3}">
      <dgm:prSet phldrT="[Text]"/>
      <dgm:spPr/>
      <dgm:t>
        <a:bodyPr/>
        <a:lstStyle/>
        <a:p>
          <a:r>
            <a:rPr lang="en-US" dirty="0" smtClean="0">
              <a:latin typeface="Garamond" panose="02020404030301010803" pitchFamily="18" charset="0"/>
            </a:rPr>
            <a:t>Conducta que puede derivar en una infección por el VIH</a:t>
          </a:r>
          <a:endParaRPr lang="es-ES" dirty="0">
            <a:latin typeface="Garamond" panose="02020404030301010803" pitchFamily="18" charset="0"/>
          </a:endParaRPr>
        </a:p>
      </dgm:t>
    </dgm:pt>
    <dgm:pt modelId="{5D83FD1D-F7EE-944F-9E5D-D71F839AF954}" type="parTrans" cxnId="{F0BF9AEE-8655-8347-8082-D008393BD0BA}">
      <dgm:prSet/>
      <dgm:spPr/>
      <dgm:t>
        <a:bodyPr/>
        <a:lstStyle/>
        <a:p>
          <a:endParaRPr lang="en-US"/>
        </a:p>
      </dgm:t>
    </dgm:pt>
    <dgm:pt modelId="{D3A1F9C6-E735-3A41-86EA-B785BF496FA5}" type="sibTrans" cxnId="{F0BF9AEE-8655-8347-8082-D008393BD0BA}">
      <dgm:prSet/>
      <dgm:spPr/>
      <dgm:t>
        <a:bodyPr/>
        <a:lstStyle/>
        <a:p>
          <a:endParaRPr lang="en-US"/>
        </a:p>
      </dgm:t>
    </dgm:pt>
    <dgm:pt modelId="{E160B518-A849-2A45-860C-1719F4EE5CD5}">
      <dgm:prSet phldrT="[Text]"/>
      <dgm:spPr/>
      <dgm:t>
        <a:bodyPr/>
        <a:lstStyle/>
        <a:p>
          <a:r>
            <a:rPr lang="en-US" dirty="0" smtClean="0">
              <a:latin typeface="Garamond" panose="02020404030301010803" pitchFamily="18" charset="0"/>
            </a:rPr>
            <a:t>Profilaxis</a:t>
          </a:r>
          <a:endParaRPr lang="es-ES" dirty="0">
            <a:latin typeface="Garamond" panose="02020404030301010803" pitchFamily="18" charset="0"/>
          </a:endParaRPr>
        </a:p>
      </dgm:t>
    </dgm:pt>
    <dgm:pt modelId="{ED4EF34A-3B1A-EC4A-9DCC-1EB19CCC65D6}" type="parTrans" cxnId="{0B3D17F3-14D2-704F-86F4-4514CF264370}">
      <dgm:prSet/>
      <dgm:spPr/>
      <dgm:t>
        <a:bodyPr/>
        <a:lstStyle/>
        <a:p>
          <a:endParaRPr lang="en-US"/>
        </a:p>
      </dgm:t>
    </dgm:pt>
    <dgm:pt modelId="{E0F6F1B0-0D82-244F-B14C-891628753003}" type="sibTrans" cxnId="{0B3D17F3-14D2-704F-86F4-4514CF264370}">
      <dgm:prSet/>
      <dgm:spPr/>
      <dgm:t>
        <a:bodyPr/>
        <a:lstStyle/>
        <a:p>
          <a:endParaRPr lang="en-US"/>
        </a:p>
      </dgm:t>
    </dgm:pt>
    <dgm:pt modelId="{E7243A6A-23D0-6345-99D6-69814A17D4D0}">
      <dgm:prSet phldrT="[Text]"/>
      <dgm:spPr/>
      <dgm:t>
        <a:bodyPr/>
        <a:lstStyle/>
        <a:p>
          <a:r>
            <a:rPr lang="en-US" dirty="0" smtClean="0">
              <a:latin typeface="Garamond" panose="02020404030301010803" pitchFamily="18" charset="0"/>
            </a:rPr>
            <a:t>Prevención</a:t>
          </a:r>
          <a:endParaRPr lang="es-ES" dirty="0">
            <a:latin typeface="Garamond" panose="02020404030301010803" pitchFamily="18" charset="0"/>
          </a:endParaRPr>
        </a:p>
      </dgm:t>
    </dgm:pt>
    <dgm:pt modelId="{0E61D44F-2D50-604F-AF02-ECB82B445992}" type="parTrans" cxnId="{99759432-D9C2-DA47-9E55-4A0DC16F815C}">
      <dgm:prSet/>
      <dgm:spPr/>
      <dgm:t>
        <a:bodyPr/>
        <a:lstStyle/>
        <a:p>
          <a:endParaRPr lang="en-US"/>
        </a:p>
      </dgm:t>
    </dgm:pt>
    <dgm:pt modelId="{C3008774-CCF2-FE47-B650-DA4004108187}" type="sibTrans" cxnId="{99759432-D9C2-DA47-9E55-4A0DC16F815C}">
      <dgm:prSet/>
      <dgm:spPr/>
      <dgm:t>
        <a:bodyPr/>
        <a:lstStyle/>
        <a:p>
          <a:endParaRPr lang="en-US"/>
        </a:p>
      </dgm:t>
    </dgm:pt>
    <dgm:pt modelId="{CDFE37BD-886B-2C49-938A-D06BD580A071}">
      <dgm:prSet phldrT="[Text]"/>
      <dgm:spPr/>
      <dgm:t>
        <a:bodyPr/>
        <a:lstStyle/>
        <a:p>
          <a:r>
            <a:rPr lang="en-US" dirty="0" smtClean="0">
              <a:latin typeface="Garamond" panose="02020404030301010803" pitchFamily="18" charset="0"/>
            </a:rPr>
            <a:t>Previo</a:t>
          </a:r>
          <a:endParaRPr lang="es-ES" dirty="0">
            <a:latin typeface="Garamond" panose="02020404030301010803" pitchFamily="18" charset="0"/>
          </a:endParaRPr>
        </a:p>
      </dgm:t>
    </dgm:pt>
    <dgm:pt modelId="{A6DD2702-2A72-204F-9B0B-EA9479DFF257}" type="sibTrans" cxnId="{A7BFD193-DFB6-C643-931E-8DDEC7A56260}">
      <dgm:prSet/>
      <dgm:spPr/>
      <dgm:t>
        <a:bodyPr/>
        <a:lstStyle/>
        <a:p>
          <a:endParaRPr lang="en-US"/>
        </a:p>
      </dgm:t>
    </dgm:pt>
    <dgm:pt modelId="{C9F16C7C-226C-BA4F-83AB-EB9CAD4603DB}" type="parTrans" cxnId="{A7BFD193-DFB6-C643-931E-8DDEC7A56260}">
      <dgm:prSet/>
      <dgm:spPr/>
      <dgm:t>
        <a:bodyPr/>
        <a:lstStyle/>
        <a:p>
          <a:endParaRPr lang="en-US"/>
        </a:p>
      </dgm:t>
    </dgm:pt>
    <dgm:pt modelId="{CE0B44DC-FB00-7947-B7DB-57B1E85768F0}" type="pres">
      <dgm:prSet presAssocID="{1C461185-2906-8C4B-A172-8FCF0093F1D7}" presName="Name0" presStyleCnt="0">
        <dgm:presLayoutVars>
          <dgm:dir/>
          <dgm:animLvl val="lvl"/>
          <dgm:resizeHandles val="exact"/>
        </dgm:presLayoutVars>
      </dgm:prSet>
      <dgm:spPr/>
      <dgm:t>
        <a:bodyPr/>
        <a:lstStyle/>
        <a:p>
          <a:endParaRPr lang="en-US"/>
        </a:p>
      </dgm:t>
    </dgm:pt>
    <dgm:pt modelId="{FF99E9D4-B6F5-D046-87E7-CD45584ECC31}" type="pres">
      <dgm:prSet presAssocID="{D752A883-2322-1845-8016-B5C2EC3E6386}" presName="linNode" presStyleCnt="0"/>
      <dgm:spPr/>
      <dgm:t>
        <a:bodyPr/>
        <a:lstStyle/>
        <a:p>
          <a:endParaRPr lang="en-US"/>
        </a:p>
      </dgm:t>
    </dgm:pt>
    <dgm:pt modelId="{8F375765-1DCA-4544-9C29-60EB052754A0}" type="pres">
      <dgm:prSet presAssocID="{D752A883-2322-1845-8016-B5C2EC3E6386}" presName="parentText" presStyleLbl="node1" presStyleIdx="0" presStyleCnt="3" custLinFactNeighborY="-1721">
        <dgm:presLayoutVars>
          <dgm:chMax val="1"/>
          <dgm:bulletEnabled val="1"/>
        </dgm:presLayoutVars>
      </dgm:prSet>
      <dgm:spPr/>
      <dgm:t>
        <a:bodyPr/>
        <a:lstStyle/>
        <a:p>
          <a:endParaRPr lang="en-US"/>
        </a:p>
      </dgm:t>
    </dgm:pt>
    <dgm:pt modelId="{01916A8E-4680-9E4E-A7D5-E5FB4975EA86}" type="pres">
      <dgm:prSet presAssocID="{D752A883-2322-1845-8016-B5C2EC3E6386}" presName="descendantText" presStyleLbl="alignAccFollowNode1" presStyleIdx="0" presStyleCnt="3">
        <dgm:presLayoutVars>
          <dgm:bulletEnabled val="1"/>
        </dgm:presLayoutVars>
      </dgm:prSet>
      <dgm:spPr/>
      <dgm:t>
        <a:bodyPr/>
        <a:lstStyle/>
        <a:p>
          <a:endParaRPr lang="en-US"/>
        </a:p>
      </dgm:t>
    </dgm:pt>
    <dgm:pt modelId="{AAA843C3-073A-E14B-9DAA-1158AC8BF0A3}" type="pres">
      <dgm:prSet presAssocID="{0CB068B8-D5C7-A44B-BBEC-4045C6F1B57B}" presName="sp" presStyleCnt="0"/>
      <dgm:spPr/>
      <dgm:t>
        <a:bodyPr/>
        <a:lstStyle/>
        <a:p>
          <a:endParaRPr lang="en-US"/>
        </a:p>
      </dgm:t>
    </dgm:pt>
    <dgm:pt modelId="{A70D77DD-49EA-DE46-8064-F3AD194B03CC}" type="pres">
      <dgm:prSet presAssocID="{AF022E00-8A23-324D-9085-E2D3E72DC69E}" presName="linNode" presStyleCnt="0"/>
      <dgm:spPr/>
      <dgm:t>
        <a:bodyPr/>
        <a:lstStyle/>
        <a:p>
          <a:endParaRPr lang="en-US"/>
        </a:p>
      </dgm:t>
    </dgm:pt>
    <dgm:pt modelId="{48766219-26BF-2242-8D14-68865AB17075}" type="pres">
      <dgm:prSet presAssocID="{AF022E00-8A23-324D-9085-E2D3E72DC69E}" presName="parentText" presStyleLbl="node1" presStyleIdx="1" presStyleCnt="3">
        <dgm:presLayoutVars>
          <dgm:chMax val="1"/>
          <dgm:bulletEnabled val="1"/>
        </dgm:presLayoutVars>
      </dgm:prSet>
      <dgm:spPr/>
      <dgm:t>
        <a:bodyPr/>
        <a:lstStyle/>
        <a:p>
          <a:endParaRPr lang="en-US"/>
        </a:p>
      </dgm:t>
    </dgm:pt>
    <dgm:pt modelId="{467C671A-53FA-524A-AEF3-62E967A94B7B}" type="pres">
      <dgm:prSet presAssocID="{AF022E00-8A23-324D-9085-E2D3E72DC69E}" presName="descendantText" presStyleLbl="alignAccFollowNode1" presStyleIdx="1" presStyleCnt="3">
        <dgm:presLayoutVars>
          <dgm:bulletEnabled val="1"/>
        </dgm:presLayoutVars>
      </dgm:prSet>
      <dgm:spPr/>
      <dgm:t>
        <a:bodyPr/>
        <a:lstStyle/>
        <a:p>
          <a:endParaRPr lang="en-US"/>
        </a:p>
      </dgm:t>
    </dgm:pt>
    <dgm:pt modelId="{1BE6EA46-F38F-EA48-B756-F0CB02446CCD}" type="pres">
      <dgm:prSet presAssocID="{2A50A0F2-7C01-994C-BE0A-FB73C19280C0}" presName="sp" presStyleCnt="0"/>
      <dgm:spPr/>
      <dgm:t>
        <a:bodyPr/>
        <a:lstStyle/>
        <a:p>
          <a:endParaRPr lang="en-US"/>
        </a:p>
      </dgm:t>
    </dgm:pt>
    <dgm:pt modelId="{D49D6F0D-CD75-424E-92B0-819C4BC47E9B}" type="pres">
      <dgm:prSet presAssocID="{E160B518-A849-2A45-860C-1719F4EE5CD5}" presName="linNode" presStyleCnt="0"/>
      <dgm:spPr/>
      <dgm:t>
        <a:bodyPr/>
        <a:lstStyle/>
        <a:p>
          <a:endParaRPr lang="en-US"/>
        </a:p>
      </dgm:t>
    </dgm:pt>
    <dgm:pt modelId="{EF000759-0CFF-584C-87E7-B053AFD27EC3}" type="pres">
      <dgm:prSet presAssocID="{E160B518-A849-2A45-860C-1719F4EE5CD5}" presName="parentText" presStyleLbl="node1" presStyleIdx="2" presStyleCnt="3">
        <dgm:presLayoutVars>
          <dgm:chMax val="1"/>
          <dgm:bulletEnabled val="1"/>
        </dgm:presLayoutVars>
      </dgm:prSet>
      <dgm:spPr/>
      <dgm:t>
        <a:bodyPr/>
        <a:lstStyle/>
        <a:p>
          <a:endParaRPr lang="en-US"/>
        </a:p>
      </dgm:t>
    </dgm:pt>
    <dgm:pt modelId="{6C959FAA-B63F-C948-B646-75E4FDB259D3}" type="pres">
      <dgm:prSet presAssocID="{E160B518-A849-2A45-860C-1719F4EE5CD5}" presName="descendantText" presStyleLbl="alignAccFollowNode1" presStyleIdx="2" presStyleCnt="3">
        <dgm:presLayoutVars>
          <dgm:bulletEnabled val="1"/>
        </dgm:presLayoutVars>
      </dgm:prSet>
      <dgm:spPr/>
      <dgm:t>
        <a:bodyPr/>
        <a:lstStyle/>
        <a:p>
          <a:endParaRPr lang="en-US"/>
        </a:p>
      </dgm:t>
    </dgm:pt>
  </dgm:ptLst>
  <dgm:cxnLst>
    <dgm:cxn modelId="{6E09F144-5DEF-6145-B317-E897B97FACE8}" type="presOf" srcId="{D752A883-2322-1845-8016-B5C2EC3E6386}" destId="{8F375765-1DCA-4544-9C29-60EB052754A0}" srcOrd="0" destOrd="0" presId="urn:microsoft.com/office/officeart/2005/8/layout/vList5"/>
    <dgm:cxn modelId="{F0BF9AEE-8655-8347-8082-D008393BD0BA}" srcId="{AF022E00-8A23-324D-9085-E2D3E72DC69E}" destId="{513B577F-2DA0-8042-BE7E-60DD71D0DAE3}" srcOrd="0" destOrd="0" parTransId="{5D83FD1D-F7EE-944F-9E5D-D71F839AF954}" sibTransId="{D3A1F9C6-E735-3A41-86EA-B785BF496FA5}"/>
    <dgm:cxn modelId="{99759432-D9C2-DA47-9E55-4A0DC16F815C}" srcId="{E160B518-A849-2A45-860C-1719F4EE5CD5}" destId="{E7243A6A-23D0-6345-99D6-69814A17D4D0}" srcOrd="0" destOrd="0" parTransId="{0E61D44F-2D50-604F-AF02-ECB82B445992}" sibTransId="{C3008774-CCF2-FE47-B650-DA4004108187}"/>
    <dgm:cxn modelId="{A7BFD193-DFB6-C643-931E-8DDEC7A56260}" srcId="{D752A883-2322-1845-8016-B5C2EC3E6386}" destId="{CDFE37BD-886B-2C49-938A-D06BD580A071}" srcOrd="0" destOrd="0" parTransId="{C9F16C7C-226C-BA4F-83AB-EB9CAD4603DB}" sibTransId="{A6DD2702-2A72-204F-9B0B-EA9479DFF257}"/>
    <dgm:cxn modelId="{36792ECB-66FD-D649-B5C4-882799D369DB}" srcId="{1C461185-2906-8C4B-A172-8FCF0093F1D7}" destId="{D752A883-2322-1845-8016-B5C2EC3E6386}" srcOrd="0" destOrd="0" parTransId="{157EAF03-6311-B34B-8E02-A0C09532336C}" sibTransId="{0CB068B8-D5C7-A44B-BBEC-4045C6F1B57B}"/>
    <dgm:cxn modelId="{B14ABE3F-C3CB-DA46-8A34-83BDF068E1A0}" type="presOf" srcId="{AF022E00-8A23-324D-9085-E2D3E72DC69E}" destId="{48766219-26BF-2242-8D14-68865AB17075}" srcOrd="0" destOrd="0" presId="urn:microsoft.com/office/officeart/2005/8/layout/vList5"/>
    <dgm:cxn modelId="{299938A5-FD03-A84B-A057-D7D70C70901F}" type="presOf" srcId="{E7243A6A-23D0-6345-99D6-69814A17D4D0}" destId="{6C959FAA-B63F-C948-B646-75E4FDB259D3}" srcOrd="0" destOrd="0" presId="urn:microsoft.com/office/officeart/2005/8/layout/vList5"/>
    <dgm:cxn modelId="{2377102A-1F2C-944C-A52E-E65C7E5C1043}" type="presOf" srcId="{1C461185-2906-8C4B-A172-8FCF0093F1D7}" destId="{CE0B44DC-FB00-7947-B7DB-57B1E85768F0}" srcOrd="0" destOrd="0" presId="urn:microsoft.com/office/officeart/2005/8/layout/vList5"/>
    <dgm:cxn modelId="{9C7C861F-1EDD-8049-A5A1-FBE4F31251A6}" type="presOf" srcId="{CDFE37BD-886B-2C49-938A-D06BD580A071}" destId="{01916A8E-4680-9E4E-A7D5-E5FB4975EA86}" srcOrd="0" destOrd="0" presId="urn:microsoft.com/office/officeart/2005/8/layout/vList5"/>
    <dgm:cxn modelId="{0B3D17F3-14D2-704F-86F4-4514CF264370}" srcId="{1C461185-2906-8C4B-A172-8FCF0093F1D7}" destId="{E160B518-A849-2A45-860C-1719F4EE5CD5}" srcOrd="2" destOrd="0" parTransId="{ED4EF34A-3B1A-EC4A-9DCC-1EB19CCC65D6}" sibTransId="{E0F6F1B0-0D82-244F-B14C-891628753003}"/>
    <dgm:cxn modelId="{01C8468C-B563-A448-8698-83ED4D72E162}" type="presOf" srcId="{513B577F-2DA0-8042-BE7E-60DD71D0DAE3}" destId="{467C671A-53FA-524A-AEF3-62E967A94B7B}" srcOrd="0" destOrd="0" presId="urn:microsoft.com/office/officeart/2005/8/layout/vList5"/>
    <dgm:cxn modelId="{482CD9C3-BC21-0B44-99E8-AC63B08C1B76}" type="presOf" srcId="{E160B518-A849-2A45-860C-1719F4EE5CD5}" destId="{EF000759-0CFF-584C-87E7-B053AFD27EC3}" srcOrd="0" destOrd="0" presId="urn:microsoft.com/office/officeart/2005/8/layout/vList5"/>
    <dgm:cxn modelId="{C988143B-FABD-1344-A214-25097E3F985F}" srcId="{1C461185-2906-8C4B-A172-8FCF0093F1D7}" destId="{AF022E00-8A23-324D-9085-E2D3E72DC69E}" srcOrd="1" destOrd="0" parTransId="{7FEB66FA-0CD9-CF41-A284-C4963EBB7B92}" sibTransId="{2A50A0F2-7C01-994C-BE0A-FB73C19280C0}"/>
    <dgm:cxn modelId="{7AC91B26-903B-074B-90FE-DA5CA731566C}" type="presParOf" srcId="{CE0B44DC-FB00-7947-B7DB-57B1E85768F0}" destId="{FF99E9D4-B6F5-D046-87E7-CD45584ECC31}" srcOrd="0" destOrd="0" presId="urn:microsoft.com/office/officeart/2005/8/layout/vList5"/>
    <dgm:cxn modelId="{25897839-2BC8-0340-88C8-A1831135DA62}" type="presParOf" srcId="{FF99E9D4-B6F5-D046-87E7-CD45584ECC31}" destId="{8F375765-1DCA-4544-9C29-60EB052754A0}" srcOrd="0" destOrd="0" presId="urn:microsoft.com/office/officeart/2005/8/layout/vList5"/>
    <dgm:cxn modelId="{B723A13A-E481-0E43-A6F1-0F7F909657E3}" type="presParOf" srcId="{FF99E9D4-B6F5-D046-87E7-CD45584ECC31}" destId="{01916A8E-4680-9E4E-A7D5-E5FB4975EA86}" srcOrd="1" destOrd="0" presId="urn:microsoft.com/office/officeart/2005/8/layout/vList5"/>
    <dgm:cxn modelId="{C8138CC2-9E6B-324B-813C-E2EFF428231D}" type="presParOf" srcId="{CE0B44DC-FB00-7947-B7DB-57B1E85768F0}" destId="{AAA843C3-073A-E14B-9DAA-1158AC8BF0A3}" srcOrd="1" destOrd="0" presId="urn:microsoft.com/office/officeart/2005/8/layout/vList5"/>
    <dgm:cxn modelId="{78115963-0232-BD49-8A71-C7650AFD0A1B}" type="presParOf" srcId="{CE0B44DC-FB00-7947-B7DB-57B1E85768F0}" destId="{A70D77DD-49EA-DE46-8064-F3AD194B03CC}" srcOrd="2" destOrd="0" presId="urn:microsoft.com/office/officeart/2005/8/layout/vList5"/>
    <dgm:cxn modelId="{D0DE4BC9-FFE9-A94E-B9D2-84CC861AF298}" type="presParOf" srcId="{A70D77DD-49EA-DE46-8064-F3AD194B03CC}" destId="{48766219-26BF-2242-8D14-68865AB17075}" srcOrd="0" destOrd="0" presId="urn:microsoft.com/office/officeart/2005/8/layout/vList5"/>
    <dgm:cxn modelId="{BF7E14DD-B27C-9C4F-9473-4E3EF212A1A2}" type="presParOf" srcId="{A70D77DD-49EA-DE46-8064-F3AD194B03CC}" destId="{467C671A-53FA-524A-AEF3-62E967A94B7B}" srcOrd="1" destOrd="0" presId="urn:microsoft.com/office/officeart/2005/8/layout/vList5"/>
    <dgm:cxn modelId="{A25466DF-0B94-224E-9D28-9A7D5B421A70}" type="presParOf" srcId="{CE0B44DC-FB00-7947-B7DB-57B1E85768F0}" destId="{1BE6EA46-F38F-EA48-B756-F0CB02446CCD}" srcOrd="3" destOrd="0" presId="urn:microsoft.com/office/officeart/2005/8/layout/vList5"/>
    <dgm:cxn modelId="{9BEFEBB4-41ED-B54E-A142-448A2CA4FD5A}" type="presParOf" srcId="{CE0B44DC-FB00-7947-B7DB-57B1E85768F0}" destId="{D49D6F0D-CD75-424E-92B0-819C4BC47E9B}" srcOrd="4" destOrd="0" presId="urn:microsoft.com/office/officeart/2005/8/layout/vList5"/>
    <dgm:cxn modelId="{0D38EA16-E211-E645-9882-DE01C180B0A6}" type="presParOf" srcId="{D49D6F0D-CD75-424E-92B0-819C4BC47E9B}" destId="{EF000759-0CFF-584C-87E7-B053AFD27EC3}" srcOrd="0" destOrd="0" presId="urn:microsoft.com/office/officeart/2005/8/layout/vList5"/>
    <dgm:cxn modelId="{9D3E400B-2B15-AC40-86BB-16389FD26099}" type="presParOf" srcId="{D49D6F0D-CD75-424E-92B0-819C4BC47E9B}" destId="{6C959FAA-B63F-C948-B646-75E4FDB259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AEC2B-06CE-2943-84FE-FBAE9A81FE9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424FCE4-11EE-1046-A07E-49F6AE756720}">
      <dgm:prSet phldrT="[Text]" custT="1"/>
      <dgm:spPr/>
      <dgm:t>
        <a:bodyPr/>
        <a:lstStyle/>
        <a:p>
          <a:r>
            <a:rPr lang="en-US" sz="1800" b="1" dirty="0" smtClean="0">
              <a:latin typeface="Garamond"/>
            </a:rPr>
            <a:t>Factores individuales</a:t>
          </a:r>
          <a:endParaRPr lang="es-ES" sz="1800" b="1" dirty="0">
            <a:latin typeface="Garamond"/>
            <a:cs typeface="Garamond"/>
          </a:endParaRPr>
        </a:p>
      </dgm:t>
    </dgm:pt>
    <dgm:pt modelId="{9E6F602F-4F42-244A-B955-405BDEC28BF8}" type="parTrans" cxnId="{15902DC9-DD76-F645-93E8-8D09BF74836E}">
      <dgm:prSet/>
      <dgm:spPr/>
      <dgm:t>
        <a:bodyPr/>
        <a:lstStyle/>
        <a:p>
          <a:endParaRPr lang="en-US"/>
        </a:p>
      </dgm:t>
    </dgm:pt>
    <dgm:pt modelId="{43D94DA8-94BD-CB41-94C7-39AB8B92ED7B}" type="sibTrans" cxnId="{15902DC9-DD76-F645-93E8-8D09BF74836E}">
      <dgm:prSet/>
      <dgm:spPr/>
      <dgm:t>
        <a:bodyPr/>
        <a:lstStyle/>
        <a:p>
          <a:endParaRPr lang="en-US"/>
        </a:p>
      </dgm:t>
    </dgm:pt>
    <dgm:pt modelId="{802CF8F1-8395-F24B-B240-FEB7622A3A83}">
      <dgm:prSet phldrT="[Text]" custT="1"/>
      <dgm:spPr/>
      <dgm:t>
        <a:bodyPr/>
        <a:lstStyle/>
        <a:p>
          <a:r>
            <a:rPr lang="en-US" sz="1800" b="1" dirty="0" smtClean="0">
              <a:latin typeface="Garamond"/>
            </a:rPr>
            <a:t>Factores médicos</a:t>
          </a:r>
          <a:endParaRPr lang="es-ES" sz="1800" b="1" dirty="0">
            <a:latin typeface="Garamond"/>
            <a:cs typeface="Garamond"/>
          </a:endParaRPr>
        </a:p>
      </dgm:t>
    </dgm:pt>
    <dgm:pt modelId="{4C20E933-EA91-DE48-90AB-2871DFEB8B4B}" type="parTrans" cxnId="{0B28DA3C-D33E-9F4E-9B38-3B25C0B419DE}">
      <dgm:prSet/>
      <dgm:spPr/>
      <dgm:t>
        <a:bodyPr/>
        <a:lstStyle/>
        <a:p>
          <a:endParaRPr lang="en-US"/>
        </a:p>
      </dgm:t>
    </dgm:pt>
    <dgm:pt modelId="{C77A44AC-32A1-7445-B289-B4C2A812CC24}" type="sibTrans" cxnId="{0B28DA3C-D33E-9F4E-9B38-3B25C0B419DE}">
      <dgm:prSet/>
      <dgm:spPr/>
      <dgm:t>
        <a:bodyPr/>
        <a:lstStyle/>
        <a:p>
          <a:endParaRPr lang="en-US"/>
        </a:p>
      </dgm:t>
    </dgm:pt>
    <dgm:pt modelId="{77E7857D-03F4-1149-A3CC-2A2759478526}">
      <dgm:prSet phldrT="[Text]"/>
      <dgm:spPr/>
      <dgm:t>
        <a:bodyPr/>
        <a:lstStyle/>
        <a:p>
          <a:r>
            <a:rPr lang="en-US" dirty="0" smtClean="0">
              <a:latin typeface="Garamond"/>
            </a:rPr>
            <a:t>Efectos adversos</a:t>
          </a:r>
          <a:endParaRPr lang="es-ES" dirty="0">
            <a:latin typeface="Garamond"/>
            <a:cs typeface="Garamond"/>
          </a:endParaRPr>
        </a:p>
      </dgm:t>
    </dgm:pt>
    <dgm:pt modelId="{7ED79D57-4270-7F44-9A1C-190755D3DD9B}" type="parTrans" cxnId="{778AD20F-6F40-9F47-8DDA-5FD6A1D88BC2}">
      <dgm:prSet/>
      <dgm:spPr/>
      <dgm:t>
        <a:bodyPr/>
        <a:lstStyle/>
        <a:p>
          <a:endParaRPr lang="en-US"/>
        </a:p>
      </dgm:t>
    </dgm:pt>
    <dgm:pt modelId="{B28C600B-F2D2-FD40-9167-A02AA244361C}" type="sibTrans" cxnId="{778AD20F-6F40-9F47-8DDA-5FD6A1D88BC2}">
      <dgm:prSet/>
      <dgm:spPr/>
      <dgm:t>
        <a:bodyPr/>
        <a:lstStyle/>
        <a:p>
          <a:endParaRPr lang="en-US"/>
        </a:p>
      </dgm:t>
    </dgm:pt>
    <dgm:pt modelId="{C2A94D90-6C69-EE4D-82D1-36A0729C37F8}">
      <dgm:prSet phldrT="[Text]"/>
      <dgm:spPr/>
      <dgm:t>
        <a:bodyPr/>
        <a:lstStyle/>
        <a:p>
          <a:r>
            <a:rPr lang="en-US" dirty="0" smtClean="0">
              <a:latin typeface="Garamond"/>
            </a:rPr>
            <a:t>Distancia hasta los servicios de salud</a:t>
          </a:r>
          <a:endParaRPr lang="es-ES" dirty="0">
            <a:latin typeface="Garamond"/>
            <a:cs typeface="Garamond"/>
          </a:endParaRPr>
        </a:p>
      </dgm:t>
    </dgm:pt>
    <dgm:pt modelId="{45BDDF10-6531-0B4F-887F-B7A6D4156401}" type="parTrans" cxnId="{4779908C-D80A-924F-AA78-A82A7F1020FA}">
      <dgm:prSet/>
      <dgm:spPr/>
      <dgm:t>
        <a:bodyPr/>
        <a:lstStyle/>
        <a:p>
          <a:endParaRPr lang="en-US"/>
        </a:p>
      </dgm:t>
    </dgm:pt>
    <dgm:pt modelId="{BBCA486E-5C37-4D4F-9EDA-F447D5A5D8A1}" type="sibTrans" cxnId="{4779908C-D80A-924F-AA78-A82A7F1020FA}">
      <dgm:prSet/>
      <dgm:spPr/>
      <dgm:t>
        <a:bodyPr/>
        <a:lstStyle/>
        <a:p>
          <a:endParaRPr lang="en-US"/>
        </a:p>
      </dgm:t>
    </dgm:pt>
    <dgm:pt modelId="{921BD210-BBD7-D949-92CA-8AB6595322EC}">
      <dgm:prSet phldrT="[Text]" custT="1"/>
      <dgm:spPr/>
      <dgm:t>
        <a:bodyPr/>
        <a:lstStyle/>
        <a:p>
          <a:r>
            <a:rPr lang="en-US" sz="1800" b="1" dirty="0" smtClean="0">
              <a:latin typeface="Garamond"/>
            </a:rPr>
            <a:t>Factores estructurales</a:t>
          </a:r>
          <a:endParaRPr lang="es-ES" sz="1800" b="1" dirty="0">
            <a:latin typeface="Garamond"/>
            <a:cs typeface="Garamond"/>
          </a:endParaRPr>
        </a:p>
      </dgm:t>
    </dgm:pt>
    <dgm:pt modelId="{A3B9C8A4-48D1-634B-8301-3457523863D5}" type="sibTrans" cxnId="{B6BD8056-5CF7-7845-A5B5-01A8C1CF971F}">
      <dgm:prSet/>
      <dgm:spPr/>
      <dgm:t>
        <a:bodyPr/>
        <a:lstStyle/>
        <a:p>
          <a:endParaRPr lang="en-US"/>
        </a:p>
      </dgm:t>
    </dgm:pt>
    <dgm:pt modelId="{4FCA3392-014B-2941-BE03-45803B942223}" type="parTrans" cxnId="{B6BD8056-5CF7-7845-A5B5-01A8C1CF971F}">
      <dgm:prSet/>
      <dgm:spPr/>
      <dgm:t>
        <a:bodyPr/>
        <a:lstStyle/>
        <a:p>
          <a:endParaRPr lang="en-US"/>
        </a:p>
      </dgm:t>
    </dgm:pt>
    <dgm:pt modelId="{1F1090E0-83D7-BD41-8B07-AC56F66AC472}">
      <dgm:prSet phldrT="[Text]"/>
      <dgm:spPr/>
      <dgm:t>
        <a:bodyPr/>
        <a:lstStyle/>
        <a:p>
          <a:r>
            <a:rPr lang="en-US" dirty="0" smtClean="0">
              <a:latin typeface="Garamond"/>
            </a:rPr>
            <a:t>Olvidarse las dosis</a:t>
          </a:r>
          <a:endParaRPr lang="es-ES" dirty="0">
            <a:latin typeface="Garamond"/>
            <a:cs typeface="Garamond"/>
          </a:endParaRPr>
        </a:p>
      </dgm:t>
    </dgm:pt>
    <dgm:pt modelId="{34649A8A-683D-6B4F-BFCD-BCBAFD96A358}" type="parTrans" cxnId="{E589CDE7-AF24-0348-A4FD-301173C95750}">
      <dgm:prSet/>
      <dgm:spPr/>
      <dgm:t>
        <a:bodyPr/>
        <a:lstStyle/>
        <a:p>
          <a:endParaRPr lang="en-US"/>
        </a:p>
      </dgm:t>
    </dgm:pt>
    <dgm:pt modelId="{EDA4DCFB-AA51-D549-AFAF-D8AC9E3DA656}" type="sibTrans" cxnId="{E589CDE7-AF24-0348-A4FD-301173C95750}">
      <dgm:prSet/>
      <dgm:spPr/>
      <dgm:t>
        <a:bodyPr/>
        <a:lstStyle/>
        <a:p>
          <a:endParaRPr lang="en-US"/>
        </a:p>
      </dgm:t>
    </dgm:pt>
    <dgm:pt modelId="{B2AC2367-7A51-FD4C-A180-F3267A860176}">
      <dgm:prSet phldrT="[Text]"/>
      <dgm:spPr/>
      <dgm:t>
        <a:bodyPr/>
        <a:lstStyle/>
        <a:p>
          <a:r>
            <a:rPr lang="en-US" dirty="0" smtClean="0">
              <a:latin typeface="Garamond"/>
            </a:rPr>
            <a:t>Estar fuera de casa</a:t>
          </a:r>
          <a:endParaRPr lang="es-ES" dirty="0">
            <a:latin typeface="Garamond"/>
            <a:cs typeface="Garamond"/>
          </a:endParaRPr>
        </a:p>
      </dgm:t>
    </dgm:pt>
    <dgm:pt modelId="{5D00CCF1-BD01-A646-AAC2-710F7E89E0CE}" type="parTrans" cxnId="{D564F052-8A9D-A245-9148-03246A9C35F1}">
      <dgm:prSet/>
      <dgm:spPr/>
      <dgm:t>
        <a:bodyPr/>
        <a:lstStyle/>
        <a:p>
          <a:endParaRPr lang="en-US"/>
        </a:p>
      </dgm:t>
    </dgm:pt>
    <dgm:pt modelId="{85926C5E-2E12-DC4B-876D-EA31522A18AF}" type="sibTrans" cxnId="{D564F052-8A9D-A245-9148-03246A9C35F1}">
      <dgm:prSet/>
      <dgm:spPr/>
      <dgm:t>
        <a:bodyPr/>
        <a:lstStyle/>
        <a:p>
          <a:endParaRPr lang="en-US"/>
        </a:p>
      </dgm:t>
    </dgm:pt>
    <dgm:pt modelId="{DDE974FC-1B56-6A48-87BA-760FD98B1501}">
      <dgm:prSet phldrT="[Text]"/>
      <dgm:spPr/>
      <dgm:t>
        <a:bodyPr/>
        <a:lstStyle/>
        <a:p>
          <a:r>
            <a:rPr lang="en-US" dirty="0" smtClean="0">
              <a:latin typeface="Garamond"/>
            </a:rPr>
            <a:t>Cambios en la rutina diaria</a:t>
          </a:r>
          <a:endParaRPr lang="es-ES" dirty="0">
            <a:latin typeface="Garamond"/>
            <a:cs typeface="Garamond"/>
          </a:endParaRPr>
        </a:p>
      </dgm:t>
    </dgm:pt>
    <dgm:pt modelId="{DEF03DF5-47CA-6945-A373-AAAFCA92D10D}" type="parTrans" cxnId="{1CB27E24-1710-1C4E-8E4A-5A5C09D8EC36}">
      <dgm:prSet/>
      <dgm:spPr/>
      <dgm:t>
        <a:bodyPr/>
        <a:lstStyle/>
        <a:p>
          <a:endParaRPr lang="en-US"/>
        </a:p>
      </dgm:t>
    </dgm:pt>
    <dgm:pt modelId="{C300B945-3648-C146-BE1B-5104CCAFE812}" type="sibTrans" cxnId="{1CB27E24-1710-1C4E-8E4A-5A5C09D8EC36}">
      <dgm:prSet/>
      <dgm:spPr/>
      <dgm:t>
        <a:bodyPr/>
        <a:lstStyle/>
        <a:p>
          <a:endParaRPr lang="en-US"/>
        </a:p>
      </dgm:t>
    </dgm:pt>
    <dgm:pt modelId="{71E0245F-69CA-6B4A-877F-4504A600D438}">
      <dgm:prSet phldrT="[Text]"/>
      <dgm:spPr/>
      <dgm:t>
        <a:bodyPr/>
        <a:lstStyle/>
        <a:p>
          <a:r>
            <a:rPr lang="en-US" dirty="0" smtClean="0">
              <a:latin typeface="Garamond"/>
            </a:rPr>
            <a:t>Depresión u otras enfermedades</a:t>
          </a:r>
          <a:endParaRPr lang="es-ES" dirty="0">
            <a:latin typeface="Garamond"/>
            <a:cs typeface="Garamond"/>
          </a:endParaRPr>
        </a:p>
      </dgm:t>
    </dgm:pt>
    <dgm:pt modelId="{B0D01188-96A5-1C46-B065-B7A021B686E5}" type="parTrans" cxnId="{61CF4E49-E3D3-AD41-9136-EA60AD942585}">
      <dgm:prSet/>
      <dgm:spPr/>
      <dgm:t>
        <a:bodyPr/>
        <a:lstStyle/>
        <a:p>
          <a:endParaRPr lang="en-US"/>
        </a:p>
      </dgm:t>
    </dgm:pt>
    <dgm:pt modelId="{50E42CF7-38B5-B849-BE27-6F2A608D93BF}" type="sibTrans" cxnId="{61CF4E49-E3D3-AD41-9136-EA60AD942585}">
      <dgm:prSet/>
      <dgm:spPr/>
      <dgm:t>
        <a:bodyPr/>
        <a:lstStyle/>
        <a:p>
          <a:endParaRPr lang="en-US"/>
        </a:p>
      </dgm:t>
    </dgm:pt>
    <dgm:pt modelId="{4A0C49AC-7B83-114C-B0D2-452FE746D755}">
      <dgm:prSet phldrT="[Text]"/>
      <dgm:spPr/>
      <dgm:t>
        <a:bodyPr/>
        <a:lstStyle/>
        <a:p>
          <a:r>
            <a:rPr lang="en-US" dirty="0" smtClean="0">
              <a:latin typeface="Garamond"/>
            </a:rPr>
            <a:t>Conocimiento limitado de los beneficios del tratamiento</a:t>
          </a:r>
          <a:endParaRPr lang="es-ES" dirty="0">
            <a:latin typeface="Garamond"/>
            <a:cs typeface="Garamond"/>
          </a:endParaRPr>
        </a:p>
      </dgm:t>
    </dgm:pt>
    <dgm:pt modelId="{B45E0BAB-A0E0-3740-9AA8-8608C190B3B9}" type="parTrans" cxnId="{92B0EA6B-0066-5F4C-A747-B3491C6F221D}">
      <dgm:prSet/>
      <dgm:spPr/>
      <dgm:t>
        <a:bodyPr/>
        <a:lstStyle/>
        <a:p>
          <a:endParaRPr lang="en-US"/>
        </a:p>
      </dgm:t>
    </dgm:pt>
    <dgm:pt modelId="{3C9EC648-67B5-F346-9CCF-303F3B6EC3AE}" type="sibTrans" cxnId="{92B0EA6B-0066-5F4C-A747-B3491C6F221D}">
      <dgm:prSet/>
      <dgm:spPr/>
      <dgm:t>
        <a:bodyPr/>
        <a:lstStyle/>
        <a:p>
          <a:endParaRPr lang="en-US"/>
        </a:p>
      </dgm:t>
    </dgm:pt>
    <dgm:pt modelId="{69226571-8ED6-9849-BCD0-7F01AFE130C0}">
      <dgm:prSet phldrT="[Text]"/>
      <dgm:spPr/>
      <dgm:t>
        <a:bodyPr/>
        <a:lstStyle/>
        <a:p>
          <a:r>
            <a:rPr lang="en-US" dirty="0" smtClean="0">
              <a:latin typeface="Garamond"/>
            </a:rPr>
            <a:t>Falta de interés o deseo por tomar los medicamentos</a:t>
          </a:r>
          <a:endParaRPr lang="es-ES" dirty="0">
            <a:latin typeface="Garamond"/>
            <a:cs typeface="Garamond"/>
          </a:endParaRPr>
        </a:p>
      </dgm:t>
    </dgm:pt>
    <dgm:pt modelId="{7AA26A43-8FF5-2B49-9122-DDBCE766CAB2}" type="parTrans" cxnId="{A3DC94FC-C127-0A4C-9F38-EF32AD3822CE}">
      <dgm:prSet/>
      <dgm:spPr/>
      <dgm:t>
        <a:bodyPr/>
        <a:lstStyle/>
        <a:p>
          <a:endParaRPr lang="en-US"/>
        </a:p>
      </dgm:t>
    </dgm:pt>
    <dgm:pt modelId="{DB888DA2-2CA6-1B40-AF8F-8A39EB5666FD}" type="sibTrans" cxnId="{A3DC94FC-C127-0A4C-9F38-EF32AD3822CE}">
      <dgm:prSet/>
      <dgm:spPr/>
      <dgm:t>
        <a:bodyPr/>
        <a:lstStyle/>
        <a:p>
          <a:endParaRPr lang="en-US"/>
        </a:p>
      </dgm:t>
    </dgm:pt>
    <dgm:pt modelId="{530E8BE5-F3C0-CC46-9CC1-823644208FD9}">
      <dgm:prSet phldrT="[Text]"/>
      <dgm:spPr/>
      <dgm:t>
        <a:bodyPr/>
        <a:lstStyle/>
        <a:p>
          <a:r>
            <a:rPr lang="en-US" dirty="0" smtClean="0">
              <a:latin typeface="Garamond"/>
            </a:rPr>
            <a:t>Consumo de sustancias o alcohol</a:t>
          </a:r>
          <a:endParaRPr lang="es-ES" dirty="0">
            <a:latin typeface="Garamond"/>
            <a:cs typeface="Garamond"/>
          </a:endParaRPr>
        </a:p>
      </dgm:t>
    </dgm:pt>
    <dgm:pt modelId="{B2E8140B-B4D5-E544-A0C7-3B4F97C3B69C}" type="parTrans" cxnId="{1DE5FAA1-3814-DE4D-94AC-A9B7C61587FF}">
      <dgm:prSet/>
      <dgm:spPr/>
      <dgm:t>
        <a:bodyPr/>
        <a:lstStyle/>
        <a:p>
          <a:endParaRPr lang="en-US"/>
        </a:p>
      </dgm:t>
    </dgm:pt>
    <dgm:pt modelId="{F04BDE27-BB86-694B-9859-F6D9DFF8DACC}" type="sibTrans" cxnId="{1DE5FAA1-3814-DE4D-94AC-A9B7C61587FF}">
      <dgm:prSet/>
      <dgm:spPr/>
      <dgm:t>
        <a:bodyPr/>
        <a:lstStyle/>
        <a:p>
          <a:endParaRPr lang="en-US"/>
        </a:p>
      </dgm:t>
    </dgm:pt>
    <dgm:pt modelId="{51885AA9-1D96-BA47-9F45-C1B21979B7EF}">
      <dgm:prSet phldrT="[Text]"/>
      <dgm:spPr/>
      <dgm:t>
        <a:bodyPr/>
        <a:lstStyle/>
        <a:p>
          <a:r>
            <a:rPr lang="en-US" dirty="0" smtClean="0">
              <a:latin typeface="Garamond"/>
            </a:rPr>
            <a:t>No tener un entorno de apoyo</a:t>
          </a:r>
          <a:endParaRPr lang="es-ES" dirty="0">
            <a:latin typeface="Garamond"/>
            <a:cs typeface="Garamond"/>
          </a:endParaRPr>
        </a:p>
      </dgm:t>
    </dgm:pt>
    <dgm:pt modelId="{98A3A617-4BC1-BE49-85C5-33831A9BF7D2}" type="parTrans" cxnId="{E86B441E-E7DA-8D4C-A5CC-41A703F716C6}">
      <dgm:prSet/>
      <dgm:spPr/>
      <dgm:t>
        <a:bodyPr/>
        <a:lstStyle/>
        <a:p>
          <a:endParaRPr lang="en-US"/>
        </a:p>
      </dgm:t>
    </dgm:pt>
    <dgm:pt modelId="{60CCAA6F-6F5B-1840-AE28-9DB34700529D}" type="sibTrans" cxnId="{E86B441E-E7DA-8D4C-A5CC-41A703F716C6}">
      <dgm:prSet/>
      <dgm:spPr/>
      <dgm:t>
        <a:bodyPr/>
        <a:lstStyle/>
        <a:p>
          <a:endParaRPr lang="en-US"/>
        </a:p>
      </dgm:t>
    </dgm:pt>
    <dgm:pt modelId="{C035703E-35AB-6643-8012-D2218BA84945}">
      <dgm:prSet phldrT="[Text]"/>
      <dgm:spPr/>
      <dgm:t>
        <a:bodyPr/>
        <a:lstStyle/>
        <a:p>
          <a:r>
            <a:rPr lang="en-US" dirty="0" smtClean="0">
              <a:latin typeface="Garamond"/>
            </a:rPr>
            <a:t>Miedo a posible estigma y discriminación</a:t>
          </a:r>
          <a:endParaRPr lang="es-ES" dirty="0">
            <a:latin typeface="Garamond"/>
            <a:cs typeface="Garamond"/>
          </a:endParaRPr>
        </a:p>
      </dgm:t>
    </dgm:pt>
    <dgm:pt modelId="{2F550186-F7A1-4142-8F65-3A6D46455630}" type="parTrans" cxnId="{765F4FED-D038-C74A-B2D7-849BC7F41BE0}">
      <dgm:prSet/>
      <dgm:spPr/>
      <dgm:t>
        <a:bodyPr/>
        <a:lstStyle/>
        <a:p>
          <a:endParaRPr lang="en-US"/>
        </a:p>
      </dgm:t>
    </dgm:pt>
    <dgm:pt modelId="{3F6B7E8F-AEE0-1745-BFB6-9B4582FD80A0}" type="sibTrans" cxnId="{765F4FED-D038-C74A-B2D7-849BC7F41BE0}">
      <dgm:prSet/>
      <dgm:spPr/>
      <dgm:t>
        <a:bodyPr/>
        <a:lstStyle/>
        <a:p>
          <a:endParaRPr lang="en-US"/>
        </a:p>
      </dgm:t>
    </dgm:pt>
    <dgm:pt modelId="{E4E1A7B1-5961-6940-818D-9B6F5E692DF8}">
      <dgm:prSet phldrT="[Text]"/>
      <dgm:spPr/>
      <dgm:t>
        <a:bodyPr/>
        <a:lstStyle/>
        <a:p>
          <a:r>
            <a:rPr lang="en-US" dirty="0" smtClean="0">
              <a:latin typeface="Garamond"/>
            </a:rPr>
            <a:t>Complejidad de los regímenes de dosificación</a:t>
          </a:r>
          <a:endParaRPr lang="es-ES" dirty="0">
            <a:latin typeface="Garamond"/>
            <a:cs typeface="Garamond"/>
          </a:endParaRPr>
        </a:p>
      </dgm:t>
    </dgm:pt>
    <dgm:pt modelId="{F3527FAA-591A-1E41-B1E4-5DF121B5A6C4}" type="parTrans" cxnId="{8762FA32-BDA4-054F-B8AE-A71D82D09807}">
      <dgm:prSet/>
      <dgm:spPr/>
      <dgm:t>
        <a:bodyPr/>
        <a:lstStyle/>
        <a:p>
          <a:endParaRPr lang="en-US"/>
        </a:p>
      </dgm:t>
    </dgm:pt>
    <dgm:pt modelId="{E3E98D72-2EDA-C449-983C-AA5EF00D566A}" type="sibTrans" cxnId="{8762FA32-BDA4-054F-B8AE-A71D82D09807}">
      <dgm:prSet/>
      <dgm:spPr/>
      <dgm:t>
        <a:bodyPr/>
        <a:lstStyle/>
        <a:p>
          <a:endParaRPr lang="en-US"/>
        </a:p>
      </dgm:t>
    </dgm:pt>
    <dgm:pt modelId="{1BCF8264-8128-7148-9EA0-78ACC65F53E4}">
      <dgm:prSet phldrT="[Text]"/>
      <dgm:spPr/>
      <dgm:t>
        <a:bodyPr/>
        <a:lstStyle/>
        <a:p>
          <a:r>
            <a:rPr lang="en-US" dirty="0" smtClean="0">
              <a:latin typeface="Garamond"/>
            </a:rPr>
            <a:t>Molestias relacionadas con los comprimidos</a:t>
          </a:r>
          <a:endParaRPr lang="es-ES" dirty="0">
            <a:latin typeface="Garamond"/>
            <a:cs typeface="Garamond"/>
          </a:endParaRPr>
        </a:p>
      </dgm:t>
    </dgm:pt>
    <dgm:pt modelId="{FFA559EA-5C7B-A44E-9F75-9471F10893FE}" type="parTrans" cxnId="{9BA0D3E3-C239-AC49-89D0-32CFAA9CDA6E}">
      <dgm:prSet/>
      <dgm:spPr/>
      <dgm:t>
        <a:bodyPr/>
        <a:lstStyle/>
        <a:p>
          <a:endParaRPr lang="en-US"/>
        </a:p>
      </dgm:t>
    </dgm:pt>
    <dgm:pt modelId="{1FF57A55-A12F-7840-9BE2-62331A72E0B9}" type="sibTrans" cxnId="{9BA0D3E3-C239-AC49-89D0-32CFAA9CDA6E}">
      <dgm:prSet/>
      <dgm:spPr/>
      <dgm:t>
        <a:bodyPr/>
        <a:lstStyle/>
        <a:p>
          <a:endParaRPr lang="en-US"/>
        </a:p>
      </dgm:t>
    </dgm:pt>
    <dgm:pt modelId="{3D099FA5-4202-B54A-9FAF-2CCC605A93A9}">
      <dgm:prSet phldrT="[Text]"/>
      <dgm:spPr/>
      <dgm:t>
        <a:bodyPr/>
        <a:lstStyle/>
        <a:p>
          <a:r>
            <a:rPr lang="en-US" dirty="0" smtClean="0">
              <a:latin typeface="Garamond"/>
            </a:rPr>
            <a:t>Restricciones dietéticas (la PrEP requiere el consumo de un solo comprimido y no hay restricciones dietéticas) </a:t>
          </a:r>
          <a:endParaRPr lang="es-ES" dirty="0">
            <a:latin typeface="Garamond"/>
            <a:cs typeface="Garamond"/>
          </a:endParaRPr>
        </a:p>
      </dgm:t>
    </dgm:pt>
    <dgm:pt modelId="{4D84372B-E387-A64D-B612-48422844385E}" type="parTrans" cxnId="{BBA4C06A-3A96-2F47-957E-40752EC93BED}">
      <dgm:prSet/>
      <dgm:spPr/>
      <dgm:t>
        <a:bodyPr/>
        <a:lstStyle/>
        <a:p>
          <a:endParaRPr lang="en-US"/>
        </a:p>
      </dgm:t>
    </dgm:pt>
    <dgm:pt modelId="{07CEF995-7A11-6E45-B533-FB8A9E21E8E0}" type="sibTrans" cxnId="{BBA4C06A-3A96-2F47-957E-40752EC93BED}">
      <dgm:prSet/>
      <dgm:spPr/>
      <dgm:t>
        <a:bodyPr/>
        <a:lstStyle/>
        <a:p>
          <a:endParaRPr lang="en-US"/>
        </a:p>
      </dgm:t>
    </dgm:pt>
    <dgm:pt modelId="{FD36E2E7-F36D-7849-9EFB-18464205E880}">
      <dgm:prSet phldrT="[Text]"/>
      <dgm:spPr/>
      <dgm:t>
        <a:bodyPr/>
        <a:lstStyle/>
        <a:p>
          <a:r>
            <a:rPr lang="en-US" dirty="0" smtClean="0">
              <a:latin typeface="Garamond"/>
            </a:rPr>
            <a:t>Cantidad de costos médicos directos e indirectos</a:t>
          </a:r>
          <a:endParaRPr lang="es-ES" dirty="0">
            <a:latin typeface="Garamond"/>
            <a:cs typeface="Garamond"/>
          </a:endParaRPr>
        </a:p>
      </dgm:t>
    </dgm:pt>
    <dgm:pt modelId="{70C13B4C-CEB9-2D4B-88E9-596582CE845F}" type="sibTrans" cxnId="{98E4B4F4-0A8A-8D45-AF3A-5AC37EBB3A68}">
      <dgm:prSet/>
      <dgm:spPr/>
      <dgm:t>
        <a:bodyPr/>
        <a:lstStyle/>
        <a:p>
          <a:endParaRPr lang="en-US"/>
        </a:p>
      </dgm:t>
    </dgm:pt>
    <dgm:pt modelId="{FAC80A2B-E310-9843-827F-24A784F2FA4E}" type="parTrans" cxnId="{98E4B4F4-0A8A-8D45-AF3A-5AC37EBB3A68}">
      <dgm:prSet/>
      <dgm:spPr/>
      <dgm:t>
        <a:bodyPr/>
        <a:lstStyle/>
        <a:p>
          <a:endParaRPr lang="en-US"/>
        </a:p>
      </dgm:t>
    </dgm:pt>
    <dgm:pt modelId="{C8792920-4F6F-1A44-A3E3-52C4CAC49249}">
      <dgm:prSet phldrT="[Text]"/>
      <dgm:spPr/>
      <dgm:t>
        <a:bodyPr/>
        <a:lstStyle/>
        <a:p>
          <a:r>
            <a:rPr lang="en-US" dirty="0" smtClean="0">
              <a:latin typeface="Garamond"/>
            </a:rPr>
            <a:t>Tiempos prolongados de espera para recibir atención y obtener renovaciones</a:t>
          </a:r>
          <a:endParaRPr lang="es-ES" dirty="0">
            <a:latin typeface="Garamond"/>
            <a:cs typeface="Garamond"/>
          </a:endParaRPr>
        </a:p>
      </dgm:t>
    </dgm:pt>
    <dgm:pt modelId="{881EE389-41E1-6B4E-89C6-64578679476D}" type="sibTrans" cxnId="{77A64976-50A8-1840-BE38-95F7BBFD4AA0}">
      <dgm:prSet/>
      <dgm:spPr/>
      <dgm:t>
        <a:bodyPr/>
        <a:lstStyle/>
        <a:p>
          <a:endParaRPr lang="en-US"/>
        </a:p>
      </dgm:t>
    </dgm:pt>
    <dgm:pt modelId="{A80AA38B-65FD-5645-B30B-892AA6FB0935}" type="parTrans" cxnId="{77A64976-50A8-1840-BE38-95F7BBFD4AA0}">
      <dgm:prSet/>
      <dgm:spPr/>
      <dgm:t>
        <a:bodyPr/>
        <a:lstStyle/>
        <a:p>
          <a:endParaRPr lang="en-US"/>
        </a:p>
      </dgm:t>
    </dgm:pt>
    <dgm:pt modelId="{76A1B179-5956-E24E-9891-EFE514DABD8F}">
      <dgm:prSet phldrT="[Text]"/>
      <dgm:spPr/>
      <dgm:t>
        <a:bodyPr/>
        <a:lstStyle/>
        <a:p>
          <a:r>
            <a:rPr lang="en-US" dirty="0" smtClean="0">
              <a:latin typeface="Garamond"/>
            </a:rPr>
            <a:t>Acceso a farmacias</a:t>
          </a:r>
          <a:endParaRPr lang="es-ES" dirty="0">
            <a:latin typeface="Garamond"/>
            <a:cs typeface="Garamond"/>
          </a:endParaRPr>
        </a:p>
      </dgm:t>
    </dgm:pt>
    <dgm:pt modelId="{744DAE45-C23D-6746-A109-CA337F92FCE8}" type="sibTrans" cxnId="{8CED68A5-643B-C948-A51E-C498E6DF8A67}">
      <dgm:prSet/>
      <dgm:spPr/>
      <dgm:t>
        <a:bodyPr/>
        <a:lstStyle/>
        <a:p>
          <a:endParaRPr lang="en-US"/>
        </a:p>
      </dgm:t>
    </dgm:pt>
    <dgm:pt modelId="{7F4C3D32-D5F6-8F49-B130-801DDDBD0970}" type="parTrans" cxnId="{8CED68A5-643B-C948-A51E-C498E6DF8A67}">
      <dgm:prSet/>
      <dgm:spPr/>
      <dgm:t>
        <a:bodyPr/>
        <a:lstStyle/>
        <a:p>
          <a:endParaRPr lang="en-US"/>
        </a:p>
      </dgm:t>
    </dgm:pt>
    <dgm:pt modelId="{B783D7B8-7D41-094B-8E3B-A4CAC2DB5E7C}" type="pres">
      <dgm:prSet presAssocID="{DECAEC2B-06CE-2943-84FE-FBAE9A81FE90}" presName="Name0" presStyleCnt="0">
        <dgm:presLayoutVars>
          <dgm:dir/>
          <dgm:animLvl val="lvl"/>
          <dgm:resizeHandles val="exact"/>
        </dgm:presLayoutVars>
      </dgm:prSet>
      <dgm:spPr/>
      <dgm:t>
        <a:bodyPr/>
        <a:lstStyle/>
        <a:p>
          <a:endParaRPr lang="en-US"/>
        </a:p>
      </dgm:t>
    </dgm:pt>
    <dgm:pt modelId="{5BCC304A-96E3-C044-AA20-4CAF62CC9521}" type="pres">
      <dgm:prSet presAssocID="{A424FCE4-11EE-1046-A07E-49F6AE756720}" presName="composite" presStyleCnt="0"/>
      <dgm:spPr/>
      <dgm:t>
        <a:bodyPr/>
        <a:lstStyle/>
        <a:p>
          <a:endParaRPr lang="en-US"/>
        </a:p>
      </dgm:t>
    </dgm:pt>
    <dgm:pt modelId="{8913A7FE-1AD9-9747-A52A-5743E6875861}" type="pres">
      <dgm:prSet presAssocID="{A424FCE4-11EE-1046-A07E-49F6AE756720}" presName="parTx" presStyleLbl="alignNode1" presStyleIdx="0" presStyleCnt="3">
        <dgm:presLayoutVars>
          <dgm:chMax val="0"/>
          <dgm:chPref val="0"/>
          <dgm:bulletEnabled val="1"/>
        </dgm:presLayoutVars>
      </dgm:prSet>
      <dgm:spPr/>
      <dgm:t>
        <a:bodyPr/>
        <a:lstStyle/>
        <a:p>
          <a:endParaRPr lang="en-US"/>
        </a:p>
      </dgm:t>
    </dgm:pt>
    <dgm:pt modelId="{D984ED3D-2143-4047-8CC5-5A0FCB2DF336}" type="pres">
      <dgm:prSet presAssocID="{A424FCE4-11EE-1046-A07E-49F6AE756720}" presName="desTx" presStyleLbl="alignAccFollowNode1" presStyleIdx="0" presStyleCnt="3">
        <dgm:presLayoutVars>
          <dgm:bulletEnabled val="1"/>
        </dgm:presLayoutVars>
      </dgm:prSet>
      <dgm:spPr/>
      <dgm:t>
        <a:bodyPr/>
        <a:lstStyle/>
        <a:p>
          <a:endParaRPr lang="en-US"/>
        </a:p>
      </dgm:t>
    </dgm:pt>
    <dgm:pt modelId="{297FF240-F72E-6247-A13E-1D59B86354AC}" type="pres">
      <dgm:prSet presAssocID="{43D94DA8-94BD-CB41-94C7-39AB8B92ED7B}" presName="space" presStyleCnt="0"/>
      <dgm:spPr/>
      <dgm:t>
        <a:bodyPr/>
        <a:lstStyle/>
        <a:p>
          <a:endParaRPr lang="en-US"/>
        </a:p>
      </dgm:t>
    </dgm:pt>
    <dgm:pt modelId="{71E5A4DC-8335-DF48-9A74-6C9C0643CD58}" type="pres">
      <dgm:prSet presAssocID="{802CF8F1-8395-F24B-B240-FEB7622A3A83}" presName="composite" presStyleCnt="0"/>
      <dgm:spPr/>
      <dgm:t>
        <a:bodyPr/>
        <a:lstStyle/>
        <a:p>
          <a:endParaRPr lang="en-US"/>
        </a:p>
      </dgm:t>
    </dgm:pt>
    <dgm:pt modelId="{BA5E9170-4DF8-564D-B218-BED14F22FD09}" type="pres">
      <dgm:prSet presAssocID="{802CF8F1-8395-F24B-B240-FEB7622A3A83}" presName="parTx" presStyleLbl="alignNode1" presStyleIdx="1" presStyleCnt="3">
        <dgm:presLayoutVars>
          <dgm:chMax val="0"/>
          <dgm:chPref val="0"/>
          <dgm:bulletEnabled val="1"/>
        </dgm:presLayoutVars>
      </dgm:prSet>
      <dgm:spPr/>
      <dgm:t>
        <a:bodyPr/>
        <a:lstStyle/>
        <a:p>
          <a:endParaRPr lang="en-US"/>
        </a:p>
      </dgm:t>
    </dgm:pt>
    <dgm:pt modelId="{BEB5FD32-C0CE-FC40-8DE7-AD5E23E4AE26}" type="pres">
      <dgm:prSet presAssocID="{802CF8F1-8395-F24B-B240-FEB7622A3A83}" presName="desTx" presStyleLbl="alignAccFollowNode1" presStyleIdx="1" presStyleCnt="3">
        <dgm:presLayoutVars>
          <dgm:bulletEnabled val="1"/>
        </dgm:presLayoutVars>
      </dgm:prSet>
      <dgm:spPr/>
      <dgm:t>
        <a:bodyPr/>
        <a:lstStyle/>
        <a:p>
          <a:endParaRPr lang="en-US"/>
        </a:p>
      </dgm:t>
    </dgm:pt>
    <dgm:pt modelId="{92D67039-771F-9347-9028-9FCA553A3A67}" type="pres">
      <dgm:prSet presAssocID="{C77A44AC-32A1-7445-B289-B4C2A812CC24}" presName="space" presStyleCnt="0"/>
      <dgm:spPr/>
      <dgm:t>
        <a:bodyPr/>
        <a:lstStyle/>
        <a:p>
          <a:endParaRPr lang="en-US"/>
        </a:p>
      </dgm:t>
    </dgm:pt>
    <dgm:pt modelId="{A176ED9B-BFFD-264F-BF7E-C16CF2F21E75}" type="pres">
      <dgm:prSet presAssocID="{921BD210-BBD7-D949-92CA-8AB6595322EC}" presName="composite" presStyleCnt="0"/>
      <dgm:spPr/>
      <dgm:t>
        <a:bodyPr/>
        <a:lstStyle/>
        <a:p>
          <a:endParaRPr lang="en-US"/>
        </a:p>
      </dgm:t>
    </dgm:pt>
    <dgm:pt modelId="{C4841B4A-ED07-C14F-9E64-CC42F21FE3B5}" type="pres">
      <dgm:prSet presAssocID="{921BD210-BBD7-D949-92CA-8AB6595322EC}" presName="parTx" presStyleLbl="alignNode1" presStyleIdx="2" presStyleCnt="3">
        <dgm:presLayoutVars>
          <dgm:chMax val="0"/>
          <dgm:chPref val="0"/>
          <dgm:bulletEnabled val="1"/>
        </dgm:presLayoutVars>
      </dgm:prSet>
      <dgm:spPr/>
      <dgm:t>
        <a:bodyPr/>
        <a:lstStyle/>
        <a:p>
          <a:endParaRPr lang="en-US"/>
        </a:p>
      </dgm:t>
    </dgm:pt>
    <dgm:pt modelId="{13F764BA-6F71-274E-9B2C-C4E9BCD40575}" type="pres">
      <dgm:prSet presAssocID="{921BD210-BBD7-D949-92CA-8AB6595322EC}" presName="desTx" presStyleLbl="alignAccFollowNode1" presStyleIdx="2" presStyleCnt="3">
        <dgm:presLayoutVars>
          <dgm:bulletEnabled val="1"/>
        </dgm:presLayoutVars>
      </dgm:prSet>
      <dgm:spPr/>
      <dgm:t>
        <a:bodyPr/>
        <a:lstStyle/>
        <a:p>
          <a:endParaRPr lang="en-US"/>
        </a:p>
      </dgm:t>
    </dgm:pt>
  </dgm:ptLst>
  <dgm:cxnLst>
    <dgm:cxn modelId="{1DE5FAA1-3814-DE4D-94AC-A9B7C61587FF}" srcId="{A424FCE4-11EE-1046-A07E-49F6AE756720}" destId="{530E8BE5-F3C0-CC46-9CC1-823644208FD9}" srcOrd="6" destOrd="0" parTransId="{B2E8140B-B4D5-E544-A0C7-3B4F97C3B69C}" sibTransId="{F04BDE27-BB86-694B-9859-F6D9DFF8DACC}"/>
    <dgm:cxn modelId="{2A04A6D7-908A-0B40-B841-F470F2DB9D73}" type="presOf" srcId="{4A0C49AC-7B83-114C-B0D2-452FE746D755}" destId="{D984ED3D-2143-4047-8CC5-5A0FCB2DF336}" srcOrd="0" destOrd="4" presId="urn:microsoft.com/office/officeart/2005/8/layout/hList1"/>
    <dgm:cxn modelId="{77A64976-50A8-1840-BE38-95F7BBFD4AA0}" srcId="{921BD210-BBD7-D949-92CA-8AB6595322EC}" destId="{C8792920-4F6F-1A44-A3E3-52C4CAC49249}" srcOrd="2" destOrd="0" parTransId="{A80AA38B-65FD-5645-B30B-892AA6FB0935}" sibTransId="{881EE389-41E1-6B4E-89C6-64578679476D}"/>
    <dgm:cxn modelId="{60E4A787-3238-824D-B3F3-8E1B3FF4BD75}" type="presOf" srcId="{51885AA9-1D96-BA47-9F45-C1B21979B7EF}" destId="{D984ED3D-2143-4047-8CC5-5A0FCB2DF336}" srcOrd="0" destOrd="7" presId="urn:microsoft.com/office/officeart/2005/8/layout/hList1"/>
    <dgm:cxn modelId="{46F5EF82-EDEC-6941-8E0A-EA451E7C1398}" type="presOf" srcId="{3D099FA5-4202-B54A-9FAF-2CCC605A93A9}" destId="{BEB5FD32-C0CE-FC40-8DE7-AD5E23E4AE26}" srcOrd="0" destOrd="3" presId="urn:microsoft.com/office/officeart/2005/8/layout/hList1"/>
    <dgm:cxn modelId="{015AE306-714F-C04B-AB1F-767F43ADCD41}" type="presOf" srcId="{B2AC2367-7A51-FD4C-A180-F3267A860176}" destId="{D984ED3D-2143-4047-8CC5-5A0FCB2DF336}" srcOrd="0" destOrd="1" presId="urn:microsoft.com/office/officeart/2005/8/layout/hList1"/>
    <dgm:cxn modelId="{1CB27E24-1710-1C4E-8E4A-5A5C09D8EC36}" srcId="{A424FCE4-11EE-1046-A07E-49F6AE756720}" destId="{DDE974FC-1B56-6A48-87BA-760FD98B1501}" srcOrd="2" destOrd="0" parTransId="{DEF03DF5-47CA-6945-A373-AAAFCA92D10D}" sibTransId="{C300B945-3648-C146-BE1B-5104CCAFE812}"/>
    <dgm:cxn modelId="{689ACFF2-0AE0-8A47-A22A-A46E4BF18D72}" type="presOf" srcId="{802CF8F1-8395-F24B-B240-FEB7622A3A83}" destId="{BA5E9170-4DF8-564D-B218-BED14F22FD09}" srcOrd="0" destOrd="0" presId="urn:microsoft.com/office/officeart/2005/8/layout/hList1"/>
    <dgm:cxn modelId="{4CF9D2F5-6094-1443-ACBD-54675DB0D1D3}" type="presOf" srcId="{A424FCE4-11EE-1046-A07E-49F6AE756720}" destId="{8913A7FE-1AD9-9747-A52A-5743E6875861}" srcOrd="0" destOrd="0" presId="urn:microsoft.com/office/officeart/2005/8/layout/hList1"/>
    <dgm:cxn modelId="{98E4B4F4-0A8A-8D45-AF3A-5AC37EBB3A68}" srcId="{921BD210-BBD7-D949-92CA-8AB6595322EC}" destId="{FD36E2E7-F36D-7849-9EFB-18464205E880}" srcOrd="3" destOrd="0" parTransId="{FAC80A2B-E310-9843-827F-24A784F2FA4E}" sibTransId="{70C13B4C-CEB9-2D4B-88E9-596582CE845F}"/>
    <dgm:cxn modelId="{61CF4E49-E3D3-AD41-9136-EA60AD942585}" srcId="{A424FCE4-11EE-1046-A07E-49F6AE756720}" destId="{71E0245F-69CA-6B4A-877F-4504A600D438}" srcOrd="3" destOrd="0" parTransId="{B0D01188-96A5-1C46-B065-B7A021B686E5}" sibTransId="{50E42CF7-38B5-B849-BE27-6F2A608D93BF}"/>
    <dgm:cxn modelId="{E589CDE7-AF24-0348-A4FD-301173C95750}" srcId="{A424FCE4-11EE-1046-A07E-49F6AE756720}" destId="{1F1090E0-83D7-BD41-8B07-AC56F66AC472}" srcOrd="0" destOrd="0" parTransId="{34649A8A-683D-6B4F-BFCD-BCBAFD96A358}" sibTransId="{EDA4DCFB-AA51-D549-AFAF-D8AC9E3DA656}"/>
    <dgm:cxn modelId="{4779908C-D80A-924F-AA78-A82A7F1020FA}" srcId="{921BD210-BBD7-D949-92CA-8AB6595322EC}" destId="{C2A94D90-6C69-EE4D-82D1-36A0729C37F8}" srcOrd="0" destOrd="0" parTransId="{45BDDF10-6531-0B4F-887F-B7A6D4156401}" sibTransId="{BBCA486E-5C37-4D4F-9EDA-F447D5A5D8A1}"/>
    <dgm:cxn modelId="{15902DC9-DD76-F645-93E8-8D09BF74836E}" srcId="{DECAEC2B-06CE-2943-84FE-FBAE9A81FE90}" destId="{A424FCE4-11EE-1046-A07E-49F6AE756720}" srcOrd="0" destOrd="0" parTransId="{9E6F602F-4F42-244A-B955-405BDEC28BF8}" sibTransId="{43D94DA8-94BD-CB41-94C7-39AB8B92ED7B}"/>
    <dgm:cxn modelId="{6F665892-B0BD-3D45-BB8E-34C1BE2B3BB4}" type="presOf" srcId="{921BD210-BBD7-D949-92CA-8AB6595322EC}" destId="{C4841B4A-ED07-C14F-9E64-CC42F21FE3B5}" srcOrd="0" destOrd="0" presId="urn:microsoft.com/office/officeart/2005/8/layout/hList1"/>
    <dgm:cxn modelId="{4818561E-F955-8A4C-A823-391EF39F9C70}" type="presOf" srcId="{69226571-8ED6-9849-BCD0-7F01AFE130C0}" destId="{D984ED3D-2143-4047-8CC5-5A0FCB2DF336}" srcOrd="0" destOrd="5" presId="urn:microsoft.com/office/officeart/2005/8/layout/hList1"/>
    <dgm:cxn modelId="{086AAFA8-8017-7C46-9DD0-7984F35FDE5D}" type="presOf" srcId="{76A1B179-5956-E24E-9891-EFE514DABD8F}" destId="{13F764BA-6F71-274E-9B2C-C4E9BCD40575}" srcOrd="0" destOrd="1" presId="urn:microsoft.com/office/officeart/2005/8/layout/hList1"/>
    <dgm:cxn modelId="{9BA0D3E3-C239-AC49-89D0-32CFAA9CDA6E}" srcId="{802CF8F1-8395-F24B-B240-FEB7622A3A83}" destId="{1BCF8264-8128-7148-9EA0-78ACC65F53E4}" srcOrd="2" destOrd="0" parTransId="{FFA559EA-5C7B-A44E-9F75-9471F10893FE}" sibTransId="{1FF57A55-A12F-7840-9BE2-62331A72E0B9}"/>
    <dgm:cxn modelId="{B6BD8056-5CF7-7845-A5B5-01A8C1CF971F}" srcId="{DECAEC2B-06CE-2943-84FE-FBAE9A81FE90}" destId="{921BD210-BBD7-D949-92CA-8AB6595322EC}" srcOrd="2" destOrd="0" parTransId="{4FCA3392-014B-2941-BE03-45803B942223}" sibTransId="{A3B9C8A4-48D1-634B-8301-3457523863D5}"/>
    <dgm:cxn modelId="{AD5DBBCF-7734-144D-98EB-13D7F8C0A152}" type="presOf" srcId="{C2A94D90-6C69-EE4D-82D1-36A0729C37F8}" destId="{13F764BA-6F71-274E-9B2C-C4E9BCD40575}" srcOrd="0" destOrd="0" presId="urn:microsoft.com/office/officeart/2005/8/layout/hList1"/>
    <dgm:cxn modelId="{778AD20F-6F40-9F47-8DDA-5FD6A1D88BC2}" srcId="{802CF8F1-8395-F24B-B240-FEB7622A3A83}" destId="{77E7857D-03F4-1149-A3CC-2A2759478526}" srcOrd="0" destOrd="0" parTransId="{7ED79D57-4270-7F44-9A1C-190755D3DD9B}" sibTransId="{B28C600B-F2D2-FD40-9167-A02AA244361C}"/>
    <dgm:cxn modelId="{3FE17AFE-0EB4-6446-831A-BF3B7BD41AF8}" type="presOf" srcId="{DDE974FC-1B56-6A48-87BA-760FD98B1501}" destId="{D984ED3D-2143-4047-8CC5-5A0FCB2DF336}" srcOrd="0" destOrd="2" presId="urn:microsoft.com/office/officeart/2005/8/layout/hList1"/>
    <dgm:cxn modelId="{BBA4C06A-3A96-2F47-957E-40752EC93BED}" srcId="{802CF8F1-8395-F24B-B240-FEB7622A3A83}" destId="{3D099FA5-4202-B54A-9FAF-2CCC605A93A9}" srcOrd="3" destOrd="0" parTransId="{4D84372B-E387-A64D-B612-48422844385E}" sibTransId="{07CEF995-7A11-6E45-B533-FB8A9E21E8E0}"/>
    <dgm:cxn modelId="{29A26F8A-0819-0149-A0E8-B9C2FF380C4D}" type="presOf" srcId="{FD36E2E7-F36D-7849-9EFB-18464205E880}" destId="{13F764BA-6F71-274E-9B2C-C4E9BCD40575}" srcOrd="0" destOrd="3" presId="urn:microsoft.com/office/officeart/2005/8/layout/hList1"/>
    <dgm:cxn modelId="{8762FA32-BDA4-054F-B8AE-A71D82D09807}" srcId="{802CF8F1-8395-F24B-B240-FEB7622A3A83}" destId="{E4E1A7B1-5961-6940-818D-9B6F5E692DF8}" srcOrd="1" destOrd="0" parTransId="{F3527FAA-591A-1E41-B1E4-5DF121B5A6C4}" sibTransId="{E3E98D72-2EDA-C449-983C-AA5EF00D566A}"/>
    <dgm:cxn modelId="{0B28DA3C-D33E-9F4E-9B38-3B25C0B419DE}" srcId="{DECAEC2B-06CE-2943-84FE-FBAE9A81FE90}" destId="{802CF8F1-8395-F24B-B240-FEB7622A3A83}" srcOrd="1" destOrd="0" parTransId="{4C20E933-EA91-DE48-90AB-2871DFEB8B4B}" sibTransId="{C77A44AC-32A1-7445-B289-B4C2A812CC24}"/>
    <dgm:cxn modelId="{8FCF53C2-BBAA-B24C-9A67-85E495DD3214}" type="presOf" srcId="{C035703E-35AB-6643-8012-D2218BA84945}" destId="{D984ED3D-2143-4047-8CC5-5A0FCB2DF336}" srcOrd="0" destOrd="8" presId="urn:microsoft.com/office/officeart/2005/8/layout/hList1"/>
    <dgm:cxn modelId="{765F4FED-D038-C74A-B2D7-849BC7F41BE0}" srcId="{A424FCE4-11EE-1046-A07E-49F6AE756720}" destId="{C035703E-35AB-6643-8012-D2218BA84945}" srcOrd="8" destOrd="0" parTransId="{2F550186-F7A1-4142-8F65-3A6D46455630}" sibTransId="{3F6B7E8F-AEE0-1745-BFB6-9B4582FD80A0}"/>
    <dgm:cxn modelId="{A855E2CD-0FB3-854E-A02E-74EB9C5B7CBA}" type="presOf" srcId="{77E7857D-03F4-1149-A3CC-2A2759478526}" destId="{BEB5FD32-C0CE-FC40-8DE7-AD5E23E4AE26}" srcOrd="0" destOrd="0" presId="urn:microsoft.com/office/officeart/2005/8/layout/hList1"/>
    <dgm:cxn modelId="{D8441262-9548-6046-977B-9C115B24A557}" type="presOf" srcId="{C8792920-4F6F-1A44-A3E3-52C4CAC49249}" destId="{13F764BA-6F71-274E-9B2C-C4E9BCD40575}" srcOrd="0" destOrd="2" presId="urn:microsoft.com/office/officeart/2005/8/layout/hList1"/>
    <dgm:cxn modelId="{DC206B7B-ADA5-EF4B-B32E-85B57944311E}" type="presOf" srcId="{530E8BE5-F3C0-CC46-9CC1-823644208FD9}" destId="{D984ED3D-2143-4047-8CC5-5A0FCB2DF336}" srcOrd="0" destOrd="6" presId="urn:microsoft.com/office/officeart/2005/8/layout/hList1"/>
    <dgm:cxn modelId="{A3DC94FC-C127-0A4C-9F38-EF32AD3822CE}" srcId="{A424FCE4-11EE-1046-A07E-49F6AE756720}" destId="{69226571-8ED6-9849-BCD0-7F01AFE130C0}" srcOrd="5" destOrd="0" parTransId="{7AA26A43-8FF5-2B49-9122-DDBCE766CAB2}" sibTransId="{DB888DA2-2CA6-1B40-AF8F-8A39EB5666FD}"/>
    <dgm:cxn modelId="{E86B441E-E7DA-8D4C-A5CC-41A703F716C6}" srcId="{A424FCE4-11EE-1046-A07E-49F6AE756720}" destId="{51885AA9-1D96-BA47-9F45-C1B21979B7EF}" srcOrd="7" destOrd="0" parTransId="{98A3A617-4BC1-BE49-85C5-33831A9BF7D2}" sibTransId="{60CCAA6F-6F5B-1840-AE28-9DB34700529D}"/>
    <dgm:cxn modelId="{2F020C88-C3F6-374B-B0F0-703FB758E717}" type="presOf" srcId="{1BCF8264-8128-7148-9EA0-78ACC65F53E4}" destId="{BEB5FD32-C0CE-FC40-8DE7-AD5E23E4AE26}" srcOrd="0" destOrd="2" presId="urn:microsoft.com/office/officeart/2005/8/layout/hList1"/>
    <dgm:cxn modelId="{8CED68A5-643B-C948-A51E-C498E6DF8A67}" srcId="{921BD210-BBD7-D949-92CA-8AB6595322EC}" destId="{76A1B179-5956-E24E-9891-EFE514DABD8F}" srcOrd="1" destOrd="0" parTransId="{7F4C3D32-D5F6-8F49-B130-801DDDBD0970}" sibTransId="{744DAE45-C23D-6746-A109-CA337F92FCE8}"/>
    <dgm:cxn modelId="{24C3B5AD-A8B1-E140-84F9-111A181B7635}" type="presOf" srcId="{E4E1A7B1-5961-6940-818D-9B6F5E692DF8}" destId="{BEB5FD32-C0CE-FC40-8DE7-AD5E23E4AE26}" srcOrd="0" destOrd="1" presId="urn:microsoft.com/office/officeart/2005/8/layout/hList1"/>
    <dgm:cxn modelId="{F86FFB1D-4888-A44A-819F-523A785C18C7}" type="presOf" srcId="{DECAEC2B-06CE-2943-84FE-FBAE9A81FE90}" destId="{B783D7B8-7D41-094B-8E3B-A4CAC2DB5E7C}" srcOrd="0" destOrd="0" presId="urn:microsoft.com/office/officeart/2005/8/layout/hList1"/>
    <dgm:cxn modelId="{DD8CD0A3-D815-9D4C-982D-3F34BE23E585}" type="presOf" srcId="{1F1090E0-83D7-BD41-8B07-AC56F66AC472}" destId="{D984ED3D-2143-4047-8CC5-5A0FCB2DF336}" srcOrd="0" destOrd="0" presId="urn:microsoft.com/office/officeart/2005/8/layout/hList1"/>
    <dgm:cxn modelId="{D564F052-8A9D-A245-9148-03246A9C35F1}" srcId="{A424FCE4-11EE-1046-A07E-49F6AE756720}" destId="{B2AC2367-7A51-FD4C-A180-F3267A860176}" srcOrd="1" destOrd="0" parTransId="{5D00CCF1-BD01-A646-AAC2-710F7E89E0CE}" sibTransId="{85926C5E-2E12-DC4B-876D-EA31522A18AF}"/>
    <dgm:cxn modelId="{A0E5527F-944B-F740-8039-C05018D579DA}" type="presOf" srcId="{71E0245F-69CA-6B4A-877F-4504A600D438}" destId="{D984ED3D-2143-4047-8CC5-5A0FCB2DF336}" srcOrd="0" destOrd="3" presId="urn:microsoft.com/office/officeart/2005/8/layout/hList1"/>
    <dgm:cxn modelId="{92B0EA6B-0066-5F4C-A747-B3491C6F221D}" srcId="{A424FCE4-11EE-1046-A07E-49F6AE756720}" destId="{4A0C49AC-7B83-114C-B0D2-452FE746D755}" srcOrd="4" destOrd="0" parTransId="{B45E0BAB-A0E0-3740-9AA8-8608C190B3B9}" sibTransId="{3C9EC648-67B5-F346-9CCF-303F3B6EC3AE}"/>
    <dgm:cxn modelId="{947CCB52-4B51-0C4C-A3CE-A1CD03245986}" type="presParOf" srcId="{B783D7B8-7D41-094B-8E3B-A4CAC2DB5E7C}" destId="{5BCC304A-96E3-C044-AA20-4CAF62CC9521}" srcOrd="0" destOrd="0" presId="urn:microsoft.com/office/officeart/2005/8/layout/hList1"/>
    <dgm:cxn modelId="{3AACD835-90E5-1845-B299-B3DD4FDA770D}" type="presParOf" srcId="{5BCC304A-96E3-C044-AA20-4CAF62CC9521}" destId="{8913A7FE-1AD9-9747-A52A-5743E6875861}" srcOrd="0" destOrd="0" presId="urn:microsoft.com/office/officeart/2005/8/layout/hList1"/>
    <dgm:cxn modelId="{99A9D7BE-2E36-4648-BF79-503142259B69}" type="presParOf" srcId="{5BCC304A-96E3-C044-AA20-4CAF62CC9521}" destId="{D984ED3D-2143-4047-8CC5-5A0FCB2DF336}" srcOrd="1" destOrd="0" presId="urn:microsoft.com/office/officeart/2005/8/layout/hList1"/>
    <dgm:cxn modelId="{A778A2F5-CDF7-0547-A885-BEE618A23F0F}" type="presParOf" srcId="{B783D7B8-7D41-094B-8E3B-A4CAC2DB5E7C}" destId="{297FF240-F72E-6247-A13E-1D59B86354AC}" srcOrd="1" destOrd="0" presId="urn:microsoft.com/office/officeart/2005/8/layout/hList1"/>
    <dgm:cxn modelId="{BDC9E39A-F799-A54C-89A4-96A2BB281835}" type="presParOf" srcId="{B783D7B8-7D41-094B-8E3B-A4CAC2DB5E7C}" destId="{71E5A4DC-8335-DF48-9A74-6C9C0643CD58}" srcOrd="2" destOrd="0" presId="urn:microsoft.com/office/officeart/2005/8/layout/hList1"/>
    <dgm:cxn modelId="{6AD4EF77-BC7C-0243-BC0A-197907957E80}" type="presParOf" srcId="{71E5A4DC-8335-DF48-9A74-6C9C0643CD58}" destId="{BA5E9170-4DF8-564D-B218-BED14F22FD09}" srcOrd="0" destOrd="0" presId="urn:microsoft.com/office/officeart/2005/8/layout/hList1"/>
    <dgm:cxn modelId="{14F5AC57-467B-864E-B22A-0F7C8E419A04}" type="presParOf" srcId="{71E5A4DC-8335-DF48-9A74-6C9C0643CD58}" destId="{BEB5FD32-C0CE-FC40-8DE7-AD5E23E4AE26}" srcOrd="1" destOrd="0" presId="urn:microsoft.com/office/officeart/2005/8/layout/hList1"/>
    <dgm:cxn modelId="{1F1256C3-FA9B-D14F-AE13-A7114959D49C}" type="presParOf" srcId="{B783D7B8-7D41-094B-8E3B-A4CAC2DB5E7C}" destId="{92D67039-771F-9347-9028-9FCA553A3A67}" srcOrd="3" destOrd="0" presId="urn:microsoft.com/office/officeart/2005/8/layout/hList1"/>
    <dgm:cxn modelId="{3ABEB26F-B08F-824B-A5F4-A299A3B69FAA}" type="presParOf" srcId="{B783D7B8-7D41-094B-8E3B-A4CAC2DB5E7C}" destId="{A176ED9B-BFFD-264F-BF7E-C16CF2F21E75}" srcOrd="4" destOrd="0" presId="urn:microsoft.com/office/officeart/2005/8/layout/hList1"/>
    <dgm:cxn modelId="{31DA565B-9CC9-564C-BF03-1E0D17A5BF40}" type="presParOf" srcId="{A176ED9B-BFFD-264F-BF7E-C16CF2F21E75}" destId="{C4841B4A-ED07-C14F-9E64-CC42F21FE3B5}" srcOrd="0" destOrd="0" presId="urn:microsoft.com/office/officeart/2005/8/layout/hList1"/>
    <dgm:cxn modelId="{DC52FEFB-293D-CD4E-9539-86359AE1C3A8}" type="presParOf" srcId="{A176ED9B-BFFD-264F-BF7E-C16CF2F21E75}" destId="{13F764BA-6F71-274E-9B2C-C4E9BCD40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3A7FE-1AD9-9747-A52A-5743E6875861}">
      <dsp:nvSpPr>
        <dsp:cNvPr id="0" name=""/>
        <dsp:cNvSpPr/>
      </dsp:nvSpPr>
      <dsp:spPr>
        <a:xfrm>
          <a:off x="2295" y="232452"/>
          <a:ext cx="2238039" cy="520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rPr>
            <a:t>Estructural</a:t>
          </a:r>
          <a:endParaRPr lang="es-ES" sz="2000" b="1" kern="1200" dirty="0">
            <a:latin typeface="Arial Narrow"/>
            <a:cs typeface="Arial Narrow"/>
          </a:endParaRPr>
        </a:p>
      </dsp:txBody>
      <dsp:txXfrm>
        <a:off x="2295" y="232452"/>
        <a:ext cx="2238039" cy="520879"/>
      </dsp:txXfrm>
    </dsp:sp>
    <dsp:sp modelId="{D984ED3D-2143-4047-8CC5-5A0FCB2DF336}">
      <dsp:nvSpPr>
        <dsp:cNvPr id="0" name=""/>
        <dsp:cNvSpPr/>
      </dsp:nvSpPr>
      <dsp:spPr>
        <a:xfrm>
          <a:off x="2295" y="753332"/>
          <a:ext cx="2238039" cy="34592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Políticas</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Leyes</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Entorno regulatorio</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Cultura</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Transferencias de efectivo</a:t>
          </a:r>
          <a:endParaRPr lang="es-ES" sz="2100" kern="1200" dirty="0">
            <a:latin typeface="Garamond" panose="02020404030301010803" pitchFamily="18" charset="0"/>
          </a:endParaRPr>
        </a:p>
      </dsp:txBody>
      <dsp:txXfrm>
        <a:off x="2295" y="753332"/>
        <a:ext cx="2238039" cy="3459214"/>
      </dsp:txXfrm>
    </dsp:sp>
    <dsp:sp modelId="{BA5E9170-4DF8-564D-B218-BED14F22FD09}">
      <dsp:nvSpPr>
        <dsp:cNvPr id="0" name=""/>
        <dsp:cNvSpPr/>
      </dsp:nvSpPr>
      <dsp:spPr>
        <a:xfrm>
          <a:off x="2553661" y="232452"/>
          <a:ext cx="2238039" cy="520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rPr>
            <a:t>Conductual</a:t>
          </a:r>
          <a:endParaRPr lang="es-ES" sz="2400" b="1" kern="1200" dirty="0">
            <a:latin typeface="Arial Narrow"/>
            <a:cs typeface="Arial Narrow"/>
          </a:endParaRPr>
        </a:p>
      </dsp:txBody>
      <dsp:txXfrm>
        <a:off x="2553661" y="232452"/>
        <a:ext cx="2238039" cy="520879"/>
      </dsp:txXfrm>
    </dsp:sp>
    <dsp:sp modelId="{BEB5FD32-C0CE-FC40-8DE7-AD5E23E4AE26}">
      <dsp:nvSpPr>
        <dsp:cNvPr id="0" name=""/>
        <dsp:cNvSpPr/>
      </dsp:nvSpPr>
      <dsp:spPr>
        <a:xfrm>
          <a:off x="2553661" y="753332"/>
          <a:ext cx="2238039" cy="34592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Educación</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Asesoramiento</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Reducción del estigma</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Reducción del daño</a:t>
          </a:r>
          <a:endParaRPr lang="es-E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Intervenciones para mejorar la adherencia al uso del medicamento </a:t>
          </a:r>
          <a:endParaRPr lang="es-ES" sz="2100" kern="1200" dirty="0">
            <a:latin typeface="Garamond" panose="02020404030301010803" pitchFamily="18" charset="0"/>
          </a:endParaRPr>
        </a:p>
      </dsp:txBody>
      <dsp:txXfrm>
        <a:off x="2553661" y="753332"/>
        <a:ext cx="2238039" cy="3459214"/>
      </dsp:txXfrm>
    </dsp:sp>
    <dsp:sp modelId="{C4841B4A-ED07-C14F-9E64-CC42F21FE3B5}">
      <dsp:nvSpPr>
        <dsp:cNvPr id="0" name=""/>
        <dsp:cNvSpPr/>
      </dsp:nvSpPr>
      <dsp:spPr>
        <a:xfrm>
          <a:off x="5105026" y="232452"/>
          <a:ext cx="2238039" cy="520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rPr>
            <a:t>Biomédica</a:t>
          </a:r>
          <a:endParaRPr lang="es-ES" sz="2000" b="1" kern="1200" dirty="0">
            <a:latin typeface="Arial Narrow"/>
            <a:cs typeface="Arial Narrow"/>
          </a:endParaRPr>
        </a:p>
      </dsp:txBody>
      <dsp:txXfrm>
        <a:off x="5105026" y="232452"/>
        <a:ext cx="2238039" cy="520879"/>
      </dsp:txXfrm>
    </dsp:sp>
    <dsp:sp modelId="{13F764BA-6F71-274E-9B2C-C4E9BCD40575}">
      <dsp:nvSpPr>
        <dsp:cNvPr id="0" name=""/>
        <dsp:cNvSpPr/>
      </dsp:nvSpPr>
      <dsp:spPr>
        <a:xfrm>
          <a:off x="5105026" y="753332"/>
          <a:ext cx="2238039" cy="34592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Garamond" panose="02020404030301010803" pitchFamily="18" charset="0"/>
            </a:rPr>
            <a:t>Pruebas del VIH</a:t>
          </a:r>
          <a:endParaRPr lang="es-ES" sz="1300" kern="1200" dirty="0">
            <a:latin typeface="Garamond" panose="02020404030301010803" pitchFamily="18" charset="0"/>
          </a:endParaRPr>
        </a:p>
        <a:p>
          <a:pPr marL="114300" lvl="1" indent="-114300" algn="l" defTabSz="577850">
            <a:lnSpc>
              <a:spcPct val="90000"/>
            </a:lnSpc>
            <a:spcBef>
              <a:spcPct val="0"/>
            </a:spcBef>
            <a:spcAft>
              <a:spcPct val="15000"/>
            </a:spcAft>
            <a:buChar char="••"/>
          </a:pPr>
          <a:r>
            <a:rPr lang="en-US" sz="1300" kern="1200" dirty="0" smtClean="0">
              <a:latin typeface="Garamond" panose="02020404030301010803" pitchFamily="18" charset="0"/>
            </a:rPr>
            <a:t>Condones</a:t>
          </a:r>
          <a:endParaRPr lang="es-ES" sz="1300" kern="1200" dirty="0">
            <a:latin typeface="Garamond" panose="02020404030301010803" pitchFamily="18" charset="0"/>
          </a:endParaRPr>
        </a:p>
        <a:p>
          <a:pPr marL="114300" lvl="1" indent="-114300" algn="l" defTabSz="577850">
            <a:lnSpc>
              <a:spcPct val="90000"/>
            </a:lnSpc>
            <a:spcBef>
              <a:spcPct val="0"/>
            </a:spcBef>
            <a:spcAft>
              <a:spcPct val="15000"/>
            </a:spcAft>
            <a:buChar char="••"/>
          </a:pPr>
          <a:r>
            <a:rPr lang="en-US" sz="1300" kern="1200" dirty="0" smtClean="0">
              <a:latin typeface="Garamond" panose="02020404030301010803" pitchFamily="18" charset="0"/>
            </a:rPr>
            <a:t>Circuncisión médica voluntaria en hombres (VMMC)</a:t>
          </a:r>
          <a:endParaRPr lang="es-ES" sz="1300" kern="1200" dirty="0">
            <a:latin typeface="Garamond" panose="02020404030301010803" pitchFamily="18" charset="0"/>
          </a:endParaRPr>
        </a:p>
        <a:p>
          <a:pPr marL="114300" lvl="1" indent="-114300" algn="l" defTabSz="577850">
            <a:lnSpc>
              <a:spcPct val="90000"/>
            </a:lnSpc>
            <a:spcBef>
              <a:spcPct val="0"/>
            </a:spcBef>
            <a:spcAft>
              <a:spcPct val="15000"/>
            </a:spcAft>
            <a:buChar char="••"/>
          </a:pPr>
          <a:r>
            <a:rPr lang="en-US" sz="1300" kern="1200" dirty="0" smtClean="0">
              <a:latin typeface="Garamond" panose="02020404030301010803" pitchFamily="18" charset="0"/>
            </a:rPr>
            <a:t>Prevención de la transmisión de madres a hijos (PTMAH)</a:t>
          </a:r>
          <a:endParaRPr lang="es-ES" sz="1300" kern="1200" dirty="0">
            <a:latin typeface="Garamond" panose="02020404030301010803" pitchFamily="18" charset="0"/>
          </a:endParaRPr>
        </a:p>
        <a:p>
          <a:pPr marL="114300" lvl="1" indent="-114300" algn="l" defTabSz="577850">
            <a:lnSpc>
              <a:spcPct val="90000"/>
            </a:lnSpc>
            <a:spcBef>
              <a:spcPct val="0"/>
            </a:spcBef>
            <a:spcAft>
              <a:spcPct val="15000"/>
            </a:spcAft>
            <a:buChar char="••"/>
          </a:pPr>
          <a:r>
            <a:rPr lang="en-US" sz="1300" kern="1200" dirty="0" smtClean="0">
              <a:latin typeface="Garamond" panose="02020404030301010803" pitchFamily="18" charset="0"/>
            </a:rPr>
            <a:t>Tratamiento de las infecciones de transmisión sexual (ITS)</a:t>
          </a:r>
          <a:endParaRPr lang="es-ES" sz="1300" kern="1200" dirty="0">
            <a:latin typeface="Garamond" panose="02020404030301010803" pitchFamily="18" charset="0"/>
          </a:endParaRPr>
        </a:p>
        <a:p>
          <a:pPr marL="114300" lvl="1" indent="-114300" algn="l" defTabSz="577850">
            <a:lnSpc>
              <a:spcPct val="90000"/>
            </a:lnSpc>
            <a:spcBef>
              <a:spcPct val="0"/>
            </a:spcBef>
            <a:spcAft>
              <a:spcPct val="15000"/>
            </a:spcAft>
            <a:buChar char="••"/>
          </a:pPr>
          <a:r>
            <a:rPr lang="en-US" sz="1300" kern="1200" dirty="0" smtClean="0">
              <a:latin typeface="Garamond" panose="02020404030301010803" pitchFamily="18" charset="0"/>
            </a:rPr>
            <a:t>ARV</a:t>
          </a:r>
          <a:endParaRPr lang="es-ES" sz="1300" kern="1200" dirty="0">
            <a:latin typeface="Garamond" panose="02020404030301010803" pitchFamily="18" charset="0"/>
          </a:endParaRPr>
        </a:p>
        <a:p>
          <a:pPr marL="228600" lvl="2" indent="-114300" algn="l" defTabSz="577850">
            <a:lnSpc>
              <a:spcPct val="90000"/>
            </a:lnSpc>
            <a:spcBef>
              <a:spcPct val="0"/>
            </a:spcBef>
            <a:spcAft>
              <a:spcPct val="15000"/>
            </a:spcAft>
            <a:buChar char="••"/>
          </a:pPr>
          <a:r>
            <a:rPr lang="en-US" sz="1300" kern="1200" dirty="0" smtClean="0">
              <a:latin typeface="Garamond" panose="02020404030301010803" pitchFamily="18" charset="0"/>
            </a:rPr>
            <a:t>Tratamientos antirretrovirales (TARV) preventivos</a:t>
          </a:r>
          <a:endParaRPr lang="es-ES" sz="1300" kern="1200" dirty="0">
            <a:latin typeface="Garamond" panose="02020404030301010803" pitchFamily="18" charset="0"/>
          </a:endParaRPr>
        </a:p>
        <a:p>
          <a:pPr marL="228600" lvl="2" indent="-114300" algn="l" defTabSz="577850">
            <a:lnSpc>
              <a:spcPct val="90000"/>
            </a:lnSpc>
            <a:spcBef>
              <a:spcPct val="0"/>
            </a:spcBef>
            <a:spcAft>
              <a:spcPct val="15000"/>
            </a:spcAft>
            <a:buChar char="••"/>
          </a:pPr>
          <a:r>
            <a:rPr lang="en-US" sz="1300" kern="1200" dirty="0" smtClean="0">
              <a:latin typeface="Garamond" panose="02020404030301010803" pitchFamily="18" charset="0"/>
            </a:rPr>
            <a:t>Profilaxis pre-exposición (PrEP)</a:t>
          </a:r>
          <a:endParaRPr lang="es-ES" sz="1300" kern="1200" dirty="0">
            <a:latin typeface="Garamond" panose="02020404030301010803" pitchFamily="18" charset="0"/>
          </a:endParaRPr>
        </a:p>
        <a:p>
          <a:pPr marL="228600" lvl="2" indent="-114300" algn="l" defTabSz="577850">
            <a:lnSpc>
              <a:spcPct val="90000"/>
            </a:lnSpc>
            <a:spcBef>
              <a:spcPct val="0"/>
            </a:spcBef>
            <a:spcAft>
              <a:spcPct val="15000"/>
            </a:spcAft>
            <a:buChar char="••"/>
          </a:pPr>
          <a:r>
            <a:rPr lang="en-US" sz="1300" kern="1200" dirty="0" smtClean="0">
              <a:latin typeface="Garamond" panose="02020404030301010803" pitchFamily="18" charset="0"/>
            </a:rPr>
            <a:t>Profilaxis post-exposición (PEP)</a:t>
          </a:r>
          <a:endParaRPr lang="es-ES" sz="1300" kern="1200" dirty="0">
            <a:latin typeface="Garamond" panose="02020404030301010803" pitchFamily="18" charset="0"/>
          </a:endParaRPr>
        </a:p>
      </dsp:txBody>
      <dsp:txXfrm>
        <a:off x="5105026" y="753332"/>
        <a:ext cx="2238039" cy="3459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16A8E-4680-9E4E-A7D5-E5FB4975EA86}">
      <dsp:nvSpPr>
        <dsp:cNvPr id="0" name=""/>
        <dsp:cNvSpPr/>
      </dsp:nvSpPr>
      <dsp:spPr>
        <a:xfrm rot="5400000">
          <a:off x="5306749" y="-2308135"/>
          <a:ext cx="483040" cy="5221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Garamond" panose="02020404030301010803" pitchFamily="18" charset="0"/>
            </a:rPr>
            <a:t>Previo</a:t>
          </a:r>
          <a:endParaRPr lang="es-ES" sz="1700" kern="1200" dirty="0">
            <a:latin typeface="Garamond" panose="02020404030301010803" pitchFamily="18" charset="0"/>
          </a:endParaRPr>
        </a:p>
      </dsp:txBody>
      <dsp:txXfrm rot="-5400000">
        <a:off x="2937319" y="84875"/>
        <a:ext cx="5198320" cy="435880"/>
      </dsp:txXfrm>
    </dsp:sp>
    <dsp:sp modelId="{8F375765-1DCA-4544-9C29-60EB052754A0}">
      <dsp:nvSpPr>
        <dsp:cNvPr id="0" name=""/>
        <dsp:cNvSpPr/>
      </dsp:nvSpPr>
      <dsp:spPr>
        <a:xfrm>
          <a:off x="0" y="0"/>
          <a:ext cx="2937319" cy="603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Pre</a:t>
          </a:r>
          <a:endParaRPr lang="es-ES" sz="3200" kern="1200" dirty="0">
            <a:latin typeface="Garamond" panose="02020404030301010803" pitchFamily="18" charset="0"/>
          </a:endParaRPr>
        </a:p>
      </dsp:txBody>
      <dsp:txXfrm>
        <a:off x="29475" y="29475"/>
        <a:ext cx="2878369" cy="544851"/>
      </dsp:txXfrm>
    </dsp:sp>
    <dsp:sp modelId="{467C671A-53FA-524A-AEF3-62E967A94B7B}">
      <dsp:nvSpPr>
        <dsp:cNvPr id="0" name=""/>
        <dsp:cNvSpPr/>
      </dsp:nvSpPr>
      <dsp:spPr>
        <a:xfrm rot="5400000">
          <a:off x="5306749" y="-1674143"/>
          <a:ext cx="483040" cy="5221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Garamond" panose="02020404030301010803" pitchFamily="18" charset="0"/>
            </a:rPr>
            <a:t>Conducta que puede derivar en una infección por el VIH</a:t>
          </a:r>
          <a:endParaRPr lang="es-ES" sz="1700" kern="1200" dirty="0">
            <a:latin typeface="Garamond" panose="02020404030301010803" pitchFamily="18" charset="0"/>
          </a:endParaRPr>
        </a:p>
      </dsp:txBody>
      <dsp:txXfrm rot="-5400000">
        <a:off x="2937319" y="718867"/>
        <a:ext cx="5198320" cy="435880"/>
      </dsp:txXfrm>
    </dsp:sp>
    <dsp:sp modelId="{48766219-26BF-2242-8D14-68865AB17075}">
      <dsp:nvSpPr>
        <dsp:cNvPr id="0" name=""/>
        <dsp:cNvSpPr/>
      </dsp:nvSpPr>
      <dsp:spPr>
        <a:xfrm>
          <a:off x="0" y="634905"/>
          <a:ext cx="2937319" cy="603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Exposición</a:t>
          </a:r>
          <a:endParaRPr lang="es-ES" sz="3200" kern="1200" dirty="0">
            <a:latin typeface="Garamond" panose="02020404030301010803" pitchFamily="18" charset="0"/>
          </a:endParaRPr>
        </a:p>
      </dsp:txBody>
      <dsp:txXfrm>
        <a:off x="29475" y="664380"/>
        <a:ext cx="2878369" cy="544851"/>
      </dsp:txXfrm>
    </dsp:sp>
    <dsp:sp modelId="{6C959FAA-B63F-C948-B646-75E4FDB259D3}">
      <dsp:nvSpPr>
        <dsp:cNvPr id="0" name=""/>
        <dsp:cNvSpPr/>
      </dsp:nvSpPr>
      <dsp:spPr>
        <a:xfrm rot="5400000">
          <a:off x="5306749" y="-1040152"/>
          <a:ext cx="483040" cy="5221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Garamond" panose="02020404030301010803" pitchFamily="18" charset="0"/>
            </a:rPr>
            <a:t>Prevención</a:t>
          </a:r>
          <a:endParaRPr lang="es-ES" sz="1700" kern="1200" dirty="0">
            <a:latin typeface="Garamond" panose="02020404030301010803" pitchFamily="18" charset="0"/>
          </a:endParaRPr>
        </a:p>
      </dsp:txBody>
      <dsp:txXfrm rot="-5400000">
        <a:off x="2937319" y="1352858"/>
        <a:ext cx="5198320" cy="435880"/>
      </dsp:txXfrm>
    </dsp:sp>
    <dsp:sp modelId="{EF000759-0CFF-584C-87E7-B053AFD27EC3}">
      <dsp:nvSpPr>
        <dsp:cNvPr id="0" name=""/>
        <dsp:cNvSpPr/>
      </dsp:nvSpPr>
      <dsp:spPr>
        <a:xfrm>
          <a:off x="0" y="1268897"/>
          <a:ext cx="2937319" cy="603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Profilaxis</a:t>
          </a:r>
          <a:endParaRPr lang="es-ES" sz="3200" kern="1200" dirty="0">
            <a:latin typeface="Garamond" panose="02020404030301010803" pitchFamily="18" charset="0"/>
          </a:endParaRPr>
        </a:p>
      </dsp:txBody>
      <dsp:txXfrm>
        <a:off x="29475" y="1298372"/>
        <a:ext cx="2878369" cy="54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3A7FE-1AD9-9747-A52A-5743E6875861}">
      <dsp:nvSpPr>
        <dsp:cNvPr id="0" name=""/>
        <dsp:cNvSpPr/>
      </dsp:nvSpPr>
      <dsp:spPr>
        <a:xfrm>
          <a:off x="2572" y="179183"/>
          <a:ext cx="250781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rPr>
            <a:t>Factores individuales</a:t>
          </a:r>
          <a:endParaRPr lang="es-ES" sz="1800" b="1" kern="1200" dirty="0">
            <a:latin typeface="Garamond"/>
            <a:cs typeface="Garamond"/>
          </a:endParaRPr>
        </a:p>
      </dsp:txBody>
      <dsp:txXfrm>
        <a:off x="2572" y="179183"/>
        <a:ext cx="2507814" cy="460800"/>
      </dsp:txXfrm>
    </dsp:sp>
    <dsp:sp modelId="{D984ED3D-2143-4047-8CC5-5A0FCB2DF336}">
      <dsp:nvSpPr>
        <dsp:cNvPr id="0" name=""/>
        <dsp:cNvSpPr/>
      </dsp:nvSpPr>
      <dsp:spPr>
        <a:xfrm>
          <a:off x="2572" y="639983"/>
          <a:ext cx="2507814" cy="40406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Garamond"/>
            </a:rPr>
            <a:t>Olvidarse las dosis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Estar fuera de casa</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Cambios en la rutina diaria</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Depresión u otras enfermedades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Conocimiento limitado de los beneficios del tratamiento</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Falta de interés o deseo por tomar los medicamentos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Consumo de sustancias o alcohol</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No tener un entorno de apoyo</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Miedo a posible estigma y discriminación</a:t>
          </a:r>
          <a:endParaRPr lang="es-ES" sz="1600" kern="1200" dirty="0">
            <a:latin typeface="Garamond"/>
            <a:cs typeface="Garamond"/>
          </a:endParaRPr>
        </a:p>
      </dsp:txBody>
      <dsp:txXfrm>
        <a:off x="2572" y="639983"/>
        <a:ext cx="2507814" cy="4040640"/>
      </dsp:txXfrm>
    </dsp:sp>
    <dsp:sp modelId="{BA5E9170-4DF8-564D-B218-BED14F22FD09}">
      <dsp:nvSpPr>
        <dsp:cNvPr id="0" name=""/>
        <dsp:cNvSpPr/>
      </dsp:nvSpPr>
      <dsp:spPr>
        <a:xfrm>
          <a:off x="2861480" y="179183"/>
          <a:ext cx="250781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rPr>
            <a:t>Factores médicos</a:t>
          </a:r>
          <a:endParaRPr lang="es-ES" sz="1800" b="1" kern="1200" dirty="0">
            <a:latin typeface="Garamond"/>
            <a:cs typeface="Garamond"/>
          </a:endParaRPr>
        </a:p>
      </dsp:txBody>
      <dsp:txXfrm>
        <a:off x="2861480" y="179183"/>
        <a:ext cx="2507814" cy="460800"/>
      </dsp:txXfrm>
    </dsp:sp>
    <dsp:sp modelId="{BEB5FD32-C0CE-FC40-8DE7-AD5E23E4AE26}">
      <dsp:nvSpPr>
        <dsp:cNvPr id="0" name=""/>
        <dsp:cNvSpPr/>
      </dsp:nvSpPr>
      <dsp:spPr>
        <a:xfrm>
          <a:off x="2861480" y="639983"/>
          <a:ext cx="2507814" cy="40406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Garamond"/>
            </a:rPr>
            <a:t>Efectos adversos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Complejidad de los regímenes de dosificación</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Molestias relacionadas con los comprimidos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Restricciones dietéticas (la PrEP requiere el consumo de un solo comprimido y no hay restricciones dietéticas) </a:t>
          </a:r>
          <a:endParaRPr lang="es-ES" sz="1600" kern="1200" dirty="0">
            <a:latin typeface="Garamond"/>
            <a:cs typeface="Garamond"/>
          </a:endParaRPr>
        </a:p>
      </dsp:txBody>
      <dsp:txXfrm>
        <a:off x="2861480" y="639983"/>
        <a:ext cx="2507814" cy="4040640"/>
      </dsp:txXfrm>
    </dsp:sp>
    <dsp:sp modelId="{C4841B4A-ED07-C14F-9E64-CC42F21FE3B5}">
      <dsp:nvSpPr>
        <dsp:cNvPr id="0" name=""/>
        <dsp:cNvSpPr/>
      </dsp:nvSpPr>
      <dsp:spPr>
        <a:xfrm>
          <a:off x="5720389" y="179183"/>
          <a:ext cx="250781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rPr>
            <a:t>Factores estructurales</a:t>
          </a:r>
          <a:endParaRPr lang="es-ES" sz="1800" b="1" kern="1200" dirty="0">
            <a:latin typeface="Garamond"/>
            <a:cs typeface="Garamond"/>
          </a:endParaRPr>
        </a:p>
      </dsp:txBody>
      <dsp:txXfrm>
        <a:off x="5720389" y="179183"/>
        <a:ext cx="2507814" cy="460800"/>
      </dsp:txXfrm>
    </dsp:sp>
    <dsp:sp modelId="{13F764BA-6F71-274E-9B2C-C4E9BCD40575}">
      <dsp:nvSpPr>
        <dsp:cNvPr id="0" name=""/>
        <dsp:cNvSpPr/>
      </dsp:nvSpPr>
      <dsp:spPr>
        <a:xfrm>
          <a:off x="5720389" y="639983"/>
          <a:ext cx="2507814" cy="40406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Garamond"/>
            </a:rPr>
            <a:t>Distancia hasta los servicios de salud</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Acceso a farmacias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Tiempos prolongados de espera para recibir atención y obtener renovaciones</a:t>
          </a:r>
          <a:endParaRPr lang="es-ES" sz="1600" kern="1200" dirty="0">
            <a:latin typeface="Garamond"/>
            <a:cs typeface="Garamond"/>
          </a:endParaRPr>
        </a:p>
        <a:p>
          <a:pPr marL="171450" lvl="1" indent="-171450" algn="l" defTabSz="711200">
            <a:lnSpc>
              <a:spcPct val="90000"/>
            </a:lnSpc>
            <a:spcBef>
              <a:spcPct val="0"/>
            </a:spcBef>
            <a:spcAft>
              <a:spcPct val="15000"/>
            </a:spcAft>
            <a:buChar char="••"/>
          </a:pPr>
          <a:r>
            <a:rPr lang="en-US" sz="1600" kern="1200" dirty="0" smtClean="0">
              <a:latin typeface="Garamond"/>
            </a:rPr>
            <a:t>Cantidad de costos médicos directos e indirectos</a:t>
          </a:r>
          <a:endParaRPr lang="es-ES" sz="1600" kern="1200" dirty="0">
            <a:latin typeface="Garamond"/>
            <a:cs typeface="Garamond"/>
          </a:endParaRPr>
        </a:p>
      </dsp:txBody>
      <dsp:txXfrm>
        <a:off x="5720389" y="639983"/>
        <a:ext cx="2507814" cy="40406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0185325-274C-3146-8EC1-708D6CD43A9A}" type="datetimeFigureOut">
              <a:rPr lang="en-US" smtClean="0"/>
              <a:t>10/23/2017</a:t>
            </a:fld>
            <a:endParaRPr lang="es-E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39196DC-7CA6-2741-B5B0-5964383A130A}" type="slidenum">
              <a:rPr lang="en-US" smtClean="0"/>
              <a:t>‹#›</a:t>
            </a:fld>
            <a:endParaRPr lang="es-ES" dirty="0"/>
          </a:p>
        </p:txBody>
      </p:sp>
    </p:spTree>
    <p:extLst>
      <p:ext uri="{BB962C8B-B14F-4D97-AF65-F5344CB8AC3E}">
        <p14:creationId xmlns:p14="http://schemas.microsoft.com/office/powerpoint/2010/main" val="2866121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3C28ACE-4995-3945-BE56-50288A81E8DF}" type="datetimeFigureOut">
              <a:rPr lang="en-US" smtClean="0"/>
              <a:t>10/23/2017</a:t>
            </a:fld>
            <a:endParaRPr lang="es-E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027020C-613B-6641-9351-4FDAA85641A1}" type="slidenum">
              <a:rPr lang="en-US" smtClean="0"/>
              <a:t>‹#›</a:t>
            </a:fld>
            <a:endParaRPr lang="es-ES" dirty="0"/>
          </a:p>
        </p:txBody>
      </p:sp>
    </p:spTree>
    <p:extLst>
      <p:ext uri="{BB962C8B-B14F-4D97-AF65-F5344CB8AC3E}">
        <p14:creationId xmlns:p14="http://schemas.microsoft.com/office/powerpoint/2010/main" val="2771081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a:t>
            </a:fld>
            <a:endParaRPr lang="es-ES" dirty="0"/>
          </a:p>
        </p:txBody>
      </p:sp>
    </p:spTree>
    <p:extLst>
      <p:ext uri="{BB962C8B-B14F-4D97-AF65-F5344CB8AC3E}">
        <p14:creationId xmlns:p14="http://schemas.microsoft.com/office/powerpoint/2010/main" val="152136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En las próximas sesiones, se cubrirá el contenido del Módulo 1.</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11</a:t>
            </a:fld>
            <a:endParaRPr lang="es-ES" dirty="0"/>
          </a:p>
        </p:txBody>
      </p:sp>
    </p:spTree>
    <p:extLst>
      <p:ext uri="{BB962C8B-B14F-4D97-AF65-F5344CB8AC3E}">
        <p14:creationId xmlns:p14="http://schemas.microsoft.com/office/powerpoint/2010/main" val="24542015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109</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110</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111</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112</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113</a:t>
            </a:fld>
            <a:endParaRPr lang="es-ES" dirty="0"/>
          </a:p>
        </p:txBody>
      </p:sp>
    </p:spTree>
    <p:extLst>
      <p:ext uri="{BB962C8B-B14F-4D97-AF65-F5344CB8AC3E}">
        <p14:creationId xmlns:p14="http://schemas.microsoft.com/office/powerpoint/2010/main" val="36909180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Busca esta lista en el manual para participantes. Puedes adaptarla acorde a las directrices nacionales de tu país.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114</a:t>
            </a:fld>
            <a:endParaRPr lang="es-ES" dirty="0"/>
          </a:p>
        </p:txBody>
      </p:sp>
    </p:spTree>
    <p:extLst>
      <p:ext uri="{BB962C8B-B14F-4D97-AF65-F5344CB8AC3E}">
        <p14:creationId xmlns:p14="http://schemas.microsoft.com/office/powerpoint/2010/main" val="25022116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HAD TROUBLE WITH THIS IMAGE; WILL FIX.</a:t>
            </a:r>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115</a:t>
            </a:fld>
            <a:endParaRPr lang="es-ES" dirty="0"/>
          </a:p>
        </p:txBody>
      </p:sp>
    </p:spTree>
    <p:extLst>
      <p:ext uri="{BB962C8B-B14F-4D97-AF65-F5344CB8AC3E}">
        <p14:creationId xmlns:p14="http://schemas.microsoft.com/office/powerpoint/2010/main" val="21375794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 </a:t>
            </a:r>
            <a:endParaRPr lang="es-ES" dirty="0"/>
          </a:p>
        </p:txBody>
      </p:sp>
      <p:sp>
        <p:nvSpPr>
          <p:cNvPr id="4" name="Slide Number Placeholder 3"/>
          <p:cNvSpPr>
            <a:spLocks noGrp="1"/>
          </p:cNvSpPr>
          <p:nvPr>
            <p:ph type="sldNum" sz="quarter" idx="10"/>
          </p:nvPr>
        </p:nvSpPr>
        <p:spPr/>
        <p:txBody>
          <a:bodyPr/>
          <a:lstStyle/>
          <a:p>
            <a:fld id="{2D955284-D0F0-6D46-AEDF-D830D480AE50}" type="slidenum">
              <a:rPr lang="en-US" smtClean="0"/>
              <a:t>116</a:t>
            </a:fld>
            <a:endParaRPr lang="es-ES" dirty="0"/>
          </a:p>
        </p:txBody>
      </p:sp>
    </p:spTree>
    <p:extLst>
      <p:ext uri="{BB962C8B-B14F-4D97-AF65-F5344CB8AC3E}">
        <p14:creationId xmlns:p14="http://schemas.microsoft.com/office/powerpoint/2010/main" val="302051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Durante la consulta de seguimiento, repite la prueba del VIH a fin de confirmar que el cliente sea seronegativo. La repetición de la prueba del VIH es necesaria para decidir si se puede continuar con la PrEP o hay que interrumpirla.</a:t>
            </a:r>
            <a:endParaRPr lang="es-E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rPr>
              <a:t>Repetición de la prueba del VIH: </a:t>
            </a:r>
          </a:p>
          <a:p>
            <a:pPr marL="628650" lvl="1" indent="-171450">
              <a:buFont typeface="Arial"/>
              <a:buChar char="•"/>
            </a:pPr>
            <a:r>
              <a:rPr lang="en-US" sz="1200" kern="1200" dirty="0" smtClean="0">
                <a:solidFill>
                  <a:schemeClr val="tx1"/>
                </a:solidFill>
                <a:effectLst/>
                <a:latin typeface="+mn-lt"/>
              </a:rPr>
              <a:t>un mes después de comenzar a utilizar la PrEP, y</a:t>
            </a:r>
            <a:endParaRPr lang="es-E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una vez cada tres meses a partir de entonces. </a:t>
            </a:r>
          </a:p>
          <a:p>
            <a:pPr marL="171450" lvl="0" indent="-171450">
              <a:buFont typeface="Arial"/>
              <a:buChar char="•"/>
            </a:pPr>
            <a:r>
              <a:rPr lang="en-US" sz="1200" kern="1200" dirty="0" smtClean="0">
                <a:solidFill>
                  <a:schemeClr val="tx1"/>
                </a:solidFill>
                <a:effectLst/>
                <a:latin typeface="+mn-lt"/>
              </a:rPr>
              <a:t>Los programas deberían utilizar los algoritmos nacionales de pruebas del VIH.</a:t>
            </a:r>
          </a:p>
          <a:p>
            <a:pPr marL="171450" lvl="0" indent="-171450">
              <a:buFont typeface="Arial"/>
              <a:buChar char="•"/>
            </a:pPr>
            <a:r>
              <a:rPr lang="en-US" sz="1200" kern="1200" dirty="0" smtClean="0">
                <a:solidFill>
                  <a:schemeClr val="tx1"/>
                </a:solidFill>
                <a:effectLst/>
                <a:latin typeface="+mn-lt"/>
              </a:rPr>
              <a:t>Utiliza los algoritmos de pruebas del VIH que cumplan con las directrices nacionales.</a:t>
            </a:r>
          </a:p>
          <a:p>
            <a:pPr marL="171450" lvl="0" indent="-171450">
              <a:buFont typeface="Arial"/>
              <a:buChar char="•"/>
            </a:pPr>
            <a:r>
              <a:rPr lang="en-US" sz="1200" kern="1200" dirty="0" smtClean="0">
                <a:solidFill>
                  <a:schemeClr val="tx1"/>
                </a:solidFill>
                <a:effectLst/>
                <a:latin typeface="+mn-lt"/>
              </a:rPr>
              <a:t>Resulta conveniente recordar que la principal limitación de las pruebas de anticuerpos del VIH es el período de ventana (el tiempo entre la infección por el VIH y la detección de anticuerpos). La prueba rápida no detectará la infección aguda por el VIH, que debe evaluarse clínicamente en cada consulta de seguimiento.</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117</a:t>
            </a:fld>
            <a:endParaRPr lang="es-ES" dirty="0"/>
          </a:p>
        </p:txBody>
      </p:sp>
    </p:spTree>
    <p:extLst>
      <p:ext uri="{BB962C8B-B14F-4D97-AF65-F5344CB8AC3E}">
        <p14:creationId xmlns:p14="http://schemas.microsoft.com/office/powerpoint/2010/main" val="23578722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2D955284-D0F0-6D46-AEDF-D830D480AE50}" type="slidenum">
              <a:rPr lang="en-US" smtClean="0"/>
              <a:t>118</a:t>
            </a:fld>
            <a:endParaRPr lang="es-ES" dirty="0"/>
          </a:p>
        </p:txBody>
      </p:sp>
    </p:spTree>
    <p:extLst>
      <p:ext uri="{BB962C8B-B14F-4D97-AF65-F5344CB8AC3E}">
        <p14:creationId xmlns:p14="http://schemas.microsoft.com/office/powerpoint/2010/main" val="376396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a:t>
            </a:fld>
            <a:endParaRPr lang="es-ES" dirty="0"/>
          </a:p>
        </p:txBody>
      </p:sp>
    </p:spTree>
    <p:extLst>
      <p:ext uri="{BB962C8B-B14F-4D97-AF65-F5344CB8AC3E}">
        <p14:creationId xmlns:p14="http://schemas.microsoft.com/office/powerpoint/2010/main" val="277189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119</a:t>
            </a:fld>
            <a:endParaRPr lang="es-ES" dirty="0"/>
          </a:p>
        </p:txBody>
      </p:sp>
    </p:spTree>
    <p:extLst>
      <p:ext uri="{BB962C8B-B14F-4D97-AF65-F5344CB8AC3E}">
        <p14:creationId xmlns:p14="http://schemas.microsoft.com/office/powerpoint/2010/main" val="24062855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Busca esta lista en el manual para participantes.</a:t>
            </a:r>
          </a:p>
          <a:p>
            <a:pPr marL="171450" lvl="0" indent="-171450">
              <a:buFont typeface="Arial"/>
              <a:buChar char="•"/>
            </a:pPr>
            <a:r>
              <a:rPr lang="en-US" sz="1200" kern="1200" dirty="0" smtClean="0">
                <a:solidFill>
                  <a:schemeClr val="tx1"/>
                </a:solidFill>
                <a:effectLst/>
                <a:latin typeface="+mn-lt"/>
              </a:rPr>
              <a:t>Puedes adaptarla acorde a las directrices nacionales.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120</a:t>
            </a:fld>
            <a:endParaRPr lang="es-ES" dirty="0"/>
          </a:p>
        </p:txBody>
      </p:sp>
    </p:spTree>
    <p:extLst>
      <p:ext uri="{BB962C8B-B14F-4D97-AF65-F5344CB8AC3E}">
        <p14:creationId xmlns:p14="http://schemas.microsoft.com/office/powerpoint/2010/main" val="30423702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Busca esta lista en el manual para participantes.</a:t>
            </a:r>
          </a:p>
          <a:p>
            <a:pPr marL="171450" lvl="0" indent="-171450">
              <a:buFont typeface="Arial"/>
              <a:buChar char="•"/>
            </a:pPr>
            <a:r>
              <a:rPr lang="en-US" sz="1200" kern="1200" dirty="0" smtClean="0">
                <a:solidFill>
                  <a:schemeClr val="tx1"/>
                </a:solidFill>
                <a:effectLst/>
                <a:latin typeface="+mn-lt"/>
              </a:rPr>
              <a:t>Puedes adaptarla acorde a las directrices nacionales.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121</a:t>
            </a:fld>
            <a:endParaRPr lang="es-ES" dirty="0"/>
          </a:p>
        </p:txBody>
      </p:sp>
    </p:spTree>
    <p:extLst>
      <p:ext uri="{BB962C8B-B14F-4D97-AF65-F5344CB8AC3E}">
        <p14:creationId xmlns:p14="http://schemas.microsoft.com/office/powerpoint/2010/main" val="21763612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Se puede comenzar a utilizar la PrEP e interrumpir su administración según sea necesario.  </a:t>
            </a:r>
          </a:p>
          <a:p>
            <a:pPr marL="171450" lvl="0" indent="-171450">
              <a:buFont typeface="Arial"/>
              <a:buChar char="•"/>
            </a:pPr>
            <a:r>
              <a:rPr lang="en-US" sz="1200" kern="1200" dirty="0" smtClean="0">
                <a:solidFill>
                  <a:schemeClr val="tx1"/>
                </a:solidFill>
                <a:effectLst/>
                <a:latin typeface="+mn-lt"/>
              </a:rPr>
              <a:t>Las personas pueden alternar períodos de riesgo significativo (cambios en las prácticas sexuales, cambios en su relación, etc.).</a:t>
            </a:r>
          </a:p>
          <a:p>
            <a:pPr marL="628650" lvl="1" indent="-171450">
              <a:buFont typeface="Arial"/>
              <a:buChar char="•"/>
            </a:pPr>
            <a:r>
              <a:rPr lang="en-US" sz="1200" kern="1200" dirty="0" smtClean="0">
                <a:solidFill>
                  <a:schemeClr val="tx1"/>
                </a:solidFill>
                <a:effectLst/>
                <a:latin typeface="+mn-lt"/>
              </a:rPr>
              <a:t>Los clientes pueden decidir suspender la PrEP si creen que ya no están expuestos a riesgos significativos de infección por el VIH. </a:t>
            </a:r>
          </a:p>
          <a:p>
            <a:pPr marL="628650" lvl="1" indent="-171450">
              <a:buFont typeface="Arial"/>
              <a:buChar char="•"/>
            </a:pPr>
            <a:r>
              <a:rPr lang="en-US" sz="1200" kern="1200" dirty="0" smtClean="0">
                <a:solidFill>
                  <a:schemeClr val="tx1"/>
                </a:solidFill>
                <a:effectLst/>
                <a:latin typeface="+mn-lt"/>
              </a:rPr>
              <a:t>Los clientes deben manifestar al prestador de servicios de salud su deseo de no continuar con la PrEP.</a:t>
            </a:r>
            <a:endParaRPr lang="es-E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El prestador de servicios de salud debe documentar el resultado de la prueba del VIH en el momento de interrumpir la PrEP.</a:t>
            </a:r>
            <a:endParaRPr lang="es-E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El prestador de servicios de salud debe asesorar al cliente sobre otros métodos de prevención.</a:t>
            </a:r>
          </a:p>
          <a:p>
            <a:pPr marL="628650" lvl="1" indent="-171450">
              <a:buFont typeface="Arial"/>
              <a:buChar char="•"/>
            </a:pPr>
            <a:r>
              <a:rPr lang="en-US" sz="1200" kern="1200" dirty="0" smtClean="0">
                <a:solidFill>
                  <a:schemeClr val="tx1"/>
                </a:solidFill>
                <a:effectLst/>
                <a:latin typeface="+mn-lt"/>
              </a:rPr>
              <a:t>Los clientes que deseen retomar más adelante la PrEP deben hacerse pruebas del VIH y otros análisis de referencia (ver Módulo 2). </a:t>
            </a:r>
          </a:p>
          <a:p>
            <a:pPr marL="171450" lvl="0" indent="-171450">
              <a:buFont typeface="Arial"/>
              <a:buChar char="•"/>
            </a:pPr>
            <a:r>
              <a:rPr lang="en-US" sz="1200" kern="1200" dirty="0" smtClean="0">
                <a:solidFill>
                  <a:schemeClr val="tx1"/>
                </a:solidFill>
                <a:effectLst/>
                <a:latin typeface="+mn-lt"/>
              </a:rPr>
              <a:t>Ten en cuenta que la PrEP también debe interrumpirse si: </a:t>
            </a:r>
          </a:p>
          <a:p>
            <a:pPr marL="628650" lvl="1" indent="-171450">
              <a:buFont typeface="Arial"/>
              <a:buChar char="•"/>
            </a:pPr>
            <a:r>
              <a:rPr lang="en-US" sz="1200" kern="1200" dirty="0" smtClean="0">
                <a:solidFill>
                  <a:schemeClr val="tx1"/>
                </a:solidFill>
                <a:effectLst/>
                <a:latin typeface="+mn-lt"/>
              </a:rPr>
              <a:t>La prueba del VIH del cliente da positivo (en cuyo caso se lo derivará para recibir tratamiento y atención). </a:t>
            </a:r>
          </a:p>
          <a:p>
            <a:pPr marL="628650" lvl="1" indent="-171450">
              <a:buFont typeface="Arial"/>
              <a:buChar char="•"/>
            </a:pPr>
            <a:r>
              <a:rPr lang="en-US" sz="1200" kern="1200" dirty="0" smtClean="0">
                <a:solidFill>
                  <a:schemeClr val="tx1"/>
                </a:solidFill>
                <a:effectLst/>
                <a:latin typeface="+mn-lt"/>
              </a:rPr>
              <a:t>Existen sospechas de una infección aguda por el VIH. </a:t>
            </a:r>
          </a:p>
          <a:p>
            <a:pPr marL="628650" lvl="1" indent="-171450">
              <a:buFont typeface="Arial"/>
              <a:buChar char="•"/>
            </a:pPr>
            <a:r>
              <a:rPr lang="en-US" sz="1200" kern="1200" dirty="0" smtClean="0">
                <a:solidFill>
                  <a:schemeClr val="tx1"/>
                </a:solidFill>
                <a:effectLst/>
                <a:latin typeface="+mn-lt"/>
              </a:rPr>
              <a:t>Hay un aumento en la depuración de creatinina &gt;60 ml/min.</a:t>
            </a:r>
          </a:p>
          <a:p>
            <a:pPr marL="171450" lvl="0" indent="-171450">
              <a:buFont typeface="Arial"/>
              <a:buChar char="•"/>
            </a:pPr>
            <a:r>
              <a:rPr lang="en-US" sz="1200" kern="1200" dirty="0" smtClean="0">
                <a:solidFill>
                  <a:schemeClr val="tx1"/>
                </a:solidFill>
                <a:effectLst/>
                <a:latin typeface="+mn-lt"/>
              </a:rPr>
              <a:t>La suspensión de la PrEP con TDF en clientes con el virus de la hepatitis B activo puede generar un agravamiento de esta enfermedad (empeoramiento hepático). </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122</a:t>
            </a:fld>
            <a:endParaRPr lang="es-ES" dirty="0"/>
          </a:p>
        </p:txBody>
      </p:sp>
    </p:spTree>
    <p:extLst>
      <p:ext uri="{BB962C8B-B14F-4D97-AF65-F5344CB8AC3E}">
        <p14:creationId xmlns:p14="http://schemas.microsoft.com/office/powerpoint/2010/main" val="24062855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123</a:t>
            </a:fld>
            <a:endParaRPr lang="es-ES" dirty="0"/>
          </a:p>
        </p:txBody>
      </p:sp>
    </p:spTree>
    <p:extLst>
      <p:ext uri="{BB962C8B-B14F-4D97-AF65-F5344CB8AC3E}">
        <p14:creationId xmlns:p14="http://schemas.microsoft.com/office/powerpoint/2010/main" val="24062855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124</a:t>
            </a:fld>
            <a:endParaRPr lang="es-ES" dirty="0"/>
          </a:p>
        </p:txBody>
      </p:sp>
    </p:spTree>
    <p:extLst>
      <p:ext uri="{BB962C8B-B14F-4D97-AF65-F5344CB8AC3E}">
        <p14:creationId xmlns:p14="http://schemas.microsoft.com/office/powerpoint/2010/main" val="7508301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126</a:t>
            </a:fld>
            <a:endParaRPr lang="es-ES" dirty="0"/>
          </a:p>
        </p:txBody>
      </p:sp>
    </p:spTree>
    <p:extLst>
      <p:ext uri="{BB962C8B-B14F-4D97-AF65-F5344CB8AC3E}">
        <p14:creationId xmlns:p14="http://schemas.microsoft.com/office/powerpoint/2010/main" val="24542015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Idealmente, los clientes deberían controlar sus niveles de TFGe al inicio del tratamiento y a los seis meses de utilizar la PrEP.</a:t>
            </a:r>
            <a:r>
              <a:rPr dirty="0" smtClean="0"/>
              <a:t>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128</a:t>
            </a:fld>
            <a:endParaRPr lang="es-ES" dirty="0"/>
          </a:p>
        </p:txBody>
      </p:sp>
    </p:spTree>
    <p:extLst>
      <p:ext uri="{BB962C8B-B14F-4D97-AF65-F5344CB8AC3E}">
        <p14:creationId xmlns:p14="http://schemas.microsoft.com/office/powerpoint/2010/main" val="33507595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130</a:t>
            </a:fld>
            <a:endParaRPr lang="es-ES" dirty="0"/>
          </a:p>
        </p:txBody>
      </p:sp>
    </p:spTree>
    <p:extLst>
      <p:ext uri="{BB962C8B-B14F-4D97-AF65-F5344CB8AC3E}">
        <p14:creationId xmlns:p14="http://schemas.microsoft.com/office/powerpoint/2010/main" val="21866475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rPr>
              <a:t>En distintos estudios clínicos, hubo muy pocos casos de seroconversión durante la utilización de la PrEP.</a:t>
            </a:r>
            <a:r>
              <a:rPr dirty="0" smtClean="0"/>
              <a:t> </a:t>
            </a:r>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131</a:t>
            </a:fld>
            <a:endParaRPr lang="es-ES" dirty="0"/>
          </a:p>
        </p:txBody>
      </p:sp>
    </p:spTree>
    <p:extLst>
      <p:ext uri="{BB962C8B-B14F-4D97-AF65-F5344CB8AC3E}">
        <p14:creationId xmlns:p14="http://schemas.microsoft.com/office/powerpoint/2010/main" val="398341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a:t>
            </a:fld>
            <a:endParaRPr lang="es-ES" dirty="0"/>
          </a:p>
        </p:txBody>
      </p:sp>
    </p:spTree>
    <p:extLst>
      <p:ext uri="{BB962C8B-B14F-4D97-AF65-F5344CB8AC3E}">
        <p14:creationId xmlns:p14="http://schemas.microsoft.com/office/powerpoint/2010/main" val="2771898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133</a:t>
            </a:fld>
            <a:endParaRPr lang="es-ES" dirty="0"/>
          </a:p>
        </p:txBody>
      </p:sp>
    </p:spTree>
    <p:extLst>
      <p:ext uri="{BB962C8B-B14F-4D97-AF65-F5344CB8AC3E}">
        <p14:creationId xmlns:p14="http://schemas.microsoft.com/office/powerpoint/2010/main" val="122964729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134</a:t>
            </a:fld>
            <a:endParaRPr lang="es-ES" dirty="0"/>
          </a:p>
        </p:txBody>
      </p:sp>
    </p:spTree>
    <p:extLst>
      <p:ext uri="{BB962C8B-B14F-4D97-AF65-F5344CB8AC3E}">
        <p14:creationId xmlns:p14="http://schemas.microsoft.com/office/powerpoint/2010/main" val="35321678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Los grupos poblacionales clave suelen ser estigmatizados y discriminados. El uso de la PrEP puede aumentar el estigma.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135</a:t>
            </a:fld>
            <a:endParaRPr lang="es-ES" dirty="0"/>
          </a:p>
        </p:txBody>
      </p:sp>
    </p:spTree>
    <p:extLst>
      <p:ext uri="{BB962C8B-B14F-4D97-AF65-F5344CB8AC3E}">
        <p14:creationId xmlns:p14="http://schemas.microsoft.com/office/powerpoint/2010/main" val="15288985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136</a:t>
            </a:fld>
            <a:endParaRPr lang="es-ES" dirty="0"/>
          </a:p>
        </p:txBody>
      </p:sp>
    </p:spTree>
    <p:extLst>
      <p:ext uri="{BB962C8B-B14F-4D97-AF65-F5344CB8AC3E}">
        <p14:creationId xmlns:p14="http://schemas.microsoft.com/office/powerpoint/2010/main" val="12296472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Has aprendido las nociones fundamentales de la implementación de la PrEP en los servicios de salud. Sin embargo, aún existen lagunas en el conocimiento relacionado con la implementación de la PrEP.</a:t>
            </a:r>
            <a:endParaRPr lang="es-E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rPr>
              <a:t>Los datos sobre la seguridad y la eficacia de la PrEP presentados en estas diapositivas están basados en los conocimientos que se tienen hasta el momento. Actualmente se están llevando a cabo estudios de la PrEP, por lo que el acervo de conocimiento disponible irá evolucionando.</a:t>
            </a:r>
          </a:p>
          <a:p>
            <a:pPr marL="171450" lvl="0" indent="-171450">
              <a:buFont typeface="Arial"/>
              <a:buChar char="•"/>
            </a:pPr>
            <a:r>
              <a:rPr lang="en-US" sz="1200" kern="1200" dirty="0" smtClean="0">
                <a:solidFill>
                  <a:schemeClr val="tx1"/>
                </a:solidFill>
                <a:effectLst/>
                <a:latin typeface="+mn-lt"/>
              </a:rPr>
              <a:t>Aún existen lagunas en el conocimiento vinculado a la seguridad de la PrEP, en especial, entre las mujeres embarazadas.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solidFill>
                  <a:prstClr val="black"/>
                </a:solidFill>
              </a:rPr>
              <a:pPr/>
              <a:t>137</a:t>
            </a:fld>
            <a:endParaRPr lang="es-ES" dirty="0">
              <a:solidFill>
                <a:prstClr val="black"/>
              </a:solidFill>
            </a:endParaRPr>
          </a:p>
        </p:txBody>
      </p:sp>
    </p:spTree>
    <p:extLst>
      <p:ext uri="{BB962C8B-B14F-4D97-AF65-F5344CB8AC3E}">
        <p14:creationId xmlns:p14="http://schemas.microsoft.com/office/powerpoint/2010/main" val="10195609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Si el material de capacitación incluye el Módulo 6, menciona a los participantes que practicarán con estas herramientas de seguimiento y evaluación en dicho módulo.</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138</a:t>
            </a:fld>
            <a:endParaRPr lang="es-ES" dirty="0"/>
          </a:p>
        </p:txBody>
      </p:sp>
    </p:spTree>
    <p:extLst>
      <p:ext uri="{BB962C8B-B14F-4D97-AF65-F5344CB8AC3E}">
        <p14:creationId xmlns:p14="http://schemas.microsoft.com/office/powerpoint/2010/main" val="362832314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La PrEP es una intervención biomédica, pero es más que la simple receta de un medicamento. La eficacia de la PrEP depende de la implementación complementaria de intervenciones estructurales y conductuales. </a:t>
            </a:r>
            <a:endParaRPr lang="es-ES"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rPr>
              <a:t>Es necesario realizar esfuerzos conjuntos en cada paso de la secuencia para:</a:t>
            </a:r>
            <a:endParaRPr lang="es-E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Generar demanda para la PrEP.</a:t>
            </a:r>
            <a:endParaRPr lang="es-E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Conectar a potenciales clientes de la PrEP con los servicios.</a:t>
            </a:r>
            <a:endParaRPr lang="es-E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Comenzar la PrEP.</a:t>
            </a:r>
            <a:r>
              <a:rPr dirty="0" smtClean="0"/>
              <a:t> </a:t>
            </a:r>
            <a:endParaRPr lang="es-E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Hacer que los clientes sigan utilizando la PrEP.</a:t>
            </a:r>
            <a:endParaRPr lang="es-E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Asesorar y apoyar a los clientes para reducir las conductas de riesgo.</a:t>
            </a:r>
            <a:endParaRPr lang="es-E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rPr>
              <a:t>Fomentar una adherencia óptima al uso del medicamento. </a:t>
            </a:r>
            <a:endParaRPr lang="es-ES" sz="1100" kern="1200" dirty="0" smtClean="0">
              <a:solidFill>
                <a:schemeClr val="tx1"/>
              </a:solidFill>
              <a:effectLst/>
              <a:latin typeface="+mn-lt"/>
              <a:ea typeface="+mn-ea"/>
              <a:cs typeface="+mn-cs"/>
            </a:endParaRPr>
          </a:p>
          <a:p>
            <a:endParaRPr lang="es-ES" b="1" dirty="0"/>
          </a:p>
        </p:txBody>
      </p:sp>
      <p:sp>
        <p:nvSpPr>
          <p:cNvPr id="4" name="Slide Number Placeholder 3"/>
          <p:cNvSpPr>
            <a:spLocks noGrp="1"/>
          </p:cNvSpPr>
          <p:nvPr>
            <p:ph type="sldNum" sz="quarter" idx="10"/>
          </p:nvPr>
        </p:nvSpPr>
        <p:spPr/>
        <p:txBody>
          <a:bodyPr/>
          <a:lstStyle/>
          <a:p>
            <a:fld id="{E027020C-613B-6641-9351-4FDAA85641A1}" type="slidenum">
              <a:rPr lang="en-US" smtClean="0"/>
              <a:t>139</a:t>
            </a:fld>
            <a:endParaRPr lang="es-ES" dirty="0"/>
          </a:p>
        </p:txBody>
      </p:sp>
    </p:spTree>
    <p:extLst>
      <p:ext uri="{BB962C8B-B14F-4D97-AF65-F5344CB8AC3E}">
        <p14:creationId xmlns:p14="http://schemas.microsoft.com/office/powerpoint/2010/main" val="32175161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140</a:t>
            </a:fld>
            <a:endParaRPr lang="es-ES" dirty="0"/>
          </a:p>
        </p:txBody>
      </p:sp>
    </p:spTree>
    <p:extLst>
      <p:ext uri="{BB962C8B-B14F-4D97-AF65-F5344CB8AC3E}">
        <p14:creationId xmlns:p14="http://schemas.microsoft.com/office/powerpoint/2010/main" val="4278449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141</a:t>
            </a:fld>
            <a:endParaRPr lang="es-ES" dirty="0"/>
          </a:p>
        </p:txBody>
      </p:sp>
    </p:spTree>
    <p:extLst>
      <p:ext uri="{BB962C8B-B14F-4D97-AF65-F5344CB8AC3E}">
        <p14:creationId xmlns:p14="http://schemas.microsoft.com/office/powerpoint/2010/main" val="21936851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En el Módulo 5, completarás el cuestionario de evaluación posterior a la capacitación, así como el formulario de evaluación de la capacitación.</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142</a:t>
            </a:fld>
            <a:endParaRPr lang="es-ES" dirty="0"/>
          </a:p>
        </p:txBody>
      </p:sp>
    </p:spTree>
    <p:extLst>
      <p:ext uri="{BB962C8B-B14F-4D97-AF65-F5344CB8AC3E}">
        <p14:creationId xmlns:p14="http://schemas.microsoft.com/office/powerpoint/2010/main" val="38187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latin typeface="Garamond" panose="02020404030301010803" pitchFamily="18" charset="0"/>
              <a:cs typeface="Arial"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14</a:t>
            </a:fld>
            <a:endParaRPr lang="es-ES" dirty="0"/>
          </a:p>
        </p:txBody>
      </p:sp>
    </p:spTree>
    <p:extLst>
      <p:ext uri="{BB962C8B-B14F-4D97-AF65-F5344CB8AC3E}">
        <p14:creationId xmlns:p14="http://schemas.microsoft.com/office/powerpoint/2010/main" val="31379984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Omite esta diapositiva si el Módulo 6 forma parte de la capacitación.</a:t>
            </a:r>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148</a:t>
            </a:fld>
            <a:endParaRPr lang="es-ES" dirty="0"/>
          </a:p>
        </p:txBody>
      </p:sp>
    </p:spTree>
    <p:extLst>
      <p:ext uri="{BB962C8B-B14F-4D97-AF65-F5344CB8AC3E}">
        <p14:creationId xmlns:p14="http://schemas.microsoft.com/office/powerpoint/2010/main" val="20418650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En el Módulo 6, practicarás con las 3 herramientas de seguimiento y evaluación de la PrEP: la hoja de registro del servicio de salud para la PrEP, el formulario de consultas de seguimiento de la PrEP y la hoja de registro de clientes de la PrEP.</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149</a:t>
            </a:fld>
            <a:endParaRPr lang="es-ES" dirty="0"/>
          </a:p>
        </p:txBody>
      </p:sp>
    </p:spTree>
    <p:extLst>
      <p:ext uri="{BB962C8B-B14F-4D97-AF65-F5344CB8AC3E}">
        <p14:creationId xmlns:p14="http://schemas.microsoft.com/office/powerpoint/2010/main" val="3818707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150</a:t>
            </a:fld>
            <a:endParaRPr lang="es-ES" dirty="0"/>
          </a:p>
        </p:txBody>
      </p:sp>
    </p:spTree>
    <p:extLst>
      <p:ext uri="{BB962C8B-B14F-4D97-AF65-F5344CB8AC3E}">
        <p14:creationId xmlns:p14="http://schemas.microsoft.com/office/powerpoint/2010/main" val="204931131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157</a:t>
            </a:fld>
            <a:endParaRPr lang="es-ES" dirty="0"/>
          </a:p>
        </p:txBody>
      </p:sp>
    </p:spTree>
    <p:extLst>
      <p:ext uri="{BB962C8B-B14F-4D97-AF65-F5344CB8AC3E}">
        <p14:creationId xmlns:p14="http://schemas.microsoft.com/office/powerpoint/2010/main" val="20595285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158</a:t>
            </a:fld>
            <a:endParaRPr lang="es-ES" dirty="0"/>
          </a:p>
        </p:txBody>
      </p:sp>
    </p:spTree>
    <p:extLst>
      <p:ext uri="{BB962C8B-B14F-4D97-AF65-F5344CB8AC3E}">
        <p14:creationId xmlns:p14="http://schemas.microsoft.com/office/powerpoint/2010/main" val="148112717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159</a:t>
            </a:fld>
            <a:endParaRPr lang="es-ES" dirty="0"/>
          </a:p>
        </p:txBody>
      </p:sp>
    </p:spTree>
    <p:extLst>
      <p:ext uri="{BB962C8B-B14F-4D97-AF65-F5344CB8AC3E}">
        <p14:creationId xmlns:p14="http://schemas.microsoft.com/office/powerpoint/2010/main" val="7459090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160</a:t>
            </a:fld>
            <a:endParaRPr lang="es-ES" dirty="0"/>
          </a:p>
        </p:txBody>
      </p:sp>
    </p:spTree>
    <p:extLst>
      <p:ext uri="{BB962C8B-B14F-4D97-AF65-F5344CB8AC3E}">
        <p14:creationId xmlns:p14="http://schemas.microsoft.com/office/powerpoint/2010/main" val="20334747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161</a:t>
            </a:fld>
            <a:endParaRPr lang="es-ES" dirty="0"/>
          </a:p>
        </p:txBody>
      </p:sp>
    </p:spTree>
    <p:extLst>
      <p:ext uri="{BB962C8B-B14F-4D97-AF65-F5344CB8AC3E}">
        <p14:creationId xmlns:p14="http://schemas.microsoft.com/office/powerpoint/2010/main" val="40951473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162</a:t>
            </a:fld>
            <a:endParaRPr lang="es-ES" dirty="0"/>
          </a:p>
        </p:txBody>
      </p:sp>
    </p:spTree>
    <p:extLst>
      <p:ext uri="{BB962C8B-B14F-4D97-AF65-F5344CB8AC3E}">
        <p14:creationId xmlns:p14="http://schemas.microsoft.com/office/powerpoint/2010/main" val="279155257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163</a:t>
            </a:fld>
            <a:endParaRPr lang="es-ES" dirty="0"/>
          </a:p>
        </p:txBody>
      </p:sp>
    </p:spTree>
    <p:extLst>
      <p:ext uri="{BB962C8B-B14F-4D97-AF65-F5344CB8AC3E}">
        <p14:creationId xmlns:p14="http://schemas.microsoft.com/office/powerpoint/2010/main" val="205952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En esta capacitación, la atención estará centrada en las intervenciones biomédicas, en especial, en el uso de antirretrovirales para la profilaxis pre-exposición (PrEP).</a:t>
            </a:r>
          </a:p>
          <a:p>
            <a:pPr lvl="0"/>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15</a:t>
            </a:fld>
            <a:endParaRPr lang="es-ES" dirty="0"/>
          </a:p>
        </p:txBody>
      </p:sp>
    </p:spTree>
    <p:extLst>
      <p:ext uri="{BB962C8B-B14F-4D97-AF65-F5344CB8AC3E}">
        <p14:creationId xmlns:p14="http://schemas.microsoft.com/office/powerpoint/2010/main" val="419649938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164</a:t>
            </a:fld>
            <a:endParaRPr lang="es-ES" dirty="0"/>
          </a:p>
        </p:txBody>
      </p:sp>
    </p:spTree>
    <p:extLst>
      <p:ext uri="{BB962C8B-B14F-4D97-AF65-F5344CB8AC3E}">
        <p14:creationId xmlns:p14="http://schemas.microsoft.com/office/powerpoint/2010/main" val="251378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a:t>
            </a:fld>
            <a:endParaRPr lang="es-ES" dirty="0"/>
          </a:p>
        </p:txBody>
      </p:sp>
    </p:spTree>
    <p:extLst>
      <p:ext uri="{BB962C8B-B14F-4D97-AF65-F5344CB8AC3E}">
        <p14:creationId xmlns:p14="http://schemas.microsoft.com/office/powerpoint/2010/main" val="264637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La idea de ofrecer un medicamento preventivo antes de exponerse a un agente infeccioso no es un concepto nuevo, y ya la hemos implementado con otras enfermedades (p. ej., la profilaxis antimalaria es la utilización de medicamentos contra la malaria para evitar contraer esta enfermedad antes de viajar a un área endémica).</a:t>
            </a:r>
          </a:p>
          <a:p>
            <a:pPr marL="0" indent="0">
              <a:buFont typeface="Arial"/>
              <a:buNone/>
            </a:pPr>
            <a:endParaRPr lang="es-E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17</a:t>
            </a:fld>
            <a:endParaRPr lang="es-ES" dirty="0"/>
          </a:p>
        </p:txBody>
      </p:sp>
    </p:spTree>
    <p:extLst>
      <p:ext uri="{BB962C8B-B14F-4D97-AF65-F5344CB8AC3E}">
        <p14:creationId xmlns:p14="http://schemas.microsoft.com/office/powerpoint/2010/main" val="282697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18</a:t>
            </a:fld>
            <a:endParaRPr lang="es-ES" dirty="0"/>
          </a:p>
        </p:txBody>
      </p:sp>
    </p:spTree>
    <p:extLst>
      <p:ext uri="{BB962C8B-B14F-4D97-AF65-F5344CB8AC3E}">
        <p14:creationId xmlns:p14="http://schemas.microsoft.com/office/powerpoint/2010/main" val="26508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solidFill>
                  <a:schemeClr val="tx1"/>
                </a:solidFill>
              </a:rPr>
              <a:t>http://www.who.int/hiv/topics/prophylaxis/en/  </a:t>
            </a:r>
          </a:p>
          <a:p>
            <a:pPr marL="0" indent="0">
              <a:buFont typeface="Arial"/>
              <a:buNone/>
            </a:pPr>
            <a:endParaRPr lang="es-ES" dirty="0" smtClean="0">
              <a:latin typeface="Garamond" panose="02020404030301010803" pitchFamily="18" charset="0"/>
              <a:cs typeface="Arial"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19</a:t>
            </a:fld>
            <a:endParaRPr lang="es-ES" dirty="0"/>
          </a:p>
        </p:txBody>
      </p:sp>
    </p:spTree>
    <p:extLst>
      <p:ext uri="{BB962C8B-B14F-4D97-AF65-F5344CB8AC3E}">
        <p14:creationId xmlns:p14="http://schemas.microsoft.com/office/powerpoint/2010/main" val="313799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21</a:t>
            </a:fld>
            <a:endParaRPr lang="es-ES" dirty="0"/>
          </a:p>
        </p:txBody>
      </p:sp>
    </p:spTree>
    <p:extLst>
      <p:ext uri="{BB962C8B-B14F-4D97-AF65-F5344CB8AC3E}">
        <p14:creationId xmlns:p14="http://schemas.microsoft.com/office/powerpoint/2010/main" val="31570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Haz circular la hoja de registro para que todos la completen.</a:t>
            </a:r>
          </a:p>
          <a:p>
            <a:pPr marL="171450" lvl="0" indent="-171450">
              <a:buFont typeface="Arial"/>
              <a:buChar char="•"/>
            </a:pPr>
            <a:r>
              <a:rPr lang="en-US" sz="1200" kern="1200" dirty="0" smtClean="0">
                <a:solidFill>
                  <a:schemeClr val="tx1"/>
                </a:solidFill>
                <a:effectLst/>
                <a:latin typeface="+mn-lt"/>
              </a:rPr>
              <a:t>Toma un gafete de identificación y escribe tu nombre en él.</a:t>
            </a:r>
          </a:p>
          <a:p>
            <a:pPr marL="171450" lvl="0" indent="-171450">
              <a:buFont typeface="Arial"/>
              <a:buChar char="•"/>
            </a:pPr>
            <a:r>
              <a:rPr lang="en-US" sz="1200" kern="1200" dirty="0" smtClean="0">
                <a:solidFill>
                  <a:schemeClr val="tx1"/>
                </a:solidFill>
                <a:effectLst/>
                <a:latin typeface="+mn-lt"/>
              </a:rPr>
              <a:t>Toma uno de los manuales para participantes, un cuaderno y una lapicera. Utilizarás el manual durante la capacitación y te lo llevarás a casa cuando finalice la capacitación.</a:t>
            </a:r>
          </a:p>
        </p:txBody>
      </p:sp>
      <p:sp>
        <p:nvSpPr>
          <p:cNvPr id="4" name="Slide Number Placeholder 3"/>
          <p:cNvSpPr>
            <a:spLocks noGrp="1"/>
          </p:cNvSpPr>
          <p:nvPr>
            <p:ph type="sldNum" sz="quarter" idx="10"/>
          </p:nvPr>
        </p:nvSpPr>
        <p:spPr/>
        <p:txBody>
          <a:bodyPr/>
          <a:lstStyle/>
          <a:p>
            <a:fld id="{E027020C-613B-6641-9351-4FDAA85641A1}" type="slidenum">
              <a:rPr lang="en-US" smtClean="0"/>
              <a:t>2</a:t>
            </a:fld>
            <a:endParaRPr lang="es-ES" dirty="0"/>
          </a:p>
        </p:txBody>
      </p:sp>
    </p:spTree>
    <p:extLst>
      <p:ext uri="{BB962C8B-B14F-4D97-AF65-F5344CB8AC3E}">
        <p14:creationId xmlns:p14="http://schemas.microsoft.com/office/powerpoint/2010/main" val="182962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22</a:t>
            </a:fld>
            <a:endParaRPr lang="es-ES" dirty="0"/>
          </a:p>
        </p:txBody>
      </p:sp>
    </p:spTree>
    <p:extLst>
      <p:ext uri="{BB962C8B-B14F-4D97-AF65-F5344CB8AC3E}">
        <p14:creationId xmlns:p14="http://schemas.microsoft.com/office/powerpoint/2010/main" val="1713414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23</a:t>
            </a:fld>
            <a:endParaRPr lang="es-ES" dirty="0"/>
          </a:p>
        </p:txBody>
      </p:sp>
    </p:spTree>
    <p:extLst>
      <p:ext uri="{BB962C8B-B14F-4D97-AF65-F5344CB8AC3E}">
        <p14:creationId xmlns:p14="http://schemas.microsoft.com/office/powerpoint/2010/main" val="4148673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24</a:t>
            </a:fld>
            <a:endParaRPr lang="es-ES" dirty="0"/>
          </a:p>
        </p:txBody>
      </p:sp>
    </p:spTree>
    <p:extLst>
      <p:ext uri="{BB962C8B-B14F-4D97-AF65-F5344CB8AC3E}">
        <p14:creationId xmlns:p14="http://schemas.microsoft.com/office/powerpoint/2010/main" val="121333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b="1" dirty="0" smtClean="0">
                <a:solidFill>
                  <a:srgbClr val="FF0000"/>
                </a:solidFill>
                <a:latin typeface="Garamond" panose="02020404030301010803" pitchFamily="18" charset="0"/>
              </a:rPr>
              <a:t>AGREGAR DATOS ESPECÍFICOS DEL PAÍS EN ESTA DIAPOSITIVA</a:t>
            </a:r>
            <a:endParaRPr lang="es-ES" dirty="0" smtClean="0">
              <a:latin typeface="Garamond" panose="02020404030301010803" pitchFamily="18" charset="0"/>
            </a:endParaRPr>
          </a:p>
          <a:p>
            <a:pPr defTabSz="471145">
              <a:defRPr/>
            </a:pPr>
            <a:endParaRPr lang="es-ES" dirty="0" smtClean="0">
              <a:latin typeface="Garamond" panose="02020404030301010803" pitchFamily="18" charset="0"/>
            </a:endParaRPr>
          </a:p>
          <a:p>
            <a:pPr defTabSz="471145">
              <a:defRPr/>
            </a:pPr>
            <a:r>
              <a:rPr lang="en-US" b="1" dirty="0" smtClean="0">
                <a:latin typeface="Garamond" panose="02020404030301010803" pitchFamily="18" charset="0"/>
              </a:rPr>
              <a:t>Agrega 1 o 2 diapositivas para explicar la epidemiología local del VIH, dónde se está produciendo la mayor parte de las nuevas infecciones por el VIH y los distintos grupos poblacionales clave</a:t>
            </a:r>
            <a:r>
              <a:rPr lang="en-US" b="1" baseline="0" dirty="0" smtClean="0">
                <a:solidFill>
                  <a:srgbClr val="00B0F0"/>
                </a:solidFill>
                <a:latin typeface="Garamond" panose="02020404030301010803" pitchFamily="18" charset="0"/>
              </a:rPr>
              <a:t> a los cuales apunta la PrEP para su uso en el ámbito local.</a:t>
            </a:r>
            <a:endParaRPr lang="es-ES" b="1" dirty="0" smtClean="0">
              <a:solidFill>
                <a:srgbClr val="00B0F0"/>
              </a:solidFill>
              <a:latin typeface="Garamond" panose="02020404030301010803" pitchFamily="18" charset="0"/>
            </a:endParaRPr>
          </a:p>
          <a:p>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25</a:t>
            </a:fld>
            <a:endParaRPr lang="es-ES" dirty="0"/>
          </a:p>
        </p:txBody>
      </p:sp>
    </p:spTree>
    <p:extLst>
      <p:ext uri="{BB962C8B-B14F-4D97-AF65-F5344CB8AC3E}">
        <p14:creationId xmlns:p14="http://schemas.microsoft.com/office/powerpoint/2010/main" val="192622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26</a:t>
            </a:fld>
            <a:endParaRPr lang="es-ES" dirty="0"/>
          </a:p>
        </p:txBody>
      </p:sp>
    </p:spTree>
    <p:extLst>
      <p:ext uri="{BB962C8B-B14F-4D97-AF65-F5344CB8AC3E}">
        <p14:creationId xmlns:p14="http://schemas.microsoft.com/office/powerpoint/2010/main" val="179373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27</a:t>
            </a:fld>
            <a:endParaRPr lang="es-ES" dirty="0"/>
          </a:p>
        </p:txBody>
      </p:sp>
    </p:spTree>
    <p:extLst>
      <p:ext uri="{BB962C8B-B14F-4D97-AF65-F5344CB8AC3E}">
        <p14:creationId xmlns:p14="http://schemas.microsoft.com/office/powerpoint/2010/main" val="1926226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28</a:t>
            </a:fld>
            <a:endParaRPr lang="es-ES" dirty="0"/>
          </a:p>
        </p:txBody>
      </p:sp>
    </p:spTree>
    <p:extLst>
      <p:ext uri="{BB962C8B-B14F-4D97-AF65-F5344CB8AC3E}">
        <p14:creationId xmlns:p14="http://schemas.microsoft.com/office/powerpoint/2010/main" val="3548688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Garamond" panose="02020404030301010803" pitchFamily="18" charset="0"/>
              </a:rPr>
              <a:t>Gráfico en el manual para participantes: Eficacia y adherencia al uso del medicamento en estudios de prevención basados en tenofovir por vía oral y en gel</a:t>
            </a:r>
          </a:p>
        </p:txBody>
      </p:sp>
      <p:sp>
        <p:nvSpPr>
          <p:cNvPr id="4" name="Slide Number Placeholder 3"/>
          <p:cNvSpPr>
            <a:spLocks noGrp="1"/>
          </p:cNvSpPr>
          <p:nvPr>
            <p:ph type="sldNum" sz="quarter" idx="10"/>
          </p:nvPr>
        </p:nvSpPr>
        <p:spPr/>
        <p:txBody>
          <a:bodyPr/>
          <a:lstStyle/>
          <a:p>
            <a:fld id="{E027020C-613B-6641-9351-4FDAA85641A1}" type="slidenum">
              <a:rPr lang="en-US" smtClean="0"/>
              <a:t>29</a:t>
            </a:fld>
            <a:endParaRPr lang="es-ES" dirty="0"/>
          </a:p>
        </p:txBody>
      </p:sp>
    </p:spTree>
    <p:extLst>
      <p:ext uri="{BB962C8B-B14F-4D97-AF65-F5344CB8AC3E}">
        <p14:creationId xmlns:p14="http://schemas.microsoft.com/office/powerpoint/2010/main" val="297135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30</a:t>
            </a:fld>
            <a:endParaRPr lang="es-ES" dirty="0"/>
          </a:p>
        </p:txBody>
      </p:sp>
    </p:spTree>
    <p:extLst>
      <p:ext uri="{BB962C8B-B14F-4D97-AF65-F5344CB8AC3E}">
        <p14:creationId xmlns:p14="http://schemas.microsoft.com/office/powerpoint/2010/main" val="179373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31</a:t>
            </a:fld>
            <a:endParaRPr lang="es-ES" dirty="0"/>
          </a:p>
        </p:txBody>
      </p:sp>
    </p:spTree>
    <p:extLst>
      <p:ext uri="{BB962C8B-B14F-4D97-AF65-F5344CB8AC3E}">
        <p14:creationId xmlns:p14="http://schemas.microsoft.com/office/powerpoint/2010/main" val="277503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Realiza una breve presentación e indica tu nombre, organización y cargo.</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3</a:t>
            </a:fld>
            <a:endParaRPr lang="es-ES" dirty="0"/>
          </a:p>
        </p:txBody>
      </p:sp>
    </p:spTree>
    <p:extLst>
      <p:ext uri="{BB962C8B-B14F-4D97-AF65-F5344CB8AC3E}">
        <p14:creationId xmlns:p14="http://schemas.microsoft.com/office/powerpoint/2010/main" val="1405183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aramond" panose="02020404030301010803" pitchFamily="18" charset="0"/>
              </a:rPr>
              <a:t>En esta diapositiva, se muestran distintos estudios de la PrEP previstos, en curso y terminados. Puede obtenerse información actualizada en el sitio web de PrEPWatch.   </a:t>
            </a:r>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32</a:t>
            </a:fld>
            <a:endParaRPr lang="es-ES" dirty="0"/>
          </a:p>
        </p:txBody>
      </p:sp>
    </p:spTree>
    <p:extLst>
      <p:ext uri="{BB962C8B-B14F-4D97-AF65-F5344CB8AC3E}">
        <p14:creationId xmlns:p14="http://schemas.microsoft.com/office/powerpoint/2010/main" val="2365071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33</a:t>
            </a:fld>
            <a:endParaRPr lang="es-ES" dirty="0"/>
          </a:p>
        </p:txBody>
      </p:sp>
    </p:spTree>
    <p:extLst>
      <p:ext uri="{BB962C8B-B14F-4D97-AF65-F5344CB8AC3E}">
        <p14:creationId xmlns:p14="http://schemas.microsoft.com/office/powerpoint/2010/main" val="2312062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b="1" dirty="0" smtClean="0">
                <a:solidFill>
                  <a:srgbClr val="FF0000"/>
                </a:solidFill>
                <a:latin typeface="Garamond" panose="02020404030301010803" pitchFamily="18" charset="0"/>
              </a:rPr>
              <a:t>AGREGAR DATOS ESPECÍFICOS DEL PAÍS EN ESTA DIAPOSITIVA</a:t>
            </a:r>
          </a:p>
          <a:p>
            <a:pPr marL="0" marR="0" lvl="0" indent="0" algn="l" defTabSz="471145"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471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Esta capacitación se centra en la administración diaria de la PrEP por vía oral.</a:t>
            </a:r>
            <a:endParaRPr lang="es-ES" sz="1200" kern="1200" dirty="0" smtClean="0">
              <a:solidFill>
                <a:schemeClr val="tx1"/>
              </a:solidFill>
              <a:effectLst/>
              <a:latin typeface="+mn-lt"/>
              <a:ea typeface="+mn-ea"/>
              <a:cs typeface="+mn-cs"/>
            </a:endParaRPr>
          </a:p>
          <a:p>
            <a:pPr defTabSz="471145">
              <a:defRPr/>
            </a:pPr>
            <a:endParaRPr lang="es-ES" dirty="0" smtClean="0">
              <a:solidFill>
                <a:srgbClr val="FF000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34</a:t>
            </a:fld>
            <a:endParaRPr lang="es-ES" dirty="0"/>
          </a:p>
        </p:txBody>
      </p:sp>
    </p:spTree>
    <p:extLst>
      <p:ext uri="{BB962C8B-B14F-4D97-AF65-F5344CB8AC3E}">
        <p14:creationId xmlns:p14="http://schemas.microsoft.com/office/powerpoint/2010/main" val="444916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35</a:t>
            </a:fld>
            <a:endParaRPr lang="es-ES" dirty="0"/>
          </a:p>
        </p:txBody>
      </p:sp>
    </p:spTree>
    <p:extLst>
      <p:ext uri="{BB962C8B-B14F-4D97-AF65-F5344CB8AC3E}">
        <p14:creationId xmlns:p14="http://schemas.microsoft.com/office/powerpoint/2010/main" val="2528483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rPr>
              <a:t>Los participantes del estudio manifestaron un "síndrome del inicio" con síntomas gastrointestinales, cefaleas y algunos problemas cutáneos. Este síndrome del inicio fue pasajero en la mayoría de los casos, y es importante que los clientes reciban asesoramiento al respecto. </a:t>
            </a:r>
          </a:p>
          <a:p>
            <a:pPr marL="0" indent="0">
              <a:buFont typeface="Arial" panose="020B0604020202020204" pitchFamily="34" charset="0"/>
              <a:buNone/>
            </a:pPr>
            <a:endParaRPr lang="es-E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4FBF3F4-FB7E-4137-ACF6-FC8AC0359A46}" type="slidenum">
              <a:rPr lang="en-US" smtClean="0"/>
              <a:t>36</a:t>
            </a:fld>
            <a:endParaRPr lang="es-ES" dirty="0"/>
          </a:p>
        </p:txBody>
      </p:sp>
    </p:spTree>
    <p:extLst>
      <p:ext uri="{BB962C8B-B14F-4D97-AF65-F5344CB8AC3E}">
        <p14:creationId xmlns:p14="http://schemas.microsoft.com/office/powerpoint/2010/main" val="1031235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37</a:t>
            </a:fld>
            <a:endParaRPr lang="es-ES" dirty="0"/>
          </a:p>
        </p:txBody>
      </p:sp>
    </p:spTree>
    <p:extLst>
      <p:ext uri="{BB962C8B-B14F-4D97-AF65-F5344CB8AC3E}">
        <p14:creationId xmlns:p14="http://schemas.microsoft.com/office/powerpoint/2010/main" val="3091881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38</a:t>
            </a:fld>
            <a:endParaRPr lang="es-ES" dirty="0"/>
          </a:p>
        </p:txBody>
      </p:sp>
    </p:spTree>
    <p:extLst>
      <p:ext uri="{BB962C8B-B14F-4D97-AF65-F5344CB8AC3E}">
        <p14:creationId xmlns:p14="http://schemas.microsoft.com/office/powerpoint/2010/main" val="2833962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39</a:t>
            </a:fld>
            <a:endParaRPr lang="es-ES" dirty="0"/>
          </a:p>
        </p:txBody>
      </p:sp>
    </p:spTree>
    <p:extLst>
      <p:ext uri="{BB962C8B-B14F-4D97-AF65-F5344CB8AC3E}">
        <p14:creationId xmlns:p14="http://schemas.microsoft.com/office/powerpoint/2010/main" val="1713414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40</a:t>
            </a:fld>
            <a:endParaRPr lang="es-ES" dirty="0"/>
          </a:p>
        </p:txBody>
      </p:sp>
    </p:spTree>
    <p:extLst>
      <p:ext uri="{BB962C8B-B14F-4D97-AF65-F5344CB8AC3E}">
        <p14:creationId xmlns:p14="http://schemas.microsoft.com/office/powerpoint/2010/main" val="2131656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latin typeface="Garamond" panose="02020404030301010803" pitchFamily="18" charset="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65610" indent="-294465" eaLnBrk="0" hangingPunct="0">
              <a:defRPr sz="2500">
                <a:solidFill>
                  <a:schemeClr val="tx1"/>
                </a:solidFill>
                <a:latin typeface="Calibri" pitchFamily="34" charset="0"/>
                <a:ea typeface="MS PGothic" pitchFamily="34" charset="-128"/>
              </a:defRPr>
            </a:lvl2pPr>
            <a:lvl3pPr marL="1177862" indent="-235572" eaLnBrk="0" hangingPunct="0">
              <a:defRPr sz="2500">
                <a:solidFill>
                  <a:schemeClr val="tx1"/>
                </a:solidFill>
                <a:latin typeface="Calibri" pitchFamily="34" charset="0"/>
                <a:ea typeface="MS PGothic" pitchFamily="34" charset="-128"/>
              </a:defRPr>
            </a:lvl3pPr>
            <a:lvl4pPr marL="1649006" indent="-235572" eaLnBrk="0" hangingPunct="0">
              <a:defRPr sz="2500">
                <a:solidFill>
                  <a:schemeClr val="tx1"/>
                </a:solidFill>
                <a:latin typeface="Calibri" pitchFamily="34" charset="0"/>
                <a:ea typeface="MS PGothic" pitchFamily="34" charset="-128"/>
              </a:defRPr>
            </a:lvl4pPr>
            <a:lvl5pPr marL="2120151" indent="-235572" eaLnBrk="0" hangingPunct="0">
              <a:defRPr sz="2500">
                <a:solidFill>
                  <a:schemeClr val="tx1"/>
                </a:solidFill>
                <a:latin typeface="Calibri"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Calibri"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Calibri"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Calibri"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C7B1615-DB33-45E7-89E3-2A716A7CCB1D}" type="slidenum">
              <a:rPr lang="en-US" sz="1200"/>
              <a:pPr eaLnBrk="1" hangingPunct="1"/>
              <a:t>41</a:t>
            </a:fld>
            <a:endParaRPr lang="es-ES" sz="1200" dirty="0"/>
          </a:p>
        </p:txBody>
      </p:sp>
    </p:spTree>
    <p:extLst>
      <p:ext uri="{BB962C8B-B14F-4D97-AF65-F5344CB8AC3E}">
        <p14:creationId xmlns:p14="http://schemas.microsoft.com/office/powerpoint/2010/main" val="51550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a:t>
            </a:fld>
            <a:endParaRPr lang="es-ES" dirty="0"/>
          </a:p>
        </p:txBody>
      </p:sp>
    </p:spTree>
    <p:extLst>
      <p:ext uri="{BB962C8B-B14F-4D97-AF65-F5344CB8AC3E}">
        <p14:creationId xmlns:p14="http://schemas.microsoft.com/office/powerpoint/2010/main" val="3213786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42</a:t>
            </a:fld>
            <a:endParaRPr lang="es-ES" dirty="0"/>
          </a:p>
        </p:txBody>
      </p:sp>
    </p:spTree>
    <p:extLst>
      <p:ext uri="{BB962C8B-B14F-4D97-AF65-F5344CB8AC3E}">
        <p14:creationId xmlns:p14="http://schemas.microsoft.com/office/powerpoint/2010/main" val="2223558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En las próximas sesiones, se cubrirá el contenido del Módulo 2.</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43</a:t>
            </a:fld>
            <a:endParaRPr lang="es-ES" dirty="0"/>
          </a:p>
        </p:txBody>
      </p:sp>
    </p:spTree>
    <p:extLst>
      <p:ext uri="{BB962C8B-B14F-4D97-AF65-F5344CB8AC3E}">
        <p14:creationId xmlns:p14="http://schemas.microsoft.com/office/powerpoint/2010/main" val="2454201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44</a:t>
            </a:fld>
            <a:endParaRPr lang="es-ES" dirty="0"/>
          </a:p>
        </p:txBody>
      </p:sp>
    </p:spTree>
    <p:extLst>
      <p:ext uri="{BB962C8B-B14F-4D97-AF65-F5344CB8AC3E}">
        <p14:creationId xmlns:p14="http://schemas.microsoft.com/office/powerpoint/2010/main" val="2499400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45</a:t>
            </a:fld>
            <a:endParaRPr lang="es-ES" dirty="0"/>
          </a:p>
        </p:txBody>
      </p:sp>
    </p:spTree>
    <p:extLst>
      <p:ext uri="{BB962C8B-B14F-4D97-AF65-F5344CB8AC3E}">
        <p14:creationId xmlns:p14="http://schemas.microsoft.com/office/powerpoint/2010/main" val="1064511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47</a:t>
            </a:fld>
            <a:endParaRPr lang="es-ES" dirty="0"/>
          </a:p>
        </p:txBody>
      </p:sp>
    </p:spTree>
    <p:extLst>
      <p:ext uri="{BB962C8B-B14F-4D97-AF65-F5344CB8AC3E}">
        <p14:creationId xmlns:p14="http://schemas.microsoft.com/office/powerpoint/2010/main" val="2383116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F79A0DE-19B6-4E79-AA78-482B27753DF5}" type="slidenum">
              <a:rPr lang="en-US" smtClean="0"/>
              <a:t>48</a:t>
            </a:fld>
            <a:endParaRPr lang="es-ES" dirty="0"/>
          </a:p>
        </p:txBody>
      </p:sp>
    </p:spTree>
    <p:extLst>
      <p:ext uri="{BB962C8B-B14F-4D97-AF65-F5344CB8AC3E}">
        <p14:creationId xmlns:p14="http://schemas.microsoft.com/office/powerpoint/2010/main" val="3192313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Garamond" panose="02020404030301010803" pitchFamily="18" charset="0"/>
              </a:rPr>
              <a:t>Cada país debe agregar su algoritmo nacional de la prueba del VIH.</a:t>
            </a:r>
            <a:endParaRPr lang="es-ES" b="1"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BE0EC59-2635-F642-BC4C-60F2F537D386}" type="slidenum">
              <a:rPr lang="en-US" smtClean="0"/>
              <a:t>49</a:t>
            </a:fld>
            <a:endParaRPr lang="es-ES" dirty="0"/>
          </a:p>
        </p:txBody>
      </p:sp>
    </p:spTree>
    <p:extLst>
      <p:ext uri="{BB962C8B-B14F-4D97-AF65-F5344CB8AC3E}">
        <p14:creationId xmlns:p14="http://schemas.microsoft.com/office/powerpoint/2010/main" val="300299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50</a:t>
            </a:fld>
            <a:endParaRPr lang="es-ES" dirty="0"/>
          </a:p>
        </p:txBody>
      </p:sp>
    </p:spTree>
    <p:extLst>
      <p:ext uri="{BB962C8B-B14F-4D97-AF65-F5344CB8AC3E}">
        <p14:creationId xmlns:p14="http://schemas.microsoft.com/office/powerpoint/2010/main" val="1405521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51</a:t>
            </a:fld>
            <a:endParaRPr lang="es-ES" dirty="0"/>
          </a:p>
        </p:txBody>
      </p:sp>
    </p:spTree>
    <p:extLst>
      <p:ext uri="{BB962C8B-B14F-4D97-AF65-F5344CB8AC3E}">
        <p14:creationId xmlns:p14="http://schemas.microsoft.com/office/powerpoint/2010/main" val="1023285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Se estima que entre el 40 % y el 90 % de los clientes con infección aguda por el VIH presentan síntomas gripales que suelen aparecer días o semanas después de exponerse al virus, entre ellos:</a:t>
            </a:r>
          </a:p>
          <a:p>
            <a:pPr marL="628650" lvl="1" indent="-171450">
              <a:buFont typeface="Arial"/>
              <a:buChar char="•"/>
            </a:pPr>
            <a:r>
              <a:rPr lang="en-US" sz="1200" kern="1200" dirty="0" smtClean="0">
                <a:solidFill>
                  <a:schemeClr val="tx1"/>
                </a:solidFill>
                <a:effectLst/>
                <a:latin typeface="+mn-lt"/>
              </a:rPr>
              <a:t>fiebre,</a:t>
            </a:r>
          </a:p>
          <a:p>
            <a:pPr marL="628650" lvl="1" indent="-171450">
              <a:buFont typeface="Arial"/>
              <a:buChar char="•"/>
            </a:pPr>
            <a:r>
              <a:rPr lang="en-US" sz="1200" kern="1200" dirty="0" smtClean="0">
                <a:solidFill>
                  <a:schemeClr val="tx1"/>
                </a:solidFill>
                <a:effectLst/>
                <a:latin typeface="+mn-lt"/>
              </a:rPr>
              <a:t>fatiga,</a:t>
            </a:r>
          </a:p>
          <a:p>
            <a:pPr marL="628650" lvl="1" indent="-171450">
              <a:buFont typeface="Arial"/>
              <a:buChar char="•"/>
            </a:pPr>
            <a:r>
              <a:rPr lang="en-US" sz="1200" kern="1200" dirty="0" smtClean="0">
                <a:solidFill>
                  <a:schemeClr val="tx1"/>
                </a:solidFill>
                <a:effectLst/>
                <a:latin typeface="+mn-lt"/>
              </a:rPr>
              <a:t>anorexia,</a:t>
            </a:r>
          </a:p>
          <a:p>
            <a:pPr marL="628650" lvl="1" indent="-171450">
              <a:buFont typeface="Arial"/>
              <a:buChar char="•"/>
            </a:pPr>
            <a:r>
              <a:rPr lang="en-US" sz="1200" kern="1200" dirty="0" smtClean="0">
                <a:solidFill>
                  <a:schemeClr val="tx1"/>
                </a:solidFill>
                <a:effectLst/>
                <a:latin typeface="+mn-lt"/>
              </a:rPr>
              <a:t>salpullido (a menudo exantema maculopapular eritematoso),</a:t>
            </a:r>
          </a:p>
          <a:p>
            <a:pPr marL="628650" lvl="1" indent="-171450">
              <a:buFont typeface="Arial"/>
              <a:buChar char="•"/>
            </a:pPr>
            <a:r>
              <a:rPr lang="en-US" sz="1200" kern="1200" dirty="0" smtClean="0">
                <a:solidFill>
                  <a:schemeClr val="tx1"/>
                </a:solidFill>
                <a:effectLst/>
                <a:latin typeface="+mn-lt"/>
              </a:rPr>
              <a:t>faringitis, </a:t>
            </a:r>
          </a:p>
          <a:p>
            <a:pPr marL="628650" lvl="1" indent="-171450">
              <a:buFont typeface="Arial"/>
              <a:buChar char="•"/>
            </a:pPr>
            <a:r>
              <a:rPr lang="en-US" sz="1200" kern="1200" dirty="0" smtClean="0">
                <a:solidFill>
                  <a:schemeClr val="tx1"/>
                </a:solidFill>
                <a:effectLst/>
                <a:latin typeface="+mn-lt"/>
              </a:rPr>
              <a:t>linfadenopatía generalizada, </a:t>
            </a:r>
          </a:p>
          <a:p>
            <a:pPr marL="628650" lvl="1" indent="-171450">
              <a:buFont typeface="Arial"/>
              <a:buChar char="•"/>
            </a:pPr>
            <a:r>
              <a:rPr lang="en-US" sz="1200" kern="1200" dirty="0" smtClean="0">
                <a:solidFill>
                  <a:schemeClr val="tx1"/>
                </a:solidFill>
                <a:effectLst/>
                <a:latin typeface="+mn-lt"/>
              </a:rPr>
              <a:t>úlceras mucocutánea, </a:t>
            </a:r>
          </a:p>
          <a:p>
            <a:pPr marL="628650" lvl="1" indent="-171450">
              <a:buFont typeface="Arial"/>
              <a:buChar char="•"/>
            </a:pPr>
            <a:r>
              <a:rPr lang="en-US" sz="1200" kern="1200" dirty="0" smtClean="0">
                <a:solidFill>
                  <a:schemeClr val="tx1"/>
                </a:solidFill>
                <a:effectLst/>
                <a:latin typeface="+mn-lt"/>
              </a:rPr>
              <a:t>cefaleas, </a:t>
            </a:r>
          </a:p>
          <a:p>
            <a:pPr marL="628650" lvl="1" indent="-171450">
              <a:buFont typeface="Arial"/>
              <a:buChar char="•"/>
            </a:pPr>
            <a:r>
              <a:rPr lang="en-US" sz="1200" kern="1200" dirty="0" smtClean="0">
                <a:solidFill>
                  <a:schemeClr val="tx1"/>
                </a:solidFill>
                <a:effectLst/>
                <a:latin typeface="+mn-lt"/>
              </a:rPr>
              <a:t>meningitis aséptica, </a:t>
            </a:r>
          </a:p>
          <a:p>
            <a:pPr marL="628650" lvl="1" indent="-171450">
              <a:buFont typeface="Arial"/>
              <a:buChar char="•"/>
            </a:pPr>
            <a:r>
              <a:rPr lang="en-US" sz="1200" kern="1200" dirty="0" smtClean="0">
                <a:solidFill>
                  <a:schemeClr val="tx1"/>
                </a:solidFill>
                <a:effectLst/>
                <a:latin typeface="+mn-lt"/>
              </a:rPr>
              <a:t>radiculitis y mielitis.</a:t>
            </a:r>
          </a:p>
          <a:p>
            <a:pPr marL="628650" lvl="1" indent="-171450">
              <a:buFont typeface="Arial"/>
              <a:buChar char="•"/>
            </a:pPr>
            <a:r>
              <a:rPr lang="en-US" sz="1200" kern="1200" dirty="0" smtClean="0">
                <a:solidFill>
                  <a:schemeClr val="tx1"/>
                </a:solidFill>
                <a:effectLst/>
                <a:latin typeface="+mn-lt"/>
              </a:rPr>
              <a:t>Pueden presentarse junto con infecciones oportunistas (IO), candidiasis y herpes zóster (en caso de bajo conteo de CD4).</a:t>
            </a:r>
          </a:p>
          <a:p>
            <a:pPr lvl="0"/>
            <a:r>
              <a:rPr lang="en-US" sz="1200" kern="1200" dirty="0" smtClean="0">
                <a:solidFill>
                  <a:schemeClr val="tx1"/>
                </a:solidFill>
                <a:effectLst/>
                <a:latin typeface="+mn-lt"/>
              </a:rPr>
              <a:t>Estos síntomas no son exclusivos del VIH y pueden darse en muchas otras infecciones virales. </a:t>
            </a:r>
          </a:p>
          <a:p>
            <a:pPr lvl="0"/>
            <a:r>
              <a:rPr lang="en-US" sz="1200" kern="1200" dirty="0" smtClean="0">
                <a:solidFill>
                  <a:schemeClr val="tx1"/>
                </a:solidFill>
                <a:effectLst/>
                <a:latin typeface="+mn-lt"/>
              </a:rPr>
              <a:t>Recuerde que hay clientes con infección aguda por el VIH que no sentirán síntomas.</a:t>
            </a:r>
          </a:p>
          <a:p>
            <a:pPr marL="0" indent="0">
              <a:buFont typeface="Arial" panose="020B0604020202020204" pitchFamily="34" charset="0"/>
              <a:buNone/>
            </a:pPr>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52</a:t>
            </a:fld>
            <a:endParaRPr lang="es-ES" dirty="0"/>
          </a:p>
        </p:txBody>
      </p:sp>
    </p:spTree>
    <p:extLst>
      <p:ext uri="{BB962C8B-B14F-4D97-AF65-F5344CB8AC3E}">
        <p14:creationId xmlns:p14="http://schemas.microsoft.com/office/powerpoint/2010/main" val="422057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a:t>
            </a:fld>
            <a:endParaRPr lang="es-ES" dirty="0"/>
          </a:p>
        </p:txBody>
      </p:sp>
    </p:spTree>
    <p:extLst>
      <p:ext uri="{BB962C8B-B14F-4D97-AF65-F5344CB8AC3E}">
        <p14:creationId xmlns:p14="http://schemas.microsoft.com/office/powerpoint/2010/main" val="2454201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53</a:t>
            </a:fld>
            <a:endParaRPr lang="es-ES" dirty="0"/>
          </a:p>
        </p:txBody>
      </p:sp>
    </p:spTree>
    <p:extLst>
      <p:ext uri="{BB962C8B-B14F-4D97-AF65-F5344CB8AC3E}">
        <p14:creationId xmlns:p14="http://schemas.microsoft.com/office/powerpoint/2010/main" val="1405521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54</a:t>
            </a:fld>
            <a:endParaRPr lang="es-ES" dirty="0"/>
          </a:p>
        </p:txBody>
      </p:sp>
    </p:spTree>
    <p:extLst>
      <p:ext uri="{BB962C8B-B14F-4D97-AF65-F5344CB8AC3E}">
        <p14:creationId xmlns:p14="http://schemas.microsoft.com/office/powerpoint/2010/main" val="1498905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55</a:t>
            </a:fld>
            <a:endParaRPr lang="es-ES" dirty="0"/>
          </a:p>
        </p:txBody>
      </p:sp>
    </p:spTree>
    <p:extLst>
      <p:ext uri="{BB962C8B-B14F-4D97-AF65-F5344CB8AC3E}">
        <p14:creationId xmlns:p14="http://schemas.microsoft.com/office/powerpoint/2010/main" val="1405521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56</a:t>
            </a:fld>
            <a:endParaRPr lang="es-ES" dirty="0"/>
          </a:p>
        </p:txBody>
      </p:sp>
    </p:spTree>
    <p:extLst>
      <p:ext uri="{BB962C8B-B14F-4D97-AF65-F5344CB8AC3E}">
        <p14:creationId xmlns:p14="http://schemas.microsoft.com/office/powerpoint/2010/main" val="1690552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57</a:t>
            </a:fld>
            <a:endParaRPr lang="es-ES" dirty="0"/>
          </a:p>
        </p:txBody>
      </p:sp>
    </p:spTree>
    <p:extLst>
      <p:ext uri="{BB962C8B-B14F-4D97-AF65-F5344CB8AC3E}">
        <p14:creationId xmlns:p14="http://schemas.microsoft.com/office/powerpoint/2010/main" val="1498905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Las preguntas no deben considerarse como un modo de racionar la PrEP o excluir a las personas de los servicios de la PrEP.</a:t>
            </a:r>
          </a:p>
          <a:p>
            <a:pPr marL="171450" lvl="0" indent="-171450">
              <a:buFont typeface="Arial"/>
              <a:buChar char="•"/>
            </a:pPr>
            <a:r>
              <a:rPr lang="en-US" sz="1200" kern="1200" dirty="0" smtClean="0">
                <a:solidFill>
                  <a:schemeClr val="tx1"/>
                </a:solidFill>
                <a:effectLst/>
                <a:latin typeface="+mn-lt"/>
              </a:rPr>
              <a:t>Las preguntas de identificación pueden utilizarse para presentarles a las personas la opción de utilizar la PrEP, así como ofrecerles este tratamiento a aquellos que acuden a los servicios de salud por otros motivos que no sean acceder específicamente a la PrEP.</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58</a:t>
            </a:fld>
            <a:endParaRPr lang="es-ES" dirty="0"/>
          </a:p>
        </p:txBody>
      </p:sp>
    </p:spTree>
    <p:extLst>
      <p:ext uri="{BB962C8B-B14F-4D97-AF65-F5344CB8AC3E}">
        <p14:creationId xmlns:p14="http://schemas.microsoft.com/office/powerpoint/2010/main" val="3137531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59</a:t>
            </a:fld>
            <a:endParaRPr lang="es-ES" dirty="0"/>
          </a:p>
        </p:txBody>
      </p:sp>
    </p:spTree>
    <p:extLst>
      <p:ext uri="{BB962C8B-B14F-4D97-AF65-F5344CB8AC3E}">
        <p14:creationId xmlns:p14="http://schemas.microsoft.com/office/powerpoint/2010/main" val="220088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Los TARV que suprimen la carga viral son muy eficaces a los fines de evitar la transmisión del virus a la pareja.</a:t>
            </a:r>
          </a:p>
          <a:p>
            <a:pPr marL="171450" lvl="0" indent="-171450">
              <a:buFont typeface="Arial"/>
              <a:buChar char="•"/>
            </a:pPr>
            <a:r>
              <a:rPr lang="en-US" sz="1200" kern="1200" dirty="0" smtClean="0">
                <a:solidFill>
                  <a:schemeClr val="tx1"/>
                </a:solidFill>
                <a:effectLst/>
                <a:latin typeface="+mn-lt"/>
              </a:rPr>
              <a:t>La PrEP sirve como una protección adicional para las parejas serodiscordantes en numerosas situaciones.</a:t>
            </a:r>
          </a:p>
          <a:p>
            <a:pPr marL="171450" lvl="0" indent="-171450">
              <a:buFont typeface="Arial"/>
              <a:buChar char="•"/>
            </a:pPr>
            <a:r>
              <a:rPr lang="en-US" sz="1200" kern="1200" dirty="0" smtClean="0">
                <a:solidFill>
                  <a:schemeClr val="tx1"/>
                </a:solidFill>
                <a:effectLst/>
                <a:latin typeface="+mn-lt"/>
              </a:rPr>
              <a:t>Por otra parte, ante cualquier signo de violencia en la pareja, conducta controladora o enojo o temor frente a preguntas relativas al tratamiento del VIH, debería comenzar a hablarse de la PrEP como medio para controlar el riesgo de contraer el VIH.</a:t>
            </a:r>
          </a:p>
          <a:p>
            <a:pPr marL="0" indent="0">
              <a:buFont typeface="Arial"/>
              <a:buNone/>
            </a:pPr>
            <a:endParaRPr lang="es-ES" dirty="0" smtClean="0">
              <a:latin typeface="Garamond" panose="02020404030301010803" pitchFamily="18" charset="0"/>
            </a:endParaRPr>
          </a:p>
          <a:p>
            <a:pPr marL="0" indent="0">
              <a:buFont typeface="Arial"/>
              <a:buNone/>
            </a:pPr>
            <a:endParaRPr lang="es-E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60</a:t>
            </a:fld>
            <a:endParaRPr lang="es-ES" dirty="0"/>
          </a:p>
        </p:txBody>
      </p:sp>
    </p:spTree>
    <p:extLst>
      <p:ext uri="{BB962C8B-B14F-4D97-AF65-F5344CB8AC3E}">
        <p14:creationId xmlns:p14="http://schemas.microsoft.com/office/powerpoint/2010/main" val="4018126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62</a:t>
            </a:fld>
            <a:endParaRPr lang="es-ES" dirty="0"/>
          </a:p>
        </p:txBody>
      </p:sp>
    </p:spTree>
    <p:extLst>
      <p:ext uri="{BB962C8B-B14F-4D97-AF65-F5344CB8AC3E}">
        <p14:creationId xmlns:p14="http://schemas.microsoft.com/office/powerpoint/2010/main" val="2166628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63</a:t>
            </a:fld>
            <a:endParaRPr lang="es-ES" dirty="0"/>
          </a:p>
        </p:txBody>
      </p:sp>
    </p:spTree>
    <p:extLst>
      <p:ext uri="{BB962C8B-B14F-4D97-AF65-F5344CB8AC3E}">
        <p14:creationId xmlns:p14="http://schemas.microsoft.com/office/powerpoint/2010/main" val="285591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a:t>
            </a:fld>
            <a:endParaRPr lang="es-ES" dirty="0"/>
          </a:p>
        </p:txBody>
      </p:sp>
    </p:spTree>
    <p:extLst>
      <p:ext uri="{BB962C8B-B14F-4D97-AF65-F5344CB8AC3E}">
        <p14:creationId xmlns:p14="http://schemas.microsoft.com/office/powerpoint/2010/main" val="381870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Además, puedes utilizar calculadoras en línea para calcular la TFGe.   </a:t>
            </a:r>
          </a:p>
          <a:p>
            <a:pPr marL="171450" lvl="0" indent="-171450">
              <a:buFont typeface="Arial"/>
              <a:buChar char="•"/>
            </a:pPr>
            <a:r>
              <a:rPr lang="en-US" sz="1200" kern="1200" dirty="0" smtClean="0">
                <a:solidFill>
                  <a:schemeClr val="tx1"/>
                </a:solidFill>
                <a:effectLst/>
                <a:latin typeface="+mn-lt"/>
              </a:rPr>
              <a:t>Usemos el ejemplo de una mujer de 26 años con un peso de 55 kg y un nivel de creatinina en suero de 6,9 μmol/L.</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64</a:t>
            </a:fld>
            <a:endParaRPr lang="es-ES" dirty="0"/>
          </a:p>
        </p:txBody>
      </p:sp>
    </p:spTree>
    <p:extLst>
      <p:ext uri="{BB962C8B-B14F-4D97-AF65-F5344CB8AC3E}">
        <p14:creationId xmlns:p14="http://schemas.microsoft.com/office/powerpoint/2010/main" val="2800522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La seguridad del uso de TDF en mujeres embarazadas que padecen hepatitis B crónica (VHB) y en mujeres embarazadas que viven con el VIH ha sido evaluada en numerosos controles sistemáticos.</a:t>
            </a:r>
          </a:p>
          <a:p>
            <a:pPr marL="171450" lvl="0" indent="-171450">
              <a:buFont typeface="Arial"/>
              <a:buChar char="•"/>
            </a:pPr>
            <a:r>
              <a:rPr lang="en-US" sz="1200" kern="1200" dirty="0" smtClean="0">
                <a:solidFill>
                  <a:schemeClr val="tx1"/>
                </a:solidFill>
                <a:effectLst/>
                <a:latin typeface="+mn-lt"/>
              </a:rPr>
              <a:t>Los estudios FEM-PrEP y Partners PrEP han evaluado los efectos adversos de la PrEP vinculados al embarazo, pero el uso del medicamento del estudio fue interrumpido una vez que se confirmó el embarazo de las mujeres en los ensayos. Por consiguiente, no se evaluaron los efectos de la PrEP en el transcurso de todo el embarazo. </a:t>
            </a:r>
          </a:p>
          <a:p>
            <a:pPr marL="171450" lvl="0" indent="-171450">
              <a:buFont typeface="Arial"/>
              <a:buChar char="•"/>
            </a:pPr>
            <a:r>
              <a:rPr lang="en-US" sz="1200" kern="1200" dirty="0" smtClean="0">
                <a:solidFill>
                  <a:schemeClr val="tx1"/>
                </a:solidFill>
                <a:effectLst/>
                <a:latin typeface="+mn-lt"/>
              </a:rPr>
              <a:t>El uso de TDF durante el embarazo parece ser seguro y si bien los datos referentes a su seguridad son alentadores, la mayoría no proviene del grupo poblacional de interés, que es el de las mujeres no infectadas por el VIH.</a:t>
            </a:r>
          </a:p>
          <a:p>
            <a:pPr marL="171450" lvl="0" indent="-171450">
              <a:buFont typeface="Arial"/>
              <a:buChar char="•"/>
            </a:pPr>
            <a:r>
              <a:rPr lang="en-US" sz="1200" kern="1200" dirty="0" smtClean="0">
                <a:solidFill>
                  <a:schemeClr val="tx1"/>
                </a:solidFill>
                <a:effectLst/>
                <a:latin typeface="+mn-lt"/>
              </a:rPr>
              <a:t>Los beneficios que la PrEP ofrece para las mujeres expuestas a riesgo elevado de contraer el VIH parecen superar cualquier riesgo observado hasta la fecha.  </a:t>
            </a:r>
          </a:p>
          <a:p>
            <a:pPr marL="171450" lvl="0" indent="-171450">
              <a:buFont typeface="Arial"/>
              <a:buChar char="•"/>
            </a:pPr>
            <a:r>
              <a:rPr lang="en-US" sz="1200" kern="1200" dirty="0" smtClean="0">
                <a:solidFill>
                  <a:schemeClr val="tx1"/>
                </a:solidFill>
                <a:effectLst/>
                <a:latin typeface="+mn-lt"/>
              </a:rPr>
              <a:t>A medida que la PrEP sea implementada en las mujeres en etapa de gestación, será importante seguir observando los resultados obtenidos en las madres, el período de embarazo y los niños a fin de poder confirmar esta seguridad que sugieren los estudios de control realizados hasta la fecha.</a:t>
            </a:r>
          </a:p>
          <a:p>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4FBF3F4-FB7E-4137-ACF6-FC8AC0359A46}" type="slidenum">
              <a:rPr lang="en-US" smtClean="0"/>
              <a:t>66</a:t>
            </a:fld>
            <a:endParaRPr lang="es-ES" dirty="0"/>
          </a:p>
        </p:txBody>
      </p:sp>
    </p:spTree>
    <p:extLst>
      <p:ext uri="{BB962C8B-B14F-4D97-AF65-F5344CB8AC3E}">
        <p14:creationId xmlns:p14="http://schemas.microsoft.com/office/powerpoint/2010/main" val="15853231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Los clientes deben recibir educación y asesoramiento para tomar una decisión informada sobre la PrEP.</a:t>
            </a:r>
            <a:endParaRPr lang="es-E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rPr>
              <a:t>No debe presionarse a los clientes para que comiencen a utilizar la PrEP.</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9F79A0DE-19B6-4E79-AA78-482B27753DF5}" type="slidenum">
              <a:rPr lang="en-US" smtClean="0"/>
              <a:t>67</a:t>
            </a:fld>
            <a:endParaRPr lang="es-ES" dirty="0"/>
          </a:p>
        </p:txBody>
      </p:sp>
    </p:spTree>
    <p:extLst>
      <p:ext uri="{BB962C8B-B14F-4D97-AF65-F5344CB8AC3E}">
        <p14:creationId xmlns:p14="http://schemas.microsoft.com/office/powerpoint/2010/main" val="4256684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68</a:t>
            </a:fld>
            <a:endParaRPr lang="es-ES" dirty="0"/>
          </a:p>
        </p:txBody>
      </p:sp>
    </p:spTree>
    <p:extLst>
      <p:ext uri="{BB962C8B-B14F-4D97-AF65-F5344CB8AC3E}">
        <p14:creationId xmlns:p14="http://schemas.microsoft.com/office/powerpoint/2010/main" val="697998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70</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71</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rPr>
              <a:t>¿José es un buen candidato para utilizar la PrEP?</a:t>
            </a:r>
          </a:p>
          <a:p>
            <a:pPr marL="171450" lvl="0" indent="-171450">
              <a:buFont typeface="Arial"/>
              <a:buChar char="•"/>
            </a:pPr>
            <a:r>
              <a:rPr lang="en-US" sz="1200" i="1" kern="1200" dirty="0" smtClean="0">
                <a:solidFill>
                  <a:schemeClr val="tx1"/>
                </a:solidFill>
                <a:effectLst/>
                <a:latin typeface="+mn-lt"/>
              </a:rPr>
              <a:t>Sí </a:t>
            </a:r>
            <a:endParaRPr lang="es-E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rPr>
              <a:t>De ser así, ¿qué aspectos tuviste en cuenta para determinar la elegibilidad?</a:t>
            </a:r>
          </a:p>
          <a:p>
            <a:pPr marL="171450" lvl="0" indent="-171450">
              <a:buFont typeface="Arial"/>
              <a:buChar char="•"/>
            </a:pPr>
            <a:r>
              <a:rPr lang="en-US" sz="1200" i="1" kern="1200" dirty="0" smtClean="0">
                <a:solidFill>
                  <a:schemeClr val="tx1"/>
                </a:solidFill>
                <a:effectLst/>
                <a:latin typeface="+mn-lt"/>
              </a:rPr>
              <a:t>José corre riesgos significativos de infección por el VIH (relaciones sexuales sin condón, pareja con VIH).</a:t>
            </a:r>
            <a:endParaRPr lang="es-E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rPr>
              <a:t>La carga viral de la pareja de José.</a:t>
            </a:r>
            <a:endParaRPr lang="es-E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rPr>
              <a:t>El período de ventana de la prueba rápida de anticuerpos del VIH.</a:t>
            </a:r>
          </a:p>
          <a:p>
            <a:pPr marL="171450" lvl="0" indent="-171450">
              <a:buFont typeface="Arial"/>
              <a:buChar char="•"/>
            </a:pPr>
            <a:r>
              <a:rPr lang="en-US" sz="1200" i="1" kern="1200" dirty="0" smtClean="0">
                <a:solidFill>
                  <a:schemeClr val="tx1"/>
                </a:solidFill>
                <a:effectLst/>
                <a:latin typeface="+mn-lt"/>
              </a:rPr>
              <a:t>Ninguna</a:t>
            </a:r>
            <a:r>
              <a:rPr dirty="0" smtClean="0"/>
              <a:t> </a:t>
            </a:r>
            <a:r>
              <a:rPr lang="en-US" sz="1200" i="1" kern="1200" dirty="0" smtClean="0">
                <a:solidFill>
                  <a:schemeClr val="tx1"/>
                </a:solidFill>
                <a:effectLst/>
                <a:latin typeface="+mn-lt"/>
              </a:rPr>
              <a:t>otra cuestión de elegibilidad. Cualquier posible desafío u obstáculo modificable no debería tenerse en cuenta en la elegibilidad. Por ejemplo, sabemos que "goza de buena salud", por lo tanto, es posible que tenga poca experiencia con tomar medicamentos a diario. La adquisición del hábito puede ser un tema para incluir en el asesoramiento y la educación sobre la adherencia al uso del medicamento.</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72</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rPr>
              <a:t>¿María es una buena candidata para utilizar la PrEP?</a:t>
            </a:r>
          </a:p>
          <a:p>
            <a:pPr marL="171450" lvl="0" indent="-171450">
              <a:buFont typeface="Arial"/>
              <a:buChar char="•"/>
            </a:pPr>
            <a:r>
              <a:rPr lang="en-US" sz="1200" i="1" kern="1200" dirty="0" smtClean="0">
                <a:solidFill>
                  <a:schemeClr val="tx1"/>
                </a:solidFill>
                <a:effectLst/>
                <a:latin typeface="+mn-lt"/>
              </a:rPr>
              <a:t>Sí, siempre y cuando no tenga una IAV o una depuración de creatinina superior a 60 ml/min.</a:t>
            </a:r>
            <a:endParaRPr lang="es-E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rPr>
              <a:t>De ser así, ¿por qué?</a:t>
            </a:r>
          </a:p>
          <a:p>
            <a:pPr marL="171450" lvl="0" indent="-171450">
              <a:buFont typeface="Arial"/>
              <a:buChar char="•"/>
            </a:pPr>
            <a:r>
              <a:rPr lang="en-US" sz="1200" i="1" kern="1200" dirty="0" smtClean="0">
                <a:solidFill>
                  <a:schemeClr val="tx1"/>
                </a:solidFill>
                <a:effectLst/>
                <a:latin typeface="+mn-lt"/>
              </a:rPr>
              <a:t>María está expuesta a riesgos significativos (varias parejas y, a veces, sin condones).</a:t>
            </a:r>
            <a:endParaRPr lang="es-E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rPr>
              <a:t>¿Qué otra información necesitarías para determinar su elegibilidad?</a:t>
            </a:r>
          </a:p>
          <a:p>
            <a:pPr marL="171450" lvl="0" indent="-171450">
              <a:buFont typeface="Arial"/>
              <a:buChar char="•"/>
            </a:pPr>
            <a:r>
              <a:rPr lang="en-US" sz="1200" i="1" kern="1200" dirty="0" smtClean="0">
                <a:solidFill>
                  <a:schemeClr val="tx1"/>
                </a:solidFill>
                <a:effectLst/>
                <a:latin typeface="+mn-lt"/>
              </a:rPr>
              <a:t>Debe descartarse la posibilidad de que se trate de una IAV.</a:t>
            </a:r>
            <a:endParaRPr lang="es-E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rPr>
              <a:t>Debe determinarse la depuración de creatinina.</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73</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rPr>
              <a:t>¿Geraldine es una buena candidata para utilizar la PrEP?</a:t>
            </a:r>
          </a:p>
          <a:p>
            <a:pPr marL="171450" lvl="0" indent="-171450">
              <a:buFont typeface="Arial"/>
              <a:buChar char="•"/>
            </a:pPr>
            <a:r>
              <a:rPr lang="en-US" sz="1200" i="1" kern="1200" dirty="0" smtClean="0">
                <a:solidFill>
                  <a:schemeClr val="tx1"/>
                </a:solidFill>
                <a:effectLst/>
                <a:latin typeface="+mn-lt"/>
              </a:rPr>
              <a:t>Sí </a:t>
            </a:r>
            <a:endParaRPr lang="es-E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rPr>
              <a:t>De ser así, ¿por qué?</a:t>
            </a:r>
          </a:p>
          <a:p>
            <a:pPr marL="171450" lvl="0" indent="-171450">
              <a:buFont typeface="Arial"/>
              <a:buChar char="•"/>
            </a:pPr>
            <a:r>
              <a:rPr lang="en-US" sz="1200" i="1" kern="1200" dirty="0" smtClean="0">
                <a:solidFill>
                  <a:schemeClr val="tx1"/>
                </a:solidFill>
                <a:effectLst/>
                <a:latin typeface="+mn-lt"/>
              </a:rPr>
              <a:t>Geraldine corre riesgos significativos (es posible que su pareja se inyecte drogas).</a:t>
            </a:r>
            <a:endParaRPr lang="es-E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rPr>
              <a:t>¿Qué otra información necesitarías para determinar su elegibilidad?</a:t>
            </a:r>
          </a:p>
          <a:p>
            <a:pPr marL="171450" lvl="0" indent="-171450">
              <a:buFont typeface="Arial"/>
              <a:buChar char="•"/>
            </a:pPr>
            <a:r>
              <a:rPr lang="en-US" sz="1200" i="1" kern="1200" dirty="0" smtClean="0">
                <a:solidFill>
                  <a:schemeClr val="tx1"/>
                </a:solidFill>
                <a:effectLst/>
                <a:latin typeface="+mn-lt"/>
              </a:rPr>
              <a:t>Debe descartarse la posibilidad de que se trate de una IAV y debe determinarse la depuración de creatinina.</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74</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rPr>
              <a:t>¿Daniel es un buen candidato para utilizar la PrEP?</a:t>
            </a:r>
          </a:p>
          <a:p>
            <a:pPr marL="171450" lvl="0" indent="-171450">
              <a:buFont typeface="Arial"/>
              <a:buChar char="•"/>
            </a:pPr>
            <a:r>
              <a:rPr lang="en-US" sz="1200" i="1" kern="1200" dirty="0" smtClean="0">
                <a:solidFill>
                  <a:schemeClr val="tx1"/>
                </a:solidFill>
                <a:effectLst/>
                <a:latin typeface="+mn-lt"/>
              </a:rPr>
              <a:t>No en esta consulta.</a:t>
            </a:r>
            <a:endParaRPr lang="es-E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rPr>
              <a:t>¿Por qué?</a:t>
            </a:r>
          </a:p>
          <a:p>
            <a:pPr marL="171450" lvl="0" indent="-171450">
              <a:buFont typeface="Arial"/>
              <a:buChar char="•"/>
            </a:pPr>
            <a:r>
              <a:rPr lang="en-US" sz="1200" i="1" kern="1200" dirty="0" smtClean="0">
                <a:solidFill>
                  <a:schemeClr val="tx1"/>
                </a:solidFill>
                <a:effectLst/>
                <a:latin typeface="+mn-lt"/>
              </a:rPr>
              <a:t>Daniel posiblemente está expuesto a riesgos significativos (una posible ITS), pero se negó a hacerse una prueba del VIH.</a:t>
            </a: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75</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Para que la capacitación sea eficaz, el grupo aceptará respetar algunas reglas básicas. Estas reglas básicas ayudarán a que la capacitación se desarrolle sin inconvenientes, aprovechar al máximo el aprendizaje y alentar la participación.</a:t>
            </a:r>
          </a:p>
          <a:p>
            <a:pPr marL="171450" lvl="0" indent="-171450">
              <a:buFont typeface="Arial"/>
              <a:buChar char="•"/>
            </a:pPr>
            <a:r>
              <a:rPr lang="en-US" sz="1200" kern="1200" dirty="0" smtClean="0">
                <a:solidFill>
                  <a:schemeClr val="tx1"/>
                </a:solidFill>
                <a:effectLst/>
                <a:latin typeface="+mn-lt"/>
              </a:rPr>
              <a:t>¿Deben agregarse otras reglas?</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7</a:t>
            </a:fld>
            <a:endParaRPr lang="es-ES" dirty="0"/>
          </a:p>
        </p:txBody>
      </p:sp>
    </p:spTree>
    <p:extLst>
      <p:ext uri="{BB962C8B-B14F-4D97-AF65-F5344CB8AC3E}">
        <p14:creationId xmlns:p14="http://schemas.microsoft.com/office/powerpoint/2010/main" val="32137868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76</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77</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78</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79</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80</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81</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82</a:t>
            </a:fld>
            <a:endParaRPr lang="es-ES" dirty="0"/>
          </a:p>
        </p:txBody>
      </p:sp>
    </p:spTree>
    <p:extLst>
      <p:ext uri="{BB962C8B-B14F-4D97-AF65-F5344CB8AC3E}">
        <p14:creationId xmlns:p14="http://schemas.microsoft.com/office/powerpoint/2010/main" val="2937644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65610" indent="-294465" eaLnBrk="0" hangingPunct="0">
              <a:defRPr sz="2500">
                <a:solidFill>
                  <a:schemeClr val="tx1"/>
                </a:solidFill>
                <a:latin typeface="Calibri" pitchFamily="34" charset="0"/>
                <a:ea typeface="MS PGothic" pitchFamily="34" charset="-128"/>
              </a:defRPr>
            </a:lvl2pPr>
            <a:lvl3pPr marL="1177862" indent="-235572" eaLnBrk="0" hangingPunct="0">
              <a:defRPr sz="2500">
                <a:solidFill>
                  <a:schemeClr val="tx1"/>
                </a:solidFill>
                <a:latin typeface="Calibri" pitchFamily="34" charset="0"/>
                <a:ea typeface="MS PGothic" pitchFamily="34" charset="-128"/>
              </a:defRPr>
            </a:lvl3pPr>
            <a:lvl4pPr marL="1649006" indent="-235572" eaLnBrk="0" hangingPunct="0">
              <a:defRPr sz="2500">
                <a:solidFill>
                  <a:schemeClr val="tx1"/>
                </a:solidFill>
                <a:latin typeface="Calibri" pitchFamily="34" charset="0"/>
                <a:ea typeface="MS PGothic" pitchFamily="34" charset="-128"/>
              </a:defRPr>
            </a:lvl4pPr>
            <a:lvl5pPr marL="2120151" indent="-235572" eaLnBrk="0" hangingPunct="0">
              <a:defRPr sz="2500">
                <a:solidFill>
                  <a:schemeClr val="tx1"/>
                </a:solidFill>
                <a:latin typeface="Calibri"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Calibri"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Calibri"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Calibri"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C7B1615-DB33-45E7-89E3-2A716A7CCB1D}" type="slidenum">
              <a:rPr lang="en-US" sz="1200"/>
              <a:pPr eaLnBrk="1" hangingPunct="1"/>
              <a:t>83</a:t>
            </a:fld>
            <a:endParaRPr lang="es-ES" sz="1200" dirty="0"/>
          </a:p>
        </p:txBody>
      </p:sp>
    </p:spTree>
    <p:extLst>
      <p:ext uri="{BB962C8B-B14F-4D97-AF65-F5344CB8AC3E}">
        <p14:creationId xmlns:p14="http://schemas.microsoft.com/office/powerpoint/2010/main" val="5155032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027020C-613B-6641-9351-4FDAA85641A1}" type="slidenum">
              <a:rPr lang="en-US" smtClean="0"/>
              <a:t>84</a:t>
            </a:fld>
            <a:endParaRPr lang="es-ES" dirty="0"/>
          </a:p>
        </p:txBody>
      </p:sp>
    </p:spTree>
    <p:extLst>
      <p:ext uri="{BB962C8B-B14F-4D97-AF65-F5344CB8AC3E}">
        <p14:creationId xmlns:p14="http://schemas.microsoft.com/office/powerpoint/2010/main" val="24542015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87</a:t>
            </a:fld>
            <a:endParaRPr lang="es-ES" dirty="0"/>
          </a:p>
        </p:txBody>
      </p:sp>
    </p:spTree>
    <p:extLst>
      <p:ext uri="{BB962C8B-B14F-4D97-AF65-F5344CB8AC3E}">
        <p14:creationId xmlns:p14="http://schemas.microsoft.com/office/powerpoint/2010/main" val="24659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a:t>
            </a:fld>
            <a:endParaRPr lang="es-ES" dirty="0"/>
          </a:p>
        </p:txBody>
      </p:sp>
    </p:spTree>
    <p:extLst>
      <p:ext uri="{BB962C8B-B14F-4D97-AF65-F5344CB8AC3E}">
        <p14:creationId xmlns:p14="http://schemas.microsoft.com/office/powerpoint/2010/main" val="1149071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rPr>
              <a:t>Antes de que el cliente comience a utilizar la PrEP, deberías asesorarlo (este es el último de los procedimientos recomendados en la diapositiva anterior).</a:t>
            </a:r>
          </a:p>
          <a:p>
            <a:pPr marL="171450" lvl="0" indent="-171450">
              <a:buFont typeface="Arial"/>
              <a:buChar char="•"/>
            </a:pPr>
            <a:r>
              <a:rPr lang="en-US" sz="1200" kern="1200" dirty="0" smtClean="0">
                <a:solidFill>
                  <a:schemeClr val="tx1"/>
                </a:solidFill>
                <a:effectLst/>
                <a:latin typeface="+mn-lt"/>
              </a:rPr>
              <a:t>El asesoramiento en la primera consulta debería enfocarse en estas áreas.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88</a:t>
            </a:fld>
            <a:endParaRPr lang="es-ES" dirty="0"/>
          </a:p>
        </p:txBody>
      </p:sp>
    </p:spTree>
    <p:extLst>
      <p:ext uri="{BB962C8B-B14F-4D97-AF65-F5344CB8AC3E}">
        <p14:creationId xmlns:p14="http://schemas.microsoft.com/office/powerpoint/2010/main" val="887054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89</a:t>
            </a:fld>
            <a:endParaRPr lang="es-ES" dirty="0"/>
          </a:p>
        </p:txBody>
      </p:sp>
    </p:spTree>
    <p:extLst>
      <p:ext uri="{BB962C8B-B14F-4D97-AF65-F5344CB8AC3E}">
        <p14:creationId xmlns:p14="http://schemas.microsoft.com/office/powerpoint/2010/main" val="42525801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90</a:t>
            </a:fld>
            <a:endParaRPr lang="es-ES" dirty="0"/>
          </a:p>
        </p:txBody>
      </p:sp>
    </p:spTree>
    <p:extLst>
      <p:ext uri="{BB962C8B-B14F-4D97-AF65-F5344CB8AC3E}">
        <p14:creationId xmlns:p14="http://schemas.microsoft.com/office/powerpoint/2010/main" val="5771690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Estos son mensajes clave que debería transmitir durante el asesoramiento en la primera visita. Estos mensajes resaltan cuándo la PrEP da mejores resultados.</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91</a:t>
            </a:fld>
            <a:endParaRPr lang="es-ES" dirty="0"/>
          </a:p>
        </p:txBody>
      </p:sp>
    </p:spTree>
    <p:extLst>
      <p:ext uri="{BB962C8B-B14F-4D97-AF65-F5344CB8AC3E}">
        <p14:creationId xmlns:p14="http://schemas.microsoft.com/office/powerpoint/2010/main" val="34635734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Estos mensajes ayudarán al cliente a cumplir con el régimen de la PrEP.</a:t>
            </a:r>
          </a:p>
          <a:p>
            <a:endParaRPr lang="es-ES" dirty="0"/>
          </a:p>
        </p:txBody>
      </p:sp>
      <p:sp>
        <p:nvSpPr>
          <p:cNvPr id="4" name="Slide Number Placeholder 3"/>
          <p:cNvSpPr>
            <a:spLocks noGrp="1"/>
          </p:cNvSpPr>
          <p:nvPr>
            <p:ph type="sldNum" sz="quarter" idx="10"/>
          </p:nvPr>
        </p:nvSpPr>
        <p:spPr/>
        <p:txBody>
          <a:bodyPr/>
          <a:lstStyle/>
          <a:p>
            <a:fld id="{E027020C-613B-6641-9351-4FDAA85641A1}" type="slidenum">
              <a:rPr lang="en-US" smtClean="0"/>
              <a:t>92</a:t>
            </a:fld>
            <a:endParaRPr lang="es-ES" dirty="0"/>
          </a:p>
        </p:txBody>
      </p:sp>
    </p:spTree>
    <p:extLst>
      <p:ext uri="{BB962C8B-B14F-4D97-AF65-F5344CB8AC3E}">
        <p14:creationId xmlns:p14="http://schemas.microsoft.com/office/powerpoint/2010/main" val="39452196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93</a:t>
            </a:fld>
            <a:endParaRPr lang="es-ES" dirty="0"/>
          </a:p>
        </p:txBody>
      </p:sp>
    </p:spTree>
    <p:extLst>
      <p:ext uri="{BB962C8B-B14F-4D97-AF65-F5344CB8AC3E}">
        <p14:creationId xmlns:p14="http://schemas.microsoft.com/office/powerpoint/2010/main" val="42525801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rPr>
              <a:t>Recuerda que las causas de un bajo nivel de adherencia al uso del medicamento pueden estar relacionadas con el cliente, el régimen de medicación del TARV o el sistema de salud.</a:t>
            </a:r>
          </a:p>
          <a:p>
            <a:pPr marL="0" indent="0">
              <a:buFont typeface="Arial" panose="020B0604020202020204" pitchFamily="34" charset="0"/>
              <a:buNone/>
            </a:pPr>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94</a:t>
            </a:fld>
            <a:endParaRPr lang="es-ES" dirty="0"/>
          </a:p>
        </p:txBody>
      </p:sp>
    </p:spTree>
    <p:extLst>
      <p:ext uri="{BB962C8B-B14F-4D97-AF65-F5344CB8AC3E}">
        <p14:creationId xmlns:p14="http://schemas.microsoft.com/office/powerpoint/2010/main" val="23508130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Es útil pensar sobre la falta de adherencia al uso del medicamento en términos de falta de adherencia voluntaria e involuntaria para mejorar las estrategias de apoyo a la adherencia. </a:t>
            </a:r>
          </a:p>
          <a:p>
            <a:endParaRPr lang="es-E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95</a:t>
            </a:fld>
            <a:endParaRPr lang="es-ES" dirty="0"/>
          </a:p>
        </p:txBody>
      </p:sp>
    </p:spTree>
    <p:extLst>
      <p:ext uri="{BB962C8B-B14F-4D97-AF65-F5344CB8AC3E}">
        <p14:creationId xmlns:p14="http://schemas.microsoft.com/office/powerpoint/2010/main" val="13758337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96</a:t>
            </a:fld>
            <a:endParaRPr lang="es-ES" dirty="0"/>
          </a:p>
        </p:txBody>
      </p:sp>
    </p:spTree>
    <p:extLst>
      <p:ext uri="{BB962C8B-B14F-4D97-AF65-F5344CB8AC3E}">
        <p14:creationId xmlns:p14="http://schemas.microsoft.com/office/powerpoint/2010/main" val="13758337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Los prestadores de servicios de salud pueden fomentar la adherencia al uso del medicamento implementando algunas de las estrategias generales de los programas de TARV que han resultado eficaces para incidir de manera positiva en la adherencia.</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97</a:t>
            </a:fld>
            <a:endParaRPr lang="es-ES" dirty="0"/>
          </a:p>
        </p:txBody>
      </p:sp>
    </p:spTree>
    <p:extLst>
      <p:ext uri="{BB962C8B-B14F-4D97-AF65-F5344CB8AC3E}">
        <p14:creationId xmlns:p14="http://schemas.microsoft.com/office/powerpoint/2010/main" val="379387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a:t>
            </a:fld>
            <a:endParaRPr lang="es-ES" dirty="0"/>
          </a:p>
        </p:txBody>
      </p:sp>
    </p:spTree>
    <p:extLst>
      <p:ext uri="{BB962C8B-B14F-4D97-AF65-F5344CB8AC3E}">
        <p14:creationId xmlns:p14="http://schemas.microsoft.com/office/powerpoint/2010/main" val="5854104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El prestador de servicios de salud puede recurrir a cada una de las opciones/estrategias de la derecha para abordar cada uno de los aspectos de apoyo de la izquierda.</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98</a:t>
            </a:fld>
            <a:endParaRPr lang="es-ES" dirty="0"/>
          </a:p>
        </p:txBody>
      </p:sp>
    </p:spTree>
    <p:extLst>
      <p:ext uri="{BB962C8B-B14F-4D97-AF65-F5344CB8AC3E}">
        <p14:creationId xmlns:p14="http://schemas.microsoft.com/office/powerpoint/2010/main" val="3862053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El prestador de servicios de salud puede recurrir a cada una de las opciones/estrategias de la derecha para abordar cada uno de los aspectos de apoyo de la izquierda.</a:t>
            </a:r>
          </a:p>
          <a:p>
            <a:endParaRPr lang="es-ES" dirty="0"/>
          </a:p>
        </p:txBody>
      </p:sp>
      <p:sp>
        <p:nvSpPr>
          <p:cNvPr id="4" name="Slide Number Placeholder 3"/>
          <p:cNvSpPr>
            <a:spLocks noGrp="1"/>
          </p:cNvSpPr>
          <p:nvPr>
            <p:ph type="sldNum" sz="quarter" idx="10"/>
          </p:nvPr>
        </p:nvSpPr>
        <p:spPr/>
        <p:txBody>
          <a:bodyPr/>
          <a:lstStyle/>
          <a:p>
            <a:fld id="{D01189D6-0383-433A-8A59-58772874C54E}" type="slidenum">
              <a:rPr lang="en-US" smtClean="0"/>
              <a:t>99</a:t>
            </a:fld>
            <a:endParaRPr lang="es-ES" dirty="0"/>
          </a:p>
        </p:txBody>
      </p:sp>
    </p:spTree>
    <p:extLst>
      <p:ext uri="{BB962C8B-B14F-4D97-AF65-F5344CB8AC3E}">
        <p14:creationId xmlns:p14="http://schemas.microsoft.com/office/powerpoint/2010/main" val="38023723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Ten en cuenta que analizar los niveles de medicación en la sangre y las muestras de cabello es más costoso que el resto de las opciones.  </a:t>
            </a:r>
          </a:p>
          <a:p>
            <a:endParaRPr lang="es-ES" dirty="0"/>
          </a:p>
        </p:txBody>
      </p:sp>
      <p:sp>
        <p:nvSpPr>
          <p:cNvPr id="4" name="Slide Number Placeholder 3"/>
          <p:cNvSpPr>
            <a:spLocks noGrp="1"/>
          </p:cNvSpPr>
          <p:nvPr>
            <p:ph type="sldNum" sz="quarter" idx="10"/>
          </p:nvPr>
        </p:nvSpPr>
        <p:spPr/>
        <p:txBody>
          <a:bodyPr/>
          <a:lstStyle/>
          <a:p>
            <a:fld id="{D01189D6-0383-433A-8A59-58772874C54E}" type="slidenum">
              <a:rPr lang="en-US" smtClean="0"/>
              <a:t>100</a:t>
            </a:fld>
            <a:endParaRPr lang="es-ES" dirty="0"/>
          </a:p>
        </p:txBody>
      </p:sp>
    </p:spTree>
    <p:extLst>
      <p:ext uri="{BB962C8B-B14F-4D97-AF65-F5344CB8AC3E}">
        <p14:creationId xmlns:p14="http://schemas.microsoft.com/office/powerpoint/2010/main" val="29793599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101</a:t>
            </a:fld>
            <a:endParaRPr lang="es-ES" dirty="0"/>
          </a:p>
        </p:txBody>
      </p:sp>
    </p:spTree>
    <p:extLst>
      <p:ext uri="{BB962C8B-B14F-4D97-AF65-F5344CB8AC3E}">
        <p14:creationId xmlns:p14="http://schemas.microsoft.com/office/powerpoint/2010/main" val="12707064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102</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Esta es la secuencia recomendada para un proceso de asesoramiento paso a paso que conduzca a estrategias claras y planes formales para el uso de la PrEP y cuestiones de salud sexual no vinculadas a la PrEP.</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103</a:t>
            </a:fld>
            <a:endParaRPr lang="es-ES" dirty="0"/>
          </a:p>
        </p:txBody>
      </p:sp>
    </p:spTree>
    <p:extLst>
      <p:ext uri="{BB962C8B-B14F-4D97-AF65-F5344CB8AC3E}">
        <p14:creationId xmlns:p14="http://schemas.microsoft.com/office/powerpoint/2010/main" val="34527916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27020C-613B-6641-9351-4FDAA85641A1}" type="slidenum">
              <a:rPr lang="en-US" smtClean="0"/>
              <a:t>104</a:t>
            </a:fld>
            <a:endParaRPr lang="es-ES" dirty="0"/>
          </a:p>
        </p:txBody>
      </p:sp>
    </p:spTree>
    <p:extLst>
      <p:ext uri="{BB962C8B-B14F-4D97-AF65-F5344CB8AC3E}">
        <p14:creationId xmlns:p14="http://schemas.microsoft.com/office/powerpoint/2010/main" val="25583282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105</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106</a:t>
            </a:fld>
            <a:endParaRPr lang="es-ES" dirty="0"/>
          </a:p>
        </p:txBody>
      </p:sp>
    </p:spTree>
    <p:extLst>
      <p:ext uri="{BB962C8B-B14F-4D97-AF65-F5344CB8AC3E}">
        <p14:creationId xmlns:p14="http://schemas.microsoft.com/office/powerpoint/2010/main" val="15471414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108</a:t>
            </a:fld>
            <a:endParaRPr lang="es-ES" dirty="0"/>
          </a:p>
        </p:txBody>
      </p:sp>
    </p:spTree>
    <p:extLst>
      <p:ext uri="{BB962C8B-B14F-4D97-AF65-F5344CB8AC3E}">
        <p14:creationId xmlns:p14="http://schemas.microsoft.com/office/powerpoint/2010/main" val="154714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47288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462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3691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40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87848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dule 1">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3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odule 2">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39267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odule 3">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62975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odule 4">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341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Module 4">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5400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Module 4">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540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6289888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1887BD-5790-485D-B2E6-F5D7E76543EE}" type="slidenum">
              <a:rPr lang="en-US" smtClean="0"/>
              <a:t>‹#›</a:t>
            </a:fld>
            <a:endParaRPr lang="en-US" dirty="0"/>
          </a:p>
        </p:txBody>
      </p:sp>
    </p:spTree>
    <p:extLst>
      <p:ext uri="{BB962C8B-B14F-4D97-AF65-F5344CB8AC3E}">
        <p14:creationId xmlns:p14="http://schemas.microsoft.com/office/powerpoint/2010/main" val="206970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dirty="0"/>
          </a:p>
        </p:txBody>
      </p:sp>
    </p:spTree>
    <p:extLst>
      <p:ext uri="{BB962C8B-B14F-4D97-AF65-F5344CB8AC3E}">
        <p14:creationId xmlns:p14="http://schemas.microsoft.com/office/powerpoint/2010/main" val="384311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dirty="0"/>
          </a:p>
        </p:txBody>
      </p:sp>
    </p:spTree>
    <p:extLst>
      <p:ext uri="{BB962C8B-B14F-4D97-AF65-F5344CB8AC3E}">
        <p14:creationId xmlns:p14="http://schemas.microsoft.com/office/powerpoint/2010/main" val="1381723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497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013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17840940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A6FBBE-F42B-C44D-ABEF-3E57DBB4628C}" type="slidenum">
              <a:rPr lang="en-US" smtClean="0"/>
              <a:t>‹#›</a:t>
            </a:fld>
            <a:endParaRPr lang="en-US" dirty="0"/>
          </a:p>
        </p:txBody>
      </p:sp>
    </p:spTree>
    <p:extLst>
      <p:ext uri="{BB962C8B-B14F-4D97-AF65-F5344CB8AC3E}">
        <p14:creationId xmlns:p14="http://schemas.microsoft.com/office/powerpoint/2010/main" val="3364019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1744074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2739966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1784094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984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3020936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1010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09226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604C-2049-450E-ACEF-0A00017CA4B4}" type="slidenum">
              <a:rPr lang="en-US" smtClean="0"/>
              <a:t>‹#›</a:t>
            </a:fld>
            <a:endParaRPr lang="en-US" dirty="0"/>
          </a:p>
        </p:txBody>
      </p:sp>
    </p:spTree>
    <p:extLst>
      <p:ext uri="{BB962C8B-B14F-4D97-AF65-F5344CB8AC3E}">
        <p14:creationId xmlns:p14="http://schemas.microsoft.com/office/powerpoint/2010/main" val="2002715223"/>
      </p:ext>
    </p:extLst>
  </p:cSld>
  <p:clrMap bg1="lt1" tx1="dk1" bg2="lt2" tx2="dk2" accent1="accent1" accent2="accent2" accent3="accent3" accent4="accent4" accent5="accent5" accent6="accent6" hlink="hlink" folHlink="folHlink"/>
  <p:sldLayoutIdLst>
    <p:sldLayoutId id="214748379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4582"/>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5F84-89B0-40AF-94F2-6B1BCC2B53E2}" type="slidenum">
              <a:rPr lang="en-US" smtClean="0"/>
              <a:t>‹#›</a:t>
            </a:fld>
            <a:endParaRPr lang="en-US" dirty="0"/>
          </a:p>
        </p:txBody>
      </p:sp>
    </p:spTree>
    <p:extLst>
      <p:ext uri="{BB962C8B-B14F-4D97-AF65-F5344CB8AC3E}">
        <p14:creationId xmlns:p14="http://schemas.microsoft.com/office/powerpoint/2010/main" val="28013528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887BD-5790-485D-B2E6-F5D7E76543EE}" type="slidenum">
              <a:rPr lang="en-US" smtClean="0"/>
              <a:t>‹#›</a:t>
            </a:fld>
            <a:endParaRPr lang="en-US" dirty="0"/>
          </a:p>
        </p:txBody>
      </p:sp>
    </p:spTree>
    <p:extLst>
      <p:ext uri="{BB962C8B-B14F-4D97-AF65-F5344CB8AC3E}">
        <p14:creationId xmlns:p14="http://schemas.microsoft.com/office/powerpoint/2010/main" val="19238757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21" r:id="rId4"/>
    <p:sldLayoutId id="2147483812" r:id="rId5"/>
    <p:sldLayoutId id="2147483818" r:id="rId6"/>
    <p:sldLayoutId id="2147483819" r:id="rId7"/>
    <p:sldLayoutId id="2147483820" r:id="rId8"/>
    <p:sldLayoutId id="2147483824" r:id="rId9"/>
    <p:sldLayoutId id="2147483825" r:id="rId10"/>
    <p:sldLayoutId id="2147483813" r:id="rId11"/>
    <p:sldLayoutId id="2147483814" r:id="rId12"/>
    <p:sldLayoutId id="2147483815" r:id="rId13"/>
    <p:sldLayoutId id="2147483816" r:id="rId14"/>
    <p:sldLayoutId id="2147483817" r:id="rId15"/>
    <p:sldLayoutId id="2147483822" r:id="rId16"/>
    <p:sldLayoutId id="2147483823"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4582"/>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5.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1.xml"/><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2.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8" Type="http://schemas.openxmlformats.org/officeDocument/2006/relationships/hyperlink" Target="http://emtct-iatt.org/wp-content/uploads/2016/08/WHO-TDF-pregnancy-Lynne-Mofenson.August-21-2016.pdf" TargetMode="External"/><Relationship Id="rId3" Type="http://schemas.openxmlformats.org/officeDocument/2006/relationships/hyperlink" Target="http://www.who.int/hiv/topics/prep/en/" TargetMode="External"/><Relationship Id="rId7" Type="http://schemas.openxmlformats.org/officeDocument/2006/relationships/hyperlink" Target="http://www.projectinform.org/pdf/prepstudydata.pdf" TargetMode="External"/><Relationship Id="rId2" Type="http://schemas.openxmlformats.org/officeDocument/2006/relationships/hyperlink" Target="http://www.who.int/hiv/pub/arv/arv-2016/en/" TargetMode="External"/><Relationship Id="rId1" Type="http://schemas.openxmlformats.org/officeDocument/2006/relationships/slideLayout" Target="../slideLayouts/slideLayout18.xml"/><Relationship Id="rId6" Type="http://schemas.openxmlformats.org/officeDocument/2006/relationships/hyperlink" Target="http://www.cdc.gov/hiv/risk/prep/" TargetMode="External"/><Relationship Id="rId5" Type="http://schemas.openxmlformats.org/officeDocument/2006/relationships/hyperlink" Target="http://www.prepwatch.org/" TargetMode="External"/><Relationship Id="rId4" Type="http://schemas.openxmlformats.org/officeDocument/2006/relationships/hyperlink" Target="http://www.unaids.org/sites/default/files/media_asset/UNAIDS_JC2764_en.pdf" TargetMode="External"/><Relationship Id="rId9" Type="http://schemas.openxmlformats.org/officeDocument/2006/relationships/hyperlink" Target="http://www.unaids.org/en/dataanalysis/monitoringandevaluationguidance"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www.pleaseprepme.org/resources" TargetMode="External"/><Relationship Id="rId2" Type="http://schemas.openxmlformats.org/officeDocument/2006/relationships/hyperlink" Target="http://www.whatisprep.org/" TargetMode="External"/><Relationship Id="rId1" Type="http://schemas.openxmlformats.org/officeDocument/2006/relationships/slideLayout" Target="../slideLayouts/slideLayout18.xml"/><Relationship Id="rId6" Type="http://schemas.openxmlformats.org/officeDocument/2006/relationships/hyperlink" Target="https://www.facebook.com/groups/PrEPFacts/" TargetMode="External"/><Relationship Id="rId5" Type="http://schemas.openxmlformats.org/officeDocument/2006/relationships/hyperlink" Target="http://www.cdc.gov/hiv/pdf/risk_PrEP_TalkingtoDr_FINALcleared.pdf" TargetMode="External"/><Relationship Id="rId4" Type="http://schemas.openxmlformats.org/officeDocument/2006/relationships/hyperlink" Target="http://www.iwantprepnow.co.uk/"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3.xml"/><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4.xml"/><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9.xml"/><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reference.medscape.com/calculator/creatinine-clearance-cockcroft-gault" TargetMode="External"/><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310555"/>
          </a:xfrm>
          <a:prstGeom prst="rect">
            <a:avLst/>
          </a:prstGeom>
          <a:solidFill>
            <a:srgbClr val="1E42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428A"/>
              </a:solidFill>
            </a:endParaRPr>
          </a:p>
        </p:txBody>
      </p:sp>
      <p:sp>
        <p:nvSpPr>
          <p:cNvPr id="2" name="Title 1"/>
          <p:cNvSpPr>
            <a:spLocks noGrp="1"/>
          </p:cNvSpPr>
          <p:nvPr>
            <p:ph type="title" idx="4294967295"/>
          </p:nvPr>
        </p:nvSpPr>
        <p:spPr>
          <a:xfrm>
            <a:off x="914400" y="1704051"/>
            <a:ext cx="7258050" cy="2333625"/>
          </a:xfrm>
        </p:spPr>
        <p:txBody>
          <a:bodyPr>
            <a:noAutofit/>
          </a:bodyPr>
          <a:lstStyle/>
          <a:p>
            <a:pPr>
              <a:lnSpc>
                <a:spcPct val="80000"/>
              </a:lnSpc>
              <a:spcBef>
                <a:spcPts val="1000"/>
              </a:spcBef>
              <a:spcAft>
                <a:spcPts val="500"/>
              </a:spcAft>
            </a:pPr>
            <a:r>
              <a:rPr lang="en-US" b="1" dirty="0" smtClean="0">
                <a:solidFill>
                  <a:schemeClr val="bg1"/>
                </a:solidFill>
                <a:latin typeface="Arial Narrow"/>
              </a:rPr>
              <a:t>Capacitación en la </a:t>
            </a:r>
            <a:r>
              <a:rPr lang="en-US" b="1" dirty="0" err="1" smtClean="0">
                <a:solidFill>
                  <a:schemeClr val="bg1"/>
                </a:solidFill>
                <a:latin typeface="Arial Narrow"/>
              </a:rPr>
              <a:t>PrEP</a:t>
            </a:r>
            <a:r>
              <a:rPr lang="en-US" b="1" dirty="0" smtClean="0">
                <a:solidFill>
                  <a:schemeClr val="bg1"/>
                </a:solidFill>
                <a:latin typeface="Arial Narrow"/>
              </a:rPr>
              <a:t> </a:t>
            </a:r>
            <a:r>
              <a:rPr lang="en-US" b="1" dirty="0" smtClean="0">
                <a:solidFill>
                  <a:schemeClr val="bg1"/>
                </a:solidFill>
                <a:latin typeface="Arial Narrow"/>
              </a:rPr>
              <a:t/>
            </a:r>
            <a:br>
              <a:rPr lang="en-US" b="1" dirty="0" smtClean="0">
                <a:solidFill>
                  <a:schemeClr val="bg1"/>
                </a:solidFill>
                <a:latin typeface="Arial Narrow"/>
              </a:rPr>
            </a:br>
            <a:r>
              <a:rPr lang="en-US" b="1" dirty="0" smtClean="0">
                <a:solidFill>
                  <a:schemeClr val="bg1"/>
                </a:solidFill>
                <a:latin typeface="Arial Narrow"/>
              </a:rPr>
              <a:t>para </a:t>
            </a:r>
            <a:r>
              <a:rPr lang="en-US" b="1" dirty="0" err="1" smtClean="0">
                <a:solidFill>
                  <a:schemeClr val="bg1"/>
                </a:solidFill>
                <a:latin typeface="Arial Narrow"/>
              </a:rPr>
              <a:t>prestadores</a:t>
            </a:r>
            <a:r>
              <a:rPr lang="en-US" b="1" dirty="0" smtClean="0">
                <a:solidFill>
                  <a:schemeClr val="bg1"/>
                </a:solidFill>
                <a:latin typeface="Arial Narrow"/>
              </a:rPr>
              <a:t> </a:t>
            </a:r>
            <a:r>
              <a:rPr lang="en-US" b="1" dirty="0" smtClean="0">
                <a:solidFill>
                  <a:schemeClr val="bg1"/>
                </a:solidFill>
                <a:latin typeface="Arial Narrow"/>
              </a:rPr>
              <a:t>de servicios de salud en entornos clínicos</a:t>
            </a:r>
            <a:r>
              <a:rPr dirty="0"/>
              <a:t/>
            </a:r>
            <a:br>
              <a:rPr dirty="0"/>
            </a:br>
            <a:r>
              <a:rPr dirty="0"/>
              <a:t/>
            </a:r>
            <a:br>
              <a:rPr dirty="0"/>
            </a:br>
            <a:r>
              <a:rPr lang="en-US" sz="3000" b="1" dirty="0" smtClean="0">
                <a:solidFill>
                  <a:schemeClr val="bg1"/>
                </a:solidFill>
                <a:latin typeface="Arial Narrow"/>
              </a:rPr>
              <a:t>(Versión 2.0)</a:t>
            </a:r>
            <a:endParaRPr lang="es-ES" sz="3000" dirty="0">
              <a:solidFill>
                <a:schemeClr val="bg1"/>
              </a:solidFill>
              <a:latin typeface="Arial Narrow"/>
              <a:cs typeface="Arial Narrow"/>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25" y="5502187"/>
            <a:ext cx="1695290" cy="9977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394" y="5688039"/>
            <a:ext cx="1817098" cy="751067"/>
          </a:xfrm>
          <a:prstGeom prst="rect">
            <a:avLst/>
          </a:prstGeom>
        </p:spPr>
      </p:pic>
    </p:spTree>
    <p:extLst>
      <p:ext uri="{BB962C8B-B14F-4D97-AF65-F5344CB8AC3E}">
        <p14:creationId xmlns:p14="http://schemas.microsoft.com/office/powerpoint/2010/main" val="365524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920"/>
            <a:ext cx="8229600" cy="858838"/>
          </a:xfrm>
        </p:spPr>
        <p:txBody>
          <a:bodyPr>
            <a:noAutofit/>
          </a:bodyPr>
          <a:lstStyle/>
          <a:p>
            <a:r>
              <a:rPr sz="3200" dirty="0" smtClean="0"/>
              <a:t>Capacitación en la PrEP para prestadores de servicios de </a:t>
            </a:r>
            <a:r>
              <a:rPr sz="3200" dirty="0" err="1" smtClean="0"/>
              <a:t>salud</a:t>
            </a:r>
            <a:r>
              <a:rPr sz="3200" dirty="0" smtClean="0"/>
              <a:t> </a:t>
            </a:r>
            <a:r>
              <a:rPr sz="3200" dirty="0" err="1" smtClean="0"/>
              <a:t>en</a:t>
            </a:r>
            <a:r>
              <a:rPr sz="3200" dirty="0" smtClean="0"/>
              <a:t> entornos clínicos</a:t>
            </a:r>
            <a:endParaRPr lang="es-ES" sz="3200" dirty="0"/>
          </a:p>
        </p:txBody>
      </p:sp>
      <p:sp>
        <p:nvSpPr>
          <p:cNvPr id="3" name="Content Placeholder 2"/>
          <p:cNvSpPr>
            <a:spLocks noGrp="1"/>
          </p:cNvSpPr>
          <p:nvPr>
            <p:ph sz="quarter" idx="10"/>
          </p:nvPr>
        </p:nvSpPr>
        <p:spPr/>
        <p:txBody>
          <a:bodyPr/>
          <a:lstStyle/>
          <a:p>
            <a:pPr marL="0" indent="0">
              <a:buNone/>
            </a:pPr>
            <a:r>
              <a:rPr lang="en-US" dirty="0" err="1" smtClean="0">
                <a:solidFill>
                  <a:schemeClr val="tx1"/>
                </a:solidFill>
              </a:rPr>
              <a:t>Esta</a:t>
            </a:r>
            <a:r>
              <a:rPr lang="en-US" dirty="0" smtClean="0">
                <a:solidFill>
                  <a:schemeClr val="tx1"/>
                </a:solidFill>
              </a:rPr>
              <a:t> </a:t>
            </a:r>
            <a:r>
              <a:rPr lang="en-US" dirty="0" smtClean="0">
                <a:solidFill>
                  <a:schemeClr val="tx1"/>
                </a:solidFill>
              </a:rPr>
              <a:t>capacitación está dirigida a los prestadores de servicios de salud que atienden a personas con VIH en entornos clínicos y está basada en estos recursos aprobados de capacitación sobre el VIH:</a:t>
            </a:r>
          </a:p>
          <a:p>
            <a:pPr marL="0" indent="0">
              <a:buNone/>
            </a:pPr>
            <a:endParaRPr lang="es-ES" dirty="0"/>
          </a:p>
          <a:p>
            <a:pPr marL="0" indent="0">
              <a:buNone/>
            </a:pPr>
            <a:r>
              <a:rPr lang="en-US" dirty="0" smtClean="0">
                <a:solidFill>
                  <a:srgbClr val="FF0000"/>
                </a:solidFill>
              </a:rPr>
              <a:t>[Inserta la dirección URL/cita del programa nacional aprobado de capacitación sobre el VIH del país correspondiente].</a:t>
            </a:r>
            <a:endParaRPr lang="es-ES" dirty="0">
              <a:solidFill>
                <a:srgbClr val="FF0000"/>
              </a:solidFill>
            </a:endParaRPr>
          </a:p>
        </p:txBody>
      </p:sp>
    </p:spTree>
    <p:extLst>
      <p:ext uri="{BB962C8B-B14F-4D97-AF65-F5344CB8AC3E}">
        <p14:creationId xmlns:p14="http://schemas.microsoft.com/office/powerpoint/2010/main" val="21487476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8838"/>
          </a:xfrm>
        </p:spPr>
        <p:txBody>
          <a:bodyPr>
            <a:normAutofit fontScale="90000"/>
          </a:bodyPr>
          <a:lstStyle/>
          <a:p>
            <a:r>
              <a:rPr dirty="0" smtClean="0"/>
              <a:t>Evaluaciones sobre la adherencia al uso del medicamento</a:t>
            </a:r>
            <a:endParaRPr lang="es-ES" dirty="0"/>
          </a:p>
        </p:txBody>
      </p:sp>
      <p:sp>
        <p:nvSpPr>
          <p:cNvPr id="3" name="Content Placeholder 2"/>
          <p:cNvSpPr>
            <a:spLocks noGrp="1"/>
          </p:cNvSpPr>
          <p:nvPr>
            <p:ph sz="quarter" idx="10"/>
          </p:nvPr>
        </p:nvSpPr>
        <p:spPr/>
        <p:txBody>
          <a:bodyPr>
            <a:normAutofit fontScale="85000" lnSpcReduction="20000"/>
          </a:bodyPr>
          <a:lstStyle/>
          <a:p>
            <a:r>
              <a:rPr lang="en-US" dirty="0" smtClean="0">
                <a:solidFill>
                  <a:schemeClr val="tx1"/>
                </a:solidFill>
              </a:rPr>
              <a:t>Preguntar en cada consulta sobre el nivel de adherencia al uso del medicamento:</a:t>
            </a:r>
          </a:p>
          <a:p>
            <a:pPr lvl="1"/>
            <a:r>
              <a:rPr lang="en-US" dirty="0" smtClean="0">
                <a:solidFill>
                  <a:schemeClr val="tx1"/>
                </a:solidFill>
              </a:rPr>
              <a:t>Animar a los clientes que utilizan la PrEP a hacer un informe para comprender qué piensan sobre su nivel de adherencia.</a:t>
            </a:r>
          </a:p>
          <a:p>
            <a:pPr lvl="1"/>
            <a:r>
              <a:rPr lang="en-US" dirty="0" smtClean="0">
                <a:solidFill>
                  <a:schemeClr val="tx1"/>
                </a:solidFill>
              </a:rPr>
              <a:t>Preguntar sobre el nivel de adherencia en los últimos tres días (recuerdo de corto plazo).</a:t>
            </a:r>
          </a:p>
          <a:p>
            <a:pPr lvl="1"/>
            <a:r>
              <a:rPr lang="en-US" dirty="0" smtClean="0">
                <a:solidFill>
                  <a:schemeClr val="tx1"/>
                </a:solidFill>
              </a:rPr>
              <a:t>Evitar juzgar al cliente para fomentar una descripción realista y honesta. </a:t>
            </a:r>
          </a:p>
          <a:p>
            <a:r>
              <a:rPr lang="en-US" dirty="0" smtClean="0">
                <a:solidFill>
                  <a:schemeClr val="tx1"/>
                </a:solidFill>
              </a:rPr>
              <a:t>Métodos adicionales para controlar la adherencia:</a:t>
            </a:r>
          </a:p>
          <a:p>
            <a:pPr lvl="1"/>
            <a:r>
              <a:rPr lang="en-US" dirty="0" smtClean="0">
                <a:solidFill>
                  <a:schemeClr val="tx1"/>
                </a:solidFill>
              </a:rPr>
              <a:t>antecedentes de renovación de recetas médicas;</a:t>
            </a:r>
          </a:p>
          <a:p>
            <a:pPr lvl="1"/>
            <a:r>
              <a:rPr lang="en-US" dirty="0" smtClean="0">
                <a:solidFill>
                  <a:schemeClr val="tx1"/>
                </a:solidFill>
              </a:rPr>
              <a:t>conteo de comprimidos;</a:t>
            </a:r>
          </a:p>
          <a:p>
            <a:pPr lvl="1"/>
            <a:r>
              <a:rPr lang="en-US" dirty="0" smtClean="0">
                <a:solidFill>
                  <a:schemeClr val="tx1"/>
                </a:solidFill>
              </a:rPr>
              <a:t>nivel de medicación en sangre, y</a:t>
            </a:r>
          </a:p>
          <a:p>
            <a:pPr lvl="1"/>
            <a:r>
              <a:rPr lang="en-US" dirty="0" smtClean="0">
                <a:solidFill>
                  <a:schemeClr val="tx1"/>
                </a:solidFill>
              </a:rPr>
              <a:t>muestra de cabello para analizar el nivel de medicación.</a:t>
            </a:r>
            <a:endParaRPr lang="es-ES" dirty="0">
              <a:solidFill>
                <a:schemeClr val="tx1"/>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100</a:t>
            </a:fld>
            <a:endParaRPr lang="es-ES" dirty="0"/>
          </a:p>
        </p:txBody>
      </p:sp>
    </p:spTree>
    <p:extLst>
      <p:ext uri="{BB962C8B-B14F-4D97-AF65-F5344CB8AC3E}">
        <p14:creationId xmlns:p14="http://schemas.microsoft.com/office/powerpoint/2010/main" val="35888796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8838"/>
          </a:xfrm>
        </p:spPr>
        <p:txBody>
          <a:bodyPr>
            <a:normAutofit fontScale="90000"/>
          </a:bodyPr>
          <a:lstStyle/>
          <a:p>
            <a:r>
              <a:rPr dirty="0" smtClean="0"/>
              <a:t>Promoción de la adherencia al uso del medicamento </a:t>
            </a:r>
            <a:endParaRPr lang="es-ES" dirty="0"/>
          </a:p>
        </p:txBody>
      </p:sp>
      <p:sp>
        <p:nvSpPr>
          <p:cNvPr id="3" name="Content Placeholder 2"/>
          <p:cNvSpPr>
            <a:spLocks noGrp="1"/>
          </p:cNvSpPr>
          <p:nvPr>
            <p:ph sz="quarter" idx="10"/>
          </p:nvPr>
        </p:nvSpPr>
        <p:spPr/>
        <p:txBody>
          <a:bodyPr/>
          <a:lstStyle/>
          <a:p>
            <a:r>
              <a:rPr lang="en-US" dirty="0" smtClean="0">
                <a:solidFill>
                  <a:schemeClr val="tx1"/>
                </a:solidFill>
              </a:rPr>
              <a:t>Existen varias formas posibles de fomentar la adherencia al uso del medicamento: </a:t>
            </a:r>
          </a:p>
          <a:p>
            <a:pPr lvl="1"/>
            <a:r>
              <a:rPr lang="en-US" sz="2800" dirty="0" smtClean="0">
                <a:solidFill>
                  <a:schemeClr val="tx1"/>
                </a:solidFill>
              </a:rPr>
              <a:t>entrevistas motivacionales; </a:t>
            </a:r>
          </a:p>
          <a:p>
            <a:pPr lvl="1"/>
            <a:r>
              <a:rPr lang="en-US" sz="2800" dirty="0" smtClean="0">
                <a:solidFill>
                  <a:schemeClr val="tx1"/>
                </a:solidFill>
              </a:rPr>
              <a:t>asesoramiento para decisiones informadas (ICC);</a:t>
            </a:r>
          </a:p>
          <a:p>
            <a:pPr lvl="1"/>
            <a:r>
              <a:rPr lang="en-US" sz="2800" dirty="0" smtClean="0">
                <a:solidFill>
                  <a:srgbClr val="000000"/>
                </a:solidFill>
              </a:rPr>
              <a:t>asesoramiento integrado basado en el paso siguiente (iNSC)</a:t>
            </a:r>
            <a:r>
              <a:rPr lang="en-US" dirty="0" smtClean="0">
                <a:solidFill>
                  <a:srgbClr val="000000"/>
                </a:solidFill>
              </a:rPr>
              <a:t>;</a:t>
            </a:r>
            <a:r>
              <a:rPr dirty="0" smtClean="0"/>
              <a:t> </a:t>
            </a:r>
          </a:p>
          <a:p>
            <a:pPr lvl="1"/>
            <a:r>
              <a:rPr lang="en-US" sz="2800" dirty="0" smtClean="0">
                <a:solidFill>
                  <a:srgbClr val="000000"/>
                </a:solidFill>
              </a:rPr>
              <a:t>entre otras.</a:t>
            </a:r>
          </a:p>
          <a:p>
            <a:pPr marL="0" indent="0">
              <a:buNone/>
            </a:pPr>
            <a:endParaRPr lang="es-ES" dirty="0"/>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101</a:t>
            </a:fld>
            <a:endParaRPr lang="es-ES" dirty="0"/>
          </a:p>
        </p:txBody>
      </p:sp>
    </p:spTree>
    <p:extLst>
      <p:ext uri="{BB962C8B-B14F-4D97-AF65-F5344CB8AC3E}">
        <p14:creationId xmlns:p14="http://schemas.microsoft.com/office/powerpoint/2010/main" val="29295622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dirty="0" smtClean="0"/>
              <a:t>Asesoramiento integrado basado en el paso siguiente (iNSC)</a:t>
            </a:r>
            <a:endParaRPr lang="es-ES" dirty="0"/>
          </a:p>
        </p:txBody>
      </p:sp>
      <p:sp>
        <p:nvSpPr>
          <p:cNvPr id="3" name="Content Placeholder 2"/>
          <p:cNvSpPr>
            <a:spLocks noGrp="1"/>
          </p:cNvSpPr>
          <p:nvPr>
            <p:ph sz="quarter" idx="10"/>
          </p:nvPr>
        </p:nvSpPr>
        <p:spPr/>
        <p:txBody>
          <a:bodyPr>
            <a:normAutofit fontScale="92500" lnSpcReduction="10000"/>
          </a:bodyPr>
          <a:lstStyle/>
          <a:p>
            <a:pPr>
              <a:spcAft>
                <a:spcPts val="1200"/>
              </a:spcAft>
            </a:pPr>
            <a:r>
              <a:rPr lang="en-US" sz="2800" dirty="0" smtClean="0">
                <a:solidFill>
                  <a:schemeClr val="tx1"/>
                </a:solidFill>
              </a:rPr>
              <a:t>El asesoramiento integrado basado en el paso siguiente (</a:t>
            </a:r>
            <a:r>
              <a:rPr lang="en-US" sz="2800" b="1" dirty="0" smtClean="0">
                <a:solidFill>
                  <a:schemeClr val="tx1"/>
                </a:solidFill>
              </a:rPr>
              <a:t>iNSC</a:t>
            </a:r>
            <a:r>
              <a:rPr lang="en-US" sz="2800" dirty="0" smtClean="0">
                <a:solidFill>
                  <a:schemeClr val="tx1"/>
                </a:solidFill>
              </a:rPr>
              <a:t>) se utilizó en el estudio iPrEx OLE para asesorar a las personas sobre la promoción de la salud sexual en general, </a:t>
            </a:r>
            <a:r>
              <a:rPr lang="en-US" sz="2800" b="1" dirty="0" smtClean="0">
                <a:solidFill>
                  <a:schemeClr val="tx1"/>
                </a:solidFill>
              </a:rPr>
              <a:t>con un énfasis específico en la adherencia al uso del medicamento para personas que utilizan la PrEP</a:t>
            </a:r>
            <a:r>
              <a:rPr lang="en-US" sz="2800" dirty="0" smtClean="0">
                <a:solidFill>
                  <a:schemeClr val="tx1"/>
                </a:solidFill>
              </a:rPr>
              <a:t>.</a:t>
            </a:r>
          </a:p>
          <a:p>
            <a:r>
              <a:rPr lang="en-US" sz="2800" dirty="0" smtClean="0">
                <a:solidFill>
                  <a:schemeClr val="tx1"/>
                </a:solidFill>
              </a:rPr>
              <a:t>El iNSC se implementa cuando se entregan resultados negativos de la prueba del VIH y sirve como herramienta de asesoramiento sobre el VIH antes y después de la prueba, así como sobre la adherencia al uso del medicamento en el curso de </a:t>
            </a:r>
            <a:r>
              <a:rPr lang="en-US" sz="2800" b="1" dirty="0" smtClean="0">
                <a:solidFill>
                  <a:schemeClr val="tx1"/>
                </a:solidFill>
              </a:rPr>
              <a:t>una conversación breve, con objetivos puntuales y personalizada</a:t>
            </a:r>
            <a:r>
              <a:rPr lang="en-US" sz="2800" dirty="0" smtClean="0">
                <a:solidFill>
                  <a:schemeClr val="tx1"/>
                </a:solidFill>
              </a:rPr>
              <a:t>.</a:t>
            </a: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102</a:t>
            </a:fld>
            <a:endParaRPr lang="es-ES" dirty="0"/>
          </a:p>
        </p:txBody>
      </p:sp>
    </p:spTree>
    <p:extLst>
      <p:ext uri="{BB962C8B-B14F-4D97-AF65-F5344CB8AC3E}">
        <p14:creationId xmlns:p14="http://schemas.microsoft.com/office/powerpoint/2010/main" val="16100425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01/08/2016 at 2.1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064" y="191930"/>
            <a:ext cx="5123511" cy="6477472"/>
          </a:xfrm>
          <a:prstGeom prst="rect">
            <a:avLst/>
          </a:prstGeom>
          <a:ln>
            <a:noFill/>
          </a:ln>
          <a:effectLst>
            <a:softEdge rad="112500"/>
          </a:effectLst>
        </p:spPr>
      </p:pic>
      <p:sp>
        <p:nvSpPr>
          <p:cNvPr id="7" name="Rectangle 6"/>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103</a:t>
            </a:fld>
            <a:endParaRPr lang="es-ES" dirty="0"/>
          </a:p>
        </p:txBody>
      </p:sp>
    </p:spTree>
    <p:extLst>
      <p:ext uri="{BB962C8B-B14F-4D97-AF65-F5344CB8AC3E}">
        <p14:creationId xmlns:p14="http://schemas.microsoft.com/office/powerpoint/2010/main" val="26619315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6151315"/>
              </p:ext>
            </p:extLst>
          </p:nvPr>
        </p:nvGraphicFramePr>
        <p:xfrm>
          <a:off x="375182" y="141453"/>
          <a:ext cx="8481847" cy="5905500"/>
        </p:xfrm>
        <a:graphic>
          <a:graphicData uri="http://schemas.openxmlformats.org/drawingml/2006/table">
            <a:tbl>
              <a:tblPr firstRow="1" bandRow="1">
                <a:tableStyleId>{5C22544A-7EE6-4342-B048-85BDC9FD1C3A}</a:tableStyleId>
              </a:tblPr>
              <a:tblGrid>
                <a:gridCol w="1682218">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3561129">
                  <a:extLst>
                    <a:ext uri="{9D8B030D-6E8A-4147-A177-3AD203B41FA5}">
                      <a16:colId xmlns:a16="http://schemas.microsoft.com/office/drawing/2014/main" val="20002"/>
                    </a:ext>
                  </a:extLst>
                </a:gridCol>
              </a:tblGrid>
              <a:tr h="250093">
                <a:tc>
                  <a:txBody>
                    <a:bodyPr/>
                    <a:lstStyle/>
                    <a:p>
                      <a:pPr algn="ctr"/>
                      <a:r>
                        <a:rPr lang="en-US" sz="1150" dirty="0" smtClean="0">
                          <a:latin typeface="Garamond" panose="02020404030301010803" pitchFamily="18" charset="0"/>
                        </a:rPr>
                        <a:t>Paso del iNSC</a:t>
                      </a:r>
                      <a:endParaRPr lang="es-ES" sz="1150" dirty="0">
                        <a:latin typeface="Garamond" panose="02020404030301010803" pitchFamily="18" charset="0"/>
                      </a:endParaRPr>
                    </a:p>
                  </a:txBody>
                  <a:tcPr/>
                </a:tc>
                <a:tc>
                  <a:txBody>
                    <a:bodyPr/>
                    <a:lstStyle/>
                    <a:p>
                      <a:pPr algn="ctr"/>
                      <a:r>
                        <a:rPr lang="en-US" sz="1150" dirty="0" smtClean="0">
                          <a:latin typeface="Garamond" panose="02020404030301010803" pitchFamily="18" charset="0"/>
                        </a:rPr>
                        <a:t>Componentes esenciales</a:t>
                      </a:r>
                      <a:endParaRPr lang="es-ES" sz="1150" dirty="0">
                        <a:latin typeface="Garamond" panose="02020404030301010803" pitchFamily="18" charset="0"/>
                      </a:endParaRPr>
                    </a:p>
                  </a:txBody>
                  <a:tcPr/>
                </a:tc>
                <a:tc>
                  <a:txBody>
                    <a:bodyPr/>
                    <a:lstStyle/>
                    <a:p>
                      <a:pPr algn="ctr"/>
                      <a:r>
                        <a:rPr lang="en-US" sz="1150" dirty="0" smtClean="0">
                          <a:latin typeface="Garamond" panose="02020404030301010803" pitchFamily="18" charset="0"/>
                        </a:rPr>
                        <a:t>Ejemplos de ayuda</a:t>
                      </a:r>
                      <a:endParaRPr lang="es-ES" sz="1150" dirty="0">
                        <a:latin typeface="Garamond" panose="02020404030301010803" pitchFamily="18" charset="0"/>
                      </a:endParaRPr>
                    </a:p>
                  </a:txBody>
                  <a:tcPr/>
                </a:tc>
                <a:extLst>
                  <a:ext uri="{0D108BD9-81ED-4DB2-BD59-A6C34878D82A}">
                    <a16:rowId xmlns:a16="http://schemas.microsoft.com/office/drawing/2014/main" val="10000"/>
                  </a:ext>
                </a:extLst>
              </a:tr>
              <a:tr h="408554">
                <a:tc>
                  <a:txBody>
                    <a:bodyPr/>
                    <a:lstStyle/>
                    <a:p>
                      <a:r>
                        <a:rPr lang="en-US" sz="1150" b="1" dirty="0" smtClean="0">
                          <a:solidFill>
                            <a:srgbClr val="FF0000"/>
                          </a:solidFill>
                          <a:latin typeface="Garamond" panose="02020404030301010803" pitchFamily="18" charset="0"/>
                        </a:rPr>
                        <a:t>Presentar</a:t>
                      </a:r>
                      <a:r>
                        <a:rPr lang="en-US" sz="1150" dirty="0" smtClean="0">
                          <a:latin typeface="Garamond" panose="02020404030301010803" pitchFamily="18" charset="0"/>
                        </a:rPr>
                        <a:t> la sesión de asesoramiento.</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Explicar de qué se está hablando y por qué.</a:t>
                      </a:r>
                    </a:p>
                    <a:p>
                      <a:pPr marL="285750" indent="-285750">
                        <a:buFont typeface="Arial"/>
                        <a:buChar char="•"/>
                      </a:pPr>
                      <a:r>
                        <a:rPr lang="en-US" sz="1150" dirty="0" smtClean="0">
                          <a:latin typeface="Garamond" panose="02020404030301010803" pitchFamily="18" charset="0"/>
                        </a:rPr>
                        <a:t>Pedir permiso para continuar.</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Me gustaría dedicar unos minutos a charlar contigo acerca de tus objetivos y las posibles formas de lograrlos.  ¿Te parece bien?</a:t>
                      </a:r>
                      <a:endParaRPr lang="es-ES" sz="1150" i="1" dirty="0">
                        <a:latin typeface="Garamond" panose="02020404030301010803" pitchFamily="18" charset="0"/>
                      </a:endParaRPr>
                    </a:p>
                  </a:txBody>
                  <a:tcPr/>
                </a:tc>
                <a:extLst>
                  <a:ext uri="{0D108BD9-81ED-4DB2-BD59-A6C34878D82A}">
                    <a16:rowId xmlns:a16="http://schemas.microsoft.com/office/drawing/2014/main" val="10001"/>
                  </a:ext>
                </a:extLst>
              </a:tr>
              <a:tr h="381000">
                <a:tc>
                  <a:txBody>
                    <a:bodyPr/>
                    <a:lstStyle/>
                    <a:p>
                      <a:r>
                        <a:rPr lang="en-US" sz="1150" b="1" dirty="0" smtClean="0">
                          <a:solidFill>
                            <a:srgbClr val="FF0000"/>
                          </a:solidFill>
                          <a:latin typeface="Garamond" panose="02020404030301010803" pitchFamily="18" charset="0"/>
                        </a:rPr>
                        <a:t>Evaluar </a:t>
                      </a:r>
                      <a:r>
                        <a:rPr lang="en-US" sz="1150" dirty="0" smtClean="0">
                          <a:latin typeface="Garamond" panose="02020404030301010803" pitchFamily="18" charset="0"/>
                        </a:rPr>
                        <a:t>las experiencias del cliente.</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Preguntar al cliente sobre sus conocimientos previos de la PrEP y cómo los adquirió.</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Gracias. ¿Puedes contarme un poco acerca de lo que sabes sobre la PrEP y cuál ha sido tu experiencia con ella?</a:t>
                      </a:r>
                      <a:endParaRPr lang="es-ES" sz="1150" i="1" dirty="0">
                        <a:latin typeface="Garamond" panose="02020404030301010803" pitchFamily="18" charset="0"/>
                      </a:endParaRPr>
                    </a:p>
                  </a:txBody>
                  <a:tcPr/>
                </a:tc>
                <a:extLst>
                  <a:ext uri="{0D108BD9-81ED-4DB2-BD59-A6C34878D82A}">
                    <a16:rowId xmlns:a16="http://schemas.microsoft.com/office/drawing/2014/main" val="10002"/>
                  </a:ext>
                </a:extLst>
              </a:tr>
              <a:tr h="861060">
                <a:tc>
                  <a:txBody>
                    <a:bodyPr/>
                    <a:lstStyle/>
                    <a:p>
                      <a:r>
                        <a:rPr lang="en-US" sz="1150" b="1" dirty="0" smtClean="0">
                          <a:solidFill>
                            <a:srgbClr val="FF0000"/>
                          </a:solidFill>
                          <a:latin typeface="Garamond" panose="02020404030301010803" pitchFamily="18" charset="0"/>
                        </a:rPr>
                        <a:t>Indagar</a:t>
                      </a:r>
                      <a:r>
                        <a:rPr lang="en-US" sz="1150" dirty="0" smtClean="0">
                          <a:latin typeface="Garamond" panose="02020404030301010803" pitchFamily="18" charset="0"/>
                        </a:rPr>
                        <a:t> sobre las cuestiones específicas de cada cliente que simplifican o complican su contexto.</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Utilizar preguntas abiertas para indagar acerca de los factores o situaciones que ayudan a facilitar la administración de los comprimidos, así como de aquellos que la dificultan o complican.</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¿Cuáles piensas que son los aspectos que facilitan o dificultan la utilización de la PrEP?</a:t>
                      </a:r>
                      <a:endParaRPr lang="es-ES" sz="1150" i="1" dirty="0">
                        <a:latin typeface="Garamond" panose="02020404030301010803" pitchFamily="18" charset="0"/>
                      </a:endParaRPr>
                    </a:p>
                  </a:txBody>
                  <a:tcPr/>
                </a:tc>
                <a:extLst>
                  <a:ext uri="{0D108BD9-81ED-4DB2-BD59-A6C34878D82A}">
                    <a16:rowId xmlns:a16="http://schemas.microsoft.com/office/drawing/2014/main" val="10003"/>
                  </a:ext>
                </a:extLst>
              </a:tr>
              <a:tr h="838200">
                <a:tc>
                  <a:txBody>
                    <a:bodyPr/>
                    <a:lstStyle/>
                    <a:p>
                      <a:r>
                        <a:rPr lang="en-US" sz="1150" b="1" dirty="0" smtClean="0">
                          <a:solidFill>
                            <a:srgbClr val="FF0000"/>
                          </a:solidFill>
                          <a:latin typeface="Garamond" panose="02020404030301010803" pitchFamily="18" charset="0"/>
                        </a:rPr>
                        <a:t>Adaptar</a:t>
                      </a:r>
                      <a:r>
                        <a:rPr lang="en-US" sz="1150" dirty="0" smtClean="0">
                          <a:latin typeface="Garamond" panose="02020404030301010803" pitchFamily="18" charset="0"/>
                        </a:rPr>
                        <a:t> el debate a fin de centrar la atención en cómo hacer que sea más fácil tomar los comprimidos.</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Aquí se debe hacer pausa para que el prestador/asesor de servicios de salud pueda evaluar qué información reunida en los pasos previos puede usar para adaptar la siguiente pregunta.</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Dame un momento para pensar acerca de lo comentado.</a:t>
                      </a:r>
                      <a:endParaRPr lang="es-ES" sz="1150" i="1" dirty="0">
                        <a:latin typeface="Garamond" panose="02020404030301010803" pitchFamily="18" charset="0"/>
                      </a:endParaRPr>
                    </a:p>
                  </a:txBody>
                  <a:tcPr/>
                </a:tc>
                <a:extLst>
                  <a:ext uri="{0D108BD9-81ED-4DB2-BD59-A6C34878D82A}">
                    <a16:rowId xmlns:a16="http://schemas.microsoft.com/office/drawing/2014/main" val="10004"/>
                  </a:ext>
                </a:extLst>
              </a:tr>
              <a:tr h="695960">
                <a:tc>
                  <a:txBody>
                    <a:bodyPr/>
                    <a:lstStyle/>
                    <a:p>
                      <a:r>
                        <a:rPr lang="en-US" sz="1150" b="1" dirty="0" smtClean="0">
                          <a:solidFill>
                            <a:srgbClr val="FF0000"/>
                          </a:solidFill>
                          <a:latin typeface="Garamond" panose="02020404030301010803" pitchFamily="18" charset="0"/>
                        </a:rPr>
                        <a:t>Identificar</a:t>
                      </a:r>
                      <a:r>
                        <a:rPr sz="1150" dirty="0"/>
                        <a:t> </a:t>
                      </a:r>
                      <a:r>
                        <a:rPr lang="en-US" sz="1150" dirty="0" smtClean="0">
                          <a:latin typeface="Garamond" panose="02020404030301010803" pitchFamily="18" charset="0"/>
                        </a:rPr>
                        <a:t>las necesidades vinculadas a la adherencia al uso del medicamento.</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Orientar la conversación para conocer la opinión de los participantes sobre cuáles son los elementos que les servirían para incorporar la PrEP en sus vidas diarias.</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Teniendo en cuenta tu situación actual, ¿qué condiciones deberían darse para que resulte más fácil la incorporación de este régimen en tu vida diaria?</a:t>
                      </a:r>
                      <a:endParaRPr lang="es-ES" sz="1150" i="1" dirty="0">
                        <a:latin typeface="Garamond" panose="02020404030301010803" pitchFamily="18" charset="0"/>
                      </a:endParaRPr>
                    </a:p>
                  </a:txBody>
                  <a:tcPr/>
                </a:tc>
                <a:extLst>
                  <a:ext uri="{0D108BD9-81ED-4DB2-BD59-A6C34878D82A}">
                    <a16:rowId xmlns:a16="http://schemas.microsoft.com/office/drawing/2014/main" val="10005"/>
                  </a:ext>
                </a:extLst>
              </a:tr>
              <a:tr h="573742">
                <a:tc>
                  <a:txBody>
                    <a:bodyPr/>
                    <a:lstStyle/>
                    <a:p>
                      <a:r>
                        <a:rPr lang="en-US" sz="1150" b="1" dirty="0" smtClean="0">
                          <a:solidFill>
                            <a:srgbClr val="FF0000"/>
                          </a:solidFill>
                          <a:latin typeface="Garamond" panose="02020404030301010803" pitchFamily="18" charset="0"/>
                        </a:rPr>
                        <a:t>Crear estrategias</a:t>
                      </a:r>
                      <a:r>
                        <a:rPr lang="en-US" sz="1150" dirty="0" smtClean="0">
                          <a:latin typeface="Garamond" panose="02020404030301010803" pitchFamily="18" charset="0"/>
                        </a:rPr>
                        <a:t> con el participante en el paso siguiente.</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Trabajar con cada participante a fin de identificar una o algunas estrategias viables para aumentar el uso eficaz de la PrEP.</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¿Cómo podría darse?</a:t>
                      </a:r>
                    </a:p>
                    <a:p>
                      <a:pPr marL="285750" indent="-285750">
                        <a:buFont typeface="Arial"/>
                        <a:buChar char="•"/>
                      </a:pPr>
                      <a:r>
                        <a:rPr lang="en-US" sz="1150" i="1" baseline="0" dirty="0" smtClean="0">
                          <a:latin typeface="Garamond" panose="02020404030301010803" pitchFamily="18" charset="0"/>
                        </a:rPr>
                        <a:t>¿Qué ideas se te ocurren para abordar esta cuestión?</a:t>
                      </a:r>
                      <a:endParaRPr lang="es-ES" sz="1150" i="1" dirty="0">
                        <a:latin typeface="Garamond" panose="02020404030301010803" pitchFamily="18" charset="0"/>
                      </a:endParaRPr>
                    </a:p>
                  </a:txBody>
                  <a:tcPr/>
                </a:tc>
                <a:extLst>
                  <a:ext uri="{0D108BD9-81ED-4DB2-BD59-A6C34878D82A}">
                    <a16:rowId xmlns:a16="http://schemas.microsoft.com/office/drawing/2014/main" val="10006"/>
                  </a:ext>
                </a:extLst>
              </a:tr>
              <a:tr h="411778">
                <a:tc>
                  <a:txBody>
                    <a:bodyPr/>
                    <a:lstStyle/>
                    <a:p>
                      <a:r>
                        <a:rPr lang="en-US" sz="1150" b="1" dirty="0" smtClean="0">
                          <a:solidFill>
                            <a:srgbClr val="FF0000"/>
                          </a:solidFill>
                          <a:latin typeface="Garamond" panose="02020404030301010803" pitchFamily="18" charset="0"/>
                        </a:rPr>
                        <a:t>Acordar</a:t>
                      </a:r>
                      <a:r>
                        <a:rPr lang="en-US" sz="1150" dirty="0" smtClean="0">
                          <a:latin typeface="Garamond" panose="02020404030301010803" pitchFamily="18" charset="0"/>
                        </a:rPr>
                        <a:t> cuál será la próxima estrategia.</a:t>
                      </a:r>
                      <a:endParaRPr lang="es-ES" sz="1150"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Preguntar a los participantes qué estrategia(s) están dispuestos a probar o seguir utilizando.</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De las cuestiones sobre las que hemos estado hablando hasta ahora, ¿cuál estarías dispuesto a probar de aquí en adelante hasta nuestra próxima consulta?</a:t>
                      </a:r>
                      <a:endParaRPr lang="es-ES" sz="1150" i="1" dirty="0">
                        <a:latin typeface="Garamond" panose="02020404030301010803" pitchFamily="18" charset="0"/>
                      </a:endParaRPr>
                    </a:p>
                  </a:txBody>
                  <a:tcPr/>
                </a:tc>
                <a:extLst>
                  <a:ext uri="{0D108BD9-81ED-4DB2-BD59-A6C34878D82A}">
                    <a16:rowId xmlns:a16="http://schemas.microsoft.com/office/drawing/2014/main" val="10007"/>
                  </a:ext>
                </a:extLst>
              </a:tr>
              <a:tr h="584200">
                <a:tc>
                  <a:txBody>
                    <a:bodyPr/>
                    <a:lstStyle/>
                    <a:p>
                      <a:r>
                        <a:rPr lang="en-US" sz="1150" b="1" dirty="0" smtClean="0">
                          <a:solidFill>
                            <a:srgbClr val="FF0000"/>
                          </a:solidFill>
                          <a:latin typeface="Garamond" panose="02020404030301010803" pitchFamily="18" charset="0"/>
                        </a:rPr>
                        <a:t>Cerrar</a:t>
                      </a:r>
                      <a:r>
                        <a:rPr lang="en-US" sz="1150" b="1" dirty="0" smtClean="0">
                          <a:latin typeface="Garamond" panose="02020404030301010803" pitchFamily="18" charset="0"/>
                        </a:rPr>
                        <a:t>/documentar.</a:t>
                      </a:r>
                      <a:endParaRPr lang="es-ES" sz="1150" b="1" dirty="0">
                        <a:latin typeface="Garamond" panose="02020404030301010803" pitchFamily="18" charset="0"/>
                      </a:endParaRPr>
                    </a:p>
                  </a:txBody>
                  <a:tcPr/>
                </a:tc>
                <a:tc>
                  <a:txBody>
                    <a:bodyPr/>
                    <a:lstStyle/>
                    <a:p>
                      <a:pPr marL="285750" indent="-285750">
                        <a:buFont typeface="Arial"/>
                        <a:buChar char="•"/>
                      </a:pPr>
                      <a:r>
                        <a:rPr lang="en-US" sz="1150" dirty="0" smtClean="0">
                          <a:latin typeface="Garamond" panose="02020404030301010803" pitchFamily="18" charset="0"/>
                        </a:rPr>
                        <a:t>Hacer un resumen de lo hablado y agradecerle al cliente.</a:t>
                      </a:r>
                      <a:endParaRPr lang="es-ES" sz="1150" dirty="0">
                        <a:latin typeface="Garamond" panose="02020404030301010803" pitchFamily="18" charset="0"/>
                      </a:endParaRPr>
                    </a:p>
                  </a:txBody>
                  <a:tcPr/>
                </a:tc>
                <a:tc>
                  <a:txBody>
                    <a:bodyPr/>
                    <a:lstStyle/>
                    <a:p>
                      <a:pPr marL="285750" indent="-285750">
                        <a:buFont typeface="Arial"/>
                        <a:buChar char="•"/>
                      </a:pPr>
                      <a:r>
                        <a:rPr lang="en-US" sz="1150" i="1" dirty="0" smtClean="0">
                          <a:latin typeface="Garamond" panose="02020404030301010803" pitchFamily="18" charset="0"/>
                        </a:rPr>
                        <a:t>Según lo que he entendido, ______ te sería de gran ayuda para incorporar la PrEP en tu vida y lo pondrás en práctica de aquí en adelante hasta nuestra próxima consulta. Gracias por tu tiempo, y espero que volvamos a hablar pronto.</a:t>
                      </a:r>
                      <a:endParaRPr lang="es-ES" sz="1150" i="1" dirty="0">
                        <a:latin typeface="Garamond" panose="02020404030301010803" pitchFamily="18" charset="0"/>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457200" y="6360230"/>
            <a:ext cx="7724775" cy="430887"/>
          </a:xfrm>
          <a:prstGeom prst="rect">
            <a:avLst/>
          </a:prstGeom>
          <a:noFill/>
        </p:spPr>
        <p:txBody>
          <a:bodyPr wrap="square" rtlCol="0">
            <a:spAutoFit/>
          </a:bodyPr>
          <a:lstStyle/>
          <a:p>
            <a:r>
              <a:rPr lang="en-US" sz="1100" dirty="0" smtClean="0">
                <a:solidFill>
                  <a:schemeClr val="tx1">
                    <a:tint val="75000"/>
                  </a:schemeClr>
                </a:solidFill>
                <a:latin typeface="Garamond" panose="02020404030301010803" pitchFamily="18" charset="0"/>
              </a:rPr>
              <a:t>Amico K. R., McMahan V., Goicochea P. y colaboradores. Supporting study product use and accuracy in self-report in the iPrEx study: next step counseling and neutral assessment. AIDS and behavior. Julio del 2012;16(5):1243-1259</a:t>
            </a:r>
          </a:p>
        </p:txBody>
      </p:sp>
      <p:sp>
        <p:nvSpPr>
          <p:cNvPr id="9" name="Rectangle 8"/>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104</a:t>
            </a:fld>
            <a:endParaRPr lang="es-ES" dirty="0"/>
          </a:p>
        </p:txBody>
      </p:sp>
    </p:spTree>
    <p:extLst>
      <p:ext uri="{BB962C8B-B14F-4D97-AF65-F5344CB8AC3E}">
        <p14:creationId xmlns:p14="http://schemas.microsoft.com/office/powerpoint/2010/main" val="22505920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dirty="0" smtClean="0"/>
              <a:t>Escenario clínico para el juego de roles</a:t>
            </a:r>
            <a:endParaRPr lang="es-ES" dirty="0"/>
          </a:p>
        </p:txBody>
      </p:sp>
      <p:sp>
        <p:nvSpPr>
          <p:cNvPr id="3" name="Content Placeholder 2"/>
          <p:cNvSpPr>
            <a:spLocks noGrp="1"/>
          </p:cNvSpPr>
          <p:nvPr>
            <p:ph sz="quarter" idx="10"/>
          </p:nvPr>
        </p:nvSpPr>
        <p:spPr>
          <a:xfrm>
            <a:off x="457200" y="1536700"/>
            <a:ext cx="8229600" cy="4889500"/>
          </a:xfrm>
        </p:spPr>
        <p:txBody>
          <a:bodyPr>
            <a:normAutofit fontScale="92500" lnSpcReduction="20000"/>
          </a:bodyPr>
          <a:lstStyle/>
          <a:p>
            <a:pPr marL="0" indent="0">
              <a:spcAft>
                <a:spcPts val="1200"/>
              </a:spcAft>
              <a:buNone/>
            </a:pPr>
            <a:r>
              <a:rPr lang="en-GB" sz="2800" dirty="0">
                <a:solidFill>
                  <a:schemeClr val="tx1"/>
                </a:solidFill>
              </a:rPr>
              <a:t>Ana es una trabajadora sexual que está interesada en comenzar a utilizar la PrEP. Usa condones durante las relaciones sexuales con sus clientes, pero no con su pareja de hace tiempo, de la cual desconoce su estado serológico. Se hizo una prueba del VIH que dio negativo hace 6 meses, y quiere evitar contagiarse el VIH dado que le gustaría tener un bebé con su pareja. Usa anticonceptivos hormonales inyectables ya que solía olvidarse de tomar a diario los anticonceptivos orales.</a:t>
            </a:r>
          </a:p>
          <a:p>
            <a:pPr lvl="0"/>
            <a:r>
              <a:rPr lang="en-US" sz="2800" dirty="0">
                <a:solidFill>
                  <a:srgbClr val="000000"/>
                </a:solidFill>
              </a:rPr>
              <a:t>Ahora haremos el juego de roles de este escenario. Observa el juego de roles y sigue la tabla de pasos del iNSC que aparece en el manual.</a:t>
            </a:r>
          </a:p>
          <a:p>
            <a:pPr lvl="0"/>
            <a:r>
              <a:rPr lang="en-US" sz="2800" dirty="0">
                <a:solidFill>
                  <a:srgbClr val="000000"/>
                </a:solidFill>
              </a:rPr>
              <a:t>Mientras ves la dramatización, piensa cómo usarías el iNSC en este escenario.</a:t>
            </a: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105</a:t>
            </a:fld>
            <a:endParaRPr lang="es-ES" dirty="0"/>
          </a:p>
        </p:txBody>
      </p:sp>
    </p:spTree>
    <p:extLst>
      <p:ext uri="{BB962C8B-B14F-4D97-AF65-F5344CB8AC3E}">
        <p14:creationId xmlns:p14="http://schemas.microsoft.com/office/powerpoint/2010/main" val="18129294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dirty="0" smtClean="0"/>
              <a:t>Consulta sobre el juego de roles</a:t>
            </a:r>
            <a:endParaRPr lang="es-ES" dirty="0"/>
          </a:p>
        </p:txBody>
      </p:sp>
      <p:sp>
        <p:nvSpPr>
          <p:cNvPr id="3" name="Content Placeholder 2"/>
          <p:cNvSpPr>
            <a:spLocks noGrp="1"/>
          </p:cNvSpPr>
          <p:nvPr>
            <p:ph sz="quarter" idx="10"/>
          </p:nvPr>
        </p:nvSpPr>
        <p:spPr>
          <a:xfrm>
            <a:off x="457200" y="1536700"/>
            <a:ext cx="8229600" cy="4889500"/>
          </a:xfrm>
        </p:spPr>
        <p:txBody>
          <a:bodyPr>
            <a:normAutofit/>
          </a:bodyPr>
          <a:lstStyle/>
          <a:p>
            <a:pPr lvl="0"/>
            <a:r>
              <a:rPr lang="en-US" sz="2800" dirty="0">
                <a:solidFill>
                  <a:srgbClr val="000000"/>
                </a:solidFill>
              </a:rPr>
              <a:t>¿Qué tan bien el prestador de servicios de salud siguió los pasos del iNSC?</a:t>
            </a:r>
          </a:p>
          <a:p>
            <a:pPr lvl="0"/>
            <a:r>
              <a:rPr lang="en-US" sz="2800" dirty="0">
                <a:solidFill>
                  <a:srgbClr val="000000"/>
                </a:solidFill>
              </a:rPr>
              <a:t>¿Qué tipos de ejemplos de ayuda o estrategias funcionaron mejor? ¿Por qué?</a:t>
            </a:r>
          </a:p>
          <a:p>
            <a:pPr lvl="0"/>
            <a:r>
              <a:rPr lang="en-US" sz="2800" dirty="0">
                <a:solidFill>
                  <a:srgbClr val="000000"/>
                </a:solidFill>
              </a:rPr>
              <a:t>¿Cuáles fueron los aspectos más desafiantes del asesoramiento?</a:t>
            </a:r>
          </a:p>
          <a:p>
            <a:pPr lvl="0"/>
            <a:r>
              <a:rPr lang="en-US" sz="2800" dirty="0">
                <a:solidFill>
                  <a:srgbClr val="000000"/>
                </a:solidFill>
              </a:rPr>
              <a:t>¿Cómo resolvió el prestador de servicios de salud los desafíos?</a:t>
            </a:r>
          </a:p>
          <a:p>
            <a:pPr lvl="0"/>
            <a:r>
              <a:rPr lang="en-US" sz="2800" dirty="0">
                <a:solidFill>
                  <a:srgbClr val="000000"/>
                </a:solidFill>
              </a:rPr>
              <a:t>¿Qué otras preguntas o comentarios tienes sobre el iNSC hasta el momento?</a:t>
            </a: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106</a:t>
            </a:fld>
            <a:endParaRPr lang="es-ES" dirty="0"/>
          </a:p>
        </p:txBody>
      </p:sp>
    </p:spTree>
    <p:extLst>
      <p:ext uri="{BB962C8B-B14F-4D97-AF65-F5344CB8AC3E}">
        <p14:creationId xmlns:p14="http://schemas.microsoft.com/office/powerpoint/2010/main" val="25819307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t>RECESO</a:t>
            </a:r>
            <a:endParaRPr lang="es-ES" sz="5000" b="1" dirty="0"/>
          </a:p>
        </p:txBody>
      </p:sp>
      <p:pic>
        <p:nvPicPr>
          <p:cNvPr id="7" name="Picture 6" descr="clock_Artboard 14.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2524557" y="2095834"/>
            <a:ext cx="4050792" cy="405731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107</a:t>
            </a:fld>
            <a:endParaRPr lang="es-ES" dirty="0"/>
          </a:p>
        </p:txBody>
      </p:sp>
    </p:spTree>
    <p:extLst>
      <p:ext uri="{BB962C8B-B14F-4D97-AF65-F5344CB8AC3E}">
        <p14:creationId xmlns:p14="http://schemas.microsoft.com/office/powerpoint/2010/main" val="3044952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68300"/>
            <a:ext cx="9029700" cy="858838"/>
          </a:xfrm>
        </p:spPr>
        <p:txBody>
          <a:bodyPr>
            <a:noAutofit/>
          </a:bodyPr>
          <a:lstStyle/>
          <a:p>
            <a:pPr>
              <a:lnSpc>
                <a:spcPct val="70000"/>
              </a:lnSpc>
            </a:pPr>
            <a:r>
              <a:rPr sz="4000" dirty="0" smtClean="0"/>
              <a:t>Escenario 1 del juego de roles sobre el iNSC</a:t>
            </a:r>
            <a:endParaRPr lang="es-ES" sz="4000" dirty="0"/>
          </a:p>
        </p:txBody>
      </p:sp>
      <p:sp>
        <p:nvSpPr>
          <p:cNvPr id="3" name="Content Placeholder 2"/>
          <p:cNvSpPr>
            <a:spLocks noGrp="1"/>
          </p:cNvSpPr>
          <p:nvPr>
            <p:ph sz="quarter" idx="10"/>
          </p:nvPr>
        </p:nvSpPr>
        <p:spPr/>
        <p:txBody>
          <a:bodyPr>
            <a:normAutofit fontScale="85000" lnSpcReduction="20000"/>
          </a:bodyPr>
          <a:lstStyle/>
          <a:p>
            <a:pPr lvl="0"/>
            <a:r>
              <a:rPr lang="en-GB" sz="2800" dirty="0">
                <a:solidFill>
                  <a:srgbClr val="000000"/>
                </a:solidFill>
              </a:rPr>
              <a:t>Busca el escenario 1 del juego de roles sobre el iNSC en el manual.</a:t>
            </a:r>
            <a:endParaRPr lang="es-ES" sz="2800" dirty="0">
              <a:solidFill>
                <a:srgbClr val="000000"/>
              </a:solidFill>
            </a:endParaRPr>
          </a:p>
          <a:p>
            <a:pPr lvl="0"/>
            <a:r>
              <a:rPr lang="en-GB" sz="2800" dirty="0">
                <a:solidFill>
                  <a:srgbClr val="000000"/>
                </a:solidFill>
              </a:rPr>
              <a:t>Decide quién desempeñará el rol de prestador de servicios de salud y quién el de cliente.</a:t>
            </a:r>
            <a:endParaRPr lang="es-ES" sz="2800" dirty="0">
              <a:solidFill>
                <a:srgbClr val="000000"/>
              </a:solidFill>
            </a:endParaRPr>
          </a:p>
          <a:p>
            <a:pPr lvl="0"/>
            <a:r>
              <a:rPr lang="en-GB" sz="2800" dirty="0">
                <a:solidFill>
                  <a:srgbClr val="000000"/>
                </a:solidFill>
              </a:rPr>
              <a:t>Realiza una práctica breve. El cliente deberá utilizar la información del escenario 1 del juego de roles sobre el iNSC que aparece en el manual para participantes.</a:t>
            </a:r>
            <a:endParaRPr lang="es-ES" sz="2800" dirty="0">
              <a:solidFill>
                <a:srgbClr val="000000"/>
              </a:solidFill>
            </a:endParaRPr>
          </a:p>
          <a:p>
            <a:pPr lvl="0"/>
            <a:r>
              <a:rPr lang="en-GB" sz="2800" dirty="0">
                <a:solidFill>
                  <a:srgbClr val="000000"/>
                </a:solidFill>
              </a:rPr>
              <a:t>El prestador de servicios de salud deberá utilizar los pasos del iNSC y los ejemplos de ayuda como si estuviera asesorando a un cliente real.</a:t>
            </a:r>
            <a:endParaRPr lang="es-ES" sz="2800" dirty="0">
              <a:solidFill>
                <a:srgbClr val="000000"/>
              </a:solidFill>
            </a:endParaRPr>
          </a:p>
          <a:p>
            <a:pPr lvl="0"/>
            <a:r>
              <a:rPr lang="en-GB" sz="2800" dirty="0">
                <a:solidFill>
                  <a:srgbClr val="000000"/>
                </a:solidFill>
              </a:rPr>
              <a:t>Mientras practicas, observaré y elegiré a una pareja para que hagan la dramatización. No te diré a qué pareja elegiré, por lo que deberás estar preparado para actuar.</a:t>
            </a:r>
            <a:endParaRPr lang="es-ES" sz="2800" dirty="0">
              <a:solidFill>
                <a:srgbClr val="000000"/>
              </a:solidFill>
            </a:endParaRPr>
          </a:p>
          <a:p>
            <a:pPr lvl="0"/>
            <a:r>
              <a:rPr lang="en-GB" sz="2800" dirty="0">
                <a:solidFill>
                  <a:srgbClr val="000000"/>
                </a:solidFill>
              </a:rPr>
              <a:t>Tendrás 15 minutos para trabajar.</a:t>
            </a:r>
            <a:endParaRPr lang="es-ES" sz="2800" dirty="0">
              <a:solidFill>
                <a:srgbClr val="000000"/>
              </a:solidFill>
            </a:endParaRP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108</a:t>
            </a:fld>
            <a:endParaRPr lang="es-ES" dirty="0"/>
          </a:p>
        </p:txBody>
      </p:sp>
    </p:spTree>
    <p:extLst>
      <p:ext uri="{BB962C8B-B14F-4D97-AF65-F5344CB8AC3E}">
        <p14:creationId xmlns:p14="http://schemas.microsoft.com/office/powerpoint/2010/main" val="32056472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3" y="317500"/>
            <a:ext cx="8902378" cy="858838"/>
          </a:xfrm>
        </p:spPr>
        <p:txBody>
          <a:bodyPr>
            <a:noAutofit/>
          </a:bodyPr>
          <a:lstStyle/>
          <a:p>
            <a:pPr>
              <a:lnSpc>
                <a:spcPct val="70000"/>
              </a:lnSpc>
            </a:pPr>
            <a:r>
              <a:rPr dirty="0" smtClean="0"/>
              <a:t>Consulta sobre el escenario 1 del juego de roles sobre el iNSC</a:t>
            </a:r>
            <a:endParaRPr lang="es-ES" dirty="0"/>
          </a:p>
        </p:txBody>
      </p:sp>
      <p:sp>
        <p:nvSpPr>
          <p:cNvPr id="3" name="Content Placeholder 2"/>
          <p:cNvSpPr>
            <a:spLocks noGrp="1"/>
          </p:cNvSpPr>
          <p:nvPr>
            <p:ph sz="quarter" idx="10"/>
          </p:nvPr>
        </p:nvSpPr>
        <p:spPr/>
        <p:txBody>
          <a:bodyPr>
            <a:normAutofit/>
          </a:bodyPr>
          <a:lstStyle/>
          <a:p>
            <a:pPr lvl="0"/>
            <a:r>
              <a:rPr lang="en-GB" sz="2800" dirty="0">
                <a:solidFill>
                  <a:srgbClr val="000000"/>
                </a:solidFill>
              </a:rPr>
              <a:t>¿Qué aprendiste con este juego de roles?</a:t>
            </a:r>
            <a:endParaRPr lang="es-ES" sz="2800" dirty="0">
              <a:solidFill>
                <a:srgbClr val="000000"/>
              </a:solidFill>
            </a:endParaRPr>
          </a:p>
          <a:p>
            <a:pPr lvl="0"/>
            <a:r>
              <a:rPr lang="en-GB" sz="2800" dirty="0">
                <a:solidFill>
                  <a:srgbClr val="000000"/>
                </a:solidFill>
              </a:rPr>
              <a:t>¿Qué funcionó mejor? ¿Por qué?</a:t>
            </a:r>
            <a:endParaRPr lang="es-ES" sz="2800" dirty="0">
              <a:solidFill>
                <a:srgbClr val="000000"/>
              </a:solidFill>
            </a:endParaRPr>
          </a:p>
          <a:p>
            <a:pPr lvl="0"/>
            <a:r>
              <a:rPr lang="en-GB" sz="2800" dirty="0">
                <a:solidFill>
                  <a:srgbClr val="000000"/>
                </a:solidFill>
              </a:rPr>
              <a:t>¿Qué fue lo más difícil? ¿Por qué?</a:t>
            </a:r>
            <a:endParaRPr lang="es-ES" sz="2800" dirty="0">
              <a:solidFill>
                <a:srgbClr val="000000"/>
              </a:solidFill>
            </a:endParaRPr>
          </a:p>
          <a:p>
            <a:pPr lvl="0"/>
            <a:r>
              <a:rPr lang="en-GB" sz="2800" dirty="0">
                <a:solidFill>
                  <a:srgbClr val="000000"/>
                </a:solidFill>
              </a:rPr>
              <a:t>¿Cómo podrías afrontar los desafíos? ¿Qué estrategias implementarías?</a:t>
            </a:r>
            <a:endParaRPr lang="es-ES" sz="2800" dirty="0">
              <a:solidFill>
                <a:srgbClr val="000000"/>
              </a:solidFill>
            </a:endParaRP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109</a:t>
            </a:fld>
            <a:endParaRPr lang="es-ES" dirty="0"/>
          </a:p>
        </p:txBody>
      </p:sp>
    </p:spTree>
    <p:extLst>
      <p:ext uri="{BB962C8B-B14F-4D97-AF65-F5344CB8AC3E}">
        <p14:creationId xmlns:p14="http://schemas.microsoft.com/office/powerpoint/2010/main" val="60614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a:t>
            </a:fld>
            <a:endParaRPr lang="es-E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rPr>
              <a:t>Módulo 1</a:t>
            </a:r>
            <a:endParaRPr lang="es-ES" sz="4400" b="1" dirty="0">
              <a:solidFill>
                <a:schemeClr val="bg1"/>
              </a:solidFill>
              <a:latin typeface="Arial Narrow"/>
              <a:cs typeface="Arial Narrow"/>
            </a:endParaRPr>
          </a:p>
        </p:txBody>
      </p:sp>
      <p:sp>
        <p:nvSpPr>
          <p:cNvPr id="9" name="Pentagon 8"/>
          <p:cNvSpPr/>
          <p:nvPr/>
        </p:nvSpPr>
        <p:spPr>
          <a:xfrm>
            <a:off x="1145627" y="1508234"/>
            <a:ext cx="4162097" cy="977462"/>
          </a:xfrm>
          <a:prstGeom prst="homePlat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326944" y="1559145"/>
            <a:ext cx="3255562" cy="830997"/>
          </a:xfrm>
          <a:prstGeom prst="rect">
            <a:avLst/>
          </a:prstGeom>
          <a:noFill/>
        </p:spPr>
        <p:txBody>
          <a:bodyPr wrap="square" rtlCol="0">
            <a:spAutoFit/>
          </a:bodyPr>
          <a:lstStyle/>
          <a:p>
            <a:r>
              <a:rPr lang="en-US" sz="2400" b="1" dirty="0" smtClean="0">
                <a:solidFill>
                  <a:schemeClr val="bg1"/>
                </a:solidFill>
              </a:rPr>
              <a:t>Nociones fundamentales de la PrEP</a:t>
            </a:r>
            <a:endParaRPr lang="es-ES" sz="2400" b="1" dirty="0">
              <a:solidFill>
                <a:schemeClr val="bg1"/>
              </a:solidFill>
            </a:endParaRPr>
          </a:p>
        </p:txBody>
      </p:sp>
      <p:sp>
        <p:nvSpPr>
          <p:cNvPr id="20" name="TextBox 19"/>
          <p:cNvSpPr txBox="1"/>
          <p:nvPr/>
        </p:nvSpPr>
        <p:spPr>
          <a:xfrm>
            <a:off x="429986" y="1582533"/>
            <a:ext cx="573755" cy="784830"/>
          </a:xfrm>
          <a:prstGeom prst="rect">
            <a:avLst/>
          </a:prstGeom>
          <a:noFill/>
        </p:spPr>
        <p:txBody>
          <a:bodyPr wrap="square" rtlCol="0">
            <a:spAutoFit/>
          </a:bodyPr>
          <a:lstStyle/>
          <a:p>
            <a:r>
              <a:rPr lang="en-US" sz="4500" b="1" dirty="0" smtClean="0">
                <a:solidFill>
                  <a:schemeClr val="accent1"/>
                </a:solidFill>
              </a:rPr>
              <a:t>1</a:t>
            </a:r>
            <a:endParaRPr lang="es-ES" sz="4500" b="1" dirty="0">
              <a:solidFill>
                <a:schemeClr val="accent1"/>
              </a:solidFill>
            </a:endParaRPr>
          </a:p>
        </p:txBody>
      </p:sp>
    </p:spTree>
    <p:extLst>
      <p:ext uri="{BB962C8B-B14F-4D97-AF65-F5344CB8AC3E}">
        <p14:creationId xmlns:p14="http://schemas.microsoft.com/office/powerpoint/2010/main" val="37712129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 y="317500"/>
            <a:ext cx="8948677" cy="858838"/>
          </a:xfrm>
        </p:spPr>
        <p:txBody>
          <a:bodyPr>
            <a:noAutofit/>
          </a:bodyPr>
          <a:lstStyle/>
          <a:p>
            <a:pPr>
              <a:lnSpc>
                <a:spcPct val="70000"/>
              </a:lnSpc>
            </a:pPr>
            <a:r>
              <a:rPr dirty="0" smtClean="0"/>
              <a:t>Consulta sobre el desempeño en el juego de roles sobre el iNSC</a:t>
            </a:r>
            <a:endParaRPr lang="es-ES" dirty="0"/>
          </a:p>
        </p:txBody>
      </p:sp>
      <p:sp>
        <p:nvSpPr>
          <p:cNvPr id="3" name="Content Placeholder 2"/>
          <p:cNvSpPr>
            <a:spLocks noGrp="1"/>
          </p:cNvSpPr>
          <p:nvPr>
            <p:ph sz="quarter" idx="10"/>
          </p:nvPr>
        </p:nvSpPr>
        <p:spPr/>
        <p:txBody>
          <a:bodyPr>
            <a:normAutofit/>
          </a:bodyPr>
          <a:lstStyle/>
          <a:p>
            <a:pPr lvl="0"/>
            <a:r>
              <a:rPr lang="en-US" sz="2800" dirty="0">
                <a:solidFill>
                  <a:srgbClr val="000000"/>
                </a:solidFill>
              </a:rPr>
              <a:t>¿Qué tan bien el prestador de servicios de salud siguió los pasos del iNSC?</a:t>
            </a:r>
          </a:p>
          <a:p>
            <a:pPr lvl="0"/>
            <a:r>
              <a:rPr lang="en-US" sz="2800" dirty="0">
                <a:solidFill>
                  <a:srgbClr val="000000"/>
                </a:solidFill>
              </a:rPr>
              <a:t>¿Qué tipos de ejemplos de ayuda o estrategias funcionaron mejor? ¿Por qué?</a:t>
            </a:r>
          </a:p>
          <a:p>
            <a:pPr lvl="0"/>
            <a:r>
              <a:rPr lang="en-US" sz="2800" dirty="0">
                <a:solidFill>
                  <a:srgbClr val="000000"/>
                </a:solidFill>
              </a:rPr>
              <a:t>¿Cuáles fueron los aspectos más desafiantes del asesoramiento?</a:t>
            </a:r>
          </a:p>
          <a:p>
            <a:pPr lvl="0"/>
            <a:r>
              <a:rPr lang="en-US" sz="2800" dirty="0">
                <a:solidFill>
                  <a:srgbClr val="000000"/>
                </a:solidFill>
              </a:rPr>
              <a:t>¿Cómo resolvió el prestador de servicios de salud los desafíos?</a:t>
            </a:r>
          </a:p>
          <a:p>
            <a:pPr lvl="0"/>
            <a:r>
              <a:rPr lang="en-US" sz="2800" dirty="0">
                <a:solidFill>
                  <a:srgbClr val="000000"/>
                </a:solidFill>
              </a:rPr>
              <a:t>¿Qué podría mejorar el prestador de servicios de salud la próxima vez?</a:t>
            </a: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110</a:t>
            </a:fld>
            <a:endParaRPr lang="es-ES" dirty="0"/>
          </a:p>
        </p:txBody>
      </p:sp>
    </p:spTree>
    <p:extLst>
      <p:ext uri="{BB962C8B-B14F-4D97-AF65-F5344CB8AC3E}">
        <p14:creationId xmlns:p14="http://schemas.microsoft.com/office/powerpoint/2010/main" val="23613160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9143999" cy="858838"/>
          </a:xfrm>
        </p:spPr>
        <p:txBody>
          <a:bodyPr>
            <a:noAutofit/>
          </a:bodyPr>
          <a:lstStyle/>
          <a:p>
            <a:pPr>
              <a:lnSpc>
                <a:spcPct val="70000"/>
              </a:lnSpc>
            </a:pPr>
            <a:r>
              <a:rPr sz="4000" dirty="0" smtClean="0"/>
              <a:t>Escenario 2 del juego de roles sobre el iNSC</a:t>
            </a:r>
            <a:endParaRPr lang="es-ES" sz="4000" dirty="0"/>
          </a:p>
        </p:txBody>
      </p:sp>
      <p:sp>
        <p:nvSpPr>
          <p:cNvPr id="3" name="Content Placeholder 2"/>
          <p:cNvSpPr>
            <a:spLocks noGrp="1"/>
          </p:cNvSpPr>
          <p:nvPr>
            <p:ph sz="quarter" idx="10"/>
          </p:nvPr>
        </p:nvSpPr>
        <p:spPr/>
        <p:txBody>
          <a:bodyPr>
            <a:normAutofit fontScale="85000" lnSpcReduction="20000"/>
          </a:bodyPr>
          <a:lstStyle/>
          <a:p>
            <a:pPr lvl="0"/>
            <a:r>
              <a:rPr lang="en-GB" sz="2800" dirty="0">
                <a:solidFill>
                  <a:srgbClr val="000000"/>
                </a:solidFill>
              </a:rPr>
              <a:t>Busca el escenario 2 del juego de roles sobre el iNSC en el manual.</a:t>
            </a:r>
            <a:endParaRPr lang="es-ES" sz="2800" dirty="0">
              <a:solidFill>
                <a:srgbClr val="000000"/>
              </a:solidFill>
            </a:endParaRPr>
          </a:p>
          <a:p>
            <a:pPr lvl="0"/>
            <a:r>
              <a:rPr lang="en-US" sz="2800" dirty="0">
                <a:solidFill>
                  <a:srgbClr val="000000"/>
                </a:solidFill>
              </a:rPr>
              <a:t>Los participantes que desempeñaron el rol de prestador de servicios de salud en el escenario 1 del juego de roles deberían desempeñar el rol de cliente, y viceversa. </a:t>
            </a:r>
            <a:endParaRPr lang="es-ES" sz="2800" dirty="0" smtClean="0">
              <a:solidFill>
                <a:srgbClr val="000000"/>
              </a:solidFill>
            </a:endParaRPr>
          </a:p>
          <a:p>
            <a:pPr lvl="0"/>
            <a:r>
              <a:rPr lang="en-GB" sz="2800" dirty="0" smtClean="0">
                <a:solidFill>
                  <a:srgbClr val="000000"/>
                </a:solidFill>
              </a:rPr>
              <a:t>Realiza una práctica breve. El cliente deberá utilizar la información del escenario 2 del juego de roles sobre el iNSC que aparece en el manual para participantes.</a:t>
            </a:r>
            <a:endParaRPr lang="es-ES" sz="2800" dirty="0">
              <a:solidFill>
                <a:srgbClr val="000000"/>
              </a:solidFill>
            </a:endParaRPr>
          </a:p>
          <a:p>
            <a:pPr lvl="0"/>
            <a:r>
              <a:rPr lang="en-GB" sz="2800" dirty="0">
                <a:solidFill>
                  <a:srgbClr val="000000"/>
                </a:solidFill>
              </a:rPr>
              <a:t>El prestador de servicios de salud deberá utilizar los pasos del iNSC y los ejemplos de ayuda como si estuviera asesorando a un cliente real.</a:t>
            </a:r>
            <a:endParaRPr lang="es-ES" sz="2800" dirty="0">
              <a:solidFill>
                <a:srgbClr val="000000"/>
              </a:solidFill>
            </a:endParaRPr>
          </a:p>
          <a:p>
            <a:pPr lvl="0"/>
            <a:r>
              <a:rPr lang="en-GB" sz="2800" dirty="0">
                <a:solidFill>
                  <a:srgbClr val="000000"/>
                </a:solidFill>
              </a:rPr>
              <a:t>Mientras practicas, observaré y elegiré a una pareja para que hagan la dramatización. No te diré a qué pareja elegiré, por lo que deberás estar preparado para actuar.</a:t>
            </a:r>
            <a:endParaRPr lang="es-ES" sz="2800" dirty="0">
              <a:solidFill>
                <a:srgbClr val="000000"/>
              </a:solidFill>
            </a:endParaRPr>
          </a:p>
          <a:p>
            <a:pPr lvl="0"/>
            <a:r>
              <a:rPr lang="en-GB" sz="2800" dirty="0">
                <a:solidFill>
                  <a:srgbClr val="000000"/>
                </a:solidFill>
              </a:rPr>
              <a:t>Tendrás 15 minutos para trabajar.</a:t>
            </a:r>
            <a:endParaRPr lang="es-ES" sz="2800" dirty="0">
              <a:solidFill>
                <a:srgbClr val="000000"/>
              </a:solidFill>
            </a:endParaRP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111</a:t>
            </a:fld>
            <a:endParaRPr lang="es-ES" dirty="0"/>
          </a:p>
        </p:txBody>
      </p:sp>
    </p:spTree>
    <p:extLst>
      <p:ext uri="{BB962C8B-B14F-4D97-AF65-F5344CB8AC3E}">
        <p14:creationId xmlns:p14="http://schemas.microsoft.com/office/powerpoint/2010/main" val="9843703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dirty="0" smtClean="0"/>
              <a:t>Consulta sobre el escenario 2 del juego de roles sobre el iNSC</a:t>
            </a:r>
            <a:endParaRPr lang="es-ES" dirty="0"/>
          </a:p>
        </p:txBody>
      </p:sp>
      <p:sp>
        <p:nvSpPr>
          <p:cNvPr id="3" name="Content Placeholder 2"/>
          <p:cNvSpPr>
            <a:spLocks noGrp="1"/>
          </p:cNvSpPr>
          <p:nvPr>
            <p:ph sz="quarter" idx="10"/>
          </p:nvPr>
        </p:nvSpPr>
        <p:spPr/>
        <p:txBody>
          <a:bodyPr>
            <a:normAutofit/>
          </a:bodyPr>
          <a:lstStyle/>
          <a:p>
            <a:pPr lvl="0"/>
            <a:r>
              <a:rPr lang="en-GB" sz="2800" dirty="0">
                <a:solidFill>
                  <a:srgbClr val="000000"/>
                </a:solidFill>
              </a:rPr>
              <a:t>¿Qué aprendiste con este juego de roles?</a:t>
            </a:r>
            <a:endParaRPr lang="es-ES" sz="2800" dirty="0">
              <a:solidFill>
                <a:srgbClr val="000000"/>
              </a:solidFill>
            </a:endParaRPr>
          </a:p>
          <a:p>
            <a:pPr lvl="0"/>
            <a:r>
              <a:rPr lang="en-GB" sz="2800" dirty="0">
                <a:solidFill>
                  <a:srgbClr val="000000"/>
                </a:solidFill>
              </a:rPr>
              <a:t>¿Qué funcionó mejor? ¿Por qué?</a:t>
            </a:r>
            <a:endParaRPr lang="es-ES" sz="2800" dirty="0">
              <a:solidFill>
                <a:srgbClr val="000000"/>
              </a:solidFill>
            </a:endParaRPr>
          </a:p>
          <a:p>
            <a:pPr lvl="0"/>
            <a:r>
              <a:rPr lang="en-GB" sz="2800" dirty="0">
                <a:solidFill>
                  <a:srgbClr val="000000"/>
                </a:solidFill>
              </a:rPr>
              <a:t>¿Qué fue lo más difícil? ¿Por qué?</a:t>
            </a:r>
            <a:endParaRPr lang="es-ES" sz="2800" dirty="0">
              <a:solidFill>
                <a:srgbClr val="000000"/>
              </a:solidFill>
            </a:endParaRPr>
          </a:p>
          <a:p>
            <a:pPr lvl="0"/>
            <a:r>
              <a:rPr lang="en-GB" sz="2800" dirty="0">
                <a:solidFill>
                  <a:srgbClr val="000000"/>
                </a:solidFill>
              </a:rPr>
              <a:t>¿Cómo podrías afrontar los desafíos? ¿Qué estrategias implementarías?</a:t>
            </a:r>
            <a:endParaRPr lang="es-ES" sz="2800" dirty="0">
              <a:solidFill>
                <a:srgbClr val="000000"/>
              </a:solidFill>
            </a:endParaRPr>
          </a:p>
          <a:p>
            <a:pPr marL="0" indent="0">
              <a:spcAft>
                <a:spcPts val="1200"/>
              </a:spcAft>
              <a:buNone/>
            </a:pPr>
            <a:endParaRPr lang="es-ES" sz="2800" dirty="0"/>
          </a:p>
          <a:p>
            <a:pPr marL="0" indent="0">
              <a:spcAft>
                <a:spcPts val="1200"/>
              </a:spcAft>
              <a:buNone/>
            </a:pPr>
            <a:endParaRPr lang="es-E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112</a:t>
            </a:fld>
            <a:endParaRPr lang="es-ES" dirty="0"/>
          </a:p>
        </p:txBody>
      </p:sp>
    </p:spTree>
    <p:extLst>
      <p:ext uri="{BB962C8B-B14F-4D97-AF65-F5344CB8AC3E}">
        <p14:creationId xmlns:p14="http://schemas.microsoft.com/office/powerpoint/2010/main" val="38988270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7" y="317500"/>
            <a:ext cx="8913953" cy="858838"/>
          </a:xfrm>
        </p:spPr>
        <p:txBody>
          <a:bodyPr>
            <a:noAutofit/>
          </a:bodyPr>
          <a:lstStyle/>
          <a:p>
            <a:pPr>
              <a:lnSpc>
                <a:spcPct val="70000"/>
              </a:lnSpc>
            </a:pPr>
            <a:r>
              <a:rPr lang="en-US" sz="3200" b="1" dirty="0" smtClean="0"/>
              <a:t>Aspecto clave para considerar en la primera consulta:</a:t>
            </a:r>
            <a:r>
              <a:rPr sz="3200" dirty="0"/>
              <a:t/>
            </a:r>
            <a:br>
              <a:rPr sz="3200" dirty="0"/>
            </a:br>
            <a:r>
              <a:rPr lang="en-US" sz="3200" b="1" dirty="0" smtClean="0"/>
              <a:t>suministro de los medicamentos</a:t>
            </a:r>
            <a:endParaRPr lang="es-ES" sz="3200" b="1" dirty="0"/>
          </a:p>
        </p:txBody>
      </p:sp>
      <p:sp>
        <p:nvSpPr>
          <p:cNvPr id="10" name="Content Placeholder 9"/>
          <p:cNvSpPr>
            <a:spLocks noGrp="1"/>
          </p:cNvSpPr>
          <p:nvPr>
            <p:ph sz="quarter" idx="10"/>
          </p:nvPr>
        </p:nvSpPr>
        <p:spPr>
          <a:xfrm>
            <a:off x="457200" y="1587499"/>
            <a:ext cx="8229600" cy="5133975"/>
          </a:xfrm>
        </p:spPr>
        <p:txBody>
          <a:bodyPr>
            <a:normAutofit/>
          </a:bodyPr>
          <a:lstStyle/>
          <a:p>
            <a:r>
              <a:rPr lang="en-US" sz="3000" dirty="0">
                <a:solidFill>
                  <a:schemeClr val="tx1"/>
                </a:solidFill>
              </a:rPr>
              <a:t>Darle al cliente </a:t>
            </a:r>
            <a:r>
              <a:rPr lang="en-US" sz="3000" b="1" dirty="0">
                <a:solidFill>
                  <a:schemeClr val="tx1"/>
                </a:solidFill>
              </a:rPr>
              <a:t>la medicación correspondiente a un mes más en la primera consulta</a:t>
            </a:r>
            <a:r>
              <a:rPr lang="en-US" sz="3000" dirty="0">
                <a:solidFill>
                  <a:schemeClr val="tx1"/>
                </a:solidFill>
              </a:rPr>
              <a:t> servirá para asegurarse de que cuente con la cantidad adecuada para mantener una dosis diaria hasta la próxima consulta.</a:t>
            </a:r>
          </a:p>
          <a:p>
            <a:endParaRPr lang="es-ES" sz="500" dirty="0">
              <a:solidFill>
                <a:schemeClr val="tx1"/>
              </a:solidFill>
            </a:endParaRPr>
          </a:p>
          <a:p>
            <a:r>
              <a:rPr lang="en-US" sz="3000" dirty="0" smtClean="0">
                <a:solidFill>
                  <a:schemeClr val="tx1"/>
                </a:solidFill>
              </a:rPr>
              <a:t>Esto es importante en caso de que, por alguna razón, se posponga la consulta de seguimiento.</a:t>
            </a:r>
          </a:p>
          <a:p>
            <a:endParaRPr lang="es-ES" dirty="0"/>
          </a:p>
        </p:txBody>
      </p:sp>
      <p:sp>
        <p:nvSpPr>
          <p:cNvPr id="8" name="TextBox 7"/>
          <p:cNvSpPr txBox="1">
            <a:spLocks noChangeArrowheads="1"/>
          </p:cNvSpPr>
          <p:nvPr/>
        </p:nvSpPr>
        <p:spPr bwMode="auto">
          <a:xfrm>
            <a:off x="341453" y="5204085"/>
            <a:ext cx="8605777" cy="830997"/>
          </a:xfrm>
          <a:prstGeom prst="rect">
            <a:avLst/>
          </a:prstGeom>
          <a:solidFill>
            <a:schemeClr val="accent2"/>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r>
              <a:rPr lang="en-US" b="1" dirty="0" smtClean="0">
                <a:solidFill>
                  <a:schemeClr val="bg1"/>
                </a:solidFill>
                <a:latin typeface="Garamond" panose="02020404030301010803" pitchFamily="18" charset="0"/>
              </a:rPr>
              <a:t>¡Los clientes que tienen algo de medicación de reserva</a:t>
            </a:r>
          </a:p>
          <a:p>
            <a:pPr algn="ctr"/>
            <a:r>
              <a:rPr lang="en-US" b="1" dirty="0" smtClean="0">
                <a:solidFill>
                  <a:schemeClr val="bg1"/>
                </a:solidFill>
                <a:latin typeface="Garamond" panose="02020404030301010803" pitchFamily="18" charset="0"/>
              </a:rPr>
              <a:t>tienden a exhibir una mejor adherencia al uso del medicamento!</a:t>
            </a:r>
            <a:endParaRPr lang="es-ES" b="1" dirty="0">
              <a:solidFill>
                <a:schemeClr val="bg1"/>
              </a:solidFill>
              <a:latin typeface="Garamond" panose="02020404030301010803" pitchFamily="18" charset="0"/>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113</a:t>
            </a:fld>
            <a:endParaRPr lang="es-ES" dirty="0"/>
          </a:p>
        </p:txBody>
      </p:sp>
    </p:spTree>
    <p:extLst>
      <p:ext uri="{BB962C8B-B14F-4D97-AF65-F5344CB8AC3E}">
        <p14:creationId xmlns:p14="http://schemas.microsoft.com/office/powerpoint/2010/main" val="15067640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114</a:t>
            </a:fld>
            <a:endParaRPr lang="es-E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707" y="126542"/>
            <a:ext cx="4734586" cy="6554115"/>
          </a:xfrm>
          <a:prstGeom prst="rect">
            <a:avLst/>
          </a:prstGeom>
        </p:spPr>
      </p:pic>
    </p:spTree>
    <p:extLst>
      <p:ext uri="{BB962C8B-B14F-4D97-AF65-F5344CB8AC3E}">
        <p14:creationId xmlns:p14="http://schemas.microsoft.com/office/powerpoint/2010/main" val="6336443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ALMUERZO</a:t>
            </a:r>
            <a:endParaRPr lang="es-ES" dirty="0"/>
          </a:p>
        </p:txBody>
      </p:sp>
      <p:pic>
        <p:nvPicPr>
          <p:cNvPr id="4" name="Content Placeholder 3" descr="LUNCH image.png"/>
          <p:cNvPicPr>
            <a:picLocks noGrp="1" noChangeAspect="1"/>
          </p:cNvPicPr>
          <p:nvPr>
            <p:ph sz="quarter" idx="10"/>
          </p:nvPr>
        </p:nvPicPr>
        <p:blipFill>
          <a:blip r:embed="rId3">
            <a:extLst>
              <a:ext uri="{28A0092B-C50C-407E-A947-70E740481C1C}">
                <a14:useLocalDpi xmlns:a14="http://schemas.microsoft.com/office/drawing/2010/main" val="0"/>
              </a:ext>
            </a:extLst>
          </a:blip>
          <a:srcRect l="-34463" r="-34463"/>
          <a:stretch>
            <a:fillRect/>
          </a:stretch>
        </p:blipFill>
        <p:spPr>
          <a:xfrm>
            <a:off x="995399" y="1867309"/>
            <a:ext cx="7000650" cy="4159337"/>
          </a:xfrm>
        </p:spPr>
      </p:pic>
    </p:spTree>
    <p:extLst>
      <p:ext uri="{BB962C8B-B14F-4D97-AF65-F5344CB8AC3E}">
        <p14:creationId xmlns:p14="http://schemas.microsoft.com/office/powerpoint/2010/main" val="32245493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Consultas de seguimiento de la PrEP</a:t>
            </a:r>
            <a:endParaRPr lang="es-ES" dirty="0"/>
          </a:p>
        </p:txBody>
      </p:sp>
      <p:sp>
        <p:nvSpPr>
          <p:cNvPr id="3" name="Content Placeholder 2"/>
          <p:cNvSpPr>
            <a:spLocks noGrp="1"/>
          </p:cNvSpPr>
          <p:nvPr>
            <p:ph sz="quarter" idx="10"/>
          </p:nvPr>
        </p:nvSpPr>
        <p:spPr/>
        <p:txBody>
          <a:bodyPr>
            <a:normAutofit fontScale="85000" lnSpcReduction="10000"/>
          </a:bodyPr>
          <a:lstStyle/>
          <a:p>
            <a:pPr>
              <a:spcAft>
                <a:spcPts val="1200"/>
              </a:spcAft>
            </a:pPr>
            <a:r>
              <a:rPr lang="en-US" sz="3100" dirty="0" smtClean="0">
                <a:solidFill>
                  <a:schemeClr val="tx1"/>
                </a:solidFill>
              </a:rPr>
              <a:t>Los clientes que siguen una PrEP deben acudir a consultas regulares con su prestador de servicios de salud.</a:t>
            </a:r>
          </a:p>
          <a:p>
            <a:pPr>
              <a:spcAft>
                <a:spcPts val="1200"/>
              </a:spcAft>
            </a:pPr>
            <a:r>
              <a:rPr lang="en-US" sz="3100" dirty="0" smtClean="0">
                <a:solidFill>
                  <a:schemeClr val="tx1"/>
                </a:solidFill>
              </a:rPr>
              <a:t>En cada programa, se deberá decidir cuál es la frecuencia óptima de consultas para vigilar el uso de la PrEP.</a:t>
            </a:r>
          </a:p>
          <a:p>
            <a:pPr>
              <a:spcAft>
                <a:spcPts val="1200"/>
              </a:spcAft>
            </a:pPr>
            <a:r>
              <a:rPr lang="en-US" sz="3100" dirty="0" smtClean="0">
                <a:solidFill>
                  <a:schemeClr val="tx1"/>
                </a:solidFill>
              </a:rPr>
              <a:t>Se recomienda tener una consulta de seguimiento:</a:t>
            </a:r>
          </a:p>
          <a:p>
            <a:pPr lvl="1">
              <a:spcAft>
                <a:spcPts val="1200"/>
              </a:spcAft>
            </a:pPr>
            <a:r>
              <a:rPr lang="en-US" sz="3100" dirty="0" smtClean="0">
                <a:solidFill>
                  <a:schemeClr val="tx1"/>
                </a:solidFill>
              </a:rPr>
              <a:t>un mes después de comenzar a utilizar la PrEP, y</a:t>
            </a:r>
          </a:p>
          <a:p>
            <a:pPr lvl="1">
              <a:spcAft>
                <a:spcPts val="1200"/>
              </a:spcAft>
            </a:pPr>
            <a:r>
              <a:rPr lang="en-US" sz="3100" dirty="0" smtClean="0">
                <a:solidFill>
                  <a:schemeClr val="tx1"/>
                </a:solidFill>
              </a:rPr>
              <a:t>una vez cada </a:t>
            </a:r>
            <a:r>
              <a:rPr lang="en-US" sz="3100" dirty="0">
                <a:solidFill>
                  <a:schemeClr val="tx1"/>
                </a:solidFill>
              </a:rPr>
              <a:t>tres meses a partir de entonces.</a:t>
            </a:r>
          </a:p>
          <a:p>
            <a:pPr>
              <a:spcAft>
                <a:spcPts val="1200"/>
              </a:spcAft>
            </a:pPr>
            <a:r>
              <a:rPr lang="en-US" sz="3100" dirty="0" smtClean="0">
                <a:solidFill>
                  <a:schemeClr val="tx1"/>
                </a:solidFill>
              </a:rPr>
              <a:t>Además de las consultas de seguimiento regulares, los clientes también deben consultar en caso de tener signos y síntomas de la IAV o efectos adversos graves.</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116</a:t>
            </a:fld>
            <a:endParaRPr lang="es-ES" dirty="0"/>
          </a:p>
        </p:txBody>
      </p:sp>
    </p:spTree>
    <p:extLst>
      <p:ext uri="{BB962C8B-B14F-4D97-AF65-F5344CB8AC3E}">
        <p14:creationId xmlns:p14="http://schemas.microsoft.com/office/powerpoint/2010/main" val="27879214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Procedimientos en las consultas</a:t>
            </a:r>
            <a:r>
              <a:rPr dirty="0"/>
              <a:t/>
            </a:r>
            <a:br>
              <a:rPr dirty="0"/>
            </a:br>
            <a:r>
              <a:rPr lang="en-US" sz="4000" dirty="0" smtClean="0"/>
              <a:t>de seguimiento de la PrEP</a:t>
            </a:r>
            <a:endParaRPr lang="es-ES" sz="4000" dirty="0"/>
          </a:p>
        </p:txBody>
      </p:sp>
      <p:graphicFrame>
        <p:nvGraphicFramePr>
          <p:cNvPr id="7" name="Table 6"/>
          <p:cNvGraphicFramePr>
            <a:graphicFrameLocks noGrp="1"/>
          </p:cNvGraphicFramePr>
          <p:nvPr>
            <p:extLst>
              <p:ext uri="{D42A27DB-BD31-4B8C-83A1-F6EECF244321}">
                <p14:modId xmlns:p14="http://schemas.microsoft.com/office/powerpoint/2010/main" val="4057254405"/>
              </p:ext>
            </p:extLst>
          </p:nvPr>
        </p:nvGraphicFramePr>
        <p:xfrm>
          <a:off x="495016" y="1527129"/>
          <a:ext cx="8420384" cy="4900894"/>
        </p:xfrm>
        <a:graphic>
          <a:graphicData uri="http://schemas.openxmlformats.org/drawingml/2006/table">
            <a:tbl>
              <a:tblPr firstRow="1" bandRow="1">
                <a:tableStyleId>{B301B821-A1FF-4177-AEE7-76D212191A09}</a:tableStyleId>
              </a:tblPr>
              <a:tblGrid>
                <a:gridCol w="2215213">
                  <a:extLst>
                    <a:ext uri="{9D8B030D-6E8A-4147-A177-3AD203B41FA5}">
                      <a16:colId xmlns:a16="http://schemas.microsoft.com/office/drawing/2014/main" val="20000"/>
                    </a:ext>
                  </a:extLst>
                </a:gridCol>
                <a:gridCol w="6205171">
                  <a:extLst>
                    <a:ext uri="{9D8B030D-6E8A-4147-A177-3AD203B41FA5}">
                      <a16:colId xmlns:a16="http://schemas.microsoft.com/office/drawing/2014/main" val="20001"/>
                    </a:ext>
                  </a:extLst>
                </a:gridCol>
              </a:tblGrid>
              <a:tr h="463348">
                <a:tc>
                  <a:txBody>
                    <a:bodyPr/>
                    <a:lstStyle/>
                    <a:p>
                      <a:pPr algn="ctr"/>
                      <a:r>
                        <a:rPr lang="en-US" sz="1600" dirty="0" smtClean="0">
                          <a:latin typeface="Garamond"/>
                        </a:rPr>
                        <a:t>Intervención</a:t>
                      </a:r>
                      <a:endParaRPr lang="es-ES" sz="1600" dirty="0">
                        <a:solidFill>
                          <a:schemeClr val="tx1"/>
                        </a:solidFill>
                        <a:latin typeface="Garamond"/>
                        <a:cs typeface="Garamond"/>
                      </a:endParaRPr>
                    </a:p>
                  </a:txBody>
                  <a:tcPr/>
                </a:tc>
                <a:tc>
                  <a:txBody>
                    <a:bodyPr/>
                    <a:lstStyle/>
                    <a:p>
                      <a:pPr algn="ctr"/>
                      <a:r>
                        <a:rPr lang="en-US" sz="1600" dirty="0" smtClean="0">
                          <a:latin typeface="Garamond"/>
                        </a:rPr>
                        <a:t>Cronograma después del inicio de la PrEP</a:t>
                      </a:r>
                      <a:endParaRPr lang="es-ES" sz="1600" dirty="0">
                        <a:solidFill>
                          <a:schemeClr val="tx1"/>
                        </a:solidFill>
                        <a:latin typeface="Garamond"/>
                        <a:cs typeface="Garamond"/>
                      </a:endParaRPr>
                    </a:p>
                  </a:txBody>
                  <a:tcPr/>
                </a:tc>
                <a:extLst>
                  <a:ext uri="{0D108BD9-81ED-4DB2-BD59-A6C34878D82A}">
                    <a16:rowId xmlns:a16="http://schemas.microsoft.com/office/drawing/2014/main" val="10000"/>
                  </a:ext>
                </a:extLst>
              </a:tr>
              <a:tr h="977716">
                <a:tc>
                  <a:txBody>
                    <a:bodyPr/>
                    <a:lstStyle/>
                    <a:p>
                      <a:r>
                        <a:rPr lang="en-US" sz="1600" dirty="0" smtClean="0">
                          <a:latin typeface="Garamond"/>
                        </a:rPr>
                        <a:t>Confirmar que el cliente sea seronegativo.</a:t>
                      </a:r>
                      <a:endParaRPr lang="es-ES" sz="1600" b="1" dirty="0">
                        <a:latin typeface="Garamond"/>
                        <a:cs typeface="Garamond"/>
                      </a:endParaRPr>
                    </a:p>
                  </a:txBody>
                  <a:tcPr/>
                </a:tc>
                <a:tc>
                  <a:txBody>
                    <a:bodyPr/>
                    <a:lstStyle/>
                    <a:p>
                      <a:pPr marL="285750" indent="-285750">
                        <a:buFont typeface="Arial"/>
                        <a:buChar char="•"/>
                      </a:pPr>
                      <a:r>
                        <a:rPr lang="en-US" sz="1600" dirty="0" smtClean="0">
                          <a:latin typeface="Garamond"/>
                        </a:rPr>
                        <a:t>Cada tres meses (considera asimismo la posibilidad de realizar pruebas en un mes si la prueba de antígenos o VIH ARN no hubiera sido realizado antes de comenzar la PrEP).</a:t>
                      </a:r>
                      <a:endParaRPr lang="es-ES" sz="1600" dirty="0">
                        <a:latin typeface="Garamond"/>
                        <a:cs typeface="Garamond"/>
                      </a:endParaRPr>
                    </a:p>
                  </a:txBody>
                  <a:tcPr/>
                </a:tc>
                <a:extLst>
                  <a:ext uri="{0D108BD9-81ED-4DB2-BD59-A6C34878D82A}">
                    <a16:rowId xmlns:a16="http://schemas.microsoft.com/office/drawing/2014/main" val="10001"/>
                  </a:ext>
                </a:extLst>
              </a:tr>
              <a:tr h="681438">
                <a:tc>
                  <a:txBody>
                    <a:bodyPr/>
                    <a:lstStyle/>
                    <a:p>
                      <a:r>
                        <a:rPr lang="en-US" sz="1600" dirty="0" smtClean="0">
                          <a:latin typeface="Garamond"/>
                        </a:rPr>
                        <a:t>Abordar los efectos secundarios.</a:t>
                      </a:r>
                      <a:endParaRPr lang="es-ES" sz="1600" b="1" dirty="0">
                        <a:latin typeface="Garamond"/>
                        <a:cs typeface="Garamond"/>
                      </a:endParaRPr>
                    </a:p>
                  </a:txBody>
                  <a:tcPr/>
                </a:tc>
                <a:tc>
                  <a:txBody>
                    <a:bodyPr/>
                    <a:lstStyle/>
                    <a:p>
                      <a:pPr marL="285750" indent="-285750">
                        <a:buFont typeface="Arial"/>
                        <a:buChar char="•"/>
                      </a:pPr>
                      <a:r>
                        <a:rPr lang="en-US" sz="1600" dirty="0" smtClean="0">
                          <a:latin typeface="Garamond"/>
                        </a:rPr>
                        <a:t>En cada consulta.</a:t>
                      </a:r>
                      <a:endParaRPr lang="es-ES" sz="1600" dirty="0">
                        <a:latin typeface="Garamond"/>
                        <a:cs typeface="Garamond"/>
                      </a:endParaRPr>
                    </a:p>
                  </a:txBody>
                  <a:tcPr/>
                </a:tc>
                <a:extLst>
                  <a:ext uri="{0D108BD9-81ED-4DB2-BD59-A6C34878D82A}">
                    <a16:rowId xmlns:a16="http://schemas.microsoft.com/office/drawing/2014/main" val="10002"/>
                  </a:ext>
                </a:extLst>
              </a:tr>
              <a:tr h="681438">
                <a:tc>
                  <a:txBody>
                    <a:bodyPr/>
                    <a:lstStyle/>
                    <a:p>
                      <a:r>
                        <a:rPr lang="en-US" sz="1600" dirty="0" smtClean="0">
                          <a:latin typeface="Garamond"/>
                        </a:rPr>
                        <a:t>Asesorar brevemente sobre la adherencia al uso del medicamento.</a:t>
                      </a:r>
                      <a:endParaRPr lang="es-ES" sz="1600" b="1" dirty="0">
                        <a:latin typeface="Garamond"/>
                        <a:cs typeface="Garamond"/>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latin typeface="Garamond"/>
                        </a:rPr>
                        <a:t>En cada consulta.</a:t>
                      </a:r>
                    </a:p>
                    <a:p>
                      <a:endParaRPr lang="es-ES" sz="1600" dirty="0">
                        <a:latin typeface="Garamond"/>
                        <a:cs typeface="Garamond"/>
                      </a:endParaRPr>
                    </a:p>
                  </a:txBody>
                  <a:tcPr/>
                </a:tc>
                <a:extLst>
                  <a:ext uri="{0D108BD9-81ED-4DB2-BD59-A6C34878D82A}">
                    <a16:rowId xmlns:a16="http://schemas.microsoft.com/office/drawing/2014/main" val="10003"/>
                  </a:ext>
                </a:extLst>
              </a:tr>
              <a:tr h="977716">
                <a:tc>
                  <a:txBody>
                    <a:bodyPr/>
                    <a:lstStyle/>
                    <a:p>
                      <a:r>
                        <a:rPr lang="en-US" sz="1600" dirty="0" smtClean="0">
                          <a:latin typeface="Garamond"/>
                        </a:rPr>
                        <a:t>Analizar la depuración estimada de creatinina.</a:t>
                      </a:r>
                      <a:endParaRPr lang="es-ES" sz="1600" b="1" dirty="0">
                        <a:latin typeface="Garamond"/>
                        <a:cs typeface="Garamond"/>
                      </a:endParaRPr>
                    </a:p>
                  </a:txBody>
                  <a:tcPr/>
                </a:tc>
                <a:tc>
                  <a:txBody>
                    <a:bodyPr/>
                    <a:lstStyle/>
                    <a:p>
                      <a:pPr marL="285750" indent="-285750">
                        <a:buFont typeface="Arial"/>
                        <a:buChar char="•"/>
                      </a:pPr>
                      <a:r>
                        <a:rPr lang="en-US" sz="1600" dirty="0" smtClean="0">
                          <a:latin typeface="Garamond"/>
                        </a:rPr>
                        <a:t>Cada seis meses, como mínimo, o con mayor frecuencia si existen antecedentes de enfermedades que afectan el riñón, como ser diabetes o hipertensión.</a:t>
                      </a:r>
                      <a:endParaRPr lang="es-ES" sz="1600" dirty="0">
                        <a:latin typeface="Garamond"/>
                        <a:cs typeface="Garamond"/>
                      </a:endParaRPr>
                    </a:p>
                  </a:txBody>
                  <a:tcPr/>
                </a:tc>
                <a:extLst>
                  <a:ext uri="{0D108BD9-81ED-4DB2-BD59-A6C34878D82A}">
                    <a16:rowId xmlns:a16="http://schemas.microsoft.com/office/drawing/2014/main" val="10004"/>
                  </a:ext>
                </a:extLst>
              </a:tr>
              <a:tr h="977716">
                <a:tc gridSpan="2">
                  <a:txBody>
                    <a:bodyPr/>
                    <a:lstStyle/>
                    <a:p>
                      <a:pPr marL="285750" indent="-285750">
                        <a:buFont typeface="Arial"/>
                        <a:buChar char="•"/>
                      </a:pPr>
                      <a:r>
                        <a:rPr lang="en-US" sz="1600" dirty="0" smtClean="0">
                          <a:latin typeface="Garamond"/>
                        </a:rPr>
                        <a:t>Ofrecer pruebas de identificación de las ITS, condones y anticonceptivos según sea necesario.</a:t>
                      </a:r>
                    </a:p>
                    <a:p>
                      <a:pPr marL="285750" indent="-285750">
                        <a:buFont typeface="Arial"/>
                        <a:buChar char="•"/>
                      </a:pPr>
                      <a:r>
                        <a:rPr lang="en-US" sz="1600" baseline="0" dirty="0" smtClean="0">
                          <a:latin typeface="Garamond"/>
                        </a:rPr>
                        <a:t>Asesorar sobre los síntomas de infección aguda por el VIH y, en caso de que aparezcan, tener una nueva consulta lo más pronto posible para realizar la evaluación correspondiente.</a:t>
                      </a:r>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117</a:t>
            </a:fld>
            <a:endParaRPr lang="es-ES" dirty="0"/>
          </a:p>
        </p:txBody>
      </p:sp>
    </p:spTree>
    <p:extLst>
      <p:ext uri="{BB962C8B-B14F-4D97-AF65-F5344CB8AC3E}">
        <p14:creationId xmlns:p14="http://schemas.microsoft.com/office/powerpoint/2010/main" val="4388060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Repetición de la prueba del VIH </a:t>
            </a:r>
            <a:endParaRPr lang="es-ES" dirty="0"/>
          </a:p>
        </p:txBody>
      </p:sp>
      <p:sp>
        <p:nvSpPr>
          <p:cNvPr id="3" name="Content Placeholder 2"/>
          <p:cNvSpPr>
            <a:spLocks noGrp="1"/>
          </p:cNvSpPr>
          <p:nvPr>
            <p:ph sz="quarter" idx="10"/>
          </p:nvPr>
        </p:nvSpPr>
        <p:spPr/>
        <p:txBody>
          <a:bodyPr>
            <a:noAutofit/>
          </a:bodyPr>
          <a:lstStyle/>
          <a:p>
            <a:pPr>
              <a:spcBef>
                <a:spcPts val="0"/>
              </a:spcBef>
              <a:spcAft>
                <a:spcPts val="1200"/>
              </a:spcAft>
            </a:pPr>
            <a:r>
              <a:rPr lang="en-US" sz="2300" dirty="0" smtClean="0">
                <a:solidFill>
                  <a:schemeClr val="tx1"/>
                </a:solidFill>
              </a:rPr>
              <a:t>La repetición de la prueba del VIH es necesaria para decidir si se puede continuar con la PrEP o hay que interrumpirla.</a:t>
            </a:r>
            <a:endParaRPr lang="es-ES" sz="2300" dirty="0" smtClean="0">
              <a:solidFill>
                <a:schemeClr val="tx1"/>
              </a:solidFill>
            </a:endParaRPr>
          </a:p>
          <a:p>
            <a:pPr>
              <a:spcBef>
                <a:spcPts val="0"/>
              </a:spcBef>
              <a:spcAft>
                <a:spcPts val="1200"/>
              </a:spcAft>
            </a:pPr>
            <a:r>
              <a:rPr lang="en-US" sz="2300" dirty="0" smtClean="0">
                <a:solidFill>
                  <a:schemeClr val="tx1"/>
                </a:solidFill>
              </a:rPr>
              <a:t>Repetición de la prueba del VIH (según las directrices nacionales):</a:t>
            </a:r>
          </a:p>
          <a:p>
            <a:pPr lvl="1">
              <a:spcBef>
                <a:spcPts val="0"/>
              </a:spcBef>
              <a:spcAft>
                <a:spcPts val="1200"/>
              </a:spcAft>
            </a:pPr>
            <a:r>
              <a:rPr lang="en-US" sz="2300" dirty="0" smtClean="0">
                <a:solidFill>
                  <a:schemeClr val="tx1"/>
                </a:solidFill>
              </a:rPr>
              <a:t>un mes después de comenzar a utilizar la PrEP, y</a:t>
            </a:r>
            <a:endParaRPr lang="es-ES" sz="2300" dirty="0" smtClean="0">
              <a:solidFill>
                <a:schemeClr val="tx1"/>
              </a:solidFill>
            </a:endParaRPr>
          </a:p>
          <a:p>
            <a:pPr lvl="1">
              <a:spcBef>
                <a:spcPts val="0"/>
              </a:spcBef>
              <a:spcAft>
                <a:spcPts val="1200"/>
              </a:spcAft>
            </a:pPr>
            <a:r>
              <a:rPr lang="en-US" sz="2300" dirty="0" smtClean="0">
                <a:solidFill>
                  <a:schemeClr val="tx1"/>
                </a:solidFill>
              </a:rPr>
              <a:t>una vez cada tres meses a partir de entonces.</a:t>
            </a:r>
          </a:p>
          <a:p>
            <a:pPr>
              <a:spcBef>
                <a:spcPts val="0"/>
              </a:spcBef>
              <a:spcAft>
                <a:spcPts val="1200"/>
              </a:spcAft>
              <a:buFont typeface="Arial" panose="020B0604020202020204" pitchFamily="34" charset="0"/>
              <a:buChar char="•"/>
            </a:pPr>
            <a:r>
              <a:rPr lang="en-US" sz="2300" dirty="0" smtClean="0">
                <a:solidFill>
                  <a:schemeClr val="tx1"/>
                </a:solidFill>
              </a:rPr>
              <a:t>No olvides la limitación de las pruebas serológicas durante la IAV en el período de ventana (el tiempo comprendido entre la infección por el VIH y la detección de anticuerpos) y ten presente que estar expuesto a los ARV puede disminuir la sensibilidad de los análisis serológicos.</a:t>
            </a:r>
          </a:p>
          <a:p>
            <a:pPr>
              <a:spcBef>
                <a:spcPts val="0"/>
              </a:spcBef>
              <a:spcAft>
                <a:spcPts val="1200"/>
              </a:spcAft>
              <a:buFont typeface="Arial" panose="020B0604020202020204" pitchFamily="34" charset="0"/>
              <a:buChar char="•"/>
            </a:pPr>
            <a:r>
              <a:rPr lang="en-US" sz="2300" dirty="0" smtClean="0">
                <a:solidFill>
                  <a:schemeClr val="tx1"/>
                </a:solidFill>
              </a:rPr>
              <a:t>Interrumpe la PrEP en caso de sospecha de una IAV.</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118</a:t>
            </a:fld>
            <a:endParaRPr lang="es-ES" dirty="0"/>
          </a:p>
        </p:txBody>
      </p:sp>
    </p:spTree>
    <p:extLst>
      <p:ext uri="{BB962C8B-B14F-4D97-AF65-F5344CB8AC3E}">
        <p14:creationId xmlns:p14="http://schemas.microsoft.com/office/powerpoint/2010/main" val="4644973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8838"/>
          </a:xfrm>
        </p:spPr>
        <p:txBody>
          <a:bodyPr>
            <a:normAutofit fontScale="90000"/>
          </a:bodyPr>
          <a:lstStyle/>
          <a:p>
            <a:r>
              <a:rPr dirty="0" smtClean="0"/>
              <a:t>Asesoramiento sobre la PrEP en las consultas de seguimiento</a:t>
            </a:r>
            <a:endParaRPr lang="es-ES" dirty="0"/>
          </a:p>
        </p:txBody>
      </p:sp>
      <p:sp>
        <p:nvSpPr>
          <p:cNvPr id="3" name="Content Placeholder 2"/>
          <p:cNvSpPr>
            <a:spLocks noGrp="1"/>
          </p:cNvSpPr>
          <p:nvPr>
            <p:ph sz="quarter" idx="10"/>
          </p:nvPr>
        </p:nvSpPr>
        <p:spPr>
          <a:xfrm>
            <a:off x="457200" y="1587499"/>
            <a:ext cx="8229600" cy="5133975"/>
          </a:xfrm>
        </p:spPr>
        <p:txBody>
          <a:bodyPr>
            <a:normAutofit fontScale="40000" lnSpcReduction="20000"/>
          </a:bodyPr>
          <a:lstStyle/>
          <a:p>
            <a:r>
              <a:rPr lang="en-US" sz="5000" dirty="0" smtClean="0">
                <a:solidFill>
                  <a:schemeClr val="tx1"/>
                </a:solidFill>
              </a:rPr>
              <a:t>El asesoramiento en las consultas de seguimiento deberá enfocarse en los siguientes aspectos:</a:t>
            </a:r>
          </a:p>
          <a:p>
            <a:pPr marL="917575" lvl="1" indent="-457200">
              <a:tabLst>
                <a:tab pos="920750" algn="l"/>
              </a:tabLst>
            </a:pPr>
            <a:r>
              <a:rPr lang="en-US" sz="5000" dirty="0" smtClean="0">
                <a:solidFill>
                  <a:schemeClr val="tx1"/>
                </a:solidFill>
              </a:rPr>
              <a:t>verificación del </a:t>
            </a:r>
            <a:r>
              <a:rPr lang="en-US" sz="5000" b="1" dirty="0" smtClean="0">
                <a:solidFill>
                  <a:schemeClr val="tx1"/>
                </a:solidFill>
              </a:rPr>
              <a:t>contexto actual</a:t>
            </a:r>
            <a:r>
              <a:rPr lang="en-US" sz="5000" dirty="0" smtClean="0">
                <a:solidFill>
                  <a:schemeClr val="tx1"/>
                </a:solidFill>
              </a:rPr>
              <a:t> de salud sexual;</a:t>
            </a:r>
          </a:p>
          <a:p>
            <a:pPr marL="917575" lvl="1" indent="-457200">
              <a:tabLst>
                <a:tab pos="920750" algn="l"/>
              </a:tabLst>
            </a:pPr>
            <a:r>
              <a:rPr lang="en-US" sz="5000" b="1" dirty="0" smtClean="0">
                <a:solidFill>
                  <a:schemeClr val="tx1"/>
                </a:solidFill>
              </a:rPr>
              <a:t>el deseo de continuar del cliente y la evaluación de riesgo continuo</a:t>
            </a:r>
            <a:r>
              <a:rPr lang="en-US" sz="5000" dirty="0" smtClean="0">
                <a:solidFill>
                  <a:schemeClr val="tx1"/>
                </a:solidFill>
              </a:rPr>
              <a:t> de la PrEP;</a:t>
            </a:r>
            <a:endParaRPr lang="es-ES" sz="5000" dirty="0" smtClean="0">
              <a:solidFill>
                <a:schemeClr val="tx1"/>
              </a:solidFill>
            </a:endParaRPr>
          </a:p>
          <a:p>
            <a:pPr marL="917575" lvl="1" indent="-457200">
              <a:tabLst>
                <a:tab pos="920750" algn="l"/>
              </a:tabLst>
            </a:pPr>
            <a:r>
              <a:rPr lang="en-US" sz="5000" b="1" dirty="0" smtClean="0">
                <a:solidFill>
                  <a:schemeClr val="tx1"/>
                </a:solidFill>
              </a:rPr>
              <a:t>aspectos facilitadores</a:t>
            </a:r>
            <a:r>
              <a:rPr lang="en-US" sz="5000" dirty="0" smtClean="0">
                <a:solidFill>
                  <a:schemeClr val="tx1"/>
                </a:solidFill>
              </a:rPr>
              <a:t> y </a:t>
            </a:r>
            <a:r>
              <a:rPr lang="en-US" sz="5000" b="1" dirty="0" smtClean="0">
                <a:solidFill>
                  <a:schemeClr val="tx1"/>
                </a:solidFill>
              </a:rPr>
              <a:t>obstáculos</a:t>
            </a:r>
            <a:r>
              <a:rPr lang="en-US" sz="5000" dirty="0" smtClean="0">
                <a:solidFill>
                  <a:schemeClr val="tx1"/>
                </a:solidFill>
              </a:rPr>
              <a:t> para el uso de la PrEP;</a:t>
            </a:r>
          </a:p>
          <a:p>
            <a:pPr marL="917575" lvl="1" indent="-457200">
              <a:tabLst>
                <a:tab pos="920750" algn="l"/>
              </a:tabLst>
            </a:pPr>
            <a:r>
              <a:rPr lang="en-US" sz="5000" dirty="0" smtClean="0">
                <a:solidFill>
                  <a:schemeClr val="tx1"/>
                </a:solidFill>
              </a:rPr>
              <a:t>otras estrategias </a:t>
            </a:r>
            <a:r>
              <a:rPr lang="en-US" sz="5000" b="1" dirty="0" smtClean="0">
                <a:solidFill>
                  <a:schemeClr val="tx1"/>
                </a:solidFill>
              </a:rPr>
              <a:t>de protección de la salud sexual no vinculadas a la PrEP</a:t>
            </a:r>
            <a:r>
              <a:rPr lang="en-US" sz="5000" dirty="0" smtClean="0">
                <a:solidFill>
                  <a:schemeClr val="tx1"/>
                </a:solidFill>
              </a:rPr>
              <a:t> (condones, etc.);</a:t>
            </a:r>
          </a:p>
          <a:p>
            <a:pPr marL="917575" lvl="1" indent="-457200">
              <a:tabLst>
                <a:tab pos="920750" algn="l"/>
              </a:tabLst>
            </a:pPr>
            <a:r>
              <a:rPr lang="en-US" sz="5000" b="1" dirty="0" smtClean="0">
                <a:solidFill>
                  <a:schemeClr val="tx1"/>
                </a:solidFill>
              </a:rPr>
              <a:t>las dosis requeridas</a:t>
            </a:r>
            <a:r>
              <a:rPr lang="en-US" sz="5000" dirty="0" smtClean="0">
                <a:solidFill>
                  <a:schemeClr val="tx1"/>
                </a:solidFill>
              </a:rPr>
              <a:t> para obtener la máxima protección;</a:t>
            </a:r>
          </a:p>
          <a:p>
            <a:pPr marL="917575" lvl="1" indent="-457200">
              <a:tabLst>
                <a:tab pos="920750" algn="l"/>
              </a:tabLst>
            </a:pPr>
            <a:r>
              <a:rPr lang="en-US" sz="5000" dirty="0" smtClean="0">
                <a:solidFill>
                  <a:schemeClr val="tx1"/>
                </a:solidFill>
              </a:rPr>
              <a:t>qué hacer </a:t>
            </a:r>
            <a:r>
              <a:rPr lang="en-US" sz="5000" b="1" dirty="0" smtClean="0">
                <a:solidFill>
                  <a:schemeClr val="tx1"/>
                </a:solidFill>
              </a:rPr>
              <a:t>si se omite una dosis</a:t>
            </a:r>
            <a:r>
              <a:rPr lang="en-US" sz="5000" dirty="0" smtClean="0">
                <a:solidFill>
                  <a:schemeClr val="tx1"/>
                </a:solidFill>
              </a:rPr>
              <a:t>;</a:t>
            </a:r>
          </a:p>
          <a:p>
            <a:pPr marL="917575" lvl="1" indent="-457200">
              <a:tabLst>
                <a:tab pos="920750" algn="l"/>
              </a:tabLst>
            </a:pPr>
            <a:r>
              <a:rPr lang="en-US" sz="5000" b="1" dirty="0" smtClean="0">
                <a:solidFill>
                  <a:schemeClr val="tx1"/>
                </a:solidFill>
              </a:rPr>
              <a:t>estrategias de adherencia</a:t>
            </a:r>
            <a:r>
              <a:rPr lang="en-US" sz="5000" dirty="0" smtClean="0">
                <a:solidFill>
                  <a:schemeClr val="tx1"/>
                </a:solidFill>
              </a:rPr>
              <a:t> frecuentes;</a:t>
            </a:r>
          </a:p>
          <a:p>
            <a:pPr marL="917575" lvl="1" indent="-457200">
              <a:tabLst>
                <a:tab pos="920750" algn="l"/>
              </a:tabLst>
            </a:pPr>
            <a:r>
              <a:rPr lang="en-US" sz="5000" dirty="0" smtClean="0">
                <a:solidFill>
                  <a:schemeClr val="tx1"/>
                </a:solidFill>
              </a:rPr>
              <a:t>causas que motivan un </a:t>
            </a:r>
            <a:r>
              <a:rPr lang="en-US" sz="5000" b="1" dirty="0" smtClean="0">
                <a:solidFill>
                  <a:schemeClr val="tx1"/>
                </a:solidFill>
              </a:rPr>
              <a:t>seguimiento permanente</a:t>
            </a:r>
            <a:r>
              <a:rPr lang="en-US" sz="5000" dirty="0" smtClean="0">
                <a:solidFill>
                  <a:schemeClr val="tx1"/>
                </a:solidFill>
              </a:rPr>
              <a:t> mientras se utiliza la PrEP;</a:t>
            </a:r>
            <a:endParaRPr lang="es-ES" sz="5000" dirty="0" smtClean="0">
              <a:solidFill>
                <a:schemeClr val="tx1"/>
              </a:solidFill>
            </a:endParaRPr>
          </a:p>
          <a:p>
            <a:pPr marL="917575" lvl="1" indent="-457200">
              <a:tabLst>
                <a:tab pos="920750" algn="l"/>
              </a:tabLst>
            </a:pPr>
            <a:r>
              <a:rPr lang="en-US" sz="5000" dirty="0" smtClean="0">
                <a:solidFill>
                  <a:schemeClr val="tx1"/>
                </a:solidFill>
              </a:rPr>
              <a:t>cómo reconocer los síntomas de las </a:t>
            </a:r>
            <a:r>
              <a:rPr lang="en-US" sz="5000" b="1" dirty="0" smtClean="0">
                <a:solidFill>
                  <a:schemeClr val="tx1"/>
                </a:solidFill>
              </a:rPr>
              <a:t>infecciones agudas por el VIH</a:t>
            </a:r>
            <a:r>
              <a:rPr lang="en-US" sz="5000" dirty="0" smtClean="0">
                <a:solidFill>
                  <a:schemeClr val="tx1"/>
                </a:solidFill>
              </a:rPr>
              <a:t>;</a:t>
            </a:r>
          </a:p>
          <a:p>
            <a:pPr marL="917575" lvl="1" indent="-457200">
              <a:tabLst>
                <a:tab pos="920750" algn="l"/>
              </a:tabLst>
            </a:pPr>
            <a:r>
              <a:rPr lang="en-US" sz="5000" b="1" dirty="0" smtClean="0">
                <a:solidFill>
                  <a:schemeClr val="tx1"/>
                </a:solidFill>
              </a:rPr>
              <a:t>efectos secundarios</a:t>
            </a:r>
            <a:r>
              <a:rPr lang="en-US" sz="5000" dirty="0" smtClean="0">
                <a:solidFill>
                  <a:schemeClr val="tx1"/>
                </a:solidFill>
              </a:rPr>
              <a:t> y </a:t>
            </a:r>
            <a:r>
              <a:rPr lang="en-US" sz="5000" b="1" dirty="0" smtClean="0">
                <a:solidFill>
                  <a:schemeClr val="tx1"/>
                </a:solidFill>
              </a:rPr>
              <a:t>su tratamiento</a:t>
            </a:r>
            <a:r>
              <a:rPr lang="en-US" sz="5000" dirty="0" smtClean="0">
                <a:solidFill>
                  <a:schemeClr val="tx1"/>
                </a:solidFill>
              </a:rPr>
              <a:t>, y</a:t>
            </a:r>
          </a:p>
          <a:p>
            <a:pPr marL="917575" lvl="1" indent="-457200">
              <a:tabLst>
                <a:tab pos="920750" algn="l"/>
              </a:tabLst>
            </a:pPr>
            <a:r>
              <a:rPr lang="en-US" sz="5000" dirty="0" smtClean="0">
                <a:solidFill>
                  <a:schemeClr val="tx1"/>
                </a:solidFill>
              </a:rPr>
              <a:t>cómo </a:t>
            </a:r>
            <a:r>
              <a:rPr lang="en-US" sz="5000" b="1" dirty="0" smtClean="0">
                <a:solidFill>
                  <a:schemeClr val="tx1"/>
                </a:solidFill>
              </a:rPr>
              <a:t>suspender de manera segura</a:t>
            </a:r>
            <a:r>
              <a:rPr lang="en-US" sz="5000" dirty="0" smtClean="0">
                <a:solidFill>
                  <a:schemeClr val="tx1"/>
                </a:solidFill>
              </a:rPr>
              <a:t> y </a:t>
            </a:r>
            <a:r>
              <a:rPr lang="en-US" sz="5000" b="1" dirty="0" smtClean="0">
                <a:solidFill>
                  <a:schemeClr val="tx1"/>
                </a:solidFill>
              </a:rPr>
              <a:t>recomenzar</a:t>
            </a:r>
            <a:r>
              <a:rPr lang="en-US" sz="5000" dirty="0" smtClean="0">
                <a:solidFill>
                  <a:schemeClr val="tx1"/>
                </a:solidFill>
              </a:rPr>
              <a:t> el uso de la PrEP según corresponda.</a:t>
            </a:r>
            <a:endParaRPr lang="es-ES" sz="5000"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119</a:t>
            </a:fld>
            <a:endParaRPr lang="es-ES" dirty="0"/>
          </a:p>
        </p:txBody>
      </p:sp>
    </p:spTree>
    <p:extLst>
      <p:ext uri="{BB962C8B-B14F-4D97-AF65-F5344CB8AC3E}">
        <p14:creationId xmlns:p14="http://schemas.microsoft.com/office/powerpoint/2010/main" val="719167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84175"/>
            <a:ext cx="8229600" cy="858838"/>
          </a:xfrm>
        </p:spPr>
        <p:txBody>
          <a:bodyPr/>
          <a:lstStyle/>
          <a:p>
            <a:pPr>
              <a:lnSpc>
                <a:spcPct val="80000"/>
              </a:lnSpc>
            </a:pPr>
            <a:r>
              <a:rPr dirty="0" smtClean="0"/>
              <a:t>Módulo 1: objetivos de aprendizaje</a:t>
            </a:r>
          </a:p>
        </p:txBody>
      </p:sp>
      <p:sp>
        <p:nvSpPr>
          <p:cNvPr id="6" name="Content Placeholder 2"/>
          <p:cNvSpPr>
            <a:spLocks noGrp="1"/>
          </p:cNvSpPr>
          <p:nvPr>
            <p:ph sz="quarter" idx="10"/>
          </p:nvPr>
        </p:nvSpPr>
        <p:spPr/>
        <p:txBody>
          <a:bodyPr>
            <a:noAutofit/>
          </a:bodyPr>
          <a:lstStyle/>
          <a:p>
            <a:pPr marL="0" indent="0">
              <a:buNone/>
            </a:pPr>
            <a:r>
              <a:rPr lang="en-US" sz="2400" b="1" dirty="0" smtClean="0">
                <a:solidFill>
                  <a:schemeClr val="tx1"/>
                </a:solidFill>
              </a:rPr>
              <a:t>Al terminar el Módulo 1, los participantes serán capaces de:</a:t>
            </a:r>
          </a:p>
          <a:p>
            <a:pPr marL="917575" lvl="1" indent="-457200">
              <a:buFont typeface="Arial" panose="020B0604020202020204" pitchFamily="34" charset="0"/>
              <a:buChar char="•"/>
            </a:pPr>
            <a:r>
              <a:rPr lang="en-US" sz="2400" dirty="0" smtClean="0">
                <a:solidFill>
                  <a:schemeClr val="tx1"/>
                </a:solidFill>
              </a:rPr>
              <a:t>Definir la PrEP.</a:t>
            </a:r>
            <a:endParaRPr lang="es-ES" sz="2400" dirty="0" smtClean="0">
              <a:solidFill>
                <a:schemeClr val="tx1"/>
              </a:solidFill>
            </a:endParaRPr>
          </a:p>
          <a:p>
            <a:pPr marL="917575" lvl="1" indent="-457200">
              <a:buFont typeface="Arial" panose="020B0604020202020204" pitchFamily="34" charset="0"/>
              <a:buChar char="•"/>
            </a:pPr>
            <a:r>
              <a:rPr lang="en-US" sz="2400" dirty="0" smtClean="0">
                <a:solidFill>
                  <a:schemeClr val="tx1"/>
                </a:solidFill>
              </a:rPr>
              <a:t>Diferenciar la PrEP de la PEP y el TARV.</a:t>
            </a:r>
          </a:p>
          <a:p>
            <a:pPr marL="917575" lvl="1" indent="-457200">
              <a:buFont typeface="Arial" panose="020B0604020202020204" pitchFamily="34" charset="0"/>
              <a:buChar char="•"/>
            </a:pPr>
            <a:r>
              <a:rPr lang="en-US" sz="2400" dirty="0" smtClean="0">
                <a:solidFill>
                  <a:srgbClr val="000000"/>
                </a:solidFill>
              </a:rPr>
              <a:t>Describir la necesidad de utilizar la PrEP.</a:t>
            </a:r>
            <a:endParaRPr lang="es-ES" sz="2400" dirty="0" smtClean="0">
              <a:solidFill>
                <a:srgbClr val="000000"/>
              </a:solidFill>
            </a:endParaRPr>
          </a:p>
          <a:p>
            <a:pPr marL="917575" lvl="1" indent="-457200">
              <a:buFont typeface="Arial" panose="020B0604020202020204" pitchFamily="34" charset="0"/>
              <a:buChar char="•"/>
            </a:pPr>
            <a:r>
              <a:rPr lang="en-US" sz="2400" dirty="0" smtClean="0">
                <a:solidFill>
                  <a:srgbClr val="000000"/>
                </a:solidFill>
              </a:rPr>
              <a:t>Identificar a las personas expuestas a riesgos y riesgos significativos de infección por el VIH.</a:t>
            </a:r>
          </a:p>
          <a:p>
            <a:pPr marL="917575" lvl="1" indent="-457200">
              <a:buFont typeface="Arial" panose="020B0604020202020204" pitchFamily="34" charset="0"/>
              <a:buChar char="•"/>
            </a:pPr>
            <a:r>
              <a:rPr lang="en-US" sz="2400" dirty="0" smtClean="0">
                <a:solidFill>
                  <a:schemeClr val="tx1"/>
                </a:solidFill>
              </a:rPr>
              <a:t>Identificar a los grupos poblacionales clave (GPC) para la PrEP en el ámbito local.</a:t>
            </a:r>
          </a:p>
          <a:p>
            <a:pPr marL="917575" lvl="1" indent="-457200">
              <a:buFont typeface="Arial" panose="020B0604020202020204" pitchFamily="34" charset="0"/>
              <a:buChar char="•"/>
            </a:pPr>
            <a:r>
              <a:rPr lang="en-US" sz="2400" dirty="0" smtClean="0">
                <a:solidFill>
                  <a:schemeClr val="tx1"/>
                </a:solidFill>
              </a:rPr>
              <a:t>Explicar la relación existente entre la eficacia y el nivel de adherencia al uso del medicamento de la PrEP.</a:t>
            </a:r>
          </a:p>
        </p:txBody>
      </p:sp>
      <p:pic>
        <p:nvPicPr>
          <p:cNvPr id="2" name="Picture 1" descr="pl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843" y="1965266"/>
            <a:ext cx="1613857" cy="16164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a:t>
            </a:fld>
            <a:endParaRPr lang="es-ES" dirty="0"/>
          </a:p>
        </p:txBody>
      </p:sp>
    </p:spTree>
    <p:extLst>
      <p:ext uri="{BB962C8B-B14F-4D97-AF65-F5344CB8AC3E}">
        <p14:creationId xmlns:p14="http://schemas.microsoft.com/office/powerpoint/2010/main" val="12276620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120</a:t>
            </a:fld>
            <a:endParaRPr lang="es-E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417" y="70969"/>
            <a:ext cx="4763165" cy="6716062"/>
          </a:xfrm>
          <a:prstGeom prst="rect">
            <a:avLst/>
          </a:prstGeom>
        </p:spPr>
      </p:pic>
    </p:spTree>
    <p:extLst>
      <p:ext uri="{BB962C8B-B14F-4D97-AF65-F5344CB8AC3E}">
        <p14:creationId xmlns:p14="http://schemas.microsoft.com/office/powerpoint/2010/main" val="11111915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121</a:t>
            </a:fld>
            <a:endParaRPr lang="es-E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92" y="0"/>
            <a:ext cx="5051816" cy="6858000"/>
          </a:xfrm>
          <a:prstGeom prst="rect">
            <a:avLst/>
          </a:prstGeom>
        </p:spPr>
      </p:pic>
    </p:spTree>
    <p:extLst>
      <p:ext uri="{BB962C8B-B14F-4D97-AF65-F5344CB8AC3E}">
        <p14:creationId xmlns:p14="http://schemas.microsoft.com/office/powerpoint/2010/main" val="32855685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Escenario clínico para debatir</a:t>
            </a:r>
            <a:endParaRPr lang="es-ES" dirty="0"/>
          </a:p>
        </p:txBody>
      </p:sp>
      <p:sp>
        <p:nvSpPr>
          <p:cNvPr id="3" name="Content Placeholder 2"/>
          <p:cNvSpPr>
            <a:spLocks noGrp="1"/>
          </p:cNvSpPr>
          <p:nvPr>
            <p:ph sz="quarter" idx="10"/>
          </p:nvPr>
        </p:nvSpPr>
        <p:spPr/>
        <p:txBody>
          <a:bodyPr>
            <a:normAutofit fontScale="92500" lnSpcReduction="10000"/>
          </a:bodyPr>
          <a:lstStyle/>
          <a:p>
            <a:pPr marL="0" indent="0" fontAlgn="base">
              <a:buNone/>
            </a:pPr>
            <a:r>
              <a:rPr lang="en-US" dirty="0">
                <a:solidFill>
                  <a:schemeClr val="tx1"/>
                </a:solidFill>
              </a:rPr>
              <a:t>Jonatan ha estado utilizando la PrEP (TDF/FTC) en los últimos nueve meses. Durante la consulta de seguimiento, se encuentra en buen estado de salud y la repetición de su prueba del VIH da negativo. Jonatan menciona haber iniciado hace poco una relación monógama con un hombre que obtuvo un resultado negativo en la prueba del VIH que se hizo el año pasado. Por lo tanto, considera que tal vez ya no sea necesaria la PrEP.</a:t>
            </a:r>
          </a:p>
          <a:p>
            <a:pPr marL="0" indent="0" fontAlgn="base">
              <a:buNone/>
            </a:pPr>
            <a:endParaRPr lang="es-ES" sz="2500" i="1" dirty="0">
              <a:solidFill>
                <a:schemeClr val="tx1"/>
              </a:solidFill>
            </a:endParaRPr>
          </a:p>
          <a:p>
            <a:pPr marL="0" indent="0" fontAlgn="base">
              <a:buNone/>
            </a:pPr>
            <a:r>
              <a:rPr lang="en-US" i="1" dirty="0">
                <a:solidFill>
                  <a:schemeClr val="tx1"/>
                </a:solidFill>
              </a:rPr>
              <a:t>¿Cómo tratarías este caso?</a:t>
            </a:r>
          </a:p>
          <a:p>
            <a:pPr marL="0" indent="0">
              <a:buNone/>
            </a:pPr>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122</a:t>
            </a:fld>
            <a:endParaRPr lang="es-ES" dirty="0"/>
          </a:p>
        </p:txBody>
      </p:sp>
    </p:spTree>
    <p:extLst>
      <p:ext uri="{BB962C8B-B14F-4D97-AF65-F5344CB8AC3E}">
        <p14:creationId xmlns:p14="http://schemas.microsoft.com/office/powerpoint/2010/main" val="17603573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Tormenta de ideas en pequeños grupos</a:t>
            </a:r>
            <a:endParaRPr lang="es-ES" dirty="0"/>
          </a:p>
        </p:txBody>
      </p:sp>
      <p:sp>
        <p:nvSpPr>
          <p:cNvPr id="3" name="Content Placeholder 2"/>
          <p:cNvSpPr>
            <a:spLocks noGrp="1"/>
          </p:cNvSpPr>
          <p:nvPr>
            <p:ph sz="quarter" idx="10"/>
          </p:nvPr>
        </p:nvSpPr>
        <p:spPr/>
        <p:txBody>
          <a:bodyPr>
            <a:normAutofit/>
          </a:bodyPr>
          <a:lstStyle/>
          <a:p>
            <a:pPr lvl="0"/>
            <a:r>
              <a:rPr lang="en-US" dirty="0">
                <a:solidFill>
                  <a:srgbClr val="000000"/>
                </a:solidFill>
              </a:rPr>
              <a:t>Debate y responde en tu grupo las siguientes preguntas:</a:t>
            </a:r>
            <a:endParaRPr lang="es-ES" sz="2800" dirty="0">
              <a:solidFill>
                <a:srgbClr val="000000"/>
              </a:solidFill>
            </a:endParaRPr>
          </a:p>
          <a:p>
            <a:pPr lvl="1"/>
            <a:r>
              <a:rPr lang="en-US" dirty="0">
                <a:solidFill>
                  <a:srgbClr val="000000"/>
                </a:solidFill>
              </a:rPr>
              <a:t>1) ¿Cuáles son algunos de los desafíos que afrontarás cuando implementes la PrEP?</a:t>
            </a:r>
            <a:endParaRPr lang="es-ES" sz="2400" dirty="0">
              <a:solidFill>
                <a:srgbClr val="000000"/>
              </a:solidFill>
            </a:endParaRPr>
          </a:p>
          <a:p>
            <a:pPr lvl="1"/>
            <a:r>
              <a:rPr lang="en-US" dirty="0">
                <a:solidFill>
                  <a:srgbClr val="000000"/>
                </a:solidFill>
              </a:rPr>
              <a:t>2) ¿Qué estrategias podrías poner en práctica para abordar estos desafíos?</a:t>
            </a:r>
            <a:endParaRPr lang="es-ES" sz="2400" dirty="0">
              <a:solidFill>
                <a:srgbClr val="000000"/>
              </a:solidFill>
            </a:endParaRPr>
          </a:p>
          <a:p>
            <a:pPr lvl="0"/>
            <a:r>
              <a:rPr lang="en-US" dirty="0">
                <a:solidFill>
                  <a:srgbClr val="000000"/>
                </a:solidFill>
              </a:rPr>
              <a:t>Elige a un integrante del grupo para que anote las respuestas en una hoja del cuaderno.</a:t>
            </a:r>
            <a:endParaRPr lang="es-ES" sz="2800" dirty="0">
              <a:solidFill>
                <a:srgbClr val="000000"/>
              </a:solidFill>
            </a:endParaRPr>
          </a:p>
          <a:p>
            <a:pPr lvl="0"/>
            <a:r>
              <a:rPr lang="en-US" dirty="0">
                <a:solidFill>
                  <a:srgbClr val="000000"/>
                </a:solidFill>
              </a:rPr>
              <a:t>Tendrás 15 minutos para trabajar.</a:t>
            </a:r>
            <a:endParaRPr lang="es-ES" sz="2800" dirty="0">
              <a:solidFill>
                <a:srgbClr val="000000"/>
              </a:solidFill>
            </a:endParaRPr>
          </a:p>
          <a:p>
            <a:pPr marL="0" indent="0">
              <a:buNone/>
            </a:pPr>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123</a:t>
            </a:fld>
            <a:endParaRPr lang="es-ES" dirty="0"/>
          </a:p>
        </p:txBody>
      </p:sp>
    </p:spTree>
    <p:extLst>
      <p:ext uri="{BB962C8B-B14F-4D97-AF65-F5344CB8AC3E}">
        <p14:creationId xmlns:p14="http://schemas.microsoft.com/office/powerpoint/2010/main" val="6182520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300" y="1323975"/>
            <a:ext cx="8902700" cy="5534026"/>
          </a:xfrm>
          <a:prstGeom prst="rect">
            <a:avLst/>
          </a:prstGeom>
          <a:solidFill>
            <a:schemeClr val="accent3">
              <a:alpha val="48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dirty="0" smtClean="0"/>
              <a:t>Resumen del Módulo 3</a:t>
            </a:r>
            <a:endParaRPr lang="es-ES" dirty="0"/>
          </a:p>
        </p:txBody>
      </p:sp>
      <p:sp>
        <p:nvSpPr>
          <p:cNvPr id="3" name="Content Placeholder 2"/>
          <p:cNvSpPr>
            <a:spLocks noGrp="1"/>
          </p:cNvSpPr>
          <p:nvPr>
            <p:ph sz="quarter" idx="10"/>
          </p:nvPr>
        </p:nvSpPr>
        <p:spPr/>
        <p:txBody>
          <a:bodyPr>
            <a:normAutofit fontScale="85000" lnSpcReduction="20000"/>
          </a:bodyPr>
          <a:lstStyle/>
          <a:p>
            <a:r>
              <a:rPr lang="en-US" dirty="0" smtClean="0">
                <a:solidFill>
                  <a:srgbClr val="000000"/>
                </a:solidFill>
              </a:rPr>
              <a:t>Recomendar la PrEP como parte de una estrategia integral de prevención del VIH. </a:t>
            </a:r>
            <a:endParaRPr lang="es-ES" dirty="0">
              <a:solidFill>
                <a:srgbClr val="000000"/>
              </a:solidFill>
            </a:endParaRPr>
          </a:p>
          <a:p>
            <a:r>
              <a:rPr lang="en-US" dirty="0">
                <a:solidFill>
                  <a:srgbClr val="000000"/>
                </a:solidFill>
              </a:rPr>
              <a:t>Confirmar que el cliente sea seronegativo antes de comenzar a utilizar la PrEP.</a:t>
            </a:r>
            <a:endParaRPr lang="es-ES" dirty="0">
              <a:solidFill>
                <a:srgbClr val="000000"/>
              </a:solidFill>
            </a:endParaRPr>
          </a:p>
          <a:p>
            <a:r>
              <a:rPr lang="en-US" dirty="0">
                <a:solidFill>
                  <a:srgbClr val="000000"/>
                </a:solidFill>
              </a:rPr>
              <a:t>Asegurarse de que no haya contraindicaciones para la PrEP.</a:t>
            </a:r>
            <a:endParaRPr lang="es-ES" dirty="0">
              <a:solidFill>
                <a:srgbClr val="000000"/>
              </a:solidFill>
            </a:endParaRPr>
          </a:p>
          <a:p>
            <a:r>
              <a:rPr lang="en-US" dirty="0" smtClean="0">
                <a:solidFill>
                  <a:srgbClr val="000000"/>
                </a:solidFill>
              </a:rPr>
              <a:t>Asegurarse de que los clientes cuenten con información correcta sobre la PrEP.</a:t>
            </a:r>
            <a:endParaRPr lang="es-ES" dirty="0">
              <a:solidFill>
                <a:srgbClr val="000000"/>
              </a:solidFill>
            </a:endParaRPr>
          </a:p>
          <a:p>
            <a:r>
              <a:rPr lang="en-US" dirty="0" smtClean="0">
                <a:solidFill>
                  <a:srgbClr val="000000"/>
                </a:solidFill>
              </a:rPr>
              <a:t>Desarrollar un plan para facilitar la adherencia al uso del medicamento con el cliente y controlar su nivel de adherencia en cada consulta.  </a:t>
            </a:r>
          </a:p>
          <a:p>
            <a:r>
              <a:rPr lang="en-US" dirty="0" smtClean="0">
                <a:solidFill>
                  <a:srgbClr val="000000"/>
                </a:solidFill>
              </a:rPr>
              <a:t>Brindar asesoramiento sobre la reducción de riesgos en cada consulta. </a:t>
            </a:r>
            <a:endParaRPr lang="es-ES" dirty="0">
              <a:solidFill>
                <a:srgbClr val="000000"/>
              </a:solidFill>
            </a:endParaRPr>
          </a:p>
          <a:p>
            <a:pPr lvl="1"/>
            <a:endParaRPr lang="es-ES" dirty="0" smtClean="0">
              <a:solidFill>
                <a:srgbClr val="000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124</a:t>
            </a:fld>
            <a:endParaRPr lang="es-ES" dirty="0"/>
          </a:p>
        </p:txBody>
      </p:sp>
    </p:spTree>
    <p:extLst>
      <p:ext uri="{BB962C8B-B14F-4D97-AF65-F5344CB8AC3E}">
        <p14:creationId xmlns:p14="http://schemas.microsoft.com/office/powerpoint/2010/main" val="244162899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t>RECESO</a:t>
            </a:r>
            <a:endParaRPr lang="es-ES" sz="5000" b="1" dirty="0"/>
          </a:p>
        </p:txBody>
      </p:sp>
      <p:pic>
        <p:nvPicPr>
          <p:cNvPr id="7" name="Picture 6" descr="clock_Artboard 14.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2718308" y="2095834"/>
            <a:ext cx="4050792" cy="405731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125</a:t>
            </a:fld>
            <a:endParaRPr lang="es-ES" dirty="0"/>
          </a:p>
        </p:txBody>
      </p:sp>
    </p:spTree>
    <p:extLst>
      <p:ext uri="{BB962C8B-B14F-4D97-AF65-F5344CB8AC3E}">
        <p14:creationId xmlns:p14="http://schemas.microsoft.com/office/powerpoint/2010/main" val="26182038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126</a:t>
            </a:fld>
            <a:endParaRPr lang="es-ES" dirty="0"/>
          </a:p>
        </p:txBody>
      </p:sp>
      <p:sp>
        <p:nvSpPr>
          <p:cNvPr id="8" name="TextBox 7"/>
          <p:cNvSpPr txBox="1"/>
          <p:nvPr/>
        </p:nvSpPr>
        <p:spPr>
          <a:xfrm>
            <a:off x="173620" y="360856"/>
            <a:ext cx="8819951" cy="769441"/>
          </a:xfrm>
          <a:prstGeom prst="rect">
            <a:avLst/>
          </a:prstGeom>
          <a:noFill/>
        </p:spPr>
        <p:txBody>
          <a:bodyPr wrap="square" rtlCol="0">
            <a:spAutoFit/>
          </a:bodyPr>
          <a:lstStyle/>
          <a:p>
            <a:pPr algn="ctr"/>
            <a:r>
              <a:rPr lang="en-US" sz="4400" b="1" dirty="0" smtClean="0">
                <a:solidFill>
                  <a:schemeClr val="bg1"/>
                </a:solidFill>
                <a:latin typeface="Arial Narrow"/>
              </a:rPr>
              <a:t>Descripción general de la capacitación</a:t>
            </a:r>
            <a:endParaRPr lang="es-ES" sz="4400" b="1" dirty="0">
              <a:solidFill>
                <a:schemeClr val="bg1"/>
              </a:solidFill>
              <a:latin typeface="Arial Narrow"/>
              <a:cs typeface="Arial Narrow"/>
            </a:endParaRPr>
          </a:p>
        </p:txBody>
      </p:sp>
      <p:sp>
        <p:nvSpPr>
          <p:cNvPr id="12" name="Pentagon 11"/>
          <p:cNvSpPr/>
          <p:nvPr/>
        </p:nvSpPr>
        <p:spPr>
          <a:xfrm>
            <a:off x="1145626" y="5654580"/>
            <a:ext cx="7662043" cy="977462"/>
          </a:xfrm>
          <a:prstGeom prst="homePlate">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326944" y="1732378"/>
            <a:ext cx="3255562" cy="523220"/>
          </a:xfrm>
          <a:prstGeom prst="rect">
            <a:avLst/>
          </a:prstGeom>
          <a:noFill/>
        </p:spPr>
        <p:txBody>
          <a:bodyPr wrap="square" rtlCol="0">
            <a:spAutoFit/>
          </a:bodyPr>
          <a:lstStyle/>
          <a:p>
            <a:r>
              <a:rPr lang="en-US" sz="2800" b="1" dirty="0" smtClean="0">
                <a:solidFill>
                  <a:schemeClr val="bg1"/>
                </a:solidFill>
              </a:rPr>
              <a:t>Nociones fundamentales de la PrEP</a:t>
            </a:r>
            <a:endParaRPr lang="es-ES" sz="2800" b="1" dirty="0">
              <a:solidFill>
                <a:schemeClr val="bg1"/>
              </a:solidFill>
            </a:endParaRPr>
          </a:p>
        </p:txBody>
      </p:sp>
      <p:sp>
        <p:nvSpPr>
          <p:cNvPr id="17" name="TextBox 16"/>
          <p:cNvSpPr txBox="1"/>
          <p:nvPr/>
        </p:nvSpPr>
        <p:spPr>
          <a:xfrm>
            <a:off x="1338754" y="3138109"/>
            <a:ext cx="4836073" cy="523220"/>
          </a:xfrm>
          <a:prstGeom prst="rect">
            <a:avLst/>
          </a:prstGeom>
          <a:noFill/>
        </p:spPr>
        <p:txBody>
          <a:bodyPr wrap="square" rtlCol="0">
            <a:spAutoFit/>
          </a:bodyPr>
          <a:lstStyle/>
          <a:p>
            <a:r>
              <a:rPr lang="en-US" sz="2800" b="1" dirty="0" smtClean="0">
                <a:solidFill>
                  <a:schemeClr val="bg1"/>
                </a:solidFill>
              </a:rPr>
              <a:t>Identificación y elegibilidad para la PrEP</a:t>
            </a:r>
            <a:endParaRPr lang="es-ES" sz="2800" b="1" dirty="0">
              <a:solidFill>
                <a:schemeClr val="bg1"/>
              </a:solidFill>
            </a:endParaRPr>
          </a:p>
        </p:txBody>
      </p:sp>
      <p:sp>
        <p:nvSpPr>
          <p:cNvPr id="19" name="TextBox 18"/>
          <p:cNvSpPr txBox="1"/>
          <p:nvPr/>
        </p:nvSpPr>
        <p:spPr>
          <a:xfrm>
            <a:off x="1338753" y="5760971"/>
            <a:ext cx="7284385" cy="812530"/>
          </a:xfrm>
          <a:prstGeom prst="rect">
            <a:avLst/>
          </a:prstGeom>
          <a:noFill/>
        </p:spPr>
        <p:txBody>
          <a:bodyPr wrap="square" rtlCol="0">
            <a:spAutoFit/>
          </a:bodyPr>
          <a:lstStyle/>
          <a:p>
            <a:pPr>
              <a:lnSpc>
                <a:spcPct val="90000"/>
              </a:lnSpc>
            </a:pPr>
            <a:r>
              <a:rPr lang="en-US" sz="2600" b="1" dirty="0" smtClean="0">
                <a:solidFill>
                  <a:schemeClr val="bg1"/>
                </a:solidFill>
              </a:rPr>
              <a:t>Seguimiento y tratamiento de los efectos secundarios, seroconversión y estigma asociado a la PrEP </a:t>
            </a:r>
            <a:endParaRPr lang="es-ES" sz="2600" b="1" dirty="0">
              <a:solidFill>
                <a:schemeClr val="bg1"/>
              </a:solidFill>
            </a:endParaRPr>
          </a:p>
        </p:txBody>
      </p:sp>
      <p:sp>
        <p:nvSpPr>
          <p:cNvPr id="23" name="TextBox 22"/>
          <p:cNvSpPr txBox="1"/>
          <p:nvPr/>
        </p:nvSpPr>
        <p:spPr>
          <a:xfrm>
            <a:off x="445760" y="5670593"/>
            <a:ext cx="573755" cy="784830"/>
          </a:xfrm>
          <a:prstGeom prst="rect">
            <a:avLst/>
          </a:prstGeom>
          <a:noFill/>
        </p:spPr>
        <p:txBody>
          <a:bodyPr wrap="square" rtlCol="0">
            <a:spAutoFit/>
          </a:bodyPr>
          <a:lstStyle/>
          <a:p>
            <a:r>
              <a:rPr lang="en-US" sz="4500" b="1" dirty="0">
                <a:solidFill>
                  <a:schemeClr val="tx2">
                    <a:lumMod val="60000"/>
                    <a:lumOff val="40000"/>
                  </a:schemeClr>
                </a:solidFill>
              </a:rPr>
              <a:t>4</a:t>
            </a:r>
          </a:p>
        </p:txBody>
      </p:sp>
    </p:spTree>
    <p:extLst>
      <p:ext uri="{BB962C8B-B14F-4D97-AF65-F5344CB8AC3E}">
        <p14:creationId xmlns:p14="http://schemas.microsoft.com/office/powerpoint/2010/main" val="29485732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Módulo 4: objetivos de aprendizaje</a:t>
            </a:r>
          </a:p>
        </p:txBody>
      </p:sp>
      <p:sp>
        <p:nvSpPr>
          <p:cNvPr id="10" name="Content Placeholder 2"/>
          <p:cNvSpPr>
            <a:spLocks noGrp="1"/>
          </p:cNvSpPr>
          <p:nvPr>
            <p:ph sz="quarter" idx="10"/>
          </p:nvPr>
        </p:nvSpPr>
        <p:spPr/>
        <p:txBody>
          <a:bodyPr>
            <a:noAutofit/>
          </a:bodyPr>
          <a:lstStyle/>
          <a:p>
            <a:pPr marL="0" indent="0">
              <a:spcAft>
                <a:spcPts val="500"/>
              </a:spcAft>
              <a:buNone/>
            </a:pPr>
            <a:r>
              <a:rPr lang="en-US" sz="2200" b="1" dirty="0" smtClean="0">
                <a:solidFill>
                  <a:schemeClr val="tx1"/>
                </a:solidFill>
              </a:rPr>
              <a:t>Al terminar el Módulo 4, los participantes serán capaces de:</a:t>
            </a:r>
          </a:p>
          <a:p>
            <a:pPr marL="920750" lvl="1" indent="-460375">
              <a:spcAft>
                <a:spcPts val="500"/>
              </a:spcAft>
              <a:buFont typeface="Arial" panose="020B0604020202020204" pitchFamily="34" charset="0"/>
              <a:buChar char="•"/>
            </a:pPr>
            <a:r>
              <a:rPr lang="en-US" sz="2200" dirty="0" smtClean="0">
                <a:solidFill>
                  <a:schemeClr val="tx1"/>
                </a:solidFill>
              </a:rPr>
              <a:t>Explicar cómo tratar los aumentos de creatinina.</a:t>
            </a:r>
          </a:p>
          <a:p>
            <a:pPr marL="920750" lvl="1" indent="-460375">
              <a:spcAft>
                <a:spcPts val="500"/>
              </a:spcAft>
              <a:buFont typeface="Arial" panose="020B0604020202020204" pitchFamily="34" charset="0"/>
              <a:buChar char="•"/>
            </a:pPr>
            <a:r>
              <a:rPr lang="en-US" sz="2200" dirty="0" smtClean="0">
                <a:solidFill>
                  <a:schemeClr val="tx1"/>
                </a:solidFill>
              </a:rPr>
              <a:t>Enumerar otras causas del aumento de la creatinina.</a:t>
            </a:r>
            <a:endParaRPr lang="es-ES" sz="2200" dirty="0">
              <a:solidFill>
                <a:schemeClr val="tx1"/>
              </a:solidFill>
            </a:endParaRPr>
          </a:p>
          <a:p>
            <a:pPr marL="920750" lvl="1" indent="-460375">
              <a:spcAft>
                <a:spcPts val="500"/>
              </a:spcAft>
              <a:buFont typeface="Arial" panose="020B0604020202020204" pitchFamily="34" charset="0"/>
              <a:buChar char="•"/>
            </a:pPr>
            <a:r>
              <a:rPr lang="en-US" sz="2200" dirty="0" smtClean="0">
                <a:solidFill>
                  <a:schemeClr val="tx1"/>
                </a:solidFill>
              </a:rPr>
              <a:t>Explicar cómo tratar la seroconversión.</a:t>
            </a:r>
          </a:p>
          <a:p>
            <a:pPr marL="920750" lvl="1" indent="-460375">
              <a:spcAft>
                <a:spcPts val="500"/>
              </a:spcAft>
              <a:buFont typeface="Arial" panose="020B0604020202020204" pitchFamily="34" charset="0"/>
              <a:buChar char="•"/>
            </a:pPr>
            <a:r>
              <a:rPr lang="en-US" sz="2200" dirty="0" smtClean="0">
                <a:solidFill>
                  <a:schemeClr val="tx1"/>
                </a:solidFill>
              </a:rPr>
              <a:t>Desarrollar estrategias para minimizar el estigma relacionado con la PrEP.</a:t>
            </a:r>
          </a:p>
          <a:p>
            <a:pPr marL="920750" lvl="1" indent="-460375">
              <a:spcAft>
                <a:spcPts val="500"/>
              </a:spcAft>
              <a:buFont typeface="Arial" panose="020B0604020202020204" pitchFamily="34" charset="0"/>
              <a:buChar char="•"/>
            </a:pPr>
            <a:r>
              <a:rPr lang="en-US" sz="2200" dirty="0" smtClean="0">
                <a:solidFill>
                  <a:schemeClr val="tx1"/>
                </a:solidFill>
              </a:rPr>
              <a:t>Dar ejemplos de lagunas en el conocimiento de la PrEP.</a:t>
            </a:r>
            <a:endParaRPr lang="es-ES" sz="2200" dirty="0" smtClean="0">
              <a:solidFill>
                <a:schemeClr val="tx1"/>
              </a:solidFill>
            </a:endParaRPr>
          </a:p>
          <a:p>
            <a:pPr marL="920750" lvl="1" indent="-460375">
              <a:buFont typeface="Arial" panose="020B0604020202020204" pitchFamily="34" charset="0"/>
              <a:buChar char="•"/>
            </a:pPr>
            <a:r>
              <a:rPr lang="en-US" sz="2200" dirty="0" smtClean="0">
                <a:solidFill>
                  <a:srgbClr val="000000"/>
                </a:solidFill>
              </a:rPr>
              <a:t>Describir cómo adaptar las herramientas de seguimiento y evaluación para su uso en el ámbito local.</a:t>
            </a:r>
          </a:p>
        </p:txBody>
      </p:sp>
      <p:pic>
        <p:nvPicPr>
          <p:cNvPr id="3" name="Picture 2" descr="magnifying gl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200" y="1962391"/>
            <a:ext cx="1312096" cy="1314209"/>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127</a:t>
            </a:fld>
            <a:endParaRPr lang="es-ES" dirty="0"/>
          </a:p>
        </p:txBody>
      </p:sp>
    </p:spTree>
    <p:extLst>
      <p:ext uri="{BB962C8B-B14F-4D97-AF65-F5344CB8AC3E}">
        <p14:creationId xmlns:p14="http://schemas.microsoft.com/office/powerpoint/2010/main" val="40479872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smtClean="0"/>
              <a:t>Control del aumento de la creatinina</a:t>
            </a:r>
            <a:endParaRPr lang="es-ES" dirty="0"/>
          </a:p>
        </p:txBody>
      </p:sp>
      <p:sp>
        <p:nvSpPr>
          <p:cNvPr id="3" name="Content Placeholder 2"/>
          <p:cNvSpPr>
            <a:spLocks noGrp="1"/>
          </p:cNvSpPr>
          <p:nvPr>
            <p:ph sz="quarter" idx="10"/>
          </p:nvPr>
        </p:nvSpPr>
        <p:spPr/>
        <p:txBody>
          <a:bodyPr>
            <a:normAutofit fontScale="85000" lnSpcReduction="10000"/>
          </a:bodyPr>
          <a:lstStyle/>
          <a:p>
            <a:r>
              <a:rPr lang="en-US" dirty="0" smtClean="0">
                <a:solidFill>
                  <a:schemeClr val="tx1"/>
                </a:solidFill>
              </a:rPr>
              <a:t>Aproximadamente 1 de cada 200 clientes de la PrEP puede experimentar un aumento de la creatinina en suero.</a:t>
            </a:r>
          </a:p>
          <a:p>
            <a:pPr lvl="1"/>
            <a:r>
              <a:rPr lang="en-US" dirty="0" smtClean="0">
                <a:solidFill>
                  <a:schemeClr val="tx1"/>
                </a:solidFill>
              </a:rPr>
              <a:t>Se define como un aumento del 50 % por encima de los valores de referencia o un aumento por encima de los valores normales.</a:t>
            </a:r>
          </a:p>
          <a:p>
            <a:pPr lvl="1"/>
            <a:r>
              <a:rPr lang="en-US" dirty="0" smtClean="0">
                <a:solidFill>
                  <a:schemeClr val="tx1"/>
                </a:solidFill>
              </a:rPr>
              <a:t>Recuerda: la insuficiencia renal ocurre cuando hay un nivel de depuración estimada de creatinina &lt;60 ml/min.</a:t>
            </a:r>
            <a:endParaRPr lang="es-ES" dirty="0">
              <a:solidFill>
                <a:schemeClr val="tx1"/>
              </a:solidFill>
            </a:endParaRPr>
          </a:p>
          <a:p>
            <a:r>
              <a:rPr lang="en-US" dirty="0" smtClean="0">
                <a:solidFill>
                  <a:schemeClr val="tx1"/>
                </a:solidFill>
              </a:rPr>
              <a:t>En general, los aumentos de creatinina se han </a:t>
            </a:r>
            <a:r>
              <a:rPr lang="en-US" b="1" dirty="0" smtClean="0">
                <a:solidFill>
                  <a:schemeClr val="tx1"/>
                </a:solidFill>
              </a:rPr>
              <a:t>revertido</a:t>
            </a:r>
            <a:r>
              <a:rPr lang="en-US" dirty="0" smtClean="0">
                <a:solidFill>
                  <a:schemeClr val="tx1"/>
                </a:solidFill>
              </a:rPr>
              <a:t> después de interrumpir la PrEP.</a:t>
            </a:r>
            <a:endParaRPr lang="es-ES" dirty="0" smtClean="0">
              <a:solidFill>
                <a:schemeClr val="tx1"/>
              </a:solidFill>
            </a:endParaRPr>
          </a:p>
          <a:p>
            <a:r>
              <a:rPr lang="en-US" dirty="0" smtClean="0">
                <a:solidFill>
                  <a:schemeClr val="tx1"/>
                </a:solidFill>
              </a:rPr>
              <a:t>Es importante controlar los </a:t>
            </a:r>
            <a:r>
              <a:rPr lang="en-US" b="1" dirty="0" smtClean="0">
                <a:solidFill>
                  <a:schemeClr val="tx1"/>
                </a:solidFill>
              </a:rPr>
              <a:t>aumentos pasajeros de creatinina</a:t>
            </a:r>
            <a:r>
              <a:rPr lang="en-US" dirty="0" smtClean="0">
                <a:solidFill>
                  <a:schemeClr val="tx1"/>
                </a:solidFill>
              </a:rPr>
              <a:t> y estar atento a los signos de </a:t>
            </a:r>
            <a:r>
              <a:rPr lang="en-US" b="1" dirty="0" smtClean="0">
                <a:solidFill>
                  <a:schemeClr val="tx1"/>
                </a:solidFill>
              </a:rPr>
              <a:t>insuficiencia renal crónica o grave</a:t>
            </a:r>
            <a:r>
              <a:rPr lang="en-US" dirty="0" smtClean="0">
                <a:solidFill>
                  <a:schemeClr val="tx1"/>
                </a:solidFill>
              </a:rPr>
              <a:t>.</a:t>
            </a:r>
          </a:p>
          <a:p>
            <a:endParaRPr lang="es-ES" dirty="0" smtClean="0"/>
          </a:p>
          <a:p>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128</a:t>
            </a:fld>
            <a:endParaRPr lang="es-ES" dirty="0"/>
          </a:p>
        </p:txBody>
      </p:sp>
    </p:spTree>
    <p:extLst>
      <p:ext uri="{BB962C8B-B14F-4D97-AF65-F5344CB8AC3E}">
        <p14:creationId xmlns:p14="http://schemas.microsoft.com/office/powerpoint/2010/main" val="28382144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558800" y="2118764"/>
            <a:ext cx="8229600" cy="3857625"/>
          </a:xfrm>
        </p:spPr>
        <p:txBody>
          <a:bodyPr/>
          <a:lstStyle/>
          <a:p>
            <a:r>
              <a:rPr lang="en-US" i="1" dirty="0" smtClean="0">
                <a:solidFill>
                  <a:schemeClr val="tx1"/>
                </a:solidFill>
              </a:rPr>
              <a:t>¿Cómo tratarías un aumento de la depuración de creatinina?</a:t>
            </a:r>
            <a:endParaRPr lang="es-ES" i="1" dirty="0">
              <a:solidFill>
                <a:schemeClr val="tx1"/>
              </a:solidFill>
            </a:endParaRPr>
          </a:p>
          <a:p>
            <a:pPr algn="ctr"/>
            <a:endParaRPr lang="es-ES" dirty="0"/>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129</a:t>
            </a:fld>
            <a:endParaRPr lang="es-ES" dirty="0"/>
          </a:p>
        </p:txBody>
      </p:sp>
    </p:spTree>
    <p:extLst>
      <p:ext uri="{BB962C8B-B14F-4D97-AF65-F5344CB8AC3E}">
        <p14:creationId xmlns:p14="http://schemas.microsoft.com/office/powerpoint/2010/main" val="15492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72745"/>
            <a:ext cx="8572500" cy="858838"/>
          </a:xfrm>
        </p:spPr>
        <p:txBody>
          <a:bodyPr>
            <a:normAutofit fontScale="90000"/>
          </a:bodyPr>
          <a:lstStyle/>
          <a:p>
            <a:pPr>
              <a:lnSpc>
                <a:spcPct val="80000"/>
              </a:lnSpc>
            </a:pPr>
            <a:r>
              <a:rPr dirty="0" smtClean="0"/>
              <a:t>Módulo 1: objetivos de aprendizaje, cont.</a:t>
            </a:r>
            <a:endParaRPr lang="es-ES" dirty="0">
              <a:cs typeface="Arial Narrow"/>
            </a:endParaRPr>
          </a:p>
        </p:txBody>
      </p:sp>
      <p:sp>
        <p:nvSpPr>
          <p:cNvPr id="6" name="Content Placeholder 2"/>
          <p:cNvSpPr>
            <a:spLocks noGrp="1"/>
          </p:cNvSpPr>
          <p:nvPr>
            <p:ph sz="quarter" idx="10"/>
          </p:nvPr>
        </p:nvSpPr>
        <p:spPr/>
        <p:txBody>
          <a:bodyPr>
            <a:noAutofit/>
          </a:bodyPr>
          <a:lstStyle/>
          <a:p>
            <a:pPr marL="0" indent="0">
              <a:buNone/>
            </a:pPr>
            <a:r>
              <a:rPr lang="en-US" sz="2400" b="1" dirty="0" smtClean="0">
                <a:solidFill>
                  <a:schemeClr val="tx1"/>
                </a:solidFill>
              </a:rPr>
              <a:t>Al terminar el Módulo 1, los participantes serán capaces de:</a:t>
            </a:r>
          </a:p>
          <a:p>
            <a:pPr marL="917575" lvl="1" indent="-457200">
              <a:buFont typeface="Arial" panose="020B0604020202020204" pitchFamily="34" charset="0"/>
              <a:buChar char="•"/>
            </a:pPr>
            <a:r>
              <a:rPr lang="en-US" sz="2400" dirty="0" smtClean="0">
                <a:solidFill>
                  <a:srgbClr val="000000"/>
                </a:solidFill>
              </a:rPr>
              <a:t>Exponer las razones principales de por qué la PrEP es necesaria.</a:t>
            </a:r>
          </a:p>
          <a:p>
            <a:pPr marL="917575" lvl="1" indent="-457200">
              <a:buFont typeface="Arial" panose="020B0604020202020204" pitchFamily="34" charset="0"/>
              <a:buChar char="•"/>
            </a:pPr>
            <a:r>
              <a:rPr lang="en-US" sz="2400" dirty="0" smtClean="0">
                <a:solidFill>
                  <a:srgbClr val="000000"/>
                </a:solidFill>
              </a:rPr>
              <a:t>Indicar los regímenes de la PrEP aprobados por la OMS y dentro del propio país.</a:t>
            </a:r>
          </a:p>
          <a:p>
            <a:pPr marL="917575" lvl="1" indent="-457200">
              <a:buFont typeface="Arial" panose="020B0604020202020204" pitchFamily="34" charset="0"/>
              <a:buChar char="•"/>
            </a:pPr>
            <a:r>
              <a:rPr lang="en-US" sz="2400" dirty="0" smtClean="0">
                <a:solidFill>
                  <a:srgbClr val="000000"/>
                </a:solidFill>
              </a:rPr>
              <a:t>Identificar las inquietudes relativas a la implementación de la PrEP.</a:t>
            </a:r>
            <a:endParaRPr lang="es-ES" sz="2400" dirty="0">
              <a:solidFill>
                <a:srgbClr val="000000"/>
              </a:solidFill>
            </a:endParaRPr>
          </a:p>
          <a:p>
            <a:pPr marL="917575" lvl="1" indent="-457200">
              <a:buFont typeface="Arial" panose="020B0604020202020204" pitchFamily="34" charset="0"/>
              <a:buChar char="•"/>
            </a:pPr>
            <a:r>
              <a:rPr lang="en-US" sz="2400" dirty="0" smtClean="0">
                <a:solidFill>
                  <a:srgbClr val="000000"/>
                </a:solidFill>
              </a:rPr>
              <a:t>Explicar los riesgos y los beneficios de la PrEP.</a:t>
            </a:r>
            <a:endParaRPr lang="es-ES" sz="2400" dirty="0">
              <a:solidFill>
                <a:srgbClr val="000000"/>
              </a:solidFill>
            </a:endParaRPr>
          </a:p>
          <a:p>
            <a:pPr marL="917575" lvl="1" indent="-457200">
              <a:buFont typeface="Arial" panose="020B0604020202020204" pitchFamily="34" charset="0"/>
              <a:buChar char="•"/>
            </a:pPr>
            <a:endParaRPr lang="es-ES" sz="2400" dirty="0" smtClean="0">
              <a:solidFill>
                <a:schemeClr val="tx1"/>
              </a:solidFill>
            </a:endParaRPr>
          </a:p>
        </p:txBody>
      </p:sp>
      <p:pic>
        <p:nvPicPr>
          <p:cNvPr id="2" name="Picture 1" descr="pl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554" y="1837944"/>
            <a:ext cx="1181146" cy="1183048"/>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a:t>
            </a:fld>
            <a:endParaRPr lang="es-ES" dirty="0"/>
          </a:p>
        </p:txBody>
      </p:sp>
    </p:spTree>
    <p:extLst>
      <p:ext uri="{BB962C8B-B14F-4D97-AF65-F5344CB8AC3E}">
        <p14:creationId xmlns:p14="http://schemas.microsoft.com/office/powerpoint/2010/main" val="33687629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20" y="317500"/>
            <a:ext cx="8856080" cy="858838"/>
          </a:xfrm>
        </p:spPr>
        <p:txBody>
          <a:bodyPr>
            <a:noAutofit/>
          </a:bodyPr>
          <a:lstStyle/>
          <a:p>
            <a:r>
              <a:rPr dirty="0" smtClean="0"/>
              <a:t>Cómo tratar el aumento de la creatinina</a:t>
            </a:r>
            <a:endParaRPr lang="es-ES" dirty="0"/>
          </a:p>
        </p:txBody>
      </p:sp>
      <p:sp>
        <p:nvSpPr>
          <p:cNvPr id="3" name="Content Placeholder 2"/>
          <p:cNvSpPr>
            <a:spLocks noGrp="1"/>
          </p:cNvSpPr>
          <p:nvPr>
            <p:ph sz="quarter" idx="10"/>
          </p:nvPr>
        </p:nvSpPr>
        <p:spPr>
          <a:xfrm>
            <a:off x="457200" y="1482724"/>
            <a:ext cx="8229600" cy="5114845"/>
          </a:xfrm>
        </p:spPr>
        <p:txBody>
          <a:bodyPr>
            <a:noAutofit/>
          </a:bodyPr>
          <a:lstStyle/>
          <a:p>
            <a:r>
              <a:rPr lang="en-US" sz="1800" dirty="0" smtClean="0">
                <a:solidFill>
                  <a:schemeClr val="tx1"/>
                </a:solidFill>
              </a:rPr>
              <a:t>Suspende la PrEP si confirmas un aumento de la creatinina en una muestra adicional y si la depuración estimada de creatinina baja a &lt;60 ml/min.</a:t>
            </a:r>
          </a:p>
          <a:p>
            <a:pPr marL="0" indent="0">
              <a:buNone/>
            </a:pPr>
            <a:endParaRPr lang="es-ES" sz="600" dirty="0" smtClean="0">
              <a:solidFill>
                <a:schemeClr val="tx1"/>
              </a:solidFill>
            </a:endParaRPr>
          </a:p>
          <a:p>
            <a:r>
              <a:rPr lang="en-US" sz="1800" dirty="0" smtClean="0">
                <a:solidFill>
                  <a:schemeClr val="tx1"/>
                </a:solidFill>
              </a:rPr>
              <a:t>Tras interrumpir la PrEP, deberás controlar los niveles de creatinina durante uno a tres meses y retomar la PrEP si la TFGe vuelve a &gt;60 ml/min.</a:t>
            </a:r>
          </a:p>
          <a:p>
            <a:pPr marL="0" indent="0">
              <a:buNone/>
            </a:pPr>
            <a:endParaRPr lang="es-ES" sz="600" dirty="0" smtClean="0">
              <a:solidFill>
                <a:schemeClr val="tx1"/>
              </a:solidFill>
            </a:endParaRPr>
          </a:p>
          <a:p>
            <a:r>
              <a:rPr lang="en-US" sz="1800" dirty="0" smtClean="0">
                <a:solidFill>
                  <a:schemeClr val="tx1"/>
                </a:solidFill>
              </a:rPr>
              <a:t>Debes considerar otras causas y tratamientos relativos a los aumentos de la creatinina si:</a:t>
            </a:r>
          </a:p>
          <a:p>
            <a:pPr lvl="1"/>
            <a:r>
              <a:rPr lang="en-US" sz="1800" dirty="0" smtClean="0">
                <a:solidFill>
                  <a:srgbClr val="C00000"/>
                </a:solidFill>
              </a:rPr>
              <a:t>Los aumentos de creatinina triplican los valores iniciales de referencia.</a:t>
            </a:r>
          </a:p>
          <a:p>
            <a:pPr lvl="1"/>
            <a:r>
              <a:rPr lang="en-US" sz="1800" dirty="0" smtClean="0">
                <a:solidFill>
                  <a:srgbClr val="C00000"/>
                </a:solidFill>
              </a:rPr>
              <a:t>Las funciones renales o los aumentos de creatinina no vuelven a los niveles normales dentro de los tres meses posteriores a la interrupción de la PrEP.</a:t>
            </a:r>
            <a:endParaRPr lang="es-ES" sz="1800" dirty="0" smtClean="0">
              <a:solidFill>
                <a:srgbClr val="C00000"/>
              </a:solidFill>
            </a:endParaRPr>
          </a:p>
          <a:p>
            <a:pPr lvl="1"/>
            <a:r>
              <a:rPr lang="en-US" sz="1800" dirty="0" smtClean="0">
                <a:solidFill>
                  <a:srgbClr val="C00000"/>
                </a:solidFill>
              </a:rPr>
              <a:t>Los aumentos de creatinina siguen subiendo al mes o los meses de haber interrumpido la PrEP.</a:t>
            </a:r>
            <a:endParaRPr lang="es-ES" sz="1800" dirty="0" smtClean="0">
              <a:solidFill>
                <a:srgbClr val="C00000"/>
              </a:solidFill>
            </a:endParaRPr>
          </a:p>
          <a:p>
            <a:pPr marL="457200" lvl="1" indent="0">
              <a:buNone/>
            </a:pPr>
            <a:endParaRPr lang="es-ES" sz="600" dirty="0" smtClean="0">
              <a:solidFill>
                <a:srgbClr val="C00000"/>
              </a:solidFill>
            </a:endParaRPr>
          </a:p>
          <a:p>
            <a:r>
              <a:rPr lang="en-US" sz="1800" dirty="0" smtClean="0">
                <a:solidFill>
                  <a:schemeClr val="tx1"/>
                </a:solidFill>
              </a:rPr>
              <a:t>Algunas de las causas frecuentes de insuficiencia renal crónica o grave son diabetes mellitus, hipertensión sistémica no controlada, infección por hepatitis C, insuficiencia hepática y preeclampsia durante el embarazo.</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130</a:t>
            </a:fld>
            <a:endParaRPr lang="es-ES" dirty="0"/>
          </a:p>
        </p:txBody>
      </p:sp>
    </p:spTree>
    <p:extLst>
      <p:ext uri="{BB962C8B-B14F-4D97-AF65-F5344CB8AC3E}">
        <p14:creationId xmlns:p14="http://schemas.microsoft.com/office/powerpoint/2010/main" val="38110989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Seroconversión durante la PrEP</a:t>
            </a:r>
            <a:endParaRPr lang="es-ES" dirty="0"/>
          </a:p>
        </p:txBody>
      </p:sp>
      <p:sp>
        <p:nvSpPr>
          <p:cNvPr id="3" name="Content Placeholder 2"/>
          <p:cNvSpPr>
            <a:spLocks noGrp="1"/>
          </p:cNvSpPr>
          <p:nvPr>
            <p:ph sz="quarter" idx="10"/>
          </p:nvPr>
        </p:nvSpPr>
        <p:spPr/>
        <p:txBody>
          <a:bodyPr>
            <a:noAutofit/>
          </a:bodyPr>
          <a:lstStyle/>
          <a:p>
            <a:pPr>
              <a:spcBef>
                <a:spcPts val="0"/>
              </a:spcBef>
            </a:pPr>
            <a:r>
              <a:rPr lang="en-US" sz="2100" dirty="0" smtClean="0">
                <a:solidFill>
                  <a:schemeClr val="tx1"/>
                </a:solidFill>
              </a:rPr>
              <a:t>La PrEP funciona cuando se administra debidamente. En distintos estudios clínicos, se observó una fuerte relación entre el nivel de protección y la adherencia al uso del medicamento.</a:t>
            </a:r>
          </a:p>
          <a:p>
            <a:pPr marL="0" indent="0">
              <a:spcBef>
                <a:spcPts val="0"/>
              </a:spcBef>
              <a:buNone/>
            </a:pPr>
            <a:endParaRPr lang="es-ES" sz="2100" dirty="0" smtClean="0">
              <a:solidFill>
                <a:schemeClr val="tx1"/>
              </a:solidFill>
            </a:endParaRPr>
          </a:p>
          <a:p>
            <a:pPr>
              <a:spcBef>
                <a:spcPts val="0"/>
              </a:spcBef>
            </a:pPr>
            <a:r>
              <a:rPr lang="en-US" sz="2100" dirty="0" smtClean="0">
                <a:solidFill>
                  <a:schemeClr val="tx1"/>
                </a:solidFill>
              </a:rPr>
              <a:t>El uso constante de la PrEP puede evitar la infección por el VIH.</a:t>
            </a:r>
            <a:endParaRPr lang="es-ES" sz="2100" dirty="0" smtClean="0">
              <a:solidFill>
                <a:schemeClr val="tx1"/>
              </a:solidFill>
            </a:endParaRPr>
          </a:p>
          <a:p>
            <a:pPr marL="0" indent="0">
              <a:spcBef>
                <a:spcPts val="0"/>
              </a:spcBef>
              <a:buNone/>
            </a:pPr>
            <a:endParaRPr lang="es-ES" sz="2100" dirty="0" smtClean="0">
              <a:solidFill>
                <a:schemeClr val="tx1"/>
              </a:solidFill>
            </a:endParaRPr>
          </a:p>
          <a:p>
            <a:pPr>
              <a:spcBef>
                <a:spcPts val="0"/>
              </a:spcBef>
            </a:pPr>
            <a:r>
              <a:rPr lang="en-US" sz="2100" dirty="0" smtClean="0">
                <a:solidFill>
                  <a:schemeClr val="tx1"/>
                </a:solidFill>
              </a:rPr>
              <a:t>La seroconversión del VIH después de prescrita la PrEP puede ocurrir cuando la PrEP no se usa de manera correcta o constante, o bien si la infección por el VIH no se había diagnosticado al comenzar a utilizar la PrEP.</a:t>
            </a:r>
          </a:p>
          <a:p>
            <a:pPr marL="0" indent="0">
              <a:spcBef>
                <a:spcPts val="0"/>
              </a:spcBef>
              <a:buNone/>
            </a:pPr>
            <a:endParaRPr lang="es-ES" sz="2100" dirty="0" smtClean="0">
              <a:solidFill>
                <a:schemeClr val="tx1"/>
              </a:solidFill>
            </a:endParaRPr>
          </a:p>
          <a:p>
            <a:pPr>
              <a:spcBef>
                <a:spcPts val="0"/>
              </a:spcBef>
            </a:pPr>
            <a:r>
              <a:rPr lang="en-US" sz="2100" dirty="0" smtClean="0">
                <a:solidFill>
                  <a:schemeClr val="tx1"/>
                </a:solidFill>
              </a:rPr>
              <a:t>Parte del asesoramiento debería incluir información para ayudar a los clientes de la PrEP a reconocer los signos y síntomas de las IAV, en cuyo caso se debe acudir inmediatamente a una consulta clínica.</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131</a:t>
            </a:fld>
            <a:endParaRPr lang="es-ES" dirty="0"/>
          </a:p>
        </p:txBody>
      </p:sp>
    </p:spTree>
    <p:extLst>
      <p:ext uri="{BB962C8B-B14F-4D97-AF65-F5344CB8AC3E}">
        <p14:creationId xmlns:p14="http://schemas.microsoft.com/office/powerpoint/2010/main" val="179163430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2274339"/>
            <a:ext cx="8229600" cy="3724275"/>
          </a:xfrm>
        </p:spPr>
        <p:txBody>
          <a:bodyPr/>
          <a:lstStyle/>
          <a:p>
            <a:r>
              <a:rPr lang="en-US" i="1" dirty="0" smtClean="0">
                <a:solidFill>
                  <a:schemeClr val="tx1"/>
                </a:solidFill>
              </a:rPr>
              <a:t>¿Cómo tratarías un caso de seroconversión ocurrido durante la utilización de la PrEP?</a:t>
            </a:r>
            <a:endParaRPr lang="es-ES" i="1" dirty="0">
              <a:solidFill>
                <a:schemeClr val="tx1"/>
              </a:solidFill>
            </a:endParaRPr>
          </a:p>
          <a:p>
            <a:pPr algn="ctr"/>
            <a:endParaRPr lang="es-ES" dirty="0"/>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132</a:t>
            </a:fld>
            <a:endParaRPr lang="es-ES" dirty="0"/>
          </a:p>
        </p:txBody>
      </p:sp>
    </p:spTree>
    <p:extLst>
      <p:ext uri="{BB962C8B-B14F-4D97-AF65-F5344CB8AC3E}">
        <p14:creationId xmlns:p14="http://schemas.microsoft.com/office/powerpoint/2010/main" val="260745148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Cómo tratar la seroconversión</a:t>
            </a:r>
            <a:endParaRPr lang="es-ES" dirty="0"/>
          </a:p>
        </p:txBody>
      </p:sp>
      <p:sp>
        <p:nvSpPr>
          <p:cNvPr id="3" name="Content Placeholder 2"/>
          <p:cNvSpPr>
            <a:spLocks noGrp="1"/>
          </p:cNvSpPr>
          <p:nvPr>
            <p:ph sz="quarter" idx="10"/>
          </p:nvPr>
        </p:nvSpPr>
        <p:spPr/>
        <p:txBody>
          <a:bodyPr>
            <a:normAutofit lnSpcReduction="10000"/>
          </a:bodyPr>
          <a:lstStyle/>
          <a:p>
            <a:r>
              <a:rPr lang="en-US" dirty="0" smtClean="0">
                <a:solidFill>
                  <a:schemeClr val="tx1"/>
                </a:solidFill>
              </a:rPr>
              <a:t>Si la prueba del VIH de una persona que utiliza la PrEP da positivo, debe </a:t>
            </a:r>
            <a:r>
              <a:rPr lang="en-US" b="1" dirty="0" smtClean="0">
                <a:solidFill>
                  <a:schemeClr val="tx1"/>
                </a:solidFill>
              </a:rPr>
              <a:t>interrumpirse de inmediato</a:t>
            </a:r>
            <a:r>
              <a:rPr lang="en-US" dirty="0" smtClean="0">
                <a:solidFill>
                  <a:schemeClr val="tx1"/>
                </a:solidFill>
              </a:rPr>
              <a:t> la PrEP y derivar a la persona para que inicie lo antes posible el tratamiento correspondiente. </a:t>
            </a:r>
          </a:p>
          <a:p>
            <a:pPr marL="457200" lvl="1" indent="0">
              <a:buNone/>
            </a:pPr>
            <a:endParaRPr lang="es-ES" sz="2000" dirty="0" smtClean="0">
              <a:solidFill>
                <a:srgbClr val="C00000"/>
              </a:solidFill>
            </a:endParaRPr>
          </a:p>
          <a:p>
            <a:r>
              <a:rPr lang="en-US" dirty="0" smtClean="0">
                <a:solidFill>
                  <a:schemeClr val="tx1"/>
                </a:solidFill>
              </a:rPr>
              <a:t>Pasar de la PrEP a un tratamiento del VIH sin escalas evita el riesgo de una reaparición en la carga viral, daños inmunológicos y transmisiones secundarias.</a:t>
            </a:r>
            <a:endParaRPr lang="es-ES" b="1"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133</a:t>
            </a:fld>
            <a:endParaRPr lang="es-ES" dirty="0"/>
          </a:p>
        </p:txBody>
      </p:sp>
    </p:spTree>
    <p:extLst>
      <p:ext uri="{BB962C8B-B14F-4D97-AF65-F5344CB8AC3E}">
        <p14:creationId xmlns:p14="http://schemas.microsoft.com/office/powerpoint/2010/main" val="135415460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a:t>
            </a:r>
            <a:r>
              <a:rPr dirty="0" err="1" smtClean="0"/>
              <a:t>Situaciones</a:t>
            </a:r>
            <a:r>
              <a:rPr dirty="0" smtClean="0"/>
              <a:t> </a:t>
            </a:r>
            <a:r>
              <a:rPr dirty="0" err="1" smtClean="0"/>
              <a:t>especiales</a:t>
            </a:r>
            <a:r>
              <a:rPr lang="es-ES" dirty="0" smtClean="0"/>
              <a:t>"</a:t>
            </a:r>
            <a:r>
              <a:rPr dirty="0" smtClean="0"/>
              <a:t> de la PrEP</a:t>
            </a:r>
            <a:endParaRPr lang="es-ES" dirty="0"/>
          </a:p>
        </p:txBody>
      </p:sp>
      <p:graphicFrame>
        <p:nvGraphicFramePr>
          <p:cNvPr id="5" name="Table 4"/>
          <p:cNvGraphicFramePr>
            <a:graphicFrameLocks noGrp="1"/>
          </p:cNvGraphicFramePr>
          <p:nvPr>
            <p:extLst>
              <p:ext uri="{D42A27DB-BD31-4B8C-83A1-F6EECF244321}">
                <p14:modId xmlns:p14="http://schemas.microsoft.com/office/powerpoint/2010/main" val="2876686044"/>
              </p:ext>
            </p:extLst>
          </p:nvPr>
        </p:nvGraphicFramePr>
        <p:xfrm>
          <a:off x="558800" y="1593850"/>
          <a:ext cx="8308168" cy="4949712"/>
        </p:xfrm>
        <a:graphic>
          <a:graphicData uri="http://schemas.openxmlformats.org/drawingml/2006/table">
            <a:tbl>
              <a:tblPr firstRow="1" bandRow="1">
                <a:tableStyleId>{5C22544A-7EE6-4342-B048-85BDC9FD1C3A}</a:tableStyleId>
              </a:tblPr>
              <a:tblGrid>
                <a:gridCol w="1895625">
                  <a:extLst>
                    <a:ext uri="{9D8B030D-6E8A-4147-A177-3AD203B41FA5}">
                      <a16:colId xmlns:a16="http://schemas.microsoft.com/office/drawing/2014/main" val="20000"/>
                    </a:ext>
                  </a:extLst>
                </a:gridCol>
                <a:gridCol w="6412543">
                  <a:extLst>
                    <a:ext uri="{9D8B030D-6E8A-4147-A177-3AD203B41FA5}">
                      <a16:colId xmlns:a16="http://schemas.microsoft.com/office/drawing/2014/main" val="20001"/>
                    </a:ext>
                  </a:extLst>
                </a:gridCol>
              </a:tblGrid>
              <a:tr h="632644">
                <a:tc>
                  <a:txBody>
                    <a:bodyPr/>
                    <a:lstStyle/>
                    <a:p>
                      <a:pPr algn="ctr"/>
                      <a:r>
                        <a:rPr lang="en-US" sz="2300" dirty="0" smtClean="0">
                          <a:latin typeface="Garamond"/>
                        </a:rPr>
                        <a:t>Situación</a:t>
                      </a:r>
                      <a:endParaRPr lang="es-ES" sz="2300" dirty="0">
                        <a:solidFill>
                          <a:schemeClr val="tx1"/>
                        </a:solidFill>
                        <a:latin typeface="Garamond"/>
                        <a:cs typeface="Garamond"/>
                      </a:endParaRPr>
                    </a:p>
                  </a:txBody>
                  <a:tcPr marL="87415" marR="87415" marT="43708" marB="43708" anchor="ctr"/>
                </a:tc>
                <a:tc>
                  <a:txBody>
                    <a:bodyPr/>
                    <a:lstStyle/>
                    <a:p>
                      <a:pPr algn="ctr"/>
                      <a:r>
                        <a:rPr lang="en-US" sz="2300" dirty="0" smtClean="0">
                          <a:latin typeface="Garamond"/>
                        </a:rPr>
                        <a:t>Recomendación/seguimiento</a:t>
                      </a:r>
                      <a:endParaRPr lang="es-ES" sz="2300" dirty="0">
                        <a:solidFill>
                          <a:schemeClr val="tx1"/>
                        </a:solidFill>
                        <a:latin typeface="Garamond"/>
                        <a:cs typeface="Garamond"/>
                      </a:endParaRPr>
                    </a:p>
                  </a:txBody>
                  <a:tcPr marL="87415" marR="87415" marT="43708" marB="43708" anchor="ctr"/>
                </a:tc>
                <a:extLst>
                  <a:ext uri="{0D108BD9-81ED-4DB2-BD59-A6C34878D82A}">
                    <a16:rowId xmlns:a16="http://schemas.microsoft.com/office/drawing/2014/main" val="10000"/>
                  </a:ext>
                </a:extLst>
              </a:tr>
              <a:tr h="632644">
                <a:tc>
                  <a:txBody>
                    <a:bodyPr/>
                    <a:lstStyle/>
                    <a:p>
                      <a:pPr algn="l"/>
                      <a:r>
                        <a:rPr lang="en-US" sz="1700" dirty="0" smtClean="0">
                          <a:latin typeface="Garamond"/>
                        </a:rPr>
                        <a:t>Anticonceptivos hormonales</a:t>
                      </a:r>
                      <a:endParaRPr lang="es-E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rPr>
                        <a:t>La PrEP no afecta la eficacia de los anticonceptivos hormonales, y viceversa.</a:t>
                      </a:r>
                      <a:endParaRPr lang="es-E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1"/>
                  </a:ext>
                </a:extLst>
              </a:tr>
              <a:tr h="632644">
                <a:tc>
                  <a:txBody>
                    <a:bodyPr/>
                    <a:lstStyle/>
                    <a:p>
                      <a:pPr algn="l"/>
                      <a:r>
                        <a:rPr lang="en-US" sz="1700" dirty="0" smtClean="0">
                          <a:latin typeface="Garamond"/>
                        </a:rPr>
                        <a:t>Embarazo y lactancia </a:t>
                      </a:r>
                      <a:endParaRPr lang="es-E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rPr>
                        <a:t>La PrEP puede seguir utilizándose durante el período de lactancia en mujeres expuestas a riesgos significativos de contraer el VIH.</a:t>
                      </a:r>
                      <a:endParaRPr lang="es-E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2"/>
                  </a:ext>
                </a:extLst>
              </a:tr>
              <a:tr h="632644">
                <a:tc>
                  <a:txBody>
                    <a:bodyPr/>
                    <a:lstStyle/>
                    <a:p>
                      <a:pPr algn="l"/>
                      <a:r>
                        <a:rPr lang="en-US" sz="1700" dirty="0" smtClean="0">
                          <a:latin typeface="Garamond"/>
                        </a:rPr>
                        <a:t>Infección por hepatitis B</a:t>
                      </a:r>
                      <a:endParaRPr lang="es-E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rPr>
                        <a:t>La vacuna contra la hepatitis B resulta apropiada en las personas expuestas a riesgos significativos de infección por el VHB o VIH.</a:t>
                      </a:r>
                      <a:endParaRPr lang="es-E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3"/>
                  </a:ext>
                </a:extLst>
              </a:tr>
              <a:tr h="2185381">
                <a:tc>
                  <a:txBody>
                    <a:bodyPr/>
                    <a:lstStyle/>
                    <a:p>
                      <a:pPr algn="l"/>
                      <a:r>
                        <a:rPr lang="en-US" sz="1700" dirty="0" smtClean="0">
                          <a:latin typeface="Garamond"/>
                        </a:rPr>
                        <a:t>Tratamiento de exposiciones recientes al VIH con la PEP</a:t>
                      </a:r>
                      <a:endParaRPr lang="es-E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rPr>
                        <a:t>A las personas que han estado expuestas al VIH en las últimas 72 horas debe ofrecérseles la posibilidad de utilizar la profilaxis post-exposición (PEP).</a:t>
                      </a:r>
                    </a:p>
                    <a:p>
                      <a:pPr marL="285750" indent="-285750">
                        <a:buFont typeface="Arial"/>
                        <a:buChar char="•"/>
                      </a:pPr>
                      <a:r>
                        <a:rPr lang="en-US" sz="1700" dirty="0" smtClean="0">
                          <a:latin typeface="Garamond"/>
                        </a:rPr>
                        <a:t>La OMS recomienda la PEP con TDF/3TC (o FTC), preferentemente en combinación con inhibidores de la proteinasa reforzados, durante 28 días (siga las directrices nacionales). </a:t>
                      </a:r>
                    </a:p>
                    <a:p>
                      <a:pPr marL="285750" indent="-285750">
                        <a:buFont typeface="Arial"/>
                        <a:buChar char="•"/>
                      </a:pPr>
                      <a:r>
                        <a:rPr lang="en-US" sz="1700" baseline="0" dirty="0" smtClean="0">
                          <a:latin typeface="Garamond"/>
                        </a:rPr>
                        <a:t>Si después de 28 días la prueba del VIH sigue dando negativo y existen riesgos significativos constantes de contraer el VIH, debe hacerse una transición de la PEP a la PrEP.</a:t>
                      </a:r>
                      <a:endParaRPr lang="es-E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4"/>
                  </a:ext>
                </a:extLst>
              </a:tr>
            </a:tbl>
          </a:graphicData>
        </a:graphic>
      </p:graphicFrame>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134</a:t>
            </a:fld>
            <a:endParaRPr lang="es-ES" dirty="0"/>
          </a:p>
        </p:txBody>
      </p:sp>
    </p:spTree>
    <p:extLst>
      <p:ext uri="{BB962C8B-B14F-4D97-AF65-F5344CB8AC3E}">
        <p14:creationId xmlns:p14="http://schemas.microsoft.com/office/powerpoint/2010/main" val="317924930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48" y="328612"/>
            <a:ext cx="8547904" cy="858838"/>
          </a:xfrm>
        </p:spPr>
        <p:txBody>
          <a:bodyPr>
            <a:noAutofit/>
          </a:bodyPr>
          <a:lstStyle/>
          <a:p>
            <a:r>
              <a:rPr sz="3600" dirty="0" smtClean="0"/>
              <a:t>Cómo minimizar el estigma asociado a la PrEP</a:t>
            </a:r>
            <a:endParaRPr lang="es-ES" sz="3600" dirty="0"/>
          </a:p>
        </p:txBody>
      </p:sp>
      <p:sp>
        <p:nvSpPr>
          <p:cNvPr id="3" name="Content Placeholder 2"/>
          <p:cNvSpPr>
            <a:spLocks noGrp="1"/>
          </p:cNvSpPr>
          <p:nvPr>
            <p:ph sz="quarter" idx="10"/>
          </p:nvPr>
        </p:nvSpPr>
        <p:spPr>
          <a:xfrm>
            <a:off x="457200" y="1587499"/>
            <a:ext cx="8229600" cy="5133975"/>
          </a:xfrm>
        </p:spPr>
        <p:txBody>
          <a:bodyPr>
            <a:noAutofit/>
          </a:bodyPr>
          <a:lstStyle/>
          <a:p>
            <a:r>
              <a:rPr lang="en-US" sz="1900" dirty="0" smtClean="0">
                <a:solidFill>
                  <a:schemeClr val="tx1"/>
                </a:solidFill>
              </a:rPr>
              <a:t>La confidencialidad es muy importante en los servicios de la PrEP. </a:t>
            </a:r>
          </a:p>
          <a:p>
            <a:endParaRPr lang="es-ES" sz="1900" dirty="0" smtClean="0">
              <a:solidFill>
                <a:schemeClr val="tx1"/>
              </a:solidFill>
            </a:endParaRPr>
          </a:p>
          <a:p>
            <a:r>
              <a:rPr lang="en-US" sz="1900" dirty="0" smtClean="0">
                <a:solidFill>
                  <a:schemeClr val="tx1"/>
                </a:solidFill>
              </a:rPr>
              <a:t>En ocasiones las personas son estigmatizadas cuando se conoce que utilizan la PrEP.</a:t>
            </a:r>
          </a:p>
          <a:p>
            <a:pPr marL="0" indent="0">
              <a:buNone/>
            </a:pPr>
            <a:endParaRPr lang="es-ES" sz="1900" dirty="0" smtClean="0">
              <a:solidFill>
                <a:schemeClr val="tx1"/>
              </a:solidFill>
            </a:endParaRPr>
          </a:p>
          <a:p>
            <a:r>
              <a:rPr lang="en-US" sz="1900" dirty="0" smtClean="0">
                <a:solidFill>
                  <a:schemeClr val="tx1"/>
                </a:solidFill>
              </a:rPr>
              <a:t>La PrEP puede terminar exacerbando este estigma cuando otras personas consideran erróneamente que el uso de la PrEP es señal de una conducta irresponsable o que la PrEP es un tratamiento del VIH.</a:t>
            </a:r>
          </a:p>
          <a:p>
            <a:pPr lvl="1"/>
            <a:r>
              <a:rPr lang="en-US" sz="1900" dirty="0" smtClean="0">
                <a:solidFill>
                  <a:schemeClr val="tx1"/>
                </a:solidFill>
              </a:rPr>
              <a:t>Este estigma limita la cantidad de personas dispuestas a utilizar la PrEP y el nivel de adherencia al uso del medicamento, lo que va en detrimento de las personas que podrían beneficiarse de ella.</a:t>
            </a:r>
          </a:p>
          <a:p>
            <a:pPr marL="0" indent="0">
              <a:buNone/>
            </a:pPr>
            <a:endParaRPr lang="es-ES" dirty="0"/>
          </a:p>
        </p:txBody>
      </p:sp>
      <p:sp>
        <p:nvSpPr>
          <p:cNvPr id="5" name="TextBox 4"/>
          <p:cNvSpPr txBox="1">
            <a:spLocks noChangeArrowheads="1"/>
          </p:cNvSpPr>
          <p:nvPr/>
        </p:nvSpPr>
        <p:spPr bwMode="auto">
          <a:xfrm>
            <a:off x="567315" y="5325328"/>
            <a:ext cx="8167110" cy="830997"/>
          </a:xfrm>
          <a:prstGeom prst="rect">
            <a:avLst/>
          </a:prstGeom>
          <a:solidFill>
            <a:schemeClr val="accent2"/>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r>
              <a:rPr lang="en-US" sz="1600" b="1" dirty="0" smtClean="0">
                <a:solidFill>
                  <a:srgbClr val="FFFFFF"/>
                </a:solidFill>
                <a:latin typeface="Garamond" panose="02020404030301010803" pitchFamily="18" charset="0"/>
              </a:rPr>
              <a:t>Presentar la PrEP en sus comunidades como una </a:t>
            </a:r>
            <a:r>
              <a:rPr lang="en-US" sz="1600" b="1" i="1" dirty="0" smtClean="0">
                <a:solidFill>
                  <a:srgbClr val="C00000"/>
                </a:solidFill>
                <a:latin typeface="Garamond" panose="02020404030301010803" pitchFamily="18" charset="0"/>
              </a:rPr>
              <a:t>opción responsable </a:t>
            </a:r>
          </a:p>
          <a:p>
            <a:pPr algn="ctr"/>
            <a:r>
              <a:rPr lang="en-US" sz="1600" b="1" dirty="0" smtClean="0">
                <a:solidFill>
                  <a:srgbClr val="FFFFFF"/>
                </a:solidFill>
                <a:latin typeface="Garamond" panose="02020404030301010803" pitchFamily="18" charset="0"/>
              </a:rPr>
              <a:t>que </a:t>
            </a:r>
            <a:r>
              <a:rPr lang="en-US" sz="1600" b="1" i="1" dirty="0" smtClean="0">
                <a:solidFill>
                  <a:srgbClr val="C00000"/>
                </a:solidFill>
                <a:latin typeface="Garamond" panose="02020404030301010803" pitchFamily="18" charset="0"/>
              </a:rPr>
              <a:t>protege a ambos integrantes de la pareja</a:t>
            </a:r>
            <a:r>
              <a:rPr lang="en-US" sz="1600" b="1" dirty="0" smtClean="0">
                <a:solidFill>
                  <a:srgbClr val="FFFFFF"/>
                </a:solidFill>
                <a:latin typeface="Garamond" panose="02020404030301010803" pitchFamily="18" charset="0"/>
              </a:rPr>
              <a:t> hará que la PrEP tenga un mayor impacto, </a:t>
            </a:r>
          </a:p>
          <a:p>
            <a:pPr algn="ctr"/>
            <a:r>
              <a:rPr lang="en-US" sz="1600" b="1" dirty="0" smtClean="0">
                <a:solidFill>
                  <a:srgbClr val="FFFFFF"/>
                </a:solidFill>
                <a:latin typeface="Garamond" panose="02020404030301010803" pitchFamily="18" charset="0"/>
              </a:rPr>
              <a:t>evitará más infecciones por el VIH y puede ayudar a reducir el estigma correspondiente.</a:t>
            </a:r>
            <a:endParaRPr lang="es-ES" sz="1600" b="1" dirty="0">
              <a:solidFill>
                <a:srgbClr val="FFFFFF"/>
              </a:solidFill>
              <a:latin typeface="Garamond" panose="02020404030301010803" pitchFamily="18" charset="0"/>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135</a:t>
            </a:fld>
            <a:endParaRPr lang="es-ES" dirty="0"/>
          </a:p>
        </p:txBody>
      </p:sp>
    </p:spTree>
    <p:extLst>
      <p:ext uri="{BB962C8B-B14F-4D97-AF65-F5344CB8AC3E}">
        <p14:creationId xmlns:p14="http://schemas.microsoft.com/office/powerpoint/2010/main" val="5840471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Tormenta de ideas en pequeños grupos</a:t>
            </a:r>
            <a:endParaRPr lang="es-ES" dirty="0"/>
          </a:p>
        </p:txBody>
      </p:sp>
      <p:sp>
        <p:nvSpPr>
          <p:cNvPr id="3" name="Content Placeholder 2"/>
          <p:cNvSpPr>
            <a:spLocks noGrp="1"/>
          </p:cNvSpPr>
          <p:nvPr>
            <p:ph sz="quarter" idx="10"/>
          </p:nvPr>
        </p:nvSpPr>
        <p:spPr/>
        <p:txBody>
          <a:bodyPr>
            <a:normAutofit/>
          </a:bodyPr>
          <a:lstStyle/>
          <a:p>
            <a:pPr lvl="0"/>
            <a:r>
              <a:rPr lang="en-US" dirty="0">
                <a:solidFill>
                  <a:schemeClr val="tx1"/>
                </a:solidFill>
              </a:rPr>
              <a:t>Elabora en tu grupo una lista de posibles estrategias para minimizar el estigma que los clientes de la PrEP podrían afrontar.</a:t>
            </a:r>
          </a:p>
          <a:p>
            <a:pPr lvl="0"/>
            <a:r>
              <a:rPr lang="en-US" dirty="0">
                <a:solidFill>
                  <a:schemeClr val="tx1"/>
                </a:solidFill>
              </a:rPr>
              <a:t>Elige a un integrante del grupo para que anote las ideas en la hoja del rotafolio.</a:t>
            </a:r>
          </a:p>
          <a:p>
            <a:pPr lvl="0"/>
            <a:r>
              <a:rPr lang="en-US" dirty="0">
                <a:solidFill>
                  <a:schemeClr val="tx1"/>
                </a:solidFill>
              </a:rPr>
              <a:t>Tendrás 20 minutos para trabajar.</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136</a:t>
            </a:fld>
            <a:endParaRPr lang="es-ES" dirty="0"/>
          </a:p>
        </p:txBody>
      </p:sp>
    </p:spTree>
    <p:extLst>
      <p:ext uri="{BB962C8B-B14F-4D97-AF65-F5344CB8AC3E}">
        <p14:creationId xmlns:p14="http://schemas.microsoft.com/office/powerpoint/2010/main" val="66893606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Actuales lagunas en el conocimiento y la necesidad de controles continuos</a:t>
            </a:r>
            <a:endParaRPr lang="es-ES" sz="4000" dirty="0">
              <a:solidFill>
                <a:srgbClr val="FF0000"/>
              </a:solidFill>
            </a:endParaRPr>
          </a:p>
        </p:txBody>
      </p:sp>
      <p:sp>
        <p:nvSpPr>
          <p:cNvPr id="3" name="Content Placeholder 2"/>
          <p:cNvSpPr>
            <a:spLocks noGrp="1"/>
          </p:cNvSpPr>
          <p:nvPr>
            <p:ph sz="quarter" idx="10"/>
          </p:nvPr>
        </p:nvSpPr>
        <p:spPr>
          <a:xfrm>
            <a:off x="457200" y="1549400"/>
            <a:ext cx="8229600" cy="4889500"/>
          </a:xfrm>
        </p:spPr>
        <p:txBody>
          <a:bodyPr>
            <a:normAutofit fontScale="62500" lnSpcReduction="20000"/>
          </a:bodyPr>
          <a:lstStyle/>
          <a:p>
            <a:pPr>
              <a:spcAft>
                <a:spcPts val="200"/>
              </a:spcAft>
            </a:pPr>
            <a:r>
              <a:rPr lang="en-US" sz="3100" b="1" dirty="0" smtClean="0">
                <a:solidFill>
                  <a:schemeClr val="tx1"/>
                </a:solidFill>
              </a:rPr>
              <a:t>Las actuales lagunas en el conocimiento acerca de la implementación de la PrEP incluyen:</a:t>
            </a:r>
          </a:p>
          <a:p>
            <a:pPr lvl="1">
              <a:spcAft>
                <a:spcPts val="200"/>
              </a:spcAft>
            </a:pPr>
            <a:r>
              <a:rPr lang="en-US" sz="2500" dirty="0" smtClean="0">
                <a:solidFill>
                  <a:schemeClr val="tx1"/>
                </a:solidFill>
              </a:rPr>
              <a:t>No se evaluó la </a:t>
            </a:r>
            <a:r>
              <a:rPr lang="en-US" sz="2500" b="1" i="1" dirty="0" smtClean="0">
                <a:solidFill>
                  <a:schemeClr val="tx1"/>
                </a:solidFill>
              </a:rPr>
              <a:t>seguridad renal</a:t>
            </a:r>
            <a:r>
              <a:rPr lang="en-US" sz="2500" dirty="0" smtClean="0">
                <a:solidFill>
                  <a:schemeClr val="tx1"/>
                </a:solidFill>
              </a:rPr>
              <a:t> de la PrEP con FTC/TDF en personas con diabetes mellitus e hipertensión sistémica no controlada.</a:t>
            </a:r>
          </a:p>
          <a:p>
            <a:pPr lvl="1">
              <a:spcAft>
                <a:spcPts val="200"/>
              </a:spcAft>
            </a:pPr>
            <a:r>
              <a:rPr lang="en-US" sz="2500" dirty="0" smtClean="0">
                <a:solidFill>
                  <a:schemeClr val="tx1"/>
                </a:solidFill>
              </a:rPr>
              <a:t>Si bien el 3TC es equivalente al FTC para el tratamiento del VIH, no se estudió </a:t>
            </a:r>
            <a:r>
              <a:rPr lang="en-US" sz="2500" b="1" i="1" dirty="0" smtClean="0">
                <a:solidFill>
                  <a:schemeClr val="tx1"/>
                </a:solidFill>
              </a:rPr>
              <a:t>el uso del 3TC en combinación con el TDF para la PrEP</a:t>
            </a:r>
            <a:r>
              <a:rPr lang="en-US" sz="2500" dirty="0" smtClean="0">
                <a:solidFill>
                  <a:schemeClr val="tx1"/>
                </a:solidFill>
              </a:rPr>
              <a:t>.</a:t>
            </a:r>
          </a:p>
          <a:p>
            <a:pPr lvl="1">
              <a:spcAft>
                <a:spcPts val="200"/>
              </a:spcAft>
            </a:pPr>
            <a:r>
              <a:rPr lang="en-US" sz="2500" dirty="0" smtClean="0">
                <a:solidFill>
                  <a:schemeClr val="tx1"/>
                </a:solidFill>
              </a:rPr>
              <a:t>Hasta la fecha, siguen siendo pocas las </a:t>
            </a:r>
            <a:r>
              <a:rPr lang="en-US" sz="2500" b="1" i="1" dirty="0" smtClean="0">
                <a:solidFill>
                  <a:schemeClr val="tx1"/>
                </a:solidFill>
              </a:rPr>
              <a:t>comparaciones entre los regímenes diarios y a pedido de la PrEP</a:t>
            </a:r>
            <a:r>
              <a:rPr lang="en-US" sz="2500" dirty="0" smtClean="0">
                <a:solidFill>
                  <a:schemeClr val="tx1"/>
                </a:solidFill>
              </a:rPr>
              <a:t>.</a:t>
            </a:r>
          </a:p>
          <a:p>
            <a:pPr lvl="1">
              <a:spcAft>
                <a:spcPts val="200"/>
              </a:spcAft>
            </a:pPr>
            <a:r>
              <a:rPr lang="en-US" sz="2500" dirty="0" smtClean="0">
                <a:solidFill>
                  <a:schemeClr val="tx1"/>
                </a:solidFill>
              </a:rPr>
              <a:t>Aún no se evaluó la eficacia de los </a:t>
            </a:r>
            <a:r>
              <a:rPr lang="en-US" sz="2500" b="1" i="1" dirty="0" smtClean="0">
                <a:solidFill>
                  <a:schemeClr val="tx1"/>
                </a:solidFill>
              </a:rPr>
              <a:t>regímenes orales a pedido de la PrEP en mujeres</a:t>
            </a:r>
            <a:r>
              <a:rPr lang="en-US" sz="2500" dirty="0" smtClean="0">
                <a:solidFill>
                  <a:schemeClr val="tx1"/>
                </a:solidFill>
              </a:rPr>
              <a:t>.</a:t>
            </a:r>
          </a:p>
          <a:p>
            <a:pPr lvl="1">
              <a:spcAft>
                <a:spcPts val="500"/>
              </a:spcAft>
            </a:pPr>
            <a:r>
              <a:rPr lang="en-US" sz="2500" dirty="0" smtClean="0">
                <a:solidFill>
                  <a:schemeClr val="tx1"/>
                </a:solidFill>
              </a:rPr>
              <a:t>Si bien en distintos estudios clínicos no se han observado </a:t>
            </a:r>
            <a:r>
              <a:rPr lang="en-US" sz="2500" b="1" i="1" dirty="0" smtClean="0">
                <a:solidFill>
                  <a:schemeClr val="tx1"/>
                </a:solidFill>
              </a:rPr>
              <a:t>casos de rebotes clínicos del VHB</a:t>
            </a:r>
            <a:r>
              <a:rPr lang="en-US" sz="2500" dirty="0" smtClean="0">
                <a:solidFill>
                  <a:schemeClr val="tx1"/>
                </a:solidFill>
              </a:rPr>
              <a:t> al interrumpir la PrEP con FTC/TDF en personas actualmente infectadas por el VHB, la mayoría de estos estudios no incluyeron a tales sujetos.</a:t>
            </a:r>
          </a:p>
          <a:p>
            <a:pPr marL="514350" indent="-457200">
              <a:spcAft>
                <a:spcPts val="500"/>
              </a:spcAft>
            </a:pPr>
            <a:r>
              <a:rPr lang="en-US" sz="3100" b="1" dirty="0" smtClean="0">
                <a:solidFill>
                  <a:schemeClr val="tx1"/>
                </a:solidFill>
              </a:rPr>
              <a:t>La necesidad de controles continuos: </a:t>
            </a:r>
          </a:p>
          <a:p>
            <a:pPr marL="914400" lvl="1" indent="-457200"/>
            <a:r>
              <a:rPr lang="en-US" sz="2500" dirty="0" smtClean="0">
                <a:solidFill>
                  <a:schemeClr val="tx1"/>
                </a:solidFill>
              </a:rPr>
              <a:t>Los beneficios de la PrEP en mujeres expuestas a riesgos significativos de contraer el VIH superan cualquier riesgo observado hasta la fecha. No obstante, es necesario realizar controles continuos de los resultados obtenidos en las madres, el período de embarazo y los niños a fin de poder confirmar esta seguridad que sugieren los estudios realizados hasta la fecha.</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137</a:t>
            </a:fld>
            <a:endParaRPr lang="es-ES" dirty="0"/>
          </a:p>
        </p:txBody>
      </p:sp>
    </p:spTree>
    <p:extLst>
      <p:ext uri="{BB962C8B-B14F-4D97-AF65-F5344CB8AC3E}">
        <p14:creationId xmlns:p14="http://schemas.microsoft.com/office/powerpoint/2010/main" val="133019560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17500"/>
            <a:ext cx="9029700" cy="858838"/>
          </a:xfrm>
        </p:spPr>
        <p:txBody>
          <a:bodyPr>
            <a:noAutofit/>
          </a:bodyPr>
          <a:lstStyle/>
          <a:p>
            <a:r>
              <a:rPr sz="3300" dirty="0" smtClean="0"/>
              <a:t>Herramientas de seguimiento y evaluación de la PrEP</a:t>
            </a:r>
            <a:endParaRPr lang="es-ES" sz="3300" dirty="0"/>
          </a:p>
        </p:txBody>
      </p:sp>
      <p:sp>
        <p:nvSpPr>
          <p:cNvPr id="5" name="Content Placeholder 4"/>
          <p:cNvSpPr>
            <a:spLocks noGrp="1"/>
          </p:cNvSpPr>
          <p:nvPr>
            <p:ph sz="quarter" idx="10"/>
          </p:nvPr>
        </p:nvSpPr>
        <p:spPr>
          <a:xfrm>
            <a:off x="457200" y="1492250"/>
            <a:ext cx="8229600" cy="4889500"/>
          </a:xfrm>
        </p:spPr>
        <p:txBody>
          <a:bodyPr>
            <a:normAutofit lnSpcReduction="10000"/>
          </a:bodyPr>
          <a:lstStyle/>
          <a:p>
            <a:r>
              <a:rPr lang="en-US" sz="3000" dirty="0" smtClean="0">
                <a:solidFill>
                  <a:srgbClr val="000000"/>
                </a:solidFill>
              </a:rPr>
              <a:t>Encontrarás ejemplos de herramientas de seguimiento y evaluación de la PrEP al final del manual para participantes:</a:t>
            </a:r>
          </a:p>
          <a:p>
            <a:pPr lvl="1"/>
            <a:r>
              <a:rPr lang="en-US" sz="2600" dirty="0" smtClean="0">
                <a:solidFill>
                  <a:srgbClr val="000000"/>
                </a:solidFill>
              </a:rPr>
              <a:t>la tarjeta del servicio de salud;</a:t>
            </a:r>
          </a:p>
          <a:p>
            <a:pPr lvl="1"/>
            <a:r>
              <a:rPr lang="en-US" sz="2600" dirty="0" smtClean="0">
                <a:solidFill>
                  <a:srgbClr val="000000"/>
                </a:solidFill>
              </a:rPr>
              <a:t>la hoja de registro de la PrEP;</a:t>
            </a:r>
          </a:p>
          <a:p>
            <a:pPr lvl="1"/>
            <a:r>
              <a:rPr lang="en-US" sz="2600" dirty="0" smtClean="0">
                <a:solidFill>
                  <a:srgbClr val="000000"/>
                </a:solidFill>
              </a:rPr>
              <a:t>el formulario de resumen mensual de la PrEP, y</a:t>
            </a:r>
          </a:p>
          <a:p>
            <a:pPr lvl="1"/>
            <a:r>
              <a:rPr lang="en-US" sz="2600" dirty="0" smtClean="0">
                <a:solidFill>
                  <a:srgbClr val="000000"/>
                </a:solidFill>
              </a:rPr>
              <a:t>la hoja de evaluación de riesgos significativos y elegibilidad. </a:t>
            </a:r>
          </a:p>
          <a:p>
            <a:pPr lvl="0"/>
            <a:r>
              <a:rPr lang="en-US" sz="3000" dirty="0" smtClean="0">
                <a:solidFill>
                  <a:srgbClr val="000000"/>
                </a:solidFill>
              </a:rPr>
              <a:t>Recibirás capacitación complementaria en los servicios de salud donde trabajas sobre cómo utilizar y adaptar estas herramientas. </a:t>
            </a:r>
            <a:endParaRPr lang="es-ES" sz="3000" b="1" dirty="0">
              <a:solidFill>
                <a:srgbClr val="000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138</a:t>
            </a:fld>
            <a:endParaRPr lang="es-ES" dirty="0"/>
          </a:p>
        </p:txBody>
      </p:sp>
    </p:spTree>
    <p:extLst>
      <p:ext uri="{BB962C8B-B14F-4D97-AF65-F5344CB8AC3E}">
        <p14:creationId xmlns:p14="http://schemas.microsoft.com/office/powerpoint/2010/main" val="35348446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La secuencia de la PrEP </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2654"/>
            <a:ext cx="4622482" cy="529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64498" y="6140906"/>
            <a:ext cx="3962400" cy="430887"/>
          </a:xfrm>
          <a:prstGeom prst="rect">
            <a:avLst/>
          </a:prstGeom>
          <a:noFill/>
        </p:spPr>
        <p:txBody>
          <a:bodyPr wrap="square" rtlCol="0">
            <a:spAutoFit/>
          </a:bodyPr>
          <a:lstStyle/>
          <a:p>
            <a:r>
              <a:rPr lang="en-US" sz="1100" dirty="0">
                <a:solidFill>
                  <a:schemeClr val="tx1">
                    <a:tint val="75000"/>
                  </a:schemeClr>
                </a:solidFill>
                <a:latin typeface="Garamond" panose="02020404030301010803" pitchFamily="18" charset="0"/>
              </a:rPr>
              <a:t>Lui A. y colaboradores. IAPAC 2012; Miami. #80040. Centros para el Control y la Prevención de Enfermedades de los EE. UU. Estudio SHIPP 2013-2016.</a:t>
            </a:r>
          </a:p>
        </p:txBody>
      </p:sp>
      <p:sp>
        <p:nvSpPr>
          <p:cNvPr id="4" name="Content Placeholder 3"/>
          <p:cNvSpPr>
            <a:spLocks noGrp="1"/>
          </p:cNvSpPr>
          <p:nvPr>
            <p:ph sz="quarter" idx="10"/>
          </p:nvPr>
        </p:nvSpPr>
        <p:spPr>
          <a:xfrm>
            <a:off x="4800600" y="2565628"/>
            <a:ext cx="3886200" cy="2463800"/>
          </a:xfrm>
          <a:solidFill>
            <a:srgbClr val="FFFFFF"/>
          </a:solidFill>
          <a:ln w="57150" cmpd="sng">
            <a:solidFill>
              <a:srgbClr val="F99D1C"/>
            </a:solidFill>
          </a:ln>
        </p:spPr>
        <p:txBody>
          <a:bodyPr anchor="ctr">
            <a:normAutofit/>
          </a:bodyPr>
          <a:lstStyle/>
          <a:p>
            <a:pPr marL="0" indent="0" algn="ctr">
              <a:buNone/>
            </a:pPr>
            <a:r>
              <a:rPr lang="en-US" sz="2400" dirty="0" smtClean="0">
                <a:solidFill>
                  <a:srgbClr val="000000"/>
                </a:solidFill>
              </a:rPr>
              <a:t>La PrEP es más que una simple intervención biomédica.</a:t>
            </a:r>
          </a:p>
          <a:p>
            <a:pPr marL="0" indent="0" algn="ctr">
              <a:buNone/>
            </a:pPr>
            <a:r>
              <a:rPr lang="en-US" sz="2400" dirty="0" smtClean="0">
                <a:solidFill>
                  <a:srgbClr val="000000"/>
                </a:solidFill>
              </a:rPr>
              <a:t>Su éxito también dependerá de ciertas intervenciones estructurales y conductuales. </a:t>
            </a:r>
            <a:endParaRPr lang="es-ES" sz="2400" dirty="0">
              <a:solidFill>
                <a:srgbClr val="000000"/>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139</a:t>
            </a:fld>
            <a:endParaRPr lang="es-ES" dirty="0"/>
          </a:p>
        </p:txBody>
      </p:sp>
    </p:spTree>
    <p:extLst>
      <p:ext uri="{BB962C8B-B14F-4D97-AF65-F5344CB8AC3E}">
        <p14:creationId xmlns:p14="http://schemas.microsoft.com/office/powerpoint/2010/main" val="1224996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Introducción</a:t>
            </a:r>
          </a:p>
        </p:txBody>
      </p:sp>
      <p:sp>
        <p:nvSpPr>
          <p:cNvPr id="3" name="Content Placeholder 2"/>
          <p:cNvSpPr>
            <a:spLocks noGrp="1"/>
          </p:cNvSpPr>
          <p:nvPr>
            <p:ph sz="quarter" idx="10"/>
          </p:nvPr>
        </p:nvSpPr>
        <p:spPr/>
        <p:txBody>
          <a:bodyPr>
            <a:normAutofit fontScale="92500" lnSpcReduction="20000"/>
          </a:bodyPr>
          <a:lstStyle/>
          <a:p>
            <a:r>
              <a:rPr lang="en-US" b="1" dirty="0">
                <a:solidFill>
                  <a:schemeClr val="tx1"/>
                </a:solidFill>
              </a:rPr>
              <a:t>La prevención del VIH exige cambios </a:t>
            </a:r>
            <a:r>
              <a:rPr lang="en-US" dirty="0">
                <a:solidFill>
                  <a:schemeClr val="tx1"/>
                </a:solidFill>
              </a:rPr>
              <a:t>durante toda la vida de una persona.</a:t>
            </a:r>
          </a:p>
          <a:p>
            <a:r>
              <a:rPr lang="en-US" b="1" dirty="0">
                <a:solidFill>
                  <a:schemeClr val="tx1"/>
                </a:solidFill>
              </a:rPr>
              <a:t>La prevención combinada </a:t>
            </a:r>
            <a:r>
              <a:rPr lang="en-US" dirty="0">
                <a:solidFill>
                  <a:schemeClr val="tx1"/>
                </a:solidFill>
              </a:rPr>
              <a:t>consiste en un conjunto de intervenciones biomédicas, conductuales y estructurales que reducen el riesgo de contraer el VIH. </a:t>
            </a:r>
          </a:p>
          <a:p>
            <a:pPr lvl="1"/>
            <a:r>
              <a:rPr lang="en-US" dirty="0">
                <a:solidFill>
                  <a:schemeClr val="tx1"/>
                </a:solidFill>
              </a:rPr>
              <a:t>La combinación de diferentes enfoques tiene el potencial de generar un impacto mayor que la utilización de una única intervención</a:t>
            </a:r>
          </a:p>
          <a:p>
            <a:r>
              <a:rPr lang="en-US" dirty="0">
                <a:solidFill>
                  <a:schemeClr val="tx1"/>
                </a:solidFill>
              </a:rPr>
              <a:t>Los antirretrovirales (ARV) utilizados en la PrEP constituyen una importante</a:t>
            </a:r>
            <a:r>
              <a:rPr lang="en-US" b="1" dirty="0">
                <a:solidFill>
                  <a:srgbClr val="C00000"/>
                </a:solidFill>
              </a:rPr>
              <a:t> herramienta </a:t>
            </a:r>
            <a:r>
              <a:rPr lang="en-US" b="1" i="1" dirty="0">
                <a:solidFill>
                  <a:srgbClr val="C00000"/>
                </a:solidFill>
              </a:rPr>
              <a:t>adicional</a:t>
            </a:r>
            <a:r>
              <a:rPr lang="en-US" b="1" dirty="0">
                <a:solidFill>
                  <a:srgbClr val="C00000"/>
                </a:solidFill>
              </a:rPr>
              <a:t> de prevención.</a:t>
            </a:r>
            <a:endParaRPr lang="es-ES" dirty="0">
              <a:solidFill>
                <a:srgbClr val="C00000"/>
              </a:solidFill>
            </a:endParaRP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a:t>
            </a:fld>
            <a:endParaRPr lang="es-ES" dirty="0"/>
          </a:p>
        </p:txBody>
      </p:sp>
    </p:spTree>
    <p:extLst>
      <p:ext uri="{BB962C8B-B14F-4D97-AF65-F5344CB8AC3E}">
        <p14:creationId xmlns:p14="http://schemas.microsoft.com/office/powerpoint/2010/main" val="388223184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Resumen del Módulo 4</a:t>
            </a:r>
            <a:endParaRPr lang="es-ES" dirty="0"/>
          </a:p>
        </p:txBody>
      </p:sp>
      <p:sp>
        <p:nvSpPr>
          <p:cNvPr id="3" name="Content Placeholder 2"/>
          <p:cNvSpPr>
            <a:spLocks noGrp="1"/>
          </p:cNvSpPr>
          <p:nvPr>
            <p:ph sz="quarter" idx="10"/>
          </p:nvPr>
        </p:nvSpPr>
        <p:spPr>
          <a:xfrm>
            <a:off x="457200" y="1549400"/>
            <a:ext cx="8229600" cy="4889500"/>
          </a:xfrm>
        </p:spPr>
        <p:txBody>
          <a:bodyPr>
            <a:noAutofit/>
          </a:bodyPr>
          <a:lstStyle/>
          <a:p>
            <a:r>
              <a:rPr lang="en-US" sz="2000" dirty="0" smtClean="0">
                <a:solidFill>
                  <a:srgbClr val="000000"/>
                </a:solidFill>
              </a:rPr>
              <a:t>Los clientes de la PrEP deben recibir información sobre cómo reconocer los signos y síntomas de las infecciones aguda por el VIH.</a:t>
            </a:r>
          </a:p>
          <a:p>
            <a:pPr marL="0" indent="0">
              <a:buNone/>
            </a:pPr>
            <a:endParaRPr lang="es-ES" sz="900" dirty="0">
              <a:solidFill>
                <a:srgbClr val="000000"/>
              </a:solidFill>
            </a:endParaRPr>
          </a:p>
          <a:p>
            <a:r>
              <a:rPr lang="en-US" sz="2000" dirty="0" smtClean="0">
                <a:solidFill>
                  <a:srgbClr val="000000"/>
                </a:solidFill>
              </a:rPr>
              <a:t>Si la </a:t>
            </a:r>
            <a:r>
              <a:rPr lang="en-US" sz="2000" dirty="0" err="1" smtClean="0">
                <a:solidFill>
                  <a:srgbClr val="000000"/>
                </a:solidFill>
              </a:rPr>
              <a:t>prueba</a:t>
            </a:r>
            <a:r>
              <a:rPr lang="en-US" sz="2000" dirty="0" smtClean="0">
                <a:solidFill>
                  <a:srgbClr val="000000"/>
                </a:solidFill>
              </a:rPr>
              <a:t> del VIH de </a:t>
            </a:r>
            <a:r>
              <a:rPr lang="en-US" sz="2000" dirty="0" err="1" smtClean="0">
                <a:solidFill>
                  <a:srgbClr val="000000"/>
                </a:solidFill>
              </a:rPr>
              <a:t>una</a:t>
            </a:r>
            <a:r>
              <a:rPr lang="en-US" sz="2000" dirty="0" smtClean="0">
                <a:solidFill>
                  <a:srgbClr val="000000"/>
                </a:solidFill>
              </a:rPr>
              <a:t> persona que </a:t>
            </a:r>
            <a:r>
              <a:rPr lang="en-US" sz="2000" dirty="0" err="1" smtClean="0">
                <a:solidFill>
                  <a:srgbClr val="000000"/>
                </a:solidFill>
              </a:rPr>
              <a:t>utiliza</a:t>
            </a:r>
            <a:r>
              <a:rPr lang="en-US" sz="2000" dirty="0" smtClean="0">
                <a:solidFill>
                  <a:srgbClr val="000000"/>
                </a:solidFill>
              </a:rPr>
              <a:t> la </a:t>
            </a:r>
            <a:r>
              <a:rPr lang="en-US" sz="2000" dirty="0" err="1" smtClean="0">
                <a:solidFill>
                  <a:srgbClr val="000000"/>
                </a:solidFill>
              </a:rPr>
              <a:t>PrEP</a:t>
            </a:r>
            <a:r>
              <a:rPr lang="en-US" sz="2000" dirty="0" smtClean="0">
                <a:solidFill>
                  <a:srgbClr val="000000"/>
                </a:solidFill>
              </a:rPr>
              <a:t> da </a:t>
            </a:r>
            <a:r>
              <a:rPr lang="en-US" sz="2000" dirty="0" err="1" smtClean="0">
                <a:solidFill>
                  <a:srgbClr val="000000"/>
                </a:solidFill>
              </a:rPr>
              <a:t>positivo</a:t>
            </a:r>
            <a:r>
              <a:rPr lang="en-US" sz="2000" dirty="0" smtClean="0">
                <a:solidFill>
                  <a:srgbClr val="000000"/>
                </a:solidFill>
              </a:rPr>
              <a:t>, </a:t>
            </a:r>
            <a:r>
              <a:rPr lang="en-US" sz="2000" dirty="0" err="1" smtClean="0">
                <a:solidFill>
                  <a:srgbClr val="000000"/>
                </a:solidFill>
              </a:rPr>
              <a:t>debe</a:t>
            </a:r>
            <a:r>
              <a:rPr lang="en-US" sz="2000" dirty="0" smtClean="0">
                <a:solidFill>
                  <a:srgbClr val="000000"/>
                </a:solidFill>
              </a:rPr>
              <a:t> </a:t>
            </a:r>
            <a:r>
              <a:rPr lang="en-US" sz="2000" dirty="0" err="1" smtClean="0">
                <a:solidFill>
                  <a:srgbClr val="000000"/>
                </a:solidFill>
              </a:rPr>
              <a:t>interrumpirse</a:t>
            </a:r>
            <a:r>
              <a:rPr lang="en-US" sz="2000" dirty="0" smtClean="0">
                <a:solidFill>
                  <a:srgbClr val="000000"/>
                </a:solidFill>
              </a:rPr>
              <a:t> </a:t>
            </a:r>
            <a:r>
              <a:rPr lang="en-US" sz="2000" dirty="0" err="1" smtClean="0">
                <a:solidFill>
                  <a:srgbClr val="000000"/>
                </a:solidFill>
              </a:rPr>
              <a:t>inmediatamente</a:t>
            </a:r>
            <a:r>
              <a:rPr lang="en-US" sz="2000" dirty="0" smtClean="0">
                <a:solidFill>
                  <a:srgbClr val="000000"/>
                </a:solidFill>
              </a:rPr>
              <a:t> la </a:t>
            </a:r>
            <a:r>
              <a:rPr lang="en-US" sz="2000" dirty="0" err="1" smtClean="0">
                <a:solidFill>
                  <a:srgbClr val="000000"/>
                </a:solidFill>
              </a:rPr>
              <a:t>PrEP</a:t>
            </a:r>
            <a:r>
              <a:rPr lang="en-US" sz="2000" dirty="0" smtClean="0">
                <a:solidFill>
                  <a:srgbClr val="000000"/>
                </a:solidFill>
              </a:rPr>
              <a:t> y </a:t>
            </a:r>
            <a:r>
              <a:rPr lang="en-US" sz="2000" dirty="0" err="1" smtClean="0">
                <a:solidFill>
                  <a:srgbClr val="000000"/>
                </a:solidFill>
              </a:rPr>
              <a:t>comenzar</a:t>
            </a:r>
            <a:r>
              <a:rPr lang="en-US" sz="2000" dirty="0" smtClean="0">
                <a:solidFill>
                  <a:srgbClr val="000000"/>
                </a:solidFill>
              </a:rPr>
              <a:t> un TARV lo antes </a:t>
            </a:r>
            <a:r>
              <a:rPr lang="en-US" sz="2000" dirty="0" err="1" smtClean="0">
                <a:solidFill>
                  <a:srgbClr val="000000"/>
                </a:solidFill>
              </a:rPr>
              <a:t>posible</a:t>
            </a:r>
            <a:r>
              <a:rPr lang="en-US" sz="2000" dirty="0" smtClean="0">
                <a:solidFill>
                  <a:srgbClr val="000000"/>
                </a:solidFill>
              </a:rPr>
              <a:t>, </a:t>
            </a:r>
            <a:r>
              <a:rPr lang="en-US" sz="2000" dirty="0" err="1" smtClean="0">
                <a:solidFill>
                  <a:srgbClr val="000000"/>
                </a:solidFill>
              </a:rPr>
              <a:t>es</a:t>
            </a:r>
            <a:r>
              <a:rPr lang="en-US" sz="2000" dirty="0" smtClean="0">
                <a:solidFill>
                  <a:srgbClr val="000000"/>
                </a:solidFill>
              </a:rPr>
              <a:t> </a:t>
            </a:r>
            <a:r>
              <a:rPr lang="en-US" sz="2000" dirty="0" err="1" smtClean="0">
                <a:solidFill>
                  <a:srgbClr val="000000"/>
                </a:solidFill>
              </a:rPr>
              <a:t>decir</a:t>
            </a:r>
            <a:r>
              <a:rPr lang="en-US" sz="2000" dirty="0" smtClean="0">
                <a:solidFill>
                  <a:srgbClr val="000000"/>
                </a:solidFill>
              </a:rPr>
              <a:t>, sin </a:t>
            </a:r>
            <a:r>
              <a:rPr lang="en-US" sz="2000" dirty="0" err="1" smtClean="0">
                <a:solidFill>
                  <a:srgbClr val="000000"/>
                </a:solidFill>
              </a:rPr>
              <a:t>dejar</a:t>
            </a:r>
            <a:r>
              <a:rPr lang="en-US" sz="2000" dirty="0" smtClean="0">
                <a:solidFill>
                  <a:srgbClr val="000000"/>
                </a:solidFill>
              </a:rPr>
              <a:t> </a:t>
            </a:r>
            <a:r>
              <a:rPr lang="en-US" sz="2000" dirty="0" err="1" smtClean="0">
                <a:solidFill>
                  <a:srgbClr val="000000"/>
                </a:solidFill>
              </a:rPr>
              <a:t>transcurrir</a:t>
            </a:r>
            <a:r>
              <a:rPr lang="en-US" sz="2000" dirty="0" smtClean="0">
                <a:solidFill>
                  <a:srgbClr val="000000"/>
                </a:solidFill>
              </a:rPr>
              <a:t> </a:t>
            </a:r>
            <a:r>
              <a:rPr lang="en-US" sz="2000" dirty="0" err="1" smtClean="0">
                <a:solidFill>
                  <a:srgbClr val="000000"/>
                </a:solidFill>
              </a:rPr>
              <a:t>demasiado</a:t>
            </a:r>
            <a:r>
              <a:rPr lang="en-US" sz="2000" dirty="0" smtClean="0">
                <a:solidFill>
                  <a:srgbClr val="000000"/>
                </a:solidFill>
              </a:rPr>
              <a:t> </a:t>
            </a:r>
            <a:r>
              <a:rPr lang="en-US" sz="2000" dirty="0" err="1" smtClean="0">
                <a:solidFill>
                  <a:srgbClr val="000000"/>
                </a:solidFill>
              </a:rPr>
              <a:t>tiempo</a:t>
            </a:r>
            <a:r>
              <a:rPr lang="en-US" sz="2000" dirty="0" smtClean="0">
                <a:solidFill>
                  <a:srgbClr val="000000"/>
                </a:solidFill>
              </a:rPr>
              <a:t> </a:t>
            </a:r>
            <a:r>
              <a:rPr lang="en-US" sz="2000" dirty="0" err="1" smtClean="0">
                <a:solidFill>
                  <a:srgbClr val="000000"/>
                </a:solidFill>
              </a:rPr>
              <a:t>después</a:t>
            </a:r>
            <a:r>
              <a:rPr lang="en-US" sz="2000" dirty="0" smtClean="0">
                <a:solidFill>
                  <a:srgbClr val="000000"/>
                </a:solidFill>
              </a:rPr>
              <a:t> de </a:t>
            </a:r>
            <a:r>
              <a:rPr lang="en-US" sz="2000" dirty="0" err="1" smtClean="0">
                <a:solidFill>
                  <a:srgbClr val="000000"/>
                </a:solidFill>
              </a:rPr>
              <a:t>interrumpir</a:t>
            </a:r>
            <a:r>
              <a:rPr lang="en-US" sz="2000" dirty="0" smtClean="0">
                <a:solidFill>
                  <a:srgbClr val="000000"/>
                </a:solidFill>
              </a:rPr>
              <a:t> la </a:t>
            </a:r>
            <a:r>
              <a:rPr lang="en-US" sz="2000" dirty="0" err="1" smtClean="0">
                <a:solidFill>
                  <a:srgbClr val="000000"/>
                </a:solidFill>
              </a:rPr>
              <a:t>PrEP.</a:t>
            </a:r>
            <a:endParaRPr lang="en-US" sz="2000" dirty="0" smtClean="0">
              <a:solidFill>
                <a:srgbClr val="000000"/>
              </a:solidFill>
            </a:endParaRPr>
          </a:p>
          <a:p>
            <a:pPr marL="0" indent="0">
              <a:buNone/>
            </a:pPr>
            <a:endParaRPr lang="es-ES" sz="900" dirty="0">
              <a:solidFill>
                <a:srgbClr val="000000"/>
              </a:solidFill>
            </a:endParaRPr>
          </a:p>
          <a:p>
            <a:r>
              <a:rPr lang="en-US" sz="2000" dirty="0" smtClean="0">
                <a:solidFill>
                  <a:srgbClr val="000000"/>
                </a:solidFill>
              </a:rPr>
              <a:t>Si la confirmación del resultado positivo de la prueba del VIH se demora algo más que unas pocas horas, debe realizarse la transición hacia un TARV que suprima toda la carga viral (tres ARV según las directrices nacionales sobre tratamiento).</a:t>
            </a:r>
          </a:p>
          <a:p>
            <a:pPr marL="0" indent="0">
              <a:buNone/>
            </a:pPr>
            <a:endParaRPr lang="es-ES" sz="900" dirty="0" smtClean="0">
              <a:solidFill>
                <a:srgbClr val="000000"/>
              </a:solidFill>
            </a:endParaRPr>
          </a:p>
          <a:p>
            <a:r>
              <a:rPr lang="en-US" sz="2000" dirty="0" smtClean="0">
                <a:solidFill>
                  <a:srgbClr val="000000"/>
                </a:solidFill>
              </a:rPr>
              <a:t>Lo ideal es analizar la creatinina en sangre (TFGe) antes de comenzar a utilizar la PrEP y, posteriormente, </a:t>
            </a:r>
            <a:r>
              <a:rPr lang="en-US" sz="2000" i="1" dirty="0" smtClean="0">
                <a:solidFill>
                  <a:srgbClr val="000000"/>
                </a:solidFill>
              </a:rPr>
              <a:t>cada seis meses como mínimo</a:t>
            </a:r>
            <a:r>
              <a:rPr lang="en-US" sz="2000" dirty="0" smtClean="0">
                <a:solidFill>
                  <a:srgbClr val="000000"/>
                </a:solidFill>
              </a:rPr>
              <a:t>.</a:t>
            </a:r>
          </a:p>
          <a:p>
            <a:pPr lvl="1"/>
            <a:r>
              <a:rPr lang="en-US" sz="1900" dirty="0" smtClean="0">
                <a:solidFill>
                  <a:srgbClr val="000000"/>
                </a:solidFill>
              </a:rPr>
              <a:t>No debe demorarse el comienzo de la PrEP a la espera de los resultados de creatinina.</a:t>
            </a:r>
            <a:endParaRPr lang="es-ES" sz="1900" dirty="0">
              <a:solidFill>
                <a:srgbClr val="000000"/>
              </a:solidFill>
            </a:endParaRPr>
          </a:p>
          <a:p>
            <a:endParaRPr lang="es-ES" sz="1900" dirty="0">
              <a:solidFill>
                <a:srgbClr val="000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140</a:t>
            </a:fld>
            <a:endParaRPr lang="es-ES" dirty="0"/>
          </a:p>
        </p:txBody>
      </p:sp>
    </p:spTree>
    <p:extLst>
      <p:ext uri="{BB962C8B-B14F-4D97-AF65-F5344CB8AC3E}">
        <p14:creationId xmlns:p14="http://schemas.microsoft.com/office/powerpoint/2010/main" val="192828532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2274339"/>
            <a:ext cx="8229600" cy="3724275"/>
          </a:xfrm>
        </p:spPr>
        <p:txBody>
          <a:bodyPr/>
          <a:lstStyle/>
          <a:p>
            <a:pPr lvl="0"/>
            <a:r>
              <a:rPr lang="en-US" i="1" dirty="0">
                <a:solidFill>
                  <a:schemeClr val="tx1"/>
                </a:solidFill>
              </a:rPr>
              <a:t>¿Cuáles son tus últimas preguntas o inquietudes sobre la implementación de la PrEP?</a:t>
            </a:r>
          </a:p>
          <a:p>
            <a:pPr algn="ctr"/>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141</a:t>
            </a:fld>
            <a:endParaRPr lang="es-ES" dirty="0"/>
          </a:p>
        </p:txBody>
      </p:sp>
    </p:spTree>
    <p:extLst>
      <p:ext uri="{BB962C8B-B14F-4D97-AF65-F5344CB8AC3E}">
        <p14:creationId xmlns:p14="http://schemas.microsoft.com/office/powerpoint/2010/main" val="8305591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142</a:t>
            </a:fld>
            <a:endParaRPr lang="es-E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rPr>
              <a:t>Módulo 5</a:t>
            </a:r>
            <a:endParaRPr lang="es-ES" sz="4400" b="1" dirty="0">
              <a:solidFill>
                <a:schemeClr val="bg1"/>
              </a:solidFill>
              <a:latin typeface="Arial Narrow"/>
              <a:cs typeface="Arial Narrow"/>
            </a:endParaRPr>
          </a:p>
        </p:txBody>
      </p:sp>
      <p:sp>
        <p:nvSpPr>
          <p:cNvPr id="9" name="Pentagon 8"/>
          <p:cNvSpPr/>
          <p:nvPr/>
        </p:nvSpPr>
        <p:spPr>
          <a:xfrm>
            <a:off x="1145627" y="1508234"/>
            <a:ext cx="6558456" cy="977462"/>
          </a:xfrm>
          <a:prstGeom prst="homePlate">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338754" y="1592534"/>
            <a:ext cx="6265813" cy="769441"/>
          </a:xfrm>
          <a:prstGeom prst="rect">
            <a:avLst/>
          </a:prstGeom>
          <a:noFill/>
        </p:spPr>
        <p:txBody>
          <a:bodyPr wrap="square" rtlCol="0">
            <a:spAutoFit/>
          </a:bodyPr>
          <a:lstStyle/>
          <a:p>
            <a:r>
              <a:rPr lang="en-US" sz="2200" b="1" dirty="0" smtClean="0">
                <a:solidFill>
                  <a:schemeClr val="bg1"/>
                </a:solidFill>
              </a:rPr>
              <a:t>Cuestionario de evaluación posterior a la capacitación, formulario de evaluación de la capacitación y cierre</a:t>
            </a:r>
            <a:endParaRPr lang="es-ES" sz="2200" b="1" dirty="0">
              <a:solidFill>
                <a:schemeClr val="bg1"/>
              </a:solidFill>
            </a:endParaRPr>
          </a:p>
        </p:txBody>
      </p:sp>
      <p:sp>
        <p:nvSpPr>
          <p:cNvPr id="17" name="TextBox 16"/>
          <p:cNvSpPr txBox="1"/>
          <p:nvPr/>
        </p:nvSpPr>
        <p:spPr>
          <a:xfrm>
            <a:off x="1338754" y="3138109"/>
            <a:ext cx="5557346" cy="523220"/>
          </a:xfrm>
          <a:prstGeom prst="rect">
            <a:avLst/>
          </a:prstGeom>
          <a:noFill/>
        </p:spPr>
        <p:txBody>
          <a:bodyPr wrap="square" rtlCol="0">
            <a:spAutoFit/>
          </a:bodyPr>
          <a:lstStyle/>
          <a:p>
            <a:r>
              <a:rPr lang="en-US" sz="2800" b="1" dirty="0" smtClean="0">
                <a:solidFill>
                  <a:schemeClr val="bg1"/>
                </a:solidFill>
              </a:rPr>
              <a:t>Herramientas de seguimiento y evaluación de la PrEP</a:t>
            </a:r>
            <a:endParaRPr lang="es-ES" sz="2800" b="1" dirty="0">
              <a:solidFill>
                <a:schemeClr val="bg1"/>
              </a:solidFill>
            </a:endParaRPr>
          </a:p>
        </p:txBody>
      </p:sp>
      <p:sp>
        <p:nvSpPr>
          <p:cNvPr id="20" name="TextBox 19"/>
          <p:cNvSpPr txBox="1"/>
          <p:nvPr/>
        </p:nvSpPr>
        <p:spPr>
          <a:xfrm>
            <a:off x="429986" y="1582533"/>
            <a:ext cx="573755" cy="784830"/>
          </a:xfrm>
          <a:prstGeom prst="rect">
            <a:avLst/>
          </a:prstGeom>
          <a:noFill/>
        </p:spPr>
        <p:txBody>
          <a:bodyPr wrap="square" rtlCol="0">
            <a:spAutoFit/>
          </a:bodyPr>
          <a:lstStyle/>
          <a:p>
            <a:r>
              <a:rPr lang="en-US" sz="4500" b="1" dirty="0">
                <a:solidFill>
                  <a:schemeClr val="accent4">
                    <a:lumMod val="60000"/>
                    <a:lumOff val="40000"/>
                  </a:schemeClr>
                </a:solidFill>
              </a:rPr>
              <a:t>5</a:t>
            </a:r>
          </a:p>
        </p:txBody>
      </p:sp>
    </p:spTree>
    <p:extLst>
      <p:ext uri="{BB962C8B-B14F-4D97-AF65-F5344CB8AC3E}">
        <p14:creationId xmlns:p14="http://schemas.microsoft.com/office/powerpoint/2010/main" val="27530981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1" y="317500"/>
            <a:ext cx="8715737" cy="858838"/>
          </a:xfrm>
        </p:spPr>
        <p:txBody>
          <a:bodyPr>
            <a:normAutofit/>
          </a:bodyPr>
          <a:lstStyle/>
          <a:p>
            <a:r>
              <a:rPr sz="3000" dirty="0" smtClean="0"/>
              <a:t>Cuestionario de evaluación posterior a la capacitación</a:t>
            </a:r>
            <a:endParaRPr lang="es-ES" sz="3000" dirty="0"/>
          </a:p>
        </p:txBody>
      </p:sp>
      <p:sp>
        <p:nvSpPr>
          <p:cNvPr id="3" name="Content Placeholder 2"/>
          <p:cNvSpPr>
            <a:spLocks noGrp="1"/>
          </p:cNvSpPr>
          <p:nvPr>
            <p:ph sz="quarter" idx="10"/>
          </p:nvPr>
        </p:nvSpPr>
        <p:spPr/>
        <p:txBody>
          <a:bodyPr>
            <a:normAutofit fontScale="85000" lnSpcReduction="20000"/>
          </a:bodyPr>
          <a:lstStyle/>
          <a:p>
            <a:pPr>
              <a:defRPr/>
            </a:pPr>
            <a:r>
              <a:rPr lang="en-GB" dirty="0">
                <a:solidFill>
                  <a:schemeClr val="tx1"/>
                </a:solidFill>
              </a:rPr>
              <a:t>El objetivo de este cuestionario es averiguar qué sabes sobre la implementación de la PrEP y corroborar cuánto han mejorado tus conocimientos y competencias en relación con las respuestas brindadas en el cuestionario de evaluación previa a la capacitación.  </a:t>
            </a:r>
          </a:p>
          <a:p>
            <a:pPr>
              <a:defRPr/>
            </a:pPr>
            <a:r>
              <a:rPr lang="en-GB" dirty="0">
                <a:solidFill>
                  <a:schemeClr val="tx1"/>
                </a:solidFill>
              </a:rPr>
              <a:t>Los resultados de los cuestionarios de evaluación previa y posterior a la capacitación nos ayudarán a mejorar nuestras futuras capacitaciones. </a:t>
            </a:r>
          </a:p>
          <a:p>
            <a:pPr>
              <a:defRPr/>
            </a:pPr>
            <a:r>
              <a:rPr lang="en-GB" b="1" dirty="0">
                <a:solidFill>
                  <a:schemeClr val="tx1"/>
                </a:solidFill>
              </a:rPr>
              <a:t>Recuerda escribir tu nombre en el cuestionario de evaluación posterior a la capacitación. </a:t>
            </a:r>
          </a:p>
          <a:p>
            <a:pPr>
              <a:defRPr/>
            </a:pPr>
            <a:r>
              <a:rPr lang="en-GB" dirty="0">
                <a:solidFill>
                  <a:schemeClr val="tx1"/>
                </a:solidFill>
              </a:rPr>
              <a:t>Dispones de 15 minutos para completar el cuestionario.</a:t>
            </a:r>
          </a:p>
          <a:p>
            <a:pPr>
              <a:defRPr/>
            </a:pPr>
            <a:r>
              <a:rPr lang="en-GB" dirty="0">
                <a:solidFill>
                  <a:schemeClr val="tx1"/>
                </a:solidFill>
              </a:rPr>
              <a:t>Recibirás una copia de las respuestas correctas al final de la capacitación.</a:t>
            </a:r>
          </a:p>
          <a:p>
            <a:endParaRPr lang="es-ES" dirty="0"/>
          </a:p>
        </p:txBody>
      </p:sp>
    </p:spTree>
    <p:extLst>
      <p:ext uri="{BB962C8B-B14F-4D97-AF65-F5344CB8AC3E}">
        <p14:creationId xmlns:p14="http://schemas.microsoft.com/office/powerpoint/2010/main" val="39484494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Competencias específicas en la PrEP</a:t>
            </a:r>
            <a:endParaRPr lang="es-ES" dirty="0"/>
          </a:p>
        </p:txBody>
      </p:sp>
      <p:sp>
        <p:nvSpPr>
          <p:cNvPr id="3" name="Content Placeholder 2"/>
          <p:cNvSpPr>
            <a:spLocks noGrp="1"/>
          </p:cNvSpPr>
          <p:nvPr>
            <p:ph sz="quarter" idx="10"/>
          </p:nvPr>
        </p:nvSpPr>
        <p:spPr/>
        <p:txBody>
          <a:bodyPr>
            <a:normAutofit fontScale="77500" lnSpcReduction="20000"/>
          </a:bodyPr>
          <a:lstStyle/>
          <a:p>
            <a:pPr marL="0" indent="0">
              <a:buNone/>
            </a:pPr>
            <a:r>
              <a:rPr lang="en-US" b="1" dirty="0">
                <a:solidFill>
                  <a:schemeClr val="tx1"/>
                </a:solidFill>
              </a:rPr>
              <a:t>Al terminar este programa de capacitación, los participantes serán capaces de:</a:t>
            </a:r>
          </a:p>
          <a:p>
            <a:r>
              <a:rPr lang="en-US" dirty="0">
                <a:solidFill>
                  <a:schemeClr val="tx1"/>
                </a:solidFill>
              </a:rPr>
              <a:t>Identificar a los candidatos elegibles para la PrEP.</a:t>
            </a:r>
          </a:p>
          <a:p>
            <a:r>
              <a:rPr lang="en-US" dirty="0">
                <a:solidFill>
                  <a:schemeClr val="tx1"/>
                </a:solidFill>
              </a:rPr>
              <a:t>Realizar evaluaciones de riesgos individualizadas.</a:t>
            </a:r>
          </a:p>
          <a:p>
            <a:r>
              <a:rPr lang="en-US" dirty="0">
                <a:solidFill>
                  <a:schemeClr val="tx1"/>
                </a:solidFill>
              </a:rPr>
              <a:t>Educar y asesorar a los candidatos y clientes de la PrEP.</a:t>
            </a:r>
          </a:p>
          <a:p>
            <a:pPr lvl="0"/>
            <a:r>
              <a:rPr lang="en-GB" dirty="0">
                <a:solidFill>
                  <a:schemeClr val="tx1"/>
                </a:solidFill>
              </a:rPr>
              <a:t>Efectuar evaluaciones clínicas y de laboratorio durante la primera consulta de la PrEP.</a:t>
            </a:r>
            <a:endParaRPr lang="es-ES" dirty="0">
              <a:solidFill>
                <a:schemeClr val="tx1"/>
              </a:solidFill>
            </a:endParaRPr>
          </a:p>
          <a:p>
            <a:pPr lvl="0"/>
            <a:r>
              <a:rPr lang="en-GB" dirty="0">
                <a:solidFill>
                  <a:schemeClr val="tx1"/>
                </a:solidFill>
              </a:rPr>
              <a:t>Recetar la PrEP.</a:t>
            </a:r>
            <a:endParaRPr lang="es-ES" dirty="0">
              <a:solidFill>
                <a:schemeClr val="tx1"/>
              </a:solidFill>
            </a:endParaRPr>
          </a:p>
          <a:p>
            <a:pPr lvl="0"/>
            <a:r>
              <a:rPr lang="en-GB" dirty="0">
                <a:solidFill>
                  <a:schemeClr val="tx1"/>
                </a:solidFill>
              </a:rPr>
              <a:t>Llevar a cabo evaluaciones clínicas e indicar exámenes de laboratorio durante las consultas de seguimiento de la PrEP.</a:t>
            </a:r>
            <a:endParaRPr lang="es-ES" dirty="0">
              <a:solidFill>
                <a:schemeClr val="tx1"/>
              </a:solidFill>
            </a:endParaRPr>
          </a:p>
          <a:p>
            <a:pPr lvl="0"/>
            <a:r>
              <a:rPr lang="en-GB" dirty="0">
                <a:solidFill>
                  <a:schemeClr val="tx1"/>
                </a:solidFill>
              </a:rPr>
              <a:t>Revisar las herramientas de seguimiento y evaluación de la PrEP.</a:t>
            </a:r>
            <a:endParaRPr lang="es-ES" dirty="0">
              <a:solidFill>
                <a:schemeClr val="tx1"/>
              </a:solidFill>
            </a:endParaRPr>
          </a:p>
        </p:txBody>
      </p:sp>
    </p:spTree>
    <p:extLst>
      <p:ext uri="{BB962C8B-B14F-4D97-AF65-F5344CB8AC3E}">
        <p14:creationId xmlns:p14="http://schemas.microsoft.com/office/powerpoint/2010/main" val="26213358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Evaluación de la capacitación</a:t>
            </a:r>
            <a:endParaRPr lang="es-ES" dirty="0"/>
          </a:p>
        </p:txBody>
      </p:sp>
      <p:sp>
        <p:nvSpPr>
          <p:cNvPr id="3" name="Content Placeholder 2"/>
          <p:cNvSpPr>
            <a:spLocks noGrp="1"/>
          </p:cNvSpPr>
          <p:nvPr>
            <p:ph sz="quarter" idx="10"/>
          </p:nvPr>
        </p:nvSpPr>
        <p:spPr/>
        <p:txBody>
          <a:bodyPr/>
          <a:lstStyle/>
          <a:p>
            <a:pPr lvl="0"/>
            <a:r>
              <a:rPr lang="en-US" dirty="0">
                <a:solidFill>
                  <a:srgbClr val="000000"/>
                </a:solidFill>
              </a:rPr>
              <a:t>Tómate unos minutos para completar este formulario de evaluación de la capacitación.</a:t>
            </a:r>
          </a:p>
          <a:p>
            <a:pPr lvl="0"/>
            <a:r>
              <a:rPr lang="en-US" dirty="0">
                <a:solidFill>
                  <a:srgbClr val="000000"/>
                </a:solidFill>
              </a:rPr>
              <a:t>Recibiremos con gusto tus comentarios sinceros para mejorar nuestras futuras capacitaciones.</a:t>
            </a:r>
          </a:p>
          <a:p>
            <a:pPr lvl="0"/>
            <a:r>
              <a:rPr lang="en-US" dirty="0">
                <a:solidFill>
                  <a:srgbClr val="000000"/>
                </a:solidFill>
              </a:rPr>
              <a:t>Tu evaluación será confidencial, por lo que no es necesario que pongas tu nombre.</a:t>
            </a:r>
          </a:p>
          <a:p>
            <a:endParaRPr lang="es-ES" dirty="0"/>
          </a:p>
        </p:txBody>
      </p:sp>
    </p:spTree>
    <p:extLst>
      <p:ext uri="{BB962C8B-B14F-4D97-AF65-F5344CB8AC3E}">
        <p14:creationId xmlns:p14="http://schemas.microsoft.com/office/powerpoint/2010/main" val="248397768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Recursos sobre la PrEP para los prestadores de servicios de salud</a:t>
            </a:r>
            <a:endParaRPr lang="es-ES" dirty="0"/>
          </a:p>
        </p:txBody>
      </p:sp>
      <p:sp>
        <p:nvSpPr>
          <p:cNvPr id="3" name="Content Placeholder 2"/>
          <p:cNvSpPr>
            <a:spLocks noGrp="1"/>
          </p:cNvSpPr>
          <p:nvPr>
            <p:ph sz="quarter" idx="10"/>
          </p:nvPr>
        </p:nvSpPr>
        <p:spPr>
          <a:xfrm>
            <a:off x="457200" y="1473200"/>
            <a:ext cx="8229600" cy="4889500"/>
          </a:xfrm>
        </p:spPr>
        <p:txBody>
          <a:bodyPr>
            <a:noAutofit/>
          </a:bodyPr>
          <a:lstStyle/>
          <a:p>
            <a:pPr>
              <a:spcAft>
                <a:spcPts val="200"/>
              </a:spcAft>
            </a:pPr>
            <a:r>
              <a:rPr lang="en-US" sz="1600" dirty="0">
                <a:solidFill>
                  <a:schemeClr val="tx1"/>
                </a:solidFill>
                <a:hlinkClick r:id="rId2"/>
              </a:rPr>
              <a:t>http://www.who.int/hiv/pub/arv/arv-2016/en/</a:t>
            </a:r>
            <a:endParaRPr lang="es-ES" sz="1600" dirty="0">
              <a:solidFill>
                <a:schemeClr val="tx1"/>
              </a:solidFill>
            </a:endParaRPr>
          </a:p>
          <a:p>
            <a:pPr>
              <a:spcAft>
                <a:spcPts val="200"/>
              </a:spcAft>
            </a:pPr>
            <a:r>
              <a:rPr lang="en-US" sz="1600" dirty="0">
                <a:solidFill>
                  <a:schemeClr val="tx1"/>
                </a:solidFill>
                <a:hlinkClick r:id=""/>
              </a:rPr>
              <a:t>http</a:t>
            </a:r>
            <a:r>
              <a:rPr lang="en-US" sz="1600" dirty="0">
                <a:solidFill>
                  <a:schemeClr val="tx1"/>
                </a:solidFill>
                <a:hlinkClick r:id="rId3"/>
              </a:rPr>
              <a:t>://www.who.int/hiv/topics/prep/en/</a:t>
            </a:r>
            <a:endParaRPr lang="es-ES" sz="1600" dirty="0">
              <a:solidFill>
                <a:schemeClr val="tx1"/>
              </a:solidFill>
            </a:endParaRPr>
          </a:p>
          <a:p>
            <a:pPr>
              <a:spcAft>
                <a:spcPts val="200"/>
              </a:spcAft>
            </a:pPr>
            <a:r>
              <a:rPr lang="en-US" sz="1600" dirty="0">
                <a:solidFill>
                  <a:schemeClr val="tx1"/>
                </a:solidFill>
                <a:hlinkClick r:id=""/>
              </a:rPr>
              <a:t>http</a:t>
            </a:r>
            <a:r>
              <a:rPr lang="en-US" sz="1600" dirty="0">
                <a:solidFill>
                  <a:schemeClr val="tx1"/>
                </a:solidFill>
                <a:hlinkClick r:id="rId4"/>
              </a:rPr>
              <a:t>://www.unaids.org/sites/default/files/media_asset/UNAIDS_JC2764_en.pdf</a:t>
            </a:r>
            <a:endParaRPr lang="es-ES" sz="1600" dirty="0">
              <a:solidFill>
                <a:schemeClr val="tx1"/>
              </a:solidFill>
            </a:endParaRPr>
          </a:p>
          <a:p>
            <a:pPr>
              <a:spcAft>
                <a:spcPts val="200"/>
              </a:spcAft>
            </a:pPr>
            <a:r>
              <a:rPr lang="en-US" sz="1600" dirty="0">
                <a:solidFill>
                  <a:schemeClr val="tx1"/>
                </a:solidFill>
                <a:hlinkClick r:id=""/>
              </a:rPr>
              <a:t>http</a:t>
            </a:r>
            <a:r>
              <a:rPr lang="en-US" sz="1600" dirty="0">
                <a:solidFill>
                  <a:schemeClr val="tx1"/>
                </a:solidFill>
                <a:hlinkClick r:id="rId5"/>
              </a:rPr>
              <a:t>://www.prepwatch.org/</a:t>
            </a:r>
            <a:endParaRPr lang="es-ES" sz="1600" dirty="0">
              <a:solidFill>
                <a:schemeClr val="tx1"/>
              </a:solidFill>
            </a:endParaRPr>
          </a:p>
          <a:p>
            <a:pPr>
              <a:spcAft>
                <a:spcPts val="200"/>
              </a:spcAft>
            </a:pPr>
            <a:r>
              <a:rPr lang="en-US" sz="1600" dirty="0">
                <a:solidFill>
                  <a:schemeClr val="tx1"/>
                </a:solidFill>
                <a:hlinkClick r:id="rId6"/>
              </a:rPr>
              <a:t>http://www.cdc.gov/hiv/risk/prep/</a:t>
            </a:r>
            <a:endParaRPr lang="es-ES" sz="1600" dirty="0">
              <a:solidFill>
                <a:schemeClr val="tx1"/>
              </a:solidFill>
            </a:endParaRPr>
          </a:p>
          <a:p>
            <a:pPr>
              <a:spcAft>
                <a:spcPts val="200"/>
              </a:spcAft>
            </a:pPr>
            <a:r>
              <a:rPr lang="en-US" sz="1600" dirty="0">
                <a:solidFill>
                  <a:schemeClr val="tx1"/>
                </a:solidFill>
              </a:rPr>
              <a:t>Glidden, D. V., Amico, K. R., Liu A. Y. y colaboradores. Symptoms, side effects and adherence in the iPrEx open-label extension. Clin Infect Dis. 2016; 62(9):1172-7.</a:t>
            </a:r>
          </a:p>
          <a:p>
            <a:pPr>
              <a:spcAft>
                <a:spcPts val="200"/>
              </a:spcAft>
            </a:pPr>
            <a:r>
              <a:rPr lang="en-US" sz="1600" dirty="0">
                <a:solidFill>
                  <a:schemeClr val="tx1"/>
                </a:solidFill>
              </a:rPr>
              <a:t>Fonner, V. A., Dalglish, S. L., Kennedy, C. E. y colaboradores. Effectiveness and safety of oral HIV preexposure prophylaxis for all populations. AIDS 2016; 30(12):1973-1983.</a:t>
            </a:r>
          </a:p>
          <a:p>
            <a:pPr>
              <a:spcAft>
                <a:spcPts val="200"/>
              </a:spcAft>
            </a:pPr>
            <a:r>
              <a:rPr lang="en-US" sz="1600" dirty="0">
                <a:solidFill>
                  <a:schemeClr val="tx1"/>
                </a:solidFill>
              </a:rPr>
              <a:t>The Fenway Institute. Pre-exposure prophylaxis clinical study data sheet. </a:t>
            </a:r>
            <a:r>
              <a:rPr lang="en-US" sz="1600" dirty="0">
                <a:solidFill>
                  <a:schemeClr val="tx1"/>
                </a:solidFill>
                <a:hlinkClick r:id="rId7"/>
              </a:rPr>
              <a:t>http://www.projectinform.org/pdf/prepstudydata.pdf</a:t>
            </a:r>
            <a:r>
              <a:rPr lang="en-US" sz="1600" dirty="0">
                <a:solidFill>
                  <a:schemeClr val="tx1"/>
                </a:solidFill>
              </a:rPr>
              <a:t> . Consultado el 5 de octubre del 2016. </a:t>
            </a:r>
          </a:p>
          <a:p>
            <a:pPr>
              <a:spcAft>
                <a:spcPts val="200"/>
              </a:spcAft>
            </a:pPr>
            <a:r>
              <a:rPr lang="en-US" sz="1600" dirty="0">
                <a:solidFill>
                  <a:schemeClr val="tx1"/>
                </a:solidFill>
              </a:rPr>
              <a:t>Organización Mundial de la Salud. Review: Safety of tenofovir PrEP in pregnant and breastfeeding HIV-uninfected women and their infants. </a:t>
            </a:r>
            <a:r>
              <a:rPr lang="en-US" sz="1600" dirty="0">
                <a:solidFill>
                  <a:schemeClr val="tx1"/>
                </a:solidFill>
                <a:hlinkClick r:id="rId8"/>
              </a:rPr>
              <a:t>http://emtct-iatt.org/wp-content/uploads/2016/08/WHO-TDF-pregnancy-Lynne-Mofenson.August-21-2016.pdf</a:t>
            </a:r>
            <a:r>
              <a:rPr lang="en-US" sz="1600" dirty="0">
                <a:solidFill>
                  <a:schemeClr val="tx1"/>
                </a:solidFill>
              </a:rPr>
              <a:t> . Consultado el 5 de octubre del 2016. </a:t>
            </a:r>
            <a:endParaRPr lang="es-ES" sz="1600" dirty="0" smtClean="0">
              <a:solidFill>
                <a:schemeClr val="tx1"/>
              </a:solidFill>
            </a:endParaRPr>
          </a:p>
          <a:p>
            <a:pPr lvl="0"/>
            <a:r>
              <a:rPr lang="en-US" sz="1600" u="sng" dirty="0">
                <a:hlinkClick r:id="rId9"/>
              </a:rPr>
              <a:t>http://www.unaids.org/en/dataanalysis/monitoringandevaluationguidance</a:t>
            </a:r>
            <a:endParaRPr lang="es-ES" sz="1600" dirty="0">
              <a:solidFill>
                <a:schemeClr val="tx1"/>
              </a:solidFill>
            </a:endParaRPr>
          </a:p>
          <a:p>
            <a:endParaRPr lang="es-ES" sz="1600" dirty="0"/>
          </a:p>
        </p:txBody>
      </p:sp>
    </p:spTree>
    <p:extLst>
      <p:ext uri="{BB962C8B-B14F-4D97-AF65-F5344CB8AC3E}">
        <p14:creationId xmlns:p14="http://schemas.microsoft.com/office/powerpoint/2010/main" val="28696251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Recursos sobre la PrEP para los clientes de la PrEP</a:t>
            </a:r>
            <a:endParaRPr lang="es-ES" dirty="0"/>
          </a:p>
        </p:txBody>
      </p:sp>
      <p:sp>
        <p:nvSpPr>
          <p:cNvPr id="3" name="Content Placeholder 2"/>
          <p:cNvSpPr>
            <a:spLocks noGrp="1"/>
          </p:cNvSpPr>
          <p:nvPr>
            <p:ph sz="quarter" idx="10"/>
          </p:nvPr>
        </p:nvSpPr>
        <p:spPr/>
        <p:txBody>
          <a:bodyPr/>
          <a:lstStyle/>
          <a:p>
            <a:pPr>
              <a:spcAft>
                <a:spcPts val="500"/>
              </a:spcAft>
            </a:pPr>
            <a:r>
              <a:rPr lang="en-US" sz="2400" u="sng" dirty="0">
                <a:solidFill>
                  <a:schemeClr val="tx1"/>
                </a:solidFill>
                <a:hlinkClick r:id="rId2"/>
              </a:rPr>
              <a:t>http://www.whatisprep.org</a:t>
            </a:r>
            <a:endParaRPr lang="es-ES" sz="2400" dirty="0">
              <a:solidFill>
                <a:schemeClr val="tx1"/>
              </a:solidFill>
            </a:endParaRPr>
          </a:p>
          <a:p>
            <a:pPr>
              <a:spcAft>
                <a:spcPts val="500"/>
              </a:spcAft>
            </a:pPr>
            <a:r>
              <a:rPr lang="en-US" sz="2400" u="sng" dirty="0">
                <a:solidFill>
                  <a:schemeClr val="tx1"/>
                </a:solidFill>
                <a:hlinkClick r:id="rId3"/>
              </a:rPr>
              <a:t>http://www.PleasePrEPMe.org/resources</a:t>
            </a:r>
            <a:endParaRPr lang="es-ES" sz="2400" dirty="0">
              <a:solidFill>
                <a:schemeClr val="tx1"/>
              </a:solidFill>
            </a:endParaRPr>
          </a:p>
          <a:p>
            <a:pPr>
              <a:spcAft>
                <a:spcPts val="500"/>
              </a:spcAft>
            </a:pPr>
            <a:r>
              <a:rPr lang="en-US" sz="2400" u="sng" dirty="0">
                <a:solidFill>
                  <a:schemeClr val="tx1"/>
                </a:solidFill>
                <a:hlinkClick r:id="rId4"/>
              </a:rPr>
              <a:t>http://www.iwantprepnow.co.uk</a:t>
            </a:r>
            <a:endParaRPr lang="es-ES" sz="2400" dirty="0">
              <a:solidFill>
                <a:schemeClr val="tx1"/>
              </a:solidFill>
            </a:endParaRPr>
          </a:p>
          <a:p>
            <a:pPr>
              <a:spcAft>
                <a:spcPts val="500"/>
              </a:spcAft>
            </a:pPr>
            <a:r>
              <a:rPr lang="en-US" sz="2400" u="sng" dirty="0">
                <a:solidFill>
                  <a:schemeClr val="tx1"/>
                </a:solidFill>
                <a:hlinkClick r:id="rId5"/>
              </a:rPr>
              <a:t>http://www.cdc.gov/hiv/pdf/risk_PrEP_TalkingtoDr_FINALcleared.pdf</a:t>
            </a:r>
            <a:endParaRPr lang="es-ES" sz="2400" dirty="0">
              <a:solidFill>
                <a:schemeClr val="tx1"/>
              </a:solidFill>
            </a:endParaRPr>
          </a:p>
          <a:p>
            <a:pPr>
              <a:spcAft>
                <a:spcPts val="500"/>
              </a:spcAft>
            </a:pPr>
            <a:r>
              <a:rPr lang="en-US" sz="2400" u="sng" dirty="0">
                <a:solidFill>
                  <a:schemeClr val="tx1"/>
                </a:solidFill>
                <a:hlinkClick r:id="rId6"/>
              </a:rPr>
              <a:t>https://www.facebook.com/groups/PrEPFacts/</a:t>
            </a:r>
            <a:endParaRPr lang="es-ES" sz="2400" dirty="0">
              <a:solidFill>
                <a:schemeClr val="tx1"/>
              </a:solidFill>
            </a:endParaRPr>
          </a:p>
          <a:p>
            <a:endParaRPr lang="es-ES" dirty="0"/>
          </a:p>
        </p:txBody>
      </p:sp>
    </p:spTree>
    <p:extLst>
      <p:ext uri="{BB962C8B-B14F-4D97-AF65-F5344CB8AC3E}">
        <p14:creationId xmlns:p14="http://schemas.microsoft.com/office/powerpoint/2010/main" val="13242975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Rectangle 4"/>
          <p:cNvSpPr/>
          <p:nvPr/>
        </p:nvSpPr>
        <p:spPr>
          <a:xfrm>
            <a:off x="2286000" y="2423486"/>
            <a:ext cx="4572000" cy="1322413"/>
          </a:xfrm>
          <a:prstGeom prst="rect">
            <a:avLst/>
          </a:prstGeom>
        </p:spPr>
        <p:txBody>
          <a:bodyPr>
            <a:spAutoFit/>
          </a:bodyPr>
          <a:lstStyle/>
          <a:p>
            <a:pPr algn="ctr">
              <a:lnSpc>
                <a:spcPct val="90000"/>
              </a:lnSpc>
            </a:pPr>
            <a:r>
              <a:rPr lang="en-US" sz="4400" b="1" dirty="0">
                <a:solidFill>
                  <a:prstClr val="white"/>
                </a:solidFill>
              </a:rPr>
              <a:t>¡Gracias por haber participado!</a:t>
            </a:r>
            <a:endParaRPr lang="es-ES" sz="4400" b="1" dirty="0">
              <a:solidFill>
                <a:schemeClr val="bg1"/>
              </a:solidFill>
            </a:endParaRPr>
          </a:p>
        </p:txBody>
      </p:sp>
    </p:spTree>
    <p:extLst>
      <p:ext uri="{BB962C8B-B14F-4D97-AF65-F5344CB8AC3E}">
        <p14:creationId xmlns:p14="http://schemas.microsoft.com/office/powerpoint/2010/main" val="257800119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149</a:t>
            </a:fld>
            <a:endParaRPr lang="es-E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rPr>
              <a:t>Módulo 6</a:t>
            </a:r>
            <a:endParaRPr lang="es-ES" sz="4400" b="1" dirty="0">
              <a:solidFill>
                <a:schemeClr val="bg1"/>
              </a:solidFill>
              <a:latin typeface="Arial Narrow"/>
              <a:cs typeface="Arial Narrow"/>
            </a:endParaRPr>
          </a:p>
        </p:txBody>
      </p:sp>
      <p:sp>
        <p:nvSpPr>
          <p:cNvPr id="10" name="Pentagon 9"/>
          <p:cNvSpPr/>
          <p:nvPr/>
        </p:nvSpPr>
        <p:spPr>
          <a:xfrm>
            <a:off x="1145627" y="2895600"/>
            <a:ext cx="7662042" cy="977462"/>
          </a:xfrm>
          <a:prstGeom prst="homePlat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p:cNvSpPr txBox="1"/>
          <p:nvPr/>
        </p:nvSpPr>
        <p:spPr>
          <a:xfrm>
            <a:off x="1378174" y="1489728"/>
            <a:ext cx="5478505" cy="523220"/>
          </a:xfrm>
          <a:prstGeom prst="rect">
            <a:avLst/>
          </a:prstGeom>
          <a:noFill/>
        </p:spPr>
        <p:txBody>
          <a:bodyPr wrap="square" rtlCol="0">
            <a:spAutoFit/>
          </a:bodyPr>
          <a:lstStyle/>
          <a:p>
            <a:r>
              <a:rPr lang="en-US" sz="2800" b="1" dirty="0" smtClean="0">
                <a:solidFill>
                  <a:schemeClr val="bg1"/>
                </a:solidFill>
              </a:rPr>
              <a:t>Cuestionario de evaluación posterior a la capacitación, formulario de evaluación de la capacitación y cierre</a:t>
            </a:r>
            <a:endParaRPr lang="es-ES" sz="2800" b="1" dirty="0">
              <a:solidFill>
                <a:schemeClr val="bg1"/>
              </a:solidFill>
            </a:endParaRPr>
          </a:p>
        </p:txBody>
      </p:sp>
      <p:sp>
        <p:nvSpPr>
          <p:cNvPr id="17" name="TextBox 16"/>
          <p:cNvSpPr txBox="1"/>
          <p:nvPr/>
        </p:nvSpPr>
        <p:spPr>
          <a:xfrm>
            <a:off x="1145627" y="3159312"/>
            <a:ext cx="7280743" cy="492443"/>
          </a:xfrm>
          <a:prstGeom prst="rect">
            <a:avLst/>
          </a:prstGeom>
          <a:noFill/>
        </p:spPr>
        <p:txBody>
          <a:bodyPr wrap="square" rtlCol="0">
            <a:spAutoFit/>
          </a:bodyPr>
          <a:lstStyle/>
          <a:p>
            <a:r>
              <a:rPr lang="en-US" sz="2600" b="1" dirty="0" smtClean="0">
                <a:solidFill>
                  <a:schemeClr val="bg1"/>
                </a:solidFill>
              </a:rPr>
              <a:t>Herramientas de seguimiento y evaluación de la PrEP</a:t>
            </a:r>
            <a:endParaRPr lang="es-ES" sz="2600" b="1" dirty="0">
              <a:solidFill>
                <a:schemeClr val="bg1"/>
              </a:solidFill>
            </a:endParaRPr>
          </a:p>
        </p:txBody>
      </p:sp>
      <p:sp>
        <p:nvSpPr>
          <p:cNvPr id="21" name="TextBox 20"/>
          <p:cNvSpPr txBox="1"/>
          <p:nvPr/>
        </p:nvSpPr>
        <p:spPr>
          <a:xfrm>
            <a:off x="445751" y="2949619"/>
            <a:ext cx="573755" cy="784830"/>
          </a:xfrm>
          <a:prstGeom prst="rect">
            <a:avLst/>
          </a:prstGeom>
          <a:noFill/>
        </p:spPr>
        <p:txBody>
          <a:bodyPr wrap="square" rtlCol="0">
            <a:spAutoFit/>
          </a:bodyPr>
          <a:lstStyle/>
          <a:p>
            <a:r>
              <a:rPr lang="en-US" sz="4500" b="1" dirty="0">
                <a:solidFill>
                  <a:schemeClr val="accent5"/>
                </a:solidFill>
              </a:rPr>
              <a:t>6</a:t>
            </a:r>
          </a:p>
        </p:txBody>
      </p:sp>
    </p:spTree>
    <p:extLst>
      <p:ext uri="{BB962C8B-B14F-4D97-AF65-F5344CB8AC3E}">
        <p14:creationId xmlns:p14="http://schemas.microsoft.com/office/powerpoint/2010/main" val="1580715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Prevención combinada</a:t>
            </a:r>
          </a:p>
        </p:txBody>
      </p:sp>
      <p:graphicFrame>
        <p:nvGraphicFramePr>
          <p:cNvPr id="6" name="Diagram 5"/>
          <p:cNvGraphicFramePr/>
          <p:nvPr>
            <p:extLst>
              <p:ext uri="{D42A27DB-BD31-4B8C-83A1-F6EECF244321}">
                <p14:modId xmlns:p14="http://schemas.microsoft.com/office/powerpoint/2010/main" val="822772639"/>
              </p:ext>
            </p:extLst>
          </p:nvPr>
        </p:nvGraphicFramePr>
        <p:xfrm>
          <a:off x="900113" y="1875117"/>
          <a:ext cx="7345362"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053667" y="3946967"/>
            <a:ext cx="2191808" cy="1950913"/>
          </a:xfrm>
          <a:prstGeom prst="rect">
            <a:avLst/>
          </a:prstGeom>
          <a:noFill/>
          <a:ln w="635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aramond" panose="02020404030301010803" pitchFamily="18" charset="0"/>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15</a:t>
            </a:fld>
            <a:endParaRPr lang="es-ES" dirty="0"/>
          </a:p>
        </p:txBody>
      </p:sp>
    </p:spTree>
    <p:extLst>
      <p:ext uri="{BB962C8B-B14F-4D97-AF65-F5344CB8AC3E}">
        <p14:creationId xmlns:p14="http://schemas.microsoft.com/office/powerpoint/2010/main" val="8853397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Módulo 6: objetivos de aprendizaje</a:t>
            </a:r>
            <a:endParaRPr lang="es-ES" dirty="0"/>
          </a:p>
        </p:txBody>
      </p:sp>
      <p:sp>
        <p:nvSpPr>
          <p:cNvPr id="3" name="Content Placeholder 2"/>
          <p:cNvSpPr>
            <a:spLocks noGrp="1"/>
          </p:cNvSpPr>
          <p:nvPr>
            <p:ph sz="quarter" idx="10"/>
          </p:nvPr>
        </p:nvSpPr>
        <p:spPr/>
        <p:txBody>
          <a:bodyPr/>
          <a:lstStyle/>
          <a:p>
            <a:pPr marL="0" indent="0">
              <a:buNone/>
            </a:pPr>
            <a:r>
              <a:rPr lang="en-US" sz="2400" b="1" dirty="0">
                <a:solidFill>
                  <a:srgbClr val="000000"/>
                </a:solidFill>
              </a:rPr>
              <a:t>Al terminar esta sesión, los participantes serán capaces de:</a:t>
            </a:r>
          </a:p>
          <a:p>
            <a:pPr lvl="0"/>
            <a:r>
              <a:rPr lang="en-US" sz="2400" dirty="0">
                <a:solidFill>
                  <a:srgbClr val="000000"/>
                </a:solidFill>
              </a:rPr>
              <a:t>Completar correctamente la hoja de registro del servicio de salud para la PrEP, el formulario de consultas de seguimiento de la PrEP y la hoja de registro de clientes de la PrEP.</a:t>
            </a:r>
          </a:p>
          <a:p>
            <a:r>
              <a:rPr lang="en-US" sz="2400" dirty="0">
                <a:solidFill>
                  <a:srgbClr val="000000"/>
                </a:solidFill>
              </a:rPr>
              <a:t>Completar correctamente el formulario de resumen mensual de la PrEP y el informe trimestral de cohortes de la PrEP.</a:t>
            </a:r>
            <a:endParaRPr lang="es-ES" sz="2400" dirty="0">
              <a:solidFill>
                <a:srgbClr val="000000"/>
              </a:solidFill>
            </a:endParaRPr>
          </a:p>
          <a:p>
            <a:pPr lvl="0"/>
            <a:r>
              <a:rPr lang="en-US" sz="2400" dirty="0">
                <a:solidFill>
                  <a:srgbClr val="000000"/>
                </a:solidFill>
              </a:rPr>
              <a:t>Describir cómo adaptar las herramientas de seguimiento y evaluación de la PrEP para su uso en el ámbito local.</a:t>
            </a:r>
          </a:p>
          <a:p>
            <a:endParaRPr lang="es-ES" dirty="0"/>
          </a:p>
        </p:txBody>
      </p:sp>
    </p:spTree>
    <p:extLst>
      <p:ext uri="{BB962C8B-B14F-4D97-AF65-F5344CB8AC3E}">
        <p14:creationId xmlns:p14="http://schemas.microsoft.com/office/powerpoint/2010/main" val="49594139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Hoja de registro del servicio de salud para la PrEP</a:t>
            </a:r>
            <a:endParaRPr lang="es-ES" dirty="0"/>
          </a:p>
        </p:txBody>
      </p:sp>
      <p:sp>
        <p:nvSpPr>
          <p:cNvPr id="3" name="Content Placeholder 2"/>
          <p:cNvSpPr>
            <a:spLocks noGrp="1"/>
          </p:cNvSpPr>
          <p:nvPr>
            <p:ph sz="quarter" idx="10"/>
          </p:nvPr>
        </p:nvSpPr>
        <p:spPr/>
        <p:txBody>
          <a:bodyPr>
            <a:normAutofit fontScale="92500" lnSpcReduction="20000"/>
          </a:bodyPr>
          <a:lstStyle/>
          <a:p>
            <a:pPr lvl="0"/>
            <a:r>
              <a:rPr lang="en-US" dirty="0">
                <a:solidFill>
                  <a:schemeClr val="tx1"/>
                </a:solidFill>
              </a:rPr>
              <a:t>Busca la hoja de registro del servicio de salud para la PrEP en el manual para participantes.</a:t>
            </a:r>
          </a:p>
          <a:p>
            <a:pPr lvl="0"/>
            <a:r>
              <a:rPr lang="en-US" dirty="0">
                <a:solidFill>
                  <a:schemeClr val="tx1"/>
                </a:solidFill>
              </a:rPr>
              <a:t>Este formulario se completa después de la identificación inicial para la PrEP con aquellos clientes que acepten comenzar a utilizar la PrEP.</a:t>
            </a:r>
          </a:p>
          <a:p>
            <a:pPr lvl="0"/>
            <a:r>
              <a:rPr lang="en-US" dirty="0">
                <a:solidFill>
                  <a:schemeClr val="tx1"/>
                </a:solidFill>
              </a:rPr>
              <a:t>El prestador de servicios de salud debe hacer preguntas sobre el cliente para completar algunas de las secciones del formulario.</a:t>
            </a:r>
          </a:p>
          <a:p>
            <a:pPr lvl="0"/>
            <a:r>
              <a:rPr lang="en-US" dirty="0">
                <a:solidFill>
                  <a:schemeClr val="tx1"/>
                </a:solidFill>
              </a:rPr>
              <a:t>Otras secciones se completan con los resultados de las pruebas y la información obtenida durante la identificación para la PrEP.</a:t>
            </a:r>
          </a:p>
          <a:p>
            <a:endParaRPr lang="es-ES" dirty="0"/>
          </a:p>
        </p:txBody>
      </p:sp>
    </p:spTree>
    <p:extLst>
      <p:ext uri="{BB962C8B-B14F-4D97-AF65-F5344CB8AC3E}">
        <p14:creationId xmlns:p14="http://schemas.microsoft.com/office/powerpoint/2010/main" val="259121555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68" y="317500"/>
            <a:ext cx="8443732" cy="858838"/>
          </a:xfrm>
        </p:spPr>
        <p:txBody>
          <a:bodyPr>
            <a:normAutofit fontScale="90000"/>
          </a:bodyPr>
          <a:lstStyle/>
          <a:p>
            <a:r>
              <a:rPr dirty="0" smtClean="0"/>
              <a:t>Práctica: Hoja de registro del servicio de salud para la PrEP</a:t>
            </a:r>
            <a:endParaRPr lang="es-ES" dirty="0"/>
          </a:p>
        </p:txBody>
      </p:sp>
      <p:sp>
        <p:nvSpPr>
          <p:cNvPr id="3" name="Content Placeholder 2"/>
          <p:cNvSpPr>
            <a:spLocks noGrp="1"/>
          </p:cNvSpPr>
          <p:nvPr>
            <p:ph sz="quarter" idx="10"/>
          </p:nvPr>
        </p:nvSpPr>
        <p:spPr/>
        <p:txBody>
          <a:bodyPr>
            <a:normAutofit fontScale="70000" lnSpcReduction="20000"/>
          </a:bodyPr>
          <a:lstStyle/>
          <a:p>
            <a:pPr lvl="0"/>
            <a:r>
              <a:rPr lang="en-US" dirty="0">
                <a:solidFill>
                  <a:srgbClr val="000000"/>
                </a:solidFill>
              </a:rPr>
              <a:t>Busca los escenarios de la práctica de seguimiento y evaluación en el manual. </a:t>
            </a:r>
          </a:p>
          <a:p>
            <a:pPr lvl="0"/>
            <a:r>
              <a:rPr lang="en-US" dirty="0">
                <a:solidFill>
                  <a:srgbClr val="000000"/>
                </a:solidFill>
              </a:rPr>
              <a:t>Elige un escenario. Decide quién desempeñará el rol de prestador de servicios de salud y quién el de cliente.</a:t>
            </a:r>
          </a:p>
          <a:p>
            <a:pPr lvl="0"/>
            <a:r>
              <a:rPr lang="en-US" dirty="0">
                <a:solidFill>
                  <a:srgbClr val="000000"/>
                </a:solidFill>
              </a:rPr>
              <a:t>El participante que desempeñe el rol de cliente deberá leer el resumen de su personaje para responder de manera apropiada.</a:t>
            </a:r>
          </a:p>
          <a:p>
            <a:pPr lvl="0"/>
            <a:r>
              <a:rPr lang="en-US" dirty="0">
                <a:solidFill>
                  <a:srgbClr val="000000"/>
                </a:solidFill>
              </a:rPr>
              <a:t>Realiza una dramatización breve en la que el prestador de servicios de salud deba completar la hoja de registro del servicio de salud para la PrEP con el cliente (como si lo haría con un cliente real). Utiliza la fecha actual u otras fechas apropiadas para las fechas de las pruebas que se solicitan en el formulario.</a:t>
            </a:r>
          </a:p>
          <a:p>
            <a:pPr lvl="0"/>
            <a:r>
              <a:rPr lang="en-US" dirty="0">
                <a:solidFill>
                  <a:srgbClr val="000000"/>
                </a:solidFill>
              </a:rPr>
              <a:t>Posteriormente, repite este proceso con otro escenario, pero invierte el rol con tu colega.</a:t>
            </a:r>
          </a:p>
          <a:p>
            <a:pPr lvl="0"/>
            <a:r>
              <a:rPr lang="en-US" dirty="0">
                <a:solidFill>
                  <a:srgbClr val="000000"/>
                </a:solidFill>
              </a:rPr>
              <a:t>Tendrás unos 15 minutos para trabajar.</a:t>
            </a:r>
          </a:p>
          <a:p>
            <a:endParaRPr lang="es-ES" dirty="0"/>
          </a:p>
        </p:txBody>
      </p:sp>
    </p:spTree>
    <p:extLst>
      <p:ext uri="{BB962C8B-B14F-4D97-AF65-F5344CB8AC3E}">
        <p14:creationId xmlns:p14="http://schemas.microsoft.com/office/powerpoint/2010/main" val="8886668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Formulario de consultas de seguimiento de la PrEP</a:t>
            </a:r>
            <a:endParaRPr lang="es-ES" dirty="0"/>
          </a:p>
        </p:txBody>
      </p:sp>
      <p:sp>
        <p:nvSpPr>
          <p:cNvPr id="3" name="Content Placeholder 2"/>
          <p:cNvSpPr>
            <a:spLocks noGrp="1"/>
          </p:cNvSpPr>
          <p:nvPr>
            <p:ph sz="quarter" idx="10"/>
          </p:nvPr>
        </p:nvSpPr>
        <p:spPr/>
        <p:txBody>
          <a:bodyPr/>
          <a:lstStyle/>
          <a:p>
            <a:pPr lvl="0"/>
            <a:r>
              <a:rPr lang="en-US" dirty="0">
                <a:solidFill>
                  <a:srgbClr val="000000"/>
                </a:solidFill>
              </a:rPr>
              <a:t>Busca el formulario de consultas de seguimiento de la PrEP en el manual para participantes.</a:t>
            </a:r>
          </a:p>
          <a:p>
            <a:pPr lvl="0"/>
            <a:r>
              <a:rPr lang="en-US" dirty="0">
                <a:solidFill>
                  <a:srgbClr val="000000"/>
                </a:solidFill>
              </a:rPr>
              <a:t>Se emplea un formulario por cliente para registrar la información después de cada consulta de seguimiento.</a:t>
            </a:r>
          </a:p>
          <a:p>
            <a:endParaRPr lang="es-ES" dirty="0"/>
          </a:p>
        </p:txBody>
      </p:sp>
    </p:spTree>
    <p:extLst>
      <p:ext uri="{BB962C8B-B14F-4D97-AF65-F5344CB8AC3E}">
        <p14:creationId xmlns:p14="http://schemas.microsoft.com/office/powerpoint/2010/main" val="114790708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Hoja de registro de clientes de la PrEP</a:t>
            </a:r>
            <a:endParaRPr lang="es-ES" dirty="0"/>
          </a:p>
        </p:txBody>
      </p:sp>
      <p:sp>
        <p:nvSpPr>
          <p:cNvPr id="3" name="Content Placeholder 2"/>
          <p:cNvSpPr>
            <a:spLocks noGrp="1"/>
          </p:cNvSpPr>
          <p:nvPr>
            <p:ph sz="quarter" idx="10"/>
          </p:nvPr>
        </p:nvSpPr>
        <p:spPr/>
        <p:txBody>
          <a:bodyPr/>
          <a:lstStyle/>
          <a:p>
            <a:pPr lvl="0"/>
            <a:r>
              <a:rPr lang="en-US" dirty="0">
                <a:solidFill>
                  <a:schemeClr val="tx1"/>
                </a:solidFill>
              </a:rPr>
              <a:t>Busca la hoja de registro de clientes de la PrEP en el manual para participantes.</a:t>
            </a:r>
          </a:p>
          <a:p>
            <a:pPr lvl="0"/>
            <a:r>
              <a:rPr lang="en-US" dirty="0">
                <a:solidFill>
                  <a:schemeClr val="tx1"/>
                </a:solidFill>
              </a:rPr>
              <a:t>Cuando un nuevo cliente comienza a utilizar la PrEP, se agrega la información relevante en esta hoja y se registran las consultas de seguimiento del cliente. </a:t>
            </a:r>
          </a:p>
          <a:p>
            <a:endParaRPr lang="es-ES" dirty="0"/>
          </a:p>
        </p:txBody>
      </p:sp>
    </p:spTree>
    <p:extLst>
      <p:ext uri="{BB962C8B-B14F-4D97-AF65-F5344CB8AC3E}">
        <p14:creationId xmlns:p14="http://schemas.microsoft.com/office/powerpoint/2010/main" val="97402207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279400"/>
            <a:ext cx="8524754" cy="858838"/>
          </a:xfrm>
        </p:spPr>
        <p:txBody>
          <a:bodyPr>
            <a:noAutofit/>
          </a:bodyPr>
          <a:lstStyle/>
          <a:p>
            <a:r>
              <a:rPr sz="3200" dirty="0" smtClean="0"/>
              <a:t>Práctica: Formulario de consultas de seguimiento de la PrEP y </a:t>
            </a:r>
            <a:r>
              <a:rPr sz="3200" dirty="0" err="1" smtClean="0"/>
              <a:t>hoja</a:t>
            </a:r>
            <a:r>
              <a:rPr sz="3200" dirty="0" smtClean="0"/>
              <a:t> de registro de clientes</a:t>
            </a:r>
            <a:endParaRPr lang="es-ES" sz="3200" dirty="0"/>
          </a:p>
        </p:txBody>
      </p:sp>
      <p:sp>
        <p:nvSpPr>
          <p:cNvPr id="3" name="Content Placeholder 2"/>
          <p:cNvSpPr>
            <a:spLocks noGrp="1"/>
          </p:cNvSpPr>
          <p:nvPr>
            <p:ph sz="quarter" idx="10"/>
          </p:nvPr>
        </p:nvSpPr>
        <p:spPr/>
        <p:txBody>
          <a:bodyPr>
            <a:noAutofit/>
          </a:bodyPr>
          <a:lstStyle/>
          <a:p>
            <a:pPr lvl="0"/>
            <a:r>
              <a:rPr lang="en-US" sz="2400" dirty="0">
                <a:solidFill>
                  <a:srgbClr val="000000"/>
                </a:solidFill>
              </a:rPr>
              <a:t>Elige uno de los escenarios del juego de roles anterior (hoja de registro del servicio de salud para la PrEP). Decide quién desempeñará el rol de prestador de servicios de salud y quién el de cliente.</a:t>
            </a:r>
          </a:p>
          <a:p>
            <a:pPr lvl="0"/>
            <a:r>
              <a:rPr lang="en-US" sz="2400" dirty="0">
                <a:solidFill>
                  <a:srgbClr val="000000"/>
                </a:solidFill>
              </a:rPr>
              <a:t>Realiza un juego de roles de una breve consulta de seguimiento de la PrEP. El prestador de servicios de salud deberá guiarse con la "lista de acciones que deben realizar los prestadores de servicios de salud en las consultas de seguimiento de la PrEP". El cliente deberá inventar respuestas adecuadas en las preguntas sobre la adherencia al uso del medicamento, los efectos secundarios, los signos y síntomas de las infecciones agudas por el VIH, etc. Coloca la fecha de aquí a 1 mes para la fecha de la consulta, así como otras fechas apropiadas, según sea necesario. </a:t>
            </a:r>
            <a:endParaRPr lang="es-ES" sz="2400" dirty="0">
              <a:solidFill>
                <a:srgbClr val="000000"/>
              </a:solidFill>
            </a:endParaRPr>
          </a:p>
        </p:txBody>
      </p:sp>
    </p:spTree>
    <p:extLst>
      <p:ext uri="{BB962C8B-B14F-4D97-AF65-F5344CB8AC3E}">
        <p14:creationId xmlns:p14="http://schemas.microsoft.com/office/powerpoint/2010/main" val="7290071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58838"/>
          </a:xfrm>
        </p:spPr>
        <p:txBody>
          <a:bodyPr>
            <a:noAutofit/>
          </a:bodyPr>
          <a:lstStyle/>
          <a:p>
            <a:r>
              <a:rPr sz="3000" dirty="0" smtClean="0"/>
              <a:t>Práctica: Formulario de consultas de seguimiento de la PrEP y </a:t>
            </a:r>
            <a:r>
              <a:rPr sz="3000" dirty="0" err="1" smtClean="0"/>
              <a:t>hoja</a:t>
            </a:r>
            <a:r>
              <a:rPr sz="3000" dirty="0" smtClean="0"/>
              <a:t> de registro de clientes de la PrEP, cont.</a:t>
            </a:r>
            <a:endParaRPr lang="es-ES" sz="3000" dirty="0"/>
          </a:p>
        </p:txBody>
      </p:sp>
      <p:sp>
        <p:nvSpPr>
          <p:cNvPr id="3" name="Content Placeholder 2"/>
          <p:cNvSpPr>
            <a:spLocks noGrp="1"/>
          </p:cNvSpPr>
          <p:nvPr>
            <p:ph sz="quarter" idx="10"/>
          </p:nvPr>
        </p:nvSpPr>
        <p:spPr/>
        <p:txBody>
          <a:bodyPr>
            <a:noAutofit/>
          </a:bodyPr>
          <a:lstStyle/>
          <a:p>
            <a:pPr lvl="0"/>
            <a:r>
              <a:rPr lang="en-US" sz="2400" dirty="0" smtClean="0">
                <a:solidFill>
                  <a:srgbClr val="000000"/>
                </a:solidFill>
              </a:rPr>
              <a:t>Repite este proceso con otro escenario, pero invierte el rol con tu colega.</a:t>
            </a:r>
          </a:p>
          <a:p>
            <a:pPr lvl="0"/>
            <a:r>
              <a:rPr lang="en-US" sz="2400" dirty="0">
                <a:solidFill>
                  <a:srgbClr val="000000"/>
                </a:solidFill>
              </a:rPr>
              <a:t>A continuación, completa el formulario de consultas de seguimiento de la PrEP y la hoja de registro del servicio de salud para la PrEP (consulta de seguimiento 1) para el "cliente" entrevistado. Todos los participantes completarán su formulario.</a:t>
            </a:r>
          </a:p>
          <a:p>
            <a:pPr lvl="0"/>
            <a:r>
              <a:rPr lang="en-US" sz="2400" dirty="0">
                <a:solidFill>
                  <a:srgbClr val="000000"/>
                </a:solidFill>
              </a:rPr>
              <a:t>Tendrás unos 20 minutos para trabajar.</a:t>
            </a:r>
            <a:endParaRPr lang="es-ES" sz="2400" dirty="0">
              <a:solidFill>
                <a:srgbClr val="000000"/>
              </a:solidFill>
            </a:endParaRPr>
          </a:p>
        </p:txBody>
      </p:sp>
    </p:spTree>
    <p:extLst>
      <p:ext uri="{BB962C8B-B14F-4D97-AF65-F5344CB8AC3E}">
        <p14:creationId xmlns:p14="http://schemas.microsoft.com/office/powerpoint/2010/main" val="419386619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1485900"/>
            <a:ext cx="8229600" cy="4889500"/>
          </a:xfrm>
        </p:spPr>
        <p:txBody>
          <a:bodyPr/>
          <a:lstStyle/>
          <a:p>
            <a:endParaRPr lang="es-ES" i="1" dirty="0" smtClean="0">
              <a:solidFill>
                <a:srgbClr val="000000"/>
              </a:solidFill>
            </a:endParaRPr>
          </a:p>
          <a:p>
            <a:r>
              <a:rPr lang="en-US" i="1" dirty="0" smtClean="0">
                <a:solidFill>
                  <a:srgbClr val="000000"/>
                </a:solidFill>
              </a:rPr>
              <a:t>¿Cómo podrías adaptar y utilizar estos formularios de seguimiento y evaluación en tus servicios de salud?</a:t>
            </a:r>
          </a:p>
          <a:p>
            <a:endParaRPr lang="es-ES" i="1" dirty="0">
              <a:solidFill>
                <a:srgbClr val="000000"/>
              </a:solidFill>
            </a:endParaRPr>
          </a:p>
          <a:p>
            <a:pPr marL="0" indent="0">
              <a:buNone/>
            </a:pPr>
            <a:endParaRPr lang="es-ES" i="1" dirty="0">
              <a:solidFill>
                <a:srgbClr val="000000"/>
              </a:solidFill>
            </a:endParaRPr>
          </a:p>
        </p:txBody>
      </p:sp>
      <p:pic>
        <p:nvPicPr>
          <p:cNvPr id="4"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9056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RECESO</a:t>
            </a:r>
            <a:endParaRPr lang="es-ES" dirty="0"/>
          </a:p>
        </p:txBody>
      </p:sp>
      <p:pic>
        <p:nvPicPr>
          <p:cNvPr id="3" name="Content Placeholder 2" descr="Break clock.png"/>
          <p:cNvPicPr>
            <a:picLocks noGrp="1" noChangeAspect="1"/>
          </p:cNvPicPr>
          <p:nvPr>
            <p:ph sz="quarter" idx="10"/>
          </p:nvPr>
        </p:nvPicPr>
        <p:blipFill>
          <a:blip r:embed="rId3">
            <a:extLst>
              <a:ext uri="{28A0092B-C50C-407E-A947-70E740481C1C}">
                <a14:useLocalDpi xmlns:a14="http://schemas.microsoft.com/office/drawing/2010/main" val="0"/>
              </a:ext>
            </a:extLst>
          </a:blip>
          <a:srcRect l="-34282" r="-34282"/>
          <a:stretch>
            <a:fillRect/>
          </a:stretch>
        </p:blipFill>
        <p:spPr>
          <a:xfrm>
            <a:off x="1103039" y="2104070"/>
            <a:ext cx="6747062" cy="4008671"/>
          </a:xfrm>
        </p:spPr>
      </p:pic>
    </p:spTree>
    <p:extLst>
      <p:ext uri="{BB962C8B-B14F-4D97-AF65-F5344CB8AC3E}">
        <p14:creationId xmlns:p14="http://schemas.microsoft.com/office/powerpoint/2010/main" val="23047495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317500"/>
            <a:ext cx="8877782" cy="858838"/>
          </a:xfrm>
        </p:spPr>
        <p:txBody>
          <a:bodyPr>
            <a:normAutofit fontScale="90000"/>
          </a:bodyPr>
          <a:lstStyle/>
          <a:p>
            <a:r>
              <a:rPr dirty="0" smtClean="0"/>
              <a:t>Formulario de resumen mensual de la PrEP</a:t>
            </a:r>
            <a:endParaRPr lang="es-ES" dirty="0"/>
          </a:p>
        </p:txBody>
      </p:sp>
      <p:sp>
        <p:nvSpPr>
          <p:cNvPr id="3" name="Content Placeholder 2"/>
          <p:cNvSpPr>
            <a:spLocks noGrp="1"/>
          </p:cNvSpPr>
          <p:nvPr>
            <p:ph sz="quarter" idx="10"/>
          </p:nvPr>
        </p:nvSpPr>
        <p:spPr/>
        <p:txBody>
          <a:bodyPr/>
          <a:lstStyle/>
          <a:p>
            <a:pPr lvl="0"/>
            <a:r>
              <a:rPr lang="en-US" dirty="0">
                <a:solidFill>
                  <a:srgbClr val="000000"/>
                </a:solidFill>
              </a:rPr>
              <a:t>Busca el formulario de resumen mensual de la PrEP en el manual para participantes.</a:t>
            </a:r>
          </a:p>
          <a:p>
            <a:pPr lvl="0"/>
            <a:r>
              <a:rPr lang="en-US" dirty="0">
                <a:solidFill>
                  <a:srgbClr val="000000"/>
                </a:solidFill>
              </a:rPr>
              <a:t>Este formulario se emplea para recopilar y resumir datos mensuales de la PrEP.  </a:t>
            </a:r>
          </a:p>
          <a:p>
            <a:endParaRPr lang="es-ES" dirty="0"/>
          </a:p>
        </p:txBody>
      </p:sp>
    </p:spTree>
    <p:extLst>
      <p:ext uri="{BB962C8B-B14F-4D97-AF65-F5344CB8AC3E}">
        <p14:creationId xmlns:p14="http://schemas.microsoft.com/office/powerpoint/2010/main" val="30914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Pregunta</a:t>
            </a:r>
            <a:endParaRPr lang="es-ES" dirty="0"/>
          </a:p>
        </p:txBody>
      </p:sp>
      <p:sp>
        <p:nvSpPr>
          <p:cNvPr id="23" name="Content Placeholder 2"/>
          <p:cNvSpPr>
            <a:spLocks noGrp="1"/>
          </p:cNvSpPr>
          <p:nvPr>
            <p:ph sz="quarter" idx="10"/>
          </p:nvPr>
        </p:nvSpPr>
        <p:spPr>
          <a:xfrm>
            <a:off x="514350" y="2489200"/>
            <a:ext cx="8229600" cy="1701800"/>
          </a:xfrm>
        </p:spPr>
        <p:txBody>
          <a:bodyPr/>
          <a:lstStyle/>
          <a:p>
            <a:r>
              <a:rPr lang="en-US" i="1" dirty="0">
                <a:solidFill>
                  <a:schemeClr val="tx1"/>
                </a:solidFill>
              </a:rPr>
              <a:t>¿Qué es la profilaxis pre-exposición (PrEP)?</a:t>
            </a:r>
            <a:endParaRPr lang="es-ES" i="1" dirty="0">
              <a:solidFill>
                <a:schemeClr val="tx1"/>
              </a:solidFill>
            </a:endParaRPr>
          </a:p>
        </p:txBody>
      </p:sp>
      <p:sp>
        <p:nvSpPr>
          <p:cNvPr id="2" name="AutoShape 10" descr="Image result for ques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16</a:t>
            </a:fld>
            <a:endParaRPr lang="es-ES" dirty="0"/>
          </a:p>
        </p:txBody>
      </p:sp>
    </p:spTree>
    <p:extLst>
      <p:ext uri="{BB962C8B-B14F-4D97-AF65-F5344CB8AC3E}">
        <p14:creationId xmlns:p14="http://schemas.microsoft.com/office/powerpoint/2010/main" val="94152266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317500"/>
            <a:ext cx="8866208" cy="858838"/>
          </a:xfrm>
        </p:spPr>
        <p:txBody>
          <a:bodyPr>
            <a:noAutofit/>
          </a:bodyPr>
          <a:lstStyle/>
          <a:p>
            <a:r>
              <a:rPr sz="3200" dirty="0" smtClean="0"/>
              <a:t>Práctica: Formulario de resumen mensual de la PrEP</a:t>
            </a:r>
            <a:endParaRPr lang="es-ES" sz="3200" dirty="0"/>
          </a:p>
        </p:txBody>
      </p:sp>
      <p:sp>
        <p:nvSpPr>
          <p:cNvPr id="3" name="Content Placeholder 2"/>
          <p:cNvSpPr>
            <a:spLocks noGrp="1"/>
          </p:cNvSpPr>
          <p:nvPr>
            <p:ph sz="quarter" idx="10"/>
          </p:nvPr>
        </p:nvSpPr>
        <p:spPr/>
        <p:txBody>
          <a:bodyPr/>
          <a:lstStyle/>
          <a:p>
            <a:pPr lvl="0"/>
            <a:r>
              <a:rPr lang="en-US" dirty="0">
                <a:solidFill>
                  <a:srgbClr val="000000"/>
                </a:solidFill>
              </a:rPr>
              <a:t>Busca los ejemplos de datos para el formulario de resumen mensual de la PrEP en el manual.</a:t>
            </a:r>
          </a:p>
          <a:p>
            <a:pPr lvl="0"/>
            <a:r>
              <a:rPr lang="en-US" dirty="0">
                <a:solidFill>
                  <a:srgbClr val="000000"/>
                </a:solidFill>
              </a:rPr>
              <a:t>Completa en tu grupo el formulario de resumen mensual de la PrEP con estos datos. </a:t>
            </a:r>
          </a:p>
          <a:p>
            <a:pPr lvl="0"/>
            <a:r>
              <a:rPr lang="en-US" dirty="0">
                <a:solidFill>
                  <a:srgbClr val="000000"/>
                </a:solidFill>
              </a:rPr>
              <a:t>Debate en grupo cómo completar cada sección. Posteriormente, cada participante deberá completar su formulario. </a:t>
            </a:r>
          </a:p>
          <a:p>
            <a:pPr lvl="0"/>
            <a:r>
              <a:rPr lang="en-US" dirty="0">
                <a:solidFill>
                  <a:srgbClr val="000000"/>
                </a:solidFill>
              </a:rPr>
              <a:t>Tendrás 15 minutos para trabajar.</a:t>
            </a:r>
          </a:p>
          <a:p>
            <a:endParaRPr lang="es-ES" dirty="0"/>
          </a:p>
        </p:txBody>
      </p:sp>
    </p:spTree>
    <p:extLst>
      <p:ext uri="{BB962C8B-B14F-4D97-AF65-F5344CB8AC3E}">
        <p14:creationId xmlns:p14="http://schemas.microsoft.com/office/powerpoint/2010/main" val="399943735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94" y="317500"/>
            <a:ext cx="8455306" cy="858838"/>
          </a:xfrm>
        </p:spPr>
        <p:txBody>
          <a:bodyPr>
            <a:normAutofit fontScale="90000"/>
          </a:bodyPr>
          <a:lstStyle/>
          <a:p>
            <a:r>
              <a:rPr dirty="0" smtClean="0"/>
              <a:t>Informe trimestral de cohortes de la PrEP</a:t>
            </a:r>
            <a:endParaRPr lang="es-ES" dirty="0"/>
          </a:p>
        </p:txBody>
      </p:sp>
      <p:sp>
        <p:nvSpPr>
          <p:cNvPr id="3" name="Content Placeholder 2"/>
          <p:cNvSpPr>
            <a:spLocks noGrp="1"/>
          </p:cNvSpPr>
          <p:nvPr>
            <p:ph sz="quarter" idx="10"/>
          </p:nvPr>
        </p:nvSpPr>
        <p:spPr/>
        <p:txBody>
          <a:bodyPr/>
          <a:lstStyle/>
          <a:p>
            <a:pPr lvl="0"/>
            <a:r>
              <a:rPr lang="en-US" dirty="0">
                <a:solidFill>
                  <a:srgbClr val="000000"/>
                </a:solidFill>
              </a:rPr>
              <a:t>Busca el informe trimestral de cohortes de la PrEP y un ejemplo completado en el manual.</a:t>
            </a:r>
          </a:p>
          <a:p>
            <a:pPr lvl="0"/>
            <a:r>
              <a:rPr lang="en-US" dirty="0">
                <a:solidFill>
                  <a:srgbClr val="000000"/>
                </a:solidFill>
              </a:rPr>
              <a:t>Este formulario se emplea para recopilar y hacer un seguimiento de los datos por trimestre y cohorte de la PrEP.</a:t>
            </a:r>
            <a:endParaRPr lang="es-ES" dirty="0">
              <a:solidFill>
                <a:srgbClr val="000000"/>
              </a:solidFill>
            </a:endParaRPr>
          </a:p>
        </p:txBody>
      </p:sp>
    </p:spTree>
    <p:extLst>
      <p:ext uri="{BB962C8B-B14F-4D97-AF65-F5344CB8AC3E}">
        <p14:creationId xmlns:p14="http://schemas.microsoft.com/office/powerpoint/2010/main" val="275267316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317500"/>
            <a:ext cx="8981954" cy="858838"/>
          </a:xfrm>
        </p:spPr>
        <p:txBody>
          <a:bodyPr>
            <a:normAutofit/>
          </a:bodyPr>
          <a:lstStyle/>
          <a:p>
            <a:r>
              <a:rPr sz="3400" dirty="0" smtClean="0"/>
              <a:t>Práctica: Informe trimestral de cohortes de la PrEP</a:t>
            </a:r>
            <a:endParaRPr lang="es-ES" sz="3400" dirty="0"/>
          </a:p>
        </p:txBody>
      </p:sp>
      <p:sp>
        <p:nvSpPr>
          <p:cNvPr id="3" name="Content Placeholder 2"/>
          <p:cNvSpPr>
            <a:spLocks noGrp="1"/>
          </p:cNvSpPr>
          <p:nvPr>
            <p:ph sz="quarter" idx="10"/>
          </p:nvPr>
        </p:nvSpPr>
        <p:spPr/>
        <p:txBody>
          <a:bodyPr/>
          <a:lstStyle/>
          <a:p>
            <a:pPr lvl="0"/>
            <a:r>
              <a:rPr lang="en-US" dirty="0">
                <a:solidFill>
                  <a:srgbClr val="000000"/>
                </a:solidFill>
              </a:rPr>
              <a:t>Busca las instrucciones del informe trimestral de cohortes de la PrEP en el manual.</a:t>
            </a:r>
          </a:p>
          <a:p>
            <a:pPr lvl="0"/>
            <a:r>
              <a:rPr lang="en-US" dirty="0">
                <a:solidFill>
                  <a:srgbClr val="000000"/>
                </a:solidFill>
              </a:rPr>
              <a:t>Completa en tu grupo el informe trimetral de cohortes de la PrEP con esta información. </a:t>
            </a:r>
          </a:p>
          <a:p>
            <a:pPr lvl="0"/>
            <a:r>
              <a:rPr lang="en-US" dirty="0">
                <a:solidFill>
                  <a:srgbClr val="000000"/>
                </a:solidFill>
              </a:rPr>
              <a:t>Debate en grupo cómo completar cada sección. Posteriormente, cada participante deberá completar su formulario. </a:t>
            </a:r>
          </a:p>
          <a:p>
            <a:pPr lvl="0"/>
            <a:r>
              <a:rPr lang="en-US" dirty="0">
                <a:solidFill>
                  <a:srgbClr val="000000"/>
                </a:solidFill>
              </a:rPr>
              <a:t>Tendrás 15 minutos para trabajar.</a:t>
            </a:r>
          </a:p>
        </p:txBody>
      </p:sp>
    </p:spTree>
    <p:extLst>
      <p:ext uri="{BB962C8B-B14F-4D97-AF65-F5344CB8AC3E}">
        <p14:creationId xmlns:p14="http://schemas.microsoft.com/office/powerpoint/2010/main" val="278012008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1447800"/>
            <a:ext cx="8229600" cy="4889500"/>
          </a:xfrm>
        </p:spPr>
        <p:txBody>
          <a:bodyPr/>
          <a:lstStyle/>
          <a:p>
            <a:endParaRPr lang="es-ES" i="1" dirty="0" smtClean="0">
              <a:solidFill>
                <a:srgbClr val="000000"/>
              </a:solidFill>
            </a:endParaRPr>
          </a:p>
          <a:p>
            <a:r>
              <a:rPr lang="en-US" i="1" dirty="0" smtClean="0">
                <a:solidFill>
                  <a:srgbClr val="000000"/>
                </a:solidFill>
              </a:rPr>
              <a:t>¿Cómo podrías adaptar y utilizar estos formularios de seguimiento y evaluación en tus servicios de salud?</a:t>
            </a:r>
          </a:p>
          <a:p>
            <a:endParaRPr lang="es-ES" i="1" dirty="0">
              <a:solidFill>
                <a:srgbClr val="000000"/>
              </a:solidFill>
            </a:endParaRPr>
          </a:p>
          <a:p>
            <a:pPr marL="0" indent="0">
              <a:buNone/>
            </a:pPr>
            <a:endParaRPr lang="es-ES" i="1" dirty="0">
              <a:solidFill>
                <a:srgbClr val="000000"/>
              </a:solidFill>
            </a:endParaRPr>
          </a:p>
        </p:txBody>
      </p:sp>
      <p:pic>
        <p:nvPicPr>
          <p:cNvPr id="4"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45239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8000"/>
          </a:xfrm>
          <a:prstGeom prst="rect">
            <a:avLst/>
          </a:prstGeom>
          <a:solidFill>
            <a:schemeClr val="tx2"/>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Rectangle 4"/>
          <p:cNvSpPr/>
          <p:nvPr/>
        </p:nvSpPr>
        <p:spPr>
          <a:xfrm>
            <a:off x="2324099" y="2563186"/>
            <a:ext cx="4572000" cy="1322413"/>
          </a:xfrm>
          <a:prstGeom prst="rect">
            <a:avLst/>
          </a:prstGeom>
        </p:spPr>
        <p:txBody>
          <a:bodyPr>
            <a:spAutoFit/>
          </a:bodyPr>
          <a:lstStyle/>
          <a:p>
            <a:pPr algn="ctr">
              <a:lnSpc>
                <a:spcPct val="90000"/>
              </a:lnSpc>
            </a:pPr>
            <a:r>
              <a:rPr lang="en-US" sz="4400" b="1" dirty="0">
                <a:solidFill>
                  <a:prstClr val="white"/>
                </a:solidFill>
              </a:rPr>
              <a:t>¡Gracias por haber participado!</a:t>
            </a:r>
            <a:endParaRPr lang="es-ES" sz="4400" b="1" dirty="0">
              <a:solidFill>
                <a:schemeClr val="bg1"/>
              </a:solidFill>
            </a:endParaRPr>
          </a:p>
        </p:txBody>
      </p:sp>
    </p:spTree>
    <p:extLst>
      <p:ext uri="{BB962C8B-B14F-4D97-AF65-F5344CB8AC3E}">
        <p14:creationId xmlns:p14="http://schemas.microsoft.com/office/powerpoint/2010/main" val="43313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Profilaxis pre-exposición (PrEP)</a:t>
            </a:r>
            <a:endParaRPr lang="es-ES" dirty="0"/>
          </a:p>
        </p:txBody>
      </p:sp>
      <p:sp>
        <p:nvSpPr>
          <p:cNvPr id="3" name="Content Placeholder 2"/>
          <p:cNvSpPr>
            <a:spLocks noGrp="1"/>
          </p:cNvSpPr>
          <p:nvPr>
            <p:ph sz="quarter" idx="10"/>
          </p:nvPr>
        </p:nvSpPr>
        <p:spPr/>
        <p:txBody>
          <a:bodyPr>
            <a:normAutofit/>
          </a:bodyPr>
          <a:lstStyle/>
          <a:p>
            <a:pPr marL="0" indent="0">
              <a:buNone/>
            </a:pPr>
            <a:r>
              <a:rPr lang="en-US" dirty="0" smtClean="0">
                <a:solidFill>
                  <a:schemeClr val="tx1"/>
                </a:solidFill>
              </a:rPr>
              <a:t>La </a:t>
            </a:r>
            <a:r>
              <a:rPr lang="en-US" b="1" dirty="0" smtClean="0">
                <a:solidFill>
                  <a:schemeClr val="tx1"/>
                </a:solidFill>
              </a:rPr>
              <a:t>profilaxis pre-exposición (PrEP)</a:t>
            </a:r>
            <a:r>
              <a:rPr lang="en-US" dirty="0" smtClean="0">
                <a:solidFill>
                  <a:schemeClr val="tx1"/>
                </a:solidFill>
              </a:rPr>
              <a:t> consiste en la utilización de antirretrovirales (ARV) por parte de personas que no están infectadas por el VIH antes de exponerse al virus.</a:t>
            </a:r>
            <a:endParaRPr lang="es-ES" dirty="0"/>
          </a:p>
        </p:txBody>
      </p:sp>
      <p:graphicFrame>
        <p:nvGraphicFramePr>
          <p:cNvPr id="5" name="Diagram 4"/>
          <p:cNvGraphicFramePr/>
          <p:nvPr>
            <p:extLst>
              <p:ext uri="{D42A27DB-BD31-4B8C-83A1-F6EECF244321}">
                <p14:modId xmlns:p14="http://schemas.microsoft.com/office/powerpoint/2010/main" val="254809357"/>
              </p:ext>
            </p:extLst>
          </p:nvPr>
        </p:nvGraphicFramePr>
        <p:xfrm>
          <a:off x="490891" y="3787836"/>
          <a:ext cx="8159220" cy="18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17</a:t>
            </a:fld>
            <a:endParaRPr lang="es-ES" dirty="0"/>
          </a:p>
        </p:txBody>
      </p:sp>
    </p:spTree>
    <p:extLst>
      <p:ext uri="{BB962C8B-B14F-4D97-AF65-F5344CB8AC3E}">
        <p14:creationId xmlns:p14="http://schemas.microsoft.com/office/powerpoint/2010/main" val="386994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Pregunta</a:t>
            </a:r>
            <a:endParaRPr lang="es-ES" dirty="0"/>
          </a:p>
        </p:txBody>
      </p:sp>
      <p:sp>
        <p:nvSpPr>
          <p:cNvPr id="23" name="Content Placeholder 2"/>
          <p:cNvSpPr>
            <a:spLocks noGrp="1"/>
          </p:cNvSpPr>
          <p:nvPr>
            <p:ph sz="quarter" idx="10"/>
          </p:nvPr>
        </p:nvSpPr>
        <p:spPr>
          <a:xfrm>
            <a:off x="514350" y="2489200"/>
            <a:ext cx="8229600" cy="1701800"/>
          </a:xfrm>
        </p:spPr>
        <p:txBody>
          <a:bodyPr/>
          <a:lstStyle/>
          <a:p>
            <a:r>
              <a:rPr lang="en-US" i="1" dirty="0">
                <a:solidFill>
                  <a:schemeClr val="tx1"/>
                </a:solidFill>
              </a:rPr>
              <a:t>¿Qué es la profilaxis post-exposición (PEP)?</a:t>
            </a:r>
            <a:endParaRPr lang="es-ES" i="1" dirty="0">
              <a:solidFill>
                <a:schemeClr val="tx1"/>
              </a:solidFill>
            </a:endParaRPr>
          </a:p>
        </p:txBody>
      </p:sp>
      <p:sp>
        <p:nvSpPr>
          <p:cNvPr id="2" name="AutoShape 10" descr="Image result for ques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18</a:t>
            </a:fld>
            <a:endParaRPr lang="es-ES" dirty="0"/>
          </a:p>
        </p:txBody>
      </p:sp>
    </p:spTree>
    <p:extLst>
      <p:ext uri="{BB962C8B-B14F-4D97-AF65-F5344CB8AC3E}">
        <p14:creationId xmlns:p14="http://schemas.microsoft.com/office/powerpoint/2010/main" val="154117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Profilaxis post-exposición (PEP)</a:t>
            </a:r>
            <a:endParaRPr lang="es-ES" dirty="0"/>
          </a:p>
        </p:txBody>
      </p:sp>
      <p:sp>
        <p:nvSpPr>
          <p:cNvPr id="3" name="Content Placeholder 2"/>
          <p:cNvSpPr>
            <a:spLocks noGrp="1"/>
          </p:cNvSpPr>
          <p:nvPr>
            <p:ph sz="quarter" idx="10"/>
          </p:nvPr>
        </p:nvSpPr>
        <p:spPr/>
        <p:txBody>
          <a:bodyPr>
            <a:normAutofit/>
          </a:bodyPr>
          <a:lstStyle/>
          <a:p>
            <a:pPr marL="0" indent="0">
              <a:buNone/>
            </a:pPr>
            <a:r>
              <a:rPr lang="en-US" dirty="0">
                <a:solidFill>
                  <a:schemeClr val="tx1"/>
                </a:solidFill>
              </a:rPr>
              <a:t>La </a:t>
            </a:r>
            <a:r>
              <a:rPr lang="en-US" b="1" dirty="0">
                <a:solidFill>
                  <a:schemeClr val="tx1"/>
                </a:solidFill>
              </a:rPr>
              <a:t>profilaxis post-exposición (PEP)</a:t>
            </a:r>
            <a:r>
              <a:rPr lang="en-US" dirty="0">
                <a:solidFill>
                  <a:schemeClr val="tx1"/>
                </a:solidFill>
              </a:rPr>
              <a:t> es un tratamiento antirretroviral de breve duración para reducir las probabilidades de infectarse por el VIH después de una potencial exposición al virus, ya sea en el ámbito laboral o en las relaciones sexuales. En el sector de la salud, la PEP debería administrarse como parte de un paquete integral de precauciones universales que reduzca el nivel de exposición del personal a infecciones en el trabajo. </a:t>
            </a: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19</a:t>
            </a:fld>
            <a:endParaRPr lang="es-ES" dirty="0"/>
          </a:p>
        </p:txBody>
      </p:sp>
    </p:spTree>
    <p:extLst>
      <p:ext uri="{BB962C8B-B14F-4D97-AF65-F5344CB8AC3E}">
        <p14:creationId xmlns:p14="http://schemas.microsoft.com/office/powerpoint/2010/main" val="277766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a:t>
            </a:fld>
            <a:endParaRPr lang="es-ES" dirty="0"/>
          </a:p>
        </p:txBody>
      </p:sp>
      <p:sp>
        <p:nvSpPr>
          <p:cNvPr id="6" name="TextBox 5"/>
          <p:cNvSpPr txBox="1"/>
          <p:nvPr/>
        </p:nvSpPr>
        <p:spPr>
          <a:xfrm>
            <a:off x="277586" y="351331"/>
            <a:ext cx="8582635" cy="769441"/>
          </a:xfrm>
          <a:prstGeom prst="rect">
            <a:avLst/>
          </a:prstGeom>
          <a:noFill/>
        </p:spPr>
        <p:txBody>
          <a:bodyPr wrap="square" rtlCol="0">
            <a:spAutoFit/>
          </a:bodyPr>
          <a:lstStyle/>
          <a:p>
            <a:pPr algn="ctr"/>
            <a:r>
              <a:rPr lang="en-US" sz="4400" b="1" dirty="0" smtClean="0">
                <a:solidFill>
                  <a:schemeClr val="bg1"/>
                </a:solidFill>
                <a:latin typeface="Arial Narrow"/>
              </a:rPr>
              <a:t>¡Bienvenido!</a:t>
            </a:r>
            <a:endParaRPr lang="es-ES" sz="4400" b="1" dirty="0">
              <a:solidFill>
                <a:schemeClr val="bg1"/>
              </a:solidFill>
              <a:latin typeface="Arial Narrow"/>
              <a:cs typeface="Arial Narrow"/>
            </a:endParaRPr>
          </a:p>
        </p:txBody>
      </p:sp>
      <p:sp>
        <p:nvSpPr>
          <p:cNvPr id="9" name="Content Placeholder 2"/>
          <p:cNvSpPr>
            <a:spLocks noGrp="1"/>
          </p:cNvSpPr>
          <p:nvPr>
            <p:ph sz="half" idx="4294967295"/>
          </p:nvPr>
        </p:nvSpPr>
        <p:spPr>
          <a:xfrm>
            <a:off x="457200" y="1273706"/>
            <a:ext cx="8229600" cy="5257800"/>
          </a:xfrm>
          <a:prstGeom prst="rect">
            <a:avLst/>
          </a:prstGeom>
        </p:spPr>
        <p:txBody>
          <a:bodyPr>
            <a:normAutofit/>
          </a:bodyPr>
          <a:lstStyle/>
          <a:p>
            <a:pPr marL="0" indent="0">
              <a:buNone/>
            </a:pPr>
            <a:endParaRPr lang="es-ES" sz="1400" dirty="0" smtClean="0"/>
          </a:p>
          <a:p>
            <a:r>
              <a:rPr lang="en-US" dirty="0" smtClean="0">
                <a:solidFill>
                  <a:schemeClr val="tx1"/>
                </a:solidFill>
              </a:rPr>
              <a:t>Firma la hoja de registro.</a:t>
            </a:r>
          </a:p>
          <a:p>
            <a:r>
              <a:rPr lang="en-US" dirty="0" smtClean="0">
                <a:solidFill>
                  <a:schemeClr val="tx1"/>
                </a:solidFill>
              </a:rPr>
              <a:t>Completa el gafete de identificación.</a:t>
            </a:r>
          </a:p>
          <a:p>
            <a:r>
              <a:rPr lang="en-US" dirty="0" smtClean="0">
                <a:solidFill>
                  <a:schemeClr val="tx1"/>
                </a:solidFill>
              </a:rPr>
              <a:t>Toma uno de los manuales para participantes, una carpeta, un cuaderno y una lapicera.</a:t>
            </a:r>
            <a:r>
              <a:rPr lang="en-US" dirty="0" smtClean="0">
                <a:solidFill>
                  <a:srgbClr val="000000"/>
                </a:solidFill>
              </a:rPr>
              <a:t> </a:t>
            </a:r>
            <a:endParaRPr lang="es-ES" dirty="0" smtClean="0">
              <a:solidFill>
                <a:srgbClr val="000000"/>
              </a:solidFill>
            </a:endParaRPr>
          </a:p>
          <a:p>
            <a:pPr marL="0" indent="0">
              <a:buNone/>
            </a:pPr>
            <a:endParaRPr lang="es-ES" sz="1400" dirty="0" smtClean="0">
              <a:solidFill>
                <a:schemeClr val="tx1"/>
              </a:solidFill>
            </a:endParaRPr>
          </a:p>
          <a:p>
            <a:pPr marL="0" indent="0">
              <a:buNone/>
            </a:pPr>
            <a:endParaRPr lang="es-ES" sz="1400" dirty="0">
              <a:solidFill>
                <a:schemeClr val="tx1"/>
              </a:solidFill>
            </a:endParaRPr>
          </a:p>
          <a:p>
            <a:pPr marL="0" indent="0">
              <a:buNone/>
            </a:pPr>
            <a:endParaRPr lang="es-ES" sz="1400" dirty="0">
              <a:solidFill>
                <a:schemeClr val="tx1"/>
              </a:solidFill>
            </a:endParaRPr>
          </a:p>
          <a:p>
            <a:pPr marL="0" indent="0">
              <a:buNone/>
            </a:pPr>
            <a:r>
              <a:rPr lang="en-US" sz="1400" dirty="0">
                <a:solidFill>
                  <a:schemeClr val="tx1"/>
                </a:solidFill>
              </a:rPr>
              <a:t>Puede reproducirse o adaptarse cualquiera de las partes que integran este documento sin previa autorización de ICAP, siempre y cuando: 1) se dé crédito a ICAP, 2) toda modificación se asuma debidamente como propia y 3) el material se ofrezca sin costo alguno. </a:t>
            </a:r>
          </a:p>
          <a:p>
            <a:pPr marL="0" indent="0">
              <a:buNone/>
            </a:pPr>
            <a:endParaRPr lang="es-ES" sz="1400" dirty="0">
              <a:solidFill>
                <a:schemeClr val="tx1"/>
              </a:solidFill>
            </a:endParaRPr>
          </a:p>
          <a:p>
            <a:pPr marL="0" indent="0">
              <a:buNone/>
            </a:pPr>
            <a:r>
              <a:rPr lang="en-US" sz="1400" dirty="0" smtClean="0">
                <a:solidFill>
                  <a:schemeClr val="tx1"/>
                </a:solidFill>
              </a:rPr>
              <a:t>Este material fue financiado por el Plan Presidencial de Emergencia para el Alivio del SIDA (PEPFAR) de los Estados Unidos a través de los Centros para el Control y la Prevención de Enfermedades (CDC) de los Estados Unidos en el marco del acuerdo de cooperación U2GGH000994. El contenido de este material es exclusiva responsabilidad de ICAP y no refleja necesariamente la opinión del Gobierno de los Estados Unidos. </a:t>
            </a:r>
          </a:p>
        </p:txBody>
      </p:sp>
    </p:spTree>
    <p:extLst>
      <p:ext uri="{BB962C8B-B14F-4D97-AF65-F5344CB8AC3E}">
        <p14:creationId xmlns:p14="http://schemas.microsoft.com/office/powerpoint/2010/main" val="422472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Preguntas</a:t>
            </a:r>
            <a:endParaRPr lang="es-ES" dirty="0"/>
          </a:p>
        </p:txBody>
      </p:sp>
      <p:sp>
        <p:nvSpPr>
          <p:cNvPr id="3" name="Content Placeholder 2"/>
          <p:cNvSpPr>
            <a:spLocks noGrp="1"/>
          </p:cNvSpPr>
          <p:nvPr>
            <p:ph sz="quarter" idx="10"/>
          </p:nvPr>
        </p:nvSpPr>
        <p:spPr>
          <a:xfrm>
            <a:off x="431801" y="1699982"/>
            <a:ext cx="8229600" cy="4438650"/>
          </a:xfrm>
        </p:spPr>
        <p:txBody>
          <a:bodyPr/>
          <a:lstStyle/>
          <a:p>
            <a:pPr marL="514350" indent="-514350">
              <a:buAutoNum type="arabicPeriod"/>
            </a:pPr>
            <a:r>
              <a:rPr lang="en-US" i="1" dirty="0" smtClean="0">
                <a:solidFill>
                  <a:schemeClr val="tx1"/>
                </a:solidFill>
              </a:rPr>
              <a:t>¿Cuáles son las semejanzas y las diferencias entre la profilaxis pre-exposición (PrEP) y la profilaxis post-exposición (PEP)?</a:t>
            </a:r>
          </a:p>
          <a:p>
            <a:pPr marL="514350" indent="-514350">
              <a:buAutoNum type="arabicPeriod"/>
            </a:pPr>
            <a:r>
              <a:rPr lang="en-US" i="1" dirty="0" smtClean="0">
                <a:solidFill>
                  <a:srgbClr val="000000"/>
                </a:solidFill>
              </a:rPr>
              <a:t>¿Cuáles son las principales diferencias entre el TARV y la PrEP?</a:t>
            </a:r>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573590"/>
            <a:ext cx="1654175" cy="17784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20</a:t>
            </a:fld>
            <a:endParaRPr lang="es-ES" dirty="0"/>
          </a:p>
        </p:txBody>
      </p:sp>
    </p:spTree>
    <p:extLst>
      <p:ext uri="{BB962C8B-B14F-4D97-AF65-F5344CB8AC3E}">
        <p14:creationId xmlns:p14="http://schemas.microsoft.com/office/powerpoint/2010/main" val="5507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200" dirty="0" smtClean="0"/>
              <a:t>Comparación entre la PrEP (profilaxis </a:t>
            </a:r>
            <a:r>
              <a:rPr lang="en-US" sz="3200" i="1" dirty="0" smtClean="0"/>
              <a:t>pre</a:t>
            </a:r>
            <a:r>
              <a:rPr lang="en-US" sz="3200" dirty="0" smtClean="0"/>
              <a:t>-exposición) y la PEP (profilaxis </a:t>
            </a:r>
            <a:r>
              <a:rPr lang="en-US" sz="3200" i="1" dirty="0" smtClean="0"/>
              <a:t>post</a:t>
            </a:r>
            <a:r>
              <a:rPr lang="en-US" sz="3200" dirty="0" smtClean="0"/>
              <a:t>-exposición) </a:t>
            </a:r>
            <a:endParaRPr lang="es-ES" sz="3200"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109840795"/>
              </p:ext>
            </p:extLst>
          </p:nvPr>
        </p:nvGraphicFramePr>
        <p:xfrm>
          <a:off x="781050" y="1454399"/>
          <a:ext cx="7581900" cy="2769476"/>
        </p:xfrm>
        <a:graphic>
          <a:graphicData uri="http://schemas.openxmlformats.org/drawingml/2006/table">
            <a:tbl>
              <a:tblPr firstRow="1" bandRow="1">
                <a:tableStyleId>{5C22544A-7EE6-4342-B048-85BDC9FD1C3A}</a:tableStyleId>
              </a:tblPr>
              <a:tblGrid>
                <a:gridCol w="7581900">
                  <a:extLst>
                    <a:ext uri="{9D8B030D-6E8A-4147-A177-3AD203B41FA5}">
                      <a16:colId xmlns:a16="http://schemas.microsoft.com/office/drawing/2014/main" val="20000"/>
                    </a:ext>
                  </a:extLst>
                </a:gridCol>
              </a:tblGrid>
              <a:tr h="517109">
                <a:tc>
                  <a:txBody>
                    <a:bodyPr/>
                    <a:lstStyle/>
                    <a:p>
                      <a:r>
                        <a:rPr lang="en-US" sz="2000" dirty="0" smtClean="0">
                          <a:latin typeface="Garamond"/>
                        </a:rPr>
                        <a:t>¿En qué se parecen?</a:t>
                      </a:r>
                      <a:endParaRPr lang="es-ES" sz="2000" dirty="0">
                        <a:solidFill>
                          <a:schemeClr val="tx1"/>
                        </a:solidFill>
                        <a:latin typeface="Garamond"/>
                        <a:cs typeface="Garamond"/>
                      </a:endParaRPr>
                    </a:p>
                  </a:txBody>
                  <a:tcPr marL="74066" marR="74066"/>
                </a:tc>
                <a:extLst>
                  <a:ext uri="{0D108BD9-81ED-4DB2-BD59-A6C34878D82A}">
                    <a16:rowId xmlns:a16="http://schemas.microsoft.com/office/drawing/2014/main" val="10000"/>
                  </a:ext>
                </a:extLst>
              </a:tr>
              <a:tr h="517109">
                <a:tc>
                  <a:txBody>
                    <a:bodyPr/>
                    <a:lstStyle/>
                    <a:p>
                      <a:r>
                        <a:rPr lang="en-US" sz="2000" dirty="0" smtClean="0">
                          <a:latin typeface="Garamond"/>
                        </a:rPr>
                        <a:t>Ambas son utilizadas por personas que no están infectadas por el VIH. </a:t>
                      </a:r>
                      <a:endParaRPr lang="es-ES" sz="2000" dirty="0">
                        <a:latin typeface="Garamond"/>
                        <a:cs typeface="Garamond"/>
                      </a:endParaRPr>
                    </a:p>
                  </a:txBody>
                  <a:tcPr marL="74066" marR="74066"/>
                </a:tc>
                <a:extLst>
                  <a:ext uri="{0D108BD9-81ED-4DB2-BD59-A6C34878D82A}">
                    <a16:rowId xmlns:a16="http://schemas.microsoft.com/office/drawing/2014/main" val="10001"/>
                  </a:ext>
                </a:extLst>
              </a:tr>
              <a:tr h="517109">
                <a:tc>
                  <a:txBody>
                    <a:bodyPr/>
                    <a:lstStyle/>
                    <a:p>
                      <a:r>
                        <a:rPr lang="en-US" sz="2000" dirty="0" smtClean="0">
                          <a:latin typeface="Garamond"/>
                        </a:rPr>
                        <a:t>Ambas utilizan ARV para evitar el contagio del VIH.</a:t>
                      </a:r>
                      <a:endParaRPr lang="es-ES" sz="2000" dirty="0">
                        <a:latin typeface="Garamond"/>
                        <a:cs typeface="Garamond"/>
                      </a:endParaRPr>
                    </a:p>
                  </a:txBody>
                  <a:tcPr marL="74066" marR="74066"/>
                </a:tc>
                <a:extLst>
                  <a:ext uri="{0D108BD9-81ED-4DB2-BD59-A6C34878D82A}">
                    <a16:rowId xmlns:a16="http://schemas.microsoft.com/office/drawing/2014/main" val="10002"/>
                  </a:ext>
                </a:extLst>
              </a:tr>
              <a:tr h="517109">
                <a:tc>
                  <a:txBody>
                    <a:bodyPr/>
                    <a:lstStyle/>
                    <a:p>
                      <a:r>
                        <a:rPr lang="en-US" sz="2000" dirty="0" smtClean="0">
                          <a:latin typeface="Garamond"/>
                        </a:rPr>
                        <a:t>Ambas pueden obtenerse con una receta médica.</a:t>
                      </a:r>
                      <a:endParaRPr lang="es-ES" sz="2000" dirty="0">
                        <a:latin typeface="Garamond"/>
                        <a:cs typeface="Garamond"/>
                      </a:endParaRPr>
                    </a:p>
                  </a:txBody>
                  <a:tcPr marL="74066" marR="74066"/>
                </a:tc>
                <a:extLst>
                  <a:ext uri="{0D108BD9-81ED-4DB2-BD59-A6C34878D82A}">
                    <a16:rowId xmlns:a16="http://schemas.microsoft.com/office/drawing/2014/main" val="10003"/>
                  </a:ext>
                </a:extLst>
              </a:tr>
              <a:tr h="517109">
                <a:tc>
                  <a:txBody>
                    <a:bodyPr/>
                    <a:lstStyle/>
                    <a:p>
                      <a:r>
                        <a:rPr lang="en-US" sz="2000" dirty="0" smtClean="0">
                          <a:latin typeface="Garamond"/>
                        </a:rPr>
                        <a:t>Ambas resultan eficaces cuando se emplean de manera correcta y constante.</a:t>
                      </a:r>
                      <a:endParaRPr lang="es-ES" sz="2000" dirty="0">
                        <a:latin typeface="Garamond"/>
                        <a:cs typeface="Garamond"/>
                      </a:endParaRPr>
                    </a:p>
                  </a:txBody>
                  <a:tcPr marL="74066" marR="74066"/>
                </a:tc>
                <a:extLst>
                  <a:ext uri="{0D108BD9-81ED-4DB2-BD59-A6C34878D82A}">
                    <a16:rowId xmlns:a16="http://schemas.microsoft.com/office/drawing/2014/main" val="10004"/>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851409986"/>
              </p:ext>
            </p:extLst>
          </p:nvPr>
        </p:nvGraphicFramePr>
        <p:xfrm>
          <a:off x="811050" y="4441541"/>
          <a:ext cx="7620325" cy="2099628"/>
        </p:xfrm>
        <a:graphic>
          <a:graphicData uri="http://schemas.openxmlformats.org/drawingml/2006/table">
            <a:tbl>
              <a:tblPr firstRow="1" bandRow="1">
                <a:tableStyleId>{5C22544A-7EE6-4342-B048-85BDC9FD1C3A}</a:tableStyleId>
              </a:tblPr>
              <a:tblGrid>
                <a:gridCol w="7620325">
                  <a:extLst>
                    <a:ext uri="{9D8B030D-6E8A-4147-A177-3AD203B41FA5}">
                      <a16:colId xmlns:a16="http://schemas.microsoft.com/office/drawing/2014/main" val="20000"/>
                    </a:ext>
                  </a:extLst>
                </a:gridCol>
              </a:tblGrid>
              <a:tr h="479122">
                <a:tc>
                  <a:txBody>
                    <a:bodyPr/>
                    <a:lstStyle/>
                    <a:p>
                      <a:r>
                        <a:rPr lang="en-US" sz="2000" dirty="0" smtClean="0">
                          <a:latin typeface="Garamond"/>
                        </a:rPr>
                        <a:t>¿En qué se diferencian?</a:t>
                      </a:r>
                      <a:endParaRPr lang="es-ES" sz="2000" dirty="0">
                        <a:solidFill>
                          <a:srgbClr val="000000"/>
                        </a:solidFill>
                        <a:latin typeface="Garamond"/>
                        <a:cs typeface="Garamond"/>
                      </a:endParaRPr>
                    </a:p>
                  </a:txBody>
                  <a:tcPr marL="68580" marR="68580"/>
                </a:tc>
                <a:extLst>
                  <a:ext uri="{0D108BD9-81ED-4DB2-BD59-A6C34878D82A}">
                    <a16:rowId xmlns:a16="http://schemas.microsoft.com/office/drawing/2014/main" val="10000"/>
                  </a:ext>
                </a:extLst>
              </a:tr>
              <a:tr h="810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Garamond"/>
                        </a:rPr>
                        <a:t>La PrEP comienza a utilizarse ANTES de una potencial exposición al virus, mientras que la PEP se utiliza DESPUÉS de la exposición al virus.</a:t>
                      </a:r>
                      <a:endParaRPr lang="es-ES" sz="2000" dirty="0" smtClean="0">
                        <a:latin typeface="Garamond"/>
                        <a:cs typeface="Garamond"/>
                      </a:endParaRPr>
                    </a:p>
                  </a:txBody>
                  <a:tcPr marL="68580" marR="68580"/>
                </a:tc>
                <a:extLst>
                  <a:ext uri="{0D108BD9-81ED-4DB2-BD59-A6C34878D82A}">
                    <a16:rowId xmlns:a16="http://schemas.microsoft.com/office/drawing/2014/main" val="10001"/>
                  </a:ext>
                </a:extLst>
              </a:tr>
              <a:tr h="810253">
                <a:tc>
                  <a:txBody>
                    <a:bodyPr/>
                    <a:lstStyle/>
                    <a:p>
                      <a:r>
                        <a:rPr lang="en-US" sz="2000" dirty="0" smtClean="0">
                          <a:latin typeface="Garamond"/>
                        </a:rPr>
                        <a:t>La PEP se toma durante 28 días solamente. La PrEP debe utilizarse de manera ininterrumpida mientras haya riesgo de infección por el VIH.  </a:t>
                      </a:r>
                      <a:endParaRPr lang="es-ES" sz="2000" dirty="0">
                        <a:latin typeface="Garamond"/>
                        <a:cs typeface="Garamond"/>
                      </a:endParaRPr>
                    </a:p>
                  </a:txBody>
                  <a:tcPr marL="68580" marR="68580"/>
                </a:tc>
                <a:extLst>
                  <a:ext uri="{0D108BD9-81ED-4DB2-BD59-A6C34878D82A}">
                    <a16:rowId xmlns:a16="http://schemas.microsoft.com/office/drawing/2014/main" val="10002"/>
                  </a:ext>
                </a:extLst>
              </a:tr>
            </a:tbl>
          </a:graphicData>
        </a:graphic>
      </p:graphicFrame>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21</a:t>
            </a:fld>
            <a:endParaRPr lang="es-ES" dirty="0"/>
          </a:p>
        </p:txBody>
      </p:sp>
    </p:spTree>
    <p:extLst>
      <p:ext uri="{BB962C8B-B14F-4D97-AF65-F5344CB8AC3E}">
        <p14:creationId xmlns:p14="http://schemas.microsoft.com/office/powerpoint/2010/main" val="48837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317500"/>
            <a:ext cx="8229600" cy="858838"/>
          </a:xfrm>
        </p:spPr>
        <p:txBody>
          <a:bodyPr/>
          <a:lstStyle/>
          <a:p>
            <a:r>
              <a:rPr dirty="0" smtClean="0"/>
              <a:t>Preguntas</a:t>
            </a:r>
            <a:endParaRPr lang="es-ES" dirty="0"/>
          </a:p>
        </p:txBody>
      </p:sp>
      <p:sp>
        <p:nvSpPr>
          <p:cNvPr id="3" name="Content Placeholder 2"/>
          <p:cNvSpPr>
            <a:spLocks noGrp="1"/>
          </p:cNvSpPr>
          <p:nvPr>
            <p:ph sz="quarter" idx="10"/>
          </p:nvPr>
        </p:nvSpPr>
        <p:spPr>
          <a:xfrm>
            <a:off x="431801" y="1768562"/>
            <a:ext cx="8229600" cy="4438650"/>
          </a:xfrm>
        </p:spPr>
        <p:txBody>
          <a:bodyPr/>
          <a:lstStyle/>
          <a:p>
            <a:pPr marL="514350" indent="-514350">
              <a:buAutoNum type="arabicPeriod"/>
            </a:pPr>
            <a:r>
              <a:rPr lang="en-US" i="1" dirty="0" smtClean="0">
                <a:solidFill>
                  <a:schemeClr val="tx1"/>
                </a:solidFill>
              </a:rPr>
              <a:t>¿Cuáles son las semejanzas y las diferencias entre la profilaxis pre-exposición (PrEP) y la profilaxis post-exposición (PEP)?</a:t>
            </a:r>
          </a:p>
          <a:p>
            <a:pPr marL="514350" indent="-514350">
              <a:buAutoNum type="arabicPeriod"/>
            </a:pPr>
            <a:r>
              <a:rPr lang="en-US" i="1" dirty="0" smtClean="0">
                <a:solidFill>
                  <a:srgbClr val="000000"/>
                </a:solidFill>
              </a:rPr>
              <a:t> ¿Cuáles son las principales diferencias entre el TARV y la PrEP?</a:t>
            </a:r>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573590"/>
            <a:ext cx="1654175" cy="17784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22</a:t>
            </a:fld>
            <a:endParaRPr lang="es-ES" dirty="0"/>
          </a:p>
        </p:txBody>
      </p:sp>
    </p:spTree>
    <p:extLst>
      <p:ext uri="{BB962C8B-B14F-4D97-AF65-F5344CB8AC3E}">
        <p14:creationId xmlns:p14="http://schemas.microsoft.com/office/powerpoint/2010/main" val="28803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smtClean="0"/>
              <a:t>Diferencias entre el TARV y la PrEP</a:t>
            </a:r>
            <a:endParaRPr lang="es-ES" dirty="0"/>
          </a:p>
        </p:txBody>
      </p:sp>
      <p:sp>
        <p:nvSpPr>
          <p:cNvPr id="3" name="Content Placeholder 2"/>
          <p:cNvSpPr>
            <a:spLocks noGrp="1"/>
          </p:cNvSpPr>
          <p:nvPr>
            <p:ph sz="quarter" idx="10"/>
          </p:nvPr>
        </p:nvSpPr>
        <p:spPr>
          <a:xfrm>
            <a:off x="457200" y="1323362"/>
            <a:ext cx="8229600" cy="4889500"/>
          </a:xfrm>
        </p:spPr>
        <p:txBody>
          <a:bodyPr>
            <a:noAutofit/>
          </a:bodyPr>
          <a:lstStyle/>
          <a:p>
            <a:r>
              <a:rPr lang="en-US" sz="1900" b="1" dirty="0" smtClean="0">
                <a:solidFill>
                  <a:schemeClr val="tx1"/>
                </a:solidFill>
              </a:rPr>
              <a:t>El tratamiento del VIH requiere que la persona siga un tratamiento de por vida </a:t>
            </a:r>
            <a:r>
              <a:rPr lang="en-US" sz="1900" dirty="0" smtClean="0">
                <a:solidFill>
                  <a:schemeClr val="tx1"/>
                </a:solidFill>
              </a:rPr>
              <a:t>con una dosis constante y completamente supresora de la carga viral.</a:t>
            </a:r>
          </a:p>
          <a:p>
            <a:r>
              <a:rPr lang="en-US" sz="1900" dirty="0" smtClean="0">
                <a:solidFill>
                  <a:schemeClr val="tx1"/>
                </a:solidFill>
              </a:rPr>
              <a:t>La </a:t>
            </a:r>
            <a:r>
              <a:rPr lang="en-US" sz="1900" b="1" dirty="0" smtClean="0">
                <a:solidFill>
                  <a:schemeClr val="tx1"/>
                </a:solidFill>
              </a:rPr>
              <a:t>PrEP</a:t>
            </a:r>
            <a:r>
              <a:rPr lang="en-US" sz="1900" dirty="0" smtClean="0">
                <a:solidFill>
                  <a:schemeClr val="tx1"/>
                </a:solidFill>
              </a:rPr>
              <a:t> es necesaria durante los</a:t>
            </a:r>
            <a:r>
              <a:rPr lang="en-US" sz="1900" b="1" i="1" dirty="0" smtClean="0">
                <a:solidFill>
                  <a:schemeClr val="tx1"/>
                </a:solidFill>
              </a:rPr>
              <a:t>"períodos"</a:t>
            </a:r>
            <a:r>
              <a:rPr lang="en-US" sz="1900" dirty="0" smtClean="0">
                <a:solidFill>
                  <a:schemeClr val="tx1"/>
                </a:solidFill>
              </a:rPr>
              <a:t> </a:t>
            </a:r>
            <a:r>
              <a:rPr lang="en-US" sz="1900" b="1" dirty="0" smtClean="0">
                <a:solidFill>
                  <a:schemeClr val="tx1"/>
                </a:solidFill>
              </a:rPr>
              <a:t>de riesgo elevado de infección por el VIH</a:t>
            </a:r>
            <a:r>
              <a:rPr lang="en-US" sz="1900" dirty="0" smtClean="0">
                <a:solidFill>
                  <a:schemeClr val="tx1"/>
                </a:solidFill>
              </a:rPr>
              <a:t>.</a:t>
            </a:r>
          </a:p>
          <a:p>
            <a:pPr lvl="1"/>
            <a:r>
              <a:rPr lang="en-US" sz="1900" b="1" dirty="0" smtClean="0">
                <a:solidFill>
                  <a:schemeClr val="tx1"/>
                </a:solidFill>
              </a:rPr>
              <a:t>Tanto el TARV como la PrEP requieren una adherencia óptima al uso del medicamento. </a:t>
            </a:r>
          </a:p>
          <a:p>
            <a:pPr lvl="1"/>
            <a:r>
              <a:rPr lang="en-US" sz="1900" dirty="0" smtClean="0">
                <a:solidFill>
                  <a:schemeClr val="tx1"/>
                </a:solidFill>
              </a:rPr>
              <a:t>Las personas que utilizan la PrEP necesitan someterse a evaluaciones de riesgo permanentes. La PrEP puede interrumpirse en caso de que las personas:</a:t>
            </a:r>
          </a:p>
          <a:p>
            <a:pPr lvl="2"/>
            <a:r>
              <a:rPr lang="en-US" sz="1900" dirty="0" smtClean="0">
                <a:solidFill>
                  <a:schemeClr val="tx1"/>
                </a:solidFill>
              </a:rPr>
              <a:t>Contraigan el VIH.</a:t>
            </a:r>
            <a:endParaRPr lang="es-ES" sz="1900" dirty="0">
              <a:solidFill>
                <a:schemeClr val="tx1"/>
              </a:solidFill>
            </a:endParaRPr>
          </a:p>
          <a:p>
            <a:pPr lvl="2"/>
            <a:r>
              <a:rPr lang="en-US" sz="1900" dirty="0">
                <a:solidFill>
                  <a:schemeClr val="tx1"/>
                </a:solidFill>
              </a:rPr>
              <a:t>No esté más expuestas a riesgos significativos de infección por el VIH.</a:t>
            </a:r>
          </a:p>
          <a:p>
            <a:pPr lvl="2"/>
            <a:r>
              <a:rPr lang="en-US" sz="1900" dirty="0">
                <a:solidFill>
                  <a:schemeClr val="tx1"/>
                </a:solidFill>
              </a:rPr>
              <a:t>Decidan utilizar otros métodos de prevención efectivos.</a:t>
            </a:r>
          </a:p>
          <a:p>
            <a:r>
              <a:rPr lang="en-US" sz="1900" b="1" dirty="0" smtClean="0">
                <a:solidFill>
                  <a:schemeClr val="tx1"/>
                </a:solidFill>
              </a:rPr>
              <a:t>Las causas que motivan la adherencia al uso del medicamento son diferentes: </a:t>
            </a:r>
            <a:r>
              <a:rPr lang="en-US" sz="1900" dirty="0" smtClean="0">
                <a:solidFill>
                  <a:schemeClr val="tx1"/>
                </a:solidFill>
              </a:rPr>
              <a:t>el TARV es adoptado por personas infectadas por el VIH que pueden presentar síntomas, con el fin de mantenerse saludables y evitar transmitir el virus. Por el contrario, a la PrEP la utilizan personas que no están infectadas por el VIH y que gozan de buena salud en general, con el objeto de evitar infectarse</a:t>
            </a:r>
            <a:r>
              <a:rPr lang="en-US" sz="2200" dirty="0" smtClean="0">
                <a:solidFill>
                  <a:schemeClr val="tx1"/>
                </a:solidFill>
              </a:rPr>
              <a:t>. </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23</a:t>
            </a:fld>
            <a:endParaRPr lang="es-ES" dirty="0"/>
          </a:p>
        </p:txBody>
      </p:sp>
    </p:spTree>
    <p:extLst>
      <p:ext uri="{BB962C8B-B14F-4D97-AF65-F5344CB8AC3E}">
        <p14:creationId xmlns:p14="http://schemas.microsoft.com/office/powerpoint/2010/main" val="243881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Por qué es necesaria la PrEP</a:t>
            </a:r>
            <a:endParaRPr lang="es-ES" dirty="0"/>
          </a:p>
        </p:txBody>
      </p:sp>
      <p:sp>
        <p:nvSpPr>
          <p:cNvPr id="3" name="Content Placeholder 2"/>
          <p:cNvSpPr>
            <a:spLocks noGrp="1"/>
          </p:cNvSpPr>
          <p:nvPr>
            <p:ph sz="quarter" idx="10"/>
          </p:nvPr>
        </p:nvSpPr>
        <p:spPr/>
        <p:txBody>
          <a:bodyPr>
            <a:noAutofit/>
          </a:bodyPr>
          <a:lstStyle/>
          <a:p>
            <a:r>
              <a:rPr lang="en-US" sz="2200" dirty="0" smtClean="0">
                <a:solidFill>
                  <a:srgbClr val="000000"/>
                </a:solidFill>
              </a:rPr>
              <a:t>En la actualidad, existen varias intervenciones eficaces para la prevención del VIH (p. ej., condones, reducción de daños en los usuarios de drogas intravenosas [UDI]).</a:t>
            </a:r>
          </a:p>
          <a:p>
            <a:pPr lvl="1"/>
            <a:r>
              <a:rPr lang="en-US" sz="2200" dirty="0" smtClean="0">
                <a:solidFill>
                  <a:srgbClr val="C00000"/>
                </a:solidFill>
              </a:rPr>
              <a:t>A pesar de ello, en el 2015 hubo más de 2 millones de nuevas infecciones por el VIH en el mundo.</a:t>
            </a:r>
          </a:p>
          <a:p>
            <a:pPr lvl="1"/>
            <a:r>
              <a:rPr lang="en-US" sz="2200" dirty="0" smtClean="0">
                <a:solidFill>
                  <a:srgbClr val="C00000"/>
                </a:solidFill>
              </a:rPr>
              <a:t>La incidencia del VIH entre los grupos poblaciones clave y vulnerables sigue siendo elevada (p. ej., hombres que tienen relaciones sexuales con hombres [HSH], trabajadores sexuales [TS], UDI, personas transgénero, etc.)</a:t>
            </a:r>
            <a:r>
              <a:rPr lang="en-US" sz="2200" baseline="30000" dirty="0" smtClean="0">
                <a:solidFill>
                  <a:srgbClr val="C00000"/>
                </a:solidFill>
              </a:rPr>
              <a:t>1</a:t>
            </a:r>
            <a:r>
              <a:rPr lang="en-US" sz="2200" dirty="0" smtClean="0">
                <a:solidFill>
                  <a:srgbClr val="C00000"/>
                </a:solidFill>
              </a:rPr>
              <a:t>.</a:t>
            </a:r>
            <a:endParaRPr lang="es-ES" sz="2200" dirty="0" smtClean="0">
              <a:solidFill>
                <a:schemeClr val="accent2"/>
              </a:solidFill>
            </a:endParaRPr>
          </a:p>
          <a:p>
            <a:r>
              <a:rPr lang="en-US" sz="2200" dirty="0" smtClean="0">
                <a:solidFill>
                  <a:srgbClr val="000000"/>
                </a:solidFill>
              </a:rPr>
              <a:t>La PrEP constituye un tipo de intervención preventiva </a:t>
            </a:r>
            <a:r>
              <a:rPr lang="en-US" sz="2200" i="1" dirty="0" smtClean="0">
                <a:solidFill>
                  <a:srgbClr val="000000"/>
                </a:solidFill>
              </a:rPr>
              <a:t>adicional</a:t>
            </a:r>
            <a:r>
              <a:rPr lang="en-US" sz="2200" dirty="0" smtClean="0">
                <a:solidFill>
                  <a:srgbClr val="000000"/>
                </a:solidFill>
              </a:rPr>
              <a:t> que debe utilizarse </a:t>
            </a:r>
            <a:r>
              <a:rPr lang="en-US" sz="2200" b="1" dirty="0" smtClean="0">
                <a:solidFill>
                  <a:srgbClr val="000000"/>
                </a:solidFill>
              </a:rPr>
              <a:t>con</a:t>
            </a:r>
            <a:r>
              <a:rPr lang="en-US" sz="2200" dirty="0" smtClean="0">
                <a:solidFill>
                  <a:srgbClr val="000000"/>
                </a:solidFill>
              </a:rPr>
              <a:t> otras intervenciones existentes (p. ej., condones). </a:t>
            </a:r>
          </a:p>
          <a:p>
            <a:pPr lvl="1"/>
            <a:r>
              <a:rPr lang="en-US" sz="2200" dirty="0" smtClean="0">
                <a:solidFill>
                  <a:srgbClr val="000000"/>
                </a:solidFill>
              </a:rPr>
              <a:t>El objetivo de la PrEP no es sustituir a otras intervenciones existentes.</a:t>
            </a:r>
            <a:endParaRPr lang="es-ES" sz="2200" dirty="0">
              <a:solidFill>
                <a:srgbClr val="000000"/>
              </a:solidFill>
            </a:endParaRPr>
          </a:p>
        </p:txBody>
      </p:sp>
      <p:sp>
        <p:nvSpPr>
          <p:cNvPr id="4" name="Rectangle 3"/>
          <p:cNvSpPr/>
          <p:nvPr/>
        </p:nvSpPr>
        <p:spPr>
          <a:xfrm>
            <a:off x="569946" y="6435282"/>
            <a:ext cx="3818800" cy="338554"/>
          </a:xfrm>
          <a:prstGeom prst="rect">
            <a:avLst/>
          </a:prstGeom>
        </p:spPr>
        <p:txBody>
          <a:bodyPr wrap="square">
            <a:spAutoFit/>
          </a:bodyPr>
          <a:lstStyle/>
          <a:p>
            <a:r>
              <a:rPr lang="en-US" sz="1600" baseline="30000" dirty="0" smtClean="0">
                <a:latin typeface="Garamond" panose="02020404030301010803" pitchFamily="18" charset="0"/>
              </a:rPr>
              <a:t>1 </a:t>
            </a:r>
            <a:r>
              <a:rPr lang="en-US" sz="1600" dirty="0" smtClean="0">
                <a:solidFill>
                  <a:schemeClr val="tx1">
                    <a:tint val="75000"/>
                  </a:schemeClr>
                </a:solidFill>
                <a:latin typeface="Garamond" panose="02020404030301010803" pitchFamily="18" charset="0"/>
              </a:rPr>
              <a:t>ONUSIDA, Gap Report 2016.</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24</a:t>
            </a:fld>
            <a:endParaRPr lang="es-ES" dirty="0"/>
          </a:p>
        </p:txBody>
      </p:sp>
    </p:spTree>
    <p:extLst>
      <p:ext uri="{BB962C8B-B14F-4D97-AF65-F5344CB8AC3E}">
        <p14:creationId xmlns:p14="http://schemas.microsoft.com/office/powerpoint/2010/main" val="3858645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Epidemiología local del VIH</a:t>
            </a:r>
            <a:endParaRPr lang="es-ES" dirty="0"/>
          </a:p>
        </p:txBody>
      </p:sp>
      <p:sp>
        <p:nvSpPr>
          <p:cNvPr id="3" name="Content Placeholder 2"/>
          <p:cNvSpPr>
            <a:spLocks noGrp="1"/>
          </p:cNvSpPr>
          <p:nvPr>
            <p:ph sz="quarter" idx="10"/>
          </p:nvPr>
        </p:nvSpPr>
        <p:spPr/>
        <p:txBody>
          <a:bodyPr/>
          <a:lstStyle/>
          <a:p>
            <a:r>
              <a:rPr lang="en-US" dirty="0" smtClean="0">
                <a:solidFill>
                  <a:srgbClr val="000000"/>
                </a:solidFill>
              </a:rPr>
              <a:t>Hoy en día, la mayor parte de las nuevas infecciones se da entre </a:t>
            </a:r>
            <a:r>
              <a:rPr lang="en-US" i="1" dirty="0" smtClean="0">
                <a:solidFill>
                  <a:srgbClr val="FF8000"/>
                </a:solidFill>
              </a:rPr>
              <a:t>&lt;agregar grupos poblacionales&gt;</a:t>
            </a:r>
            <a:r>
              <a:rPr lang="en-US" dirty="0" smtClean="0">
                <a:solidFill>
                  <a:srgbClr val="000000"/>
                </a:solidFill>
              </a:rPr>
              <a:t>, lo cual convierte a estos grupos poblacionales en los destinatarios apropiados para la PrEP.  </a:t>
            </a:r>
            <a:r>
              <a:rPr dirty="0" smtClean="0"/>
              <a:t> </a:t>
            </a:r>
          </a:p>
          <a:p>
            <a:r>
              <a:rPr lang="en-US" dirty="0">
                <a:solidFill>
                  <a:schemeClr val="tx1"/>
                </a:solidFill>
              </a:rPr>
              <a:t>En</a:t>
            </a:r>
            <a:r>
              <a:rPr dirty="0" smtClean="0"/>
              <a:t> </a:t>
            </a:r>
            <a:r>
              <a:rPr lang="en-US" i="1" dirty="0" smtClean="0">
                <a:solidFill>
                  <a:srgbClr val="FF8000"/>
                </a:solidFill>
              </a:rPr>
              <a:t>&lt;agregar el nombre del país&gt;</a:t>
            </a:r>
            <a:r>
              <a:rPr lang="en-US" dirty="0">
                <a:solidFill>
                  <a:srgbClr val="000000"/>
                </a:solidFill>
              </a:rPr>
              <a:t>, se producen </a:t>
            </a:r>
            <a:r>
              <a:rPr lang="en-US" i="1" dirty="0" smtClean="0">
                <a:solidFill>
                  <a:srgbClr val="FF8000"/>
                </a:solidFill>
              </a:rPr>
              <a:t>&lt;agregar datos de incidencia más recientes&gt; </a:t>
            </a:r>
            <a:r>
              <a:rPr lang="en-US" dirty="0">
                <a:solidFill>
                  <a:srgbClr val="000000"/>
                </a:solidFill>
              </a:rPr>
              <a:t>nuevas infecciones por año.</a:t>
            </a:r>
          </a:p>
          <a:p>
            <a:endParaRPr lang="es-ES" dirty="0">
              <a:solidFill>
                <a:srgbClr val="000000"/>
              </a:solidFill>
            </a:endParaRPr>
          </a:p>
        </p:txBody>
      </p:sp>
      <p:sp>
        <p:nvSpPr>
          <p:cNvPr id="4" name="TextBox 3"/>
          <p:cNvSpPr txBox="1"/>
          <p:nvPr/>
        </p:nvSpPr>
        <p:spPr>
          <a:xfrm>
            <a:off x="3965222" y="2822222"/>
            <a:ext cx="184666" cy="369332"/>
          </a:xfrm>
          <a:prstGeom prst="rect">
            <a:avLst/>
          </a:prstGeom>
          <a:noFill/>
        </p:spPr>
        <p:txBody>
          <a:bodyPr wrap="none" rtlCol="0">
            <a:spAutoFit/>
          </a:bodyPr>
          <a:lstStyle/>
          <a:p>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25</a:t>
            </a:fld>
            <a:endParaRPr lang="es-ES" dirty="0"/>
          </a:p>
        </p:txBody>
      </p:sp>
    </p:spTree>
    <p:extLst>
      <p:ext uri="{BB962C8B-B14F-4D97-AF65-F5344CB8AC3E}">
        <p14:creationId xmlns:p14="http://schemas.microsoft.com/office/powerpoint/2010/main" val="424909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1779270"/>
            <a:ext cx="8229600" cy="4171949"/>
          </a:xfrm>
        </p:spPr>
        <p:txBody>
          <a:bodyPr/>
          <a:lstStyle/>
          <a:p>
            <a:r>
              <a:rPr lang="en-US" i="1" dirty="0">
                <a:solidFill>
                  <a:schemeClr val="tx1"/>
                </a:solidFill>
              </a:rPr>
              <a:t>¿Cuáles son los grupos poblacionales clave (GPC) o demás poblaciones a las cuales apunta la PrEP en el ámbito local?</a:t>
            </a:r>
            <a:endParaRPr lang="es-ES" i="1" dirty="0">
              <a:solidFill>
                <a:schemeClr val="tx1"/>
              </a:solidFill>
            </a:endParaRPr>
          </a:p>
          <a:p>
            <a:pPr lvl="0"/>
            <a:endParaRPr lang="es-ES" i="1" dirty="0">
              <a:solidFill>
                <a:schemeClr val="tx1"/>
              </a:solidFill>
            </a:endParaRPr>
          </a:p>
          <a:p>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26</a:t>
            </a:fld>
            <a:endParaRPr lang="es-ES" dirty="0"/>
          </a:p>
        </p:txBody>
      </p:sp>
    </p:spTree>
    <p:extLst>
      <p:ext uri="{BB962C8B-B14F-4D97-AF65-F5344CB8AC3E}">
        <p14:creationId xmlns:p14="http://schemas.microsoft.com/office/powerpoint/2010/main" val="279771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Actividad en pequeños grupos</a:t>
            </a:r>
            <a:endParaRPr lang="es-ES" dirty="0"/>
          </a:p>
        </p:txBody>
      </p:sp>
      <p:sp>
        <p:nvSpPr>
          <p:cNvPr id="3" name="Content Placeholder 2"/>
          <p:cNvSpPr>
            <a:spLocks noGrp="1"/>
          </p:cNvSpPr>
          <p:nvPr>
            <p:ph sz="quarter" idx="10"/>
          </p:nvPr>
        </p:nvSpPr>
        <p:spPr/>
        <p:txBody>
          <a:bodyPr>
            <a:normAutofit/>
          </a:bodyPr>
          <a:lstStyle/>
          <a:p>
            <a:pPr lvl="0"/>
            <a:r>
              <a:rPr lang="en-US" sz="2400" dirty="0">
                <a:solidFill>
                  <a:schemeClr val="tx1"/>
                </a:solidFill>
              </a:rPr>
              <a:t>Busca y lee la siguiente información en el manual para participantes: ARV empleados en los estudios de la PrEP; estudio iPrEx, PROUD: PrEP inmediata comparado con PrEP diferida; ANRS IPERGAY; proyecto de demostración Partners PrEP; tabla de estudios clave de la PrEP para el VIH</a:t>
            </a:r>
            <a:r>
              <a:rPr lang="en-US" sz="2400" dirty="0" smtClean="0">
                <a:solidFill>
                  <a:schemeClr val="tx1"/>
                </a:solidFill>
              </a:rPr>
              <a:t>; eficacia y adherencia al uso del medicamento en los estudios. Solo lee estos temas.</a:t>
            </a:r>
          </a:p>
          <a:p>
            <a:pPr lvl="0"/>
            <a:r>
              <a:rPr lang="en-US" sz="2400" dirty="0">
                <a:solidFill>
                  <a:schemeClr val="tx1"/>
                </a:solidFill>
              </a:rPr>
              <a:t>A continuación, responde las siguientes preguntas:</a:t>
            </a:r>
          </a:p>
          <a:p>
            <a:pPr lvl="1"/>
            <a:r>
              <a:rPr lang="en-US" sz="2400" dirty="0">
                <a:solidFill>
                  <a:schemeClr val="tx1"/>
                </a:solidFill>
              </a:rPr>
              <a:t>Teniendo en cuenta estos estudios, ¿a qué conclusión puedes llegar sobre la eficacia de la PrEP?</a:t>
            </a:r>
          </a:p>
          <a:p>
            <a:pPr lvl="1"/>
            <a:r>
              <a:rPr lang="en-US" sz="2400" dirty="0">
                <a:solidFill>
                  <a:schemeClr val="tx1"/>
                </a:solidFill>
              </a:rPr>
              <a:t>¿Cuándo la PrEP fue más eficaz (en qué circunstancias)?</a:t>
            </a:r>
          </a:p>
          <a:p>
            <a:r>
              <a:rPr lang="en-US" sz="2400" dirty="0">
                <a:solidFill>
                  <a:schemeClr val="tx1"/>
                </a:solidFill>
              </a:rPr>
              <a:t>Tendrás 10 minutos para trabajar. </a:t>
            </a:r>
          </a:p>
        </p:txBody>
      </p:sp>
      <p:sp>
        <p:nvSpPr>
          <p:cNvPr id="4" name="TextBox 3"/>
          <p:cNvSpPr txBox="1"/>
          <p:nvPr/>
        </p:nvSpPr>
        <p:spPr>
          <a:xfrm>
            <a:off x="3965222" y="2822222"/>
            <a:ext cx="184666" cy="369332"/>
          </a:xfrm>
          <a:prstGeom prst="rect">
            <a:avLst/>
          </a:prstGeom>
          <a:noFill/>
        </p:spPr>
        <p:txBody>
          <a:bodyPr wrap="none" rtlCol="0">
            <a:spAutoFit/>
          </a:bodyPr>
          <a:lstStyle/>
          <a:p>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27</a:t>
            </a:fld>
            <a:endParaRPr lang="es-ES" dirty="0"/>
          </a:p>
        </p:txBody>
      </p:sp>
    </p:spTree>
    <p:extLst>
      <p:ext uri="{BB962C8B-B14F-4D97-AF65-F5344CB8AC3E}">
        <p14:creationId xmlns:p14="http://schemas.microsoft.com/office/powerpoint/2010/main" val="162212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Datos que avalan que la PrEP funciona</a:t>
            </a:r>
            <a:endParaRPr lang="es-ES" dirty="0"/>
          </a:p>
        </p:txBody>
      </p:sp>
      <p:sp>
        <p:nvSpPr>
          <p:cNvPr id="3" name="Content Placeholder 2"/>
          <p:cNvSpPr>
            <a:spLocks noGrp="1"/>
          </p:cNvSpPr>
          <p:nvPr>
            <p:ph sz="quarter" idx="10"/>
          </p:nvPr>
        </p:nvSpPr>
        <p:spPr>
          <a:xfrm>
            <a:off x="457200" y="1466850"/>
            <a:ext cx="8229600" cy="4889500"/>
          </a:xfrm>
        </p:spPr>
        <p:txBody>
          <a:bodyPr>
            <a:normAutofit lnSpcReduction="10000"/>
          </a:bodyPr>
          <a:lstStyle/>
          <a:p>
            <a:r>
              <a:rPr lang="en-US" dirty="0" smtClean="0">
                <a:solidFill>
                  <a:schemeClr val="tx1"/>
                </a:solidFill>
              </a:rPr>
              <a:t>La eficacia de la PrEP ha sido medida en: </a:t>
            </a:r>
          </a:p>
          <a:p>
            <a:pPr lvl="1"/>
            <a:r>
              <a:rPr lang="en-US" sz="2000" dirty="0" smtClean="0">
                <a:solidFill>
                  <a:schemeClr val="tx1"/>
                </a:solidFill>
              </a:rPr>
              <a:t>11 estudios controlados aleatorios en los que se comparó el uso de la PrEP con el de un placebo. </a:t>
            </a:r>
          </a:p>
          <a:p>
            <a:pPr lvl="1"/>
            <a:r>
              <a:rPr lang="en-US" sz="2000" dirty="0" smtClean="0">
                <a:solidFill>
                  <a:schemeClr val="tx1"/>
                </a:solidFill>
              </a:rPr>
              <a:t>3 estudios controlados aleatorios en los que se comparó el uso de la PrEP con su no uso (p. ej., PrEP diferida u "omisión del comprimido"). </a:t>
            </a:r>
          </a:p>
          <a:p>
            <a:pPr lvl="1"/>
            <a:r>
              <a:rPr lang="en-US" sz="2000" dirty="0" smtClean="0">
                <a:solidFill>
                  <a:schemeClr val="tx1"/>
                </a:solidFill>
              </a:rPr>
              <a:t>3 estudios de observación.</a:t>
            </a:r>
          </a:p>
          <a:p>
            <a:pPr lvl="1"/>
            <a:endParaRPr lang="es-ES" sz="1900" dirty="0" smtClean="0">
              <a:solidFill>
                <a:schemeClr val="tx1"/>
              </a:solidFill>
            </a:endParaRPr>
          </a:p>
          <a:p>
            <a:r>
              <a:rPr lang="en-US" dirty="0">
                <a:solidFill>
                  <a:schemeClr val="tx1"/>
                </a:solidFill>
              </a:rPr>
              <a:t>Se llegó a la conclusión de que la PrEP es eficaz para reducir el contagio del VIH.</a:t>
            </a:r>
          </a:p>
          <a:p>
            <a:pPr lvl="1"/>
            <a:r>
              <a:rPr lang="en-US" sz="2000" dirty="0" smtClean="0">
                <a:solidFill>
                  <a:schemeClr val="tx1"/>
                </a:solidFill>
              </a:rPr>
              <a:t>La PrEP resultó más eficaz en aquellos estudios con un nivel elevado de adherencia al uso del medicamento.</a:t>
            </a:r>
          </a:p>
          <a:p>
            <a:pPr lvl="1"/>
            <a:r>
              <a:rPr lang="it-IT" sz="2000" dirty="0" smtClean="0">
                <a:solidFill>
                  <a:schemeClr val="tx1"/>
                </a:solidFill>
              </a:rPr>
              <a:t>La presencia cuantificable del medicamento en plasma elevó la eficacia estimada en un 74 % y 92 %.</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28</a:t>
            </a:fld>
            <a:endParaRPr lang="es-ES" dirty="0"/>
          </a:p>
        </p:txBody>
      </p:sp>
    </p:spTree>
    <p:extLst>
      <p:ext uri="{BB962C8B-B14F-4D97-AF65-F5344CB8AC3E}">
        <p14:creationId xmlns:p14="http://schemas.microsoft.com/office/powerpoint/2010/main" val="1266556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5"/>
            <a:ext cx="8229600" cy="858838"/>
          </a:xfrm>
        </p:spPr>
        <p:txBody>
          <a:bodyPr>
            <a:noAutofit/>
          </a:bodyPr>
          <a:lstStyle/>
          <a:p>
            <a:r>
              <a:rPr sz="4000" dirty="0" smtClean="0"/>
              <a:t>La eficacia de la PrEP depende del nivel de adherencia al uso del medicamento</a:t>
            </a:r>
            <a:endParaRPr lang="es-ES" sz="4000" dirty="0"/>
          </a:p>
        </p:txBody>
      </p:sp>
      <p:sp>
        <p:nvSpPr>
          <p:cNvPr id="3" name="Content Placeholder 2"/>
          <p:cNvSpPr>
            <a:spLocks noGrp="1"/>
          </p:cNvSpPr>
          <p:nvPr>
            <p:ph sz="quarter" idx="10"/>
          </p:nvPr>
        </p:nvSpPr>
        <p:spPr/>
        <p:txBody>
          <a:bodyPr>
            <a:normAutofit/>
          </a:bodyPr>
          <a:lstStyle/>
          <a:p>
            <a:r>
              <a:rPr lang="en-US" sz="2400" b="1" dirty="0">
                <a:solidFill>
                  <a:srgbClr val="C00000"/>
                </a:solidFill>
              </a:rPr>
              <a:t>¡La PrEP funciona cuando se toma según lo prescrito!</a:t>
            </a:r>
          </a:p>
          <a:p>
            <a:pPr marL="0" indent="0">
              <a:buNone/>
            </a:pPr>
            <a:endParaRPr lang="es-ES" sz="1500" b="1" dirty="0" smtClean="0">
              <a:solidFill>
                <a:srgbClr val="C00000"/>
              </a:solidFill>
            </a:endParaRPr>
          </a:p>
          <a:p>
            <a:r>
              <a:rPr lang="en-US" sz="2400" dirty="0">
                <a:solidFill>
                  <a:schemeClr val="tx1"/>
                </a:solidFill>
              </a:rPr>
              <a:t>En aquellos estudios donde el uso de la PrEP fue superior al 70 %, se logró su mayor eficacia (cociente de riesgos: 0,30; intervalo de confianza del 95 %: 0,21–0,45, P&lt;0,001) respecto del uso del placebo</a:t>
            </a:r>
            <a:r>
              <a:rPr lang="en-US" sz="2400" baseline="30000" dirty="0">
                <a:solidFill>
                  <a:schemeClr val="tx1"/>
                </a:solidFill>
              </a:rPr>
              <a:t>1</a:t>
            </a:r>
            <a:r>
              <a:rPr lang="en-US" sz="2400" dirty="0">
                <a:solidFill>
                  <a:schemeClr val="tx1"/>
                </a:solidFill>
              </a:rPr>
              <a:t>.</a:t>
            </a:r>
            <a:endParaRPr lang="es-ES" sz="2400" baseline="30000" dirty="0">
              <a:solidFill>
                <a:schemeClr val="tx1"/>
              </a:solidFill>
            </a:endParaRPr>
          </a:p>
          <a:p>
            <a:pPr marL="0" indent="0">
              <a:buNone/>
            </a:pPr>
            <a:endParaRPr lang="es-ES" sz="1500" b="1" dirty="0">
              <a:solidFill>
                <a:schemeClr val="tx1"/>
              </a:solidFill>
            </a:endParaRPr>
          </a:p>
          <a:p>
            <a:r>
              <a:rPr lang="en-US" sz="2400" dirty="0" smtClean="0">
                <a:solidFill>
                  <a:srgbClr val="000000"/>
                </a:solidFill>
              </a:rPr>
              <a:t>Como se muestra en el gráfico estudiado, cuanto más alto fue el porcentaje de muestras de participantes con niveles detectables de medicamentos de la PrEP, </a:t>
            </a:r>
            <a:r>
              <a:rPr lang="en-US" sz="2400" b="1" dirty="0" smtClean="0">
                <a:solidFill>
                  <a:srgbClr val="000000"/>
                </a:solidFill>
              </a:rPr>
              <a:t>mayor fue la eficacia</a:t>
            </a:r>
            <a:r>
              <a:rPr lang="en-US" sz="2400" dirty="0" smtClean="0">
                <a:solidFill>
                  <a:srgbClr val="000000"/>
                </a:solidFill>
              </a:rPr>
              <a:t>.</a:t>
            </a:r>
            <a:r>
              <a:rPr lang="en-US" sz="2400" b="1" dirty="0" smtClean="0">
                <a:solidFill>
                  <a:schemeClr val="tx1"/>
                </a:solidFill>
              </a:rPr>
              <a:t> </a:t>
            </a:r>
            <a:endParaRPr lang="es-ES" sz="24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29</a:t>
            </a:fld>
            <a:endParaRPr lang="es-ES" dirty="0"/>
          </a:p>
        </p:txBody>
      </p:sp>
      <p:sp>
        <p:nvSpPr>
          <p:cNvPr id="4" name="TextBox 3"/>
          <p:cNvSpPr txBox="1"/>
          <p:nvPr/>
        </p:nvSpPr>
        <p:spPr>
          <a:xfrm>
            <a:off x="616293" y="5694499"/>
            <a:ext cx="7526232" cy="830997"/>
          </a:xfrm>
          <a:prstGeom prst="rect">
            <a:avLst/>
          </a:prstGeom>
          <a:noFill/>
        </p:spPr>
        <p:txBody>
          <a:bodyPr wrap="square" rtlCol="0">
            <a:spAutoFit/>
          </a:bodyPr>
          <a:lstStyle/>
          <a:p>
            <a:r>
              <a:rPr lang="en-US" sz="1600" baseline="30000" dirty="0">
                <a:latin typeface="Garamond" panose="02020404030301010803" pitchFamily="18" charset="0"/>
              </a:rPr>
              <a:t>1</a:t>
            </a:r>
            <a:r>
              <a:rPr dirty="0" smtClean="0"/>
              <a:t> </a:t>
            </a:r>
            <a:r>
              <a:rPr lang="en-US" sz="1600" dirty="0">
                <a:latin typeface="Garamond" panose="02020404030301010803" pitchFamily="18" charset="0"/>
              </a:rPr>
              <a:t>Fonner VA, Dalglish SL, Kennedy CE y colaboradores. Effectiveness and safety of oral HIV pre-exposure prophylaxis (PrEP) for all populations: A systematic review and meta-analysis. </a:t>
            </a:r>
            <a:r>
              <a:rPr lang="en-US" sz="1600" i="1" dirty="0">
                <a:latin typeface="Garamond" panose="02020404030301010803" pitchFamily="18" charset="0"/>
              </a:rPr>
              <a:t>Aids. </a:t>
            </a:r>
            <a:r>
              <a:rPr lang="en-US" sz="1600" dirty="0">
                <a:latin typeface="Garamond" panose="02020404030301010803" pitchFamily="18" charset="0"/>
              </a:rPr>
              <a:t>5 de mayo del 2016.</a:t>
            </a:r>
          </a:p>
        </p:txBody>
      </p:sp>
    </p:spTree>
    <p:extLst>
      <p:ext uri="{BB962C8B-B14F-4D97-AF65-F5344CB8AC3E}">
        <p14:creationId xmlns:p14="http://schemas.microsoft.com/office/powerpoint/2010/main" val="170126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Presentaciones</a:t>
            </a:r>
          </a:p>
        </p:txBody>
      </p:sp>
      <p:sp>
        <p:nvSpPr>
          <p:cNvPr id="3" name="Content Placeholder 2"/>
          <p:cNvSpPr>
            <a:spLocks noGrp="1"/>
          </p:cNvSpPr>
          <p:nvPr>
            <p:ph sz="quarter" idx="10"/>
          </p:nvPr>
        </p:nvSpPr>
        <p:spPr/>
        <p:txBody>
          <a:bodyPr/>
          <a:lstStyle/>
          <a:p>
            <a:pPr marL="457200" indent="-457200"/>
            <a:r>
              <a:rPr lang="en-GB" dirty="0">
                <a:solidFill>
                  <a:schemeClr val="tx1"/>
                </a:solidFill>
              </a:rPr>
              <a:t>Tómate un minuto (¡solo un minuto, por favor!) para:</a:t>
            </a:r>
          </a:p>
          <a:p>
            <a:pPr marL="798513" lvl="1" indent="-333375">
              <a:spcBef>
                <a:spcPts val="1500"/>
              </a:spcBef>
            </a:pPr>
            <a:r>
              <a:rPr lang="en-GB" dirty="0">
                <a:solidFill>
                  <a:schemeClr val="tx1"/>
                </a:solidFill>
              </a:rPr>
              <a:t>Indicar tu nombre, organización y cargo.</a:t>
            </a:r>
          </a:p>
          <a:p>
            <a:endParaRPr lang="es-ES" dirty="0">
              <a:solidFill>
                <a:schemeClr val="tx1"/>
              </a:solidFill>
            </a:endParaRPr>
          </a:p>
          <a:p>
            <a:endParaRPr lang="es-ES" dirty="0"/>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a:t>
            </a:fld>
            <a:endParaRPr lang="es-ES" dirty="0"/>
          </a:p>
        </p:txBody>
      </p:sp>
    </p:spTree>
    <p:extLst>
      <p:ext uri="{BB962C8B-B14F-4D97-AF65-F5344CB8AC3E}">
        <p14:creationId xmlns:p14="http://schemas.microsoft.com/office/powerpoint/2010/main" val="1326914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2050502"/>
            <a:ext cx="8229600" cy="4171949"/>
          </a:xfrm>
        </p:spPr>
        <p:txBody>
          <a:bodyPr/>
          <a:lstStyle/>
          <a:p>
            <a:r>
              <a:rPr lang="en-US" i="1" dirty="0" smtClean="0">
                <a:solidFill>
                  <a:schemeClr val="tx1"/>
                </a:solidFill>
              </a:rPr>
              <a:t>¿Cómo definirías el concepto de </a:t>
            </a:r>
            <a:r>
              <a:rPr lang="en-US" b="1" i="1" dirty="0" smtClean="0">
                <a:solidFill>
                  <a:schemeClr val="tx1"/>
                </a:solidFill>
              </a:rPr>
              <a:t>adherencia al uso del medicamento</a:t>
            </a:r>
            <a:r>
              <a:rPr lang="en-US" i="1" dirty="0" smtClean="0">
                <a:solidFill>
                  <a:schemeClr val="tx1"/>
                </a:solidFill>
              </a:rPr>
              <a:t>?</a:t>
            </a:r>
            <a:endParaRPr lang="es-ES" i="1" dirty="0">
              <a:solidFill>
                <a:schemeClr val="tx1"/>
              </a:solidFill>
            </a:endParaRPr>
          </a:p>
          <a:p>
            <a:pPr lvl="0"/>
            <a:endParaRPr lang="es-ES" i="1" dirty="0">
              <a:solidFill>
                <a:schemeClr val="tx1"/>
              </a:solidFill>
            </a:endParaRPr>
          </a:p>
          <a:p>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30</a:t>
            </a:fld>
            <a:endParaRPr lang="es-ES" dirty="0"/>
          </a:p>
        </p:txBody>
      </p:sp>
    </p:spTree>
    <p:extLst>
      <p:ext uri="{BB962C8B-B14F-4D97-AF65-F5344CB8AC3E}">
        <p14:creationId xmlns:p14="http://schemas.microsoft.com/office/powerpoint/2010/main" val="250728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Definición de adherencia al uso del medicamento </a:t>
            </a:r>
            <a:endParaRPr lang="es-ES" dirty="0"/>
          </a:p>
        </p:txBody>
      </p:sp>
      <p:sp>
        <p:nvSpPr>
          <p:cNvPr id="3" name="Content Placeholder 2"/>
          <p:cNvSpPr>
            <a:spLocks noGrp="1"/>
          </p:cNvSpPr>
          <p:nvPr>
            <p:ph sz="quarter" idx="10"/>
          </p:nvPr>
        </p:nvSpPr>
        <p:spPr/>
        <p:txBody>
          <a:bodyPr>
            <a:normAutofit fontScale="77500" lnSpcReduction="20000"/>
          </a:bodyPr>
          <a:lstStyle/>
          <a:p>
            <a:r>
              <a:rPr lang="en-US" b="1" dirty="0">
                <a:solidFill>
                  <a:schemeClr val="tx1"/>
                </a:solidFill>
              </a:rPr>
              <a:t>El concepto de adherencia al uso del medicamento </a:t>
            </a:r>
            <a:r>
              <a:rPr lang="en-US" dirty="0" smtClean="0">
                <a:solidFill>
                  <a:schemeClr val="tx1"/>
                </a:solidFill>
              </a:rPr>
              <a:t>se refiere a la situación en la que una persona toma el medicamento prescrito de manera </a:t>
            </a:r>
            <a:r>
              <a:rPr lang="en-US" b="1" i="1" dirty="0" smtClean="0">
                <a:solidFill>
                  <a:schemeClr val="tx1"/>
                </a:solidFill>
              </a:rPr>
              <a:t>correcta y constante</a:t>
            </a:r>
            <a:r>
              <a:rPr lang="en-US" dirty="0" smtClean="0">
                <a:solidFill>
                  <a:schemeClr val="tx1"/>
                </a:solidFill>
              </a:rPr>
              <a:t>. Ello implica que toma el medicamento correcto:</a:t>
            </a:r>
            <a:endParaRPr lang="es-ES" dirty="0">
              <a:solidFill>
                <a:schemeClr val="tx1"/>
              </a:solidFill>
            </a:endParaRPr>
          </a:p>
          <a:p>
            <a:pPr lvl="1"/>
            <a:r>
              <a:rPr lang="en-US" dirty="0">
                <a:solidFill>
                  <a:schemeClr val="tx1"/>
                </a:solidFill>
              </a:rPr>
              <a:t> en la dosis correcta,</a:t>
            </a:r>
            <a:endParaRPr lang="es-ES" dirty="0">
              <a:solidFill>
                <a:schemeClr val="tx1"/>
              </a:solidFill>
            </a:endParaRPr>
          </a:p>
          <a:p>
            <a:pPr lvl="1"/>
            <a:r>
              <a:rPr lang="en-US" dirty="0">
                <a:solidFill>
                  <a:schemeClr val="tx1"/>
                </a:solidFill>
              </a:rPr>
              <a:t> con una frecuencia constante (cantidad de veces por día), y</a:t>
            </a:r>
            <a:endParaRPr lang="es-ES" dirty="0">
              <a:solidFill>
                <a:schemeClr val="tx1"/>
              </a:solidFill>
            </a:endParaRPr>
          </a:p>
          <a:p>
            <a:pPr lvl="1"/>
            <a:r>
              <a:rPr dirty="0" smtClean="0"/>
              <a:t> </a:t>
            </a:r>
            <a:r>
              <a:rPr lang="en-US" dirty="0" smtClean="0">
                <a:solidFill>
                  <a:schemeClr val="tx1"/>
                </a:solidFill>
              </a:rPr>
              <a:t>siempre en el mismo momento del día.</a:t>
            </a:r>
          </a:p>
          <a:p>
            <a:pPr marL="457200" lvl="1" indent="0">
              <a:buNone/>
            </a:pPr>
            <a:endParaRPr lang="es-ES" dirty="0">
              <a:solidFill>
                <a:schemeClr val="tx1"/>
              </a:solidFill>
            </a:endParaRPr>
          </a:p>
          <a:p>
            <a:r>
              <a:rPr lang="en-US" b="1" dirty="0">
                <a:solidFill>
                  <a:schemeClr val="tx1"/>
                </a:solidFill>
              </a:rPr>
              <a:t>La noción de adherencia al uso del medicamento con seguimiento</a:t>
            </a:r>
            <a:r>
              <a:rPr lang="en-US" dirty="0" smtClean="0">
                <a:solidFill>
                  <a:schemeClr val="tx1"/>
                </a:solidFill>
              </a:rPr>
              <a:t> se refiere a la situación en la que el cliente asiste a </a:t>
            </a:r>
            <a:r>
              <a:rPr lang="en-US" i="1" dirty="0" smtClean="0">
                <a:solidFill>
                  <a:schemeClr val="tx1"/>
                </a:solidFill>
              </a:rPr>
              <a:t>todas</a:t>
            </a:r>
            <a:r>
              <a:rPr lang="en-US" dirty="0" smtClean="0">
                <a:solidFill>
                  <a:schemeClr val="tx1"/>
                </a:solidFill>
              </a:rPr>
              <a:t> las consultas/procedimientos clínicos programados, entre ellos:</a:t>
            </a:r>
            <a:endParaRPr lang="es-ES" dirty="0">
              <a:solidFill>
                <a:schemeClr val="tx1"/>
              </a:solidFill>
            </a:endParaRPr>
          </a:p>
          <a:p>
            <a:pPr lvl="1"/>
            <a:r>
              <a:rPr lang="en-US" dirty="0">
                <a:solidFill>
                  <a:schemeClr val="tx1"/>
                </a:solidFill>
              </a:rPr>
              <a:t>a las evaluaciones y análisis clínicos, y </a:t>
            </a:r>
          </a:p>
          <a:p>
            <a:pPr lvl="1"/>
            <a:r>
              <a:rPr lang="en-US" dirty="0" smtClean="0">
                <a:solidFill>
                  <a:schemeClr val="tx1"/>
                </a:solidFill>
              </a:rPr>
              <a:t>a retirar los medicamentos/renovar las recetas médicas. </a:t>
            </a:r>
            <a:endParaRPr lang="es-ES" dirty="0">
              <a:solidFill>
                <a:schemeClr val="tx1"/>
              </a:solidFill>
            </a:endParaRPr>
          </a:p>
          <a:p>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31</a:t>
            </a:fld>
            <a:endParaRPr lang="es-ES" dirty="0"/>
          </a:p>
        </p:txBody>
      </p:sp>
    </p:spTree>
    <p:extLst>
      <p:ext uri="{BB962C8B-B14F-4D97-AF65-F5344CB8AC3E}">
        <p14:creationId xmlns:p14="http://schemas.microsoft.com/office/powerpoint/2010/main" val="107029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vac.org/sites/default/files/styles/800wide/public/infographics/Planned%2Congoing%2CcompletedPrEPeval_July2015_0.jpg?itok=LxEyPRoJ"/>
          <p:cNvPicPr>
            <a:picLocks noChangeAspect="1" noChangeArrowheads="1"/>
          </p:cNvPicPr>
          <p:nvPr/>
        </p:nvPicPr>
        <p:blipFill rotWithShape="1">
          <a:blip r:embed="rId3">
            <a:extLst>
              <a:ext uri="{28A0092B-C50C-407E-A947-70E740481C1C}">
                <a14:useLocalDpi xmlns:a14="http://schemas.microsoft.com/office/drawing/2010/main" val="0"/>
              </a:ext>
            </a:extLst>
          </a:blip>
          <a:srcRect l="1115" t="1759" r="1758" b="1809"/>
          <a:stretch/>
        </p:blipFill>
        <p:spPr bwMode="auto">
          <a:xfrm>
            <a:off x="292098" y="0"/>
            <a:ext cx="8851902" cy="62674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p:cNvSpPr txBox="1">
            <a:spLocks/>
          </p:cNvSpPr>
          <p:nvPr/>
        </p:nvSpPr>
        <p:spPr>
          <a:xfrm>
            <a:off x="516255" y="6361989"/>
            <a:ext cx="7711440" cy="3508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dirty="0" smtClean="0"/>
              <a:t>http://www.prepwatch.org/about-prep/research/#ongoingResearch</a:t>
            </a:r>
          </a:p>
        </p:txBody>
      </p:sp>
      <p:sp>
        <p:nvSpPr>
          <p:cNvPr id="9" name="Rectangle 8"/>
          <p:cNvSpPr/>
          <p:nvPr/>
        </p:nvSpPr>
        <p:spPr>
          <a:xfrm>
            <a:off x="-1" y="0"/>
            <a:ext cx="292099" cy="6858000"/>
          </a:xfrm>
          <a:prstGeom prst="rect">
            <a:avLst/>
          </a:prstGeom>
          <a:solidFill>
            <a:schemeClr val="accent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32</a:t>
            </a:fld>
            <a:endParaRPr lang="es-ES" dirty="0"/>
          </a:p>
        </p:txBody>
      </p:sp>
    </p:spTree>
    <p:extLst>
      <p:ext uri="{BB962C8B-B14F-4D97-AF65-F5344CB8AC3E}">
        <p14:creationId xmlns:p14="http://schemas.microsoft.com/office/powerpoint/2010/main" val="2461177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3976"/>
            <a:ext cx="9144000" cy="553402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dirty="0" smtClean="0"/>
              <a:t>Resumen</a:t>
            </a:r>
            <a:endParaRPr lang="es-ES" dirty="0"/>
          </a:p>
        </p:txBody>
      </p:sp>
      <p:sp>
        <p:nvSpPr>
          <p:cNvPr id="3" name="Content Placeholder 2"/>
          <p:cNvSpPr>
            <a:spLocks noGrp="1"/>
          </p:cNvSpPr>
          <p:nvPr>
            <p:ph sz="quarter" idx="10"/>
          </p:nvPr>
        </p:nvSpPr>
        <p:spPr>
          <a:xfrm>
            <a:off x="457200" y="2771774"/>
            <a:ext cx="8229600" cy="3705225"/>
          </a:xfrm>
        </p:spPr>
        <p:txBody>
          <a:bodyPr>
            <a:normAutofit/>
          </a:bodyPr>
          <a:lstStyle/>
          <a:p>
            <a:pPr marL="0" indent="0" algn="ctr">
              <a:buNone/>
            </a:pPr>
            <a:r>
              <a:rPr lang="en-US" b="1" dirty="0">
                <a:solidFill>
                  <a:schemeClr val="tx1"/>
                </a:solidFill>
              </a:rPr>
              <a:t>La PrEP funciona cuando se toma </a:t>
            </a:r>
          </a:p>
          <a:p>
            <a:pPr marL="0" indent="0" algn="ctr">
              <a:buNone/>
            </a:pPr>
            <a:r>
              <a:rPr lang="en-US" b="1" dirty="0">
                <a:solidFill>
                  <a:schemeClr val="tx1"/>
                </a:solidFill>
              </a:rPr>
              <a:t>de manera CORRECTA y CONSTANTE.</a:t>
            </a:r>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33</a:t>
            </a:fld>
            <a:endParaRPr lang="es-ES" dirty="0"/>
          </a:p>
        </p:txBody>
      </p:sp>
    </p:spTree>
    <p:extLst>
      <p:ext uri="{BB962C8B-B14F-4D97-AF65-F5344CB8AC3E}">
        <p14:creationId xmlns:p14="http://schemas.microsoft.com/office/powerpoint/2010/main" val="2936223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600" dirty="0" smtClean="0"/>
              <a:t>ARV recomendados para la PrEP por vía oral</a:t>
            </a:r>
          </a:p>
        </p:txBody>
      </p:sp>
      <p:sp>
        <p:nvSpPr>
          <p:cNvPr id="5" name="Content Placeholder 2"/>
          <p:cNvSpPr>
            <a:spLocks noGrp="1"/>
          </p:cNvSpPr>
          <p:nvPr>
            <p:ph sz="quarter" idx="10"/>
          </p:nvPr>
        </p:nvSpPr>
        <p:spPr/>
        <p:txBody>
          <a:bodyPr>
            <a:normAutofit/>
          </a:bodyPr>
          <a:lstStyle/>
          <a:p>
            <a:pPr lvl="0"/>
            <a:r>
              <a:rPr lang="en-US" sz="2800" dirty="0">
                <a:solidFill>
                  <a:schemeClr val="tx1"/>
                </a:solidFill>
              </a:rPr>
              <a:t>La OMS recomienda que los regímenes de la PrEP por vía oral incluyan tenofovir disoproxil fumarato (TDF).
</a:t>
            </a:r>
            <a:r>
              <a:rPr lang="en-US" sz="2800" dirty="0" smtClean="0">
                <a:solidFill>
                  <a:schemeClr val="tx1"/>
                </a:solidFill>
              </a:rPr>
              <a:t>Asimismo</a:t>
            </a:r>
            <a:r>
              <a:rPr lang="en-US" sz="2800" dirty="0">
                <a:solidFill>
                  <a:schemeClr val="tx1"/>
                </a:solidFill>
              </a:rPr>
              <a:t>, aconseja considerar los siguientes regímenes de la PrEP:</a:t>
            </a:r>
            <a:endParaRPr lang="es-ES" sz="28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1579052"/>
              </p:ext>
            </p:extLst>
          </p:nvPr>
        </p:nvGraphicFramePr>
        <p:xfrm>
          <a:off x="662075" y="3739566"/>
          <a:ext cx="8119804" cy="1737360"/>
        </p:xfrm>
        <a:graphic>
          <a:graphicData uri="http://schemas.openxmlformats.org/drawingml/2006/table">
            <a:tbl>
              <a:tblPr bandRow="1">
                <a:tableStyleId>{0660B408-B3CF-4A94-85FC-2B1E0A45F4A2}</a:tableStyleId>
              </a:tblPr>
              <a:tblGrid>
                <a:gridCol w="8119804">
                  <a:extLst>
                    <a:ext uri="{9D8B030D-6E8A-4147-A177-3AD203B41FA5}">
                      <a16:colId xmlns:a16="http://schemas.microsoft.com/office/drawing/2014/main" val="20000"/>
                    </a:ext>
                  </a:extLst>
                </a:gridCol>
              </a:tblGrid>
              <a:tr h="480306">
                <a:tc>
                  <a:txBody>
                    <a:bodyPr/>
                    <a:lstStyle/>
                    <a:p>
                      <a:pPr algn="ctr"/>
                      <a:r>
                        <a:rPr lang="en-US" sz="1600" dirty="0" smtClean="0">
                          <a:latin typeface="Garamond"/>
                        </a:rPr>
                        <a:t>Un comprimido combinado de emtricitabina (FTC) 200 mg/tenofovir disoproxil fumarato (TDF) 300 mg por vía oral todos los días</a:t>
                      </a:r>
                      <a:endParaRPr lang="es-ES" sz="1600" b="1" dirty="0">
                        <a:latin typeface="Garamond"/>
                        <a:cs typeface="Garamond"/>
                      </a:endParaRPr>
                    </a:p>
                  </a:txBody>
                  <a:tcPr/>
                </a:tc>
                <a:extLst>
                  <a:ext uri="{0D108BD9-81ED-4DB2-BD59-A6C34878D82A}">
                    <a16:rowId xmlns:a16="http://schemas.microsoft.com/office/drawing/2014/main" val="10000"/>
                  </a:ext>
                </a:extLst>
              </a:tr>
              <a:tr h="309875">
                <a:tc>
                  <a:txBody>
                    <a:bodyPr/>
                    <a:lstStyle/>
                    <a:p>
                      <a:pPr algn="ctr"/>
                      <a:r>
                        <a:rPr lang="en-US" sz="1600" dirty="0" smtClean="0">
                          <a:latin typeface="Garamond"/>
                        </a:rPr>
                        <a:t>Un comprimido combinado de lamivudina (3TC) 300 mg/tenofovir disoproxil fumarato (TDF) 300 mg por vía oral todos los días</a:t>
                      </a:r>
                      <a:endParaRPr lang="es-ES" sz="1600" b="1" dirty="0">
                        <a:latin typeface="Garamond"/>
                        <a:cs typeface="Garamond"/>
                      </a:endParaRPr>
                    </a:p>
                  </a:txBody>
                  <a:tcPr/>
                </a:tc>
                <a:extLst>
                  <a:ext uri="{0D108BD9-81ED-4DB2-BD59-A6C34878D82A}">
                    <a16:rowId xmlns:a16="http://schemas.microsoft.com/office/drawing/2014/main" val="10001"/>
                  </a:ext>
                </a:extLst>
              </a:tr>
              <a:tr h="309875">
                <a:tc>
                  <a:txBody>
                    <a:bodyPr/>
                    <a:lstStyle/>
                    <a:p>
                      <a:pPr algn="ctr"/>
                      <a:r>
                        <a:rPr lang="en-US" sz="1600" dirty="0" smtClean="0">
                          <a:latin typeface="Garamond"/>
                        </a:rPr>
                        <a:t>Un único medicamento: tenofovir disoproxil fumarato (TDF) 300 mg por vía oral todos los días*</a:t>
                      </a:r>
                    </a:p>
                    <a:p>
                      <a:pPr algn="ctr"/>
                      <a:r>
                        <a:rPr lang="en-US" sz="1600" baseline="0" dirty="0" smtClean="0">
                          <a:latin typeface="Garamond"/>
                        </a:rPr>
                        <a:t>(*Existen pocos datos sobre el uso exclusivo de TDF como PrEP en HSH) </a:t>
                      </a:r>
                      <a:endParaRPr lang="es-ES" sz="1600" b="1" dirty="0">
                        <a:latin typeface="Garamond"/>
                        <a:cs typeface="Garamond"/>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62075" y="5639748"/>
            <a:ext cx="8119804" cy="646331"/>
          </a:xfrm>
          <a:prstGeom prst="rect">
            <a:avLst/>
          </a:prstGeom>
          <a:solidFill>
            <a:srgbClr val="F99D1C"/>
          </a:solidFill>
        </p:spPr>
        <p:txBody>
          <a:bodyPr wrap="square" rtlCol="0">
            <a:spAutoFit/>
          </a:bodyPr>
          <a:lstStyle/>
          <a:p>
            <a:r>
              <a:rPr lang="en-US" dirty="0">
                <a:solidFill>
                  <a:srgbClr val="FFFFFF"/>
                </a:solidFill>
                <a:latin typeface="Garamond" panose="02020404030301010803" pitchFamily="18" charset="0"/>
              </a:rPr>
              <a:t>En </a:t>
            </a:r>
            <a:r>
              <a:rPr lang="en-US" b="1" dirty="0" smtClean="0">
                <a:solidFill>
                  <a:srgbClr val="FFFFFF"/>
                </a:solidFill>
                <a:latin typeface="Garamond" panose="02020404030301010803" pitchFamily="18" charset="0"/>
              </a:rPr>
              <a:t>&lt;agregar el nombre del país&gt;</a:t>
            </a:r>
            <a:r>
              <a:rPr lang="en-US" dirty="0">
                <a:solidFill>
                  <a:srgbClr val="FFFFFF"/>
                </a:solidFill>
                <a:latin typeface="Garamond" panose="02020404030301010803" pitchFamily="18" charset="0"/>
              </a:rPr>
              <a:t>, entre los regímenes recomendados de la PrEP disponibles se incluye: </a:t>
            </a:r>
            <a:r>
              <a:rPr lang="en-US" b="1" dirty="0" smtClean="0">
                <a:solidFill>
                  <a:srgbClr val="FFFFFF"/>
                </a:solidFill>
                <a:latin typeface="Garamond" panose="02020404030301010803" pitchFamily="18" charset="0"/>
              </a:rPr>
              <a:t>&lt;agregar régimen disponible&gt;.</a:t>
            </a:r>
            <a:endParaRPr lang="es-ES" b="1" dirty="0">
              <a:solidFill>
                <a:srgbClr val="FFFFFF"/>
              </a:solidFill>
              <a:latin typeface="Garamond" panose="02020404030301010803" pitchFamily="18" charset="0"/>
            </a:endParaRPr>
          </a:p>
        </p:txBody>
      </p:sp>
      <p:sp>
        <p:nvSpPr>
          <p:cNvPr id="9" name="Rectangle 8"/>
          <p:cNvSpPr/>
          <p:nvPr/>
        </p:nvSpPr>
        <p:spPr>
          <a:xfrm>
            <a:off x="256684" y="6356350"/>
            <a:ext cx="8578432" cy="276999"/>
          </a:xfrm>
          <a:prstGeom prst="rect">
            <a:avLst/>
          </a:prstGeom>
        </p:spPr>
        <p:txBody>
          <a:bodyPr wrap="square">
            <a:spAutoFit/>
          </a:bodyPr>
          <a:lstStyle/>
          <a:p>
            <a:r>
              <a:rPr lang="en-US" sz="1200" dirty="0" smtClean="0">
                <a:solidFill>
                  <a:schemeClr val="bg1">
                    <a:lumMod val="50000"/>
                  </a:schemeClr>
                </a:solidFill>
                <a:latin typeface="Garamond" panose="02020404030301010803" pitchFamily="18" charset="0"/>
              </a:rPr>
              <a:t>OMS (2016). Consolidated guidelines on the use of antiretroviral drugs for treating and preventing HIV infection.</a:t>
            </a:r>
          </a:p>
        </p:txBody>
      </p:sp>
      <p:sp>
        <p:nvSpPr>
          <p:cNvPr id="10"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34</a:t>
            </a:fld>
            <a:endParaRPr lang="es-ES" dirty="0"/>
          </a:p>
        </p:txBody>
      </p:sp>
    </p:spTree>
    <p:extLst>
      <p:ext uri="{BB962C8B-B14F-4D97-AF65-F5344CB8AC3E}">
        <p14:creationId xmlns:p14="http://schemas.microsoft.com/office/powerpoint/2010/main" val="3025507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Efectos secundarios de la PrEP: informes de estudios controlados aleatorios</a:t>
            </a:r>
            <a:endParaRPr lang="es-ES" sz="3600" dirty="0"/>
          </a:p>
        </p:txBody>
      </p:sp>
      <p:sp>
        <p:nvSpPr>
          <p:cNvPr id="3" name="Content Placeholder 2"/>
          <p:cNvSpPr>
            <a:spLocks noGrp="1"/>
          </p:cNvSpPr>
          <p:nvPr>
            <p:ph sz="quarter" idx="10"/>
          </p:nvPr>
        </p:nvSpPr>
        <p:spPr/>
        <p:txBody>
          <a:bodyPr>
            <a:normAutofit fontScale="92500" lnSpcReduction="10000"/>
          </a:bodyPr>
          <a:lstStyle/>
          <a:p>
            <a:r>
              <a:rPr lang="en-US" dirty="0">
                <a:solidFill>
                  <a:schemeClr val="tx1"/>
                </a:solidFill>
              </a:rPr>
              <a:t>De acuerdo con distintos estudios clínicos realizados, aproximadamente el </a:t>
            </a:r>
            <a:r>
              <a:rPr lang="en-US" b="1" dirty="0">
                <a:solidFill>
                  <a:schemeClr val="tx1"/>
                </a:solidFill>
              </a:rPr>
              <a:t>10 </a:t>
            </a:r>
            <a:r>
              <a:rPr lang="en-US" dirty="0">
                <a:solidFill>
                  <a:schemeClr val="tx1"/>
                </a:solidFill>
              </a:rPr>
              <a:t>% de los participantes sufrieron efectos secundarios. </a:t>
            </a:r>
          </a:p>
          <a:p>
            <a:pPr lvl="1"/>
            <a:r>
              <a:rPr lang="en-US" dirty="0" smtClean="0">
                <a:solidFill>
                  <a:schemeClr val="tx1"/>
                </a:solidFill>
              </a:rPr>
              <a:t>Estos fueron leves y de corto plazo, y no persistieron más allá del primer mes.  </a:t>
            </a:r>
          </a:p>
          <a:p>
            <a:r>
              <a:rPr lang="en-US" b="1" dirty="0">
                <a:solidFill>
                  <a:schemeClr val="tx1"/>
                </a:solidFill>
              </a:rPr>
              <a:t>Algunos de los efectos secundarios pueden ser: </a:t>
            </a:r>
          </a:p>
          <a:p>
            <a:pPr lvl="1"/>
            <a:r>
              <a:rPr lang="en-US" dirty="0">
                <a:solidFill>
                  <a:schemeClr val="tx1"/>
                </a:solidFill>
              </a:rPr>
              <a:t>efectos secundarios gastrointestinales (náuseas/vómitos/dolor abdominal);</a:t>
            </a:r>
          </a:p>
          <a:p>
            <a:pPr lvl="1"/>
            <a:r>
              <a:rPr lang="en-US" dirty="0">
                <a:solidFill>
                  <a:schemeClr val="tx1"/>
                </a:solidFill>
              </a:rPr>
              <a:t>aumento de la creatinina (normalmente reversible), y</a:t>
            </a:r>
          </a:p>
          <a:p>
            <a:pPr lvl="1"/>
            <a:r>
              <a:rPr lang="en-US" dirty="0">
                <a:solidFill>
                  <a:schemeClr val="tx1"/>
                </a:solidFill>
              </a:rPr>
              <a:t>pérdida de densidad mineral ósea, que se recupera después de interrumpir la PrEP.</a:t>
            </a:r>
            <a:endParaRPr lang="es-ES" dirty="0" smtClean="0">
              <a:solidFill>
                <a:schemeClr val="tx1"/>
              </a:solidFill>
            </a:endParaRPr>
          </a:p>
          <a:p>
            <a:pPr marL="457200" lvl="1" indent="0">
              <a:buNone/>
            </a:pPr>
            <a:endParaRPr lang="es-ES" dirty="0" smtClean="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35</a:t>
            </a:fld>
            <a:endParaRPr lang="es-ES" dirty="0"/>
          </a:p>
        </p:txBody>
      </p:sp>
    </p:spTree>
    <p:extLst>
      <p:ext uri="{BB962C8B-B14F-4D97-AF65-F5344CB8AC3E}">
        <p14:creationId xmlns:p14="http://schemas.microsoft.com/office/powerpoint/2010/main" val="3848377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44" y="259048"/>
            <a:ext cx="8821356" cy="858838"/>
          </a:xfrm>
        </p:spPr>
        <p:txBody>
          <a:bodyPr>
            <a:noAutofit/>
          </a:bodyPr>
          <a:lstStyle/>
          <a:p>
            <a:pPr>
              <a:lnSpc>
                <a:spcPct val="80000"/>
              </a:lnSpc>
            </a:pPr>
            <a:r>
              <a:rPr lang="en-US" sz="3200" dirty="0" smtClean="0"/>
              <a:t>Efectos secundarios informados en el estudio iPREX amplio abierto (iPREX OLE): </a:t>
            </a:r>
            <a:r>
              <a:rPr lang="en-US" sz="3200" b="1" dirty="0" smtClean="0"/>
              <a:t>estudio de observación </a:t>
            </a:r>
            <a:endParaRPr lang="es-ES" sz="3200" b="1" dirty="0"/>
          </a:p>
        </p:txBody>
      </p:sp>
      <p:sp>
        <p:nvSpPr>
          <p:cNvPr id="3" name="Content Placeholder 2"/>
          <p:cNvSpPr>
            <a:spLocks noGrp="1"/>
          </p:cNvSpPr>
          <p:nvPr>
            <p:ph sz="quarter" idx="10"/>
          </p:nvPr>
        </p:nvSpPr>
        <p:spPr/>
        <p:txBody>
          <a:bodyPr>
            <a:normAutofit fontScale="85000" lnSpcReduction="10000"/>
          </a:bodyPr>
          <a:lstStyle/>
          <a:p>
            <a:r>
              <a:rPr lang="en-US" sz="2600" dirty="0" smtClean="0">
                <a:solidFill>
                  <a:schemeClr val="tx1"/>
                </a:solidFill>
              </a:rPr>
              <a:t>En la cohorte de la PrEP basada en múltiples sitios que utilizó TDF/FTC por vía oral todos los días como parte del estudio iPREX OLE: </a:t>
            </a:r>
          </a:p>
          <a:p>
            <a:pPr lvl="1"/>
            <a:r>
              <a:rPr lang="en-US" sz="2600" dirty="0" smtClean="0">
                <a:solidFill>
                  <a:schemeClr val="tx1"/>
                </a:solidFill>
              </a:rPr>
              <a:t>El 39 % de los participantes manifestaron haber experimentado efectos secundarios (principalmente leves) vinculados a la PrEP.</a:t>
            </a:r>
          </a:p>
          <a:p>
            <a:pPr lvl="1"/>
            <a:r>
              <a:rPr lang="en-US" sz="2600" dirty="0" smtClean="0">
                <a:solidFill>
                  <a:schemeClr val="tx1"/>
                </a:solidFill>
              </a:rPr>
              <a:t> Se </a:t>
            </a:r>
            <a:r>
              <a:rPr lang="en-US" sz="2600" b="1" dirty="0" smtClean="0">
                <a:solidFill>
                  <a:schemeClr val="tx1"/>
                </a:solidFill>
              </a:rPr>
              <a:t>manifestó un "síndrome del inicio"</a:t>
            </a:r>
            <a:r>
              <a:rPr lang="en-US" sz="2600" dirty="0" smtClean="0">
                <a:solidFill>
                  <a:schemeClr val="tx1"/>
                </a:solidFill>
              </a:rPr>
              <a:t>:</a:t>
            </a:r>
            <a:r>
              <a:rPr lang="en-US" sz="2600" b="1" dirty="0" smtClean="0">
                <a:solidFill>
                  <a:schemeClr val="tx1"/>
                </a:solidFill>
              </a:rPr>
              <a:t> </a:t>
            </a:r>
          </a:p>
          <a:p>
            <a:pPr lvl="2"/>
            <a:r>
              <a:rPr lang="en-US" sz="1800" dirty="0" smtClean="0">
                <a:solidFill>
                  <a:schemeClr val="tx1"/>
                </a:solidFill>
              </a:rPr>
              <a:t>Síntomas gastrointestinales (náuseas, flatulencias, diarrea, dolor abdominal, vómitos), cefaleas, problemas cutáneos/picazón. </a:t>
            </a:r>
            <a:endParaRPr lang="es-ES" sz="2600" dirty="0" smtClean="0">
              <a:solidFill>
                <a:schemeClr val="tx1"/>
              </a:solidFill>
            </a:endParaRPr>
          </a:p>
          <a:p>
            <a:r>
              <a:rPr lang="en-US" sz="2600" dirty="0" smtClean="0">
                <a:solidFill>
                  <a:schemeClr val="tx1"/>
                </a:solidFill>
              </a:rPr>
              <a:t>El "síndrome del inicio" es pasajero pero puede incidir en el nivel de adherencia al uso del medicamento: </a:t>
            </a:r>
          </a:p>
          <a:p>
            <a:pPr lvl="1"/>
            <a:r>
              <a:rPr lang="en-US" sz="2600" dirty="0" smtClean="0">
                <a:solidFill>
                  <a:schemeClr val="tx1"/>
                </a:solidFill>
              </a:rPr>
              <a:t>Los efectos secundarios entre los clientes de la PrEP llegaron a su nivel máximo en el primer mes aproximadamente, y los síntomas desaparecieron en el tercer mes.</a:t>
            </a:r>
          </a:p>
          <a:p>
            <a:r>
              <a:rPr lang="en-US" sz="2600" dirty="0" smtClean="0">
                <a:solidFill>
                  <a:schemeClr val="tx1"/>
                </a:solidFill>
              </a:rPr>
              <a:t>El asesoramiento sobre la adherencia al uso del medicamento ha de enfocarse en el carácter </a:t>
            </a:r>
            <a:r>
              <a:rPr lang="en-US" sz="2600" u="sng" dirty="0" smtClean="0">
                <a:solidFill>
                  <a:schemeClr val="tx1"/>
                </a:solidFill>
              </a:rPr>
              <a:t>pasajero</a:t>
            </a:r>
            <a:r>
              <a:rPr lang="en-US" sz="2600" dirty="0" smtClean="0">
                <a:solidFill>
                  <a:schemeClr val="tx1"/>
                </a:solidFill>
              </a:rPr>
              <a:t> del "síndrome del inicio".</a:t>
            </a:r>
          </a:p>
          <a:p>
            <a:endParaRPr lang="es-ES" sz="1800" dirty="0" smtClean="0">
              <a:solidFill>
                <a:schemeClr val="tx1"/>
              </a:solidFill>
            </a:endParaRPr>
          </a:p>
          <a:p>
            <a:endParaRPr lang="es-ES" sz="1800" dirty="0"/>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36</a:t>
            </a:fld>
            <a:endParaRPr lang="es-ES" dirty="0"/>
          </a:p>
        </p:txBody>
      </p:sp>
    </p:spTree>
    <p:extLst>
      <p:ext uri="{BB962C8B-B14F-4D97-AF65-F5344CB8AC3E}">
        <p14:creationId xmlns:p14="http://schemas.microsoft.com/office/powerpoint/2010/main" val="2422849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¿Los clientes de la PrEP asumirán </a:t>
            </a:r>
            <a:r>
              <a:rPr dirty="0"/>
              <a:t/>
            </a:r>
            <a:br>
              <a:rPr dirty="0"/>
            </a:br>
            <a:r>
              <a:rPr lang="en-US" sz="4000" dirty="0" smtClean="0"/>
              <a:t>conductas más riesgosas? </a:t>
            </a:r>
            <a:endParaRPr lang="es-ES" sz="4000" dirty="0"/>
          </a:p>
        </p:txBody>
      </p:sp>
      <p:sp>
        <p:nvSpPr>
          <p:cNvPr id="3" name="Content Placeholder 2"/>
          <p:cNvSpPr>
            <a:spLocks noGrp="1"/>
          </p:cNvSpPr>
          <p:nvPr>
            <p:ph sz="quarter" idx="10"/>
          </p:nvPr>
        </p:nvSpPr>
        <p:spPr/>
        <p:txBody>
          <a:bodyPr>
            <a:normAutofit/>
          </a:bodyPr>
          <a:lstStyle/>
          <a:p>
            <a:r>
              <a:rPr lang="en-US" sz="2800" dirty="0" smtClean="0">
                <a:solidFill>
                  <a:schemeClr val="tx1"/>
                </a:solidFill>
              </a:rPr>
              <a:t>¿La PrEP alentará a las personas a usar condones con menos frecuencia o a tener más parejas sexuales (esto es, una "compensación de riesgos")?</a:t>
            </a:r>
          </a:p>
          <a:p>
            <a:pPr lvl="1"/>
            <a:r>
              <a:rPr lang="en-US" dirty="0" smtClean="0">
                <a:solidFill>
                  <a:schemeClr val="tx1"/>
                </a:solidFill>
              </a:rPr>
              <a:t>Los estudios clínicos </a:t>
            </a:r>
            <a:r>
              <a:rPr lang="en-US" b="1" dirty="0" smtClean="0">
                <a:solidFill>
                  <a:schemeClr val="tx1"/>
                </a:solidFill>
              </a:rPr>
              <a:t>no</a:t>
            </a:r>
            <a:r>
              <a:rPr lang="en-US" dirty="0" smtClean="0">
                <a:solidFill>
                  <a:schemeClr val="tx1"/>
                </a:solidFill>
              </a:rPr>
              <a:t> arrojaron pruebas en ese sentido.</a:t>
            </a:r>
            <a:r>
              <a:rPr dirty="0" smtClean="0"/>
              <a:t>   </a:t>
            </a:r>
            <a:endParaRPr lang="es-ES" sz="1600" dirty="0" smtClean="0">
              <a:solidFill>
                <a:schemeClr val="tx1"/>
              </a:solidFill>
            </a:endParaRPr>
          </a:p>
          <a:p>
            <a:pPr lvl="1"/>
            <a:r>
              <a:rPr lang="en-US" dirty="0" smtClean="0">
                <a:solidFill>
                  <a:schemeClr val="tx1"/>
                </a:solidFill>
              </a:rPr>
              <a:t>El estudio PROUD reveló que los participantes que estaban expuestos a un riesgo elevado de contraer el VIH antes de comenzar a utilizar la PrEP </a:t>
            </a:r>
            <a:r>
              <a:rPr lang="en-US" b="1" dirty="0" smtClean="0">
                <a:solidFill>
                  <a:schemeClr val="tx1"/>
                </a:solidFill>
              </a:rPr>
              <a:t>no modificaron su conducta sexual</a:t>
            </a:r>
            <a:r>
              <a:rPr lang="en-US" dirty="0" smtClean="0">
                <a:solidFill>
                  <a:schemeClr val="tx1"/>
                </a:solidFill>
              </a:rPr>
              <a:t>, independientemente de que recibieran o no la PrEP.</a:t>
            </a:r>
            <a:endParaRPr lang="es-ES" dirty="0" smtClean="0">
              <a:solidFill>
                <a:schemeClr val="tx1"/>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37</a:t>
            </a:fld>
            <a:endParaRPr lang="es-ES" dirty="0"/>
          </a:p>
        </p:txBody>
      </p:sp>
    </p:spTree>
    <p:extLst>
      <p:ext uri="{BB962C8B-B14F-4D97-AF65-F5344CB8AC3E}">
        <p14:creationId xmlns:p14="http://schemas.microsoft.com/office/powerpoint/2010/main" val="1965949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3400" dirty="0" smtClean="0"/>
              <a:t>¿La PrEP generará una mayor resistencia a los </a:t>
            </a:r>
            <a:r>
              <a:rPr sz="3400" dirty="0"/>
              <a:t/>
            </a:r>
            <a:br>
              <a:rPr sz="3400" dirty="0"/>
            </a:br>
            <a:r>
              <a:rPr lang="en-US" sz="3400" dirty="0" smtClean="0"/>
              <a:t>medicamentos contra el VIH (HIVDR)?</a:t>
            </a:r>
            <a:endParaRPr lang="es-ES" sz="3400" dirty="0"/>
          </a:p>
        </p:txBody>
      </p:sp>
      <p:sp>
        <p:nvSpPr>
          <p:cNvPr id="3" name="Content Placeholder 2"/>
          <p:cNvSpPr>
            <a:spLocks noGrp="1"/>
          </p:cNvSpPr>
          <p:nvPr>
            <p:ph sz="quarter" idx="10"/>
          </p:nvPr>
        </p:nvSpPr>
        <p:spPr/>
        <p:txBody>
          <a:bodyPr>
            <a:normAutofit fontScale="70000" lnSpcReduction="20000"/>
          </a:bodyPr>
          <a:lstStyle/>
          <a:p>
            <a:r>
              <a:rPr lang="en-US" dirty="0">
                <a:solidFill>
                  <a:schemeClr val="tx1"/>
                </a:solidFill>
              </a:rPr>
              <a:t>¡En los estudios clínicos, la HIVDR en los clientes de la PrEP fue </a:t>
            </a:r>
            <a:r>
              <a:rPr lang="en-US" b="1" dirty="0">
                <a:solidFill>
                  <a:schemeClr val="tx1"/>
                </a:solidFill>
              </a:rPr>
              <a:t>muy poco frecuente</a:t>
            </a:r>
            <a:r>
              <a:rPr lang="en-US" dirty="0">
                <a:solidFill>
                  <a:schemeClr val="tx1"/>
                </a:solidFill>
              </a:rPr>
              <a:t>!</a:t>
            </a:r>
          </a:p>
          <a:p>
            <a:pPr lvl="1"/>
            <a:r>
              <a:rPr lang="en-US" dirty="0" smtClean="0">
                <a:solidFill>
                  <a:schemeClr val="tx1"/>
                </a:solidFill>
              </a:rPr>
              <a:t>Los casos de HIVDR se dieron, en su mayoría, en personas con una infección por el VIH no diagnosticada al momento de comenzar a utilizar la PrEP.</a:t>
            </a:r>
            <a:endParaRPr lang="es-ES" dirty="0">
              <a:solidFill>
                <a:schemeClr val="tx1"/>
              </a:solidFill>
            </a:endParaRPr>
          </a:p>
          <a:p>
            <a:r>
              <a:rPr lang="en-US" dirty="0" smtClean="0">
                <a:solidFill>
                  <a:schemeClr val="tx1"/>
                </a:solidFill>
              </a:rPr>
              <a:t>Cuando el nivel de adherencia al uso del medicamento de la PrEP es elevado y no se produce una seroconversión del VIH, no se desarrolla una HIVDR.</a:t>
            </a:r>
          </a:p>
          <a:p>
            <a:r>
              <a:rPr lang="en-US" dirty="0" smtClean="0">
                <a:solidFill>
                  <a:schemeClr val="tx1"/>
                </a:solidFill>
              </a:rPr>
              <a:t>Si el nivel de adherencia al uso del medicamento no es óptimo y se produce una infección por el VIH mientras se utiliza la PrEP, puede haber riesgo de una HIVDR.</a:t>
            </a:r>
          </a:p>
          <a:p>
            <a:r>
              <a:rPr lang="en-US" dirty="0" smtClean="0">
                <a:solidFill>
                  <a:schemeClr val="tx1"/>
                </a:solidFill>
              </a:rPr>
              <a:t>Que el nivel de adherencia al uso del medicamento de la PrEP sea óptimo es un elemento decisivo. </a:t>
            </a:r>
          </a:p>
          <a:p>
            <a:pPr lvl="1"/>
            <a:r>
              <a:rPr lang="en-US" dirty="0" smtClean="0">
                <a:solidFill>
                  <a:schemeClr val="tx1"/>
                </a:solidFill>
              </a:rPr>
              <a:t>Los prestadores de servicios de salud </a:t>
            </a:r>
            <a:r>
              <a:rPr lang="en-US" b="1" dirty="0" smtClean="0">
                <a:solidFill>
                  <a:schemeClr val="tx1"/>
                </a:solidFill>
              </a:rPr>
              <a:t>deben</a:t>
            </a:r>
            <a:r>
              <a:rPr lang="en-US" dirty="0" smtClean="0">
                <a:solidFill>
                  <a:schemeClr val="tx1"/>
                </a:solidFill>
              </a:rPr>
              <a:t> fomentar y vigilar la adherencia al uso del medicamento, y enseñar a los clientes de la PrEP a reconocer los signos y síntomas de las infecciones aguda por el VIH.  </a:t>
            </a:r>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38</a:t>
            </a:fld>
            <a:endParaRPr lang="es-ES" dirty="0"/>
          </a:p>
        </p:txBody>
      </p:sp>
    </p:spTree>
    <p:extLst>
      <p:ext uri="{BB962C8B-B14F-4D97-AF65-F5344CB8AC3E}">
        <p14:creationId xmlns:p14="http://schemas.microsoft.com/office/powerpoint/2010/main" val="424729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Preguntas</a:t>
            </a:r>
            <a:endParaRPr lang="es-ES" dirty="0"/>
          </a:p>
        </p:txBody>
      </p:sp>
      <p:sp>
        <p:nvSpPr>
          <p:cNvPr id="3" name="Content Placeholder 2"/>
          <p:cNvSpPr>
            <a:spLocks noGrp="1"/>
          </p:cNvSpPr>
          <p:nvPr>
            <p:ph sz="quarter" idx="10"/>
          </p:nvPr>
        </p:nvSpPr>
        <p:spPr>
          <a:xfrm>
            <a:off x="431801" y="1612352"/>
            <a:ext cx="8229600" cy="4438650"/>
          </a:xfrm>
        </p:spPr>
        <p:txBody>
          <a:bodyPr/>
          <a:lstStyle/>
          <a:p>
            <a:pPr marL="514350" indent="-514350">
              <a:spcAft>
                <a:spcPts val="400"/>
              </a:spcAft>
              <a:buAutoNum type="arabicPeriod"/>
            </a:pPr>
            <a:r>
              <a:rPr lang="en-US" i="1" dirty="0" smtClean="0">
                <a:solidFill>
                  <a:schemeClr val="tx1"/>
                </a:solidFill>
              </a:rPr>
              <a:t>¿La PrEP protege al cliente de otras ITS?</a:t>
            </a:r>
          </a:p>
          <a:p>
            <a:pPr marL="514350" indent="-514350">
              <a:buAutoNum type="arabicPeriod"/>
            </a:pPr>
            <a:r>
              <a:rPr lang="en-US" i="1" dirty="0" smtClean="0">
                <a:solidFill>
                  <a:schemeClr val="tx1"/>
                </a:solidFill>
              </a:rPr>
              <a:t>¿Qué medidas pueden adoptar los clientes para protegerse de las ITS mientras utilizan la PrEP? ¿Qué debería incluir el conjunto de servicios de prevención?</a:t>
            </a:r>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573590"/>
            <a:ext cx="1654175" cy="17784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39</a:t>
            </a:fld>
            <a:endParaRPr lang="es-ES" dirty="0"/>
          </a:p>
        </p:txBody>
      </p:sp>
    </p:spTree>
    <p:extLst>
      <p:ext uri="{BB962C8B-B14F-4D97-AF65-F5344CB8AC3E}">
        <p14:creationId xmlns:p14="http://schemas.microsoft.com/office/powerpoint/2010/main" val="26274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Competencias específicas en la PrEP</a:t>
            </a:r>
          </a:p>
        </p:txBody>
      </p:sp>
      <p:sp>
        <p:nvSpPr>
          <p:cNvPr id="3" name="Content Placeholder 2"/>
          <p:cNvSpPr>
            <a:spLocks noGrp="1"/>
          </p:cNvSpPr>
          <p:nvPr>
            <p:ph sz="quarter" idx="10"/>
          </p:nvPr>
        </p:nvSpPr>
        <p:spPr>
          <a:xfrm>
            <a:off x="457200" y="1397000"/>
            <a:ext cx="8229600" cy="5461000"/>
          </a:xfrm>
        </p:spPr>
        <p:txBody>
          <a:bodyPr>
            <a:noAutofit/>
          </a:bodyPr>
          <a:lstStyle/>
          <a:p>
            <a:pPr marL="0" indent="0">
              <a:buNone/>
            </a:pPr>
            <a:r>
              <a:rPr lang="en-US" sz="2400" b="1" dirty="0">
                <a:solidFill>
                  <a:schemeClr val="tx1"/>
                </a:solidFill>
              </a:rPr>
              <a:t>Al terminar el programa de capacitación de hoy, los participantes serán capaces de:</a:t>
            </a:r>
          </a:p>
          <a:p>
            <a:r>
              <a:rPr lang="en-US" sz="2300" dirty="0">
                <a:solidFill>
                  <a:schemeClr val="tx1"/>
                </a:solidFill>
              </a:rPr>
              <a:t>Identificar a los candidatos elegibles para la PrEP.</a:t>
            </a:r>
            <a:endParaRPr lang="es-ES" sz="2300" dirty="0">
              <a:solidFill>
                <a:schemeClr val="tx1"/>
              </a:solidFill>
            </a:endParaRPr>
          </a:p>
          <a:p>
            <a:r>
              <a:rPr lang="en-US" sz="2300" dirty="0" smtClean="0">
                <a:solidFill>
                  <a:srgbClr val="000000"/>
                </a:solidFill>
              </a:rPr>
              <a:t>Realizar evaluaciones de riesgos individualizadas sobre el VIH.</a:t>
            </a:r>
            <a:endParaRPr lang="es-ES" sz="2300" dirty="0">
              <a:solidFill>
                <a:srgbClr val="000000"/>
              </a:solidFill>
            </a:endParaRPr>
          </a:p>
          <a:p>
            <a:r>
              <a:rPr lang="en-US" sz="2300" dirty="0">
                <a:solidFill>
                  <a:srgbClr val="000000"/>
                </a:solidFill>
              </a:rPr>
              <a:t>Educar y asesorar a los candidatos y clientes de la PrEP.</a:t>
            </a:r>
          </a:p>
          <a:p>
            <a:r>
              <a:rPr lang="en-US" sz="2300" dirty="0" smtClean="0">
                <a:solidFill>
                  <a:srgbClr val="000000"/>
                </a:solidFill>
              </a:rPr>
              <a:t>Evaluar la elegibilidad médica para la PrEP.</a:t>
            </a:r>
            <a:endParaRPr lang="es-ES" sz="2300" dirty="0">
              <a:solidFill>
                <a:srgbClr val="000000"/>
              </a:solidFill>
            </a:endParaRPr>
          </a:p>
          <a:p>
            <a:pPr lvl="0"/>
            <a:r>
              <a:rPr lang="en-GB" sz="2300" dirty="0" smtClean="0">
                <a:solidFill>
                  <a:schemeClr val="tx1"/>
                </a:solidFill>
              </a:rPr>
              <a:t>Recetar la PrEP.</a:t>
            </a:r>
            <a:endParaRPr lang="es-ES" sz="2300" dirty="0">
              <a:solidFill>
                <a:schemeClr val="tx1"/>
              </a:solidFill>
            </a:endParaRPr>
          </a:p>
          <a:p>
            <a:pPr lvl="0"/>
            <a:r>
              <a:rPr lang="en-GB" sz="2300" dirty="0">
                <a:solidFill>
                  <a:schemeClr val="tx1"/>
                </a:solidFill>
              </a:rPr>
              <a:t>Llevar a cabo evaluaciones clínicas e indicar exámenes de laboratorio durante las consultas de seguimiento de la PrEP.</a:t>
            </a:r>
            <a:endParaRPr lang="es-ES" sz="2300" dirty="0">
              <a:solidFill>
                <a:schemeClr val="tx1"/>
              </a:solidFill>
            </a:endParaRPr>
          </a:p>
          <a:p>
            <a:pPr lvl="0"/>
            <a:r>
              <a:rPr lang="en-US" sz="2300" dirty="0">
                <a:solidFill>
                  <a:schemeClr val="tx1"/>
                </a:solidFill>
              </a:rPr>
              <a:t>Analizar las herramientas de seguimiento y evaluación de la PrEP para su uso en el ámbito local.</a:t>
            </a:r>
          </a:p>
          <a:p>
            <a:pPr lvl="0"/>
            <a:r>
              <a:rPr lang="en-US" sz="2300" dirty="0">
                <a:solidFill>
                  <a:schemeClr val="tx1"/>
                </a:solidFill>
              </a:rPr>
              <a:t>Brindar apoyo, asesoramiento y educación sobre la adherencia al uso del medicamento a los candidatos y clientes de la PrEP. </a:t>
            </a: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a:t>
            </a:fld>
            <a:endParaRPr lang="es-ES" dirty="0"/>
          </a:p>
        </p:txBody>
      </p:sp>
    </p:spTree>
    <p:extLst>
      <p:ext uri="{BB962C8B-B14F-4D97-AF65-F5344CB8AC3E}">
        <p14:creationId xmlns:p14="http://schemas.microsoft.com/office/powerpoint/2010/main" val="1304393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¿La PrEP protege al cliente de otras ITS?</a:t>
            </a:r>
            <a:endParaRPr lang="es-ES" sz="3800" dirty="0"/>
          </a:p>
        </p:txBody>
      </p:sp>
      <p:sp>
        <p:nvSpPr>
          <p:cNvPr id="3" name="Content Placeholder 2"/>
          <p:cNvSpPr>
            <a:spLocks noGrp="1"/>
          </p:cNvSpPr>
          <p:nvPr>
            <p:ph sz="quarter" idx="10"/>
          </p:nvPr>
        </p:nvSpPr>
        <p:spPr/>
        <p:txBody>
          <a:bodyPr>
            <a:normAutofit fontScale="85000" lnSpcReduction="10000"/>
          </a:bodyPr>
          <a:lstStyle/>
          <a:p>
            <a:r>
              <a:rPr lang="en-US" dirty="0" smtClean="0">
                <a:solidFill>
                  <a:schemeClr val="tx1"/>
                </a:solidFill>
              </a:rPr>
              <a:t>Solo los condones pueden evitar las ITS y los embarazos.</a:t>
            </a:r>
            <a:endParaRPr lang="es-ES" dirty="0">
              <a:solidFill>
                <a:schemeClr val="tx1"/>
              </a:solidFill>
            </a:endParaRPr>
          </a:p>
          <a:p>
            <a:r>
              <a:rPr lang="en-US" dirty="0">
                <a:solidFill>
                  <a:schemeClr val="tx1"/>
                </a:solidFill>
              </a:rPr>
              <a:t>La PrEP ofrece protección contra el VIH y también contra el virus del herpes simple tipo 2 en grupos de personas heterosexuales.</a:t>
            </a:r>
            <a:r>
              <a:rPr dirty="0" smtClean="0"/>
              <a:t> </a:t>
            </a:r>
            <a:endParaRPr lang="es-ES" baseline="30000" dirty="0">
              <a:solidFill>
                <a:schemeClr val="tx1"/>
              </a:solidFill>
            </a:endParaRPr>
          </a:p>
          <a:p>
            <a:r>
              <a:rPr lang="en-US" dirty="0" smtClean="0">
                <a:solidFill>
                  <a:schemeClr val="tx1"/>
                </a:solidFill>
              </a:rPr>
              <a:t>La PrEP </a:t>
            </a:r>
            <a:r>
              <a:rPr lang="en-US" b="1" dirty="0" smtClean="0">
                <a:solidFill>
                  <a:schemeClr val="tx1"/>
                </a:solidFill>
              </a:rPr>
              <a:t>NO</a:t>
            </a:r>
            <a:r>
              <a:rPr lang="en-US" dirty="0" smtClean="0">
                <a:solidFill>
                  <a:schemeClr val="tx1"/>
                </a:solidFill>
              </a:rPr>
              <a:t> ofrece protección contra la sífilis, la gonorrea, la clamidia ni el virus del papiloma humano (VPH).</a:t>
            </a:r>
            <a:endParaRPr lang="es-ES" dirty="0">
              <a:solidFill>
                <a:schemeClr val="tx1"/>
              </a:solidFill>
            </a:endParaRPr>
          </a:p>
          <a:p>
            <a:r>
              <a:rPr lang="en-US" dirty="0">
                <a:solidFill>
                  <a:schemeClr val="tx1"/>
                </a:solidFill>
              </a:rPr>
              <a:t>La PrEP ha de brindarse como parte de un conjunto de servicios de prevención que incluya pruebas de detección y tratamiento de las ITS, asesoramiento sobre la reducción de riesgos, condones, anticonceptivos, etc.</a:t>
            </a:r>
            <a:endParaRPr lang="es-ES" dirty="0">
              <a:solidFill>
                <a:schemeClr val="tx1"/>
              </a:solidFill>
            </a:endParaRPr>
          </a:p>
          <a:p>
            <a:pPr marL="0" indent="0">
              <a:buNone/>
            </a:pPr>
            <a:endParaRPr lang="es-ES" dirty="0"/>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40</a:t>
            </a:fld>
            <a:endParaRPr lang="es-ES" dirty="0"/>
          </a:p>
        </p:txBody>
      </p:sp>
    </p:spTree>
    <p:extLst>
      <p:ext uri="{BB962C8B-B14F-4D97-AF65-F5344CB8AC3E}">
        <p14:creationId xmlns:p14="http://schemas.microsoft.com/office/powerpoint/2010/main" val="4195224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0" y="1331912"/>
            <a:ext cx="8902700" cy="5526088"/>
          </a:xfrm>
          <a:prstGeom prst="rect">
            <a:avLst/>
          </a:prstGeom>
          <a:solidFill>
            <a:srgbClr val="80B6E6">
              <a:alpha val="48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57345" name="Title 1"/>
          <p:cNvSpPr>
            <a:spLocks noGrp="1"/>
          </p:cNvSpPr>
          <p:nvPr>
            <p:ph type="title"/>
          </p:nvPr>
        </p:nvSpPr>
        <p:spPr>
          <a:xfrm>
            <a:off x="457200" y="384175"/>
            <a:ext cx="8229600" cy="858838"/>
          </a:xfrm>
        </p:spPr>
        <p:txBody>
          <a:bodyPr>
            <a:noAutofit/>
          </a:bodyPr>
          <a:lstStyle/>
          <a:p>
            <a:pPr eaLnBrk="1" hangingPunct="1">
              <a:lnSpc>
                <a:spcPct val="70000"/>
              </a:lnSpc>
            </a:pPr>
            <a:r>
              <a:rPr dirty="0" smtClean="0"/>
              <a:t>Resumen del Módulo 1</a:t>
            </a:r>
            <a:endParaRPr lang="es-ES" dirty="0" smtClean="0">
              <a:cs typeface="MS PGothic" pitchFamily="34" charset="-128"/>
            </a:endParaRPr>
          </a:p>
        </p:txBody>
      </p:sp>
      <p:sp>
        <p:nvSpPr>
          <p:cNvPr id="30723" name="Content Placeholder 2"/>
          <p:cNvSpPr>
            <a:spLocks noGrp="1"/>
          </p:cNvSpPr>
          <p:nvPr>
            <p:ph sz="quarter" idx="10"/>
          </p:nvPr>
        </p:nvSpPr>
        <p:spPr/>
        <p:txBody>
          <a:bodyPr>
            <a:normAutofit fontScale="77500" lnSpcReduction="20000"/>
          </a:bodyPr>
          <a:lstStyle/>
          <a:p>
            <a:pPr marL="0" indent="0" eaLnBrk="1" hangingPunct="1">
              <a:buNone/>
            </a:pPr>
            <a:r>
              <a:rPr lang="en-US" b="1" dirty="0" smtClean="0">
                <a:solidFill>
                  <a:srgbClr val="000000"/>
                </a:solidFill>
              </a:rPr>
              <a:t>¿Qué sabemos sobre la PrEP?</a:t>
            </a:r>
          </a:p>
          <a:p>
            <a:pPr eaLnBrk="1" hangingPunct="1">
              <a:buFont typeface="Arial"/>
              <a:buChar char="•"/>
            </a:pPr>
            <a:r>
              <a:rPr lang="en-US" dirty="0" smtClean="0">
                <a:solidFill>
                  <a:srgbClr val="000000"/>
                </a:solidFill>
              </a:rPr>
              <a:t>La PrEP puede ser administrada en personas no infectadas por el VIH para reducir el riesgo de contraer el virus.</a:t>
            </a:r>
          </a:p>
          <a:p>
            <a:pPr eaLnBrk="1" hangingPunct="1">
              <a:buFont typeface="Arial"/>
              <a:buChar char="•"/>
            </a:pPr>
            <a:r>
              <a:rPr lang="en-US" dirty="0" smtClean="0">
                <a:solidFill>
                  <a:srgbClr val="000000"/>
                </a:solidFill>
              </a:rPr>
              <a:t>Actualmente se recomiendan regímenes de la PrEP que incluyan la administración de TDF por vía oral.  </a:t>
            </a:r>
          </a:p>
          <a:p>
            <a:pPr eaLnBrk="1" hangingPunct="1">
              <a:buFont typeface="Arial"/>
              <a:buChar char="•"/>
            </a:pPr>
            <a:r>
              <a:rPr lang="en-US" dirty="0" smtClean="0">
                <a:solidFill>
                  <a:srgbClr val="000000"/>
                </a:solidFill>
              </a:rPr>
              <a:t>La PrEP debe utilizarse como una intervención preventiva </a:t>
            </a:r>
            <a:r>
              <a:rPr lang="en-US" b="1" i="1" dirty="0" smtClean="0">
                <a:solidFill>
                  <a:srgbClr val="000000"/>
                </a:solidFill>
              </a:rPr>
              <a:t>adicional</a:t>
            </a:r>
            <a:r>
              <a:rPr lang="en-US" dirty="0" smtClean="0">
                <a:solidFill>
                  <a:srgbClr val="000000"/>
                </a:solidFill>
              </a:rPr>
              <a:t>. </a:t>
            </a:r>
          </a:p>
          <a:p>
            <a:pPr>
              <a:buFont typeface="Arial"/>
              <a:buChar char="•"/>
            </a:pPr>
            <a:r>
              <a:rPr lang="en-US" dirty="0">
                <a:solidFill>
                  <a:srgbClr val="000000"/>
                </a:solidFill>
              </a:rPr>
              <a:t>La PrEP resulta </a:t>
            </a:r>
            <a:r>
              <a:rPr lang="en-US" b="1" dirty="0">
                <a:solidFill>
                  <a:srgbClr val="000000"/>
                </a:solidFill>
              </a:rPr>
              <a:t>eficaz</a:t>
            </a:r>
            <a:r>
              <a:rPr lang="en-US" dirty="0">
                <a:solidFill>
                  <a:srgbClr val="000000"/>
                </a:solidFill>
              </a:rPr>
              <a:t> cuando se emplea de manera correcta y constante.</a:t>
            </a:r>
          </a:p>
          <a:p>
            <a:pPr>
              <a:buFont typeface="Arial"/>
              <a:buChar char="•"/>
            </a:pPr>
            <a:r>
              <a:rPr lang="en-GB" dirty="0" smtClean="0">
                <a:solidFill>
                  <a:srgbClr val="000000"/>
                </a:solidFill>
              </a:rPr>
              <a:t>La PrEP puede ser aplicada en grupos poblacionales de riesgo, como los hombres y mujeres heterosexuales, HSH, TS, UDI y las mujeres transgénero, entre otros. </a:t>
            </a:r>
          </a:p>
          <a:p>
            <a:pPr>
              <a:buFont typeface="Arial"/>
              <a:buChar char="•"/>
            </a:pPr>
            <a:r>
              <a:rPr lang="en-GB" dirty="0" smtClean="0">
                <a:solidFill>
                  <a:srgbClr val="000000"/>
                </a:solidFill>
              </a:rPr>
              <a:t>La PrEP es </a:t>
            </a:r>
            <a:r>
              <a:rPr lang="en-GB" b="1" dirty="0" smtClean="0">
                <a:solidFill>
                  <a:srgbClr val="000000"/>
                </a:solidFill>
              </a:rPr>
              <a:t>segura</a:t>
            </a:r>
            <a:r>
              <a:rPr lang="en-GB" dirty="0" smtClean="0">
                <a:solidFill>
                  <a:srgbClr val="000000"/>
                </a:solidFill>
              </a:rPr>
              <a:t> y sus efectos secundarios son mínimos.</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41</a:t>
            </a:fld>
            <a:endParaRPr lang="es-ES" dirty="0"/>
          </a:p>
        </p:txBody>
      </p:sp>
    </p:spTree>
    <p:extLst>
      <p:ext uri="{BB962C8B-B14F-4D97-AF65-F5344CB8AC3E}">
        <p14:creationId xmlns:p14="http://schemas.microsoft.com/office/powerpoint/2010/main" val="2907164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RECESO</a:t>
            </a:r>
            <a:endParaRPr lang="es-ES" b="1" dirty="0">
              <a:solidFill>
                <a:srgbClr val="FFFFFF"/>
              </a:solidFill>
            </a:endParaRPr>
          </a:p>
        </p:txBody>
      </p:sp>
      <p:pic>
        <p:nvPicPr>
          <p:cNvPr id="7" name="Picture 6" descr="clock_Artboard 14.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2503029" y="2095834"/>
            <a:ext cx="4050792" cy="405731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42</a:t>
            </a:fld>
            <a:endParaRPr lang="es-ES" dirty="0"/>
          </a:p>
        </p:txBody>
      </p:sp>
    </p:spTree>
    <p:extLst>
      <p:ext uri="{BB962C8B-B14F-4D97-AF65-F5344CB8AC3E}">
        <p14:creationId xmlns:p14="http://schemas.microsoft.com/office/powerpoint/2010/main" val="480332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43</a:t>
            </a:fld>
            <a:endParaRPr lang="es-E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rPr>
              <a:t>Módulo 2</a:t>
            </a:r>
            <a:endParaRPr lang="es-ES" sz="4400" b="1" dirty="0">
              <a:solidFill>
                <a:schemeClr val="bg1"/>
              </a:solidFill>
              <a:latin typeface="Arial Narrow"/>
              <a:cs typeface="Arial Narrow"/>
            </a:endParaRPr>
          </a:p>
        </p:txBody>
      </p:sp>
      <p:sp>
        <p:nvSpPr>
          <p:cNvPr id="10" name="Pentagon 9"/>
          <p:cNvSpPr/>
          <p:nvPr/>
        </p:nvSpPr>
        <p:spPr>
          <a:xfrm>
            <a:off x="1145627" y="2895600"/>
            <a:ext cx="5454870" cy="977462"/>
          </a:xfrm>
          <a:prstGeom prst="homePlat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p:cNvSpPr txBox="1"/>
          <p:nvPr/>
        </p:nvSpPr>
        <p:spPr>
          <a:xfrm>
            <a:off x="1338754" y="2902713"/>
            <a:ext cx="4836073" cy="523220"/>
          </a:xfrm>
          <a:prstGeom prst="rect">
            <a:avLst/>
          </a:prstGeom>
          <a:noFill/>
        </p:spPr>
        <p:txBody>
          <a:bodyPr wrap="square" rtlCol="0">
            <a:spAutoFit/>
          </a:bodyPr>
          <a:lstStyle/>
          <a:p>
            <a:r>
              <a:rPr lang="en-US" sz="2800" b="1" dirty="0" smtClean="0">
                <a:solidFill>
                  <a:schemeClr val="bg1"/>
                </a:solidFill>
              </a:rPr>
              <a:t>Identificación y elegibilidad para la PrEP</a:t>
            </a:r>
            <a:endParaRPr lang="es-ES" sz="2800" b="1" dirty="0">
              <a:solidFill>
                <a:schemeClr val="bg1"/>
              </a:solidFill>
            </a:endParaRPr>
          </a:p>
        </p:txBody>
      </p:sp>
      <p:sp>
        <p:nvSpPr>
          <p:cNvPr id="21" name="TextBox 20"/>
          <p:cNvSpPr txBox="1"/>
          <p:nvPr/>
        </p:nvSpPr>
        <p:spPr>
          <a:xfrm>
            <a:off x="445751" y="2949619"/>
            <a:ext cx="573755" cy="784830"/>
          </a:xfrm>
          <a:prstGeom prst="rect">
            <a:avLst/>
          </a:prstGeom>
          <a:noFill/>
        </p:spPr>
        <p:txBody>
          <a:bodyPr wrap="square" rtlCol="0">
            <a:spAutoFit/>
          </a:bodyPr>
          <a:lstStyle/>
          <a:p>
            <a:r>
              <a:rPr lang="en-US" sz="4500" b="1" dirty="0">
                <a:solidFill>
                  <a:schemeClr val="accent2"/>
                </a:solidFill>
              </a:rPr>
              <a:t>2</a:t>
            </a:r>
          </a:p>
        </p:txBody>
      </p:sp>
    </p:spTree>
    <p:extLst>
      <p:ext uri="{BB962C8B-B14F-4D97-AF65-F5344CB8AC3E}">
        <p14:creationId xmlns:p14="http://schemas.microsoft.com/office/powerpoint/2010/main" val="3518423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dirty="0" smtClean="0"/>
              <a:t>Módulo 2: objetivos de aprendizaje</a:t>
            </a:r>
          </a:p>
        </p:txBody>
      </p:sp>
      <p:sp>
        <p:nvSpPr>
          <p:cNvPr id="6" name="Content Placeholder 2"/>
          <p:cNvSpPr>
            <a:spLocks noGrp="1"/>
          </p:cNvSpPr>
          <p:nvPr>
            <p:ph sz="quarter" idx="10"/>
          </p:nvPr>
        </p:nvSpPr>
        <p:spPr>
          <a:xfrm>
            <a:off x="457200" y="1587500"/>
            <a:ext cx="6477000" cy="4889500"/>
          </a:xfrm>
        </p:spPr>
        <p:txBody>
          <a:bodyPr>
            <a:noAutofit/>
          </a:bodyPr>
          <a:lstStyle/>
          <a:p>
            <a:pPr marL="0" indent="0">
              <a:spcAft>
                <a:spcPts val="500"/>
              </a:spcAft>
              <a:buNone/>
            </a:pPr>
            <a:r>
              <a:rPr lang="en-US" sz="2400" b="1" dirty="0">
                <a:solidFill>
                  <a:schemeClr val="tx1"/>
                </a:solidFill>
              </a:rPr>
              <a:t>Al terminar el Módulo 2, los participantes serán capaces de:</a:t>
            </a:r>
          </a:p>
          <a:p>
            <a:pPr marL="917575" lvl="1" indent="-457200">
              <a:spcAft>
                <a:spcPts val="500"/>
              </a:spcAft>
              <a:buFont typeface="Arial" panose="020B0604020202020204" pitchFamily="34" charset="0"/>
              <a:buChar char="•"/>
            </a:pPr>
            <a:r>
              <a:rPr lang="en-US" sz="2400" dirty="0" smtClean="0">
                <a:solidFill>
                  <a:srgbClr val="000000"/>
                </a:solidFill>
              </a:rPr>
              <a:t>Enumerar los 5 criterios principales de elegibilidad para la PrEP.</a:t>
            </a:r>
            <a:endParaRPr lang="es-ES" sz="2400" dirty="0">
              <a:solidFill>
                <a:srgbClr val="000000"/>
              </a:solidFill>
            </a:endParaRPr>
          </a:p>
          <a:p>
            <a:pPr marL="917575" lvl="1" indent="-457200">
              <a:spcAft>
                <a:spcPts val="500"/>
              </a:spcAft>
              <a:buFont typeface="Arial" panose="020B0604020202020204" pitchFamily="34" charset="0"/>
              <a:buChar char="•"/>
            </a:pPr>
            <a:r>
              <a:rPr lang="en-US" sz="2400" dirty="0">
                <a:solidFill>
                  <a:srgbClr val="000000"/>
                </a:solidFill>
              </a:rPr>
              <a:t>Utilizar el formulario estándar de identificación médica para detectar los riesgos significativos de infección por el VIH y determinar la elegibilidad para la PrEP.</a:t>
            </a:r>
            <a:endParaRPr lang="es-ES" sz="2400" dirty="0">
              <a:solidFill>
                <a:srgbClr val="000000"/>
              </a:solidFill>
            </a:endParaRPr>
          </a:p>
          <a:p>
            <a:pPr marL="917575" lvl="1" indent="-457200">
              <a:spcAft>
                <a:spcPts val="500"/>
              </a:spcAft>
              <a:buFont typeface="Arial" panose="020B0604020202020204" pitchFamily="34" charset="0"/>
              <a:buChar char="•"/>
            </a:pPr>
            <a:r>
              <a:rPr lang="en-US" sz="2400" dirty="0" smtClean="0">
                <a:solidFill>
                  <a:srgbClr val="000000"/>
                </a:solidFill>
              </a:rPr>
              <a:t>Mencionar las contraindicaciones para la PrEP.</a:t>
            </a:r>
            <a:endParaRPr lang="es-ES" sz="2400" dirty="0">
              <a:solidFill>
                <a:srgbClr val="000000"/>
              </a:solidFill>
            </a:endParaRPr>
          </a:p>
          <a:p>
            <a:pPr marL="917575" lvl="1" indent="-457200">
              <a:buFont typeface="Arial" panose="020B0604020202020204" pitchFamily="34" charset="0"/>
              <a:buChar char="•"/>
            </a:pPr>
            <a:r>
              <a:rPr lang="en-US" sz="2400" dirty="0">
                <a:solidFill>
                  <a:srgbClr val="000000"/>
                </a:solidFill>
              </a:rPr>
              <a:t>Explicar cómo excluir los casos de infecciones agudas por el VIH.</a:t>
            </a:r>
            <a:endParaRPr lang="es-ES" sz="2400" dirty="0">
              <a:solidFill>
                <a:srgbClr val="000000"/>
              </a:solidFill>
            </a:endParaRPr>
          </a:p>
        </p:txBody>
      </p:sp>
      <p:pic>
        <p:nvPicPr>
          <p:cNvPr id="10" name="Picture 9" descr="checkl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35100"/>
            <a:ext cx="1892808" cy="18958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44</a:t>
            </a:fld>
            <a:endParaRPr lang="es-ES" dirty="0"/>
          </a:p>
        </p:txBody>
      </p:sp>
    </p:spTree>
    <p:extLst>
      <p:ext uri="{BB962C8B-B14F-4D97-AF65-F5344CB8AC3E}">
        <p14:creationId xmlns:p14="http://schemas.microsoft.com/office/powerpoint/2010/main" val="2508456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Recomendaciones de la OMS</a:t>
            </a:r>
            <a:endParaRPr lang="es-ES" dirty="0"/>
          </a:p>
        </p:txBody>
      </p:sp>
      <p:sp>
        <p:nvSpPr>
          <p:cNvPr id="4" name="TextBox 3"/>
          <p:cNvSpPr txBox="1">
            <a:spLocks noChangeArrowheads="1"/>
          </p:cNvSpPr>
          <p:nvPr/>
        </p:nvSpPr>
        <p:spPr bwMode="auto">
          <a:xfrm>
            <a:off x="876299" y="1813406"/>
            <a:ext cx="7429501" cy="3924151"/>
          </a:xfrm>
          <a:prstGeom prst="rect">
            <a:avLst/>
          </a:prstGeom>
          <a:noFill/>
          <a:ln w="57150" cmpd="sng">
            <a:solidFill>
              <a:schemeClr val="accent2"/>
            </a:solidFill>
          </a:ln>
          <a:extLst/>
        </p:spPr>
        <p:txBody>
          <a:bodyPr wrap="square" lIns="36576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s-ES" sz="600" dirty="0" smtClean="0">
              <a:solidFill>
                <a:srgbClr val="000000"/>
              </a:solidFill>
              <a:latin typeface="Garamond" panose="02020404030301010803" pitchFamily="18" charset="0"/>
            </a:endParaRPr>
          </a:p>
          <a:p>
            <a:r>
              <a:rPr lang="en-US" sz="3400" dirty="0" smtClean="0">
                <a:solidFill>
                  <a:srgbClr val="000000"/>
                </a:solidFill>
                <a:latin typeface="Garamond" panose="02020404030301010803" pitchFamily="18" charset="0"/>
              </a:rPr>
              <a:t>La administración de la PrEP por vía oral con TDF debe ofrecerse como una opción de prevención adicional para las personas expuestas a </a:t>
            </a:r>
            <a:r>
              <a:rPr lang="en-US" sz="3400" b="1" i="1" dirty="0" smtClean="0">
                <a:solidFill>
                  <a:srgbClr val="000000"/>
                </a:solidFill>
                <a:latin typeface="Garamond" panose="02020404030301010803" pitchFamily="18" charset="0"/>
              </a:rPr>
              <a:t>riesgos significativos</a:t>
            </a:r>
            <a:r>
              <a:rPr lang="en-US" sz="3400" dirty="0" smtClean="0">
                <a:solidFill>
                  <a:srgbClr val="000000"/>
                </a:solidFill>
                <a:latin typeface="Garamond" panose="02020404030301010803" pitchFamily="18" charset="0"/>
              </a:rPr>
              <a:t> de infección por el VIH como parte de una combinación de enfoques para la prevención del VIH</a:t>
            </a:r>
            <a:r>
              <a:rPr lang="en-US" sz="3400" baseline="30000" dirty="0" smtClean="0">
                <a:solidFill>
                  <a:srgbClr val="000000"/>
                </a:solidFill>
                <a:latin typeface="Garamond" panose="02020404030301010803" pitchFamily="18" charset="0"/>
              </a:rPr>
              <a:t>1</a:t>
            </a:r>
            <a:r>
              <a:rPr lang="en-US" sz="3400" dirty="0" smtClean="0">
                <a:solidFill>
                  <a:srgbClr val="000000"/>
                </a:solidFill>
                <a:latin typeface="Garamond" panose="02020404030301010803" pitchFamily="18" charset="0"/>
              </a:rPr>
              <a:t>.</a:t>
            </a:r>
          </a:p>
          <a:p>
            <a:endParaRPr lang="es-ES" sz="500" dirty="0">
              <a:solidFill>
                <a:srgbClr val="000000"/>
              </a:solidFill>
              <a:latin typeface="Garamond" panose="02020404030301010803" pitchFamily="18" charset="0"/>
            </a:endParaRPr>
          </a:p>
        </p:txBody>
      </p:sp>
      <p:sp>
        <p:nvSpPr>
          <p:cNvPr id="6" name="Rectangle 5"/>
          <p:cNvSpPr/>
          <p:nvPr/>
        </p:nvSpPr>
        <p:spPr>
          <a:xfrm>
            <a:off x="457200" y="6062314"/>
            <a:ext cx="7414209" cy="584776"/>
          </a:xfrm>
          <a:prstGeom prst="rect">
            <a:avLst/>
          </a:prstGeom>
        </p:spPr>
        <p:txBody>
          <a:bodyPr wrap="square">
            <a:spAutoFit/>
          </a:bodyPr>
          <a:lstStyle/>
          <a:p>
            <a:r>
              <a:rPr lang="en-US" sz="1600" baseline="30000" dirty="0" smtClean="0">
                <a:solidFill>
                  <a:schemeClr val="bg1">
                    <a:lumMod val="50000"/>
                  </a:schemeClr>
                </a:solidFill>
                <a:latin typeface="Garamond" panose="02020404030301010803" pitchFamily="18" charset="0"/>
              </a:rPr>
              <a:t>1 </a:t>
            </a:r>
            <a:r>
              <a:rPr lang="en-US" sz="1600" dirty="0" smtClean="0">
                <a:solidFill>
                  <a:schemeClr val="bg1">
                    <a:lumMod val="50000"/>
                  </a:schemeClr>
                </a:solidFill>
                <a:latin typeface="Garamond" panose="02020404030301010803" pitchFamily="18" charset="0"/>
              </a:rPr>
              <a:t>OMS (2016). Consolidated guidelines on the use of antiretroviral drugs for treating and preventing HIV infection.</a:t>
            </a:r>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45</a:t>
            </a:fld>
            <a:endParaRPr lang="es-ES" dirty="0"/>
          </a:p>
        </p:txBody>
      </p:sp>
    </p:spTree>
    <p:extLst>
      <p:ext uri="{BB962C8B-B14F-4D97-AF65-F5344CB8AC3E}">
        <p14:creationId xmlns:p14="http://schemas.microsoft.com/office/powerpoint/2010/main" val="1278471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Preguntas</a:t>
            </a:r>
            <a:endParaRPr lang="es-ES" dirty="0"/>
          </a:p>
        </p:txBody>
      </p:sp>
      <p:sp>
        <p:nvSpPr>
          <p:cNvPr id="3" name="Content Placeholder 2"/>
          <p:cNvSpPr>
            <a:spLocks noGrp="1"/>
          </p:cNvSpPr>
          <p:nvPr>
            <p:ph sz="quarter" idx="10"/>
          </p:nvPr>
        </p:nvSpPr>
        <p:spPr>
          <a:xfrm>
            <a:off x="457200" y="1781174"/>
            <a:ext cx="8229600" cy="4695825"/>
          </a:xfrm>
        </p:spPr>
        <p:txBody>
          <a:bodyPr/>
          <a:lstStyle/>
          <a:p>
            <a:pPr lvl="0"/>
            <a:r>
              <a:rPr lang="en-US" i="1" dirty="0">
                <a:solidFill>
                  <a:schemeClr val="tx1"/>
                </a:solidFill>
              </a:rPr>
              <a:t>¿Quiénes deben recibir la PrEP?</a:t>
            </a:r>
          </a:p>
          <a:p>
            <a:pPr lvl="0"/>
            <a:endParaRPr lang="es-ES" sz="1000" i="1" dirty="0" smtClean="0">
              <a:solidFill>
                <a:schemeClr val="tx1"/>
              </a:solidFill>
            </a:endParaRPr>
          </a:p>
          <a:p>
            <a:pPr lvl="0"/>
            <a:r>
              <a:rPr lang="en-US" i="1" dirty="0" smtClean="0">
                <a:solidFill>
                  <a:schemeClr val="tx1"/>
                </a:solidFill>
              </a:rPr>
              <a:t>¿Cuáles son los criterios de elegibilidad para comenzar a utilizar la PrEP?</a:t>
            </a:r>
            <a:endParaRPr lang="es-ES" i="1" dirty="0">
              <a:solidFill>
                <a:schemeClr val="tx1"/>
              </a:solidFill>
            </a:endParaRPr>
          </a:p>
          <a:p>
            <a:endParaRPr lang="es-ES" dirty="0"/>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46</a:t>
            </a:fld>
            <a:endParaRPr lang="es-ES" dirty="0"/>
          </a:p>
        </p:txBody>
      </p:sp>
    </p:spTree>
    <p:extLst>
      <p:ext uri="{BB962C8B-B14F-4D97-AF65-F5344CB8AC3E}">
        <p14:creationId xmlns:p14="http://schemas.microsoft.com/office/powerpoint/2010/main" val="3074764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Elegibilidad para la PrEP</a:t>
            </a:r>
            <a:endParaRPr lang="es-ES" dirty="0"/>
          </a:p>
        </p:txBody>
      </p:sp>
      <p:sp>
        <p:nvSpPr>
          <p:cNvPr id="3" name="Content Placeholder 2"/>
          <p:cNvSpPr>
            <a:spLocks noGrp="1"/>
          </p:cNvSpPr>
          <p:nvPr>
            <p:ph sz="quarter" idx="10"/>
          </p:nvPr>
        </p:nvSpPr>
        <p:spPr/>
        <p:txBody>
          <a:bodyPr/>
          <a:lstStyle/>
          <a:p>
            <a:pPr marL="0" indent="0">
              <a:buNone/>
            </a:pPr>
            <a:r>
              <a:rPr lang="en-US" b="1" dirty="0" smtClean="0">
                <a:solidFill>
                  <a:schemeClr val="tx1"/>
                </a:solidFill>
              </a:rPr>
              <a:t>Los criterios de elegibilidad incluyen:</a:t>
            </a:r>
          </a:p>
          <a:p>
            <a:pPr marL="0" indent="0">
              <a:buNone/>
            </a:pPr>
            <a:endParaRPr lang="es-E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08833466"/>
              </p:ext>
            </p:extLst>
          </p:nvPr>
        </p:nvGraphicFramePr>
        <p:xfrm>
          <a:off x="469367" y="2312071"/>
          <a:ext cx="8227700" cy="3140185"/>
        </p:xfrm>
        <a:graphic>
          <a:graphicData uri="http://schemas.openxmlformats.org/drawingml/2006/table">
            <a:tbl>
              <a:tblPr bandRow="1">
                <a:tableStyleId>{B301B821-A1FF-4177-AEE7-76D212191A09}</a:tableStyleId>
              </a:tblPr>
              <a:tblGrid>
                <a:gridCol w="8227700">
                  <a:extLst>
                    <a:ext uri="{9D8B030D-6E8A-4147-A177-3AD203B41FA5}">
                      <a16:colId xmlns:a16="http://schemas.microsoft.com/office/drawing/2014/main" val="20000"/>
                    </a:ext>
                  </a:extLst>
                </a:gridCol>
              </a:tblGrid>
              <a:tr h="581444">
                <a:tc>
                  <a:txBody>
                    <a:bodyPr/>
                    <a:lstStyle/>
                    <a:p>
                      <a:pPr marL="800100" lvl="1" indent="-342900" algn="l">
                        <a:buFont typeface="Arial"/>
                        <a:buChar char="•"/>
                      </a:pPr>
                      <a:r>
                        <a:rPr lang="en-US" sz="2200" dirty="0" smtClean="0">
                          <a:latin typeface="Garamond"/>
                        </a:rPr>
                        <a:t>Ser seronegativo al VIH.</a:t>
                      </a:r>
                      <a:endParaRPr lang="es-ES" sz="2200" b="1" dirty="0">
                        <a:solidFill>
                          <a:schemeClr val="bg1"/>
                        </a:solidFill>
                        <a:latin typeface="Garamond"/>
                        <a:cs typeface="Garamond"/>
                      </a:endParaRPr>
                    </a:p>
                  </a:txBody>
                  <a:tcPr/>
                </a:tc>
                <a:extLst>
                  <a:ext uri="{0D108BD9-81ED-4DB2-BD59-A6C34878D82A}">
                    <a16:rowId xmlns:a16="http://schemas.microsoft.com/office/drawing/2014/main" val="10000"/>
                  </a:ext>
                </a:extLst>
              </a:tr>
              <a:tr h="641512">
                <a:tc>
                  <a:txBody>
                    <a:bodyPr/>
                    <a:lstStyle/>
                    <a:p>
                      <a:pPr marL="800100" lvl="1" indent="-342900" algn="l">
                        <a:buFont typeface="Arial"/>
                        <a:buChar char="•"/>
                      </a:pPr>
                      <a:r>
                        <a:rPr lang="en-US" sz="2200" dirty="0" smtClean="0">
                          <a:latin typeface="Garamond"/>
                        </a:rPr>
                        <a:t>Que no existan sospechas de una infección aguda por el VIH. </a:t>
                      </a:r>
                      <a:endParaRPr lang="es-ES" sz="2200" b="1" baseline="0" dirty="0" smtClean="0">
                        <a:solidFill>
                          <a:schemeClr val="bg1"/>
                        </a:solidFill>
                        <a:latin typeface="Garamond"/>
                        <a:cs typeface="Garamond"/>
                      </a:endParaRPr>
                    </a:p>
                  </a:txBody>
                  <a:tcPr/>
                </a:tc>
                <a:extLst>
                  <a:ext uri="{0D108BD9-81ED-4DB2-BD59-A6C34878D82A}">
                    <a16:rowId xmlns:a16="http://schemas.microsoft.com/office/drawing/2014/main" val="10001"/>
                  </a:ext>
                </a:extLst>
              </a:tr>
              <a:tr h="581444">
                <a:tc>
                  <a:txBody>
                    <a:bodyPr/>
                    <a:lstStyle/>
                    <a:p>
                      <a:pPr marL="800100" lvl="1" indent="-342900" algn="l">
                        <a:buFont typeface="Arial"/>
                        <a:buChar char="•"/>
                      </a:pPr>
                      <a:r>
                        <a:rPr lang="en-US" sz="2200" dirty="0" smtClean="0">
                          <a:latin typeface="Garamond"/>
                        </a:rPr>
                        <a:t>Estar expuesto a riesgos significativos* de infección por el VIH.</a:t>
                      </a:r>
                    </a:p>
                  </a:txBody>
                  <a:tcPr/>
                </a:tc>
                <a:extLst>
                  <a:ext uri="{0D108BD9-81ED-4DB2-BD59-A6C34878D82A}">
                    <a16:rowId xmlns:a16="http://schemas.microsoft.com/office/drawing/2014/main" val="10002"/>
                  </a:ext>
                </a:extLst>
              </a:tr>
              <a:tr h="660080">
                <a:tc>
                  <a:txBody>
                    <a:bodyPr/>
                    <a:lstStyle/>
                    <a:p>
                      <a:pPr marL="800100" lvl="1" indent="-342900" algn="l">
                        <a:buFont typeface="Arial"/>
                        <a:buChar char="•"/>
                      </a:pPr>
                      <a:r>
                        <a:rPr lang="en-US" sz="2200" dirty="0" smtClean="0">
                          <a:latin typeface="Garamond"/>
                        </a:rPr>
                        <a:t>Tener una depuración de creatinina (TFGe) &gt;60 ml/min**.</a:t>
                      </a:r>
                      <a:endParaRPr lang="es-ES" sz="2200" b="0" dirty="0">
                        <a:solidFill>
                          <a:schemeClr val="tx1"/>
                        </a:solidFill>
                        <a:latin typeface="Garamond"/>
                        <a:cs typeface="Garamond"/>
                      </a:endParaRPr>
                    </a:p>
                  </a:txBody>
                  <a:tcPr/>
                </a:tc>
                <a:extLst>
                  <a:ext uri="{0D108BD9-81ED-4DB2-BD59-A6C34878D82A}">
                    <a16:rowId xmlns:a16="http://schemas.microsoft.com/office/drawing/2014/main" val="10003"/>
                  </a:ext>
                </a:extLst>
              </a:tr>
              <a:tr h="675705">
                <a:tc>
                  <a:txBody>
                    <a:bodyPr/>
                    <a:lstStyle/>
                    <a:p>
                      <a:pPr marL="800100" lvl="1" indent="-342900" algn="l">
                        <a:buFont typeface="Arial"/>
                        <a:buChar char="•"/>
                      </a:pPr>
                      <a:r>
                        <a:rPr lang="en-US" sz="2200" dirty="0" smtClean="0">
                          <a:latin typeface="Garamond"/>
                        </a:rPr>
                        <a:t>Estar dispuesto a utilizar la PrEP según lo prescrito.</a:t>
                      </a:r>
                      <a:endParaRPr lang="es-ES" sz="2200" b="1" dirty="0">
                        <a:solidFill>
                          <a:schemeClr val="bg1"/>
                        </a:solidFill>
                        <a:latin typeface="Garamond"/>
                        <a:cs typeface="Garamond"/>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93683" y="5779220"/>
            <a:ext cx="3452648" cy="338554"/>
          </a:xfrm>
          <a:prstGeom prst="rect">
            <a:avLst/>
          </a:prstGeom>
          <a:noFill/>
        </p:spPr>
        <p:txBody>
          <a:bodyPr wrap="square" rtlCol="0">
            <a:spAutoFit/>
          </a:bodyPr>
          <a:lstStyle/>
          <a:p>
            <a:r>
              <a:rPr lang="en-US" sz="1600" dirty="0" smtClean="0">
                <a:latin typeface="Garamond" panose="02020404030301010803" pitchFamily="18" charset="0"/>
              </a:rPr>
              <a:t>*Definido más adelante.</a:t>
            </a:r>
            <a:endParaRPr lang="es-ES" sz="1600" dirty="0"/>
          </a:p>
        </p:txBody>
      </p:sp>
      <p:sp>
        <p:nvSpPr>
          <p:cNvPr id="7" name="TextBox 6"/>
          <p:cNvSpPr txBox="1"/>
          <p:nvPr/>
        </p:nvSpPr>
        <p:spPr>
          <a:xfrm>
            <a:off x="693683" y="6034431"/>
            <a:ext cx="7277402" cy="584776"/>
          </a:xfrm>
          <a:prstGeom prst="rect">
            <a:avLst/>
          </a:prstGeom>
          <a:noFill/>
        </p:spPr>
        <p:txBody>
          <a:bodyPr wrap="square" rtlCol="0">
            <a:spAutoFit/>
          </a:bodyPr>
          <a:lstStyle/>
          <a:p>
            <a:r>
              <a:rPr lang="en-US" sz="1600" dirty="0" smtClean="0">
                <a:latin typeface="Garamond" panose="02020404030301010803" pitchFamily="18" charset="0"/>
              </a:rPr>
              <a:t>**TFGe: tasa de filtración glomerular estimada. No debe retrasarse el inicio de la PrEP a la espera de los resultados de creatinina.</a:t>
            </a:r>
            <a:endParaRPr lang="es-ES" sz="1600" dirty="0"/>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47</a:t>
            </a:fld>
            <a:endParaRPr lang="es-ES" dirty="0"/>
          </a:p>
        </p:txBody>
      </p:sp>
    </p:spTree>
    <p:extLst>
      <p:ext uri="{BB962C8B-B14F-4D97-AF65-F5344CB8AC3E}">
        <p14:creationId xmlns:p14="http://schemas.microsoft.com/office/powerpoint/2010/main" val="1179654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sz="3600" dirty="0" smtClean="0"/>
              <a:t>Descartar la posibilidad de infección por </a:t>
            </a:r>
            <a:r>
              <a:rPr sz="3600" dirty="0"/>
              <a:t/>
            </a:r>
            <a:br>
              <a:rPr sz="3600" dirty="0"/>
            </a:br>
            <a:r>
              <a:rPr sz="3600" dirty="0" smtClean="0"/>
              <a:t>el VIH antes de comenzar a utilizar la PrEP</a:t>
            </a:r>
            <a:endParaRPr lang="es-ES" sz="3600" dirty="0"/>
          </a:p>
        </p:txBody>
      </p:sp>
      <p:sp>
        <p:nvSpPr>
          <p:cNvPr id="3" name="Content Placeholder 2"/>
          <p:cNvSpPr>
            <a:spLocks noGrp="1"/>
          </p:cNvSpPr>
          <p:nvPr>
            <p:ph sz="quarter" idx="10"/>
          </p:nvPr>
        </p:nvSpPr>
        <p:spPr/>
        <p:txBody>
          <a:bodyPr>
            <a:normAutofit fontScale="85000" lnSpcReduction="20000"/>
          </a:bodyPr>
          <a:lstStyle/>
          <a:p>
            <a:r>
              <a:rPr lang="en-US" dirty="0" smtClean="0">
                <a:solidFill>
                  <a:schemeClr val="tx1"/>
                </a:solidFill>
              </a:rPr>
              <a:t>La PrEP es una intervención preventiva dirigida a personas que no están infectadas por el VIH. </a:t>
            </a:r>
          </a:p>
          <a:p>
            <a:r>
              <a:rPr lang="en-US" dirty="0" smtClean="0">
                <a:solidFill>
                  <a:schemeClr val="tx1"/>
                </a:solidFill>
              </a:rPr>
              <a:t>Antes de iniciar la PrEP, debe ofrecerse la realización de una prueba del VIH a todo aquel que esté expuesto a riesgos significativos de infección por el VIH y que reúna las condiciones para este tratamiento.</a:t>
            </a:r>
          </a:p>
          <a:p>
            <a:r>
              <a:rPr lang="en-US" dirty="0" smtClean="0">
                <a:solidFill>
                  <a:schemeClr val="tx1"/>
                </a:solidFill>
              </a:rPr>
              <a:t>La prueba del VIH debe realizarse siguiendo los algoritmos y directrices nacionales.</a:t>
            </a:r>
          </a:p>
          <a:p>
            <a:pPr lvl="1"/>
            <a:r>
              <a:rPr lang="en-US" dirty="0" smtClean="0">
                <a:solidFill>
                  <a:schemeClr val="tx1"/>
                </a:solidFill>
              </a:rPr>
              <a:t>Idealmente, debe recurrirse a las pruebas rápidas del VIH en el sitio más cercano.</a:t>
            </a:r>
          </a:p>
          <a:p>
            <a:pPr lvl="1"/>
            <a:r>
              <a:rPr lang="en-US" dirty="0" smtClean="0">
                <a:solidFill>
                  <a:schemeClr val="tx1"/>
                </a:solidFill>
              </a:rPr>
              <a:t>Aquellos clientes cuyas pruebas den positivo deben someterse de inmediato a un tratamiento del VIH y recibir los servicios de atención médica. </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48</a:t>
            </a:fld>
            <a:endParaRPr lang="es-ES" dirty="0"/>
          </a:p>
        </p:txBody>
      </p:sp>
    </p:spTree>
    <p:extLst>
      <p:ext uri="{BB962C8B-B14F-4D97-AF65-F5344CB8AC3E}">
        <p14:creationId xmlns:p14="http://schemas.microsoft.com/office/powerpoint/2010/main" val="2544043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Algoritmo nacional de la prueba del VIH </a:t>
            </a:r>
            <a:endParaRPr lang="es-ES" dirty="0"/>
          </a:p>
        </p:txBody>
      </p:sp>
      <p:sp>
        <p:nvSpPr>
          <p:cNvPr id="3" name="Content Placeholder 2"/>
          <p:cNvSpPr>
            <a:spLocks noGrp="1"/>
          </p:cNvSpPr>
          <p:nvPr>
            <p:ph sz="quarter" idx="10"/>
          </p:nvPr>
        </p:nvSpPr>
        <p:spPr/>
        <p:txBody>
          <a:bodyPr/>
          <a:lstStyle/>
          <a:p>
            <a:pPr marL="0" indent="0">
              <a:buNone/>
            </a:pPr>
            <a:r>
              <a:rPr lang="en-US" dirty="0" smtClean="0">
                <a:solidFill>
                  <a:srgbClr val="FF8000"/>
                </a:solidFill>
              </a:rPr>
              <a:t>&gt;&gt;Agregar aquí texto específico del país &lt;&lt;</a:t>
            </a:r>
            <a:endParaRPr lang="es-ES" dirty="0">
              <a:solidFill>
                <a:srgbClr val="FF8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49</a:t>
            </a:fld>
            <a:endParaRPr lang="es-ES" dirty="0"/>
          </a:p>
        </p:txBody>
      </p:sp>
    </p:spTree>
    <p:extLst>
      <p:ext uri="{BB962C8B-B14F-4D97-AF65-F5344CB8AC3E}">
        <p14:creationId xmlns:p14="http://schemas.microsoft.com/office/powerpoint/2010/main" val="3132890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a:t>
            </a:fld>
            <a:endParaRPr lang="es-ES" dirty="0"/>
          </a:p>
        </p:txBody>
      </p:sp>
      <p:sp>
        <p:nvSpPr>
          <p:cNvPr id="8" name="TextBox 7"/>
          <p:cNvSpPr txBox="1"/>
          <p:nvPr/>
        </p:nvSpPr>
        <p:spPr>
          <a:xfrm>
            <a:off x="225034" y="241450"/>
            <a:ext cx="8582635" cy="707886"/>
          </a:xfrm>
          <a:prstGeom prst="rect">
            <a:avLst/>
          </a:prstGeom>
          <a:noFill/>
        </p:spPr>
        <p:txBody>
          <a:bodyPr wrap="square" rtlCol="0">
            <a:spAutoFit/>
          </a:bodyPr>
          <a:lstStyle/>
          <a:p>
            <a:pPr algn="ctr"/>
            <a:r>
              <a:rPr lang="en-US" sz="4000" b="1" dirty="0" smtClean="0">
                <a:solidFill>
                  <a:schemeClr val="bg1"/>
                </a:solidFill>
                <a:latin typeface="Arial Narrow"/>
              </a:rPr>
              <a:t>Descripción general de la capacitación</a:t>
            </a:r>
            <a:endParaRPr lang="es-ES" sz="4000" b="1" dirty="0">
              <a:solidFill>
                <a:schemeClr val="bg1"/>
              </a:solidFill>
              <a:latin typeface="Arial Narrow"/>
              <a:cs typeface="Arial Narrow"/>
            </a:endParaRPr>
          </a:p>
        </p:txBody>
      </p:sp>
      <p:sp>
        <p:nvSpPr>
          <p:cNvPr id="9" name="Pentagon 8"/>
          <p:cNvSpPr/>
          <p:nvPr/>
        </p:nvSpPr>
        <p:spPr>
          <a:xfrm>
            <a:off x="1145627" y="1508234"/>
            <a:ext cx="4162097" cy="977462"/>
          </a:xfrm>
          <a:prstGeom prst="homePlat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entagon 9"/>
          <p:cNvSpPr/>
          <p:nvPr/>
        </p:nvSpPr>
        <p:spPr>
          <a:xfrm>
            <a:off x="1145627" y="2895600"/>
            <a:ext cx="5454870" cy="977462"/>
          </a:xfrm>
          <a:prstGeom prst="homePlat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Pentagon 10"/>
          <p:cNvSpPr/>
          <p:nvPr/>
        </p:nvSpPr>
        <p:spPr>
          <a:xfrm>
            <a:off x="1145628" y="4267207"/>
            <a:ext cx="6558455" cy="97746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entagon 11"/>
          <p:cNvSpPr/>
          <p:nvPr/>
        </p:nvSpPr>
        <p:spPr>
          <a:xfrm>
            <a:off x="1145626" y="5654580"/>
            <a:ext cx="7662043" cy="977462"/>
          </a:xfrm>
          <a:prstGeom prst="homePlate">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338754" y="1574010"/>
            <a:ext cx="3255562" cy="830997"/>
          </a:xfrm>
          <a:prstGeom prst="rect">
            <a:avLst/>
          </a:prstGeom>
          <a:noFill/>
        </p:spPr>
        <p:txBody>
          <a:bodyPr wrap="square" rtlCol="0">
            <a:spAutoFit/>
          </a:bodyPr>
          <a:lstStyle/>
          <a:p>
            <a:r>
              <a:rPr lang="en-US" sz="2400" b="1" dirty="0" smtClean="0">
                <a:solidFill>
                  <a:schemeClr val="bg1"/>
                </a:solidFill>
              </a:rPr>
              <a:t>Nociones fundamentales de la PrEP</a:t>
            </a:r>
            <a:endParaRPr lang="es-ES" sz="2400" b="1" dirty="0">
              <a:solidFill>
                <a:schemeClr val="bg1"/>
              </a:solidFill>
            </a:endParaRPr>
          </a:p>
        </p:txBody>
      </p:sp>
      <p:sp>
        <p:nvSpPr>
          <p:cNvPr id="17" name="TextBox 16"/>
          <p:cNvSpPr txBox="1"/>
          <p:nvPr/>
        </p:nvSpPr>
        <p:spPr>
          <a:xfrm>
            <a:off x="1338754" y="2987936"/>
            <a:ext cx="4836073" cy="830997"/>
          </a:xfrm>
          <a:prstGeom prst="rect">
            <a:avLst/>
          </a:prstGeom>
          <a:noFill/>
        </p:spPr>
        <p:txBody>
          <a:bodyPr wrap="square" rtlCol="0">
            <a:spAutoFit/>
          </a:bodyPr>
          <a:lstStyle/>
          <a:p>
            <a:r>
              <a:rPr lang="en-US" sz="2400" b="1" dirty="0" smtClean="0">
                <a:solidFill>
                  <a:schemeClr val="bg1"/>
                </a:solidFill>
              </a:rPr>
              <a:t>Identificación y elegibilidad para la PrEP</a:t>
            </a:r>
            <a:endParaRPr lang="es-ES" sz="2400" b="1" dirty="0">
              <a:solidFill>
                <a:schemeClr val="bg1"/>
              </a:solidFill>
            </a:endParaRPr>
          </a:p>
        </p:txBody>
      </p:sp>
      <p:sp>
        <p:nvSpPr>
          <p:cNvPr id="18" name="TextBox 17"/>
          <p:cNvSpPr txBox="1"/>
          <p:nvPr/>
        </p:nvSpPr>
        <p:spPr>
          <a:xfrm>
            <a:off x="1236296" y="4373939"/>
            <a:ext cx="5569152" cy="830997"/>
          </a:xfrm>
          <a:prstGeom prst="rect">
            <a:avLst/>
          </a:prstGeom>
          <a:noFill/>
        </p:spPr>
        <p:txBody>
          <a:bodyPr wrap="square" rtlCol="0">
            <a:spAutoFit/>
          </a:bodyPr>
          <a:lstStyle/>
          <a:p>
            <a:r>
              <a:rPr lang="en-US" sz="2400" b="1" dirty="0" smtClean="0">
                <a:solidFill>
                  <a:schemeClr val="bg1"/>
                </a:solidFill>
              </a:rPr>
              <a:t>Primera consulta de la PrEP y consultas de seguimiento</a:t>
            </a:r>
            <a:endParaRPr lang="es-ES" sz="2400" b="1" dirty="0">
              <a:solidFill>
                <a:schemeClr val="bg1"/>
              </a:solidFill>
            </a:endParaRPr>
          </a:p>
        </p:txBody>
      </p:sp>
      <p:sp>
        <p:nvSpPr>
          <p:cNvPr id="19" name="TextBox 18"/>
          <p:cNvSpPr txBox="1"/>
          <p:nvPr/>
        </p:nvSpPr>
        <p:spPr>
          <a:xfrm>
            <a:off x="1338754" y="5745731"/>
            <a:ext cx="6971684" cy="757130"/>
          </a:xfrm>
          <a:prstGeom prst="rect">
            <a:avLst/>
          </a:prstGeom>
          <a:noFill/>
        </p:spPr>
        <p:txBody>
          <a:bodyPr wrap="square" rtlCol="0">
            <a:spAutoFit/>
          </a:bodyPr>
          <a:lstStyle/>
          <a:p>
            <a:pPr>
              <a:lnSpc>
                <a:spcPct val="90000"/>
              </a:lnSpc>
            </a:pPr>
            <a:r>
              <a:rPr lang="en-US" sz="2400" b="1" dirty="0" smtClean="0">
                <a:solidFill>
                  <a:schemeClr val="bg1"/>
                </a:solidFill>
              </a:rPr>
              <a:t>Seguimiento y tratamiento de los efectos secundarios, seroconversión y estigma asociado a la PrEP </a:t>
            </a:r>
            <a:endParaRPr lang="es-ES" sz="2400" b="1" dirty="0">
              <a:solidFill>
                <a:schemeClr val="bg1"/>
              </a:solidFill>
            </a:endParaRPr>
          </a:p>
        </p:txBody>
      </p:sp>
      <p:sp>
        <p:nvSpPr>
          <p:cNvPr id="20" name="TextBox 19"/>
          <p:cNvSpPr txBox="1"/>
          <p:nvPr/>
        </p:nvSpPr>
        <p:spPr>
          <a:xfrm>
            <a:off x="429986" y="1582533"/>
            <a:ext cx="573755" cy="784830"/>
          </a:xfrm>
          <a:prstGeom prst="rect">
            <a:avLst/>
          </a:prstGeom>
          <a:noFill/>
        </p:spPr>
        <p:txBody>
          <a:bodyPr wrap="square" rtlCol="0">
            <a:spAutoFit/>
          </a:bodyPr>
          <a:lstStyle/>
          <a:p>
            <a:r>
              <a:rPr lang="en-US" sz="4500" b="1" dirty="0" smtClean="0">
                <a:solidFill>
                  <a:schemeClr val="accent1"/>
                </a:solidFill>
              </a:rPr>
              <a:t>1</a:t>
            </a:r>
            <a:endParaRPr lang="es-ES" sz="4500" b="1" dirty="0">
              <a:solidFill>
                <a:schemeClr val="accent1"/>
              </a:solidFill>
            </a:endParaRPr>
          </a:p>
        </p:txBody>
      </p:sp>
      <p:sp>
        <p:nvSpPr>
          <p:cNvPr id="21" name="TextBox 20"/>
          <p:cNvSpPr txBox="1"/>
          <p:nvPr/>
        </p:nvSpPr>
        <p:spPr>
          <a:xfrm>
            <a:off x="445751" y="2949619"/>
            <a:ext cx="573755" cy="784830"/>
          </a:xfrm>
          <a:prstGeom prst="rect">
            <a:avLst/>
          </a:prstGeom>
          <a:noFill/>
        </p:spPr>
        <p:txBody>
          <a:bodyPr wrap="square" rtlCol="0">
            <a:spAutoFit/>
          </a:bodyPr>
          <a:lstStyle/>
          <a:p>
            <a:r>
              <a:rPr lang="en-US" sz="4500" b="1" dirty="0">
                <a:solidFill>
                  <a:schemeClr val="accent2"/>
                </a:solidFill>
              </a:rPr>
              <a:t>2</a:t>
            </a:r>
          </a:p>
        </p:txBody>
      </p:sp>
      <p:sp>
        <p:nvSpPr>
          <p:cNvPr id="22" name="TextBox 21"/>
          <p:cNvSpPr txBox="1"/>
          <p:nvPr/>
        </p:nvSpPr>
        <p:spPr>
          <a:xfrm>
            <a:off x="429989" y="4344056"/>
            <a:ext cx="573755" cy="784830"/>
          </a:xfrm>
          <a:prstGeom prst="rect">
            <a:avLst/>
          </a:prstGeom>
          <a:noFill/>
        </p:spPr>
        <p:txBody>
          <a:bodyPr wrap="square" rtlCol="0">
            <a:spAutoFit/>
          </a:bodyPr>
          <a:lstStyle/>
          <a:p>
            <a:r>
              <a:rPr lang="en-US" sz="4500" b="1" dirty="0">
                <a:solidFill>
                  <a:schemeClr val="accent3"/>
                </a:solidFill>
              </a:rPr>
              <a:t>3</a:t>
            </a:r>
          </a:p>
        </p:txBody>
      </p:sp>
      <p:sp>
        <p:nvSpPr>
          <p:cNvPr id="23" name="TextBox 22"/>
          <p:cNvSpPr txBox="1"/>
          <p:nvPr/>
        </p:nvSpPr>
        <p:spPr>
          <a:xfrm>
            <a:off x="445760" y="5670593"/>
            <a:ext cx="573755" cy="784830"/>
          </a:xfrm>
          <a:prstGeom prst="rect">
            <a:avLst/>
          </a:prstGeom>
          <a:noFill/>
        </p:spPr>
        <p:txBody>
          <a:bodyPr wrap="square" rtlCol="0">
            <a:spAutoFit/>
          </a:bodyPr>
          <a:lstStyle/>
          <a:p>
            <a:r>
              <a:rPr lang="en-US" sz="4500" b="1" dirty="0">
                <a:solidFill>
                  <a:schemeClr val="tx2">
                    <a:lumMod val="60000"/>
                    <a:lumOff val="40000"/>
                  </a:schemeClr>
                </a:solidFill>
              </a:rPr>
              <a:t>4</a:t>
            </a:r>
          </a:p>
        </p:txBody>
      </p:sp>
    </p:spTree>
    <p:extLst>
      <p:ext uri="{BB962C8B-B14F-4D97-AF65-F5344CB8AC3E}">
        <p14:creationId xmlns:p14="http://schemas.microsoft.com/office/powerpoint/2010/main" val="3661799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2057400"/>
            <a:ext cx="8229600" cy="3924300"/>
          </a:xfrm>
        </p:spPr>
        <p:txBody>
          <a:bodyPr/>
          <a:lstStyle/>
          <a:p>
            <a:r>
              <a:rPr lang="en-US" i="1" dirty="0" smtClean="0">
                <a:solidFill>
                  <a:schemeClr val="tx1"/>
                </a:solidFill>
              </a:rPr>
              <a:t>¿A qué se denomina infección </a:t>
            </a:r>
            <a:r>
              <a:rPr lang="en-US" i="1" u="sng" dirty="0" smtClean="0">
                <a:solidFill>
                  <a:schemeClr val="tx1"/>
                </a:solidFill>
              </a:rPr>
              <a:t>aguda</a:t>
            </a:r>
            <a:r>
              <a:rPr lang="en-US" i="1" dirty="0" smtClean="0">
                <a:solidFill>
                  <a:schemeClr val="tx1"/>
                </a:solidFill>
              </a:rPr>
              <a:t> por el VIH?</a:t>
            </a:r>
            <a:endParaRPr lang="es-ES" i="1" dirty="0">
              <a:solidFill>
                <a:schemeClr val="tx1"/>
              </a:solidFill>
            </a:endParaRPr>
          </a:p>
          <a:p>
            <a:pPr algn="ctr"/>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50</a:t>
            </a:fld>
            <a:endParaRPr lang="es-ES" dirty="0"/>
          </a:p>
        </p:txBody>
      </p:sp>
    </p:spTree>
    <p:extLst>
      <p:ext uri="{BB962C8B-B14F-4D97-AF65-F5344CB8AC3E}">
        <p14:creationId xmlns:p14="http://schemas.microsoft.com/office/powerpoint/2010/main" val="3980250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Infección aguda por el VIH</a:t>
            </a:r>
            <a:endParaRPr lang="es-ES" dirty="0"/>
          </a:p>
        </p:txBody>
      </p:sp>
      <p:sp>
        <p:nvSpPr>
          <p:cNvPr id="3" name="Content Placeholder 2"/>
          <p:cNvSpPr>
            <a:spLocks noGrp="1"/>
          </p:cNvSpPr>
          <p:nvPr>
            <p:ph sz="quarter" idx="10"/>
          </p:nvPr>
        </p:nvSpPr>
        <p:spPr/>
        <p:txBody>
          <a:bodyPr>
            <a:normAutofit fontScale="92500" lnSpcReduction="10000"/>
          </a:bodyPr>
          <a:lstStyle/>
          <a:p>
            <a:pPr>
              <a:lnSpc>
                <a:spcPct val="90000"/>
              </a:lnSpc>
            </a:pPr>
            <a:r>
              <a:rPr lang="en-US" sz="2600" dirty="0">
                <a:solidFill>
                  <a:schemeClr val="tx1"/>
                </a:solidFill>
              </a:rPr>
              <a:t>Se denomina infección aguda por el VIH (IAV) a la </a:t>
            </a:r>
            <a:r>
              <a:rPr lang="en-US" sz="2600" b="1" dirty="0">
                <a:solidFill>
                  <a:schemeClr val="tx1"/>
                </a:solidFill>
              </a:rPr>
              <a:t>fase temprana de la enfermedad del VIH</a:t>
            </a:r>
            <a:r>
              <a:rPr lang="en-US" sz="2600" dirty="0">
                <a:solidFill>
                  <a:schemeClr val="tx1"/>
                </a:solidFill>
              </a:rPr>
              <a:t> que se caracteriza por un primer brote de viremia.</a:t>
            </a:r>
            <a:endParaRPr lang="es-ES" sz="2600" dirty="0">
              <a:solidFill>
                <a:schemeClr val="tx1"/>
              </a:solidFill>
            </a:endParaRPr>
          </a:p>
          <a:p>
            <a:pPr>
              <a:lnSpc>
                <a:spcPct val="90000"/>
              </a:lnSpc>
            </a:pPr>
            <a:r>
              <a:rPr lang="en-US" sz="2600" dirty="0">
                <a:solidFill>
                  <a:schemeClr val="tx1"/>
                </a:solidFill>
              </a:rPr>
              <a:t>La IAV se desarrolla </a:t>
            </a:r>
            <a:r>
              <a:rPr lang="en-US" sz="2600" b="1" dirty="0">
                <a:solidFill>
                  <a:schemeClr val="tx1"/>
                </a:solidFill>
              </a:rPr>
              <a:t>entre las primeras dos y cuatro semanas</a:t>
            </a:r>
            <a:r>
              <a:rPr lang="en-US" sz="2600" dirty="0">
                <a:solidFill>
                  <a:schemeClr val="tx1"/>
                </a:solidFill>
              </a:rPr>
              <a:t> después de producida la infección por el VIH.</a:t>
            </a:r>
            <a:endParaRPr lang="es-ES" sz="2600" dirty="0">
              <a:solidFill>
                <a:schemeClr val="tx1"/>
              </a:solidFill>
            </a:endParaRPr>
          </a:p>
          <a:p>
            <a:r>
              <a:rPr lang="en-US" altLang="en-US" sz="2600" dirty="0" smtClean="0">
                <a:solidFill>
                  <a:schemeClr val="tx1"/>
                </a:solidFill>
              </a:rPr>
              <a:t>Aproximadamente </a:t>
            </a:r>
            <a:r>
              <a:rPr lang="en-US" sz="2600" dirty="0">
                <a:solidFill>
                  <a:schemeClr val="tx1"/>
                </a:solidFill>
              </a:rPr>
              <a:t>entre el 40 % y el 90 % de los clientes con IAV presentarán </a:t>
            </a:r>
            <a:r>
              <a:rPr lang="en-US" sz="2600" b="1" dirty="0">
                <a:solidFill>
                  <a:schemeClr val="tx1"/>
                </a:solidFill>
              </a:rPr>
              <a:t>síntomas gripales</a:t>
            </a:r>
            <a:r>
              <a:rPr lang="en-US" sz="2600" dirty="0">
                <a:solidFill>
                  <a:schemeClr val="tx1"/>
                </a:solidFill>
              </a:rPr>
              <a:t>.</a:t>
            </a:r>
          </a:p>
          <a:p>
            <a:pPr lvl="1"/>
            <a:r>
              <a:rPr lang="en-US" altLang="en-US" sz="2300" dirty="0" smtClean="0">
                <a:solidFill>
                  <a:schemeClr val="tx1"/>
                </a:solidFill>
              </a:rPr>
              <a:t>Estos síntomas no son exclusivos del VIH y pueden darse en muchas otras infecciones virales. </a:t>
            </a:r>
          </a:p>
          <a:p>
            <a:pPr lvl="1"/>
            <a:r>
              <a:rPr lang="en-US" altLang="en-US" sz="2300" dirty="0" smtClean="0">
                <a:solidFill>
                  <a:schemeClr val="tx1"/>
                </a:solidFill>
              </a:rPr>
              <a:t>Recuerde que hay clientes con IAV que pueden no sentir síntomas.</a:t>
            </a:r>
            <a:endParaRPr lang="es-ES" sz="2300" dirty="0" smtClean="0">
              <a:solidFill>
                <a:schemeClr val="tx1"/>
              </a:solidFill>
            </a:endParaRPr>
          </a:p>
          <a:p>
            <a:r>
              <a:rPr lang="en-US" altLang="en-US" sz="2600" dirty="0" smtClean="0">
                <a:solidFill>
                  <a:schemeClr val="tx1"/>
                </a:solidFill>
              </a:rPr>
              <a:t>En la imagen de la siguiente diapositiva, se muestran algunos signos y síntomas actuales de las IAV.</a:t>
            </a:r>
          </a:p>
          <a:p>
            <a:r>
              <a:rPr lang="en-US" altLang="en-US" sz="2600" dirty="0" smtClean="0">
                <a:solidFill>
                  <a:schemeClr val="tx1"/>
                </a:solidFill>
              </a:rPr>
              <a:t>En aquellos clientes con una presunta IAV </a:t>
            </a:r>
            <a:r>
              <a:rPr lang="en-US" altLang="en-US" sz="2600" b="1" dirty="0" smtClean="0">
                <a:solidFill>
                  <a:srgbClr val="FF0000"/>
                </a:solidFill>
              </a:rPr>
              <a:t>NO </a:t>
            </a:r>
            <a:r>
              <a:rPr lang="en-US" altLang="en-US" sz="2600" dirty="0" smtClean="0">
                <a:solidFill>
                  <a:schemeClr val="tx1"/>
                </a:solidFill>
              </a:rPr>
              <a:t>debe iniciarse la PrEP.</a:t>
            </a:r>
          </a:p>
          <a:p>
            <a:pPr marL="0" indent="0">
              <a:buNone/>
            </a:pPr>
            <a:endParaRPr lang="es-ES" altLang="en-US" sz="2600" dirty="0" smtClean="0">
              <a:solidFill>
                <a:schemeClr val="tx1"/>
              </a:solidFill>
            </a:endParaRPr>
          </a:p>
          <a:p>
            <a:pPr lvl="1"/>
            <a:endParaRPr lang="es-ES" altLang="en-US" dirty="0" smtClean="0">
              <a:latin typeface="Calisto MT" pitchFamily="18" charset="0"/>
            </a:endParaRPr>
          </a:p>
          <a:p>
            <a:pPr lvl="1">
              <a:buFontTx/>
              <a:buChar char="•"/>
            </a:pPr>
            <a:endParaRPr lang="es-ES" altLang="en-US" dirty="0">
              <a:latin typeface="Calisto MT" pitchFamily="18" charset="0"/>
            </a:endParaRPr>
          </a:p>
          <a:p>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51</a:t>
            </a:fld>
            <a:endParaRPr lang="es-ES" dirty="0"/>
          </a:p>
        </p:txBody>
      </p:sp>
    </p:spTree>
    <p:extLst>
      <p:ext uri="{BB962C8B-B14F-4D97-AF65-F5344CB8AC3E}">
        <p14:creationId xmlns:p14="http://schemas.microsoft.com/office/powerpoint/2010/main" val="3449270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mptoms_of_acute_HIV_infe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609" y="16713"/>
            <a:ext cx="7137992" cy="6487188"/>
          </a:xfrm>
          <a:prstGeom prst="rect">
            <a:avLst/>
          </a:prstGeom>
        </p:spPr>
      </p:pic>
      <p:sp>
        <p:nvSpPr>
          <p:cNvPr id="6" name="TextBox 5"/>
          <p:cNvSpPr txBox="1"/>
          <p:nvPr/>
        </p:nvSpPr>
        <p:spPr>
          <a:xfrm>
            <a:off x="723900" y="6569640"/>
            <a:ext cx="6796075" cy="246221"/>
          </a:xfrm>
          <a:prstGeom prst="rect">
            <a:avLst/>
          </a:prstGeom>
          <a:noFill/>
        </p:spPr>
        <p:txBody>
          <a:bodyPr wrap="square" rtlCol="0">
            <a:spAutoFit/>
          </a:bodyPr>
          <a:lstStyle/>
          <a:p>
            <a:r>
              <a:rPr lang="en-US" sz="1000" dirty="0">
                <a:solidFill>
                  <a:schemeClr val="tx1">
                    <a:tint val="75000"/>
                  </a:schemeClr>
                </a:solidFill>
                <a:latin typeface="Garamond" panose="02020404030301010803" pitchFamily="18" charset="0"/>
              </a:rPr>
              <a:t>Fuente: Medical gallery of Mikael Häggström 2014</a:t>
            </a:r>
          </a:p>
        </p:txBody>
      </p:sp>
      <p:sp>
        <p:nvSpPr>
          <p:cNvPr id="7" name="Rectangle 6"/>
          <p:cNvSpPr/>
          <p:nvPr/>
        </p:nvSpPr>
        <p:spPr>
          <a:xfrm>
            <a:off x="0" y="0"/>
            <a:ext cx="254000" cy="6858000"/>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52</a:t>
            </a:fld>
            <a:endParaRPr lang="es-ES" dirty="0"/>
          </a:p>
        </p:txBody>
      </p:sp>
    </p:spTree>
    <p:extLst>
      <p:ext uri="{BB962C8B-B14F-4D97-AF65-F5344CB8AC3E}">
        <p14:creationId xmlns:p14="http://schemas.microsoft.com/office/powerpoint/2010/main" val="1109404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1981200"/>
            <a:ext cx="8229600" cy="3924300"/>
          </a:xfrm>
        </p:spPr>
        <p:txBody>
          <a:bodyPr/>
          <a:lstStyle/>
          <a:p>
            <a:r>
              <a:rPr lang="en-US" i="1" dirty="0" smtClean="0">
                <a:solidFill>
                  <a:schemeClr val="tx1"/>
                </a:solidFill>
              </a:rPr>
              <a:t>¿Por qué debes diagnosticar la infección aguda por el VIH?</a:t>
            </a:r>
            <a:endParaRPr lang="es-ES" i="1" dirty="0">
              <a:solidFill>
                <a:schemeClr val="tx1"/>
              </a:solidFill>
            </a:endParaRPr>
          </a:p>
          <a:p>
            <a:pPr algn="ctr"/>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53</a:t>
            </a:fld>
            <a:endParaRPr lang="es-ES" dirty="0"/>
          </a:p>
        </p:txBody>
      </p:sp>
    </p:spTree>
    <p:extLst>
      <p:ext uri="{BB962C8B-B14F-4D97-AF65-F5344CB8AC3E}">
        <p14:creationId xmlns:p14="http://schemas.microsoft.com/office/powerpoint/2010/main" val="1527796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600" dirty="0" smtClean="0"/>
              <a:t>Diagnóstico de la infección aguda por el VIH </a:t>
            </a:r>
            <a:endParaRPr lang="es-ES" sz="3600" dirty="0"/>
          </a:p>
        </p:txBody>
      </p:sp>
      <p:sp>
        <p:nvSpPr>
          <p:cNvPr id="3" name="Content Placeholder 2"/>
          <p:cNvSpPr>
            <a:spLocks noGrp="1"/>
          </p:cNvSpPr>
          <p:nvPr>
            <p:ph sz="quarter" idx="10"/>
          </p:nvPr>
        </p:nvSpPr>
        <p:spPr/>
        <p:txBody>
          <a:bodyPr>
            <a:normAutofit fontScale="85000" lnSpcReduction="10000"/>
          </a:bodyPr>
          <a:lstStyle/>
          <a:p>
            <a:r>
              <a:rPr lang="en-US" dirty="0" smtClean="0">
                <a:solidFill>
                  <a:schemeClr val="tx1"/>
                </a:solidFill>
              </a:rPr>
              <a:t>Puede ocurrir que, durante una IAV, no haya anticuerpos o que estos estén por debajo del nivel detectable.</a:t>
            </a:r>
          </a:p>
          <a:p>
            <a:pPr lvl="1">
              <a:spcAft>
                <a:spcPts val="600"/>
              </a:spcAft>
            </a:pPr>
            <a:r>
              <a:rPr lang="en-US" dirty="0" smtClean="0">
                <a:solidFill>
                  <a:schemeClr val="tx1"/>
                </a:solidFill>
              </a:rPr>
              <a:t>Los análisis serológicos que utilizan pruebas rápidas pueden dar negativo. </a:t>
            </a:r>
          </a:p>
          <a:p>
            <a:pPr>
              <a:spcAft>
                <a:spcPts val="600"/>
              </a:spcAft>
            </a:pPr>
            <a:r>
              <a:rPr lang="en-US" dirty="0" smtClean="0">
                <a:solidFill>
                  <a:schemeClr val="tx1"/>
                </a:solidFill>
              </a:rPr>
              <a:t>Las IAV pueden diagnosticarse con pruebas virales "directas", como las pruebas de antígenos del VIH o VIH ARN.</a:t>
            </a:r>
            <a:endParaRPr lang="es-ES" b="1" dirty="0" smtClean="0">
              <a:solidFill>
                <a:schemeClr val="tx1"/>
              </a:solidFill>
            </a:endParaRPr>
          </a:p>
          <a:p>
            <a:r>
              <a:rPr lang="en-US" dirty="0" smtClean="0">
                <a:solidFill>
                  <a:schemeClr val="tx1"/>
                </a:solidFill>
              </a:rPr>
              <a:t>En caso de no realizarse una prueba de antígenos y VIH ARN, la PrEP debería postergarse por cuatro semanas si se sospecha de una IAV.</a:t>
            </a:r>
          </a:p>
          <a:p>
            <a:pPr lvl="1"/>
            <a:r>
              <a:rPr lang="en-US" dirty="0" smtClean="0">
                <a:solidFill>
                  <a:schemeClr val="tx1"/>
                </a:solidFill>
              </a:rPr>
              <a:t>Repite la prueba serológica del VIH después de transcurridas cuatro semanas a fin de reevaluar la elegibilidad.</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54</a:t>
            </a:fld>
            <a:endParaRPr lang="es-ES" dirty="0"/>
          </a:p>
        </p:txBody>
      </p:sp>
    </p:spTree>
    <p:extLst>
      <p:ext uri="{BB962C8B-B14F-4D97-AF65-F5344CB8AC3E}">
        <p14:creationId xmlns:p14="http://schemas.microsoft.com/office/powerpoint/2010/main" val="2512148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457200" y="1981200"/>
            <a:ext cx="8229600" cy="3924300"/>
          </a:xfrm>
        </p:spPr>
        <p:txBody>
          <a:bodyPr/>
          <a:lstStyle/>
          <a:p>
            <a:r>
              <a:rPr lang="en-US" i="1" dirty="0" smtClean="0">
                <a:solidFill>
                  <a:schemeClr val="tx1"/>
                </a:solidFill>
              </a:rPr>
              <a:t>¿Quién está expuesto a riesgos significativos de infección por el VIH?</a:t>
            </a:r>
            <a:endParaRPr lang="es-ES" i="1" dirty="0">
              <a:solidFill>
                <a:schemeClr val="tx1"/>
              </a:solidFill>
            </a:endParaRPr>
          </a:p>
          <a:p>
            <a:pPr algn="ctr"/>
            <a:endParaRPr lang="es-E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55</a:t>
            </a:fld>
            <a:endParaRPr lang="es-ES" dirty="0"/>
          </a:p>
        </p:txBody>
      </p:sp>
    </p:spTree>
    <p:extLst>
      <p:ext uri="{BB962C8B-B14F-4D97-AF65-F5344CB8AC3E}">
        <p14:creationId xmlns:p14="http://schemas.microsoft.com/office/powerpoint/2010/main" val="3699422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 y="317500"/>
            <a:ext cx="8993529" cy="858838"/>
          </a:xfrm>
        </p:spPr>
        <p:txBody>
          <a:bodyPr>
            <a:noAutofit/>
          </a:bodyPr>
          <a:lstStyle/>
          <a:p>
            <a:pPr>
              <a:lnSpc>
                <a:spcPct val="70000"/>
              </a:lnSpc>
            </a:pPr>
            <a:r>
              <a:rPr sz="3400" dirty="0" smtClean="0"/>
              <a:t>Riesgos significativos de infección por el VIH</a:t>
            </a:r>
            <a:r>
              <a:rPr sz="3400" dirty="0"/>
              <a:t/>
            </a:r>
            <a:br>
              <a:rPr sz="3400" dirty="0"/>
            </a:br>
            <a:r>
              <a:rPr sz="3400" dirty="0" smtClean="0"/>
              <a:t>(basado en antecedentes de los últimos seis meses)</a:t>
            </a:r>
            <a:endParaRPr lang="es-ES" sz="3400" dirty="0"/>
          </a:p>
        </p:txBody>
      </p:sp>
      <p:sp>
        <p:nvSpPr>
          <p:cNvPr id="4" name="Text Box 2"/>
          <p:cNvSpPr txBox="1">
            <a:spLocks noGrp="1" noChangeArrowheads="1"/>
          </p:cNvSpPr>
          <p:nvPr>
            <p:ph sz="quarter" idx="10"/>
          </p:nvPr>
        </p:nvSpPr>
        <p:spPr bwMode="auto">
          <a:xfrm>
            <a:off x="584200" y="1587499"/>
            <a:ext cx="8229600" cy="5033219"/>
          </a:xfrm>
          <a:prstGeom prst="rect">
            <a:avLst/>
          </a:prstGeom>
          <a:solidFill>
            <a:sysClr val="window" lastClr="FFFFFF"/>
          </a:solidFill>
          <a:ln w="25400" cap="flat" cmpd="sng" algn="ctr">
            <a:solidFill>
              <a:schemeClr val="accent1"/>
            </a:solidFill>
            <a:prstDash val="solid"/>
            <a:headEnd/>
            <a:tailEnd/>
          </a:ln>
          <a:effectLst/>
        </p:spPr>
        <p:txBody>
          <a:bodyPr rot="0" vert="horz" wrap="square" lIns="91440" tIns="45720" rIns="91440" bIns="45720" anchor="t" anchorCtr="0">
            <a:noAutofit/>
          </a:bodyPr>
          <a:lstStyle/>
          <a:p>
            <a:r>
              <a:rPr lang="en-US" sz="1500" b="1" dirty="0" smtClean="0">
                <a:solidFill>
                  <a:schemeClr val="tx1"/>
                </a:solidFill>
              </a:rPr>
              <a:t>El cliente es sexualmente activo en un grupo poblacional con alta prevalencia de VIH (ya sea en el grupo poblacional general o en uno clave), </a:t>
            </a:r>
            <a:r>
              <a:rPr lang="en-US" sz="1500" b="1" u="sng" dirty="0" smtClean="0">
                <a:solidFill>
                  <a:schemeClr val="tx1"/>
                </a:solidFill>
              </a:rPr>
              <a:t>ADEMÁS</a:t>
            </a:r>
            <a:r>
              <a:rPr lang="en-US" sz="1500" b="1" dirty="0" smtClean="0">
                <a:solidFill>
                  <a:schemeClr val="tx1"/>
                </a:solidFill>
              </a:rPr>
              <a:t>, informa </a:t>
            </a:r>
            <a:r>
              <a:rPr lang="en-US" sz="1500" b="1" i="1" dirty="0" smtClean="0">
                <a:solidFill>
                  <a:schemeClr val="tx1"/>
                </a:solidFill>
              </a:rPr>
              <a:t>CUALQUIERA</a:t>
            </a:r>
            <a:r>
              <a:rPr lang="en-US" sz="1500" b="1" dirty="0" smtClean="0">
                <a:solidFill>
                  <a:schemeClr val="tx1"/>
                </a:solidFill>
              </a:rPr>
              <a:t> de las siguientes conductas en los </a:t>
            </a:r>
            <a:r>
              <a:rPr lang="en-US" sz="1500" b="1" u="sng" dirty="0" smtClean="0">
                <a:solidFill>
                  <a:schemeClr val="tx1"/>
                </a:solidFill>
              </a:rPr>
              <a:t>últimos seis meses</a:t>
            </a:r>
            <a:r>
              <a:rPr lang="en-US" sz="1500" b="1" dirty="0" smtClean="0">
                <a:solidFill>
                  <a:schemeClr val="tx1"/>
                </a:solidFill>
              </a:rPr>
              <a:t>:</a:t>
            </a:r>
          </a:p>
          <a:p>
            <a:pPr marL="0" indent="0">
              <a:buNone/>
            </a:pPr>
            <a:endParaRPr lang="es-ES" sz="800" dirty="0">
              <a:solidFill>
                <a:schemeClr val="tx1"/>
              </a:solidFill>
            </a:endParaRPr>
          </a:p>
          <a:p>
            <a:pPr lvl="1" indent="-342900">
              <a:lnSpc>
                <a:spcPct val="115000"/>
              </a:lnSpc>
              <a:spcBef>
                <a:spcPts val="0"/>
              </a:spcBef>
              <a:buFont typeface="Wingdings"/>
              <a:buChar char=""/>
            </a:pPr>
            <a:r>
              <a:rPr lang="en-US" sz="1500" dirty="0" smtClean="0">
                <a:solidFill>
                  <a:schemeClr val="tx1"/>
                </a:solidFill>
                <a:effectLst/>
              </a:rPr>
              <a:t>Tiene relaciones por vía vaginal o anal sin condón con más de una pareja.</a:t>
            </a:r>
          </a:p>
          <a:p>
            <a:pPr lvl="1" indent="-342900">
              <a:lnSpc>
                <a:spcPct val="115000"/>
              </a:lnSpc>
              <a:spcBef>
                <a:spcPts val="0"/>
              </a:spcBef>
              <a:buFont typeface="Wingdings"/>
              <a:buChar char=""/>
            </a:pPr>
            <a:r>
              <a:rPr lang="en-US" sz="1500" dirty="0" smtClean="0">
                <a:solidFill>
                  <a:schemeClr val="tx1"/>
                </a:solidFill>
                <a:effectLst/>
              </a:rPr>
              <a:t>Tiene una pareja sexual expuesta a uno o más riesgos de infección por el VIH.</a:t>
            </a:r>
          </a:p>
          <a:p>
            <a:pPr lvl="1" indent="-342900">
              <a:lnSpc>
                <a:spcPct val="115000"/>
              </a:lnSpc>
              <a:spcBef>
                <a:spcPts val="0"/>
              </a:spcBef>
              <a:buFont typeface="Wingdings"/>
              <a:buChar char=""/>
            </a:pPr>
            <a:r>
              <a:rPr lang="en-US" sz="1500" dirty="0">
                <a:solidFill>
                  <a:schemeClr val="tx1"/>
                </a:solidFill>
                <a:effectLst/>
              </a:rPr>
              <a:t>Tiene antecedentes de alguna ITS (basándose en análisis clínicos, tratamiento de los síntomas de las ITS o declaraciones propias).</a:t>
            </a:r>
          </a:p>
          <a:p>
            <a:pPr lvl="1" indent="-342900">
              <a:lnSpc>
                <a:spcPct val="115000"/>
              </a:lnSpc>
              <a:spcBef>
                <a:spcPts val="0"/>
              </a:spcBef>
              <a:buFont typeface="Wingdings"/>
              <a:buChar char=""/>
            </a:pPr>
            <a:r>
              <a:rPr lang="en-US" sz="1500" dirty="0" smtClean="0">
                <a:solidFill>
                  <a:schemeClr val="tx1"/>
                </a:solidFill>
                <a:effectLst/>
              </a:rPr>
              <a:t>Tiene antecedentes de uso de la profilaxis post-exposición (PEP).</a:t>
            </a:r>
          </a:p>
          <a:p>
            <a:pPr marL="0" marR="0" indent="0">
              <a:lnSpc>
                <a:spcPct val="115000"/>
              </a:lnSpc>
              <a:spcBef>
                <a:spcPts val="0"/>
              </a:spcBef>
              <a:spcAft>
                <a:spcPts val="0"/>
              </a:spcAft>
              <a:buNone/>
            </a:pPr>
            <a:r>
              <a:rPr lang="en-US" sz="1500" dirty="0">
                <a:solidFill>
                  <a:schemeClr val="tx1"/>
                </a:solidFill>
                <a:effectLst/>
              </a:rPr>
              <a:t> </a:t>
            </a:r>
            <a:endParaRPr lang="es-ES" sz="1500" dirty="0" smtClean="0">
              <a:solidFill>
                <a:schemeClr val="tx1"/>
              </a:solidFill>
              <a:effectLst/>
              <a:ea typeface="Calibri"/>
              <a:cs typeface="Times New Roman"/>
            </a:endParaRPr>
          </a:p>
          <a:p>
            <a:pPr marL="0" marR="0" indent="0">
              <a:lnSpc>
                <a:spcPct val="115000"/>
              </a:lnSpc>
              <a:spcBef>
                <a:spcPts val="0"/>
              </a:spcBef>
              <a:spcAft>
                <a:spcPts val="0"/>
              </a:spcAft>
              <a:buNone/>
            </a:pPr>
            <a:endParaRPr lang="es-ES" sz="1500" dirty="0">
              <a:solidFill>
                <a:schemeClr val="tx1"/>
              </a:solidFill>
              <a:ea typeface="Calibri"/>
              <a:cs typeface="Times New Roman"/>
            </a:endParaRPr>
          </a:p>
          <a:p>
            <a:pPr marL="0" marR="0" indent="0">
              <a:lnSpc>
                <a:spcPct val="115000"/>
              </a:lnSpc>
              <a:spcBef>
                <a:spcPts val="0"/>
              </a:spcBef>
              <a:spcAft>
                <a:spcPts val="0"/>
              </a:spcAft>
              <a:buNone/>
            </a:pPr>
            <a:endParaRPr lang="es-ES" sz="1500" dirty="0" smtClean="0">
              <a:solidFill>
                <a:schemeClr val="tx1"/>
              </a:solidFill>
              <a:effectLst/>
              <a:ea typeface="Calibri"/>
              <a:cs typeface="Times New Roman"/>
            </a:endParaRPr>
          </a:p>
          <a:p>
            <a:pPr marL="0" lvl="0">
              <a:lnSpc>
                <a:spcPct val="115000"/>
              </a:lnSpc>
              <a:spcBef>
                <a:spcPts val="0"/>
              </a:spcBef>
            </a:pPr>
            <a:r>
              <a:rPr lang="en-US" sz="1500" b="1" dirty="0" smtClean="0">
                <a:solidFill>
                  <a:schemeClr val="tx1"/>
                </a:solidFill>
              </a:rPr>
              <a:t>El cliente menciona haber compartido instrumentos/equipos de inyección con otra persona en</a:t>
            </a:r>
          </a:p>
          <a:p>
            <a:pPr marL="0" lvl="0" indent="0">
              <a:lnSpc>
                <a:spcPct val="115000"/>
              </a:lnSpc>
              <a:spcBef>
                <a:spcPts val="0"/>
              </a:spcBef>
              <a:buNone/>
            </a:pPr>
            <a:r>
              <a:rPr sz="1500" dirty="0" smtClean="0"/>
              <a:t> </a:t>
            </a:r>
            <a:r>
              <a:rPr lang="en-US" sz="1500" b="1" dirty="0" smtClean="0">
                <a:solidFill>
                  <a:schemeClr val="tx1"/>
                </a:solidFill>
              </a:rPr>
              <a:t>       los </a:t>
            </a:r>
            <a:r>
              <a:rPr lang="en-US" sz="1500" b="1" u="sng" dirty="0" smtClean="0">
                <a:solidFill>
                  <a:schemeClr val="tx1"/>
                </a:solidFill>
              </a:rPr>
              <a:t>últimos seis meses.</a:t>
            </a:r>
            <a:endParaRPr lang="es-ES" sz="1500" b="1" u="sng" dirty="0">
              <a:solidFill>
                <a:schemeClr val="tx1"/>
              </a:solidFill>
              <a:effectLst/>
              <a:ea typeface="Calibri"/>
              <a:cs typeface="Times New Roman"/>
            </a:endParaRPr>
          </a:p>
          <a:p>
            <a:pPr marL="0" marR="0">
              <a:lnSpc>
                <a:spcPct val="115000"/>
              </a:lnSpc>
              <a:spcBef>
                <a:spcPts val="0"/>
              </a:spcBef>
              <a:spcAft>
                <a:spcPts val="0"/>
              </a:spcAft>
            </a:pPr>
            <a:endParaRPr lang="es-ES" sz="1500" dirty="0" smtClean="0">
              <a:solidFill>
                <a:schemeClr val="tx1"/>
              </a:solidFill>
              <a:effectLst/>
              <a:ea typeface="Calibri"/>
              <a:cs typeface="Times New Roman"/>
            </a:endParaRPr>
          </a:p>
          <a:p>
            <a:pPr marL="0" marR="0" indent="0">
              <a:lnSpc>
                <a:spcPct val="115000"/>
              </a:lnSpc>
              <a:spcBef>
                <a:spcPts val="0"/>
              </a:spcBef>
              <a:spcAft>
                <a:spcPts val="0"/>
              </a:spcAft>
              <a:buNone/>
            </a:pPr>
            <a:endParaRPr lang="es-ES" sz="1500" dirty="0" smtClean="0">
              <a:solidFill>
                <a:schemeClr val="tx1"/>
              </a:solidFill>
              <a:effectLst/>
              <a:ea typeface="Calibri"/>
              <a:cs typeface="Times New Roman"/>
            </a:endParaRPr>
          </a:p>
          <a:p>
            <a:pPr>
              <a:lnSpc>
                <a:spcPct val="115000"/>
              </a:lnSpc>
              <a:spcBef>
                <a:spcPts val="0"/>
              </a:spcBef>
              <a:spcAft>
                <a:spcPts val="500"/>
              </a:spcAft>
            </a:pPr>
            <a:r>
              <a:rPr lang="en-US" sz="1500" b="1" dirty="0" smtClean="0">
                <a:solidFill>
                  <a:schemeClr val="tx1"/>
                </a:solidFill>
              </a:rPr>
              <a:t>El cliente </a:t>
            </a:r>
            <a:r>
              <a:rPr lang="en-US" sz="1500" b="1" dirty="0" smtClean="0">
                <a:solidFill>
                  <a:srgbClr val="C00000"/>
                </a:solidFill>
              </a:rPr>
              <a:t>informa haber tenido</a:t>
            </a:r>
            <a:r>
              <a:rPr sz="1500" dirty="0" smtClean="0"/>
              <a:t> </a:t>
            </a:r>
            <a:r>
              <a:rPr lang="en-US" sz="1500" b="1" dirty="0" smtClean="0">
                <a:solidFill>
                  <a:schemeClr val="tx1"/>
                </a:solidFill>
                <a:effectLst/>
              </a:rPr>
              <a:t>en los </a:t>
            </a:r>
            <a:r>
              <a:rPr lang="en-US" sz="1500" b="1" u="sng" dirty="0" smtClean="0">
                <a:solidFill>
                  <a:schemeClr val="tx1"/>
                </a:solidFill>
                <a:effectLst/>
              </a:rPr>
              <a:t>últimos seis meses*</a:t>
            </a:r>
            <a:r>
              <a:rPr lang="en-US" sz="1500" b="1" dirty="0" smtClean="0">
                <a:solidFill>
                  <a:schemeClr val="tx1"/>
                </a:solidFill>
                <a:effectLst/>
              </a:rPr>
              <a:t> una pareja sexual que es VIH positiva</a:t>
            </a:r>
            <a:r>
              <a:rPr sz="1500" dirty="0" smtClean="0"/>
              <a:t> </a:t>
            </a:r>
            <a:r>
              <a:rPr lang="en-US" sz="1500" b="1" i="1" dirty="0">
                <a:solidFill>
                  <a:srgbClr val="C00000"/>
                </a:solidFill>
                <a:effectLst/>
              </a:rPr>
              <a:t>Y</a:t>
            </a:r>
            <a:r>
              <a:rPr sz="1500" dirty="0" smtClean="0"/>
              <a:t> </a:t>
            </a:r>
            <a:r>
              <a:rPr lang="en-US" sz="1500" b="1" dirty="0" smtClean="0">
                <a:solidFill>
                  <a:schemeClr val="tx1"/>
                </a:solidFill>
                <a:effectLst/>
              </a:rPr>
              <a:t>que no ha seguido un </a:t>
            </a:r>
            <a:r>
              <a:rPr lang="en-US" sz="1500" b="1" dirty="0">
                <a:solidFill>
                  <a:schemeClr val="tx1"/>
                </a:solidFill>
              </a:rPr>
              <a:t>tratamiento eficaz contra el VIH. </a:t>
            </a:r>
            <a:endParaRPr lang="es-ES" sz="1500" b="1" dirty="0" smtClean="0">
              <a:solidFill>
                <a:schemeClr val="tx1"/>
              </a:solidFill>
              <a:effectLst/>
              <a:ea typeface="Calibri"/>
              <a:cs typeface="Times New Roman"/>
            </a:endParaRPr>
          </a:p>
          <a:p>
            <a:pPr marL="0" marR="0" indent="0">
              <a:lnSpc>
                <a:spcPct val="115000"/>
              </a:lnSpc>
              <a:spcBef>
                <a:spcPts val="0"/>
              </a:spcBef>
              <a:spcAft>
                <a:spcPts val="0"/>
              </a:spcAft>
              <a:buNone/>
            </a:pPr>
            <a:r>
              <a:rPr lang="en-US" sz="1400" dirty="0" smtClean="0">
                <a:solidFill>
                  <a:schemeClr val="tx1"/>
                </a:solidFill>
                <a:effectLst/>
              </a:rPr>
              <a:t>  *</a:t>
            </a:r>
            <a:r>
              <a:rPr lang="en-US" sz="1400" i="1" dirty="0" smtClean="0">
                <a:solidFill>
                  <a:schemeClr val="tx1"/>
                </a:solidFill>
              </a:rPr>
              <a:t>Q</a:t>
            </a:r>
            <a:r>
              <a:rPr lang="en-US" sz="1400" i="1" dirty="0" smtClean="0">
                <a:solidFill>
                  <a:schemeClr val="tx1"/>
                </a:solidFill>
                <a:effectLst/>
              </a:rPr>
              <a:t>ue haya seguido un TARV por menos de seis meses o que la adherencia al uso del medicamento haya sido irregular o se desconozca.</a:t>
            </a:r>
            <a:endParaRPr lang="es-ES" sz="1400" dirty="0">
              <a:solidFill>
                <a:schemeClr val="tx1"/>
              </a:solidFill>
              <a:effectLst/>
              <a:ea typeface="Calibri"/>
              <a:cs typeface="Times New Roman"/>
            </a:endParaRPr>
          </a:p>
          <a:p>
            <a:pPr marL="0" marR="0" indent="0">
              <a:lnSpc>
                <a:spcPct val="115000"/>
              </a:lnSpc>
              <a:spcBef>
                <a:spcPts val="0"/>
              </a:spcBef>
              <a:spcAft>
                <a:spcPts val="0"/>
              </a:spcAft>
              <a:buNone/>
            </a:pPr>
            <a:r>
              <a:rPr lang="en-US" sz="1400" dirty="0">
                <a:solidFill>
                  <a:schemeClr val="tx1"/>
                </a:solidFill>
                <a:effectLst/>
              </a:rPr>
              <a:t> </a:t>
            </a:r>
          </a:p>
          <a:p>
            <a:pPr marL="0" marR="0" indent="0">
              <a:lnSpc>
                <a:spcPct val="115000"/>
              </a:lnSpc>
              <a:spcBef>
                <a:spcPts val="0"/>
              </a:spcBef>
              <a:spcAft>
                <a:spcPts val="1000"/>
              </a:spcAft>
              <a:buNone/>
            </a:pPr>
            <a:r>
              <a:rPr lang="en-US" sz="1100" dirty="0">
                <a:solidFill>
                  <a:schemeClr val="tx1"/>
                </a:solidFill>
                <a:effectLst/>
              </a:rPr>
              <a:t> </a:t>
            </a:r>
          </a:p>
        </p:txBody>
      </p:sp>
      <p:sp>
        <p:nvSpPr>
          <p:cNvPr id="5" name="Oval 4"/>
          <p:cNvSpPr/>
          <p:nvPr/>
        </p:nvSpPr>
        <p:spPr>
          <a:xfrm>
            <a:off x="4031666" y="3963670"/>
            <a:ext cx="855170" cy="457200"/>
          </a:xfrm>
          <a:prstGeom prst="ellipse">
            <a:avLst/>
          </a:prstGeom>
          <a:noFill/>
          <a:ln>
            <a:solidFill>
              <a:srgbClr val="FF800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100" b="1" dirty="0" smtClean="0">
                <a:solidFill>
                  <a:schemeClr val="tx1"/>
                </a:solidFill>
              </a:rPr>
              <a:t>O BIEN</a:t>
            </a:r>
            <a:endParaRPr lang="es-ES" sz="1100" b="1" dirty="0">
              <a:solidFill>
                <a:schemeClr val="tx1"/>
              </a:solidFill>
            </a:endParaRPr>
          </a:p>
        </p:txBody>
      </p:sp>
      <p:sp>
        <p:nvSpPr>
          <p:cNvPr id="6" name="Oval 5"/>
          <p:cNvSpPr/>
          <p:nvPr/>
        </p:nvSpPr>
        <p:spPr>
          <a:xfrm>
            <a:off x="4017634" y="5068620"/>
            <a:ext cx="883233" cy="457200"/>
          </a:xfrm>
          <a:prstGeom prst="ellipse">
            <a:avLst/>
          </a:prstGeom>
          <a:solidFill>
            <a:schemeClr val="accent1">
              <a:lumMod val="20000"/>
              <a:lumOff val="80000"/>
              <a:alpha val="17000"/>
            </a:schemeClr>
          </a:solidFill>
          <a:ln>
            <a:solidFill>
              <a:srgbClr val="FF800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100" b="1" dirty="0" smtClean="0">
                <a:solidFill>
                  <a:schemeClr val="tx1"/>
                </a:solidFill>
              </a:rPr>
              <a:t>O BIEN</a:t>
            </a:r>
            <a:endParaRPr lang="es-ES" sz="1100" b="1" dirty="0">
              <a:solidFill>
                <a:schemeClr val="tx1"/>
              </a:solidFill>
            </a:endParaRPr>
          </a:p>
        </p:txBody>
      </p:sp>
      <p:sp>
        <p:nvSpPr>
          <p:cNvPr id="7" name="Slide Number Placeholder 3"/>
          <p:cNvSpPr txBox="1">
            <a:spLocks/>
          </p:cNvSpPr>
          <p:nvPr/>
        </p:nvSpPr>
        <p:spPr>
          <a:xfrm>
            <a:off x="7010400" y="63581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56</a:t>
            </a:fld>
            <a:endParaRPr lang="es-ES" dirty="0"/>
          </a:p>
        </p:txBody>
      </p:sp>
    </p:spTree>
    <p:extLst>
      <p:ext uri="{BB962C8B-B14F-4D97-AF65-F5344CB8AC3E}">
        <p14:creationId xmlns:p14="http://schemas.microsoft.com/office/powerpoint/2010/main" val="1953408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000" dirty="0" smtClean="0"/>
              <a:t>Tormenta de ideas en pequeños grupos</a:t>
            </a:r>
            <a:endParaRPr lang="es-ES" sz="4000" dirty="0"/>
          </a:p>
        </p:txBody>
      </p:sp>
      <p:sp>
        <p:nvSpPr>
          <p:cNvPr id="3" name="Content Placeholder 2"/>
          <p:cNvSpPr>
            <a:spLocks noGrp="1"/>
          </p:cNvSpPr>
          <p:nvPr>
            <p:ph sz="quarter" idx="10"/>
          </p:nvPr>
        </p:nvSpPr>
        <p:spPr>
          <a:xfrm>
            <a:off x="457200" y="1397000"/>
            <a:ext cx="8229600" cy="5080000"/>
          </a:xfrm>
        </p:spPr>
        <p:txBody>
          <a:bodyPr>
            <a:noAutofit/>
          </a:bodyPr>
          <a:lstStyle/>
          <a:p>
            <a:pPr lvl="0">
              <a:spcBef>
                <a:spcPts val="0"/>
              </a:spcBef>
            </a:pPr>
            <a:r>
              <a:rPr lang="en-US" sz="2200" dirty="0">
                <a:solidFill>
                  <a:schemeClr val="tx1"/>
                </a:solidFill>
              </a:rPr>
              <a:t>Cierra el manual para participantes. En tu grupo, elabora una lista de preguntas para identificar los riesgos significativos.</a:t>
            </a:r>
          </a:p>
          <a:p>
            <a:pPr lvl="0">
              <a:spcBef>
                <a:spcPts val="0"/>
              </a:spcBef>
            </a:pPr>
            <a:r>
              <a:rPr lang="en-US" sz="2200" dirty="0">
                <a:solidFill>
                  <a:schemeClr val="tx1"/>
                </a:solidFill>
              </a:rPr>
              <a:t>Recuerda que debes preguntar sobre la conducta sexual de la persona, la conducta sexual de su pareja, las cuestiones relacionadas con las parejas serodiscordantes y otros aspectos de la situación de una persona, por ejemplo, sus circunstancias de vida actual.</a:t>
            </a:r>
          </a:p>
          <a:p>
            <a:pPr lvl="0">
              <a:spcBef>
                <a:spcPts val="0"/>
              </a:spcBef>
            </a:pPr>
            <a:r>
              <a:rPr lang="en-US" sz="2200" dirty="0">
                <a:solidFill>
                  <a:schemeClr val="tx1"/>
                </a:solidFill>
              </a:rPr>
              <a:t>Elige a un integrante del grupo para que anote las preguntas en una hoja del cuaderno.</a:t>
            </a:r>
          </a:p>
          <a:p>
            <a:pPr lvl="0">
              <a:spcBef>
                <a:spcPts val="0"/>
              </a:spcBef>
            </a:pPr>
            <a:r>
              <a:rPr lang="en-US" sz="2200" dirty="0">
                <a:solidFill>
                  <a:schemeClr val="tx1"/>
                </a:solidFill>
              </a:rPr>
              <a:t>Cuando hayas terminado con la tormenta de ideas, busca la lista de ejemplos de preguntas de identificación en el manual. Compara tus preguntas con las de la lista. Toma nota de las preguntas que hayas pasado por alto. Asimismo, detecta las preguntas de tu lista que no aparezcan en el manual. </a:t>
            </a:r>
          </a:p>
          <a:p>
            <a:pPr>
              <a:spcBef>
                <a:spcPts val="0"/>
              </a:spcBef>
            </a:pPr>
            <a:r>
              <a:rPr lang="en-US" sz="2200" dirty="0">
                <a:solidFill>
                  <a:schemeClr val="tx1"/>
                </a:solidFill>
              </a:rPr>
              <a:t>Tendrás 15 minutos para trabajar. </a:t>
            </a:r>
            <a:endParaRPr lang="es-ES" sz="2200" dirty="0" smtClean="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57</a:t>
            </a:fld>
            <a:endParaRPr lang="es-ES" dirty="0"/>
          </a:p>
        </p:txBody>
      </p:sp>
    </p:spTree>
    <p:extLst>
      <p:ext uri="{BB962C8B-B14F-4D97-AF65-F5344CB8AC3E}">
        <p14:creationId xmlns:p14="http://schemas.microsoft.com/office/powerpoint/2010/main" val="467634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Identificación de riesgos significativos</a:t>
            </a:r>
            <a:endParaRPr lang="es-ES" dirty="0"/>
          </a:p>
        </p:txBody>
      </p:sp>
      <p:sp>
        <p:nvSpPr>
          <p:cNvPr id="3" name="Content Placeholder 2"/>
          <p:cNvSpPr>
            <a:spLocks noGrp="1"/>
          </p:cNvSpPr>
          <p:nvPr>
            <p:ph sz="quarter" idx="10"/>
          </p:nvPr>
        </p:nvSpPr>
        <p:spPr/>
        <p:txBody>
          <a:bodyPr>
            <a:normAutofit fontScale="92500" lnSpcReduction="20000"/>
          </a:bodyPr>
          <a:lstStyle/>
          <a:p>
            <a:r>
              <a:rPr lang="en-US" dirty="0" smtClean="0">
                <a:solidFill>
                  <a:schemeClr val="tx1"/>
                </a:solidFill>
              </a:rPr>
              <a:t>Las preguntas de identificación deben </a:t>
            </a:r>
            <a:r>
              <a:rPr lang="en-US" b="1" dirty="0" smtClean="0">
                <a:solidFill>
                  <a:schemeClr val="tx1"/>
                </a:solidFill>
              </a:rPr>
              <a:t>estar planteadas en función de la conducta de las personas</a:t>
            </a:r>
            <a:r>
              <a:rPr lang="en-US" dirty="0" smtClean="0">
                <a:solidFill>
                  <a:schemeClr val="tx1"/>
                </a:solidFill>
              </a:rPr>
              <a:t> y no de su identidad sexual, y </a:t>
            </a:r>
            <a:r>
              <a:rPr lang="en-US" b="1" dirty="0" smtClean="0">
                <a:solidFill>
                  <a:schemeClr val="tx1"/>
                </a:solidFill>
              </a:rPr>
              <a:t>deben referirse a un período determinado (seis meses, etc.)</a:t>
            </a:r>
            <a:r>
              <a:rPr lang="en-US" dirty="0" smtClean="0">
                <a:solidFill>
                  <a:schemeClr val="tx1"/>
                </a:solidFill>
              </a:rPr>
              <a:t>.</a:t>
            </a:r>
          </a:p>
          <a:p>
            <a:r>
              <a:rPr lang="en-US" dirty="0" smtClean="0">
                <a:solidFill>
                  <a:schemeClr val="tx1"/>
                </a:solidFill>
              </a:rPr>
              <a:t>Es importante que los prestadores de servicios de salud de la PrEP adopten una actitud de </a:t>
            </a:r>
            <a:r>
              <a:rPr lang="en-US" b="1" dirty="0" smtClean="0">
                <a:solidFill>
                  <a:schemeClr val="tx1"/>
                </a:solidFill>
              </a:rPr>
              <a:t>sensibilidad, inclusión, no juzgamiento y ayuda</a:t>
            </a:r>
            <a:r>
              <a:rPr lang="en-US" dirty="0" smtClean="0">
                <a:solidFill>
                  <a:schemeClr val="tx1"/>
                </a:solidFill>
              </a:rPr>
              <a:t>.</a:t>
            </a:r>
          </a:p>
          <a:p>
            <a:r>
              <a:rPr lang="en-US" dirty="0" smtClean="0">
                <a:solidFill>
                  <a:schemeClr val="tx1"/>
                </a:solidFill>
              </a:rPr>
              <a:t>Ten cuidado de </a:t>
            </a:r>
            <a:r>
              <a:rPr lang="en-US" b="1" dirty="0" smtClean="0">
                <a:solidFill>
                  <a:schemeClr val="tx1"/>
                </a:solidFill>
              </a:rPr>
              <a:t>no desarrollar</a:t>
            </a:r>
            <a:r>
              <a:rPr lang="en-US" dirty="0" smtClean="0">
                <a:solidFill>
                  <a:schemeClr val="tx1"/>
                </a:solidFill>
              </a:rPr>
              <a:t> un proceso de identificación que pueda desalentar el uso de la PrEP.</a:t>
            </a:r>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58</a:t>
            </a:fld>
            <a:endParaRPr lang="es-ES" dirty="0"/>
          </a:p>
        </p:txBody>
      </p:sp>
    </p:spTree>
    <p:extLst>
      <p:ext uri="{BB962C8B-B14F-4D97-AF65-F5344CB8AC3E}">
        <p14:creationId xmlns:p14="http://schemas.microsoft.com/office/powerpoint/2010/main" val="3629441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Preguntas generales de identificación</a:t>
            </a:r>
            <a:endParaRPr lang="es-ES" dirty="0"/>
          </a:p>
        </p:txBody>
      </p:sp>
      <p:sp>
        <p:nvSpPr>
          <p:cNvPr id="3" name="Content Placeholder 2"/>
          <p:cNvSpPr>
            <a:spLocks noGrp="1"/>
          </p:cNvSpPr>
          <p:nvPr>
            <p:ph sz="quarter" idx="10"/>
          </p:nvPr>
        </p:nvSpPr>
        <p:spPr/>
        <p:txBody>
          <a:bodyPr>
            <a:normAutofit fontScale="85000" lnSpcReduction="10000"/>
          </a:bodyPr>
          <a:lstStyle/>
          <a:p>
            <a:pPr marL="0" indent="0">
              <a:buNone/>
            </a:pPr>
            <a:r>
              <a:rPr lang="en-US" sz="2800" dirty="0" smtClean="0">
                <a:solidFill>
                  <a:schemeClr val="tx1"/>
                </a:solidFill>
              </a:rPr>
              <a:t>Debe considerarse la posibilidad de ofrecer la PrEP cuando un cliente que procede de un grupo poblacional con alta prevalencia de VIH o que se encuentra en un entorno con alta prevalencia de VIH responde afirmativamente a alguna de las siguientes preguntas:  </a:t>
            </a:r>
            <a:endParaRPr lang="es-ES" sz="2800" dirty="0">
              <a:solidFill>
                <a:schemeClr val="tx1"/>
              </a:solidFill>
            </a:endParaRPr>
          </a:p>
          <a:p>
            <a:pPr marL="0" indent="0">
              <a:buNone/>
            </a:pPr>
            <a:r>
              <a:rPr lang="en-US" sz="3100" b="1" dirty="0">
                <a:solidFill>
                  <a:schemeClr val="tx1"/>
                </a:solidFill>
              </a:rPr>
              <a:t>"En los últimos seis meses,...</a:t>
            </a:r>
            <a:endParaRPr lang="es-ES" sz="3100" b="1" dirty="0">
              <a:solidFill>
                <a:schemeClr val="tx1"/>
              </a:solidFill>
            </a:endParaRPr>
          </a:p>
          <a:p>
            <a:pPr marL="1085850" lvl="1" indent="-342900">
              <a:buFont typeface="Arial"/>
              <a:buChar char="•"/>
            </a:pPr>
            <a:r>
              <a:rPr lang="en-US" dirty="0">
                <a:solidFill>
                  <a:schemeClr val="tx1"/>
                </a:solidFill>
              </a:rPr>
              <a:t>...¿has tenido relaciones sexuales con más de una pareja?"</a:t>
            </a:r>
          </a:p>
          <a:p>
            <a:pPr marL="1085850" lvl="1" indent="-342900">
              <a:buFont typeface="Arial"/>
              <a:buChar char="•"/>
            </a:pPr>
            <a:r>
              <a:rPr lang="en-US" dirty="0">
                <a:solidFill>
                  <a:schemeClr val="tx1"/>
                </a:solidFill>
              </a:rPr>
              <a:t>...¿has tenido relaciones sexuales sin condón?"</a:t>
            </a:r>
          </a:p>
          <a:p>
            <a:pPr marL="1085850" lvl="1" indent="-342900">
              <a:buFont typeface="Arial"/>
              <a:buChar char="•"/>
            </a:pPr>
            <a:r>
              <a:rPr lang="en-US" dirty="0">
                <a:solidFill>
                  <a:schemeClr val="tx1"/>
                </a:solidFill>
              </a:rPr>
              <a:t>...¿has tenido relaciones sexuales con personas de las cuales no conozcas su estado serológico?"</a:t>
            </a:r>
          </a:p>
          <a:p>
            <a:pPr marL="1085850" lvl="1" indent="-342900">
              <a:buFont typeface="Arial"/>
              <a:buChar char="•"/>
            </a:pPr>
            <a:r>
              <a:rPr lang="en-US" dirty="0">
                <a:solidFill>
                  <a:schemeClr val="tx1"/>
                </a:solidFill>
              </a:rPr>
              <a:t>...¿alguna de tus parejas ha estado expuesta a riesgo de infección por el VIH?"</a:t>
            </a:r>
            <a:endParaRPr lang="es-ES" strike="sngStrike" dirty="0">
              <a:solidFill>
                <a:schemeClr val="tx1"/>
              </a:solidFill>
            </a:endParaRPr>
          </a:p>
          <a:p>
            <a:pPr marL="1085850" lvl="1" indent="-342900">
              <a:buFont typeface="Arial"/>
              <a:buChar char="•"/>
            </a:pPr>
            <a:r>
              <a:rPr lang="en-US" dirty="0">
                <a:solidFill>
                  <a:schemeClr val="tx1"/>
                </a:solidFill>
              </a:rPr>
              <a:t>...¿has tenido relaciones sexuales con una persona infectada por el VIH?"</a:t>
            </a:r>
          </a:p>
          <a:p>
            <a:pPr marL="0" indent="0">
              <a:buNone/>
            </a:pPr>
            <a:endParaRPr lang="es-ES" sz="2800" dirty="0" smtClean="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59</a:t>
            </a:fld>
            <a:endParaRPr lang="es-ES" dirty="0"/>
          </a:p>
        </p:txBody>
      </p:sp>
    </p:spTree>
    <p:extLst>
      <p:ext uri="{BB962C8B-B14F-4D97-AF65-F5344CB8AC3E}">
        <p14:creationId xmlns:p14="http://schemas.microsoft.com/office/powerpoint/2010/main" val="614750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a:t>
            </a:fld>
            <a:endParaRPr lang="es-ES" dirty="0"/>
          </a:p>
        </p:txBody>
      </p:sp>
      <p:sp>
        <p:nvSpPr>
          <p:cNvPr id="8" name="TextBox 7"/>
          <p:cNvSpPr txBox="1"/>
          <p:nvPr/>
        </p:nvSpPr>
        <p:spPr>
          <a:xfrm>
            <a:off x="410936" y="360856"/>
            <a:ext cx="8582635" cy="646331"/>
          </a:xfrm>
          <a:prstGeom prst="rect">
            <a:avLst/>
          </a:prstGeom>
          <a:noFill/>
        </p:spPr>
        <p:txBody>
          <a:bodyPr wrap="square" rtlCol="0">
            <a:spAutoFit/>
          </a:bodyPr>
          <a:lstStyle/>
          <a:p>
            <a:pPr algn="ctr"/>
            <a:r>
              <a:rPr lang="en-US" sz="3600" b="1" dirty="0" smtClean="0">
                <a:solidFill>
                  <a:schemeClr val="bg1"/>
                </a:solidFill>
                <a:latin typeface="Arial Narrow"/>
              </a:rPr>
              <a:t>Descripción general de la capacitación, cont.</a:t>
            </a:r>
            <a:endParaRPr lang="es-ES" sz="3600" b="1" dirty="0">
              <a:solidFill>
                <a:schemeClr val="bg1"/>
              </a:solidFill>
              <a:latin typeface="Arial Narrow"/>
              <a:cs typeface="Arial Narrow"/>
            </a:endParaRPr>
          </a:p>
        </p:txBody>
      </p:sp>
      <p:sp>
        <p:nvSpPr>
          <p:cNvPr id="9" name="Pentagon 8"/>
          <p:cNvSpPr/>
          <p:nvPr/>
        </p:nvSpPr>
        <p:spPr>
          <a:xfrm>
            <a:off x="1145626" y="1647933"/>
            <a:ext cx="6817273" cy="1035933"/>
          </a:xfrm>
          <a:prstGeom prst="homePlate">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entagon 9"/>
          <p:cNvSpPr/>
          <p:nvPr/>
        </p:nvSpPr>
        <p:spPr>
          <a:xfrm>
            <a:off x="1145627" y="2895600"/>
            <a:ext cx="7662042" cy="977462"/>
          </a:xfrm>
          <a:prstGeom prst="homePlat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p:cNvSpPr txBox="1"/>
          <p:nvPr/>
        </p:nvSpPr>
        <p:spPr>
          <a:xfrm>
            <a:off x="1246933" y="1560713"/>
            <a:ext cx="6536897" cy="1200329"/>
          </a:xfrm>
          <a:prstGeom prst="rect">
            <a:avLst/>
          </a:prstGeom>
          <a:noFill/>
        </p:spPr>
        <p:txBody>
          <a:bodyPr wrap="square" rtlCol="0">
            <a:spAutoFit/>
          </a:bodyPr>
          <a:lstStyle/>
          <a:p>
            <a:r>
              <a:rPr lang="en-US" sz="2400" b="1" dirty="0" smtClean="0">
                <a:solidFill>
                  <a:schemeClr val="bg1"/>
                </a:solidFill>
              </a:rPr>
              <a:t>Cuestionario de evaluación posterior a la capacitación, formulario de evaluación de la capacitación y cierre</a:t>
            </a:r>
            <a:endParaRPr lang="es-ES" sz="2400" b="1" dirty="0">
              <a:solidFill>
                <a:schemeClr val="bg1"/>
              </a:solidFill>
            </a:endParaRPr>
          </a:p>
        </p:txBody>
      </p:sp>
      <p:sp>
        <p:nvSpPr>
          <p:cNvPr id="17" name="TextBox 16"/>
          <p:cNvSpPr txBox="1"/>
          <p:nvPr/>
        </p:nvSpPr>
        <p:spPr>
          <a:xfrm>
            <a:off x="1338754" y="2962055"/>
            <a:ext cx="5557346" cy="830997"/>
          </a:xfrm>
          <a:prstGeom prst="rect">
            <a:avLst/>
          </a:prstGeom>
          <a:noFill/>
        </p:spPr>
        <p:txBody>
          <a:bodyPr wrap="square" rtlCol="0">
            <a:spAutoFit/>
          </a:bodyPr>
          <a:lstStyle/>
          <a:p>
            <a:r>
              <a:rPr lang="en-US" sz="2400" b="1" dirty="0" smtClean="0">
                <a:solidFill>
                  <a:schemeClr val="bg1"/>
                </a:solidFill>
              </a:rPr>
              <a:t>Herramientas de seguimiento y evaluación de la PrEP</a:t>
            </a:r>
            <a:endParaRPr lang="es-ES" sz="2400" b="1" dirty="0">
              <a:solidFill>
                <a:schemeClr val="bg1"/>
              </a:solidFill>
            </a:endParaRPr>
          </a:p>
        </p:txBody>
      </p:sp>
      <p:sp>
        <p:nvSpPr>
          <p:cNvPr id="20" name="TextBox 19"/>
          <p:cNvSpPr txBox="1"/>
          <p:nvPr/>
        </p:nvSpPr>
        <p:spPr>
          <a:xfrm>
            <a:off x="429986" y="1696833"/>
            <a:ext cx="573755" cy="784830"/>
          </a:xfrm>
          <a:prstGeom prst="rect">
            <a:avLst/>
          </a:prstGeom>
          <a:noFill/>
        </p:spPr>
        <p:txBody>
          <a:bodyPr wrap="square" rtlCol="0">
            <a:spAutoFit/>
          </a:bodyPr>
          <a:lstStyle/>
          <a:p>
            <a:r>
              <a:rPr lang="en-US" sz="4500" b="1" dirty="0">
                <a:solidFill>
                  <a:schemeClr val="accent4">
                    <a:lumMod val="60000"/>
                    <a:lumOff val="40000"/>
                  </a:schemeClr>
                </a:solidFill>
              </a:rPr>
              <a:t>5</a:t>
            </a:r>
          </a:p>
        </p:txBody>
      </p:sp>
      <p:sp>
        <p:nvSpPr>
          <p:cNvPr id="21" name="TextBox 20"/>
          <p:cNvSpPr txBox="1"/>
          <p:nvPr/>
        </p:nvSpPr>
        <p:spPr>
          <a:xfrm>
            <a:off x="458451" y="2962319"/>
            <a:ext cx="573755" cy="784830"/>
          </a:xfrm>
          <a:prstGeom prst="rect">
            <a:avLst/>
          </a:prstGeom>
          <a:noFill/>
        </p:spPr>
        <p:txBody>
          <a:bodyPr wrap="square" rtlCol="0">
            <a:spAutoFit/>
          </a:bodyPr>
          <a:lstStyle/>
          <a:p>
            <a:r>
              <a:rPr lang="en-US" sz="4500" b="1" dirty="0">
                <a:solidFill>
                  <a:schemeClr val="accent5"/>
                </a:solidFill>
              </a:rPr>
              <a:t>6</a:t>
            </a:r>
          </a:p>
        </p:txBody>
      </p:sp>
    </p:spTree>
    <p:extLst>
      <p:ext uri="{BB962C8B-B14F-4D97-AF65-F5344CB8AC3E}">
        <p14:creationId xmlns:p14="http://schemas.microsoft.com/office/powerpoint/2010/main" val="1421036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Parejas serodiscordantes</a:t>
            </a:r>
            <a:endParaRPr lang="es-ES" dirty="0"/>
          </a:p>
        </p:txBody>
      </p:sp>
      <p:sp>
        <p:nvSpPr>
          <p:cNvPr id="3" name="Content Placeholder 2"/>
          <p:cNvSpPr>
            <a:spLocks noGrp="1"/>
          </p:cNvSpPr>
          <p:nvPr>
            <p:ph sz="quarter" idx="10"/>
          </p:nvPr>
        </p:nvSpPr>
        <p:spPr/>
        <p:txBody>
          <a:bodyPr>
            <a:normAutofit fontScale="70000" lnSpcReduction="20000"/>
          </a:bodyPr>
          <a:lstStyle/>
          <a:p>
            <a:pPr marL="0" indent="0">
              <a:buNone/>
            </a:pPr>
            <a:r>
              <a:rPr lang="en-US" dirty="0" smtClean="0">
                <a:solidFill>
                  <a:schemeClr val="tx1"/>
                </a:solidFill>
              </a:rPr>
              <a:t>La PrEP puede proteger al integrante de una pareja heterosexual serodiscordante que no esté infectado por el VIH si:</a:t>
            </a:r>
          </a:p>
          <a:p>
            <a:pPr marL="693738" lvl="1" indent="-457200">
              <a:buFont typeface="Arial" panose="020B0604020202020204" pitchFamily="34" charset="0"/>
              <a:buChar char="•"/>
            </a:pPr>
            <a:r>
              <a:rPr lang="en-US" dirty="0" smtClean="0">
                <a:solidFill>
                  <a:schemeClr val="tx1"/>
                </a:solidFill>
              </a:rPr>
              <a:t>El integrante infectado por el VIH ha seguido un TARV por menos de seis meses.</a:t>
            </a:r>
          </a:p>
          <a:p>
            <a:pPr marL="1550988" lvl="3" indent="-457200"/>
            <a:r>
              <a:rPr lang="en-US" sz="2800" dirty="0" smtClean="0">
                <a:solidFill>
                  <a:schemeClr val="tx1"/>
                </a:solidFill>
              </a:rPr>
              <a:t>El TARV tarda entre tres y seis meses en suprimir la carga viral.</a:t>
            </a:r>
          </a:p>
          <a:p>
            <a:pPr marL="1550988" lvl="3" indent="-457200"/>
            <a:r>
              <a:rPr lang="en-US" sz="2800" dirty="0" smtClean="0">
                <a:solidFill>
                  <a:schemeClr val="tx1"/>
                </a:solidFill>
              </a:rPr>
              <a:t>En estudios realizados con parejas serodiscordantes, la PrEP ha servido como un puente de gran utilidad hasta alcanzar la total supresión de la carga viral durante este período.</a:t>
            </a:r>
          </a:p>
          <a:p>
            <a:pPr marL="693738" lvl="1" indent="-457200">
              <a:buFont typeface="Arial" panose="020B0604020202020204" pitchFamily="34" charset="0"/>
              <a:buChar char="•"/>
            </a:pPr>
            <a:r>
              <a:rPr lang="en-US" dirty="0" smtClean="0">
                <a:solidFill>
                  <a:schemeClr val="tx1"/>
                </a:solidFill>
              </a:rPr>
              <a:t>La persona no infectada no confía en el nivel de adherencia al uso del medicamento de su pareja infectada por el VIH o tiene otras parejas sexuales además de la que está en tratamiento.</a:t>
            </a:r>
          </a:p>
          <a:p>
            <a:pPr marL="693738" lvl="1" indent="-457200">
              <a:buFont typeface="Arial" panose="020B0604020202020204" pitchFamily="34" charset="0"/>
              <a:buChar char="•"/>
            </a:pPr>
            <a:r>
              <a:rPr lang="en-US" dirty="0">
                <a:solidFill>
                  <a:schemeClr val="tx1"/>
                </a:solidFill>
              </a:rPr>
              <a:t>La persona no infectada tiene conocimiento de ciertas lagunas en la adherencia al uso del medicamento por parte de su pareja infectada por el VIH, o la pareja no habla abiertamente acerca de su adherencia al uso del medicamento y los resultados de sus pruebas de carga viral.</a:t>
            </a:r>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60</a:t>
            </a:fld>
            <a:endParaRPr lang="es-ES" dirty="0"/>
          </a:p>
        </p:txBody>
      </p:sp>
    </p:spTree>
    <p:extLst>
      <p:ext uri="{BB962C8B-B14F-4D97-AF65-F5344CB8AC3E}">
        <p14:creationId xmlns:p14="http://schemas.microsoft.com/office/powerpoint/2010/main" val="1826616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0" y="317500"/>
            <a:ext cx="8947230" cy="858838"/>
          </a:xfrm>
        </p:spPr>
        <p:txBody>
          <a:bodyPr>
            <a:noAutofit/>
          </a:bodyPr>
          <a:lstStyle/>
          <a:p>
            <a:r>
              <a:rPr lang="en-US" sz="3300" dirty="0" smtClean="0"/>
              <a:t>Para las personas con una pareja infectada por el VIH</a:t>
            </a:r>
            <a:endParaRPr lang="es-ES" sz="3300" dirty="0"/>
          </a:p>
        </p:txBody>
      </p:sp>
      <p:sp>
        <p:nvSpPr>
          <p:cNvPr id="3" name="Content Placeholder 2"/>
          <p:cNvSpPr>
            <a:spLocks noGrp="1"/>
          </p:cNvSpPr>
          <p:nvPr>
            <p:ph sz="quarter" idx="10"/>
          </p:nvPr>
        </p:nvSpPr>
        <p:spPr/>
        <p:txBody>
          <a:bodyPr>
            <a:normAutofit fontScale="92500" lnSpcReduction="10000"/>
          </a:bodyPr>
          <a:lstStyle/>
          <a:p>
            <a:pPr marL="0" indent="0">
              <a:spcAft>
                <a:spcPts val="1200"/>
              </a:spcAft>
              <a:buNone/>
            </a:pPr>
            <a:r>
              <a:rPr lang="en-US" sz="2800" dirty="0" smtClean="0">
                <a:solidFill>
                  <a:schemeClr val="tx1"/>
                </a:solidFill>
              </a:rPr>
              <a:t>Las siguientes preguntas te ayudarán a evaluar si la persona en cuestión es una buena candidata para recibir la PrEP:</a:t>
            </a:r>
          </a:p>
          <a:p>
            <a:pPr>
              <a:buFont typeface="Arial"/>
              <a:buChar char="•"/>
            </a:pPr>
            <a:r>
              <a:rPr lang="en-US" sz="2800" dirty="0">
                <a:solidFill>
                  <a:schemeClr val="tx1"/>
                </a:solidFill>
              </a:rPr>
              <a:t>"¿Tu pareja sigue algún TARV para el VIH?"</a:t>
            </a:r>
          </a:p>
          <a:p>
            <a:pPr>
              <a:buFont typeface="Arial"/>
              <a:buChar char="•"/>
            </a:pPr>
            <a:r>
              <a:rPr lang="en-US" sz="2800" dirty="0">
                <a:solidFill>
                  <a:schemeClr val="tx1"/>
                </a:solidFill>
              </a:rPr>
              <a:t>"¿Tu pareja sigue algún TARV desde hace más de seis meses?"</a:t>
            </a:r>
          </a:p>
          <a:p>
            <a:pPr>
              <a:buFont typeface="Arial"/>
              <a:buChar char="•"/>
            </a:pPr>
            <a:r>
              <a:rPr lang="en-US" sz="2800" dirty="0">
                <a:solidFill>
                  <a:schemeClr val="tx1"/>
                </a:solidFill>
              </a:rPr>
              <a:t>"¿Conversas acerca de la adherencia de tu pareja al tratamiento del VIH todos los meses?"</a:t>
            </a:r>
          </a:p>
          <a:p>
            <a:pPr>
              <a:buFont typeface="Arial"/>
              <a:buChar char="•"/>
            </a:pPr>
            <a:r>
              <a:rPr lang="en-US" sz="2800" dirty="0">
                <a:solidFill>
                  <a:schemeClr val="tx1"/>
                </a:solidFill>
              </a:rPr>
              <a:t>"¿Sabes cuál fue la última carga viral de tu pareja? ¿Cuál fue el resultado? ¿Cuándo se hizo la prueba?"</a:t>
            </a:r>
          </a:p>
          <a:p>
            <a:pPr>
              <a:buFont typeface="Arial"/>
              <a:buChar char="•"/>
            </a:pPr>
            <a:r>
              <a:rPr lang="en-US" sz="2800" dirty="0" smtClean="0">
                <a:solidFill>
                  <a:schemeClr val="tx1"/>
                </a:solidFill>
              </a:rPr>
              <a:t>"¿Tienes deseos de tener hijos con tu pareja?"</a:t>
            </a:r>
          </a:p>
          <a:p>
            <a:pPr>
              <a:buFont typeface="Arial"/>
              <a:buChar char="•"/>
            </a:pPr>
            <a:r>
              <a:rPr lang="en-US" sz="2800" dirty="0">
                <a:solidFill>
                  <a:schemeClr val="tx1"/>
                </a:solidFill>
              </a:rPr>
              <a:t>"¿Tanto tú como tu pareja usan condón con regularidad?"</a:t>
            </a:r>
          </a:p>
          <a:p>
            <a:pPr marL="0" indent="0">
              <a:buNone/>
            </a:pPr>
            <a:endParaRPr lang="es-ES" sz="2800"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61</a:t>
            </a:fld>
            <a:endParaRPr lang="es-ES" dirty="0"/>
          </a:p>
        </p:txBody>
      </p:sp>
    </p:spTree>
    <p:extLst>
      <p:ext uri="{BB962C8B-B14F-4D97-AF65-F5344CB8AC3E}">
        <p14:creationId xmlns:p14="http://schemas.microsoft.com/office/powerpoint/2010/main" val="988950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Otros factores sobre los cuales indagar</a:t>
            </a:r>
            <a:endParaRPr lang="es-ES" dirty="0"/>
          </a:p>
        </p:txBody>
      </p:sp>
      <p:sp>
        <p:nvSpPr>
          <p:cNvPr id="3" name="Content Placeholder 2"/>
          <p:cNvSpPr>
            <a:spLocks noGrp="1"/>
          </p:cNvSpPr>
          <p:nvPr>
            <p:ph sz="quarter" idx="10"/>
          </p:nvPr>
        </p:nvSpPr>
        <p:spPr/>
        <p:txBody>
          <a:bodyPr>
            <a:noAutofit/>
          </a:bodyPr>
          <a:lstStyle/>
          <a:p>
            <a:pPr marL="0" indent="0">
              <a:lnSpc>
                <a:spcPct val="80000"/>
              </a:lnSpc>
              <a:spcAft>
                <a:spcPts val="1200"/>
              </a:spcAft>
              <a:buNone/>
            </a:pPr>
            <a:r>
              <a:rPr lang="en-US" sz="2200" dirty="0">
                <a:solidFill>
                  <a:srgbClr val="000000"/>
                </a:solidFill>
              </a:rPr>
              <a:t>¿Hay aspectos de tu situación que pudieran indicar un mayor riesgo de infección por el VIH? Por ejemplo:</a:t>
            </a:r>
          </a:p>
          <a:p>
            <a:pPr>
              <a:lnSpc>
                <a:spcPct val="80000"/>
              </a:lnSpc>
              <a:buFont typeface="Arial"/>
              <a:buChar char="•"/>
            </a:pPr>
            <a:r>
              <a:rPr lang="en-US" sz="2200" dirty="0" smtClean="0">
                <a:solidFill>
                  <a:srgbClr val="000000"/>
                </a:solidFill>
              </a:rPr>
              <a:t>"¿Recibiste dinero, alojamiento, comida o regalos a cambio de sexo?"</a:t>
            </a:r>
          </a:p>
          <a:p>
            <a:pPr>
              <a:lnSpc>
                <a:spcPct val="80000"/>
              </a:lnSpc>
              <a:buFont typeface="Arial"/>
              <a:buChar char="•"/>
            </a:pPr>
            <a:r>
              <a:rPr lang="en-US" sz="2200" dirty="0" smtClean="0">
                <a:solidFill>
                  <a:srgbClr val="000000"/>
                </a:solidFill>
              </a:rPr>
              <a:t>"¿Te obligaron a tener relaciones sexuales contra tu voluntad?"</a:t>
            </a:r>
          </a:p>
          <a:p>
            <a:pPr>
              <a:lnSpc>
                <a:spcPct val="80000"/>
              </a:lnSpc>
              <a:buFont typeface="Arial"/>
              <a:buChar char="•"/>
            </a:pPr>
            <a:r>
              <a:rPr lang="en-US" sz="2200" dirty="0" smtClean="0">
                <a:solidFill>
                  <a:srgbClr val="000000"/>
                </a:solidFill>
              </a:rPr>
              <a:t>"¿Te agredieron físicamente, aun por parte de alguna pareja sexual?"</a:t>
            </a:r>
          </a:p>
          <a:p>
            <a:pPr>
              <a:lnSpc>
                <a:spcPct val="80000"/>
              </a:lnSpc>
              <a:buFont typeface="Arial"/>
              <a:buChar char="•"/>
            </a:pPr>
            <a:r>
              <a:rPr lang="en-US" sz="2200" dirty="0" smtClean="0">
                <a:solidFill>
                  <a:srgbClr val="000000"/>
                </a:solidFill>
              </a:rPr>
              <a:t>"¿Utilizaste la PEP para evitar contagiarte el VIH?"</a:t>
            </a:r>
          </a:p>
          <a:p>
            <a:pPr>
              <a:lnSpc>
                <a:spcPct val="80000"/>
              </a:lnSpc>
              <a:buFont typeface="Arial"/>
              <a:buChar char="•"/>
            </a:pPr>
            <a:r>
              <a:rPr lang="en-US" sz="2200" dirty="0" smtClean="0">
                <a:solidFill>
                  <a:srgbClr val="000000"/>
                </a:solidFill>
              </a:rPr>
              <a:t>"¿Tuviste alguna infección de transmisión sexual (ITS)?"</a:t>
            </a:r>
          </a:p>
          <a:p>
            <a:pPr>
              <a:lnSpc>
                <a:spcPct val="80000"/>
              </a:lnSpc>
              <a:buFont typeface="Arial"/>
              <a:buChar char="•"/>
            </a:pPr>
            <a:r>
              <a:rPr lang="en-US" sz="2200" dirty="0" smtClean="0">
                <a:solidFill>
                  <a:srgbClr val="000000"/>
                </a:solidFill>
              </a:rPr>
              <a:t>"¿Te inyectaste drogas u hormonas con elementos compartidos?"</a:t>
            </a:r>
          </a:p>
          <a:p>
            <a:pPr>
              <a:lnSpc>
                <a:spcPct val="80000"/>
              </a:lnSpc>
              <a:buFont typeface="Arial"/>
              <a:buChar char="•"/>
            </a:pPr>
            <a:r>
              <a:rPr lang="en-US" sz="2200" dirty="0" smtClean="0">
                <a:solidFill>
                  <a:srgbClr val="000000"/>
                </a:solidFill>
              </a:rPr>
              <a:t>"¿Consumiste drogas recreativas/psicofármacos?"</a:t>
            </a:r>
          </a:p>
          <a:p>
            <a:pPr>
              <a:lnSpc>
                <a:spcPct val="80000"/>
              </a:lnSpc>
              <a:buFont typeface="Arial"/>
              <a:buChar char="•"/>
            </a:pPr>
            <a:r>
              <a:rPr lang="en-US" sz="2200" dirty="0" smtClean="0">
                <a:solidFill>
                  <a:srgbClr val="000000"/>
                </a:solidFill>
              </a:rPr>
              <a:t>"¿Te echaron de tu casa?"</a:t>
            </a:r>
          </a:p>
          <a:p>
            <a:pPr>
              <a:lnSpc>
                <a:spcPct val="80000"/>
              </a:lnSpc>
              <a:buFont typeface="Arial"/>
              <a:buChar char="•"/>
            </a:pPr>
            <a:r>
              <a:rPr lang="en-US" sz="2200" dirty="0" smtClean="0">
                <a:solidFill>
                  <a:srgbClr val="000000"/>
                </a:solidFill>
              </a:rPr>
              <a:t>"¿Te mudaste a otro lugar?"</a:t>
            </a:r>
          </a:p>
          <a:p>
            <a:pPr>
              <a:lnSpc>
                <a:spcPct val="80000"/>
              </a:lnSpc>
              <a:buFont typeface="Arial"/>
              <a:buChar char="•"/>
            </a:pPr>
            <a:r>
              <a:rPr lang="en-US" sz="2200" dirty="0" smtClean="0">
                <a:solidFill>
                  <a:srgbClr val="000000"/>
                </a:solidFill>
              </a:rPr>
              <a:t>"¿Perdiste tu trabajo?"</a:t>
            </a:r>
          </a:p>
          <a:p>
            <a:pPr>
              <a:lnSpc>
                <a:spcPct val="80000"/>
              </a:lnSpc>
              <a:buFont typeface="Arial"/>
              <a:buChar char="•"/>
            </a:pPr>
            <a:r>
              <a:rPr lang="en-US" sz="2200" dirty="0" smtClean="0">
                <a:solidFill>
                  <a:srgbClr val="000000"/>
                </a:solidFill>
              </a:rPr>
              <a:t>"¿Tienes menos de 12 años de educación formal o abandonaste prematuramente la escuela?"</a:t>
            </a:r>
          </a:p>
          <a:p>
            <a:pPr marL="0" indent="0">
              <a:lnSpc>
                <a:spcPct val="80000"/>
              </a:lnSpc>
              <a:buNone/>
            </a:pPr>
            <a:endParaRPr lang="es-ES" sz="2400"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62</a:t>
            </a:fld>
            <a:endParaRPr lang="es-ES" dirty="0"/>
          </a:p>
        </p:txBody>
      </p:sp>
    </p:spTree>
    <p:extLst>
      <p:ext uri="{BB962C8B-B14F-4D97-AF65-F5344CB8AC3E}">
        <p14:creationId xmlns:p14="http://schemas.microsoft.com/office/powerpoint/2010/main" val="1873259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200" dirty="0" smtClean="0"/>
              <a:t>La creatinina y la depuración </a:t>
            </a:r>
            <a:r>
              <a:rPr dirty="0"/>
              <a:t/>
            </a:r>
            <a:br>
              <a:rPr dirty="0"/>
            </a:br>
            <a:r>
              <a:rPr lang="en-US" sz="4200" dirty="0" smtClean="0"/>
              <a:t>estimada de creatinina</a:t>
            </a:r>
            <a:endParaRPr lang="es-ES" sz="4200" dirty="0"/>
          </a:p>
        </p:txBody>
      </p:sp>
      <p:sp>
        <p:nvSpPr>
          <p:cNvPr id="7" name="Rectangle 6"/>
          <p:cNvSpPr/>
          <p:nvPr/>
        </p:nvSpPr>
        <p:spPr>
          <a:xfrm>
            <a:off x="457200" y="1639814"/>
            <a:ext cx="7913477" cy="3493264"/>
          </a:xfrm>
          <a:prstGeom prst="rect">
            <a:avLst/>
          </a:prstGeom>
        </p:spPr>
        <p:txBody>
          <a:bodyPr wrap="square">
            <a:spAutoFit/>
          </a:bodyPr>
          <a:lstStyle/>
          <a:p>
            <a:pPr marL="342900" indent="-342900">
              <a:spcAft>
                <a:spcPts val="600"/>
              </a:spcAft>
              <a:buFont typeface="Arial"/>
              <a:buChar char="•"/>
            </a:pPr>
            <a:r>
              <a:rPr lang="en-US" sz="2800" dirty="0">
                <a:latin typeface="Garamond" panose="02020404030301010803" pitchFamily="18" charset="0"/>
              </a:rPr>
              <a:t>El TDF puede estar vinculado a una pequeña reducción en la depuración estimada de la creatinina (TFGe) al inicio de la PrEP, que no suele seguir avanzando.</a:t>
            </a:r>
            <a:endParaRPr lang="es-ES" sz="2800" dirty="0">
              <a:latin typeface="Garamond" panose="02020404030301010803" pitchFamily="18" charset="0"/>
            </a:endParaRPr>
          </a:p>
          <a:p>
            <a:pPr marL="342900" indent="-342900">
              <a:buFont typeface="Arial"/>
              <a:buChar char="•"/>
            </a:pPr>
            <a:r>
              <a:rPr lang="en-US" sz="2800" dirty="0">
                <a:latin typeface="Garamond" panose="02020404030301010803" pitchFamily="18" charset="0"/>
              </a:rPr>
              <a:t>La PrEP no debe indicarse si la TFGe* es &lt;60 ml/min.</a:t>
            </a:r>
          </a:p>
          <a:p>
            <a:endParaRPr lang="es-ES" sz="2800" dirty="0" smtClean="0"/>
          </a:p>
          <a:p>
            <a:r>
              <a:rPr lang="en-US" sz="1600" dirty="0" smtClean="0"/>
              <a:t>*TFGe: tasa de filtración glomerular estimada según la ecuación de Cockroft-Gault: </a:t>
            </a:r>
            <a:r>
              <a:rPr dirty="0"/>
              <a:t/>
            </a:r>
            <a:br>
              <a:rPr dirty="0"/>
            </a:br>
            <a:r>
              <a:rPr lang="en-US" sz="1600" dirty="0" smtClean="0"/>
              <a:t>Depuración estimada de creatinina = [140-edad (en años)] x peso (en kg) x f siendo f=1,23 para los hombres y 1,04 para las mujeres Creatinina en suero (μmol/L)</a:t>
            </a:r>
          </a:p>
          <a:p>
            <a:pPr marL="457200" indent="-457200">
              <a:buFont typeface="Arial"/>
              <a:buChar char="•"/>
            </a:pPr>
            <a:endParaRPr lang="es-ES" sz="2800" dirty="0">
              <a:latin typeface="Garamond" panose="02020404030301010803" pitchFamily="18" charset="0"/>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63</a:t>
            </a:fld>
            <a:endParaRPr lang="es-ES" dirty="0"/>
          </a:p>
        </p:txBody>
      </p:sp>
    </p:spTree>
    <p:extLst>
      <p:ext uri="{BB962C8B-B14F-4D97-AF65-F5344CB8AC3E}">
        <p14:creationId xmlns:p14="http://schemas.microsoft.com/office/powerpoint/2010/main" val="4113286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dirty="0" smtClean="0"/>
              <a:t>Calculadora en línea de la fórmula de Cockroft-Gault</a:t>
            </a:r>
            <a:endParaRPr lang="es-ES" dirty="0"/>
          </a:p>
        </p:txBody>
      </p:sp>
      <p:sp>
        <p:nvSpPr>
          <p:cNvPr id="8" name="TextBox 7"/>
          <p:cNvSpPr txBox="1"/>
          <p:nvPr/>
        </p:nvSpPr>
        <p:spPr>
          <a:xfrm>
            <a:off x="893119" y="3810194"/>
            <a:ext cx="184666" cy="369332"/>
          </a:xfrm>
          <a:prstGeom prst="rect">
            <a:avLst/>
          </a:prstGeom>
          <a:noFill/>
        </p:spPr>
        <p:txBody>
          <a:bodyPr wrap="none" rtlCol="0">
            <a:spAutoFit/>
          </a:bodyPr>
          <a:lstStyle/>
          <a:p>
            <a:endParaRPr lang="en-US" dirty="0"/>
          </a:p>
        </p:txBody>
      </p:sp>
      <p:sp>
        <p:nvSpPr>
          <p:cNvPr id="9" name="TextBox 8"/>
          <p:cNvSpPr txBox="1"/>
          <p:nvPr/>
        </p:nvSpPr>
        <p:spPr>
          <a:xfrm>
            <a:off x="1430401" y="6029337"/>
            <a:ext cx="6287938" cy="584776"/>
          </a:xfrm>
          <a:prstGeom prst="rect">
            <a:avLst/>
          </a:prstGeom>
          <a:noFill/>
          <a:ln w="38100">
            <a:solidFill>
              <a:srgbClr val="FFFFFF"/>
            </a:solidFill>
          </a:ln>
        </p:spPr>
        <p:txBody>
          <a:bodyPr wrap="square" rtlCol="0">
            <a:spAutoFit/>
          </a:bodyPr>
          <a:lstStyle/>
          <a:p>
            <a:r>
              <a:rPr lang="en-US" sz="1400" b="1" dirty="0">
                <a:solidFill>
                  <a:srgbClr val="3366FF"/>
                </a:solidFill>
                <a:latin typeface="Garamond" panose="02020404030301010803" pitchFamily="18" charset="0"/>
                <a:hlinkClick r:id="rId3"/>
              </a:rPr>
              <a:t>http://reference.medscape.com/calculator/creatinine-clearance-cockcroft-gault</a:t>
            </a:r>
            <a:endParaRPr lang="es-ES" sz="1400" b="1" dirty="0">
              <a:solidFill>
                <a:srgbClr val="3366FF"/>
              </a:solidFill>
              <a:latin typeface="Garamond" panose="02020404030301010803" pitchFamily="18" charset="0"/>
            </a:endParaRPr>
          </a:p>
          <a:p>
            <a:endParaRPr lang="es-ES" dirty="0">
              <a:solidFill>
                <a:srgbClr val="3366FF"/>
              </a:solidFill>
              <a:latin typeface="Garamond" panose="02020404030301010803" pitchFamily="18" charset="0"/>
            </a:endParaRPr>
          </a:p>
        </p:txBody>
      </p:sp>
      <p:pic>
        <p:nvPicPr>
          <p:cNvPr id="7" name="Picture 6" descr="Screen Shot 2016-07-27 at 1.28.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401" y="1503447"/>
            <a:ext cx="6456557" cy="4290750"/>
          </a:xfrm>
          <a:prstGeom prst="rect">
            <a:avLst/>
          </a:prstGeom>
          <a:ln w="3175" cmpd="sng">
            <a:solidFill>
              <a:schemeClr val="tx1"/>
            </a:solidFill>
          </a:ln>
          <a:effectLst>
            <a:outerShdw blurRad="50800" dist="38100" dir="2700000" algn="tl" rotWithShape="0">
              <a:srgbClr val="000000">
                <a:alpha val="43000"/>
              </a:srgbClr>
            </a:outerShdw>
          </a:effectLst>
        </p:spPr>
      </p:pic>
      <p:sp>
        <p:nvSpPr>
          <p:cNvPr id="10"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64</a:t>
            </a:fld>
            <a:endParaRPr lang="es-ES" dirty="0"/>
          </a:p>
        </p:txBody>
      </p:sp>
    </p:spTree>
    <p:extLst>
      <p:ext uri="{BB962C8B-B14F-4D97-AF65-F5344CB8AC3E}">
        <p14:creationId xmlns:p14="http://schemas.microsoft.com/office/powerpoint/2010/main" val="22866221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Pregunta</a:t>
            </a:r>
            <a:endParaRPr lang="es-ES" dirty="0"/>
          </a:p>
        </p:txBody>
      </p:sp>
      <p:sp>
        <p:nvSpPr>
          <p:cNvPr id="3" name="Content Placeholder 2"/>
          <p:cNvSpPr>
            <a:spLocks noGrp="1"/>
          </p:cNvSpPr>
          <p:nvPr>
            <p:ph sz="quarter" idx="10"/>
          </p:nvPr>
        </p:nvSpPr>
        <p:spPr>
          <a:xfrm>
            <a:off x="571500" y="2126702"/>
            <a:ext cx="8229600" cy="4019550"/>
          </a:xfrm>
        </p:spPr>
        <p:txBody>
          <a:bodyPr/>
          <a:lstStyle/>
          <a:p>
            <a:r>
              <a:rPr lang="en-US" i="1" dirty="0" smtClean="0">
                <a:solidFill>
                  <a:schemeClr val="tx1"/>
                </a:solidFill>
              </a:rPr>
              <a:t>¿La PrEP es segura durante el embarazo?</a:t>
            </a:r>
            <a:endParaRPr lang="es-ES" i="1" dirty="0">
              <a:solidFill>
                <a:schemeClr val="tx1"/>
              </a:solidFill>
            </a:endParaRPr>
          </a:p>
          <a:p>
            <a:endParaRPr lang="es-ES" dirty="0"/>
          </a:p>
        </p:txBody>
      </p:sp>
      <p:pic>
        <p:nvPicPr>
          <p:cNvPr id="7"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65</a:t>
            </a:fld>
            <a:endParaRPr lang="es-ES" dirty="0"/>
          </a:p>
        </p:txBody>
      </p:sp>
    </p:spTree>
    <p:extLst>
      <p:ext uri="{BB962C8B-B14F-4D97-AF65-F5344CB8AC3E}">
        <p14:creationId xmlns:p14="http://schemas.microsoft.com/office/powerpoint/2010/main" val="1150925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El uso de la PrEP durante el embarazo </a:t>
            </a:r>
            <a:endParaRPr lang="es-ES" dirty="0"/>
          </a:p>
        </p:txBody>
      </p:sp>
      <p:sp>
        <p:nvSpPr>
          <p:cNvPr id="3" name="Content Placeholder 2"/>
          <p:cNvSpPr>
            <a:spLocks noGrp="1" noChangeAspect="1"/>
          </p:cNvSpPr>
          <p:nvPr>
            <p:ph sz="quarter" idx="10"/>
          </p:nvPr>
        </p:nvSpPr>
        <p:spPr/>
        <p:txBody>
          <a:bodyPr>
            <a:noAutofit/>
          </a:bodyPr>
          <a:lstStyle/>
          <a:p>
            <a:r>
              <a:rPr lang="en-US" sz="2200" dirty="0" smtClean="0">
                <a:solidFill>
                  <a:schemeClr val="tx1"/>
                </a:solidFill>
              </a:rPr>
              <a:t>El uso de TDF en mujeres embarazadas parece seguro, pero los datos existentes provienen de estudios realizados con mujeres infectadas por el VIH que siguen algún TARV.</a:t>
            </a:r>
          </a:p>
          <a:p>
            <a:r>
              <a:rPr lang="en-US" sz="2200" dirty="0" smtClean="0">
                <a:solidFill>
                  <a:schemeClr val="tx1"/>
                </a:solidFill>
              </a:rPr>
              <a:t>Entre las mujeres embarazadas no infectadas por el VIH, los datos referentes a la seguridad del uso de TDF se obtienen de estudios efectuados con mujeres monoinfectadas con hepatitis B (VHB).</a:t>
            </a:r>
            <a:endParaRPr lang="es-ES" sz="2200" baseline="30000" dirty="0">
              <a:solidFill>
                <a:schemeClr val="tx1"/>
              </a:solidFill>
            </a:endParaRPr>
          </a:p>
          <a:p>
            <a:r>
              <a:rPr lang="en-US" sz="2200" dirty="0" smtClean="0">
                <a:solidFill>
                  <a:schemeClr val="tx1"/>
                </a:solidFill>
              </a:rPr>
              <a:t>Los beneficios que la PrEP ofrece para las mujeres expuestas a riesgo elevado de contraer el VIH parecen superar cualquier riesgo de PrEP observado hasta la fecha.</a:t>
            </a:r>
          </a:p>
          <a:p>
            <a:r>
              <a:rPr lang="en-US" sz="2200" dirty="0" smtClean="0">
                <a:solidFill>
                  <a:schemeClr val="tx1"/>
                </a:solidFill>
              </a:rPr>
              <a:t>La OMS recomienda continuar con la PrEP durante el embarazo y la lactancia en las mujeres expuestas a riesgos significativos de infección por el VIH. </a:t>
            </a:r>
          </a:p>
          <a:p>
            <a:pPr lvl="1"/>
            <a:r>
              <a:rPr lang="en-US" sz="2200" dirty="0" smtClean="0">
                <a:solidFill>
                  <a:schemeClr val="tx1"/>
                </a:solidFill>
              </a:rPr>
              <a:t>No obstante, aún debe hacerse una observación continua de este grupo poblacional.</a:t>
            </a:r>
          </a:p>
          <a:p>
            <a:endParaRPr lang="es-E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66</a:t>
            </a:fld>
            <a:endParaRPr lang="es-ES" dirty="0"/>
          </a:p>
        </p:txBody>
      </p:sp>
    </p:spTree>
    <p:extLst>
      <p:ext uri="{BB962C8B-B14F-4D97-AF65-F5344CB8AC3E}">
        <p14:creationId xmlns:p14="http://schemas.microsoft.com/office/powerpoint/2010/main" val="650222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Estar dispuesto a utilizar la PrEP según lo prescrito</a:t>
            </a:r>
            <a:endParaRPr lang="es-ES" dirty="0"/>
          </a:p>
        </p:txBody>
      </p:sp>
      <p:sp>
        <p:nvSpPr>
          <p:cNvPr id="3" name="Content Placeholder 2"/>
          <p:cNvSpPr>
            <a:spLocks noGrp="1"/>
          </p:cNvSpPr>
          <p:nvPr>
            <p:ph sz="quarter" idx="10"/>
          </p:nvPr>
        </p:nvSpPr>
        <p:spPr/>
        <p:txBody>
          <a:bodyPr>
            <a:normAutofit/>
          </a:bodyPr>
          <a:lstStyle/>
          <a:p>
            <a:pPr lvl="0"/>
            <a:r>
              <a:rPr lang="en-US" sz="3600" dirty="0">
                <a:solidFill>
                  <a:srgbClr val="000000"/>
                </a:solidFill>
              </a:rPr>
              <a:t>Los clientes deben recibir educación y asesoramiento para tomar una decisión informada sobre la PrEP.</a:t>
            </a:r>
          </a:p>
          <a:p>
            <a:r>
              <a:rPr lang="en-US" sz="3600" dirty="0" smtClean="0">
                <a:solidFill>
                  <a:srgbClr val="000000"/>
                </a:solidFill>
              </a:rPr>
              <a:t>No debe presionarse a los clientes para que comiencen a utilizar la PrEP.</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67</a:t>
            </a:fld>
            <a:endParaRPr lang="es-ES" dirty="0"/>
          </a:p>
        </p:txBody>
      </p:sp>
    </p:spTree>
    <p:extLst>
      <p:ext uri="{BB962C8B-B14F-4D97-AF65-F5344CB8AC3E}">
        <p14:creationId xmlns:p14="http://schemas.microsoft.com/office/powerpoint/2010/main" val="30588016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Repaso de los criterios de elegibilidad </a:t>
            </a:r>
            <a:endParaRPr lang="es-ES" dirty="0"/>
          </a:p>
        </p:txBody>
      </p:sp>
      <p:sp>
        <p:nvSpPr>
          <p:cNvPr id="3" name="Content Placeholder 2"/>
          <p:cNvSpPr>
            <a:spLocks noGrp="1"/>
          </p:cNvSpPr>
          <p:nvPr>
            <p:ph sz="quarter" idx="10"/>
          </p:nvPr>
        </p:nvSpPr>
        <p:spPr/>
        <p:txBody>
          <a:bodyPr/>
          <a:lstStyle/>
          <a:p>
            <a:pPr fontAlgn="t"/>
            <a:r>
              <a:rPr lang="en-US" dirty="0">
                <a:solidFill>
                  <a:schemeClr val="tx1"/>
                </a:solidFill>
              </a:rPr>
              <a:t>Ser seronegativo al VIH.</a:t>
            </a:r>
          </a:p>
          <a:p>
            <a:pPr fontAlgn="t"/>
            <a:r>
              <a:rPr lang="en-US" dirty="0">
                <a:solidFill>
                  <a:schemeClr val="tx1"/>
                </a:solidFill>
              </a:rPr>
              <a:t>Que no existan sospechas de una infección aguda por el VIH. </a:t>
            </a:r>
          </a:p>
          <a:p>
            <a:pPr fontAlgn="t"/>
            <a:r>
              <a:rPr lang="en-US" dirty="0" smtClean="0">
                <a:solidFill>
                  <a:schemeClr val="tx1"/>
                </a:solidFill>
              </a:rPr>
              <a:t>Estar expuesto a riesgos significativos de infección por el VIH.</a:t>
            </a:r>
          </a:p>
          <a:p>
            <a:pPr fontAlgn="t"/>
            <a:r>
              <a:rPr lang="en-US" dirty="0">
                <a:solidFill>
                  <a:schemeClr val="tx1"/>
                </a:solidFill>
              </a:rPr>
              <a:t>Tener una depuración de creatinina (TFGe) &gt;60 ml/min.</a:t>
            </a:r>
          </a:p>
          <a:p>
            <a:pPr fontAlgn="t"/>
            <a:r>
              <a:rPr lang="en-US" dirty="0">
                <a:solidFill>
                  <a:schemeClr val="tx1"/>
                </a:solidFill>
              </a:rPr>
              <a:t>Estar dispuesto a utilizar la PrEP según lo prescrito.</a:t>
            </a:r>
          </a:p>
          <a:p>
            <a:pPr marL="0" indent="0">
              <a:buNone/>
            </a:pPr>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68</a:t>
            </a:fld>
            <a:endParaRPr lang="es-ES" dirty="0"/>
          </a:p>
        </p:txBody>
      </p:sp>
    </p:spTree>
    <p:extLst>
      <p:ext uri="{BB962C8B-B14F-4D97-AF65-F5344CB8AC3E}">
        <p14:creationId xmlns:p14="http://schemas.microsoft.com/office/powerpoint/2010/main" val="6137121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ALMUERZO</a:t>
            </a:r>
            <a:endParaRPr lang="es-ES" b="1" dirty="0"/>
          </a:p>
        </p:txBody>
      </p:sp>
      <p:pic>
        <p:nvPicPr>
          <p:cNvPr id="7" name="Picture 6" descr="icons_Artboard 14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133" y="2304677"/>
            <a:ext cx="3999992" cy="4006433"/>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69</a:t>
            </a:fld>
            <a:endParaRPr lang="es-ES" dirty="0"/>
          </a:p>
        </p:txBody>
      </p:sp>
    </p:spTree>
    <p:extLst>
      <p:ext uri="{BB962C8B-B14F-4D97-AF65-F5344CB8AC3E}">
        <p14:creationId xmlns:p14="http://schemas.microsoft.com/office/powerpoint/2010/main" val="385876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Reglas básicas</a:t>
            </a:r>
            <a:endParaRPr lang="es-ES" dirty="0"/>
          </a:p>
        </p:txBody>
      </p:sp>
      <p:sp>
        <p:nvSpPr>
          <p:cNvPr id="3" name="Content Placeholder 2"/>
          <p:cNvSpPr>
            <a:spLocks noGrp="1"/>
          </p:cNvSpPr>
          <p:nvPr>
            <p:ph sz="quarter" idx="10"/>
          </p:nvPr>
        </p:nvSpPr>
        <p:spPr>
          <a:xfrm>
            <a:off x="457200" y="1397000"/>
            <a:ext cx="8229600" cy="5080000"/>
          </a:xfrm>
        </p:spPr>
        <p:txBody>
          <a:bodyPr>
            <a:noAutofit/>
          </a:bodyPr>
          <a:lstStyle/>
          <a:p>
            <a:pPr lvl="0"/>
            <a:r>
              <a:rPr lang="en-US" sz="3000" dirty="0">
                <a:solidFill>
                  <a:schemeClr val="tx1"/>
                </a:solidFill>
              </a:rPr>
              <a:t>Ser puntuales.</a:t>
            </a:r>
          </a:p>
          <a:p>
            <a:pPr lvl="0"/>
            <a:r>
              <a:rPr lang="en-US" sz="3000" dirty="0">
                <a:solidFill>
                  <a:schemeClr val="tx1"/>
                </a:solidFill>
              </a:rPr>
              <a:t>Mantener la confidencialidad.</a:t>
            </a:r>
          </a:p>
          <a:p>
            <a:pPr lvl="0"/>
            <a:r>
              <a:rPr lang="en-US" sz="3000" dirty="0">
                <a:solidFill>
                  <a:schemeClr val="tx1"/>
                </a:solidFill>
              </a:rPr>
              <a:t>Respetar las distintas opiniones.</a:t>
            </a:r>
          </a:p>
          <a:p>
            <a:pPr lvl="0"/>
            <a:r>
              <a:rPr lang="en-US" sz="3000" dirty="0">
                <a:solidFill>
                  <a:schemeClr val="tx1"/>
                </a:solidFill>
              </a:rPr>
              <a:t>Participar activamente en todas las actividades de capacitación.</a:t>
            </a:r>
          </a:p>
          <a:p>
            <a:pPr lvl="0"/>
            <a:r>
              <a:rPr lang="en-US" sz="3000" dirty="0">
                <a:solidFill>
                  <a:schemeClr val="tx1"/>
                </a:solidFill>
              </a:rPr>
              <a:t>Llegar a un acuerdo sobre el uso de los teléfonos móviles.</a:t>
            </a:r>
          </a:p>
          <a:p>
            <a:pPr lvl="0"/>
            <a:r>
              <a:rPr lang="en-US" sz="3000" dirty="0">
                <a:solidFill>
                  <a:schemeClr val="tx1"/>
                </a:solidFill>
              </a:rPr>
              <a:t>Incentivar la formulación de preguntas.</a:t>
            </a:r>
          </a:p>
          <a:p>
            <a:r>
              <a:rPr lang="en-US" sz="3000" dirty="0">
                <a:solidFill>
                  <a:schemeClr val="tx1"/>
                </a:solidFill>
              </a:rPr>
              <a:t>Esperar a que los demás terminen de hablar antes de responder o hacer comentarios. </a:t>
            </a: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a:t>
            </a:fld>
            <a:endParaRPr lang="es-ES" dirty="0"/>
          </a:p>
        </p:txBody>
      </p:sp>
    </p:spTree>
    <p:extLst>
      <p:ext uri="{BB962C8B-B14F-4D97-AF65-F5344CB8AC3E}">
        <p14:creationId xmlns:p14="http://schemas.microsoft.com/office/powerpoint/2010/main" val="1476947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Formulario estándar de identificación para la PrEP</a:t>
            </a:r>
            <a:endParaRPr lang="es-ES" dirty="0"/>
          </a:p>
        </p:txBody>
      </p:sp>
      <p:sp>
        <p:nvSpPr>
          <p:cNvPr id="3" name="Content Placeholder 2"/>
          <p:cNvSpPr>
            <a:spLocks noGrp="1"/>
          </p:cNvSpPr>
          <p:nvPr>
            <p:ph sz="quarter" idx="10"/>
          </p:nvPr>
        </p:nvSpPr>
        <p:spPr/>
        <p:txBody>
          <a:bodyPr>
            <a:normAutofit fontScale="92500" lnSpcReduction="10000"/>
          </a:bodyPr>
          <a:lstStyle/>
          <a:p>
            <a:pPr lvl="0"/>
            <a:r>
              <a:rPr lang="en-US" dirty="0">
                <a:solidFill>
                  <a:srgbClr val="000000"/>
                </a:solidFill>
              </a:rPr>
              <a:t>En la sesión de tormenta de ideas, identificamos los tipos de preguntas que debes hacer a fin de determinar la elegibilidad de los clientes para la PrEP. </a:t>
            </a:r>
          </a:p>
          <a:p>
            <a:pPr lvl="0"/>
            <a:r>
              <a:rPr lang="en-US" dirty="0">
                <a:solidFill>
                  <a:srgbClr val="000000"/>
                </a:solidFill>
              </a:rPr>
              <a:t>El uso de un formulario estándar sirve para asegurarse de que la identificación se realice de manera congruente y esté bien documentada.</a:t>
            </a:r>
          </a:p>
          <a:p>
            <a:pPr lvl="0"/>
            <a:r>
              <a:rPr lang="en-US" dirty="0">
                <a:solidFill>
                  <a:srgbClr val="000000"/>
                </a:solidFill>
              </a:rPr>
              <a:t>Busca el formulario de identificación de riesgos significativos y elegibilidad para la profilaxis pre-exposición (PrEP) que se encuentra en el manual para participantes.</a:t>
            </a:r>
          </a:p>
          <a:p>
            <a:endParaRPr lang="es-E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70</a:t>
            </a:fld>
            <a:endParaRPr lang="es-ES" dirty="0"/>
          </a:p>
        </p:txBody>
      </p:sp>
    </p:spTree>
    <p:extLst>
      <p:ext uri="{BB962C8B-B14F-4D97-AF65-F5344CB8AC3E}">
        <p14:creationId xmlns:p14="http://schemas.microsoft.com/office/powerpoint/2010/main" val="1502446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858838"/>
          </a:xfrm>
        </p:spPr>
        <p:txBody>
          <a:bodyPr>
            <a:normAutofit fontScale="90000"/>
          </a:bodyPr>
          <a:lstStyle/>
          <a:p>
            <a:r>
              <a:rPr dirty="0" smtClean="0"/>
              <a:t>Escenarios clínicos para debatir en pequeños grupos</a:t>
            </a:r>
            <a:endParaRPr lang="es-ES" dirty="0"/>
          </a:p>
        </p:txBody>
      </p:sp>
      <p:sp>
        <p:nvSpPr>
          <p:cNvPr id="3" name="Content Placeholder 2"/>
          <p:cNvSpPr>
            <a:spLocks noGrp="1"/>
          </p:cNvSpPr>
          <p:nvPr>
            <p:ph sz="quarter" idx="10"/>
          </p:nvPr>
        </p:nvSpPr>
        <p:spPr/>
        <p:txBody>
          <a:bodyPr>
            <a:normAutofit/>
          </a:bodyPr>
          <a:lstStyle/>
          <a:p>
            <a:pPr lvl="0"/>
            <a:r>
              <a:rPr lang="en-US" dirty="0">
                <a:solidFill>
                  <a:srgbClr val="000000"/>
                </a:solidFill>
              </a:rPr>
              <a:t>Lee el escenario clínico asignado a tu grupo.</a:t>
            </a:r>
          </a:p>
          <a:p>
            <a:pPr lvl="0"/>
            <a:r>
              <a:rPr lang="en-US" dirty="0">
                <a:solidFill>
                  <a:srgbClr val="000000"/>
                </a:solidFill>
              </a:rPr>
              <a:t>Debate las preguntas referidas al escenario.</a:t>
            </a:r>
          </a:p>
          <a:p>
            <a:pPr lvl="0"/>
            <a:r>
              <a:rPr lang="en-US" dirty="0">
                <a:solidFill>
                  <a:srgbClr val="000000"/>
                </a:solidFill>
              </a:rPr>
              <a:t>Durante el debate, consulta el formulario de identificación para la PrEP cuando sea necesario.</a:t>
            </a:r>
          </a:p>
          <a:p>
            <a:pPr lvl="0"/>
            <a:r>
              <a:rPr lang="en-US" dirty="0">
                <a:solidFill>
                  <a:srgbClr val="000000"/>
                </a:solidFill>
              </a:rPr>
              <a:t>Tendrás 10 minutos para trabajar.</a:t>
            </a: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71</a:t>
            </a:fld>
            <a:endParaRPr lang="es-ES" dirty="0"/>
          </a:p>
        </p:txBody>
      </p:sp>
    </p:spTree>
    <p:extLst>
      <p:ext uri="{BB962C8B-B14F-4D97-AF65-F5344CB8AC3E}">
        <p14:creationId xmlns:p14="http://schemas.microsoft.com/office/powerpoint/2010/main" val="2346720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Escenario clínico 1</a:t>
            </a:r>
            <a:endParaRPr lang="es-ES" dirty="0"/>
          </a:p>
        </p:txBody>
      </p:sp>
      <p:sp>
        <p:nvSpPr>
          <p:cNvPr id="3" name="Content Placeholder 2"/>
          <p:cNvSpPr>
            <a:spLocks noGrp="1"/>
          </p:cNvSpPr>
          <p:nvPr>
            <p:ph sz="quarter" idx="10"/>
          </p:nvPr>
        </p:nvSpPr>
        <p:spPr/>
        <p:txBody>
          <a:bodyPr>
            <a:normAutofit lnSpcReduction="10000"/>
          </a:bodyPr>
          <a:lstStyle/>
          <a:p>
            <a:pPr marL="0" indent="0">
              <a:buNone/>
            </a:pPr>
            <a:r>
              <a:rPr lang="en-US" sz="2400" dirty="0">
                <a:solidFill>
                  <a:schemeClr val="tx1"/>
                </a:solidFill>
              </a:rPr>
              <a:t>José es un hombre de 22 años que acude a los servicios de salud porque está interesado en comenzar a utilizar la PrEP. Menciona que no siempre utiliza condón cuando mantiene relaciones sexuales con su pareja de sexo masculino que está infectado por el VIH. Su pareja goza de buena salud y ha seguido un TARV durante 4 años. Asimismo, su carga viral de VIH más reciente, que es "de hace algunos meses", fue de 1200 copias/mL. Su última relación sexual sin protección fue la semana pasada. José goza de buena salud, no toma medicamentos, y el resultado actual de su prueba rápida de anticuerpos del VIH es negativo.</a:t>
            </a:r>
          </a:p>
          <a:p>
            <a:r>
              <a:rPr lang="en-US" sz="2400" dirty="0" smtClean="0">
                <a:solidFill>
                  <a:schemeClr val="tx1"/>
                </a:solidFill>
              </a:rPr>
              <a:t>¿José es un buen candidato para utilizar la PrEP?</a:t>
            </a:r>
          </a:p>
          <a:p>
            <a:r>
              <a:rPr lang="en-US" sz="2400" dirty="0" smtClean="0">
                <a:solidFill>
                  <a:schemeClr val="tx1"/>
                </a:solidFill>
              </a:rPr>
              <a:t>De ser así, ¿qué aspectos tuviste en cuenta para determinar la elegibilidad?</a:t>
            </a:r>
            <a:endParaRPr lang="es-ES" sz="2400" dirty="0">
              <a:solidFill>
                <a:schemeClr val="tx1"/>
              </a:solidFill>
            </a:endParaRPr>
          </a:p>
          <a:p>
            <a:pPr marL="0" lvl="0" indent="0">
              <a:buNone/>
            </a:pP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72</a:t>
            </a:fld>
            <a:endParaRPr lang="es-ES" dirty="0"/>
          </a:p>
        </p:txBody>
      </p:sp>
    </p:spTree>
    <p:extLst>
      <p:ext uri="{BB962C8B-B14F-4D97-AF65-F5344CB8AC3E}">
        <p14:creationId xmlns:p14="http://schemas.microsoft.com/office/powerpoint/2010/main" val="9275739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Escenario clínico 2</a:t>
            </a:r>
            <a:endParaRPr lang="es-ES" dirty="0"/>
          </a:p>
        </p:txBody>
      </p:sp>
      <p:sp>
        <p:nvSpPr>
          <p:cNvPr id="3" name="Content Placeholder 2"/>
          <p:cNvSpPr>
            <a:spLocks noGrp="1"/>
          </p:cNvSpPr>
          <p:nvPr>
            <p:ph sz="quarter" idx="10"/>
          </p:nvPr>
        </p:nvSpPr>
        <p:spPr/>
        <p:txBody>
          <a:bodyPr>
            <a:normAutofit/>
          </a:bodyPr>
          <a:lstStyle/>
          <a:p>
            <a:pPr marL="0" indent="0">
              <a:buNone/>
            </a:pPr>
            <a:r>
              <a:rPr lang="en-US" sz="2400" dirty="0">
                <a:solidFill>
                  <a:srgbClr val="000000"/>
                </a:solidFill>
              </a:rPr>
              <a:t>María es una mujer de 18 años que asiste a los servicios de salud porque se siente enferma y teme estar infectada por el VIH. Explica a regañadientes que, durante el año anterior, había recibido dinero o regalos a cambio de sexo para mantener a sus dos hijos. No todas sus parejas habían usado condones y desconoce si son portadoras del VIH. María cuenta que se ha sentido agotada y enferma en las últimas semanas. El resultado actual de su prueba rápida de anticuerpos del VIH es negativo.</a:t>
            </a:r>
            <a:endParaRPr lang="es-ES" sz="2400" dirty="0">
              <a:solidFill>
                <a:srgbClr val="000000"/>
              </a:solidFill>
            </a:endParaRPr>
          </a:p>
          <a:p>
            <a:r>
              <a:rPr lang="en-US" sz="2400" dirty="0">
                <a:solidFill>
                  <a:srgbClr val="000000"/>
                </a:solidFill>
              </a:rPr>
              <a:t>¿María es una buena candidata para utilizar la PrEP?</a:t>
            </a:r>
          </a:p>
          <a:p>
            <a:r>
              <a:rPr lang="en-US" sz="2400" dirty="0" smtClean="0">
                <a:solidFill>
                  <a:srgbClr val="000000"/>
                </a:solidFill>
              </a:rPr>
              <a:t>De ser así, ¿por qué?</a:t>
            </a:r>
          </a:p>
          <a:p>
            <a:r>
              <a:rPr lang="en-US" sz="2400" dirty="0" smtClean="0">
                <a:solidFill>
                  <a:srgbClr val="000000"/>
                </a:solidFill>
              </a:rPr>
              <a:t>¿Qué otra información necesitarías para determinar su elegibilidad?</a:t>
            </a:r>
          </a:p>
          <a:p>
            <a:pPr marL="0" lvl="0" indent="0">
              <a:buNone/>
            </a:pP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73</a:t>
            </a:fld>
            <a:endParaRPr lang="es-ES" dirty="0"/>
          </a:p>
        </p:txBody>
      </p:sp>
    </p:spTree>
    <p:extLst>
      <p:ext uri="{BB962C8B-B14F-4D97-AF65-F5344CB8AC3E}">
        <p14:creationId xmlns:p14="http://schemas.microsoft.com/office/powerpoint/2010/main" val="2479426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Escenario clínico 3</a:t>
            </a:r>
            <a:endParaRPr lang="es-ES" dirty="0"/>
          </a:p>
        </p:txBody>
      </p:sp>
      <p:sp>
        <p:nvSpPr>
          <p:cNvPr id="3" name="Content Placeholder 2"/>
          <p:cNvSpPr>
            <a:spLocks noGrp="1"/>
          </p:cNvSpPr>
          <p:nvPr>
            <p:ph sz="quarter" idx="10"/>
          </p:nvPr>
        </p:nvSpPr>
        <p:spPr/>
        <p:txBody>
          <a:bodyPr>
            <a:normAutofit/>
          </a:bodyPr>
          <a:lstStyle/>
          <a:p>
            <a:pPr marL="0" indent="0">
              <a:buNone/>
            </a:pPr>
            <a:r>
              <a:rPr lang="en-US" sz="2400" dirty="0">
                <a:solidFill>
                  <a:srgbClr val="000000"/>
                </a:solidFill>
              </a:rPr>
              <a:t>Geraldine es una esposa y madre de 30 años que viene a los servicios de salud porque se enteró de que puede recibir medicamentos para prevenir infectarse por el VIH. Sospecha de que su marido se estuvo inyectando drogas porque tiene marcas de pinchazos en los brazos. Geraldine tiene miedo de que su marido tenga el VIH y la contagie. Menciona que su marido no se realizó ninguna prueba. El resultado actual de la prueba rápida de anticuerpos del VIH de Geraldine es negativo.</a:t>
            </a:r>
            <a:r>
              <a:rPr lang="en-US" sz="2400" b="1" dirty="0">
                <a:solidFill>
                  <a:srgbClr val="000000"/>
                </a:solidFill>
              </a:rPr>
              <a:t> </a:t>
            </a:r>
            <a:endParaRPr lang="es-ES" sz="2400" dirty="0">
              <a:solidFill>
                <a:srgbClr val="000000"/>
              </a:solidFill>
            </a:endParaRPr>
          </a:p>
          <a:p>
            <a:r>
              <a:rPr lang="en-US" sz="2400" dirty="0">
                <a:solidFill>
                  <a:srgbClr val="000000"/>
                </a:solidFill>
              </a:rPr>
              <a:t>¿Geraldine es una buena candidata para utilizar la PrEP?</a:t>
            </a:r>
          </a:p>
          <a:p>
            <a:r>
              <a:rPr lang="en-US" sz="2400" dirty="0" smtClean="0">
                <a:solidFill>
                  <a:srgbClr val="000000"/>
                </a:solidFill>
              </a:rPr>
              <a:t>De ser así, ¿por qué?</a:t>
            </a:r>
          </a:p>
          <a:p>
            <a:r>
              <a:rPr lang="en-US" sz="2400" dirty="0" smtClean="0">
                <a:solidFill>
                  <a:srgbClr val="000000"/>
                </a:solidFill>
              </a:rPr>
              <a:t>¿Qué otra información necesitarías para determinar su elegibilidad?</a:t>
            </a:r>
          </a:p>
          <a:p>
            <a:pPr marL="0" lvl="0" indent="0">
              <a:buNone/>
            </a:pP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74</a:t>
            </a:fld>
            <a:endParaRPr lang="es-ES" dirty="0"/>
          </a:p>
        </p:txBody>
      </p:sp>
    </p:spTree>
    <p:extLst>
      <p:ext uri="{BB962C8B-B14F-4D97-AF65-F5344CB8AC3E}">
        <p14:creationId xmlns:p14="http://schemas.microsoft.com/office/powerpoint/2010/main" val="1682034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Escenario clínico 4</a:t>
            </a:r>
            <a:endParaRPr lang="es-ES" dirty="0"/>
          </a:p>
        </p:txBody>
      </p:sp>
      <p:sp>
        <p:nvSpPr>
          <p:cNvPr id="3" name="Content Placeholder 2"/>
          <p:cNvSpPr>
            <a:spLocks noGrp="1"/>
          </p:cNvSpPr>
          <p:nvPr>
            <p:ph sz="quarter" idx="10"/>
          </p:nvPr>
        </p:nvSpPr>
        <p:spPr/>
        <p:txBody>
          <a:bodyPr>
            <a:normAutofit lnSpcReduction="10000"/>
          </a:bodyPr>
          <a:lstStyle/>
          <a:p>
            <a:pPr marL="0" indent="0">
              <a:buNone/>
            </a:pPr>
            <a:r>
              <a:rPr lang="en-US" sz="2400" dirty="0">
                <a:solidFill>
                  <a:srgbClr val="000000"/>
                </a:solidFill>
              </a:rPr>
              <a:t>Daniel es un hombre de 25 años que asiste a los servicios de salud para tratarse unas "ampollas". Menciona que, durante los últimos días, tuvo algunas ampollas dolorosas alrededor de la boca y en los genitales. Se niega a hablar sobre sus relaciones sexuales, pero cuenta que es un hombre casado y afirma serle fiel a su esposa. Pregunta si puede tomar un comprimido para tratar las ampollas en los servicios de salud para que su esposa o los vecinos no se enteren de que le recetaron comprimidos. Daniel no quiere tomar ningún medicamento de manera constante, dado que sus vecinos o la Iglesia podrían descubrirlo y llegar a la conclusión de que está infectado por el VIH. Se rehúsa a hacerse una prueba del VIH. </a:t>
            </a:r>
          </a:p>
          <a:p>
            <a:r>
              <a:rPr lang="en-US" sz="2400" dirty="0">
                <a:solidFill>
                  <a:srgbClr val="000000"/>
                </a:solidFill>
              </a:rPr>
              <a:t>¿Daniel es un buen candidato para utilizar la PrEP?</a:t>
            </a:r>
          </a:p>
          <a:p>
            <a:r>
              <a:rPr lang="en-US" sz="2400" dirty="0" smtClean="0">
                <a:solidFill>
                  <a:srgbClr val="000000"/>
                </a:solidFill>
              </a:rPr>
              <a:t>¿Por qué?</a:t>
            </a:r>
          </a:p>
          <a:p>
            <a:pPr marL="0" lvl="0" indent="0">
              <a:buNone/>
            </a:pP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75</a:t>
            </a:fld>
            <a:endParaRPr lang="es-ES" dirty="0"/>
          </a:p>
        </p:txBody>
      </p:sp>
    </p:spTree>
    <p:extLst>
      <p:ext uri="{BB962C8B-B14F-4D97-AF65-F5344CB8AC3E}">
        <p14:creationId xmlns:p14="http://schemas.microsoft.com/office/powerpoint/2010/main" val="36667718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RECESO</a:t>
            </a:r>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76</a:t>
            </a:fld>
            <a:endParaRPr lang="es-ES" dirty="0"/>
          </a:p>
        </p:txBody>
      </p:sp>
      <p:pic>
        <p:nvPicPr>
          <p:cNvPr id="7" name="Content Placeholder 6" descr="Break clock.png"/>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830" t="1401" r="-25000" b="4695"/>
          <a:stretch/>
        </p:blipFill>
        <p:spPr>
          <a:xfrm>
            <a:off x="1265665" y="2044700"/>
            <a:ext cx="6434051" cy="3822700"/>
          </a:xfrm>
        </p:spPr>
      </p:pic>
    </p:spTree>
    <p:extLst>
      <p:ext uri="{BB962C8B-B14F-4D97-AF65-F5344CB8AC3E}">
        <p14:creationId xmlns:p14="http://schemas.microsoft.com/office/powerpoint/2010/main" val="3414893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858838"/>
          </a:xfrm>
        </p:spPr>
        <p:txBody>
          <a:bodyPr>
            <a:normAutofit fontScale="90000"/>
          </a:bodyPr>
          <a:lstStyle/>
          <a:p>
            <a:r>
              <a:rPr dirty="0" smtClean="0"/>
              <a:t>Consulta del capacitador sobre el juego de roles</a:t>
            </a:r>
            <a:endParaRPr lang="es-ES" dirty="0"/>
          </a:p>
        </p:txBody>
      </p:sp>
      <p:sp>
        <p:nvSpPr>
          <p:cNvPr id="3" name="Content Placeholder 2"/>
          <p:cNvSpPr>
            <a:spLocks noGrp="1"/>
          </p:cNvSpPr>
          <p:nvPr>
            <p:ph sz="quarter" idx="10"/>
          </p:nvPr>
        </p:nvSpPr>
        <p:spPr/>
        <p:txBody>
          <a:bodyPr>
            <a:normAutofit fontScale="92500" lnSpcReduction="10000"/>
          </a:bodyPr>
          <a:lstStyle/>
          <a:p>
            <a:pPr lvl="0"/>
            <a:r>
              <a:rPr lang="en-US" dirty="0">
                <a:solidFill>
                  <a:srgbClr val="000000"/>
                </a:solidFill>
              </a:rPr>
              <a:t>Teniendo en cuenta el juego de roles, ¿cómo completarías la sección 5 del formulario de identificación? ¿Qué otra información necesitarías reunir para determinar la elegibilidad?</a:t>
            </a:r>
          </a:p>
          <a:p>
            <a:pPr lvl="0"/>
            <a:r>
              <a:rPr lang="en-US" dirty="0">
                <a:solidFill>
                  <a:srgbClr val="000000"/>
                </a:solidFill>
              </a:rPr>
              <a:t>¿Cuál fue la mayor dificultad que encontraste en esta identificación?</a:t>
            </a:r>
          </a:p>
          <a:p>
            <a:pPr lvl="0"/>
            <a:r>
              <a:rPr lang="en-US" dirty="0">
                <a:solidFill>
                  <a:srgbClr val="000000"/>
                </a:solidFill>
              </a:rPr>
              <a:t>¿Cómo resolvió los desafíos el prestador de servicios de salud?</a:t>
            </a:r>
          </a:p>
          <a:p>
            <a:pPr lvl="0"/>
            <a:r>
              <a:rPr lang="en-US" dirty="0">
                <a:solidFill>
                  <a:srgbClr val="000000"/>
                </a:solidFill>
              </a:rPr>
              <a:t>¿Qué otras preguntas o comentarios deseas hacer sobre el juego de roles?</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77</a:t>
            </a:fld>
            <a:endParaRPr lang="es-ES" dirty="0"/>
          </a:p>
        </p:txBody>
      </p:sp>
    </p:spTree>
    <p:extLst>
      <p:ext uri="{BB962C8B-B14F-4D97-AF65-F5344CB8AC3E}">
        <p14:creationId xmlns:p14="http://schemas.microsoft.com/office/powerpoint/2010/main" val="14473265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858838"/>
          </a:xfrm>
        </p:spPr>
        <p:txBody>
          <a:bodyPr>
            <a:normAutofit fontScale="90000"/>
          </a:bodyPr>
          <a:lstStyle/>
          <a:p>
            <a:r>
              <a:rPr dirty="0" smtClean="0"/>
              <a:t>Escenario 1 del juego de roles </a:t>
            </a:r>
            <a:r>
              <a:rPr lang="en-US" dirty="0" smtClean="0"/>
              <a:t>              </a:t>
            </a:r>
            <a:r>
              <a:rPr dirty="0" err="1" smtClean="0"/>
              <a:t>sobre</a:t>
            </a:r>
            <a:r>
              <a:rPr dirty="0" smtClean="0"/>
              <a:t> </a:t>
            </a:r>
            <a:r>
              <a:rPr dirty="0" smtClean="0"/>
              <a:t>la identificación</a:t>
            </a:r>
            <a:endParaRPr lang="es-ES" dirty="0"/>
          </a:p>
        </p:txBody>
      </p:sp>
      <p:sp>
        <p:nvSpPr>
          <p:cNvPr id="3" name="Content Placeholder 2"/>
          <p:cNvSpPr>
            <a:spLocks noGrp="1"/>
          </p:cNvSpPr>
          <p:nvPr>
            <p:ph sz="quarter" idx="10"/>
          </p:nvPr>
        </p:nvSpPr>
        <p:spPr/>
        <p:txBody>
          <a:bodyPr>
            <a:normAutofit fontScale="77500" lnSpcReduction="20000"/>
          </a:bodyPr>
          <a:lstStyle/>
          <a:p>
            <a:pPr lvl="0"/>
            <a:r>
              <a:rPr lang="en-GB" dirty="0">
                <a:solidFill>
                  <a:srgbClr val="000000"/>
                </a:solidFill>
              </a:rPr>
              <a:t>Busca el escenario 1 del juego de roles sobre la identificación en el manual.</a:t>
            </a:r>
            <a:endParaRPr lang="es-ES" dirty="0">
              <a:solidFill>
                <a:srgbClr val="000000"/>
              </a:solidFill>
            </a:endParaRPr>
          </a:p>
          <a:p>
            <a:pPr lvl="0"/>
            <a:r>
              <a:rPr lang="en-GB" dirty="0">
                <a:solidFill>
                  <a:srgbClr val="000000"/>
                </a:solidFill>
              </a:rPr>
              <a:t>Decide quién desempeñará el rol de prestador de servicios de salud y quién el de cliente.</a:t>
            </a:r>
            <a:endParaRPr lang="es-ES" dirty="0">
              <a:solidFill>
                <a:srgbClr val="000000"/>
              </a:solidFill>
            </a:endParaRPr>
          </a:p>
          <a:p>
            <a:pPr lvl="0"/>
            <a:r>
              <a:rPr lang="en-GB" dirty="0">
                <a:solidFill>
                  <a:srgbClr val="000000"/>
                </a:solidFill>
              </a:rPr>
              <a:t>Realiza una práctica breve. El cliente deberá utilizar la información del escenario 1 del juego de roles sobre la identificación que aparece en el manual para participantes.</a:t>
            </a:r>
            <a:endParaRPr lang="es-ES" dirty="0">
              <a:solidFill>
                <a:srgbClr val="000000"/>
              </a:solidFill>
            </a:endParaRPr>
          </a:p>
          <a:p>
            <a:pPr lvl="0"/>
            <a:r>
              <a:rPr lang="en-GB" dirty="0">
                <a:solidFill>
                  <a:srgbClr val="000000"/>
                </a:solidFill>
              </a:rPr>
              <a:t>El prestador de servicios de salud deberá utilizar y completar el formulario de identificación como si estuviera entrevistando a un cliente real. Empieza con la sección 3 del formulario. </a:t>
            </a:r>
            <a:endParaRPr lang="es-ES" dirty="0">
              <a:solidFill>
                <a:srgbClr val="000000"/>
              </a:solidFill>
            </a:endParaRPr>
          </a:p>
          <a:p>
            <a:pPr lvl="0"/>
            <a:r>
              <a:rPr lang="en-GB" dirty="0">
                <a:solidFill>
                  <a:srgbClr val="000000"/>
                </a:solidFill>
              </a:rPr>
              <a:t>Mientras practicas, observaré y elegiré a una pareja para que hagan la dramatización. No te diré a qué pareja elegiré, por lo que deberás estar preparado para actuar.</a:t>
            </a:r>
            <a:endParaRPr lang="es-ES" dirty="0">
              <a:solidFill>
                <a:srgbClr val="000000"/>
              </a:solidFill>
            </a:endParaRPr>
          </a:p>
          <a:p>
            <a:pPr lvl="0"/>
            <a:r>
              <a:rPr lang="en-GB" dirty="0">
                <a:solidFill>
                  <a:srgbClr val="000000"/>
                </a:solidFill>
              </a:rPr>
              <a:t>Tendrás 15 minutos para trabajar.</a:t>
            </a: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78</a:t>
            </a:fld>
            <a:endParaRPr lang="es-ES" dirty="0"/>
          </a:p>
        </p:txBody>
      </p:sp>
    </p:spTree>
    <p:extLst>
      <p:ext uri="{BB962C8B-B14F-4D97-AF65-F5344CB8AC3E}">
        <p14:creationId xmlns:p14="http://schemas.microsoft.com/office/powerpoint/2010/main" val="24933632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858838"/>
          </a:xfrm>
        </p:spPr>
        <p:txBody>
          <a:bodyPr>
            <a:normAutofit fontScale="90000"/>
          </a:bodyPr>
          <a:lstStyle/>
          <a:p>
            <a:r>
              <a:rPr dirty="0" smtClean="0"/>
              <a:t>Consulta sobre el escenario 1 del juego de roles sobre la identificación</a:t>
            </a:r>
            <a:endParaRPr lang="es-ES" dirty="0"/>
          </a:p>
        </p:txBody>
      </p:sp>
      <p:sp>
        <p:nvSpPr>
          <p:cNvPr id="3" name="Content Placeholder 2"/>
          <p:cNvSpPr>
            <a:spLocks noGrp="1"/>
          </p:cNvSpPr>
          <p:nvPr>
            <p:ph sz="quarter" idx="10"/>
          </p:nvPr>
        </p:nvSpPr>
        <p:spPr>
          <a:xfrm>
            <a:off x="457200" y="1498600"/>
            <a:ext cx="8229600" cy="4889500"/>
          </a:xfrm>
        </p:spPr>
        <p:txBody>
          <a:bodyPr>
            <a:normAutofit/>
          </a:bodyPr>
          <a:lstStyle/>
          <a:p>
            <a:pPr lvl="0"/>
            <a:r>
              <a:rPr lang="en-GB" dirty="0">
                <a:solidFill>
                  <a:srgbClr val="000000"/>
                </a:solidFill>
              </a:rPr>
              <a:t>Teniendo en cuenta el juego de roles, ¿cómo completarías la sección 5 del formulario? ¿Qué otra información necesitarías para determinar la elegibilidad?</a:t>
            </a:r>
            <a:endParaRPr lang="es-ES" dirty="0">
              <a:solidFill>
                <a:srgbClr val="000000"/>
              </a:solidFill>
            </a:endParaRPr>
          </a:p>
          <a:p>
            <a:pPr lvl="0"/>
            <a:r>
              <a:rPr lang="en-GB" dirty="0">
                <a:solidFill>
                  <a:srgbClr val="000000"/>
                </a:solidFill>
              </a:rPr>
              <a:t>¿Qué aprendiste con este juego de roles?</a:t>
            </a:r>
            <a:endParaRPr lang="es-ES" dirty="0">
              <a:solidFill>
                <a:srgbClr val="000000"/>
              </a:solidFill>
            </a:endParaRPr>
          </a:p>
          <a:p>
            <a:pPr lvl="0"/>
            <a:r>
              <a:rPr lang="en-GB" dirty="0">
                <a:solidFill>
                  <a:srgbClr val="000000"/>
                </a:solidFill>
              </a:rPr>
              <a:t>¿Qué funcionó mejor? ¿Por qué?</a:t>
            </a:r>
            <a:endParaRPr lang="es-ES" dirty="0">
              <a:solidFill>
                <a:srgbClr val="000000"/>
              </a:solidFill>
            </a:endParaRPr>
          </a:p>
          <a:p>
            <a:pPr lvl="0"/>
            <a:r>
              <a:rPr lang="en-GB" dirty="0">
                <a:solidFill>
                  <a:srgbClr val="000000"/>
                </a:solidFill>
              </a:rPr>
              <a:t>¿Qué fue lo más difícil? ¿Por qué?</a:t>
            </a:r>
            <a:endParaRPr lang="es-ES" dirty="0">
              <a:solidFill>
                <a:srgbClr val="000000"/>
              </a:solidFill>
            </a:endParaRPr>
          </a:p>
          <a:p>
            <a:pPr lvl="0"/>
            <a:r>
              <a:rPr lang="en-GB" dirty="0">
                <a:solidFill>
                  <a:srgbClr val="000000"/>
                </a:solidFill>
              </a:rPr>
              <a:t>¿Cómo podrías afrontar los desafíos? ¿Qué estrategias implementarías?</a:t>
            </a: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79</a:t>
            </a:fld>
            <a:endParaRPr lang="es-ES" dirty="0"/>
          </a:p>
        </p:txBody>
      </p:sp>
    </p:spTree>
    <p:extLst>
      <p:ext uri="{BB962C8B-B14F-4D97-AF65-F5344CB8AC3E}">
        <p14:creationId xmlns:p14="http://schemas.microsoft.com/office/powerpoint/2010/main" val="3610381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Cuestionario de evaluación previa a la capacitación</a:t>
            </a:r>
            <a:endParaRPr lang="es-ES" dirty="0"/>
          </a:p>
        </p:txBody>
      </p:sp>
      <p:sp>
        <p:nvSpPr>
          <p:cNvPr id="3" name="Content Placeholder 2"/>
          <p:cNvSpPr>
            <a:spLocks noGrp="1"/>
          </p:cNvSpPr>
          <p:nvPr>
            <p:ph sz="quarter" idx="10"/>
          </p:nvPr>
        </p:nvSpPr>
        <p:spPr/>
        <p:txBody>
          <a:bodyPr/>
          <a:lstStyle/>
          <a:p>
            <a:pPr marL="457200" indent="-457200"/>
            <a:r>
              <a:rPr lang="en-GB" sz="2400" dirty="0" smtClean="0">
                <a:solidFill>
                  <a:srgbClr val="000000"/>
                </a:solidFill>
              </a:rPr>
              <a:t>Este cuestionario tiene como objetivo determinar tu nivel de conocimientos acerca de la implementación de la PrEP. Tus respuestas servirán para decidir si debemos modificar determinados aspectos del programa actual en el futuro. </a:t>
            </a:r>
            <a:endParaRPr lang="es-ES" sz="2400" dirty="0" smtClean="0">
              <a:solidFill>
                <a:srgbClr val="000000"/>
              </a:solidFill>
              <a:cs typeface="ＭＳ Ｐゴシック"/>
            </a:endParaRPr>
          </a:p>
          <a:p>
            <a:pPr lvl="0"/>
            <a:r>
              <a:rPr lang="en-US" sz="2400" dirty="0">
                <a:solidFill>
                  <a:srgbClr val="000000"/>
                </a:solidFill>
              </a:rPr>
              <a:t>Damos por hecho que tienes pocos conocimientos sobre la PrEP, así que no te preocupes si no sabes todas las respuestas. </a:t>
            </a:r>
          </a:p>
          <a:p>
            <a:pPr lvl="0"/>
            <a:r>
              <a:rPr lang="en-US" sz="2400" dirty="0">
                <a:solidFill>
                  <a:srgbClr val="000000"/>
                </a:solidFill>
              </a:rPr>
              <a:t>Dispondrás de unos 20 minutos para completar el cuestionario. </a:t>
            </a:r>
          </a:p>
          <a:p>
            <a:pPr lvl="0"/>
            <a:r>
              <a:rPr lang="en-US" sz="2400" dirty="0">
                <a:solidFill>
                  <a:srgbClr val="000000"/>
                </a:solidFill>
              </a:rPr>
              <a:t>Entrégame el cuestionario cuando lo termines.</a:t>
            </a:r>
            <a:endParaRPr lang="es-ES" sz="2400" dirty="0">
              <a:solidFill>
                <a:srgbClr val="000000"/>
              </a:solidFill>
              <a:cs typeface="ＭＳ Ｐゴシック"/>
            </a:endParaRPr>
          </a:p>
          <a:p>
            <a:endParaRPr lang="es-ES" dirty="0">
              <a:solidFill>
                <a:schemeClr val="tx1"/>
              </a:solidFill>
            </a:endParaRPr>
          </a:p>
          <a:p>
            <a:endParaRPr lang="es-ES" dirty="0"/>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a:t>
            </a:fld>
            <a:endParaRPr lang="es-ES" dirty="0"/>
          </a:p>
        </p:txBody>
      </p:sp>
    </p:spTree>
    <p:extLst>
      <p:ext uri="{BB962C8B-B14F-4D97-AF65-F5344CB8AC3E}">
        <p14:creationId xmlns:p14="http://schemas.microsoft.com/office/powerpoint/2010/main" val="3762782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079500"/>
          </a:xfrm>
        </p:spPr>
        <p:txBody>
          <a:bodyPr>
            <a:noAutofit/>
          </a:bodyPr>
          <a:lstStyle/>
          <a:p>
            <a:r>
              <a:rPr sz="3600" dirty="0" smtClean="0"/>
              <a:t>Consulta sobre el desempeño</a:t>
            </a:r>
            <a:r>
              <a:rPr sz="3600" dirty="0"/>
              <a:t/>
            </a:r>
            <a:br>
              <a:rPr sz="3600" dirty="0"/>
            </a:br>
            <a:r>
              <a:rPr sz="3600" dirty="0" smtClean="0"/>
              <a:t>en el juego de roles sobre la identificación</a:t>
            </a:r>
            <a:endParaRPr lang="es-ES" sz="3600" dirty="0"/>
          </a:p>
        </p:txBody>
      </p:sp>
      <p:sp>
        <p:nvSpPr>
          <p:cNvPr id="3" name="Content Placeholder 2"/>
          <p:cNvSpPr>
            <a:spLocks noGrp="1"/>
          </p:cNvSpPr>
          <p:nvPr>
            <p:ph sz="quarter" idx="10"/>
          </p:nvPr>
        </p:nvSpPr>
        <p:spPr>
          <a:xfrm>
            <a:off x="457200" y="1485900"/>
            <a:ext cx="8229600" cy="4889500"/>
          </a:xfrm>
        </p:spPr>
        <p:txBody>
          <a:bodyPr>
            <a:normAutofit/>
          </a:bodyPr>
          <a:lstStyle/>
          <a:p>
            <a:pPr lvl="0"/>
            <a:r>
              <a:rPr lang="en-GB" dirty="0">
                <a:solidFill>
                  <a:srgbClr val="000000"/>
                </a:solidFill>
              </a:rPr>
              <a:t>Teniendo en cuenta el juego de roles, ¿cómo completarías la sección 5 del formulario? ¿Qué otra información necesitarías para determinar la elegibilidad?</a:t>
            </a:r>
            <a:endParaRPr lang="es-ES" dirty="0">
              <a:solidFill>
                <a:srgbClr val="000000"/>
              </a:solidFill>
            </a:endParaRPr>
          </a:p>
          <a:p>
            <a:pPr lvl="0"/>
            <a:r>
              <a:rPr lang="en-GB" dirty="0">
                <a:solidFill>
                  <a:srgbClr val="000000"/>
                </a:solidFill>
              </a:rPr>
              <a:t>¿Qué aprendiste con este juego de roles?</a:t>
            </a:r>
            <a:endParaRPr lang="es-ES" dirty="0">
              <a:solidFill>
                <a:srgbClr val="000000"/>
              </a:solidFill>
            </a:endParaRPr>
          </a:p>
          <a:p>
            <a:pPr lvl="0"/>
            <a:r>
              <a:rPr lang="en-GB" dirty="0">
                <a:solidFill>
                  <a:srgbClr val="000000"/>
                </a:solidFill>
              </a:rPr>
              <a:t>¿Qué funcionó mejor? ¿Por qué?</a:t>
            </a:r>
            <a:endParaRPr lang="es-ES" dirty="0">
              <a:solidFill>
                <a:srgbClr val="000000"/>
              </a:solidFill>
            </a:endParaRPr>
          </a:p>
          <a:p>
            <a:pPr lvl="0"/>
            <a:r>
              <a:rPr lang="en-GB" dirty="0">
                <a:solidFill>
                  <a:srgbClr val="000000"/>
                </a:solidFill>
              </a:rPr>
              <a:t>¿Qué fue lo más difícil? ¿Por qué?</a:t>
            </a:r>
            <a:endParaRPr lang="es-ES" dirty="0">
              <a:solidFill>
                <a:srgbClr val="000000"/>
              </a:solidFill>
            </a:endParaRPr>
          </a:p>
          <a:p>
            <a:pPr lvl="0"/>
            <a:r>
              <a:rPr lang="en-GB" dirty="0">
                <a:solidFill>
                  <a:srgbClr val="000000"/>
                </a:solidFill>
              </a:rPr>
              <a:t>¿Cómo podrías afrontar los desafíos? ¿Qué estrategias implementarías?</a:t>
            </a: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80</a:t>
            </a:fld>
            <a:endParaRPr lang="es-ES" dirty="0"/>
          </a:p>
        </p:txBody>
      </p:sp>
    </p:spTree>
    <p:extLst>
      <p:ext uri="{BB962C8B-B14F-4D97-AF65-F5344CB8AC3E}">
        <p14:creationId xmlns:p14="http://schemas.microsoft.com/office/powerpoint/2010/main" val="27005359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8838"/>
          </a:xfrm>
        </p:spPr>
        <p:txBody>
          <a:bodyPr>
            <a:normAutofit fontScale="90000"/>
          </a:bodyPr>
          <a:lstStyle/>
          <a:p>
            <a:r>
              <a:rPr dirty="0" smtClean="0"/>
              <a:t>Escenario 2 del juego de roles </a:t>
            </a:r>
            <a:r>
              <a:rPr lang="en-US" dirty="0" smtClean="0"/>
              <a:t>        </a:t>
            </a:r>
            <a:r>
              <a:rPr dirty="0" err="1" smtClean="0"/>
              <a:t>sobre</a:t>
            </a:r>
            <a:r>
              <a:rPr dirty="0" smtClean="0"/>
              <a:t> </a:t>
            </a:r>
            <a:r>
              <a:rPr dirty="0" smtClean="0"/>
              <a:t>la identificación</a:t>
            </a:r>
            <a:endParaRPr lang="es-ES" dirty="0"/>
          </a:p>
        </p:txBody>
      </p:sp>
      <p:sp>
        <p:nvSpPr>
          <p:cNvPr id="3" name="Content Placeholder 2"/>
          <p:cNvSpPr>
            <a:spLocks noGrp="1"/>
          </p:cNvSpPr>
          <p:nvPr>
            <p:ph sz="quarter" idx="10"/>
          </p:nvPr>
        </p:nvSpPr>
        <p:spPr/>
        <p:txBody>
          <a:bodyPr>
            <a:normAutofit fontScale="70000" lnSpcReduction="20000"/>
          </a:bodyPr>
          <a:lstStyle/>
          <a:p>
            <a:pPr lvl="0"/>
            <a:r>
              <a:rPr lang="en-GB" dirty="0">
                <a:solidFill>
                  <a:srgbClr val="000000"/>
                </a:solidFill>
              </a:rPr>
              <a:t>Busca el escenario 2 del juego de roles sobre la identificación en el manual.</a:t>
            </a:r>
            <a:endParaRPr lang="es-ES" dirty="0">
              <a:solidFill>
                <a:srgbClr val="000000"/>
              </a:solidFill>
            </a:endParaRPr>
          </a:p>
          <a:p>
            <a:pPr lvl="0"/>
            <a:r>
              <a:rPr lang="en-US" dirty="0">
                <a:solidFill>
                  <a:srgbClr val="000000"/>
                </a:solidFill>
              </a:rPr>
              <a:t>Los participantes que desempeñaron el rol de prestador de servicios de salud en el escenario 1 del juego de roles deberían desempeñar el rol de cliente, y viceversa. </a:t>
            </a:r>
            <a:endParaRPr lang="es-ES" dirty="0" smtClean="0">
              <a:solidFill>
                <a:srgbClr val="000000"/>
              </a:solidFill>
            </a:endParaRPr>
          </a:p>
          <a:p>
            <a:pPr lvl="0"/>
            <a:r>
              <a:rPr lang="en-GB" dirty="0" smtClean="0">
                <a:solidFill>
                  <a:srgbClr val="000000"/>
                </a:solidFill>
              </a:rPr>
              <a:t>Realiza una práctica breve. El cliente deberá utilizar la información del escenario 2 del juego de roles sobre la identificación que aparece en el manual para participantes.</a:t>
            </a:r>
            <a:endParaRPr lang="es-ES" dirty="0">
              <a:solidFill>
                <a:srgbClr val="000000"/>
              </a:solidFill>
            </a:endParaRPr>
          </a:p>
          <a:p>
            <a:pPr lvl="0"/>
            <a:r>
              <a:rPr lang="en-GB" dirty="0">
                <a:solidFill>
                  <a:srgbClr val="000000"/>
                </a:solidFill>
              </a:rPr>
              <a:t>El prestador de servicios de salud deberá utilizar y completar el formulario de identificación como si estuviera entrevistando a un cliente real. Empieza con la sección 3 del formulario. </a:t>
            </a:r>
            <a:endParaRPr lang="es-ES" dirty="0">
              <a:solidFill>
                <a:srgbClr val="000000"/>
              </a:solidFill>
            </a:endParaRPr>
          </a:p>
          <a:p>
            <a:pPr lvl="0"/>
            <a:r>
              <a:rPr lang="en-GB" dirty="0">
                <a:solidFill>
                  <a:srgbClr val="000000"/>
                </a:solidFill>
              </a:rPr>
              <a:t>Mientras practicas, observaré y elegiré a una pareja para que hagan la dramatización. No te diré a qué pareja elegiré, por lo que deberás estar preparado para actuar.</a:t>
            </a:r>
            <a:endParaRPr lang="es-ES" dirty="0">
              <a:solidFill>
                <a:srgbClr val="000000"/>
              </a:solidFill>
            </a:endParaRPr>
          </a:p>
          <a:p>
            <a:pPr lvl="0"/>
            <a:r>
              <a:rPr lang="en-GB" dirty="0">
                <a:solidFill>
                  <a:srgbClr val="000000"/>
                </a:solidFill>
              </a:rPr>
              <a:t>Tendrás 15 minutos para trabajar.</a:t>
            </a: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81</a:t>
            </a:fld>
            <a:endParaRPr lang="es-ES" dirty="0"/>
          </a:p>
        </p:txBody>
      </p:sp>
    </p:spTree>
    <p:extLst>
      <p:ext uri="{BB962C8B-B14F-4D97-AF65-F5344CB8AC3E}">
        <p14:creationId xmlns:p14="http://schemas.microsoft.com/office/powerpoint/2010/main" val="21377435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8838"/>
          </a:xfrm>
        </p:spPr>
        <p:txBody>
          <a:bodyPr>
            <a:normAutofit fontScale="90000"/>
          </a:bodyPr>
          <a:lstStyle/>
          <a:p>
            <a:r>
              <a:rPr dirty="0" smtClean="0"/>
              <a:t>Consulta sobre el escenario 2 del juego de roles sobre la identificación</a:t>
            </a:r>
            <a:endParaRPr lang="es-ES" dirty="0"/>
          </a:p>
        </p:txBody>
      </p:sp>
      <p:sp>
        <p:nvSpPr>
          <p:cNvPr id="3" name="Content Placeholder 2"/>
          <p:cNvSpPr>
            <a:spLocks noGrp="1"/>
          </p:cNvSpPr>
          <p:nvPr>
            <p:ph sz="quarter" idx="10"/>
          </p:nvPr>
        </p:nvSpPr>
        <p:spPr>
          <a:xfrm>
            <a:off x="457200" y="1473200"/>
            <a:ext cx="8229600" cy="4889500"/>
          </a:xfrm>
        </p:spPr>
        <p:txBody>
          <a:bodyPr>
            <a:normAutofit/>
          </a:bodyPr>
          <a:lstStyle/>
          <a:p>
            <a:pPr lvl="0"/>
            <a:r>
              <a:rPr lang="en-GB" dirty="0">
                <a:solidFill>
                  <a:srgbClr val="000000"/>
                </a:solidFill>
              </a:rPr>
              <a:t>Teniendo en cuenta el juego de roles, ¿cómo completarías la sección 5 del formulario? ¿Qué otra información necesitarías para determinar la elegibilidad?</a:t>
            </a:r>
            <a:endParaRPr lang="es-ES" dirty="0">
              <a:solidFill>
                <a:srgbClr val="000000"/>
              </a:solidFill>
            </a:endParaRPr>
          </a:p>
          <a:p>
            <a:pPr lvl="0"/>
            <a:r>
              <a:rPr lang="en-GB" dirty="0">
                <a:solidFill>
                  <a:srgbClr val="000000"/>
                </a:solidFill>
              </a:rPr>
              <a:t>¿Qué aprendiste con este juego de roles?</a:t>
            </a:r>
            <a:endParaRPr lang="es-ES" dirty="0">
              <a:solidFill>
                <a:srgbClr val="000000"/>
              </a:solidFill>
            </a:endParaRPr>
          </a:p>
          <a:p>
            <a:pPr lvl="0"/>
            <a:r>
              <a:rPr lang="en-GB" dirty="0">
                <a:solidFill>
                  <a:srgbClr val="000000"/>
                </a:solidFill>
              </a:rPr>
              <a:t>¿Qué funcionó mejor? ¿Por qué?</a:t>
            </a:r>
            <a:endParaRPr lang="es-ES" dirty="0">
              <a:solidFill>
                <a:srgbClr val="000000"/>
              </a:solidFill>
            </a:endParaRPr>
          </a:p>
          <a:p>
            <a:pPr lvl="0"/>
            <a:r>
              <a:rPr lang="en-GB" dirty="0">
                <a:solidFill>
                  <a:srgbClr val="000000"/>
                </a:solidFill>
              </a:rPr>
              <a:t>¿Qué fue lo más difícil? ¿Por qué?</a:t>
            </a:r>
            <a:endParaRPr lang="es-ES" dirty="0">
              <a:solidFill>
                <a:srgbClr val="000000"/>
              </a:solidFill>
            </a:endParaRPr>
          </a:p>
          <a:p>
            <a:pPr lvl="0"/>
            <a:r>
              <a:rPr lang="en-GB" dirty="0">
                <a:solidFill>
                  <a:srgbClr val="000000"/>
                </a:solidFill>
              </a:rPr>
              <a:t>¿Cómo podrías afrontar los desafíos? ¿Qué estrategias implementarías?</a:t>
            </a:r>
            <a:endParaRPr lang="es-E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82</a:t>
            </a:fld>
            <a:endParaRPr lang="es-ES" dirty="0"/>
          </a:p>
        </p:txBody>
      </p:sp>
    </p:spTree>
    <p:extLst>
      <p:ext uri="{BB962C8B-B14F-4D97-AF65-F5344CB8AC3E}">
        <p14:creationId xmlns:p14="http://schemas.microsoft.com/office/powerpoint/2010/main" val="8016600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300" y="1323975"/>
            <a:ext cx="8902700" cy="5534025"/>
          </a:xfrm>
          <a:prstGeom prst="rect">
            <a:avLst/>
          </a:prstGeom>
          <a:solidFill>
            <a:srgbClr val="F99D1C">
              <a:alpha val="48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57345" name="Title 1"/>
          <p:cNvSpPr>
            <a:spLocks noGrp="1"/>
          </p:cNvSpPr>
          <p:nvPr>
            <p:ph type="title"/>
          </p:nvPr>
        </p:nvSpPr>
        <p:spPr>
          <a:xfrm>
            <a:off x="457200" y="400050"/>
            <a:ext cx="8229600" cy="776288"/>
          </a:xfrm>
        </p:spPr>
        <p:txBody>
          <a:bodyPr>
            <a:noAutofit/>
          </a:bodyPr>
          <a:lstStyle/>
          <a:p>
            <a:pPr eaLnBrk="1" hangingPunct="1">
              <a:lnSpc>
                <a:spcPct val="80000"/>
              </a:lnSpc>
            </a:pPr>
            <a:r>
              <a:rPr lang="en-US" sz="4200" dirty="0" smtClean="0"/>
              <a:t>Resumen del Módulo 2</a:t>
            </a:r>
            <a:endParaRPr lang="es-ES" sz="4200" dirty="0" smtClean="0">
              <a:cs typeface="MS PGothic" pitchFamily="34" charset="-128"/>
            </a:endParaRPr>
          </a:p>
        </p:txBody>
      </p:sp>
      <p:sp>
        <p:nvSpPr>
          <p:cNvPr id="30723" name="Content Placeholder 2"/>
          <p:cNvSpPr>
            <a:spLocks noGrp="1"/>
          </p:cNvSpPr>
          <p:nvPr>
            <p:ph sz="quarter" idx="10"/>
          </p:nvPr>
        </p:nvSpPr>
        <p:spPr>
          <a:xfrm>
            <a:off x="457200" y="1371600"/>
            <a:ext cx="8229600" cy="4889500"/>
          </a:xfrm>
        </p:spPr>
        <p:txBody>
          <a:bodyPr>
            <a:noAutofit/>
          </a:bodyPr>
          <a:lstStyle/>
          <a:p>
            <a:pPr marL="0" indent="0">
              <a:buNone/>
            </a:pPr>
            <a:r>
              <a:rPr lang="en-US" sz="1800" b="1" dirty="0">
                <a:solidFill>
                  <a:schemeClr val="tx1"/>
                </a:solidFill>
              </a:rPr>
              <a:t>Elegibilidad, identificación, efectos secundarios y contraindicaciones para la PrEP</a:t>
            </a:r>
            <a:endParaRPr lang="es-ES" sz="1800" b="1" dirty="0" smtClean="0">
              <a:solidFill>
                <a:schemeClr val="tx1"/>
              </a:solidFill>
            </a:endParaRPr>
          </a:p>
          <a:p>
            <a:r>
              <a:rPr lang="en-US" sz="1800" dirty="0" smtClean="0">
                <a:solidFill>
                  <a:srgbClr val="000000"/>
                </a:solidFill>
              </a:rPr>
              <a:t>Los prestadores de servicios de salud deben </a:t>
            </a:r>
            <a:r>
              <a:rPr lang="en-US" sz="1800" b="1" i="1" dirty="0" smtClean="0">
                <a:solidFill>
                  <a:srgbClr val="000000"/>
                </a:solidFill>
              </a:rPr>
              <a:t>informar</a:t>
            </a:r>
            <a:r>
              <a:rPr lang="en-US" sz="1800" dirty="0" smtClean="0">
                <a:solidFill>
                  <a:srgbClr val="000000"/>
                </a:solidFill>
              </a:rPr>
              <a:t> y </a:t>
            </a:r>
            <a:r>
              <a:rPr lang="en-US" sz="1800" b="1" i="1" dirty="0" smtClean="0">
                <a:solidFill>
                  <a:srgbClr val="000000"/>
                </a:solidFill>
              </a:rPr>
              <a:t>asesorar</a:t>
            </a:r>
            <a:r>
              <a:rPr lang="en-US" sz="1800" dirty="0" smtClean="0">
                <a:solidFill>
                  <a:srgbClr val="000000"/>
                </a:solidFill>
              </a:rPr>
              <a:t> a los potenciales clientes de la PrEP, así como </a:t>
            </a:r>
            <a:r>
              <a:rPr lang="en-US" sz="1800" b="1" i="1" dirty="0" smtClean="0">
                <a:solidFill>
                  <a:srgbClr val="000000"/>
                </a:solidFill>
              </a:rPr>
              <a:t>realizar evaluaciones de riesgo individualizadas</a:t>
            </a:r>
            <a:r>
              <a:rPr lang="en-US" sz="1800" dirty="0" smtClean="0">
                <a:solidFill>
                  <a:srgbClr val="000000"/>
                </a:solidFill>
              </a:rPr>
              <a:t>.</a:t>
            </a:r>
          </a:p>
          <a:p>
            <a:r>
              <a:rPr lang="en-US" sz="1800" b="1" dirty="0" smtClean="0">
                <a:solidFill>
                  <a:srgbClr val="000000"/>
                </a:solidFill>
              </a:rPr>
              <a:t>La elegibilidad para la PrEP incluye:</a:t>
            </a:r>
          </a:p>
          <a:p>
            <a:pPr lvl="1"/>
            <a:r>
              <a:rPr lang="en-US" sz="1800" dirty="0" smtClean="0">
                <a:solidFill>
                  <a:srgbClr val="000000"/>
                </a:solidFill>
              </a:rPr>
              <a:t>Estar expuesto a riesgos significativos de infección por el VIH. </a:t>
            </a:r>
          </a:p>
          <a:p>
            <a:pPr lvl="1"/>
            <a:r>
              <a:rPr lang="en-US" sz="1800" dirty="0" smtClean="0">
                <a:solidFill>
                  <a:srgbClr val="000000"/>
                </a:solidFill>
              </a:rPr>
              <a:t>Ser seronegativo al VIH.</a:t>
            </a:r>
            <a:endParaRPr lang="es-ES" sz="1800" dirty="0" smtClean="0">
              <a:solidFill>
                <a:srgbClr val="000000"/>
              </a:solidFill>
            </a:endParaRPr>
          </a:p>
          <a:p>
            <a:pPr lvl="1"/>
            <a:r>
              <a:rPr lang="en-US" sz="1800" dirty="0" smtClean="0">
                <a:solidFill>
                  <a:srgbClr val="000000"/>
                </a:solidFill>
              </a:rPr>
              <a:t>Que no existan sospechas de una infección aguda por el VIH. </a:t>
            </a:r>
          </a:p>
          <a:p>
            <a:pPr lvl="1"/>
            <a:r>
              <a:rPr lang="en-US" sz="1800" dirty="0" smtClean="0">
                <a:solidFill>
                  <a:srgbClr val="000000"/>
                </a:solidFill>
              </a:rPr>
              <a:t>Que no haya contraindicaciones para los ARV utilizados en el régimen de la PrEP. </a:t>
            </a:r>
          </a:p>
          <a:p>
            <a:pPr lvl="1"/>
            <a:r>
              <a:rPr lang="en-US" sz="1800" dirty="0" smtClean="0">
                <a:solidFill>
                  <a:srgbClr val="000000"/>
                </a:solidFill>
              </a:rPr>
              <a:t>Estar dispuesto a utilizar la PrEP según lo prescrito.</a:t>
            </a:r>
          </a:p>
          <a:p>
            <a:r>
              <a:rPr lang="en-US" sz="1800" dirty="0" smtClean="0">
                <a:solidFill>
                  <a:srgbClr val="000000"/>
                </a:solidFill>
              </a:rPr>
              <a:t>Las preguntas de identificación para la PrEP deben estar planteadas en función de la conducta de la persona.</a:t>
            </a:r>
          </a:p>
          <a:p>
            <a:r>
              <a:rPr lang="en-US" sz="1800" dirty="0" smtClean="0">
                <a:solidFill>
                  <a:srgbClr val="000000"/>
                </a:solidFill>
              </a:rPr>
              <a:t>La presencia de efectos secundarios en los estudios clínicos fue muy poco frecuente y, cuando los hubo, fueron leves.</a:t>
            </a:r>
          </a:p>
          <a:p>
            <a:r>
              <a:rPr lang="en-US" sz="1800" b="1" dirty="0" smtClean="0">
                <a:solidFill>
                  <a:srgbClr val="000000"/>
                </a:solidFill>
              </a:rPr>
              <a:t>Las contraindicaciones para la PrEP incluyen:</a:t>
            </a:r>
          </a:p>
          <a:p>
            <a:pPr marL="808038" lvl="1" indent="-457200"/>
            <a:r>
              <a:rPr lang="en-US" sz="1800" dirty="0" smtClean="0">
                <a:solidFill>
                  <a:srgbClr val="000000"/>
                </a:solidFill>
              </a:rPr>
              <a:t>Estar infectado por el VIH o que existan sospechas de ser portador del virus.</a:t>
            </a:r>
          </a:p>
          <a:p>
            <a:pPr marL="808038" lvl="1" indent="-457200"/>
            <a:r>
              <a:rPr lang="en-US" sz="1800" dirty="0" smtClean="0">
                <a:solidFill>
                  <a:srgbClr val="000000"/>
                </a:solidFill>
              </a:rPr>
              <a:t>Padecer insuficiencia renal, determinada por un nivel de depuración estimada de creatinina &lt;60 ml/min.</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83</a:t>
            </a:fld>
            <a:endParaRPr lang="es-ES" dirty="0"/>
          </a:p>
        </p:txBody>
      </p:sp>
    </p:spTree>
    <p:extLst>
      <p:ext uri="{BB962C8B-B14F-4D97-AF65-F5344CB8AC3E}">
        <p14:creationId xmlns:p14="http://schemas.microsoft.com/office/powerpoint/2010/main" val="2909073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84</a:t>
            </a:fld>
            <a:endParaRPr lang="es-E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rPr>
              <a:t>Módulo 3</a:t>
            </a:r>
            <a:endParaRPr lang="es-ES" sz="4400" b="1" dirty="0">
              <a:solidFill>
                <a:schemeClr val="bg1"/>
              </a:solidFill>
              <a:latin typeface="Arial Narrow"/>
              <a:cs typeface="Arial Narrow"/>
            </a:endParaRPr>
          </a:p>
        </p:txBody>
      </p:sp>
      <p:sp>
        <p:nvSpPr>
          <p:cNvPr id="11" name="Pentagon 10"/>
          <p:cNvSpPr/>
          <p:nvPr/>
        </p:nvSpPr>
        <p:spPr>
          <a:xfrm>
            <a:off x="1145628" y="4267207"/>
            <a:ext cx="6558455" cy="97746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326944" y="1732378"/>
            <a:ext cx="3255562" cy="523220"/>
          </a:xfrm>
          <a:prstGeom prst="rect">
            <a:avLst/>
          </a:prstGeom>
          <a:noFill/>
        </p:spPr>
        <p:txBody>
          <a:bodyPr wrap="square" rtlCol="0">
            <a:spAutoFit/>
          </a:bodyPr>
          <a:lstStyle/>
          <a:p>
            <a:r>
              <a:rPr lang="en-US" sz="2800" b="1" dirty="0" smtClean="0">
                <a:solidFill>
                  <a:schemeClr val="bg1"/>
                </a:solidFill>
              </a:rPr>
              <a:t>Nociones fundamentales de la PrEP</a:t>
            </a:r>
            <a:endParaRPr lang="es-ES" sz="2800" b="1" dirty="0">
              <a:solidFill>
                <a:schemeClr val="bg1"/>
              </a:solidFill>
            </a:endParaRPr>
          </a:p>
        </p:txBody>
      </p:sp>
      <p:sp>
        <p:nvSpPr>
          <p:cNvPr id="17" name="TextBox 16"/>
          <p:cNvSpPr txBox="1"/>
          <p:nvPr/>
        </p:nvSpPr>
        <p:spPr>
          <a:xfrm>
            <a:off x="1338754" y="3138109"/>
            <a:ext cx="4836073" cy="523220"/>
          </a:xfrm>
          <a:prstGeom prst="rect">
            <a:avLst/>
          </a:prstGeom>
          <a:noFill/>
        </p:spPr>
        <p:txBody>
          <a:bodyPr wrap="square" rtlCol="0">
            <a:spAutoFit/>
          </a:bodyPr>
          <a:lstStyle/>
          <a:p>
            <a:r>
              <a:rPr lang="en-US" sz="2800" b="1" dirty="0" smtClean="0">
                <a:solidFill>
                  <a:schemeClr val="bg1"/>
                </a:solidFill>
              </a:rPr>
              <a:t>Identificación y elegibilidad para la PrEP</a:t>
            </a:r>
            <a:endParaRPr lang="es-ES" sz="2800" b="1" dirty="0">
              <a:solidFill>
                <a:schemeClr val="bg1"/>
              </a:solidFill>
            </a:endParaRPr>
          </a:p>
        </p:txBody>
      </p:sp>
      <p:sp>
        <p:nvSpPr>
          <p:cNvPr id="18" name="TextBox 17"/>
          <p:cNvSpPr txBox="1"/>
          <p:nvPr/>
        </p:nvSpPr>
        <p:spPr>
          <a:xfrm>
            <a:off x="1236296" y="4258026"/>
            <a:ext cx="5569152" cy="523220"/>
          </a:xfrm>
          <a:prstGeom prst="rect">
            <a:avLst/>
          </a:prstGeom>
          <a:noFill/>
        </p:spPr>
        <p:txBody>
          <a:bodyPr wrap="square" rtlCol="0">
            <a:spAutoFit/>
          </a:bodyPr>
          <a:lstStyle/>
          <a:p>
            <a:r>
              <a:rPr lang="en-US" sz="2800" b="1" dirty="0" smtClean="0">
                <a:solidFill>
                  <a:schemeClr val="bg1"/>
                </a:solidFill>
              </a:rPr>
              <a:t>Primera consulta de la PrEP y consultas de seguimiento</a:t>
            </a:r>
            <a:endParaRPr lang="es-ES" sz="2800" b="1" dirty="0">
              <a:solidFill>
                <a:schemeClr val="bg1"/>
              </a:solidFill>
            </a:endParaRPr>
          </a:p>
        </p:txBody>
      </p:sp>
      <p:sp>
        <p:nvSpPr>
          <p:cNvPr id="22" name="TextBox 21"/>
          <p:cNvSpPr txBox="1"/>
          <p:nvPr/>
        </p:nvSpPr>
        <p:spPr>
          <a:xfrm>
            <a:off x="429989" y="4344056"/>
            <a:ext cx="573755" cy="784830"/>
          </a:xfrm>
          <a:prstGeom prst="rect">
            <a:avLst/>
          </a:prstGeom>
          <a:noFill/>
        </p:spPr>
        <p:txBody>
          <a:bodyPr wrap="square" rtlCol="0">
            <a:spAutoFit/>
          </a:bodyPr>
          <a:lstStyle/>
          <a:p>
            <a:r>
              <a:rPr lang="en-US" sz="4500" b="1" dirty="0">
                <a:solidFill>
                  <a:schemeClr val="accent3"/>
                </a:solidFill>
              </a:rPr>
              <a:t>3</a:t>
            </a:r>
          </a:p>
        </p:txBody>
      </p:sp>
    </p:spTree>
    <p:extLst>
      <p:ext uri="{BB962C8B-B14F-4D97-AF65-F5344CB8AC3E}">
        <p14:creationId xmlns:p14="http://schemas.microsoft.com/office/powerpoint/2010/main" val="34849332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dirty="0" smtClean="0"/>
              <a:t>Módulo 3: objetivos de aprendizaje</a:t>
            </a:r>
          </a:p>
        </p:txBody>
      </p:sp>
      <p:sp>
        <p:nvSpPr>
          <p:cNvPr id="7" name="Content Placeholder 6"/>
          <p:cNvSpPr>
            <a:spLocks noGrp="1"/>
          </p:cNvSpPr>
          <p:nvPr>
            <p:ph sz="quarter" idx="10"/>
          </p:nvPr>
        </p:nvSpPr>
        <p:spPr>
          <a:xfrm>
            <a:off x="457200" y="1587499"/>
            <a:ext cx="8229600" cy="5133975"/>
          </a:xfrm>
        </p:spPr>
        <p:txBody>
          <a:bodyPr>
            <a:noAutofit/>
          </a:bodyPr>
          <a:lstStyle/>
          <a:p>
            <a:pPr marL="0" indent="0">
              <a:spcAft>
                <a:spcPts val="500"/>
              </a:spcAft>
              <a:buNone/>
            </a:pPr>
            <a:r>
              <a:rPr lang="en-US" sz="2400" b="1" dirty="0">
                <a:solidFill>
                  <a:schemeClr val="tx1"/>
                </a:solidFill>
              </a:rPr>
              <a:t>Al terminar el Módulo 3, los participantes serán capaces de:</a:t>
            </a:r>
          </a:p>
          <a:p>
            <a:pPr marL="685800" lvl="1" indent="-457200">
              <a:spcAft>
                <a:spcPts val="500"/>
              </a:spcAft>
              <a:buFont typeface="Arial" panose="020B0604020202020204" pitchFamily="34" charset="0"/>
              <a:buChar char="•"/>
            </a:pPr>
            <a:r>
              <a:rPr lang="en-US" sz="2400" dirty="0">
                <a:solidFill>
                  <a:schemeClr val="tx1"/>
                </a:solidFill>
              </a:rPr>
              <a:t>Indicar los procedimientos para la primera consulta de la PrEP.</a:t>
            </a:r>
            <a:endParaRPr lang="es-ES" sz="2400" dirty="0">
              <a:solidFill>
                <a:schemeClr val="tx1"/>
              </a:solidFill>
            </a:endParaRPr>
          </a:p>
          <a:p>
            <a:pPr marL="685800" lvl="1" indent="-457200">
              <a:spcAft>
                <a:spcPts val="500"/>
              </a:spcAft>
              <a:buFont typeface="Arial" panose="020B0604020202020204" pitchFamily="34" charset="0"/>
              <a:buChar char="•"/>
            </a:pPr>
            <a:r>
              <a:rPr lang="en-US" sz="2400" dirty="0">
                <a:solidFill>
                  <a:schemeClr val="tx1"/>
                </a:solidFill>
              </a:rPr>
              <a:t>Demostrar que conocen las directrices nacionales y los algoritmos locales para las pruebas del VIH.</a:t>
            </a:r>
            <a:endParaRPr lang="es-ES" sz="2400" dirty="0">
              <a:solidFill>
                <a:schemeClr val="tx1"/>
              </a:solidFill>
            </a:endParaRPr>
          </a:p>
          <a:p>
            <a:pPr marL="685800" lvl="1" indent="-457200">
              <a:spcAft>
                <a:spcPts val="500"/>
              </a:spcAft>
              <a:buFont typeface="Arial" panose="020B0604020202020204" pitchFamily="34" charset="0"/>
              <a:buChar char="•"/>
            </a:pPr>
            <a:r>
              <a:rPr lang="en-US" sz="2400" dirty="0">
                <a:solidFill>
                  <a:schemeClr val="tx1"/>
                </a:solidFill>
              </a:rPr>
              <a:t>Describir el fundamento y contenido del asesoramiento breve que deben brindar en la primera consulta de la PrEP.</a:t>
            </a:r>
            <a:endParaRPr lang="es-ES" sz="2400" dirty="0">
              <a:solidFill>
                <a:srgbClr val="000000"/>
              </a:solidFill>
            </a:endParaRPr>
          </a:p>
          <a:p>
            <a:pPr marL="685800" lvl="1" indent="-457200">
              <a:spcAft>
                <a:spcPts val="500"/>
              </a:spcAft>
              <a:buFont typeface="Arial" panose="020B0604020202020204" pitchFamily="34" charset="0"/>
              <a:buChar char="•"/>
            </a:pPr>
            <a:r>
              <a:rPr lang="en-US" sz="2400" dirty="0" smtClean="0">
                <a:solidFill>
                  <a:srgbClr val="000000"/>
                </a:solidFill>
              </a:rPr>
              <a:t>Seguir el proceso de asesoramiento integrado basado en el paso siguiente (iNSC) a fin de asesorar a los clientes sobre la salud sexual y la adherencia al uso del medicamento de la PrEP.</a:t>
            </a:r>
          </a:p>
        </p:txBody>
      </p:sp>
      <p:pic>
        <p:nvPicPr>
          <p:cNvPr id="9" name="Picture 8" descr="ta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782" y="2077352"/>
            <a:ext cx="1042918" cy="1044597"/>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85</a:t>
            </a:fld>
            <a:endParaRPr lang="es-ES" dirty="0"/>
          </a:p>
        </p:txBody>
      </p:sp>
    </p:spTree>
    <p:extLst>
      <p:ext uri="{BB962C8B-B14F-4D97-AF65-F5344CB8AC3E}">
        <p14:creationId xmlns:p14="http://schemas.microsoft.com/office/powerpoint/2010/main" val="6720180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8896" y="317500"/>
            <a:ext cx="8547904" cy="858838"/>
          </a:xfrm>
        </p:spPr>
        <p:txBody>
          <a:bodyPr>
            <a:normAutofit fontScale="90000"/>
          </a:bodyPr>
          <a:lstStyle/>
          <a:p>
            <a:r>
              <a:rPr dirty="0" smtClean="0"/>
              <a:t>Módulo 3: objetivos de aprendizaje, cont.</a:t>
            </a:r>
            <a:endParaRPr lang="es-ES" dirty="0">
              <a:cs typeface="Arial Narrow"/>
            </a:endParaRPr>
          </a:p>
        </p:txBody>
      </p:sp>
      <p:sp>
        <p:nvSpPr>
          <p:cNvPr id="7" name="Content Placeholder 6"/>
          <p:cNvSpPr>
            <a:spLocks noGrp="1"/>
          </p:cNvSpPr>
          <p:nvPr>
            <p:ph sz="quarter" idx="10"/>
          </p:nvPr>
        </p:nvSpPr>
        <p:spPr>
          <a:xfrm>
            <a:off x="457200" y="1587499"/>
            <a:ext cx="8229600" cy="5133975"/>
          </a:xfrm>
        </p:spPr>
        <p:txBody>
          <a:bodyPr>
            <a:noAutofit/>
          </a:bodyPr>
          <a:lstStyle/>
          <a:p>
            <a:pPr marL="0" indent="0">
              <a:spcAft>
                <a:spcPts val="500"/>
              </a:spcAft>
              <a:buNone/>
            </a:pPr>
            <a:r>
              <a:rPr lang="en-US" sz="2400" b="1" dirty="0">
                <a:solidFill>
                  <a:schemeClr val="tx1"/>
                </a:solidFill>
              </a:rPr>
              <a:t>Al terminar el Módulo 3, los participantes serán capaces de:</a:t>
            </a:r>
          </a:p>
          <a:p>
            <a:pPr marL="917575" lvl="1" indent="-457200">
              <a:spcAft>
                <a:spcPts val="500"/>
              </a:spcAft>
              <a:buFont typeface="Arial" panose="020B0604020202020204" pitchFamily="34" charset="0"/>
              <a:buChar char="•"/>
            </a:pPr>
            <a:r>
              <a:rPr lang="en-US" sz="2400" dirty="0" smtClean="0">
                <a:solidFill>
                  <a:srgbClr val="000000"/>
                </a:solidFill>
              </a:rPr>
              <a:t>Especificar los procedimientos recomendados para las consultas de seguimiento de la PrEP.</a:t>
            </a:r>
          </a:p>
          <a:p>
            <a:pPr marL="917575" lvl="1" indent="-457200">
              <a:buFont typeface="Arial" panose="020B0604020202020204" pitchFamily="34" charset="0"/>
              <a:buChar char="•"/>
            </a:pPr>
            <a:r>
              <a:rPr lang="en-US" sz="2400" dirty="0" smtClean="0">
                <a:solidFill>
                  <a:srgbClr val="000000"/>
                </a:solidFill>
              </a:rPr>
              <a:t>Describir el fundamento y contenido del asesoramiento que deben brindar en cada una de las consultas de seguimiento.</a:t>
            </a:r>
          </a:p>
          <a:p>
            <a:pPr marL="917575" lvl="1" indent="-457200">
              <a:buFont typeface="Arial" panose="020B0604020202020204" pitchFamily="34" charset="0"/>
              <a:buChar char="•"/>
            </a:pPr>
            <a:r>
              <a:rPr lang="en-US" sz="2400" dirty="0" smtClean="0">
                <a:solidFill>
                  <a:srgbClr val="000000"/>
                </a:solidFill>
              </a:rPr>
              <a:t>Nombrar los desafíos típicos que los servicios de salud y los prestadores de servicios de salud pueden afrontar cuando implementan la PrEP, así como las estrategias para superarlos.</a:t>
            </a:r>
            <a:endParaRPr lang="es-ES" sz="2400" dirty="0">
              <a:solidFill>
                <a:srgbClr val="000000"/>
              </a:solidFill>
            </a:endParaRPr>
          </a:p>
        </p:txBody>
      </p:sp>
      <p:pic>
        <p:nvPicPr>
          <p:cNvPr id="9" name="Picture 8" descr="ta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247" y="4965712"/>
            <a:ext cx="1293306" cy="1295388"/>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86</a:t>
            </a:fld>
            <a:endParaRPr lang="es-ES" dirty="0"/>
          </a:p>
        </p:txBody>
      </p:sp>
    </p:spTree>
    <p:extLst>
      <p:ext uri="{BB962C8B-B14F-4D97-AF65-F5344CB8AC3E}">
        <p14:creationId xmlns:p14="http://schemas.microsoft.com/office/powerpoint/2010/main" val="22940048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3600" dirty="0" smtClean="0"/>
              <a:t>Procedimientos recomendados en la primera  </a:t>
            </a:r>
            <a:r>
              <a:rPr sz="3600" dirty="0"/>
              <a:t/>
            </a:r>
            <a:br>
              <a:rPr sz="3600" dirty="0"/>
            </a:br>
            <a:r>
              <a:rPr lang="en-US" sz="3600" dirty="0" smtClean="0"/>
              <a:t>consulta de la PrEP</a:t>
            </a:r>
            <a:endParaRPr lang="es-ES" sz="3600" dirty="0"/>
          </a:p>
        </p:txBody>
      </p:sp>
      <p:graphicFrame>
        <p:nvGraphicFramePr>
          <p:cNvPr id="8" name="Table 7"/>
          <p:cNvGraphicFramePr>
            <a:graphicFrameLocks noGrp="1"/>
          </p:cNvGraphicFramePr>
          <p:nvPr>
            <p:extLst>
              <p:ext uri="{D42A27DB-BD31-4B8C-83A1-F6EECF244321}">
                <p14:modId xmlns:p14="http://schemas.microsoft.com/office/powerpoint/2010/main" val="932302131"/>
              </p:ext>
            </p:extLst>
          </p:nvPr>
        </p:nvGraphicFramePr>
        <p:xfrm>
          <a:off x="355284" y="1459698"/>
          <a:ext cx="8509632" cy="5150521"/>
        </p:xfrm>
        <a:graphic>
          <a:graphicData uri="http://schemas.openxmlformats.org/drawingml/2006/table">
            <a:tbl>
              <a:tblPr firstRow="1" bandRow="1">
                <a:tableStyleId>{5C22544A-7EE6-4342-B048-85BDC9FD1C3A}</a:tableStyleId>
              </a:tblPr>
              <a:tblGrid>
                <a:gridCol w="2086382">
                  <a:extLst>
                    <a:ext uri="{9D8B030D-6E8A-4147-A177-3AD203B41FA5}">
                      <a16:colId xmlns:a16="http://schemas.microsoft.com/office/drawing/2014/main" val="20000"/>
                    </a:ext>
                  </a:extLst>
                </a:gridCol>
                <a:gridCol w="6423250">
                  <a:extLst>
                    <a:ext uri="{9D8B030D-6E8A-4147-A177-3AD203B41FA5}">
                      <a16:colId xmlns:a16="http://schemas.microsoft.com/office/drawing/2014/main" val="20001"/>
                    </a:ext>
                  </a:extLst>
                </a:gridCol>
              </a:tblGrid>
              <a:tr h="474619">
                <a:tc>
                  <a:txBody>
                    <a:bodyPr/>
                    <a:lstStyle/>
                    <a:p>
                      <a:pPr algn="ctr"/>
                      <a:r>
                        <a:rPr lang="en-US" sz="1800" dirty="0" smtClean="0">
                          <a:latin typeface="Garamond"/>
                        </a:rPr>
                        <a:t>Investigación</a:t>
                      </a:r>
                      <a:endParaRPr lang="es-ES" sz="1800" dirty="0">
                        <a:solidFill>
                          <a:schemeClr val="tx1"/>
                        </a:solidFill>
                        <a:latin typeface="Garamond"/>
                        <a:cs typeface="Garamond"/>
                      </a:endParaRPr>
                    </a:p>
                  </a:txBody>
                  <a:tcPr anchor="ctr"/>
                </a:tc>
                <a:tc>
                  <a:txBody>
                    <a:bodyPr/>
                    <a:lstStyle/>
                    <a:p>
                      <a:pPr algn="ctr"/>
                      <a:r>
                        <a:rPr lang="en-US" sz="1800" dirty="0" smtClean="0">
                          <a:latin typeface="Garamond"/>
                        </a:rPr>
                        <a:t>Fundamento</a:t>
                      </a:r>
                      <a:endParaRPr lang="es-ES" sz="1800" dirty="0">
                        <a:solidFill>
                          <a:schemeClr val="tx1"/>
                        </a:solidFill>
                        <a:latin typeface="Garamond"/>
                        <a:cs typeface="Garamond"/>
                      </a:endParaRPr>
                    </a:p>
                  </a:txBody>
                  <a:tcPr anchor="ctr"/>
                </a:tc>
                <a:extLst>
                  <a:ext uri="{0D108BD9-81ED-4DB2-BD59-A6C34878D82A}">
                    <a16:rowId xmlns:a16="http://schemas.microsoft.com/office/drawing/2014/main" val="10000"/>
                  </a:ext>
                </a:extLst>
              </a:tr>
              <a:tr h="742102">
                <a:tc>
                  <a:txBody>
                    <a:bodyPr/>
                    <a:lstStyle/>
                    <a:p>
                      <a:pPr algn="l"/>
                      <a:r>
                        <a:rPr lang="en-US" sz="1300" dirty="0" smtClean="0">
                          <a:latin typeface="Garamond"/>
                        </a:rPr>
                        <a:t>Prueba del VIH</a:t>
                      </a:r>
                    </a:p>
                    <a:p>
                      <a:pPr algn="l"/>
                      <a:r>
                        <a:rPr lang="en-US" sz="1300" dirty="0" smtClean="0">
                          <a:latin typeface="Garamond"/>
                        </a:rPr>
                        <a:t>(mediante los algoritmos de las directrices nacionales sobre los servicios de pruebas del VIH)</a:t>
                      </a:r>
                      <a:endParaRPr lang="es-ES" sz="1300" dirty="0">
                        <a:latin typeface="Garamond"/>
                        <a:cs typeface="Garamond"/>
                      </a:endParaRPr>
                    </a:p>
                  </a:txBody>
                  <a:tcPr/>
                </a:tc>
                <a:tc>
                  <a:txBody>
                    <a:bodyPr/>
                    <a:lstStyle/>
                    <a:p>
                      <a:pPr marL="285750" indent="-285750">
                        <a:buFont typeface="Arial"/>
                        <a:buChar char="•"/>
                      </a:pPr>
                      <a:r>
                        <a:rPr lang="en-US" sz="1300" dirty="0" smtClean="0">
                          <a:latin typeface="Garamond"/>
                        </a:rPr>
                        <a:t>Evaluar el estado serológico del cliente.</a:t>
                      </a:r>
                    </a:p>
                    <a:p>
                      <a:pPr marL="285750" indent="-285750">
                        <a:buFont typeface="Arial"/>
                        <a:buChar char="•"/>
                      </a:pPr>
                      <a:r>
                        <a:rPr lang="en-US" sz="1300" baseline="0" dirty="0" smtClean="0">
                          <a:latin typeface="Garamond"/>
                        </a:rPr>
                        <a:t>Revisar la lista de síntomas relacionados con una posible infección aguda por el VIH.</a:t>
                      </a:r>
                      <a:endParaRPr lang="es-ES" sz="1300" dirty="0">
                        <a:latin typeface="Garamond"/>
                        <a:cs typeface="Garamond"/>
                      </a:endParaRPr>
                    </a:p>
                  </a:txBody>
                  <a:tcPr/>
                </a:tc>
                <a:extLst>
                  <a:ext uri="{0D108BD9-81ED-4DB2-BD59-A6C34878D82A}">
                    <a16:rowId xmlns:a16="http://schemas.microsoft.com/office/drawing/2014/main" val="10001"/>
                  </a:ext>
                </a:extLst>
              </a:tr>
              <a:tr h="474619">
                <a:tc>
                  <a:txBody>
                    <a:bodyPr/>
                    <a:lstStyle/>
                    <a:p>
                      <a:pPr algn="l"/>
                      <a:r>
                        <a:rPr lang="en-US" sz="1300" dirty="0" smtClean="0">
                          <a:latin typeface="Garamond"/>
                        </a:rPr>
                        <a:t>Creatinina en suero</a:t>
                      </a:r>
                      <a:endParaRPr lang="es-ES" sz="1300" b="1" dirty="0">
                        <a:latin typeface="Garamond"/>
                        <a:cs typeface="Garamond"/>
                      </a:endParaRPr>
                    </a:p>
                  </a:txBody>
                  <a:tcPr/>
                </a:tc>
                <a:tc>
                  <a:txBody>
                    <a:bodyPr/>
                    <a:lstStyle/>
                    <a:p>
                      <a:pPr marL="285750" indent="-285750">
                        <a:buFont typeface="Arial"/>
                        <a:buChar char="•"/>
                      </a:pPr>
                      <a:r>
                        <a:rPr lang="en-US" sz="1300" dirty="0" smtClean="0">
                          <a:latin typeface="Garamond"/>
                        </a:rPr>
                        <a:t>Identificar las disfunciones renales pre-existentes.</a:t>
                      </a:r>
                      <a:endParaRPr lang="es-ES" sz="1300" dirty="0">
                        <a:latin typeface="Garamond"/>
                        <a:cs typeface="Garamond"/>
                      </a:endParaRPr>
                    </a:p>
                  </a:txBody>
                  <a:tcPr/>
                </a:tc>
                <a:extLst>
                  <a:ext uri="{0D108BD9-81ED-4DB2-BD59-A6C34878D82A}">
                    <a16:rowId xmlns:a16="http://schemas.microsoft.com/office/drawing/2014/main" val="10002"/>
                  </a:ext>
                </a:extLst>
              </a:tr>
              <a:tr h="525656">
                <a:tc>
                  <a:txBody>
                    <a:bodyPr/>
                    <a:lstStyle/>
                    <a:p>
                      <a:pPr algn="l"/>
                      <a:r>
                        <a:rPr lang="en-US" sz="1300" dirty="0" smtClean="0">
                          <a:latin typeface="Garamond"/>
                        </a:rPr>
                        <a:t>Antígeno de superficie de la hepatitis B (HBsAg)</a:t>
                      </a:r>
                      <a:endParaRPr lang="es-ES" sz="1300" dirty="0">
                        <a:latin typeface="Garamond"/>
                        <a:cs typeface="Garamond"/>
                      </a:endParaRPr>
                    </a:p>
                  </a:txBody>
                  <a:tcPr/>
                </a:tc>
                <a:tc>
                  <a:txBody>
                    <a:bodyPr/>
                    <a:lstStyle/>
                    <a:p>
                      <a:pPr marL="285750" indent="-285750">
                        <a:buFont typeface="Arial"/>
                        <a:buChar char="•"/>
                      </a:pPr>
                      <a:r>
                        <a:rPr lang="en-US" sz="1300" dirty="0" smtClean="0">
                          <a:latin typeface="Garamond"/>
                        </a:rPr>
                        <a:t>Detectar las infecciones por hepatitis B (VHB) no diagnosticadas.</a:t>
                      </a:r>
                    </a:p>
                    <a:p>
                      <a:pPr marL="285750" indent="-285750">
                        <a:buFont typeface="Arial"/>
                        <a:buChar char="•"/>
                      </a:pPr>
                      <a:r>
                        <a:rPr lang="en-US" sz="1300" dirty="0" smtClean="0">
                          <a:latin typeface="Garamond"/>
                        </a:rPr>
                        <a:t>Identificar a los candidatos aptos para recibir la vacuna contra la hepatitis B.</a:t>
                      </a:r>
                      <a:endParaRPr lang="es-ES" sz="1300" dirty="0">
                        <a:latin typeface="Garamond"/>
                        <a:cs typeface="Garamond"/>
                      </a:endParaRPr>
                    </a:p>
                  </a:txBody>
                  <a:tcPr/>
                </a:tc>
                <a:extLst>
                  <a:ext uri="{0D108BD9-81ED-4DB2-BD59-A6C34878D82A}">
                    <a16:rowId xmlns:a16="http://schemas.microsoft.com/office/drawing/2014/main" val="10003"/>
                  </a:ext>
                </a:extLst>
              </a:tr>
              <a:tr h="474619">
                <a:tc>
                  <a:txBody>
                    <a:bodyPr/>
                    <a:lstStyle/>
                    <a:p>
                      <a:pPr algn="l"/>
                      <a:r>
                        <a:rPr lang="en-US" sz="1300" dirty="0" smtClean="0">
                          <a:latin typeface="Garamond"/>
                        </a:rPr>
                        <a:t>Examen de RPR</a:t>
                      </a:r>
                      <a:endParaRPr lang="es-ES" sz="1300" b="1" dirty="0">
                        <a:latin typeface="Garamond"/>
                        <a:cs typeface="Garamond"/>
                      </a:endParaRPr>
                    </a:p>
                  </a:txBody>
                  <a:tcPr/>
                </a:tc>
                <a:tc>
                  <a:txBody>
                    <a:bodyPr/>
                    <a:lstStyle/>
                    <a:p>
                      <a:pPr marL="285750" indent="-285750">
                        <a:buFont typeface="Arial"/>
                        <a:buChar char="•"/>
                      </a:pPr>
                      <a:r>
                        <a:rPr lang="en-US" sz="1300" dirty="0" smtClean="0">
                          <a:latin typeface="Garamond"/>
                        </a:rPr>
                        <a:t>Diagnosticar y tratar las infecciones por sífilis.</a:t>
                      </a:r>
                      <a:endParaRPr lang="es-ES" sz="1300" dirty="0">
                        <a:latin typeface="Garamond"/>
                        <a:cs typeface="Garamond"/>
                      </a:endParaRPr>
                    </a:p>
                  </a:txBody>
                  <a:tcPr/>
                </a:tc>
                <a:extLst>
                  <a:ext uri="{0D108BD9-81ED-4DB2-BD59-A6C34878D82A}">
                    <a16:rowId xmlns:a16="http://schemas.microsoft.com/office/drawing/2014/main" val="10004"/>
                  </a:ext>
                </a:extLst>
              </a:tr>
              <a:tr h="525656">
                <a:tc>
                  <a:txBody>
                    <a:bodyPr/>
                    <a:lstStyle/>
                    <a:p>
                      <a:pPr algn="l"/>
                      <a:r>
                        <a:rPr lang="en-US" sz="1300" dirty="0" smtClean="0">
                          <a:latin typeface="Garamond"/>
                        </a:rPr>
                        <a:t>Identificación de las ITS</a:t>
                      </a:r>
                      <a:endParaRPr lang="es-ES" sz="1300" b="1" dirty="0">
                        <a:latin typeface="Garamond"/>
                        <a:cs typeface="Garamond"/>
                      </a:endParaRPr>
                    </a:p>
                  </a:txBody>
                  <a:tcPr/>
                </a:tc>
                <a:tc>
                  <a:txBody>
                    <a:bodyPr/>
                    <a:lstStyle/>
                    <a:p>
                      <a:pPr marL="285750" indent="-285750">
                        <a:buFont typeface="Arial"/>
                        <a:buChar char="•"/>
                      </a:pPr>
                      <a:r>
                        <a:rPr lang="en-US" sz="1300" dirty="0" smtClean="0">
                          <a:latin typeface="Garamond"/>
                        </a:rPr>
                        <a:t>Diagnosticar y tratar las ITS.</a:t>
                      </a:r>
                    </a:p>
                    <a:p>
                      <a:pPr marL="285750" indent="-285750">
                        <a:buFont typeface="Arial"/>
                        <a:buChar char="•"/>
                      </a:pPr>
                      <a:r>
                        <a:rPr lang="en-US" sz="1300" dirty="0" smtClean="0">
                          <a:latin typeface="Garamond"/>
                        </a:rPr>
                        <a:t>Realizar análisis de los síntomas o de diagnóstico de las ITS, dependiendo de las directrices locales.</a:t>
                      </a:r>
                      <a:endParaRPr lang="es-ES" sz="1300" dirty="0">
                        <a:latin typeface="Garamond"/>
                        <a:cs typeface="Garamond"/>
                      </a:endParaRPr>
                    </a:p>
                  </a:txBody>
                  <a:tcPr/>
                </a:tc>
                <a:extLst>
                  <a:ext uri="{0D108BD9-81ED-4DB2-BD59-A6C34878D82A}">
                    <a16:rowId xmlns:a16="http://schemas.microsoft.com/office/drawing/2014/main" val="10005"/>
                  </a:ext>
                </a:extLst>
              </a:tr>
              <a:tr h="474619">
                <a:tc>
                  <a:txBody>
                    <a:bodyPr/>
                    <a:lstStyle/>
                    <a:p>
                      <a:pPr algn="l"/>
                      <a:r>
                        <a:rPr lang="en-US" sz="1300" dirty="0" smtClean="0">
                          <a:latin typeface="Garamond"/>
                        </a:rPr>
                        <a:t>Prueba de embarazo</a:t>
                      </a:r>
                      <a:endParaRPr lang="es-ES" sz="1300" b="1" dirty="0">
                        <a:latin typeface="Garamond"/>
                        <a:cs typeface="Garamond"/>
                      </a:endParaRPr>
                    </a:p>
                  </a:txBody>
                  <a:tcPr/>
                </a:tc>
                <a:tc>
                  <a:txBody>
                    <a:bodyPr/>
                    <a:lstStyle/>
                    <a:p>
                      <a:pPr marL="285750" indent="-285750">
                        <a:buFont typeface="Arial"/>
                        <a:buChar char="•"/>
                      </a:pPr>
                      <a:r>
                        <a:rPr lang="en-US" sz="1300" dirty="0" smtClean="0">
                          <a:latin typeface="Garamond"/>
                        </a:rPr>
                        <a:t>Determinar la existencia de embarazo. </a:t>
                      </a:r>
                      <a:endParaRPr lang="es-ES" sz="1300" dirty="0">
                        <a:latin typeface="Garamond"/>
                        <a:cs typeface="Garamond"/>
                      </a:endParaRPr>
                    </a:p>
                  </a:txBody>
                  <a:tcPr/>
                </a:tc>
                <a:extLst>
                  <a:ext uri="{0D108BD9-81ED-4DB2-BD59-A6C34878D82A}">
                    <a16:rowId xmlns:a16="http://schemas.microsoft.com/office/drawing/2014/main" val="10006"/>
                  </a:ext>
                </a:extLst>
              </a:tr>
              <a:tr h="958549">
                <a:tc>
                  <a:txBody>
                    <a:bodyPr/>
                    <a:lstStyle/>
                    <a:p>
                      <a:pPr algn="l"/>
                      <a:r>
                        <a:rPr lang="en-US" sz="1300" dirty="0" smtClean="0">
                          <a:latin typeface="Garamond"/>
                        </a:rPr>
                        <a:t>Breve asesoramiento</a:t>
                      </a:r>
                      <a:endParaRPr lang="es-ES" sz="1300" b="1" dirty="0">
                        <a:latin typeface="Garamond"/>
                        <a:cs typeface="Garamond"/>
                      </a:endParaRPr>
                    </a:p>
                  </a:txBody>
                  <a:tcPr/>
                </a:tc>
                <a:tc>
                  <a:txBody>
                    <a:bodyPr/>
                    <a:lstStyle/>
                    <a:p>
                      <a:pPr marL="285750" indent="-285750">
                        <a:buFont typeface="Arial"/>
                        <a:buChar char="•"/>
                      </a:pPr>
                      <a:r>
                        <a:rPr lang="en-US" sz="1300" dirty="0" smtClean="0">
                          <a:latin typeface="Garamond"/>
                        </a:rPr>
                        <a:t>Evaluar si el cliente está expuesto a riesgos significativos de infección por el VIH.</a:t>
                      </a:r>
                    </a:p>
                    <a:p>
                      <a:pPr marL="285750" indent="-285750">
                        <a:buFont typeface="Arial"/>
                        <a:buChar char="•"/>
                      </a:pPr>
                      <a:r>
                        <a:rPr lang="en-US" sz="1300" dirty="0" smtClean="0">
                          <a:latin typeface="Garamond"/>
                        </a:rPr>
                        <a:t>Evaluar las posibles opciones de prevención del VIH y entregar condones y lubricantes.</a:t>
                      </a:r>
                    </a:p>
                    <a:p>
                      <a:pPr marL="285750" indent="-285750">
                        <a:buFont typeface="Arial"/>
                        <a:buChar char="•"/>
                      </a:pPr>
                      <a:r>
                        <a:rPr lang="en-US" sz="1300" dirty="0" smtClean="0">
                          <a:latin typeface="Garamond"/>
                        </a:rPr>
                        <a:t>Hablar acerca del deseo y la voluntad de utilizar la PrEP.</a:t>
                      </a:r>
                    </a:p>
                    <a:p>
                      <a:pPr marL="285750" indent="-285750">
                        <a:buFont typeface="Arial"/>
                        <a:buChar char="•"/>
                      </a:pPr>
                      <a:r>
                        <a:rPr lang="en-US" sz="1300" dirty="0" smtClean="0">
                          <a:latin typeface="Garamond"/>
                        </a:rPr>
                        <a:t>Desarrollar un plan para un uso eficaz de la PrEP, así como de salud sexual y reproductiva.</a:t>
                      </a:r>
                      <a:endParaRPr lang="es-ES" sz="1300" dirty="0">
                        <a:latin typeface="Garamond"/>
                        <a:cs typeface="Garamond"/>
                      </a:endParaRPr>
                    </a:p>
                  </a:txBody>
                  <a:tcPr/>
                </a:tc>
                <a:extLst>
                  <a:ext uri="{0D108BD9-81ED-4DB2-BD59-A6C34878D82A}">
                    <a16:rowId xmlns:a16="http://schemas.microsoft.com/office/drawing/2014/main" val="10007"/>
                  </a:ext>
                </a:extLst>
              </a:tr>
            </a:tbl>
          </a:graphicData>
        </a:graphic>
      </p:graphicFrame>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87</a:t>
            </a:fld>
            <a:endParaRPr lang="es-ES" dirty="0"/>
          </a:p>
        </p:txBody>
      </p:sp>
    </p:spTree>
    <p:extLst>
      <p:ext uri="{BB962C8B-B14F-4D97-AF65-F5344CB8AC3E}">
        <p14:creationId xmlns:p14="http://schemas.microsoft.com/office/powerpoint/2010/main" val="35232069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858838"/>
          </a:xfrm>
        </p:spPr>
        <p:txBody>
          <a:bodyPr>
            <a:normAutofit fontScale="90000"/>
          </a:bodyPr>
          <a:lstStyle/>
          <a:p>
            <a:r>
              <a:rPr dirty="0" smtClean="0"/>
              <a:t>Asesoramiento sobre la PrEP en la primera consulta</a:t>
            </a:r>
            <a:endParaRPr lang="es-ES" dirty="0"/>
          </a:p>
        </p:txBody>
      </p:sp>
      <p:sp>
        <p:nvSpPr>
          <p:cNvPr id="3" name="Content Placeholder 2"/>
          <p:cNvSpPr>
            <a:spLocks noGrp="1"/>
          </p:cNvSpPr>
          <p:nvPr>
            <p:ph sz="quarter" idx="10"/>
          </p:nvPr>
        </p:nvSpPr>
        <p:spPr/>
        <p:txBody>
          <a:bodyPr>
            <a:normAutofit fontScale="77500" lnSpcReduction="20000"/>
          </a:bodyPr>
          <a:lstStyle/>
          <a:p>
            <a:r>
              <a:rPr lang="en-US" dirty="0" smtClean="0">
                <a:solidFill>
                  <a:schemeClr val="tx1"/>
                </a:solidFill>
              </a:rPr>
              <a:t>El asesoramiento en la primera consulta ha de enfocarse en:</a:t>
            </a:r>
          </a:p>
          <a:p>
            <a:pPr marL="917575" lvl="1" indent="-457200">
              <a:tabLst>
                <a:tab pos="920750" algn="l"/>
              </a:tabLst>
            </a:pPr>
            <a:r>
              <a:rPr lang="en-US" b="1" dirty="0" smtClean="0">
                <a:solidFill>
                  <a:schemeClr val="tx1"/>
                </a:solidFill>
              </a:rPr>
              <a:t>Crear mayor conciencia </a:t>
            </a:r>
            <a:r>
              <a:rPr lang="en-US" dirty="0" smtClean="0">
                <a:solidFill>
                  <a:schemeClr val="tx1"/>
                </a:solidFill>
              </a:rPr>
              <a:t>sobre la PrEP como opción.</a:t>
            </a:r>
          </a:p>
          <a:p>
            <a:pPr marL="917575" lvl="1" indent="-457200">
              <a:tabLst>
                <a:tab pos="920750" algn="l"/>
              </a:tabLst>
            </a:pPr>
            <a:r>
              <a:rPr lang="en-US" b="1" dirty="0" smtClean="0">
                <a:solidFill>
                  <a:schemeClr val="tx1"/>
                </a:solidFill>
              </a:rPr>
              <a:t>Ayudar a que el cliente pueda decidir </a:t>
            </a:r>
            <a:r>
              <a:rPr lang="en-US" dirty="0" smtClean="0">
                <a:solidFill>
                  <a:schemeClr val="tx1"/>
                </a:solidFill>
              </a:rPr>
              <a:t>si la PrEP es adecuada para él.</a:t>
            </a:r>
          </a:p>
          <a:p>
            <a:pPr marL="917575" lvl="1" indent="-457200">
              <a:tabLst>
                <a:tab pos="920750" algn="l"/>
              </a:tabLst>
            </a:pPr>
            <a:r>
              <a:rPr lang="en-US" b="1" dirty="0" smtClean="0">
                <a:solidFill>
                  <a:schemeClr val="tx1"/>
                </a:solidFill>
              </a:rPr>
              <a:t>Preparar a las personas </a:t>
            </a:r>
            <a:r>
              <a:rPr lang="en-US" dirty="0" smtClean="0">
                <a:solidFill>
                  <a:schemeClr val="tx1"/>
                </a:solidFill>
              </a:rPr>
              <a:t>para comenzar a utilizar la PrEP.</a:t>
            </a:r>
            <a:endParaRPr lang="es-ES" dirty="0" smtClean="0">
              <a:solidFill>
                <a:schemeClr val="tx1"/>
              </a:solidFill>
            </a:endParaRPr>
          </a:p>
          <a:p>
            <a:pPr marL="917575" lvl="1" indent="-457200">
              <a:tabLst>
                <a:tab pos="920750" algn="l"/>
              </a:tabLst>
            </a:pPr>
            <a:r>
              <a:rPr lang="en-US" b="1" dirty="0" smtClean="0">
                <a:solidFill>
                  <a:schemeClr val="tx1"/>
                </a:solidFill>
              </a:rPr>
              <a:t>Explicar</a:t>
            </a:r>
            <a:r>
              <a:rPr lang="en-US" dirty="0" smtClean="0">
                <a:solidFill>
                  <a:schemeClr val="tx1"/>
                </a:solidFill>
              </a:rPr>
              <a:t> cómo funciona la PrEP.</a:t>
            </a:r>
          </a:p>
          <a:p>
            <a:pPr marL="917575" lvl="1" indent="-457200">
              <a:tabLst>
                <a:tab pos="920750" algn="l"/>
              </a:tabLst>
            </a:pPr>
            <a:r>
              <a:rPr lang="en-US" b="1" dirty="0" smtClean="0">
                <a:solidFill>
                  <a:schemeClr val="tx1"/>
                </a:solidFill>
              </a:rPr>
              <a:t>Ofrecer recomendaciones básicas.</a:t>
            </a:r>
          </a:p>
          <a:p>
            <a:pPr marL="917575" lvl="1" indent="-457200">
              <a:tabLst>
                <a:tab pos="920750" algn="l"/>
              </a:tabLst>
            </a:pPr>
            <a:r>
              <a:rPr lang="en-US" dirty="0" smtClean="0">
                <a:solidFill>
                  <a:schemeClr val="tx1"/>
                </a:solidFill>
              </a:rPr>
              <a:t>Describir la importancia de la </a:t>
            </a:r>
            <a:r>
              <a:rPr lang="en-US" b="1" dirty="0" smtClean="0">
                <a:solidFill>
                  <a:schemeClr val="tx1"/>
                </a:solidFill>
              </a:rPr>
              <a:t>adherencia al uso del medicamento </a:t>
            </a:r>
            <a:r>
              <a:rPr lang="en-US" dirty="0" smtClean="0">
                <a:solidFill>
                  <a:schemeClr val="tx1"/>
                </a:solidFill>
              </a:rPr>
              <a:t>y </a:t>
            </a:r>
            <a:r>
              <a:rPr lang="en-US" b="1" dirty="0" smtClean="0">
                <a:solidFill>
                  <a:schemeClr val="tx1"/>
                </a:solidFill>
              </a:rPr>
              <a:t>las consultas de seguimiento.</a:t>
            </a:r>
          </a:p>
          <a:p>
            <a:pPr marL="917575" lvl="1" indent="-457200">
              <a:tabLst>
                <a:tab pos="920750" algn="l"/>
              </a:tabLst>
            </a:pPr>
            <a:r>
              <a:rPr lang="en-US" b="1" dirty="0" smtClean="0">
                <a:solidFill>
                  <a:schemeClr val="tx1"/>
                </a:solidFill>
              </a:rPr>
              <a:t>Detallar los potenciales efectos secundarios de la PrEP.</a:t>
            </a:r>
            <a:endParaRPr lang="es-ES" b="1" dirty="0">
              <a:solidFill>
                <a:schemeClr val="tx1"/>
              </a:solidFill>
            </a:endParaRPr>
          </a:p>
          <a:p>
            <a:pPr marL="917575" lvl="1" indent="-457200">
              <a:tabLst>
                <a:tab pos="920750" algn="l"/>
              </a:tabLst>
            </a:pPr>
            <a:r>
              <a:rPr lang="en-US" dirty="0" smtClean="0">
                <a:solidFill>
                  <a:schemeClr val="tx1"/>
                </a:solidFill>
              </a:rPr>
              <a:t>Reconocer los síntomas de las </a:t>
            </a:r>
            <a:r>
              <a:rPr lang="en-US" b="1" dirty="0" smtClean="0">
                <a:solidFill>
                  <a:schemeClr val="tx1"/>
                </a:solidFill>
              </a:rPr>
              <a:t>infecciones agudas por el VIH.</a:t>
            </a:r>
          </a:p>
          <a:p>
            <a:pPr marL="917575" lvl="1" indent="-457200">
              <a:tabLst>
                <a:tab pos="920750" algn="l"/>
              </a:tabLst>
            </a:pPr>
            <a:r>
              <a:rPr lang="en-US" dirty="0" smtClean="0">
                <a:solidFill>
                  <a:schemeClr val="tx1"/>
                </a:solidFill>
              </a:rPr>
              <a:t>Desarrollar </a:t>
            </a:r>
            <a:r>
              <a:rPr lang="en-US" b="1" dirty="0" smtClean="0">
                <a:solidFill>
                  <a:schemeClr val="tx1"/>
                </a:solidFill>
              </a:rPr>
              <a:t>un plan específico </a:t>
            </a:r>
            <a:r>
              <a:rPr lang="en-US" dirty="0" smtClean="0">
                <a:solidFill>
                  <a:schemeClr val="tx1"/>
                </a:solidFill>
              </a:rPr>
              <a:t>de la PrEP.</a:t>
            </a:r>
            <a:endParaRPr lang="es-ES" dirty="0" smtClean="0">
              <a:solidFill>
                <a:schemeClr val="tx1"/>
              </a:solidFill>
            </a:endParaRPr>
          </a:p>
          <a:p>
            <a:pPr marL="917575" lvl="1" indent="-457200">
              <a:tabLst>
                <a:tab pos="920750" algn="l"/>
              </a:tabLst>
            </a:pPr>
            <a:r>
              <a:rPr lang="en-US" dirty="0" smtClean="0">
                <a:solidFill>
                  <a:schemeClr val="tx1"/>
                </a:solidFill>
              </a:rPr>
              <a:t>Hablar sobre la </a:t>
            </a:r>
            <a:r>
              <a:rPr lang="en-US" b="1" dirty="0" smtClean="0">
                <a:solidFill>
                  <a:schemeClr val="tx1"/>
                </a:solidFill>
              </a:rPr>
              <a:t>salud sexual y las medidas de reducción de daños.</a:t>
            </a:r>
            <a:endParaRPr lang="es-ES" b="1"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88</a:t>
            </a:fld>
            <a:endParaRPr lang="es-ES" dirty="0"/>
          </a:p>
        </p:txBody>
      </p:sp>
    </p:spTree>
    <p:extLst>
      <p:ext uri="{BB962C8B-B14F-4D97-AF65-F5344CB8AC3E}">
        <p14:creationId xmlns:p14="http://schemas.microsoft.com/office/powerpoint/2010/main" val="5676964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858838"/>
          </a:xfrm>
        </p:spPr>
        <p:txBody>
          <a:bodyPr>
            <a:normAutofit fontScale="90000"/>
          </a:bodyPr>
          <a:lstStyle/>
          <a:p>
            <a:r>
              <a:rPr dirty="0" smtClean="0"/>
              <a:t>Asesoramiento sobre la PrEP en la primera consulta, cont. </a:t>
            </a:r>
          </a:p>
        </p:txBody>
      </p:sp>
      <p:sp>
        <p:nvSpPr>
          <p:cNvPr id="3" name="Content Placeholder 2"/>
          <p:cNvSpPr>
            <a:spLocks noGrp="1"/>
          </p:cNvSpPr>
          <p:nvPr>
            <p:ph sz="quarter" idx="10"/>
          </p:nvPr>
        </p:nvSpPr>
        <p:spPr/>
        <p:txBody>
          <a:bodyPr>
            <a:normAutofit fontScale="92500"/>
          </a:bodyPr>
          <a:lstStyle/>
          <a:p>
            <a:pPr>
              <a:buFont typeface="Arial"/>
              <a:buChar char="•"/>
            </a:pPr>
            <a:r>
              <a:rPr lang="en-US" dirty="0" smtClean="0">
                <a:solidFill>
                  <a:schemeClr val="tx1"/>
                </a:solidFill>
              </a:rPr>
              <a:t>Evaluar si el cliente comprende que la protección que ofrece la PrEP no es totalmente eficaz.</a:t>
            </a:r>
          </a:p>
          <a:p>
            <a:pPr>
              <a:buFont typeface="Arial"/>
              <a:buChar char="•"/>
            </a:pPr>
            <a:r>
              <a:rPr lang="en-US" dirty="0" smtClean="0">
                <a:solidFill>
                  <a:schemeClr val="tx1"/>
                </a:solidFill>
              </a:rPr>
              <a:t>Explicar por qué es necesario repetir las consultas clínicas y los análisis de sangre.</a:t>
            </a:r>
          </a:p>
          <a:p>
            <a:pPr>
              <a:buFont typeface="Arial"/>
              <a:buChar char="•"/>
            </a:pPr>
            <a:r>
              <a:rPr lang="en-US" dirty="0" smtClean="0">
                <a:solidFill>
                  <a:schemeClr val="tx1"/>
                </a:solidFill>
              </a:rPr>
              <a:t>Información adicional para las mujeres:</a:t>
            </a:r>
          </a:p>
          <a:p>
            <a:pPr lvl="1"/>
            <a:r>
              <a:rPr lang="en-US" dirty="0" smtClean="0">
                <a:solidFill>
                  <a:schemeClr val="tx1"/>
                </a:solidFill>
              </a:rPr>
              <a:t>La PrEP no afecta la eficacia de los anticonceptivos hormonales.</a:t>
            </a:r>
            <a:endParaRPr lang="es-ES" dirty="0">
              <a:solidFill>
                <a:schemeClr val="tx1"/>
              </a:solidFill>
            </a:endParaRPr>
          </a:p>
          <a:p>
            <a:pPr lvl="1"/>
            <a:r>
              <a:rPr lang="en-US" dirty="0">
                <a:solidFill>
                  <a:schemeClr val="tx1"/>
                </a:solidFill>
              </a:rPr>
              <a:t>La PrEP no evita embarazos.</a:t>
            </a:r>
            <a:endParaRPr lang="es-ES" dirty="0">
              <a:solidFill>
                <a:schemeClr val="tx1"/>
              </a:solidFill>
            </a:endParaRPr>
          </a:p>
          <a:p>
            <a:pPr lvl="1"/>
            <a:r>
              <a:rPr lang="en-US" dirty="0" smtClean="0">
                <a:solidFill>
                  <a:schemeClr val="tx1"/>
                </a:solidFill>
              </a:rPr>
              <a:t>La PrEP se puede seguir utilizando durante los períodos de embarazo y lactancia.</a:t>
            </a:r>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89</a:t>
            </a:fld>
            <a:endParaRPr lang="es-ES" dirty="0"/>
          </a:p>
        </p:txBody>
      </p:sp>
    </p:spTree>
    <p:extLst>
      <p:ext uri="{BB962C8B-B14F-4D97-AF65-F5344CB8AC3E}">
        <p14:creationId xmlns:p14="http://schemas.microsoft.com/office/powerpoint/2010/main" val="213568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Consulta sobre el cuestionario de evaluación previa a la capacitación</a:t>
            </a:r>
          </a:p>
        </p:txBody>
      </p:sp>
      <p:sp>
        <p:nvSpPr>
          <p:cNvPr id="3" name="Content Placeholder 2"/>
          <p:cNvSpPr>
            <a:spLocks noGrp="1"/>
          </p:cNvSpPr>
          <p:nvPr>
            <p:ph sz="quarter" idx="10"/>
          </p:nvPr>
        </p:nvSpPr>
        <p:spPr/>
        <p:txBody>
          <a:bodyPr/>
          <a:lstStyle/>
          <a:p>
            <a:pPr marL="457200" indent="-457200"/>
            <a:r>
              <a:rPr lang="en-US" i="1" dirty="0">
                <a:solidFill>
                  <a:srgbClr val="000000"/>
                </a:solidFill>
              </a:rPr>
              <a:t>¿Cómo te sentiste con respecto a las preguntas de la evaluación previa a la capacitación?</a:t>
            </a:r>
          </a:p>
          <a:p>
            <a:pPr marL="457200" indent="-457200"/>
            <a:r>
              <a:rPr lang="en-US" i="1" dirty="0">
                <a:solidFill>
                  <a:srgbClr val="000000"/>
                </a:solidFill>
              </a:rPr>
              <a:t>¿Las preguntas fueron fáciles o difíciles? ¿Por qué o por qué no?</a:t>
            </a:r>
            <a:endParaRPr lang="es-ES" i="1" dirty="0">
              <a:solidFill>
                <a:srgbClr val="000000"/>
              </a:solidFill>
            </a:endParaRPr>
          </a:p>
          <a:p>
            <a:pPr marL="0" indent="0">
              <a:buNone/>
            </a:pPr>
            <a:endParaRPr lang="es-ES" dirty="0" smtClean="0">
              <a:solidFill>
                <a:srgbClr val="000000"/>
              </a:solidFill>
            </a:endParaRPr>
          </a:p>
          <a:p>
            <a:pPr marL="0" indent="0">
              <a:buNone/>
            </a:pPr>
            <a:r>
              <a:rPr lang="en-US" dirty="0">
                <a:solidFill>
                  <a:srgbClr val="000000"/>
                </a:solidFill>
              </a:rPr>
              <a:t>Recibirás las respuestas después de completar el cuestionario de evaluación posterior al final de la capacitación de hoy.</a:t>
            </a:r>
            <a:endParaRPr lang="es-ES" dirty="0">
              <a:solidFill>
                <a:srgbClr val="000000"/>
              </a:solidFill>
            </a:endParaRP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a:t>
            </a:fld>
            <a:endParaRPr lang="es-ES" dirty="0"/>
          </a:p>
        </p:txBody>
      </p:sp>
    </p:spTree>
    <p:extLst>
      <p:ext uri="{BB962C8B-B14F-4D97-AF65-F5344CB8AC3E}">
        <p14:creationId xmlns:p14="http://schemas.microsoft.com/office/powerpoint/2010/main" val="35329262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015" y="1654568"/>
            <a:ext cx="8018475" cy="4420369"/>
          </a:xfrm>
          <a:prstGeom prst="rect">
            <a:avLst/>
          </a:prstGeom>
          <a:solidFill>
            <a:srgbClr val="FFFFFF"/>
          </a:solidFill>
          <a:ln w="57150" cmpd="sng">
            <a:solidFill>
              <a:srgbClr val="F99D1C"/>
            </a:solidFill>
          </a:ln>
          <a:effectLst/>
        </p:spPr>
        <p:style>
          <a:lnRef idx="2">
            <a:schemeClr val="accent2">
              <a:shade val="50000"/>
            </a:schemeClr>
          </a:lnRef>
          <a:fillRef idx="1">
            <a:schemeClr val="accent2"/>
          </a:fillRef>
          <a:effectRef idx="0">
            <a:schemeClr val="accent2"/>
          </a:effectRef>
          <a:fontRef idx="minor">
            <a:schemeClr val="lt1"/>
          </a:fontRef>
        </p:style>
        <p:txBody>
          <a:bodyPr lIns="457200" rIns="274320" rtlCol="0" anchor="ctr"/>
          <a:lstStyle/>
          <a:p>
            <a:r>
              <a:rPr lang="en-US" sz="2800" dirty="0">
                <a:solidFill>
                  <a:srgbClr val="000000"/>
                </a:solidFill>
                <a:latin typeface="Garamond" panose="02020404030301010803" pitchFamily="18" charset="0"/>
              </a:rPr>
              <a:t>Durante el asesoramiento, "evalúe si el cliente comprende que </a:t>
            </a:r>
            <a:r>
              <a:rPr lang="en-US" sz="2800" b="1" dirty="0">
                <a:solidFill>
                  <a:srgbClr val="000000"/>
                </a:solidFill>
                <a:latin typeface="Garamond" panose="02020404030301010803" pitchFamily="18" charset="0"/>
              </a:rPr>
              <a:t>la PrEP no ofrece una protección total, no previene otras ITS ni evita embarazos no deseados</a:t>
            </a:r>
            <a:r>
              <a:rPr lang="en-US" sz="2800" dirty="0">
                <a:solidFill>
                  <a:srgbClr val="000000"/>
                </a:solidFill>
                <a:latin typeface="Garamond" panose="02020404030301010803" pitchFamily="18" charset="0"/>
              </a:rPr>
              <a:t>. Por consiguiente, </a:t>
            </a:r>
            <a:r>
              <a:rPr lang="en-US" sz="2800" b="1" dirty="0">
                <a:solidFill>
                  <a:srgbClr val="000000"/>
                </a:solidFill>
                <a:latin typeface="Garamond" panose="02020404030301010803" pitchFamily="18" charset="0"/>
              </a:rPr>
              <a:t>la PrEP debe usarse como parte de un conjunto de servicios de prevención del VIH</a:t>
            </a:r>
            <a:r>
              <a:rPr lang="en-US" sz="2800" dirty="0">
                <a:solidFill>
                  <a:srgbClr val="000000"/>
                </a:solidFill>
                <a:latin typeface="Garamond" panose="02020404030301010803" pitchFamily="18" charset="0"/>
              </a:rPr>
              <a:t> (que incluya condones, lubricantes, anticonceptivos, asesoramiento sobre la reducción de riesgos y el tratamiento de las ITS</a:t>
            </a:r>
            <a:r>
              <a:rPr lang="en-US" sz="2800" dirty="0" smtClean="0">
                <a:solidFill>
                  <a:srgbClr val="000000"/>
                </a:solidFill>
                <a:latin typeface="Garamond" panose="02020404030301010803" pitchFamily="18" charset="0"/>
              </a:rPr>
              <a:t>)".</a:t>
            </a:r>
            <a:r>
              <a:rPr dirty="0" smtClean="0"/>
              <a:t>".</a:t>
            </a:r>
            <a:endParaRPr lang="es-ES" sz="2800" baseline="30000" dirty="0">
              <a:solidFill>
                <a:schemeClr val="tx1"/>
              </a:solidFill>
            </a:endParaRPr>
          </a:p>
        </p:txBody>
      </p:sp>
      <p:sp>
        <p:nvSpPr>
          <p:cNvPr id="2" name="Title 1"/>
          <p:cNvSpPr>
            <a:spLocks noGrp="1"/>
          </p:cNvSpPr>
          <p:nvPr>
            <p:ph type="title"/>
          </p:nvPr>
        </p:nvSpPr>
        <p:spPr>
          <a:xfrm>
            <a:off x="457200" y="266700"/>
            <a:ext cx="8229600" cy="858838"/>
          </a:xfrm>
        </p:spPr>
        <p:txBody>
          <a:bodyPr/>
          <a:lstStyle/>
          <a:p>
            <a:r>
              <a:rPr dirty="0" smtClean="0"/>
              <a:t>Asesoramiento sobre la PrEP</a:t>
            </a:r>
            <a:endParaRPr lang="es-ES" dirty="0"/>
          </a:p>
        </p:txBody>
      </p:sp>
      <p:sp>
        <p:nvSpPr>
          <p:cNvPr id="7" name="Rectangle 6"/>
          <p:cNvSpPr/>
          <p:nvPr/>
        </p:nvSpPr>
        <p:spPr>
          <a:xfrm>
            <a:off x="538014" y="6379674"/>
            <a:ext cx="8018476" cy="338554"/>
          </a:xfrm>
          <a:prstGeom prst="rect">
            <a:avLst/>
          </a:prstGeom>
        </p:spPr>
        <p:txBody>
          <a:bodyPr wrap="square">
            <a:spAutoFit/>
          </a:bodyPr>
          <a:lstStyle/>
          <a:p>
            <a:r>
              <a:rPr lang="en-US" sz="1600" dirty="0" smtClean="0">
                <a:solidFill>
                  <a:schemeClr val="tx1">
                    <a:tint val="75000"/>
                  </a:schemeClr>
                </a:solidFill>
                <a:latin typeface="Garamond" panose="02020404030301010803" pitchFamily="18" charset="0"/>
              </a:rPr>
              <a:t>Fuente: From the Southern African Clinician Society Guidelines for Provision of PrEP)</a:t>
            </a:r>
            <a:endParaRPr lang="es-ES" sz="1600" dirty="0">
              <a:solidFill>
                <a:schemeClr val="tx1">
                  <a:tint val="75000"/>
                </a:schemeClr>
              </a:solidFill>
              <a:latin typeface="Garamond" panose="02020404030301010803" pitchFamily="18" charset="0"/>
            </a:endParaRPr>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90</a:t>
            </a:fld>
            <a:endParaRPr lang="es-ES" dirty="0"/>
          </a:p>
        </p:txBody>
      </p:sp>
    </p:spTree>
    <p:extLst>
      <p:ext uri="{BB962C8B-B14F-4D97-AF65-F5344CB8AC3E}">
        <p14:creationId xmlns:p14="http://schemas.microsoft.com/office/powerpoint/2010/main" val="41057994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747" y="317500"/>
            <a:ext cx="8913953" cy="858838"/>
          </a:xfrm>
        </p:spPr>
        <p:txBody>
          <a:bodyPr>
            <a:noAutofit/>
          </a:bodyPr>
          <a:lstStyle/>
          <a:p>
            <a:pPr>
              <a:lnSpc>
                <a:spcPct val="70000"/>
              </a:lnSpc>
            </a:pPr>
            <a:r>
              <a:rPr lang="en-US" sz="3000" dirty="0" smtClean="0"/>
              <a:t>Mensaje de asesoramiento clave en la primera consulta:</a:t>
            </a:r>
            <a:r>
              <a:rPr sz="3000" dirty="0"/>
              <a:t/>
            </a:r>
            <a:br>
              <a:rPr sz="3000" dirty="0"/>
            </a:br>
            <a:r>
              <a:rPr lang="en-US" sz="3000" b="1" dirty="0" smtClean="0"/>
              <a:t>eficacia de la PrEP</a:t>
            </a:r>
            <a:endParaRPr lang="es-ES" sz="3000" b="1" dirty="0"/>
          </a:p>
        </p:txBody>
      </p:sp>
      <p:sp>
        <p:nvSpPr>
          <p:cNvPr id="7" name="TextBox 6"/>
          <p:cNvSpPr txBox="1">
            <a:spLocks noChangeArrowheads="1"/>
          </p:cNvSpPr>
          <p:nvPr/>
        </p:nvSpPr>
        <p:spPr bwMode="auto">
          <a:xfrm>
            <a:off x="519690" y="2340535"/>
            <a:ext cx="8167110" cy="830997"/>
          </a:xfrm>
          <a:prstGeom prst="rect">
            <a:avLst/>
          </a:prstGeom>
          <a:solidFill>
            <a:srgbClr val="F99D1C"/>
          </a:solidFill>
          <a:ln>
            <a:noFill/>
          </a:ln>
          <a:extLst/>
        </p:spPr>
        <p:txBody>
          <a:bodyPr wrap="squar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La PrEP alcanza su máxima eficacia después de siete dosis diarias.</a:t>
            </a:r>
            <a:endParaRPr lang="es-ES" b="1" dirty="0">
              <a:solidFill>
                <a:srgbClr val="FFFFFF"/>
              </a:solidFill>
              <a:latin typeface="Garamond" panose="02020404030301010803" pitchFamily="18" charset="0"/>
            </a:endParaRPr>
          </a:p>
        </p:txBody>
      </p:sp>
      <p:sp>
        <p:nvSpPr>
          <p:cNvPr id="15" name="TextBox 14"/>
          <p:cNvSpPr txBox="1">
            <a:spLocks noChangeArrowheads="1"/>
          </p:cNvSpPr>
          <p:nvPr/>
        </p:nvSpPr>
        <p:spPr bwMode="auto">
          <a:xfrm>
            <a:off x="500664" y="3349254"/>
            <a:ext cx="8167110" cy="1200329"/>
          </a:xfrm>
          <a:prstGeom prst="rect">
            <a:avLst/>
          </a:prstGeom>
          <a:solidFill>
            <a:srgbClr val="F99D1C"/>
          </a:solidFill>
          <a:ln>
            <a:noFill/>
          </a:ln>
          <a:extLst/>
        </p:spPr>
        <p:txBody>
          <a:bodyPr wrap="squar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La PrEP no previene la mayoría de las infecciones de transmisión sexual más allá del VIH.</a:t>
            </a:r>
            <a:r>
              <a:rPr lang="en-US" sz="2600" b="1" dirty="0" smtClean="0">
                <a:solidFill>
                  <a:srgbClr val="FFFFFF"/>
                </a:solidFill>
                <a:latin typeface="Garamond" panose="02020404030301010803" pitchFamily="18" charset="0"/>
              </a:rPr>
              <a:t> </a:t>
            </a:r>
            <a:r>
              <a:rPr lang="en-US" sz="2000" dirty="0" smtClean="0">
                <a:solidFill>
                  <a:srgbClr val="FFFFFF"/>
                </a:solidFill>
                <a:latin typeface="Garamond" panose="02020404030301010803" pitchFamily="18" charset="0"/>
              </a:rPr>
              <a:t>El uso del condón en todos los actos sexuales ofrece cierta protección contra la mayoría de estas infecciones.</a:t>
            </a:r>
            <a:endParaRPr lang="es-ES" sz="2000" dirty="0">
              <a:solidFill>
                <a:srgbClr val="FFFFFF"/>
              </a:solidFill>
              <a:latin typeface="Garamond" panose="02020404030301010803" pitchFamily="18" charset="0"/>
            </a:endParaRPr>
          </a:p>
        </p:txBody>
      </p:sp>
      <p:sp>
        <p:nvSpPr>
          <p:cNvPr id="16" name="TextBox 15"/>
          <p:cNvSpPr txBox="1">
            <a:spLocks noChangeArrowheads="1"/>
          </p:cNvSpPr>
          <p:nvPr/>
        </p:nvSpPr>
        <p:spPr bwMode="auto">
          <a:xfrm>
            <a:off x="500664" y="4705673"/>
            <a:ext cx="8167110" cy="800219"/>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La PrEP no evita embarazos.</a:t>
            </a:r>
            <a:r>
              <a:rPr lang="en-US" sz="2600" b="1" dirty="0" smtClean="0">
                <a:solidFill>
                  <a:srgbClr val="FFFFFF"/>
                </a:solidFill>
                <a:latin typeface="Garamond" panose="02020404030301010803" pitchFamily="18" charset="0"/>
              </a:rPr>
              <a:t> </a:t>
            </a:r>
            <a:r>
              <a:rPr lang="en-US" sz="2000" dirty="0" smtClean="0">
                <a:solidFill>
                  <a:srgbClr val="FFFFFF"/>
                </a:solidFill>
                <a:latin typeface="Garamond" panose="02020404030301010803" pitchFamily="18" charset="0"/>
              </a:rPr>
              <a:t>Usa anticonceptivos eficaces si no deseas un embarazo.</a:t>
            </a:r>
            <a:endParaRPr lang="es-ES" sz="2000" dirty="0">
              <a:solidFill>
                <a:srgbClr val="FFFFFF"/>
              </a:solidFill>
              <a:latin typeface="Garamond" panose="02020404030301010803" pitchFamily="18" charset="0"/>
            </a:endParaRPr>
          </a:p>
        </p:txBody>
      </p:sp>
      <p:sp>
        <p:nvSpPr>
          <p:cNvPr id="17" name="TextBox 16"/>
          <p:cNvSpPr txBox="1">
            <a:spLocks noChangeArrowheads="1"/>
          </p:cNvSpPr>
          <p:nvPr/>
        </p:nvSpPr>
        <p:spPr bwMode="auto">
          <a:xfrm>
            <a:off x="500664" y="5655222"/>
            <a:ext cx="8167110" cy="461665"/>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La PrEP es segura.</a:t>
            </a:r>
            <a:endParaRPr lang="es-ES" b="1" dirty="0">
              <a:solidFill>
                <a:srgbClr val="FFFFFF"/>
              </a:solidFill>
              <a:latin typeface="Garamond" panose="02020404030301010803" pitchFamily="18" charset="0"/>
            </a:endParaRPr>
          </a:p>
        </p:txBody>
      </p:sp>
      <p:sp>
        <p:nvSpPr>
          <p:cNvPr id="2" name="TextBox 1"/>
          <p:cNvSpPr txBox="1"/>
          <p:nvPr/>
        </p:nvSpPr>
        <p:spPr>
          <a:xfrm>
            <a:off x="538716" y="1681639"/>
            <a:ext cx="8148084" cy="461665"/>
          </a:xfrm>
          <a:prstGeom prst="rect">
            <a:avLst/>
          </a:prstGeom>
          <a:solidFill>
            <a:srgbClr val="F99D1C"/>
          </a:solidFill>
        </p:spPr>
        <p:txBody>
          <a:bodyPr wrap="square" rtlCol="0" anchor="ctr">
            <a:spAutoFit/>
          </a:bodyPr>
          <a:lstStyle/>
          <a:p>
            <a:r>
              <a:rPr lang="en-US" sz="2400" b="1" dirty="0" smtClean="0">
                <a:solidFill>
                  <a:srgbClr val="FFFFFF"/>
                </a:solidFill>
                <a:latin typeface="Garamond" panose="02020404030301010803" pitchFamily="18" charset="0"/>
              </a:rPr>
              <a:t>¡La PrEP funciona cuando se administra según lo prescrito!</a:t>
            </a:r>
            <a:endParaRPr lang="es-ES" sz="2400" b="1" dirty="0">
              <a:solidFill>
                <a:srgbClr val="FFFFFF"/>
              </a:solidFill>
              <a:latin typeface="Garamond" panose="02020404030301010803" pitchFamily="18" charset="0"/>
            </a:endParaRPr>
          </a:p>
        </p:txBody>
      </p:sp>
      <p:sp>
        <p:nvSpPr>
          <p:cNvPr id="10"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91</a:t>
            </a:fld>
            <a:endParaRPr lang="es-ES" dirty="0"/>
          </a:p>
        </p:txBody>
      </p:sp>
    </p:spTree>
    <p:extLst>
      <p:ext uri="{BB962C8B-B14F-4D97-AF65-F5344CB8AC3E}">
        <p14:creationId xmlns:p14="http://schemas.microsoft.com/office/powerpoint/2010/main" val="8308295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7500"/>
            <a:ext cx="9029700" cy="858838"/>
          </a:xfrm>
        </p:spPr>
        <p:txBody>
          <a:bodyPr>
            <a:noAutofit/>
          </a:bodyPr>
          <a:lstStyle/>
          <a:p>
            <a:pPr>
              <a:lnSpc>
                <a:spcPct val="70000"/>
              </a:lnSpc>
            </a:pPr>
            <a:r>
              <a:rPr lang="en-US" sz="3000" dirty="0" smtClean="0"/>
              <a:t>Mensaje de asesoramiento clave en la primera consulta:</a:t>
            </a:r>
            <a:r>
              <a:rPr sz="3000" dirty="0"/>
              <a:t/>
            </a:r>
            <a:br>
              <a:rPr sz="3000" dirty="0"/>
            </a:br>
            <a:r>
              <a:rPr lang="en-US" sz="3000" b="1" dirty="0" smtClean="0"/>
              <a:t>fomentar la adherencia al uso del medicamento</a:t>
            </a:r>
            <a:endParaRPr lang="es-ES" sz="3000" b="1" dirty="0"/>
          </a:p>
        </p:txBody>
      </p:sp>
      <p:sp>
        <p:nvSpPr>
          <p:cNvPr id="7" name="TextBox 6"/>
          <p:cNvSpPr txBox="1">
            <a:spLocks noChangeArrowheads="1"/>
          </p:cNvSpPr>
          <p:nvPr/>
        </p:nvSpPr>
        <p:spPr bwMode="auto">
          <a:xfrm>
            <a:off x="518318" y="1551306"/>
            <a:ext cx="8167110" cy="1138773"/>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200" b="1" dirty="0" smtClean="0">
                <a:solidFill>
                  <a:srgbClr val="FFFFFF"/>
                </a:solidFill>
                <a:latin typeface="Garamond" panose="02020404030301010803" pitchFamily="18" charset="0"/>
              </a:rPr>
              <a:t>Implementar la PrEP todos los días es más fácil si conviertes el consumo de los comprimidos en un hábito diario y lo asocias a alguna otra actividad que realizas sin falta diariamente.</a:t>
            </a:r>
            <a:endParaRPr lang="es-ES" sz="2200" b="1" dirty="0">
              <a:solidFill>
                <a:srgbClr val="FFFFFF"/>
              </a:solidFill>
              <a:latin typeface="Garamond" panose="02020404030301010803" pitchFamily="18" charset="0"/>
            </a:endParaRPr>
          </a:p>
        </p:txBody>
      </p:sp>
      <p:sp>
        <p:nvSpPr>
          <p:cNvPr id="8" name="TextBox 7"/>
          <p:cNvSpPr txBox="1">
            <a:spLocks noChangeArrowheads="1"/>
          </p:cNvSpPr>
          <p:nvPr/>
        </p:nvSpPr>
        <p:spPr bwMode="auto">
          <a:xfrm>
            <a:off x="518318" y="2809202"/>
            <a:ext cx="8167110" cy="800219"/>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200" b="1" dirty="0" smtClean="0">
                <a:solidFill>
                  <a:srgbClr val="FFFFFF"/>
                </a:solidFill>
                <a:latin typeface="Garamond" panose="02020404030301010803" pitchFamily="18" charset="0"/>
              </a:rPr>
              <a:t>Si te olvidas de tomar algún comprimido, tómalo apenas te percates de ello</a:t>
            </a:r>
            <a:r>
              <a:rPr lang="en-US" b="1" dirty="0" smtClean="0">
                <a:solidFill>
                  <a:srgbClr val="FFFFFF"/>
                </a:solidFill>
                <a:latin typeface="Garamond" panose="02020404030301010803" pitchFamily="18" charset="0"/>
              </a:rPr>
              <a:t>.</a:t>
            </a:r>
            <a:endParaRPr lang="es-ES" b="1" dirty="0">
              <a:solidFill>
                <a:srgbClr val="FFFFFF"/>
              </a:solidFill>
              <a:latin typeface="Garamond" panose="02020404030301010803" pitchFamily="18" charset="0"/>
            </a:endParaRPr>
          </a:p>
        </p:txBody>
      </p:sp>
      <p:sp>
        <p:nvSpPr>
          <p:cNvPr id="9" name="TextBox 8"/>
          <p:cNvSpPr txBox="1">
            <a:spLocks noChangeArrowheads="1"/>
          </p:cNvSpPr>
          <p:nvPr/>
        </p:nvSpPr>
        <p:spPr bwMode="auto">
          <a:xfrm>
            <a:off x="519690" y="3695395"/>
            <a:ext cx="8167110" cy="769441"/>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200" b="1" dirty="0" smtClean="0">
                <a:solidFill>
                  <a:srgbClr val="FFFFFF"/>
                </a:solidFill>
                <a:latin typeface="Garamond" panose="02020404030301010803" pitchFamily="18" charset="0"/>
              </a:rPr>
              <a:t>Los comprimidos de la PrEP pueden tomarse en cualquier momento del día, con o sin comida.</a:t>
            </a:r>
            <a:endParaRPr lang="es-ES" sz="2200" b="1" dirty="0">
              <a:solidFill>
                <a:srgbClr val="FFFFFF"/>
              </a:solidFill>
              <a:latin typeface="Garamond" panose="02020404030301010803" pitchFamily="18" charset="0"/>
            </a:endParaRPr>
          </a:p>
        </p:txBody>
      </p:sp>
      <p:sp>
        <p:nvSpPr>
          <p:cNvPr id="10" name="TextBox 9"/>
          <p:cNvSpPr txBox="1">
            <a:spLocks noChangeArrowheads="1"/>
          </p:cNvSpPr>
          <p:nvPr/>
        </p:nvSpPr>
        <p:spPr bwMode="auto">
          <a:xfrm>
            <a:off x="519690" y="4612366"/>
            <a:ext cx="8167110" cy="1384995"/>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200" b="1" dirty="0" smtClean="0">
                <a:solidFill>
                  <a:srgbClr val="FFFFFF"/>
                </a:solidFill>
                <a:latin typeface="Garamond" panose="02020404030301010803" pitchFamily="18" charset="0"/>
              </a:rPr>
              <a:t>La PrEP es segura y eficaz, incluso si utilizas anticonceptivos hormonales, hormonas sexuales o medicamentos de venta libre. </a:t>
            </a:r>
          </a:p>
          <a:p>
            <a:pPr marL="342900" indent="-342900">
              <a:buFont typeface="Arial" panose="020B0604020202020204" pitchFamily="34" charset="0"/>
              <a:buChar char="•"/>
            </a:pPr>
            <a:r>
              <a:rPr lang="en-US" sz="2000" dirty="0" smtClean="0">
                <a:solidFill>
                  <a:srgbClr val="FFFFFF"/>
                </a:solidFill>
                <a:latin typeface="Garamond" panose="02020404030301010803" pitchFamily="18" charset="0"/>
              </a:rPr>
              <a:t>El consumo de alcohol no afecta la seguridad ni la eficacia de la PrEP, pero sí puede hacer que te olvides de tomar los comprimidos de la PrEP.</a:t>
            </a:r>
            <a:endParaRPr lang="es-ES" sz="2000" dirty="0">
              <a:solidFill>
                <a:srgbClr val="FFFFFF"/>
              </a:solidFill>
              <a:latin typeface="Garamond" panose="02020404030301010803" pitchFamily="18" charset="0"/>
            </a:endParaRPr>
          </a:p>
        </p:txBody>
      </p:sp>
      <p:sp>
        <p:nvSpPr>
          <p:cNvPr id="11"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92</a:t>
            </a:fld>
            <a:endParaRPr lang="es-ES" dirty="0"/>
          </a:p>
        </p:txBody>
      </p:sp>
    </p:spTree>
    <p:extLst>
      <p:ext uri="{BB962C8B-B14F-4D97-AF65-F5344CB8AC3E}">
        <p14:creationId xmlns:p14="http://schemas.microsoft.com/office/powerpoint/2010/main" val="18819811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Tormenta de ideas en pequeños grupos </a:t>
            </a:r>
          </a:p>
        </p:txBody>
      </p:sp>
      <p:sp>
        <p:nvSpPr>
          <p:cNvPr id="3" name="Content Placeholder 2"/>
          <p:cNvSpPr>
            <a:spLocks noGrp="1"/>
          </p:cNvSpPr>
          <p:nvPr>
            <p:ph sz="quarter" idx="10"/>
          </p:nvPr>
        </p:nvSpPr>
        <p:spPr/>
        <p:txBody>
          <a:bodyPr>
            <a:normAutofit fontScale="92500" lnSpcReduction="20000"/>
          </a:bodyPr>
          <a:lstStyle/>
          <a:p>
            <a:pPr lvl="0"/>
            <a:r>
              <a:rPr lang="en-US" dirty="0">
                <a:solidFill>
                  <a:schemeClr val="tx1"/>
                </a:solidFill>
              </a:rPr>
              <a:t>Cierra el manual para participantes. </a:t>
            </a:r>
            <a:endParaRPr lang="es-ES" sz="2800" dirty="0">
              <a:solidFill>
                <a:schemeClr val="tx1"/>
              </a:solidFill>
            </a:endParaRPr>
          </a:p>
          <a:p>
            <a:pPr lvl="0"/>
            <a:r>
              <a:rPr lang="en-US" dirty="0">
                <a:solidFill>
                  <a:schemeClr val="tx1"/>
                </a:solidFill>
              </a:rPr>
              <a:t>Debate en tu grupo sobre una de estas preguntas:</a:t>
            </a:r>
            <a:endParaRPr lang="es-ES" sz="2800" dirty="0">
              <a:solidFill>
                <a:schemeClr val="tx1"/>
              </a:solidFill>
            </a:endParaRPr>
          </a:p>
          <a:p>
            <a:pPr lvl="1"/>
            <a:r>
              <a:rPr lang="en-US" dirty="0">
                <a:solidFill>
                  <a:schemeClr val="tx1"/>
                </a:solidFill>
              </a:rPr>
              <a:t>1) ¿Cuáles son algunas de las causas comunes por las que hay un bajo nivel de adherencia al uso del medicamento? Recuerda incluir causas individuales, estructurales y relacionadas con el medicamento.</a:t>
            </a:r>
            <a:endParaRPr lang="es-ES" sz="2400" dirty="0">
              <a:solidFill>
                <a:schemeClr val="tx1"/>
              </a:solidFill>
            </a:endParaRPr>
          </a:p>
          <a:p>
            <a:pPr lvl="1"/>
            <a:r>
              <a:rPr lang="en-US" dirty="0">
                <a:solidFill>
                  <a:schemeClr val="tx1"/>
                </a:solidFill>
              </a:rPr>
              <a:t>2) ¿Qué pueden hacer los prestadores de servicios de salud para fomentar y apoyar la adherencia al uso del medicamento? Incluye estrategias de asesoramiento y programáticas.</a:t>
            </a:r>
            <a:endParaRPr lang="es-ES" sz="2400" dirty="0">
              <a:solidFill>
                <a:schemeClr val="tx1"/>
              </a:solidFill>
            </a:endParaRPr>
          </a:p>
          <a:p>
            <a:pPr lvl="0"/>
            <a:r>
              <a:rPr lang="en-US" dirty="0">
                <a:solidFill>
                  <a:schemeClr val="tx1"/>
                </a:solidFill>
              </a:rPr>
              <a:t>Elige a un integrante del grupo para que anote las preguntas en una hoja del cuaderno.</a:t>
            </a:r>
            <a:endParaRPr lang="es-ES" sz="2800" dirty="0">
              <a:solidFill>
                <a:schemeClr val="tx1"/>
              </a:solidFill>
            </a:endParaRPr>
          </a:p>
          <a:p>
            <a:pPr lvl="0"/>
            <a:r>
              <a:rPr lang="en-US" dirty="0">
                <a:solidFill>
                  <a:schemeClr val="tx1"/>
                </a:solidFill>
              </a:rPr>
              <a:t>Tendrás 10 minutos para trabajar.</a:t>
            </a:r>
            <a:endParaRPr lang="es-ES" sz="2800" dirty="0">
              <a:solidFill>
                <a:schemeClr val="tx1"/>
              </a:solidFill>
            </a:endParaRPr>
          </a:p>
          <a:p>
            <a:pPr>
              <a:buFont typeface="Arial"/>
              <a:buChar char="•"/>
            </a:pPr>
            <a:endParaRPr lang="es-E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93</a:t>
            </a:fld>
            <a:endParaRPr lang="es-ES" dirty="0"/>
          </a:p>
        </p:txBody>
      </p:sp>
    </p:spTree>
    <p:extLst>
      <p:ext uri="{BB962C8B-B14F-4D97-AF65-F5344CB8AC3E}">
        <p14:creationId xmlns:p14="http://schemas.microsoft.com/office/powerpoint/2010/main" val="1555169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dirty="0" smtClean="0"/>
              <a:t>Causas frecuentes de un</a:t>
            </a:r>
            <a:r>
              <a:rPr lang="en-US" sz="3900" dirty="0" smtClean="0"/>
              <a:t> </a:t>
            </a:r>
            <a:r>
              <a:rPr dirty="0"/>
              <a:t/>
            </a:r>
            <a:br>
              <a:rPr dirty="0"/>
            </a:br>
            <a:r>
              <a:rPr dirty="0" smtClean="0"/>
              <a:t>bajo nivel de adherencia al TARV</a:t>
            </a:r>
            <a:r>
              <a:rPr lang="en-US" sz="3900" dirty="0" smtClean="0"/>
              <a:t> </a:t>
            </a:r>
            <a:endParaRPr lang="es-ES" sz="3900" dirty="0"/>
          </a:p>
        </p:txBody>
      </p:sp>
      <p:graphicFrame>
        <p:nvGraphicFramePr>
          <p:cNvPr id="6" name="Diagram 5"/>
          <p:cNvGraphicFramePr/>
          <p:nvPr>
            <p:extLst>
              <p:ext uri="{D42A27DB-BD31-4B8C-83A1-F6EECF244321}">
                <p14:modId xmlns:p14="http://schemas.microsoft.com/office/powerpoint/2010/main" val="1894099885"/>
              </p:ext>
            </p:extLst>
          </p:nvPr>
        </p:nvGraphicFramePr>
        <p:xfrm>
          <a:off x="556252" y="1460310"/>
          <a:ext cx="8230776" cy="4859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94</a:t>
            </a:fld>
            <a:endParaRPr lang="es-ES" dirty="0"/>
          </a:p>
        </p:txBody>
      </p:sp>
    </p:spTree>
    <p:extLst>
      <p:ext uri="{BB962C8B-B14F-4D97-AF65-F5344CB8AC3E}">
        <p14:creationId xmlns:p14="http://schemas.microsoft.com/office/powerpoint/2010/main" val="16168780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1" y="317500"/>
            <a:ext cx="8536329" cy="858838"/>
          </a:xfrm>
        </p:spPr>
        <p:txBody>
          <a:bodyPr>
            <a:noAutofit/>
          </a:bodyPr>
          <a:lstStyle/>
          <a:p>
            <a:pPr>
              <a:lnSpc>
                <a:spcPct val="80000"/>
              </a:lnSpc>
            </a:pPr>
            <a:r>
              <a:rPr lang="en-US" sz="3000" dirty="0" smtClean="0"/>
              <a:t>Comprender la diferencia entre la falta de adherencia al uso del medicamento voluntaria e involuntaria</a:t>
            </a:r>
            <a:endParaRPr lang="es-ES" sz="3000" dirty="0"/>
          </a:p>
        </p:txBody>
      </p:sp>
      <p:graphicFrame>
        <p:nvGraphicFramePr>
          <p:cNvPr id="7" name="Table 6"/>
          <p:cNvGraphicFramePr>
            <a:graphicFrameLocks noGrp="1"/>
          </p:cNvGraphicFramePr>
          <p:nvPr>
            <p:extLst>
              <p:ext uri="{D42A27DB-BD31-4B8C-83A1-F6EECF244321}">
                <p14:modId xmlns:p14="http://schemas.microsoft.com/office/powerpoint/2010/main" val="1924321161"/>
              </p:ext>
            </p:extLst>
          </p:nvPr>
        </p:nvGraphicFramePr>
        <p:xfrm>
          <a:off x="543552" y="1540510"/>
          <a:ext cx="8242782" cy="4815840"/>
        </p:xfrm>
        <a:graphic>
          <a:graphicData uri="http://schemas.openxmlformats.org/drawingml/2006/table">
            <a:tbl>
              <a:tblPr firstRow="1" bandRow="1">
                <a:tableStyleId>{5C22544A-7EE6-4342-B048-85BDC9FD1C3A}</a:tableStyleId>
              </a:tblPr>
              <a:tblGrid>
                <a:gridCol w="4121391">
                  <a:extLst>
                    <a:ext uri="{9D8B030D-6E8A-4147-A177-3AD203B41FA5}">
                      <a16:colId xmlns:a16="http://schemas.microsoft.com/office/drawing/2014/main" val="20000"/>
                    </a:ext>
                  </a:extLst>
                </a:gridCol>
                <a:gridCol w="4121391">
                  <a:extLst>
                    <a:ext uri="{9D8B030D-6E8A-4147-A177-3AD203B41FA5}">
                      <a16:colId xmlns:a16="http://schemas.microsoft.com/office/drawing/2014/main" val="20001"/>
                    </a:ext>
                  </a:extLst>
                </a:gridCol>
              </a:tblGrid>
              <a:tr h="723703">
                <a:tc>
                  <a:txBody>
                    <a:bodyPr/>
                    <a:lstStyle/>
                    <a:p>
                      <a:pPr algn="ctr"/>
                      <a:r>
                        <a:rPr lang="en-US" sz="2200" dirty="0" smtClean="0">
                          <a:latin typeface="Garamond"/>
                        </a:rPr>
                        <a:t>Falta de adherencia al uso del medicamento voluntaria</a:t>
                      </a:r>
                      <a:endParaRPr lang="es-ES" sz="2200" dirty="0">
                        <a:latin typeface="Garamond"/>
                        <a:cs typeface="Garamond"/>
                      </a:endParaRPr>
                    </a:p>
                  </a:txBody>
                  <a:tcPr/>
                </a:tc>
                <a:tc>
                  <a:txBody>
                    <a:bodyPr/>
                    <a:lstStyle/>
                    <a:p>
                      <a:pPr algn="ctr"/>
                      <a:r>
                        <a:rPr lang="en-US" sz="2200" dirty="0" smtClean="0">
                          <a:latin typeface="Garamond"/>
                        </a:rPr>
                        <a:t>Falta de adherencia al uso del medicamento involuntaria</a:t>
                      </a:r>
                      <a:endParaRPr lang="es-ES" sz="2200" dirty="0">
                        <a:latin typeface="Garamond"/>
                        <a:cs typeface="Garamond"/>
                      </a:endParaRPr>
                    </a:p>
                  </a:txBody>
                  <a:tcPr/>
                </a:tc>
                <a:extLst>
                  <a:ext uri="{0D108BD9-81ED-4DB2-BD59-A6C34878D82A}">
                    <a16:rowId xmlns:a16="http://schemas.microsoft.com/office/drawing/2014/main" val="10000"/>
                  </a:ext>
                </a:extLst>
              </a:tr>
              <a:tr h="3474740">
                <a:tc>
                  <a:txBody>
                    <a:bodyPr/>
                    <a:lstStyle/>
                    <a:p>
                      <a:pPr marL="285750" indent="-285750">
                        <a:buFont typeface="Arial"/>
                        <a:buChar char="•"/>
                      </a:pPr>
                      <a:r>
                        <a:rPr lang="en-US" sz="2000" dirty="0" smtClean="0">
                          <a:latin typeface="Garamond"/>
                        </a:rPr>
                        <a:t>No estar convencido de que la PrEP sea necesaria.</a:t>
                      </a:r>
                    </a:p>
                    <a:p>
                      <a:pPr marL="285750" indent="-285750">
                        <a:buFont typeface="Arial"/>
                        <a:buChar char="•"/>
                      </a:pPr>
                      <a:r>
                        <a:rPr lang="en-US" sz="2000" dirty="0" smtClean="0">
                          <a:latin typeface="Garamond"/>
                        </a:rPr>
                        <a:t>No creer que la PrEP funcione o esté funcionando.</a:t>
                      </a:r>
                    </a:p>
                    <a:p>
                      <a:pPr marL="285750" indent="-285750">
                        <a:buFont typeface="Arial"/>
                        <a:buChar char="•"/>
                      </a:pPr>
                      <a:r>
                        <a:rPr lang="en-US" sz="2000" baseline="0" dirty="0" smtClean="0">
                          <a:latin typeface="Garamond"/>
                        </a:rPr>
                        <a:t>Sentir displacer con la idea de tomar comprimidos.</a:t>
                      </a:r>
                    </a:p>
                    <a:p>
                      <a:pPr marL="285750" indent="-285750">
                        <a:buFont typeface="Arial"/>
                        <a:buChar char="•"/>
                      </a:pPr>
                      <a:r>
                        <a:rPr lang="en-US" sz="2000" baseline="0" dirty="0" smtClean="0">
                          <a:latin typeface="Garamond"/>
                        </a:rPr>
                        <a:t>Haber sufrido efectos secundarios; deseos de evitar los efectos secundarios.</a:t>
                      </a:r>
                    </a:p>
                    <a:p>
                      <a:pPr marL="285750" indent="-285750">
                        <a:buFont typeface="Arial"/>
                        <a:buChar char="•"/>
                      </a:pPr>
                      <a:r>
                        <a:rPr lang="en-US" sz="2000" baseline="0" dirty="0" smtClean="0">
                          <a:latin typeface="Garamond"/>
                        </a:rPr>
                        <a:t>Haber sufrido estigma durante el uso de la PrEP.</a:t>
                      </a:r>
                      <a:endParaRPr lang="es-ES" sz="2000" dirty="0">
                        <a:latin typeface="Garamond"/>
                        <a:cs typeface="Garamond"/>
                      </a:endParaRPr>
                    </a:p>
                  </a:txBody>
                  <a:tcPr/>
                </a:tc>
                <a:tc>
                  <a:txBody>
                    <a:bodyPr/>
                    <a:lstStyle/>
                    <a:p>
                      <a:pPr marL="285750" indent="-285750">
                        <a:buFont typeface="Arial"/>
                        <a:buChar char="•"/>
                      </a:pPr>
                      <a:r>
                        <a:rPr lang="en-US" sz="2000" dirty="0" smtClean="0">
                          <a:latin typeface="Garamond"/>
                        </a:rPr>
                        <a:t>Haberse olvidado de tomar un comprimido.</a:t>
                      </a:r>
                    </a:p>
                    <a:p>
                      <a:pPr marL="285750" indent="-285750">
                        <a:buFont typeface="Arial"/>
                        <a:buChar char="•"/>
                      </a:pPr>
                      <a:r>
                        <a:rPr lang="en-US" sz="2000" dirty="0" smtClean="0">
                          <a:latin typeface="Garamond"/>
                        </a:rPr>
                        <a:t>Haberse olvidado de renovar la receta médica.</a:t>
                      </a:r>
                    </a:p>
                    <a:p>
                      <a:pPr marL="285750" indent="-285750">
                        <a:buFont typeface="Arial"/>
                        <a:buChar char="•"/>
                      </a:pPr>
                      <a:r>
                        <a:rPr lang="en-US" sz="2000" dirty="0" smtClean="0">
                          <a:latin typeface="Garamond"/>
                        </a:rPr>
                        <a:t>Tener otras prioridades en pugna (p. ej., trabajo, niños a su cuidado).</a:t>
                      </a:r>
                    </a:p>
                    <a:p>
                      <a:pPr marL="285750" indent="-285750">
                        <a:buFont typeface="Arial"/>
                        <a:buChar char="•"/>
                      </a:pPr>
                      <a:r>
                        <a:rPr lang="en-US" sz="2000" dirty="0" smtClean="0">
                          <a:latin typeface="Garamond"/>
                        </a:rPr>
                        <a:t>Tener dificultades para organizarse y realizar una planificación.</a:t>
                      </a:r>
                    </a:p>
                    <a:p>
                      <a:pPr marL="285750" indent="-285750">
                        <a:buFont typeface="Arial"/>
                        <a:buChar char="•"/>
                      </a:pPr>
                      <a:r>
                        <a:rPr lang="en-US" sz="2000" baseline="0" dirty="0" smtClean="0">
                          <a:latin typeface="Garamond"/>
                        </a:rPr>
                        <a:t>Padecer depresión u otras enfermedades mentales no tratadas.</a:t>
                      </a:r>
                    </a:p>
                    <a:p>
                      <a:pPr marL="285750" indent="-285750">
                        <a:buFont typeface="Arial"/>
                        <a:buChar char="•"/>
                      </a:pPr>
                      <a:r>
                        <a:rPr lang="en-US" sz="2000" baseline="0" dirty="0" smtClean="0">
                          <a:latin typeface="Garamond"/>
                        </a:rPr>
                        <a:t>No poder costear la PrEP (en los casos en los que los clientes deben pagarse los servicios de la PrEP).</a:t>
                      </a:r>
                    </a:p>
                  </a:txBody>
                  <a:tcPr/>
                </a:tc>
                <a:extLst>
                  <a:ext uri="{0D108BD9-81ED-4DB2-BD59-A6C34878D82A}">
                    <a16:rowId xmlns:a16="http://schemas.microsoft.com/office/drawing/2014/main" val="10001"/>
                  </a:ext>
                </a:extLst>
              </a:tr>
            </a:tbl>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95</a:t>
            </a:fld>
            <a:endParaRPr lang="es-ES" dirty="0"/>
          </a:p>
        </p:txBody>
      </p:sp>
    </p:spTree>
    <p:extLst>
      <p:ext uri="{BB962C8B-B14F-4D97-AF65-F5344CB8AC3E}">
        <p14:creationId xmlns:p14="http://schemas.microsoft.com/office/powerpoint/2010/main" val="18167945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317500"/>
            <a:ext cx="8501605" cy="858838"/>
          </a:xfrm>
        </p:spPr>
        <p:txBody>
          <a:bodyPr>
            <a:noAutofit/>
          </a:bodyPr>
          <a:lstStyle/>
          <a:p>
            <a:pPr>
              <a:lnSpc>
                <a:spcPct val="80000"/>
              </a:lnSpc>
            </a:pPr>
            <a:r>
              <a:rPr lang="en-US" sz="3000" dirty="0" smtClean="0"/>
              <a:t>Comprender la diferencia entre la falta de adherencia al uso del medicamento voluntaria e involuntaria, cont.</a:t>
            </a:r>
            <a:endParaRPr lang="es-ES" sz="3000" dirty="0"/>
          </a:p>
        </p:txBody>
      </p:sp>
      <p:graphicFrame>
        <p:nvGraphicFramePr>
          <p:cNvPr id="7" name="Table 6"/>
          <p:cNvGraphicFramePr>
            <a:graphicFrameLocks noGrp="1"/>
          </p:cNvGraphicFramePr>
          <p:nvPr>
            <p:extLst>
              <p:ext uri="{D42A27DB-BD31-4B8C-83A1-F6EECF244321}">
                <p14:modId xmlns:p14="http://schemas.microsoft.com/office/powerpoint/2010/main" val="1527063080"/>
              </p:ext>
            </p:extLst>
          </p:nvPr>
        </p:nvGraphicFramePr>
        <p:xfrm>
          <a:off x="543552" y="1540510"/>
          <a:ext cx="8242782" cy="4815840"/>
        </p:xfrm>
        <a:graphic>
          <a:graphicData uri="http://schemas.openxmlformats.org/drawingml/2006/table">
            <a:tbl>
              <a:tblPr firstRow="1" bandRow="1">
                <a:tableStyleId>{5C22544A-7EE6-4342-B048-85BDC9FD1C3A}</a:tableStyleId>
              </a:tblPr>
              <a:tblGrid>
                <a:gridCol w="4121391">
                  <a:extLst>
                    <a:ext uri="{9D8B030D-6E8A-4147-A177-3AD203B41FA5}">
                      <a16:colId xmlns:a16="http://schemas.microsoft.com/office/drawing/2014/main" val="20000"/>
                    </a:ext>
                  </a:extLst>
                </a:gridCol>
                <a:gridCol w="4121391">
                  <a:extLst>
                    <a:ext uri="{9D8B030D-6E8A-4147-A177-3AD203B41FA5}">
                      <a16:colId xmlns:a16="http://schemas.microsoft.com/office/drawing/2014/main" val="20001"/>
                    </a:ext>
                  </a:extLst>
                </a:gridCol>
              </a:tblGrid>
              <a:tr h="723703">
                <a:tc>
                  <a:txBody>
                    <a:bodyPr/>
                    <a:lstStyle/>
                    <a:p>
                      <a:pPr algn="ctr"/>
                      <a:r>
                        <a:rPr lang="en-US" sz="2200" dirty="0" smtClean="0">
                          <a:latin typeface="Garamond"/>
                        </a:rPr>
                        <a:t>Falta de adherencia al uso del medicamento voluntaria</a:t>
                      </a:r>
                      <a:endParaRPr lang="es-ES" sz="2200" dirty="0">
                        <a:latin typeface="Garamond"/>
                        <a:cs typeface="Garamond"/>
                      </a:endParaRPr>
                    </a:p>
                  </a:txBody>
                  <a:tcPr/>
                </a:tc>
                <a:tc>
                  <a:txBody>
                    <a:bodyPr/>
                    <a:lstStyle/>
                    <a:p>
                      <a:pPr algn="ctr"/>
                      <a:r>
                        <a:rPr lang="en-US" sz="2200" dirty="0" smtClean="0">
                          <a:latin typeface="Garamond"/>
                        </a:rPr>
                        <a:t>Falta de adherencia al uso del medicamento involuntaria</a:t>
                      </a:r>
                      <a:endParaRPr lang="es-ES" sz="2200" dirty="0">
                        <a:latin typeface="Garamond"/>
                        <a:cs typeface="Garamond"/>
                      </a:endParaRPr>
                    </a:p>
                  </a:txBody>
                  <a:tcPr/>
                </a:tc>
                <a:extLst>
                  <a:ext uri="{0D108BD9-81ED-4DB2-BD59-A6C34878D82A}">
                    <a16:rowId xmlns:a16="http://schemas.microsoft.com/office/drawing/2014/main" val="10000"/>
                  </a:ext>
                </a:extLst>
              </a:tr>
              <a:tr h="3474740">
                <a:tc>
                  <a:txBody>
                    <a:bodyPr/>
                    <a:lstStyle/>
                    <a:p>
                      <a:pPr marL="285750" indent="-285750">
                        <a:buFont typeface="Arial"/>
                        <a:buChar char="•"/>
                      </a:pPr>
                      <a:r>
                        <a:rPr lang="en-US" sz="2000" kern="1200" dirty="0" smtClean="0">
                          <a:solidFill>
                            <a:srgbClr val="000000"/>
                          </a:solidFill>
                          <a:effectLst/>
                          <a:latin typeface="Garamond"/>
                        </a:rPr>
                        <a:t>No creer que sea necesario tomar los comprimidos todos los días.</a:t>
                      </a:r>
                      <a:r>
                        <a:rPr dirty="0"/>
                        <a:t> </a:t>
                      </a:r>
                    </a:p>
                    <a:p>
                      <a:pPr marL="285750" indent="-285750">
                        <a:buFont typeface="Arial"/>
                        <a:buChar char="•"/>
                      </a:pPr>
                      <a:r>
                        <a:rPr lang="en-US" sz="2000" kern="1200" dirty="0" smtClean="0">
                          <a:solidFill>
                            <a:srgbClr val="000000"/>
                          </a:solidFill>
                          <a:effectLst/>
                          <a:latin typeface="Garamond"/>
                        </a:rPr>
                        <a:t>No querer tomar los comprimidos con alcohol u otras drogas.</a:t>
                      </a:r>
                      <a:r>
                        <a:rPr dirty="0"/>
                        <a:t> </a:t>
                      </a:r>
                    </a:p>
                    <a:p>
                      <a:pPr marL="285750" indent="-285750">
                        <a:buFont typeface="Arial"/>
                        <a:buChar char="•"/>
                      </a:pPr>
                      <a:r>
                        <a:rPr lang="en-US" sz="2000" kern="1200" dirty="0" smtClean="0">
                          <a:solidFill>
                            <a:srgbClr val="000000"/>
                          </a:solidFill>
                          <a:effectLst/>
                          <a:latin typeface="Garamond"/>
                        </a:rPr>
                        <a:t>Desear evitar que otras personas vean que toma comprimidos.</a:t>
                      </a:r>
                      <a:r>
                        <a:rPr dirty="0"/>
                        <a:t> </a:t>
                      </a:r>
                      <a:endParaRPr lang="es-ES" sz="2000" dirty="0">
                        <a:solidFill>
                          <a:srgbClr val="000000"/>
                        </a:solidFill>
                        <a:latin typeface="Garamond"/>
                        <a:cs typeface="Garamond"/>
                      </a:endParaRPr>
                    </a:p>
                  </a:txBody>
                  <a:tcPr/>
                </a:tc>
                <a:tc>
                  <a:txBody>
                    <a:bodyPr/>
                    <a:lstStyle/>
                    <a:p>
                      <a:pPr marL="285750" indent="-285750">
                        <a:buFont typeface="Arial"/>
                        <a:buChar char="•"/>
                      </a:pPr>
                      <a:r>
                        <a:rPr lang="en-US" sz="2000" kern="1200" dirty="0" smtClean="0">
                          <a:solidFill>
                            <a:srgbClr val="000000"/>
                          </a:solidFill>
                          <a:effectLst/>
                          <a:latin typeface="Garamond"/>
                        </a:rPr>
                        <a:t>No desear/no tener tiempo/no poder asistir a los servicios de salud.</a:t>
                      </a:r>
                    </a:p>
                    <a:p>
                      <a:pPr marL="285750" indent="-285750">
                        <a:buFont typeface="Arial"/>
                        <a:buChar char="•"/>
                      </a:pPr>
                      <a:r>
                        <a:rPr lang="en-US" sz="2000" kern="1200" dirty="0" smtClean="0">
                          <a:solidFill>
                            <a:srgbClr val="000000"/>
                          </a:solidFill>
                          <a:effectLst/>
                          <a:latin typeface="Garamond"/>
                        </a:rPr>
                        <a:t>Estar disconforme con la relación con el prestador de servicios de salud.</a:t>
                      </a:r>
                      <a:r>
                        <a:rPr dirty="0"/>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2000" kern="1200" dirty="0" smtClean="0">
                          <a:solidFill>
                            <a:srgbClr val="000000"/>
                          </a:solidFill>
                          <a:effectLst/>
                          <a:latin typeface="Garamond"/>
                        </a:rPr>
                        <a:t>No tener lugar para guardar los medicamentos.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000" kern="1200" dirty="0" smtClean="0">
                          <a:solidFill>
                            <a:srgbClr val="000000"/>
                          </a:solidFill>
                          <a:effectLst/>
                          <a:latin typeface="Garamond"/>
                        </a:rPr>
                        <a:t>Seguir teniendo problemas con el consumo de sustancias, en especial, con el alcohol u otras drogas.</a:t>
                      </a:r>
                      <a:r>
                        <a:rPr dirty="0"/>
                        <a:t> </a:t>
                      </a:r>
                      <a:endParaRPr lang="es-ES" sz="2000" kern="1200" dirty="0" smtClean="0">
                        <a:solidFill>
                          <a:srgbClr val="000000"/>
                        </a:solidFill>
                        <a:effectLst/>
                        <a:latin typeface="Garamond"/>
                        <a:ea typeface="+mn-ea"/>
                        <a:cs typeface="Garamond"/>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000" kern="1200" dirty="0" smtClean="0">
                          <a:solidFill>
                            <a:srgbClr val="000000"/>
                          </a:solidFill>
                          <a:effectLst/>
                          <a:latin typeface="Garamond"/>
                        </a:rPr>
                        <a:t>No tener alimentos suficientes para tomar los comprimidos. </a:t>
                      </a:r>
                    </a:p>
                    <a:p>
                      <a:pPr marL="285750" indent="-285750">
                        <a:buFont typeface="Arial"/>
                        <a:buChar char="•"/>
                      </a:pPr>
                      <a:endParaRPr lang="es-ES" sz="2000" dirty="0" smtClean="0">
                        <a:latin typeface="Garamond"/>
                        <a:cs typeface="Garamond"/>
                      </a:endParaRPr>
                    </a:p>
                  </a:txBody>
                  <a:tcPr/>
                </a:tc>
                <a:extLst>
                  <a:ext uri="{0D108BD9-81ED-4DB2-BD59-A6C34878D82A}">
                    <a16:rowId xmlns:a16="http://schemas.microsoft.com/office/drawing/2014/main" val="10001"/>
                  </a:ext>
                </a:extLst>
              </a:tr>
            </a:tbl>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96</a:t>
            </a:fld>
            <a:endParaRPr lang="es-ES" dirty="0"/>
          </a:p>
        </p:txBody>
      </p:sp>
    </p:spTree>
    <p:extLst>
      <p:ext uri="{BB962C8B-B14F-4D97-AF65-F5344CB8AC3E}">
        <p14:creationId xmlns:p14="http://schemas.microsoft.com/office/powerpoint/2010/main" val="17906145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900" dirty="0" smtClean="0"/>
              <a:t>Adherencia al uso del medicamento: </a:t>
            </a:r>
            <a:r>
              <a:rPr dirty="0"/>
              <a:t/>
            </a:r>
            <a:br>
              <a:rPr dirty="0"/>
            </a:br>
            <a:r>
              <a:rPr lang="en-US" sz="3900" dirty="0" smtClean="0"/>
              <a:t>enseñanzas de los programas de TARV </a:t>
            </a:r>
            <a:endParaRPr lang="es-ES" sz="3900" dirty="0"/>
          </a:p>
        </p:txBody>
      </p:sp>
      <p:sp>
        <p:nvSpPr>
          <p:cNvPr id="3" name="Content Placeholder 2"/>
          <p:cNvSpPr>
            <a:spLocks noGrp="1"/>
          </p:cNvSpPr>
          <p:nvPr>
            <p:ph sz="quarter" idx="10"/>
          </p:nvPr>
        </p:nvSpPr>
        <p:spPr>
          <a:xfrm>
            <a:off x="457200" y="1536700"/>
            <a:ext cx="8229600" cy="4889500"/>
          </a:xfrm>
        </p:spPr>
        <p:txBody>
          <a:bodyPr>
            <a:normAutofit fontScale="85000" lnSpcReduction="10000"/>
          </a:bodyPr>
          <a:lstStyle/>
          <a:p>
            <a:r>
              <a:rPr lang="en-US" sz="2800" dirty="0" smtClean="0">
                <a:solidFill>
                  <a:schemeClr val="tx1"/>
                </a:solidFill>
              </a:rPr>
              <a:t>Los prestadores de servicios de salud pueden</a:t>
            </a:r>
            <a:r>
              <a:rPr lang="en-US" sz="2800" b="1" dirty="0" smtClean="0">
                <a:solidFill>
                  <a:schemeClr val="tx1"/>
                </a:solidFill>
              </a:rPr>
              <a:t> incidir de manera positiva en la adherencia al uso del medicamento</a:t>
            </a:r>
            <a:r>
              <a:rPr dirty="0" smtClean="0"/>
              <a:t> </a:t>
            </a:r>
            <a:r>
              <a:rPr lang="en-US" sz="2800" dirty="0" smtClean="0">
                <a:solidFill>
                  <a:schemeClr val="tx1"/>
                </a:solidFill>
              </a:rPr>
              <a:t>al hacer lo siguiente:  </a:t>
            </a:r>
          </a:p>
          <a:p>
            <a:pPr lvl="1"/>
            <a:r>
              <a:rPr lang="en-US" sz="2600" dirty="0">
                <a:solidFill>
                  <a:schemeClr val="tx1"/>
                </a:solidFill>
              </a:rPr>
              <a:t>Facilitar un conocimiento y comprensión precisos de los beneficios y requisitos de la medicación.</a:t>
            </a:r>
          </a:p>
          <a:p>
            <a:pPr lvl="1"/>
            <a:r>
              <a:rPr lang="en-US" sz="2600" dirty="0">
                <a:solidFill>
                  <a:schemeClr val="tx1"/>
                </a:solidFill>
              </a:rPr>
              <a:t>Prever y tratar los efectos secundarios.</a:t>
            </a:r>
          </a:p>
          <a:p>
            <a:pPr lvl="1"/>
            <a:r>
              <a:rPr lang="en-US" sz="2600" dirty="0" smtClean="0">
                <a:solidFill>
                  <a:schemeClr val="tx1"/>
                </a:solidFill>
              </a:rPr>
              <a:t>Controlar el nivel de adherencia.</a:t>
            </a:r>
            <a:endParaRPr lang="es-ES" sz="2600" dirty="0">
              <a:solidFill>
                <a:schemeClr val="tx1"/>
              </a:solidFill>
            </a:endParaRPr>
          </a:p>
          <a:p>
            <a:pPr lvl="1"/>
            <a:r>
              <a:rPr lang="en-US" sz="2600" dirty="0" smtClean="0">
                <a:solidFill>
                  <a:schemeClr val="tx1"/>
                </a:solidFill>
              </a:rPr>
              <a:t>Identificar el apoyo social.</a:t>
            </a:r>
          </a:p>
          <a:p>
            <a:pPr lvl="1"/>
            <a:r>
              <a:rPr lang="en-US" sz="2600" dirty="0" smtClean="0">
                <a:solidFill>
                  <a:schemeClr val="tx1"/>
                </a:solidFill>
              </a:rPr>
              <a:t>Fomentar el optimismo en cuanto a la medicación.</a:t>
            </a:r>
          </a:p>
          <a:p>
            <a:pPr lvl="1"/>
            <a:r>
              <a:rPr lang="en-US" sz="2600" dirty="0" smtClean="0">
                <a:solidFill>
                  <a:schemeClr val="tx1"/>
                </a:solidFill>
              </a:rPr>
              <a:t>Desarrollar la propia eficacia respecto de la adherencia.</a:t>
            </a:r>
          </a:p>
          <a:p>
            <a:pPr lvl="1"/>
            <a:r>
              <a:rPr lang="en-US" sz="2600" dirty="0" smtClean="0">
                <a:solidFill>
                  <a:schemeClr val="tx1"/>
                </a:solidFill>
              </a:rPr>
              <a:t>Crear una rutina diaria en la cual incorporar las dosis regulares.</a:t>
            </a:r>
          </a:p>
          <a:p>
            <a:pPr lvl="1"/>
            <a:r>
              <a:rPr lang="en-US" sz="2600" dirty="0" smtClean="0">
                <a:solidFill>
                  <a:schemeClr val="tx1"/>
                </a:solidFill>
              </a:rPr>
              <a:t>Mantener una línea abierta de comunicación con los clientes de la PrEP.</a:t>
            </a:r>
          </a:p>
          <a:p>
            <a:endParaRPr lang="es-ES" dirty="0">
              <a:solidFill>
                <a:schemeClr val="tx2"/>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97</a:t>
            </a:fld>
            <a:endParaRPr lang="es-ES" dirty="0"/>
          </a:p>
        </p:txBody>
      </p:sp>
    </p:spTree>
    <p:extLst>
      <p:ext uri="{BB962C8B-B14F-4D97-AF65-F5344CB8AC3E}">
        <p14:creationId xmlns:p14="http://schemas.microsoft.com/office/powerpoint/2010/main" val="175533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200" dirty="0"/>
              <a:t>Enfoques para mejorar la adherencia al uso del medicamento de la PrEP </a:t>
            </a:r>
            <a:endParaRPr lang="es-ES" sz="4200" dirty="0"/>
          </a:p>
        </p:txBody>
      </p:sp>
      <p:graphicFrame>
        <p:nvGraphicFramePr>
          <p:cNvPr id="7" name="Table 6"/>
          <p:cNvGraphicFramePr>
            <a:graphicFrameLocks noGrp="1"/>
          </p:cNvGraphicFramePr>
          <p:nvPr>
            <p:extLst>
              <p:ext uri="{D42A27DB-BD31-4B8C-83A1-F6EECF244321}">
                <p14:modId xmlns:p14="http://schemas.microsoft.com/office/powerpoint/2010/main" val="2601915567"/>
              </p:ext>
            </p:extLst>
          </p:nvPr>
        </p:nvGraphicFramePr>
        <p:xfrm>
          <a:off x="457200" y="1465620"/>
          <a:ext cx="8472068" cy="4905313"/>
        </p:xfrm>
        <a:graphic>
          <a:graphicData uri="http://schemas.openxmlformats.org/drawingml/2006/table">
            <a:tbl>
              <a:tblPr firstRow="1" firstCol="1">
                <a:tableStyleId>{B301B821-A1FF-4177-AEE7-76D212191A09}</a:tableStyleId>
              </a:tblPr>
              <a:tblGrid>
                <a:gridCol w="2042238">
                  <a:extLst>
                    <a:ext uri="{9D8B030D-6E8A-4147-A177-3AD203B41FA5}">
                      <a16:colId xmlns:a16="http://schemas.microsoft.com/office/drawing/2014/main" val="20000"/>
                    </a:ext>
                  </a:extLst>
                </a:gridCol>
                <a:gridCol w="6429830">
                  <a:extLst>
                    <a:ext uri="{9D8B030D-6E8A-4147-A177-3AD203B41FA5}">
                      <a16:colId xmlns:a16="http://schemas.microsoft.com/office/drawing/2014/main" val="20001"/>
                    </a:ext>
                  </a:extLst>
                </a:gridCol>
              </a:tblGrid>
              <a:tr h="387912">
                <a:tc>
                  <a:txBody>
                    <a:bodyPr/>
                    <a:lstStyle/>
                    <a:p>
                      <a:pPr marL="0" marR="0" algn="l">
                        <a:lnSpc>
                          <a:spcPct val="115000"/>
                        </a:lnSpc>
                        <a:spcBef>
                          <a:spcPts val="0"/>
                        </a:spcBef>
                        <a:spcAft>
                          <a:spcPts val="0"/>
                        </a:spcAft>
                      </a:pPr>
                      <a:r>
                        <a:rPr lang="en-US" sz="1500" dirty="0">
                          <a:solidFill>
                            <a:schemeClr val="tx1"/>
                          </a:solidFill>
                          <a:effectLst/>
                          <a:latin typeface="Garamond"/>
                        </a:rPr>
                        <a:t> Aspecto de apoyo</a:t>
                      </a:r>
                      <a:endParaRPr lang="es-ES" sz="1500" b="1" dirty="0">
                        <a:solidFill>
                          <a:schemeClr val="tx1"/>
                        </a:solidFill>
                        <a:effectLst/>
                        <a:latin typeface="Garamond"/>
                        <a:ea typeface="Calibri"/>
                        <a:cs typeface="Garamond"/>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500" dirty="0">
                          <a:solidFill>
                            <a:schemeClr val="tx1"/>
                          </a:solidFill>
                          <a:effectLst/>
                          <a:latin typeface="Garamond"/>
                        </a:rPr>
                        <a:t>Opciones del prestador de servicios de salud</a:t>
                      </a:r>
                      <a:endParaRPr lang="es-ES" sz="1500" dirty="0">
                        <a:solidFill>
                          <a:schemeClr val="tx1"/>
                        </a:solidFill>
                        <a:effectLst/>
                        <a:latin typeface="Garamond"/>
                        <a:ea typeface="Calibri"/>
                        <a:cs typeface="Garamond"/>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1506888">
                <a:tc>
                  <a:txBody>
                    <a:bodyPr/>
                    <a:lstStyle/>
                    <a:p>
                      <a:pPr marL="0" marR="0">
                        <a:lnSpc>
                          <a:spcPct val="80000"/>
                        </a:lnSpc>
                        <a:spcBef>
                          <a:spcPts val="0"/>
                        </a:spcBef>
                        <a:spcAft>
                          <a:spcPts val="0"/>
                        </a:spcAft>
                      </a:pPr>
                      <a:r>
                        <a:rPr lang="en-US" sz="1500" dirty="0">
                          <a:effectLst/>
                          <a:latin typeface="Garamond"/>
                        </a:rPr>
                        <a:t>Conocimiento adecuado y preciso de la PrEP</a:t>
                      </a:r>
                      <a:endParaRPr lang="es-ES" sz="1500" dirty="0">
                        <a:effectLst/>
                        <a:latin typeface="Garamond"/>
                        <a:ea typeface="Calibri"/>
                        <a:cs typeface="Garamond"/>
                      </a:endParaRPr>
                    </a:p>
                  </a:txBody>
                  <a:tcPr marL="68580" marR="68580" marT="0" marB="0"/>
                </a:tc>
                <a:tc>
                  <a:txBody>
                    <a:bodyPr/>
                    <a:lstStyle/>
                    <a:p>
                      <a:pPr marL="285750" marR="0" lvl="0" indent="-285750" algn="l">
                        <a:lnSpc>
                          <a:spcPct val="115000"/>
                        </a:lnSpc>
                        <a:spcBef>
                          <a:spcPts val="0"/>
                        </a:spcBef>
                        <a:spcAft>
                          <a:spcPts val="0"/>
                        </a:spcAft>
                        <a:buFont typeface="Arial" panose="020B0604020202020204" pitchFamily="34" charset="0"/>
                        <a:buChar char="•"/>
                      </a:pPr>
                      <a:r>
                        <a:rPr lang="en-US" sz="1500" dirty="0">
                          <a:effectLst/>
                          <a:latin typeface="Garamond"/>
                        </a:rPr>
                        <a:t>Explicar brevemente los siguientes temas o brindar material al respecto:</a:t>
                      </a:r>
                    </a:p>
                    <a:p>
                      <a:pPr marL="742950" marR="0" lvl="1" indent="-285750" algn="l">
                        <a:lnSpc>
                          <a:spcPct val="90000"/>
                        </a:lnSpc>
                        <a:spcBef>
                          <a:spcPts val="0"/>
                        </a:spcBef>
                        <a:spcAft>
                          <a:spcPts val="0"/>
                        </a:spcAft>
                        <a:buFont typeface="Courier New"/>
                        <a:buChar char="o"/>
                      </a:pPr>
                      <a:r>
                        <a:rPr lang="en-US" sz="1500" dirty="0" smtClean="0">
                          <a:effectLst/>
                          <a:latin typeface="Garamond"/>
                        </a:rPr>
                        <a:t>indicaciones para la medicación;</a:t>
                      </a:r>
                      <a:endParaRPr lang="es-ES" sz="15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500" dirty="0" smtClean="0">
                          <a:effectLst/>
                          <a:latin typeface="Garamond"/>
                        </a:rPr>
                        <a:t>beneficios y riesgos previstos de la medicación;</a:t>
                      </a:r>
                      <a:endParaRPr lang="es-ES" sz="15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500" dirty="0">
                          <a:effectLst/>
                          <a:latin typeface="Garamond"/>
                        </a:rPr>
                        <a:t>administración de las dosis (un comprimido diario), y</a:t>
                      </a:r>
                      <a:endParaRPr lang="es-ES" sz="15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500" dirty="0">
                          <a:effectLst/>
                          <a:latin typeface="Garamond"/>
                        </a:rPr>
                        <a:t>pasos a seguir si se omite una o más dosis.</a:t>
                      </a:r>
                      <a:endParaRPr lang="es-ES" sz="1500" dirty="0">
                        <a:effectLst/>
                        <a:latin typeface="Garamond"/>
                        <a:cs typeface="Garamond"/>
                      </a:endParaRPr>
                    </a:p>
                    <a:p>
                      <a:pPr marL="171450" marR="0" indent="-171450" algn="l">
                        <a:lnSpc>
                          <a:spcPct val="115000"/>
                        </a:lnSpc>
                        <a:spcBef>
                          <a:spcPts val="0"/>
                        </a:spcBef>
                        <a:spcAft>
                          <a:spcPts val="0"/>
                        </a:spcAft>
                        <a:buFont typeface="Arial" panose="020B0604020202020204" pitchFamily="34" charset="0"/>
                        <a:buChar char="•"/>
                      </a:pPr>
                      <a:r>
                        <a:rPr lang="es-ES" sz="1500" noProof="0" dirty="0" smtClean="0">
                          <a:effectLst/>
                          <a:latin typeface="Garamond"/>
                        </a:rPr>
                        <a:t>Evaluar</a:t>
                      </a:r>
                      <a:r>
                        <a:rPr lang="en-US" sz="1500" dirty="0" smtClean="0">
                          <a:effectLst/>
                          <a:latin typeface="Garamond"/>
                        </a:rPr>
                        <a:t> </a:t>
                      </a:r>
                      <a:r>
                        <a:rPr lang="en-US" sz="1500" dirty="0">
                          <a:effectLst/>
                          <a:latin typeface="Garamond"/>
                        </a:rPr>
                        <a:t>si se tiene información equivocada</a:t>
                      </a:r>
                      <a:r>
                        <a:rPr lang="en-US" sz="1500" dirty="0" smtClean="0">
                          <a:effectLst/>
                          <a:latin typeface="Garamond"/>
                        </a:rPr>
                        <a:t>.</a:t>
                      </a:r>
                      <a:endParaRPr lang="es-ES" sz="1500" dirty="0">
                        <a:effectLst/>
                        <a:latin typeface="Garamond"/>
                        <a:ea typeface="Calibri"/>
                        <a:cs typeface="Garamond"/>
                      </a:endParaRPr>
                    </a:p>
                  </a:txBody>
                  <a:tcPr marL="68580" marR="68580" marT="0" marB="0"/>
                </a:tc>
                <a:extLst>
                  <a:ext uri="{0D108BD9-81ED-4DB2-BD59-A6C34878D82A}">
                    <a16:rowId xmlns:a16="http://schemas.microsoft.com/office/drawing/2014/main" val="10001"/>
                  </a:ext>
                </a:extLst>
              </a:tr>
              <a:tr h="1069749">
                <a:tc>
                  <a:txBody>
                    <a:bodyPr/>
                    <a:lstStyle/>
                    <a:p>
                      <a:pPr marL="0" marR="0">
                        <a:lnSpc>
                          <a:spcPct val="80000"/>
                        </a:lnSpc>
                        <a:spcBef>
                          <a:spcPts val="0"/>
                        </a:spcBef>
                        <a:spcAft>
                          <a:spcPts val="0"/>
                        </a:spcAft>
                      </a:pPr>
                      <a:r>
                        <a:rPr lang="en-US" sz="1500" dirty="0">
                          <a:effectLst/>
                          <a:latin typeface="Garamond"/>
                        </a:rPr>
                        <a:t>Prever y tratar los efectos secundarios</a:t>
                      </a:r>
                      <a:endParaRPr lang="es-ES" sz="1500" dirty="0">
                        <a:effectLst/>
                        <a:latin typeface="Garamond"/>
                        <a:ea typeface="Calibri"/>
                        <a:cs typeface="Garamond"/>
                      </a:endParaRPr>
                    </a:p>
                  </a:txBody>
                  <a:tcPr marL="68580" marR="68580" marT="0" marB="0"/>
                </a:tc>
                <a:tc>
                  <a:txBody>
                    <a:bodyPr/>
                    <a:lstStyle/>
                    <a:p>
                      <a:pPr marL="171450" marR="0" indent="-171450" algn="l">
                        <a:lnSpc>
                          <a:spcPct val="115000"/>
                        </a:lnSpc>
                        <a:spcBef>
                          <a:spcPts val="0"/>
                        </a:spcBef>
                        <a:spcAft>
                          <a:spcPts val="0"/>
                        </a:spcAft>
                        <a:buFont typeface="Arial" panose="020B0604020202020204" pitchFamily="34" charset="0"/>
                        <a:buChar char="•"/>
                      </a:pPr>
                      <a:r>
                        <a:rPr lang="en-US" sz="1500" dirty="0">
                          <a:effectLst/>
                          <a:latin typeface="Garamond"/>
                        </a:rPr>
                        <a:t>Informar sobre los efectos secundarios esperables, su duración y cómo tratarlos.</a:t>
                      </a:r>
                      <a:endParaRPr lang="es-ES" sz="1500" dirty="0">
                        <a:effectLst/>
                        <a:latin typeface="Garamond"/>
                        <a:cs typeface="Garamond"/>
                      </a:endParaRPr>
                    </a:p>
                    <a:p>
                      <a:pPr marL="171450" marR="0" indent="-171450" algn="l">
                        <a:lnSpc>
                          <a:spcPct val="115000"/>
                        </a:lnSpc>
                        <a:spcBef>
                          <a:spcPts val="0"/>
                        </a:spcBef>
                        <a:spcAft>
                          <a:spcPts val="0"/>
                        </a:spcAft>
                        <a:buFont typeface="Arial" panose="020B0604020202020204" pitchFamily="34" charset="0"/>
                        <a:buChar char="•"/>
                      </a:pPr>
                      <a:r>
                        <a:rPr lang="en-US" sz="1500" dirty="0">
                          <a:effectLst/>
                          <a:latin typeface="Garamond"/>
                        </a:rPr>
                        <a:t>Describir los signos y síntomas de las infecciones agudas por el VIH y</a:t>
                      </a:r>
                      <a:r>
                        <a:rPr sz="1500" dirty="0"/>
                        <a:t> </a:t>
                      </a:r>
                      <a:r>
                        <a:rPr lang="en-US" sz="1500" dirty="0" smtClean="0">
                          <a:effectLst/>
                          <a:latin typeface="Garamond"/>
                        </a:rPr>
                        <a:t>explicar cómo obtener una evaluación y atención médica oportunas.</a:t>
                      </a:r>
                      <a:endParaRPr lang="es-ES" sz="1500" dirty="0">
                        <a:effectLst/>
                        <a:latin typeface="Garamond"/>
                        <a:ea typeface="Calibri"/>
                        <a:cs typeface="Garamond"/>
                      </a:endParaRPr>
                    </a:p>
                  </a:txBody>
                  <a:tcPr marL="68580" marR="68580" marT="0" marB="0"/>
                </a:tc>
                <a:extLst>
                  <a:ext uri="{0D108BD9-81ED-4DB2-BD59-A6C34878D82A}">
                    <a16:rowId xmlns:a16="http://schemas.microsoft.com/office/drawing/2014/main" val="10002"/>
                  </a:ext>
                </a:extLst>
              </a:tr>
              <a:tr h="1069749">
                <a:tc>
                  <a:txBody>
                    <a:bodyPr/>
                    <a:lstStyle/>
                    <a:p>
                      <a:pPr marL="0" marR="0">
                        <a:lnSpc>
                          <a:spcPct val="80000"/>
                        </a:lnSpc>
                        <a:spcBef>
                          <a:spcPts val="0"/>
                        </a:spcBef>
                        <a:spcAft>
                          <a:spcPts val="0"/>
                        </a:spcAft>
                      </a:pPr>
                      <a:r>
                        <a:rPr lang="en-US" sz="1500" dirty="0" smtClean="0">
                          <a:effectLst/>
                          <a:latin typeface="Garamond"/>
                        </a:rPr>
                        <a:t>Fomentar la propia eficacia</a:t>
                      </a:r>
                      <a:endParaRPr lang="es-ES" sz="1500" dirty="0">
                        <a:effectLst/>
                        <a:latin typeface="Garamond"/>
                        <a:ea typeface="Calibri"/>
                        <a:cs typeface="Garamond"/>
                      </a:endParaRPr>
                    </a:p>
                  </a:txBody>
                  <a:tcPr marL="68580" marR="68580" marT="0" marB="0"/>
                </a:tc>
                <a:tc>
                  <a:txBody>
                    <a:bodyPr/>
                    <a:lstStyle/>
                    <a:p>
                      <a:pPr marL="171450" marR="0" indent="-171450" algn="l">
                        <a:lnSpc>
                          <a:spcPct val="115000"/>
                        </a:lnSpc>
                        <a:spcBef>
                          <a:spcPts val="0"/>
                        </a:spcBef>
                        <a:spcAft>
                          <a:spcPts val="0"/>
                        </a:spcAft>
                        <a:buFont typeface="Arial" panose="020B0604020202020204" pitchFamily="34" charset="0"/>
                        <a:buChar char="•"/>
                      </a:pPr>
                      <a:r>
                        <a:rPr lang="en-US" sz="1500" dirty="0">
                          <a:effectLst/>
                          <a:latin typeface="Garamond"/>
                        </a:rPr>
                        <a:t>Fomentar conversaciones sobre la percepción personal de los riesgos del VIH.</a:t>
                      </a:r>
                      <a:endParaRPr lang="es-ES" sz="1500" dirty="0">
                        <a:effectLst/>
                        <a:latin typeface="Garamond"/>
                        <a:cs typeface="Garamond"/>
                      </a:endParaRPr>
                    </a:p>
                    <a:p>
                      <a:pPr marL="171450" marR="0" indent="-171450" algn="l">
                        <a:lnSpc>
                          <a:spcPct val="115000"/>
                        </a:lnSpc>
                        <a:spcBef>
                          <a:spcPts val="0"/>
                        </a:spcBef>
                        <a:spcAft>
                          <a:spcPts val="0"/>
                        </a:spcAft>
                        <a:buFont typeface="Arial" panose="020B0604020202020204" pitchFamily="34" charset="0"/>
                        <a:buChar char="•"/>
                      </a:pPr>
                      <a:r>
                        <a:rPr lang="en-US" sz="1500" dirty="0">
                          <a:effectLst/>
                          <a:latin typeface="Garamond"/>
                        </a:rPr>
                        <a:t>Recomendar o brindar herramientas conducentes a la adherencia al uso del medicamento:</a:t>
                      </a:r>
                    </a:p>
                    <a:p>
                      <a:pPr marL="742950" marR="0" lvl="1" indent="-285750" algn="l">
                        <a:lnSpc>
                          <a:spcPct val="90000"/>
                        </a:lnSpc>
                        <a:spcBef>
                          <a:spcPts val="0"/>
                        </a:spcBef>
                        <a:spcAft>
                          <a:spcPts val="0"/>
                        </a:spcAft>
                        <a:buFont typeface="Courier New"/>
                        <a:buChar char="o"/>
                      </a:pPr>
                      <a:r>
                        <a:rPr lang="en-US" sz="1500" dirty="0" smtClean="0">
                          <a:effectLst/>
                          <a:latin typeface="Garamond"/>
                        </a:rPr>
                        <a:t>cajas de comprimidos;</a:t>
                      </a:r>
                      <a:endParaRPr lang="es-ES" sz="15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500" dirty="0" smtClean="0">
                          <a:effectLst/>
                          <a:latin typeface="Garamond"/>
                        </a:rPr>
                        <a:t>aplicaciones para el teléfono móvil, servicios de recordatorio por SMS o mensaje telefónico.</a:t>
                      </a:r>
                      <a:endParaRPr lang="es-ES" sz="1500" dirty="0">
                        <a:effectLst/>
                        <a:latin typeface="Garamond"/>
                        <a:ea typeface="Calibri"/>
                        <a:cs typeface="Garamond"/>
                      </a:endParaRPr>
                    </a:p>
                  </a:txBody>
                  <a:tcPr marL="68580" marR="68580" marT="0" marB="0"/>
                </a:tc>
                <a:extLst>
                  <a:ext uri="{0D108BD9-81ED-4DB2-BD59-A6C34878D82A}">
                    <a16:rowId xmlns:a16="http://schemas.microsoft.com/office/drawing/2014/main" val="10003"/>
                  </a:ext>
                </a:extLst>
              </a:tr>
              <a:tr h="534874">
                <a:tc>
                  <a:txBody>
                    <a:bodyPr/>
                    <a:lstStyle/>
                    <a:p>
                      <a:pPr marL="0" marR="0">
                        <a:lnSpc>
                          <a:spcPct val="80000"/>
                        </a:lnSpc>
                        <a:spcBef>
                          <a:spcPts val="0"/>
                        </a:spcBef>
                        <a:spcAft>
                          <a:spcPts val="0"/>
                        </a:spcAft>
                      </a:pPr>
                      <a:r>
                        <a:rPr lang="en-US" sz="1500" dirty="0">
                          <a:effectLst/>
                          <a:latin typeface="Garamond"/>
                        </a:rPr>
                        <a:t>Rutina diaria</a:t>
                      </a:r>
                      <a:endParaRPr lang="es-ES" sz="1500" dirty="0">
                        <a:effectLst/>
                        <a:latin typeface="Garamond"/>
                        <a:ea typeface="Calibri"/>
                        <a:cs typeface="Garamond"/>
                      </a:endParaRPr>
                    </a:p>
                  </a:txBody>
                  <a:tcPr marL="68580" marR="68580" marT="0" marB="0"/>
                </a:tc>
                <a:tc>
                  <a:txBody>
                    <a:bodyPr/>
                    <a:lstStyle/>
                    <a:p>
                      <a:pPr marL="171450" marR="0" indent="-171450" algn="l">
                        <a:lnSpc>
                          <a:spcPct val="115000"/>
                        </a:lnSpc>
                        <a:spcBef>
                          <a:spcPts val="0"/>
                        </a:spcBef>
                        <a:spcAft>
                          <a:spcPts val="0"/>
                        </a:spcAft>
                        <a:buFont typeface="Arial" panose="020B0604020202020204" pitchFamily="34" charset="0"/>
                        <a:buChar char="•"/>
                      </a:pPr>
                      <a:r>
                        <a:rPr lang="en-US" sz="1500" dirty="0">
                          <a:effectLst/>
                          <a:latin typeface="Garamond"/>
                        </a:rPr>
                        <a:t>Hablar sobre cómo combinar la dosis diaria con otras actividades de todos los días y qué hacer cuando se está fuera de casa.</a:t>
                      </a:r>
                      <a:endParaRPr lang="es-ES" sz="1500" dirty="0">
                        <a:effectLst/>
                        <a:latin typeface="Garamond"/>
                        <a:ea typeface="Calibri"/>
                        <a:cs typeface="Garamond"/>
                      </a:endParaRPr>
                    </a:p>
                  </a:txBody>
                  <a:tcPr marL="68580" marR="68580" marT="0" marB="0"/>
                </a:tc>
                <a:extLst>
                  <a:ext uri="{0D108BD9-81ED-4DB2-BD59-A6C34878D82A}">
                    <a16:rowId xmlns:a16="http://schemas.microsoft.com/office/drawing/2014/main" val="10004"/>
                  </a:ext>
                </a:extLst>
              </a:tr>
            </a:tbl>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98</a:t>
            </a:fld>
            <a:endParaRPr lang="es-ES" dirty="0"/>
          </a:p>
        </p:txBody>
      </p:sp>
    </p:spTree>
    <p:extLst>
      <p:ext uri="{BB962C8B-B14F-4D97-AF65-F5344CB8AC3E}">
        <p14:creationId xmlns:p14="http://schemas.microsoft.com/office/powerpoint/2010/main" val="23035530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317500"/>
            <a:ext cx="8490030" cy="858838"/>
          </a:xfrm>
        </p:spPr>
        <p:txBody>
          <a:bodyPr>
            <a:noAutofit/>
          </a:bodyPr>
          <a:lstStyle/>
          <a:p>
            <a:pPr>
              <a:lnSpc>
                <a:spcPct val="70000"/>
              </a:lnSpc>
            </a:pPr>
            <a:r>
              <a:rPr lang="en-US" sz="3800" dirty="0"/>
              <a:t>Enfoques para mejorar la adherencia al uso del medicamento de la PrEP, cont.</a:t>
            </a:r>
            <a:endParaRPr lang="es-ES" sz="3800"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758480075"/>
              </p:ext>
            </p:extLst>
          </p:nvPr>
        </p:nvGraphicFramePr>
        <p:xfrm>
          <a:off x="456780" y="1385699"/>
          <a:ext cx="8230020" cy="5177597"/>
        </p:xfrm>
        <a:graphic>
          <a:graphicData uri="http://schemas.openxmlformats.org/drawingml/2006/table">
            <a:tbl>
              <a:tblPr firstRow="1" firstCol="1">
                <a:tableStyleId>{B301B821-A1FF-4177-AEE7-76D212191A09}</a:tableStyleId>
              </a:tblPr>
              <a:tblGrid>
                <a:gridCol w="1467444">
                  <a:extLst>
                    <a:ext uri="{9D8B030D-6E8A-4147-A177-3AD203B41FA5}">
                      <a16:colId xmlns:a16="http://schemas.microsoft.com/office/drawing/2014/main" val="20000"/>
                    </a:ext>
                  </a:extLst>
                </a:gridCol>
                <a:gridCol w="6762576">
                  <a:extLst>
                    <a:ext uri="{9D8B030D-6E8A-4147-A177-3AD203B41FA5}">
                      <a16:colId xmlns:a16="http://schemas.microsoft.com/office/drawing/2014/main" val="20001"/>
                    </a:ext>
                  </a:extLst>
                </a:gridCol>
              </a:tblGrid>
              <a:tr h="320459">
                <a:tc>
                  <a:txBody>
                    <a:bodyPr/>
                    <a:lstStyle/>
                    <a:p>
                      <a:pPr marL="0" marR="0" algn="l">
                        <a:lnSpc>
                          <a:spcPct val="115000"/>
                        </a:lnSpc>
                        <a:spcBef>
                          <a:spcPts val="0"/>
                        </a:spcBef>
                        <a:spcAft>
                          <a:spcPts val="0"/>
                        </a:spcAft>
                      </a:pPr>
                      <a:r>
                        <a:rPr lang="en-US" sz="1500" dirty="0" smtClean="0">
                          <a:solidFill>
                            <a:srgbClr val="000000"/>
                          </a:solidFill>
                          <a:effectLst/>
                          <a:latin typeface="Garamond"/>
                        </a:rPr>
                        <a:t>Aspecto de apoyo</a:t>
                      </a:r>
                      <a:endParaRPr lang="es-ES" sz="1500" b="1" dirty="0">
                        <a:solidFill>
                          <a:srgbClr val="000000"/>
                        </a:solidFill>
                        <a:effectLst/>
                        <a:latin typeface="Garamond"/>
                        <a:ea typeface="Calibri"/>
                        <a:cs typeface="Garamond"/>
                      </a:endParaRPr>
                    </a:p>
                  </a:txBody>
                  <a:tcPr marL="67474" marR="67474"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500" dirty="0">
                          <a:solidFill>
                            <a:srgbClr val="000000"/>
                          </a:solidFill>
                          <a:effectLst/>
                          <a:latin typeface="Garamond"/>
                        </a:rPr>
                        <a:t>Opciones del prestador de servicios de salud</a:t>
                      </a:r>
                      <a:endParaRPr lang="es-ES" sz="1500" dirty="0">
                        <a:solidFill>
                          <a:srgbClr val="000000"/>
                        </a:solidFill>
                        <a:effectLst/>
                        <a:latin typeface="Garamond"/>
                        <a:ea typeface="Calibri"/>
                        <a:cs typeface="Garamond"/>
                      </a:endParaRPr>
                    </a:p>
                  </a:txBody>
                  <a:tcPr marL="67474" marR="67474" marT="0" marB="0">
                    <a:solidFill>
                      <a:schemeClr val="accent1">
                        <a:lumMod val="40000"/>
                        <a:lumOff val="60000"/>
                      </a:schemeClr>
                    </a:solidFill>
                  </a:tcPr>
                </a:tc>
                <a:extLst>
                  <a:ext uri="{0D108BD9-81ED-4DB2-BD59-A6C34878D82A}">
                    <a16:rowId xmlns:a16="http://schemas.microsoft.com/office/drawing/2014/main" val="10000"/>
                  </a:ext>
                </a:extLst>
              </a:tr>
              <a:tr h="1412426">
                <a:tc>
                  <a:txBody>
                    <a:bodyPr/>
                    <a:lstStyle/>
                    <a:p>
                      <a:pPr marL="0" marR="0">
                        <a:lnSpc>
                          <a:spcPct val="90000"/>
                        </a:lnSpc>
                        <a:spcBef>
                          <a:spcPts val="0"/>
                        </a:spcBef>
                        <a:spcAft>
                          <a:spcPts val="0"/>
                        </a:spcAft>
                      </a:pPr>
                      <a:r>
                        <a:rPr lang="en-US" sz="1500" dirty="0">
                          <a:effectLst/>
                          <a:latin typeface="Garamond"/>
                        </a:rPr>
                        <a:t>Apoyo del prestador de servicios de salud </a:t>
                      </a:r>
                      <a:endParaRPr lang="es-ES" sz="15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500" dirty="0">
                          <a:effectLst/>
                          <a:latin typeface="Garamond"/>
                        </a:rPr>
                        <a:t>Evaluar regularmente el nivel de adherencia al uso del medicamento.</a:t>
                      </a:r>
                      <a:endParaRPr lang="es-ES" sz="1500" dirty="0">
                        <a:effectLst/>
                        <a:latin typeface="Garamond"/>
                        <a:cs typeface="Garamond"/>
                      </a:endParaRPr>
                    </a:p>
                    <a:p>
                      <a:pPr marL="285750" marR="0" indent="-285750">
                        <a:lnSpc>
                          <a:spcPct val="115000"/>
                        </a:lnSpc>
                        <a:spcBef>
                          <a:spcPts val="0"/>
                        </a:spcBef>
                        <a:spcAft>
                          <a:spcPts val="0"/>
                        </a:spcAft>
                        <a:buFont typeface="Arial"/>
                        <a:buChar char="•"/>
                      </a:pPr>
                      <a:r>
                        <a:rPr lang="en-US" sz="1500" baseline="0" dirty="0" smtClean="0">
                          <a:effectLst/>
                          <a:latin typeface="Garamond"/>
                        </a:rPr>
                        <a:t>Pedir al c</a:t>
                      </a:r>
                      <a:r>
                        <a:rPr lang="en-US" sz="1500" dirty="0" smtClean="0">
                          <a:effectLst/>
                          <a:latin typeface="Garamond"/>
                        </a:rPr>
                        <a:t>liente que haga un informe.</a:t>
                      </a:r>
                      <a:endParaRPr lang="es-ES" sz="1500" dirty="0">
                        <a:effectLst/>
                        <a:latin typeface="Garamond"/>
                        <a:cs typeface="Garamond"/>
                      </a:endParaRPr>
                    </a:p>
                    <a:p>
                      <a:pPr marL="285750" marR="0" indent="-285750">
                        <a:lnSpc>
                          <a:spcPct val="115000"/>
                        </a:lnSpc>
                        <a:spcBef>
                          <a:spcPts val="0"/>
                        </a:spcBef>
                        <a:spcAft>
                          <a:spcPts val="0"/>
                        </a:spcAft>
                        <a:buFont typeface="Arial"/>
                        <a:buChar char="•"/>
                      </a:pPr>
                      <a:r>
                        <a:rPr lang="en-US" sz="1500" dirty="0" smtClean="0">
                          <a:effectLst/>
                          <a:latin typeface="Garamond"/>
                        </a:rPr>
                        <a:t>Llenar el registro de recetas médicas/consultas.</a:t>
                      </a:r>
                      <a:endParaRPr lang="es-ES" sz="1500" dirty="0">
                        <a:effectLst/>
                        <a:latin typeface="Garamond"/>
                        <a:cs typeface="Garamond"/>
                      </a:endParaRPr>
                    </a:p>
                    <a:p>
                      <a:pPr marL="285750" marR="0" indent="-285750">
                        <a:lnSpc>
                          <a:spcPct val="115000"/>
                        </a:lnSpc>
                        <a:spcBef>
                          <a:spcPts val="0"/>
                        </a:spcBef>
                        <a:spcAft>
                          <a:spcPts val="0"/>
                        </a:spcAft>
                        <a:buFont typeface="Arial"/>
                        <a:buChar char="•"/>
                      </a:pPr>
                      <a:r>
                        <a:rPr lang="en-US" sz="1500" dirty="0" smtClean="0">
                          <a:effectLst/>
                          <a:latin typeface="Garamond"/>
                        </a:rPr>
                        <a:t>Utilizar nuevas tecnologías (recordatorios vía texto).</a:t>
                      </a:r>
                      <a:endParaRPr lang="es-ES" sz="1500" dirty="0">
                        <a:effectLst/>
                        <a:latin typeface="Garamond"/>
                        <a:cs typeface="Garamond"/>
                      </a:endParaRPr>
                    </a:p>
                    <a:p>
                      <a:pPr marL="285750" marR="0" indent="-285750">
                        <a:lnSpc>
                          <a:spcPct val="115000"/>
                        </a:lnSpc>
                        <a:spcBef>
                          <a:spcPts val="0"/>
                        </a:spcBef>
                        <a:spcAft>
                          <a:spcPts val="0"/>
                        </a:spcAft>
                        <a:buFont typeface="Arial"/>
                        <a:buChar char="•"/>
                      </a:pPr>
                      <a:r>
                        <a:rPr lang="en-US" sz="1500" dirty="0">
                          <a:effectLst/>
                          <a:latin typeface="Garamond"/>
                        </a:rPr>
                        <a:t>Ofrecer servicios de apoyo clínico aliados (p. ej., farmacéuticos).</a:t>
                      </a:r>
                      <a:endParaRPr lang="es-ES" sz="1500" dirty="0">
                        <a:effectLst/>
                        <a:latin typeface="Garamond"/>
                        <a:ea typeface="Calibri"/>
                        <a:cs typeface="Garamond"/>
                      </a:endParaRPr>
                    </a:p>
                  </a:txBody>
                  <a:tcPr marL="67474" marR="67474" marT="0" marB="0"/>
                </a:tc>
                <a:extLst>
                  <a:ext uri="{0D108BD9-81ED-4DB2-BD59-A6C34878D82A}">
                    <a16:rowId xmlns:a16="http://schemas.microsoft.com/office/drawing/2014/main" val="10001"/>
                  </a:ext>
                </a:extLst>
              </a:tr>
              <a:tr h="633351">
                <a:tc>
                  <a:txBody>
                    <a:bodyPr/>
                    <a:lstStyle/>
                    <a:p>
                      <a:pPr marL="0" marR="0">
                        <a:lnSpc>
                          <a:spcPct val="90000"/>
                        </a:lnSpc>
                        <a:spcBef>
                          <a:spcPts val="0"/>
                        </a:spcBef>
                        <a:spcAft>
                          <a:spcPts val="0"/>
                        </a:spcAft>
                      </a:pPr>
                      <a:r>
                        <a:rPr lang="en-US" sz="1500" dirty="0">
                          <a:effectLst/>
                          <a:latin typeface="Garamond"/>
                        </a:rPr>
                        <a:t>Apoyo social </a:t>
                      </a:r>
                      <a:endParaRPr lang="es-ES" sz="15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500" dirty="0">
                          <a:effectLst/>
                          <a:latin typeface="Garamond"/>
                        </a:rPr>
                        <a:t>Hablar sobre la privacidad del cliente que utiliza la PrEP.</a:t>
                      </a:r>
                      <a:endParaRPr lang="es-ES" sz="1500" dirty="0">
                        <a:effectLst/>
                        <a:latin typeface="Garamond"/>
                        <a:cs typeface="Garamond"/>
                      </a:endParaRPr>
                    </a:p>
                    <a:p>
                      <a:pPr marL="285750" marR="0" indent="-285750">
                        <a:lnSpc>
                          <a:spcPct val="115000"/>
                        </a:lnSpc>
                        <a:spcBef>
                          <a:spcPts val="0"/>
                        </a:spcBef>
                        <a:spcAft>
                          <a:spcPts val="0"/>
                        </a:spcAft>
                        <a:buFont typeface="Arial"/>
                        <a:buChar char="•"/>
                      </a:pPr>
                      <a:r>
                        <a:rPr lang="en-US" sz="1500" dirty="0">
                          <a:effectLst/>
                          <a:latin typeface="Garamond"/>
                        </a:rPr>
                        <a:t>Ofrecer la posibilidad de reunirse con la pareja o los familiares</a:t>
                      </a:r>
                      <a:r>
                        <a:rPr sz="1500" dirty="0"/>
                        <a:t> </a:t>
                      </a:r>
                      <a:r>
                        <a:rPr lang="en-US" sz="1500" dirty="0">
                          <a:effectLst/>
                          <a:latin typeface="Garamond"/>
                        </a:rPr>
                        <a:t>si le ofrecen apoyo.</a:t>
                      </a:r>
                      <a:endParaRPr lang="es-ES" sz="1500" dirty="0">
                        <a:effectLst/>
                        <a:latin typeface="Garamond"/>
                        <a:ea typeface="Calibri"/>
                        <a:cs typeface="Garamond"/>
                      </a:endParaRPr>
                    </a:p>
                  </a:txBody>
                  <a:tcPr marL="67474" marR="67474" marT="0" marB="0"/>
                </a:tc>
                <a:extLst>
                  <a:ext uri="{0D108BD9-81ED-4DB2-BD59-A6C34878D82A}">
                    <a16:rowId xmlns:a16="http://schemas.microsoft.com/office/drawing/2014/main" val="10002"/>
                  </a:ext>
                </a:extLst>
              </a:tr>
              <a:tr h="864196">
                <a:tc>
                  <a:txBody>
                    <a:bodyPr/>
                    <a:lstStyle/>
                    <a:p>
                      <a:pPr marL="0" marR="0">
                        <a:lnSpc>
                          <a:spcPct val="90000"/>
                        </a:lnSpc>
                        <a:spcBef>
                          <a:spcPts val="0"/>
                        </a:spcBef>
                        <a:spcAft>
                          <a:spcPts val="0"/>
                        </a:spcAft>
                      </a:pPr>
                      <a:r>
                        <a:rPr lang="en-US" sz="1500" dirty="0">
                          <a:effectLst/>
                          <a:latin typeface="Garamond"/>
                        </a:rPr>
                        <a:t>Salud mental y abuso de sustancias</a:t>
                      </a:r>
                      <a:endParaRPr lang="es-ES" sz="15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500" dirty="0">
                          <a:effectLst/>
                          <a:latin typeface="Garamond"/>
                        </a:rPr>
                        <a:t>Considerar la posibilidad de realizar una identificación para detectar problemas de depresión o abuso de sustancias.</a:t>
                      </a:r>
                      <a:endParaRPr lang="es-ES" sz="1500" dirty="0">
                        <a:effectLst/>
                        <a:latin typeface="Garamond"/>
                        <a:cs typeface="Garamond"/>
                      </a:endParaRPr>
                    </a:p>
                    <a:p>
                      <a:pPr marL="285750" marR="0" indent="-285750">
                        <a:lnSpc>
                          <a:spcPct val="115000"/>
                        </a:lnSpc>
                        <a:spcBef>
                          <a:spcPts val="0"/>
                        </a:spcBef>
                        <a:spcAft>
                          <a:spcPts val="0"/>
                        </a:spcAft>
                        <a:buFont typeface="Arial"/>
                        <a:buChar char="•"/>
                      </a:pPr>
                      <a:r>
                        <a:rPr lang="en-US" sz="1500" dirty="0">
                          <a:effectLst/>
                          <a:latin typeface="Garamond"/>
                        </a:rPr>
                        <a:t>Brindar servicios de tratamiento para la salud mental o el abuso de</a:t>
                      </a:r>
                      <a:r>
                        <a:rPr sz="1500" dirty="0"/>
                        <a:t> </a:t>
                      </a:r>
                      <a:r>
                        <a:rPr lang="en-US" sz="1500" dirty="0" smtClean="0">
                          <a:effectLst/>
                          <a:latin typeface="Garamond"/>
                        </a:rPr>
                        <a:t>sustancias y para la prevención de recaídas, o hacer la derivación correspondiente.</a:t>
                      </a:r>
                      <a:endParaRPr lang="es-ES" sz="1500" dirty="0">
                        <a:effectLst/>
                        <a:latin typeface="Garamond"/>
                        <a:ea typeface="Calibri"/>
                        <a:cs typeface="Garamond"/>
                      </a:endParaRPr>
                    </a:p>
                  </a:txBody>
                  <a:tcPr marL="67474" marR="67474" marT="0" marB="0"/>
                </a:tc>
                <a:extLst>
                  <a:ext uri="{0D108BD9-81ED-4DB2-BD59-A6C34878D82A}">
                    <a16:rowId xmlns:a16="http://schemas.microsoft.com/office/drawing/2014/main" val="10003"/>
                  </a:ext>
                </a:extLst>
              </a:tr>
              <a:tr h="1393763">
                <a:tc>
                  <a:txBody>
                    <a:bodyPr/>
                    <a:lstStyle/>
                    <a:p>
                      <a:pPr marL="0" marR="0">
                        <a:lnSpc>
                          <a:spcPct val="90000"/>
                        </a:lnSpc>
                        <a:spcBef>
                          <a:spcPts val="0"/>
                        </a:spcBef>
                        <a:spcAft>
                          <a:spcPts val="0"/>
                        </a:spcAft>
                      </a:pPr>
                      <a:r>
                        <a:rPr lang="en-US" sz="1500" dirty="0" smtClean="0">
                          <a:effectLst/>
                          <a:latin typeface="Garamond"/>
                        </a:rPr>
                        <a:t>Dificultades de los grupos poblacionales</a:t>
                      </a:r>
                      <a:endParaRPr lang="es-ES" sz="15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500" dirty="0">
                          <a:effectLst/>
                          <a:latin typeface="Garamond"/>
                        </a:rPr>
                        <a:t>Considerar la posibilidad de ofrecer apoyo adicional para la adherencia al uso del medicamento en los casos de:</a:t>
                      </a:r>
                    </a:p>
                    <a:p>
                      <a:pPr marL="742950" marR="0" lvl="1" indent="-285750">
                        <a:lnSpc>
                          <a:spcPct val="90000"/>
                        </a:lnSpc>
                        <a:spcBef>
                          <a:spcPts val="0"/>
                        </a:spcBef>
                        <a:spcAft>
                          <a:spcPts val="0"/>
                        </a:spcAft>
                        <a:buFont typeface="Courier New"/>
                        <a:buChar char="o"/>
                      </a:pPr>
                      <a:r>
                        <a:rPr lang="en-US" sz="1500" dirty="0" smtClean="0">
                          <a:effectLst/>
                          <a:latin typeface="Garamond"/>
                        </a:rPr>
                        <a:t>adolescentes;</a:t>
                      </a:r>
                      <a:endParaRPr lang="es-ES" sz="1500" dirty="0">
                        <a:effectLst/>
                        <a:latin typeface="Garamond"/>
                        <a:cs typeface="Garamond"/>
                      </a:endParaRPr>
                    </a:p>
                    <a:p>
                      <a:pPr marL="742950" marR="0" lvl="1" indent="-285750">
                        <a:lnSpc>
                          <a:spcPct val="90000"/>
                        </a:lnSpc>
                        <a:spcBef>
                          <a:spcPts val="0"/>
                        </a:spcBef>
                        <a:spcAft>
                          <a:spcPts val="0"/>
                        </a:spcAft>
                        <a:buFont typeface="Courier New"/>
                        <a:buChar char="o"/>
                      </a:pPr>
                      <a:r>
                        <a:rPr lang="en-US" sz="1500" dirty="0">
                          <a:effectLst/>
                          <a:latin typeface="Garamond"/>
                        </a:rPr>
                        <a:t>personas con vivienda inestable;</a:t>
                      </a:r>
                      <a:endParaRPr lang="es-ES" sz="1500" dirty="0">
                        <a:effectLst/>
                        <a:latin typeface="Garamond"/>
                        <a:cs typeface="Garamond"/>
                      </a:endParaRPr>
                    </a:p>
                    <a:p>
                      <a:pPr marL="742950" marR="0" lvl="1" indent="-285750">
                        <a:lnSpc>
                          <a:spcPct val="90000"/>
                        </a:lnSpc>
                        <a:spcBef>
                          <a:spcPts val="0"/>
                        </a:spcBef>
                        <a:spcAft>
                          <a:spcPts val="0"/>
                        </a:spcAft>
                        <a:buFont typeface="Courier New"/>
                        <a:buChar char="o"/>
                      </a:pPr>
                      <a:r>
                        <a:rPr lang="en-US" sz="1500" dirty="0">
                          <a:effectLst/>
                          <a:latin typeface="Garamond"/>
                        </a:rPr>
                        <a:t>mujeres transgénero, y</a:t>
                      </a:r>
                      <a:endParaRPr lang="es-ES" sz="1500" dirty="0">
                        <a:effectLst/>
                        <a:latin typeface="Garamond"/>
                        <a:cs typeface="Garamond"/>
                      </a:endParaRPr>
                    </a:p>
                    <a:p>
                      <a:pPr marL="742950" marR="0" lvl="1" indent="-285750">
                        <a:lnSpc>
                          <a:spcPct val="90000"/>
                        </a:lnSpc>
                        <a:spcBef>
                          <a:spcPts val="0"/>
                        </a:spcBef>
                        <a:spcAft>
                          <a:spcPts val="0"/>
                        </a:spcAft>
                        <a:buFont typeface="Courier New"/>
                        <a:buChar char="o"/>
                      </a:pPr>
                      <a:r>
                        <a:rPr lang="en-US" sz="1500" dirty="0">
                          <a:effectLst/>
                          <a:latin typeface="Garamond"/>
                        </a:rPr>
                        <a:t>otras personas expuestas a factores de estrés específicos susceptibles de atentar contra la adherencia al uso del</a:t>
                      </a:r>
                      <a:r>
                        <a:rPr sz="1500" dirty="0"/>
                        <a:t> </a:t>
                      </a:r>
                      <a:r>
                        <a:rPr lang="en-US" sz="1500" dirty="0" smtClean="0">
                          <a:effectLst/>
                          <a:latin typeface="Garamond"/>
                        </a:rPr>
                        <a:t>medicamento.</a:t>
                      </a:r>
                      <a:endParaRPr lang="es-ES" sz="1500" dirty="0">
                        <a:effectLst/>
                        <a:latin typeface="Garamond"/>
                        <a:ea typeface="Calibri"/>
                        <a:cs typeface="Garamond"/>
                      </a:endParaRPr>
                    </a:p>
                  </a:txBody>
                  <a:tcPr marL="67474" marR="67474" marT="0" marB="0"/>
                </a:tc>
                <a:extLst>
                  <a:ext uri="{0D108BD9-81ED-4DB2-BD59-A6C34878D82A}">
                    <a16:rowId xmlns:a16="http://schemas.microsoft.com/office/drawing/2014/main" val="10004"/>
                  </a:ext>
                </a:extLst>
              </a:tr>
            </a:tbl>
          </a:graphicData>
        </a:graphic>
      </p:graphicFrame>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99</a:t>
            </a:fld>
            <a:endParaRPr lang="es-ES" dirty="0"/>
          </a:p>
        </p:txBody>
      </p:sp>
    </p:spTree>
    <p:extLst>
      <p:ext uri="{BB962C8B-B14F-4D97-AF65-F5344CB8AC3E}">
        <p14:creationId xmlns:p14="http://schemas.microsoft.com/office/powerpoint/2010/main" val="31244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P Power Point Template 2015_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Banner w/o Logo">
  <a:themeElements>
    <a:clrScheme name="ICAP">
      <a:dk1>
        <a:sysClr val="windowText" lastClr="000000"/>
      </a:dk1>
      <a:lt1>
        <a:sysClr val="window" lastClr="FFFFFF"/>
      </a:lt1>
      <a:dk2>
        <a:srgbClr val="1E428A"/>
      </a:dk2>
      <a:lt2>
        <a:srgbClr val="EEECE1"/>
      </a:lt2>
      <a:accent1>
        <a:srgbClr val="80B6E6"/>
      </a:accent1>
      <a:accent2>
        <a:srgbClr val="F99D1C"/>
      </a:accent2>
      <a:accent3>
        <a:srgbClr val="94D600"/>
      </a:accent3>
      <a:accent4>
        <a:srgbClr val="4D4D4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ICAP">
      <a:dk1>
        <a:sysClr val="windowText" lastClr="000000"/>
      </a:dk1>
      <a:lt1>
        <a:sysClr val="window" lastClr="FFFFFF"/>
      </a:lt1>
      <a:dk2>
        <a:srgbClr val="1E428A"/>
      </a:dk2>
      <a:lt2>
        <a:srgbClr val="EEECE1"/>
      </a:lt2>
      <a:accent1>
        <a:srgbClr val="80B6E6"/>
      </a:accent1>
      <a:accent2>
        <a:srgbClr val="F99D1C"/>
      </a:accent2>
      <a:accent3>
        <a:srgbClr val="94D600"/>
      </a:accent3>
      <a:accent4>
        <a:srgbClr val="4D4D4D"/>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43431</TotalTime>
  <Words>15670</Words>
  <Application>Microsoft Office PowerPoint</Application>
  <PresentationFormat>On-screen Show (4:3)</PresentationFormat>
  <Paragraphs>1415</Paragraphs>
  <Slides>164</Slides>
  <Notes>140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164</vt:i4>
      </vt:variant>
    </vt:vector>
  </HeadingPairs>
  <TitlesOfParts>
    <vt:vector size="177" baseType="lpstr">
      <vt:lpstr>MS PGothic</vt:lpstr>
      <vt:lpstr>MS PGothic</vt:lpstr>
      <vt:lpstr>Arial</vt:lpstr>
      <vt:lpstr>Arial Narrow</vt:lpstr>
      <vt:lpstr>Calibri</vt:lpstr>
      <vt:lpstr>Calisto MT</vt:lpstr>
      <vt:lpstr>Courier New</vt:lpstr>
      <vt:lpstr>Garamond</vt:lpstr>
      <vt:lpstr>Times New Roman</vt:lpstr>
      <vt:lpstr>Wingdings</vt:lpstr>
      <vt:lpstr>ICAP Power Point Template 2015_TA</vt:lpstr>
      <vt:lpstr>Blue Banner w/o Logo</vt:lpstr>
      <vt:lpstr>Custom Design</vt:lpstr>
      <vt:lpstr>Capacitación en la PrEP  para prestadores de servicios de salud en entornos clínicos  (Versión 2.0)</vt:lpstr>
      <vt:lpstr>PowerPoint Presentation</vt:lpstr>
      <vt:lpstr>Presentaciones</vt:lpstr>
      <vt:lpstr>Competencias específicas en la PrEP</vt:lpstr>
      <vt:lpstr>PowerPoint Presentation</vt:lpstr>
      <vt:lpstr>PowerPoint Presentation</vt:lpstr>
      <vt:lpstr>Reglas básicas</vt:lpstr>
      <vt:lpstr>Cuestionario de evaluación previa a la capacitación</vt:lpstr>
      <vt:lpstr>Consulta sobre el cuestionario de evaluación previa a la capacitación</vt:lpstr>
      <vt:lpstr>Capacitación en la PrEP para prestadores de servicios de salud en entornos clínicos</vt:lpstr>
      <vt:lpstr>PowerPoint Presentation</vt:lpstr>
      <vt:lpstr>Módulo 1: objetivos de aprendizaje</vt:lpstr>
      <vt:lpstr>Módulo 1: objetivos de aprendizaje, cont.</vt:lpstr>
      <vt:lpstr>Introducción</vt:lpstr>
      <vt:lpstr>Prevención combinada</vt:lpstr>
      <vt:lpstr>Pregunta</vt:lpstr>
      <vt:lpstr>Profilaxis pre-exposición (PrEP)</vt:lpstr>
      <vt:lpstr>Pregunta</vt:lpstr>
      <vt:lpstr>Profilaxis post-exposición (PEP)</vt:lpstr>
      <vt:lpstr>Preguntas</vt:lpstr>
      <vt:lpstr>Comparación entre la PrEP (profilaxis pre-exposición) y la PEP (profilaxis post-exposición) </vt:lpstr>
      <vt:lpstr>Preguntas</vt:lpstr>
      <vt:lpstr>Diferencias entre el TARV y la PrEP</vt:lpstr>
      <vt:lpstr>Por qué es necesaria la PrEP</vt:lpstr>
      <vt:lpstr>Epidemiología local del VIH</vt:lpstr>
      <vt:lpstr>Pregunta</vt:lpstr>
      <vt:lpstr>Actividad en pequeños grupos</vt:lpstr>
      <vt:lpstr>Datos que avalan que la PrEP funciona</vt:lpstr>
      <vt:lpstr>La eficacia de la PrEP depende del nivel de adherencia al uso del medicamento</vt:lpstr>
      <vt:lpstr>Pregunta</vt:lpstr>
      <vt:lpstr>Definición de adherencia al uso del medicamento </vt:lpstr>
      <vt:lpstr>PowerPoint Presentation</vt:lpstr>
      <vt:lpstr>Resumen</vt:lpstr>
      <vt:lpstr>ARV recomendados para la PrEP por vía oral</vt:lpstr>
      <vt:lpstr>Efectos secundarios de la PrEP: informes de estudios controlados aleatorios</vt:lpstr>
      <vt:lpstr>Efectos secundarios informados en el estudio iPREX amplio abierto (iPREX OLE): estudio de observación </vt:lpstr>
      <vt:lpstr>¿Los clientes de la PrEP asumirán  conductas más riesgosas? </vt:lpstr>
      <vt:lpstr>¿La PrEP generará una mayor resistencia a los  medicamentos contra el VIH (HIVDR)?</vt:lpstr>
      <vt:lpstr>Preguntas</vt:lpstr>
      <vt:lpstr>¿La PrEP protege al cliente de otras ITS?</vt:lpstr>
      <vt:lpstr>Resumen del Módulo 1</vt:lpstr>
      <vt:lpstr>RECESO</vt:lpstr>
      <vt:lpstr>PowerPoint Presentation</vt:lpstr>
      <vt:lpstr>Módulo 2: objetivos de aprendizaje</vt:lpstr>
      <vt:lpstr>Recomendaciones de la OMS</vt:lpstr>
      <vt:lpstr>Preguntas</vt:lpstr>
      <vt:lpstr>Elegibilidad para la PrEP</vt:lpstr>
      <vt:lpstr>Descartar la posibilidad de infección por  el VIH antes de comenzar a utilizar la PrEP</vt:lpstr>
      <vt:lpstr>Algoritmo nacional de la prueba del VIH </vt:lpstr>
      <vt:lpstr>Pregunta</vt:lpstr>
      <vt:lpstr>Infección aguda por el VIH</vt:lpstr>
      <vt:lpstr>PowerPoint Presentation</vt:lpstr>
      <vt:lpstr>Pregunta</vt:lpstr>
      <vt:lpstr>Diagnóstico de la infección aguda por el VIH </vt:lpstr>
      <vt:lpstr>Pregunta</vt:lpstr>
      <vt:lpstr>Riesgos significativos de infección por el VIH (basado en antecedentes de los últimos seis meses)</vt:lpstr>
      <vt:lpstr>Tormenta de ideas en pequeños grupos</vt:lpstr>
      <vt:lpstr>Identificación de riesgos significativos</vt:lpstr>
      <vt:lpstr>Preguntas generales de identificación</vt:lpstr>
      <vt:lpstr>Parejas serodiscordantes</vt:lpstr>
      <vt:lpstr>Para las personas con una pareja infectada por el VIH</vt:lpstr>
      <vt:lpstr>Otros factores sobre los cuales indagar</vt:lpstr>
      <vt:lpstr>La creatinina y la depuración  estimada de creatinina</vt:lpstr>
      <vt:lpstr>Calculadora en línea de la fórmula de Cockroft-Gault</vt:lpstr>
      <vt:lpstr>Pregunta</vt:lpstr>
      <vt:lpstr>El uso de la PrEP durante el embarazo </vt:lpstr>
      <vt:lpstr>Estar dispuesto a utilizar la PrEP según lo prescrito</vt:lpstr>
      <vt:lpstr>Repaso de los criterios de elegibilidad </vt:lpstr>
      <vt:lpstr>ALMUERZO</vt:lpstr>
      <vt:lpstr>Formulario estándar de identificación para la PrEP</vt:lpstr>
      <vt:lpstr>Escenarios clínicos para debatir en pequeños grupos</vt:lpstr>
      <vt:lpstr>Escenario clínico 1</vt:lpstr>
      <vt:lpstr>Escenario clínico 2</vt:lpstr>
      <vt:lpstr>Escenario clínico 3</vt:lpstr>
      <vt:lpstr>Escenario clínico 4</vt:lpstr>
      <vt:lpstr>RECESO</vt:lpstr>
      <vt:lpstr>Consulta del capacitador sobre el juego de roles</vt:lpstr>
      <vt:lpstr>Escenario 1 del juego de roles               sobre la identificación</vt:lpstr>
      <vt:lpstr>Consulta sobre el escenario 1 del juego de roles sobre la identificación</vt:lpstr>
      <vt:lpstr>Consulta sobre el desempeño en el juego de roles sobre la identificación</vt:lpstr>
      <vt:lpstr>Escenario 2 del juego de roles         sobre la identificación</vt:lpstr>
      <vt:lpstr>Consulta sobre el escenario 2 del juego de roles sobre la identificación</vt:lpstr>
      <vt:lpstr>Resumen del Módulo 2</vt:lpstr>
      <vt:lpstr>PowerPoint Presentation</vt:lpstr>
      <vt:lpstr>Módulo 3: objetivos de aprendizaje</vt:lpstr>
      <vt:lpstr>Módulo 3: objetivos de aprendizaje, cont.</vt:lpstr>
      <vt:lpstr>Procedimientos recomendados en la primera   consulta de la PrEP</vt:lpstr>
      <vt:lpstr>Asesoramiento sobre la PrEP en la primera consulta</vt:lpstr>
      <vt:lpstr>Asesoramiento sobre la PrEP en la primera consulta, cont. </vt:lpstr>
      <vt:lpstr>Asesoramiento sobre la PrEP</vt:lpstr>
      <vt:lpstr>Mensaje de asesoramiento clave en la primera consulta: eficacia de la PrEP</vt:lpstr>
      <vt:lpstr>Mensaje de asesoramiento clave en la primera consulta: fomentar la adherencia al uso del medicamento</vt:lpstr>
      <vt:lpstr>Tormenta de ideas en pequeños grupos </vt:lpstr>
      <vt:lpstr>Causas frecuentes de un  bajo nivel de adherencia al TARV </vt:lpstr>
      <vt:lpstr>Comprender la diferencia entre la falta de adherencia al uso del medicamento voluntaria e involuntaria</vt:lpstr>
      <vt:lpstr>Comprender la diferencia entre la falta de adherencia al uso del medicamento voluntaria e involuntaria, cont.</vt:lpstr>
      <vt:lpstr>Adherencia al uso del medicamento:  enseñanzas de los programas de TARV </vt:lpstr>
      <vt:lpstr>Enfoques para mejorar la adherencia al uso del medicamento de la PrEP </vt:lpstr>
      <vt:lpstr>Enfoques para mejorar la adherencia al uso del medicamento de la PrEP, cont.</vt:lpstr>
      <vt:lpstr>Evaluaciones sobre la adherencia al uso del medicamento</vt:lpstr>
      <vt:lpstr>Promoción de la adherencia al uso del medicamento </vt:lpstr>
      <vt:lpstr>Asesoramiento integrado basado en el paso siguiente (iNSC)</vt:lpstr>
      <vt:lpstr>PowerPoint Presentation</vt:lpstr>
      <vt:lpstr>PowerPoint Presentation</vt:lpstr>
      <vt:lpstr>Escenario clínico para el juego de roles</vt:lpstr>
      <vt:lpstr>Consulta sobre el juego de roles</vt:lpstr>
      <vt:lpstr>RECESO</vt:lpstr>
      <vt:lpstr>Escenario 1 del juego de roles sobre el iNSC</vt:lpstr>
      <vt:lpstr>Consulta sobre el escenario 1 del juego de roles sobre el iNSC</vt:lpstr>
      <vt:lpstr>Consulta sobre el desempeño en el juego de roles sobre el iNSC</vt:lpstr>
      <vt:lpstr>Escenario 2 del juego de roles sobre el iNSC</vt:lpstr>
      <vt:lpstr>Consulta sobre el escenario 2 del juego de roles sobre el iNSC</vt:lpstr>
      <vt:lpstr>Aspecto clave para considerar en la primera consulta: suministro de los medicamentos</vt:lpstr>
      <vt:lpstr>PowerPoint Presentation</vt:lpstr>
      <vt:lpstr>ALMUERZO</vt:lpstr>
      <vt:lpstr>Consultas de seguimiento de la PrEP</vt:lpstr>
      <vt:lpstr>Procedimientos en las consultas de seguimiento de la PrEP</vt:lpstr>
      <vt:lpstr>Repetición de la prueba del VIH </vt:lpstr>
      <vt:lpstr>Asesoramiento sobre la PrEP en las consultas de seguimiento</vt:lpstr>
      <vt:lpstr>PowerPoint Presentation</vt:lpstr>
      <vt:lpstr>PowerPoint Presentation</vt:lpstr>
      <vt:lpstr>Escenario clínico para debatir</vt:lpstr>
      <vt:lpstr>Tormenta de ideas en pequeños grupos</vt:lpstr>
      <vt:lpstr>Resumen del Módulo 3</vt:lpstr>
      <vt:lpstr>RECESO</vt:lpstr>
      <vt:lpstr>PowerPoint Presentation</vt:lpstr>
      <vt:lpstr>Módulo 4: objetivos de aprendizaje</vt:lpstr>
      <vt:lpstr>Control del aumento de la creatinina</vt:lpstr>
      <vt:lpstr>Pregunta</vt:lpstr>
      <vt:lpstr>Cómo tratar el aumento de la creatinina</vt:lpstr>
      <vt:lpstr>Seroconversión durante la PrEP</vt:lpstr>
      <vt:lpstr>Pregunta</vt:lpstr>
      <vt:lpstr>Cómo tratar la seroconversión</vt:lpstr>
      <vt:lpstr>"Situaciones especiales" de la PrEP</vt:lpstr>
      <vt:lpstr>Cómo minimizar el estigma asociado a la PrEP</vt:lpstr>
      <vt:lpstr>Tormenta de ideas en pequeños grupos</vt:lpstr>
      <vt:lpstr>Actuales lagunas en el conocimiento y la necesidad de controles continuos</vt:lpstr>
      <vt:lpstr>Herramientas de seguimiento y evaluación de la PrEP</vt:lpstr>
      <vt:lpstr>La secuencia de la PrEP </vt:lpstr>
      <vt:lpstr>Resumen del Módulo 4</vt:lpstr>
      <vt:lpstr>Pregunta</vt:lpstr>
      <vt:lpstr>PowerPoint Presentation</vt:lpstr>
      <vt:lpstr>Cuestionario de evaluación posterior a la capacitación</vt:lpstr>
      <vt:lpstr>Competencias específicas en la PrEP</vt:lpstr>
      <vt:lpstr>Evaluación de la capacitación</vt:lpstr>
      <vt:lpstr>Recursos sobre la PrEP para los prestadores de servicios de salud</vt:lpstr>
      <vt:lpstr>Recursos sobre la PrEP para los clientes de la PrEP</vt:lpstr>
      <vt:lpstr>PowerPoint Presentation</vt:lpstr>
      <vt:lpstr>PowerPoint Presentation</vt:lpstr>
      <vt:lpstr>Módulo 6: objetivos de aprendizaje</vt:lpstr>
      <vt:lpstr>Hoja de registro del servicio de salud para la PrEP</vt:lpstr>
      <vt:lpstr>Práctica: Hoja de registro del servicio de salud para la PrEP</vt:lpstr>
      <vt:lpstr>Formulario de consultas de seguimiento de la PrEP</vt:lpstr>
      <vt:lpstr>Hoja de registro de clientes de la PrEP</vt:lpstr>
      <vt:lpstr>Práctica: Formulario de consultas de seguimiento de la PrEP y hoja de registro de clientes</vt:lpstr>
      <vt:lpstr>Práctica: Formulario de consultas de seguimiento de la PrEP y hoja de registro de clientes de la PrEP, cont.</vt:lpstr>
      <vt:lpstr>Pregunta</vt:lpstr>
      <vt:lpstr>RECESO</vt:lpstr>
      <vt:lpstr>Formulario de resumen mensual de la PrEP</vt:lpstr>
      <vt:lpstr>Práctica: Formulario de resumen mensual de la PrEP</vt:lpstr>
      <vt:lpstr>Informe trimestral de cohortes de la PrEP</vt:lpstr>
      <vt:lpstr>Práctica: Informe trimestral de cohortes de la PrEP</vt:lpstr>
      <vt:lpstr>Pregunta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Training for Providers in Clinical Settings</dc:title>
  <dc:creator>Matthew</dc:creator>
  <cp:lastModifiedBy>Anne Schoeneborn</cp:lastModifiedBy>
  <cp:revision>1737</cp:revision>
  <cp:lastPrinted>2016-08-15T18:44:36Z</cp:lastPrinted>
  <dcterms:created xsi:type="dcterms:W3CDTF">2016-07-18T12:59:56Z</dcterms:created>
  <dcterms:modified xsi:type="dcterms:W3CDTF">2017-10-24T14:54:24Z</dcterms:modified>
</cp:coreProperties>
</file>