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sldIdLst>
    <p:sldId id="256" r:id="rId5"/>
  </p:sldIdLst>
  <p:sldSz cx="30275213" cy="42803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zue Saito" initials="SS" lastIdx="9" clrIdx="0">
    <p:extLst>
      <p:ext uri="{19B8F6BF-5375-455C-9EA6-DF929625EA0E}">
        <p15:presenceInfo xmlns:p15="http://schemas.microsoft.com/office/powerpoint/2012/main" userId="Suzue Saito" providerId="None"/>
      </p:ext>
    </p:extLst>
  </p:cmAuthor>
  <p:cmAuthor id="2" name="Pasha, Aisha K." initials="PAK" lastIdx="2" clrIdx="1">
    <p:extLst>
      <p:ext uri="{19B8F6BF-5375-455C-9EA6-DF929625EA0E}">
        <p15:presenceInfo xmlns:p15="http://schemas.microsoft.com/office/powerpoint/2012/main" userId="S::ap3965@cumc.columbia.edu::acd616b6-61ce-46b6-9ffa-78a5c7902163" providerId="AD"/>
      </p:ext>
    </p:extLst>
  </p:cmAuthor>
  <p:cmAuthor id="3" name="Pasipamire, Munyaradzi (CDC/DDPHSIS/CGH/DGHT)" initials="PM(" lastIdx="2" clrIdx="2">
    <p:extLst>
      <p:ext uri="{19B8F6BF-5375-455C-9EA6-DF929625EA0E}">
        <p15:presenceInfo xmlns:p15="http://schemas.microsoft.com/office/powerpoint/2012/main" userId="S::onl0@cdc.gov::f99479b5-4a1f-4a06-9243-7144fff96ad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22169"/>
    <a:srgbClr val="E0001B"/>
    <a:srgbClr val="E72240"/>
    <a:srgbClr val="8CCDCD"/>
    <a:srgbClr val="462D82"/>
    <a:srgbClr val="E306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647" autoAdjust="0"/>
    <p:restoredTop sz="94660"/>
  </p:normalViewPr>
  <p:slideViewPr>
    <p:cSldViewPr snapToGrid="0">
      <p:cViewPr>
        <p:scale>
          <a:sx n="70" d="100"/>
          <a:sy n="70" d="100"/>
        </p:scale>
        <p:origin x="-6252" y="-127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commentAuthors" Target="commentAuthors.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21-06-25T16:36:58.419" idx="1">
    <p:pos x="7015" y="16642"/>
    <p:text>Should be "who did not opt-out of.." instead of "who opted-in"</p:text>
    <p:extLst>
      <p:ext uri="{C676402C-5697-4E1C-873F-D02D1690AC5C}">
        <p15:threadingInfo xmlns:p15="http://schemas.microsoft.com/office/powerpoint/2012/main" timeZoneBias="-120"/>
      </p:ext>
    </p:extLst>
  </p:cm>
  <p:cm authorId="3" dt="2021-06-25T17:02:59.848" idx="2">
    <p:pos x="18011" y="22086"/>
    <p:text>"HIV" testing?</p:text>
    <p:extLst>
      <p:ext uri="{C676402C-5697-4E1C-873F-D02D1690AC5C}">
        <p15:threadingInfo xmlns:p15="http://schemas.microsoft.com/office/powerpoint/2012/main" timeZoneBias="-1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4C0DC2E-036E-42FB-A33C-1CCA7B13169F}"/>
              </a:ext>
            </a:extLst>
          </p:cNvPr>
          <p:cNvSpPr/>
          <p:nvPr userDrawn="1"/>
        </p:nvSpPr>
        <p:spPr>
          <a:xfrm>
            <a:off x="2" y="1"/>
            <a:ext cx="30275211" cy="10189028"/>
          </a:xfrm>
          <a:prstGeom prst="rect">
            <a:avLst/>
          </a:prstGeom>
          <a:solidFill>
            <a:srgbClr val="022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396" dirty="0"/>
          </a:p>
        </p:txBody>
      </p:sp>
    </p:spTree>
    <p:extLst>
      <p:ext uri="{BB962C8B-B14F-4D97-AF65-F5344CB8AC3E}">
        <p14:creationId xmlns:p14="http://schemas.microsoft.com/office/powerpoint/2010/main" val="169625275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F5144DE8-AE3D-40A8-90B8-FB90AC599C3D}" type="datetimeFigureOut">
              <a:rPr lang="en-GB" smtClean="0"/>
              <a:t>25/06/2021</a:t>
            </a:fld>
            <a:endParaRPr lang="en-GB" dirty="0"/>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86EC4D90-E909-4F87-A3D0-77D3250A7A1C}" type="slidenum">
              <a:rPr lang="en-GB" smtClean="0"/>
              <a:t>‹#›</a:t>
            </a:fld>
            <a:endParaRPr lang="en-GB" dirty="0"/>
          </a:p>
        </p:txBody>
      </p:sp>
    </p:spTree>
    <p:extLst>
      <p:ext uri="{BB962C8B-B14F-4D97-AF65-F5344CB8AC3E}">
        <p14:creationId xmlns:p14="http://schemas.microsoft.com/office/powerpoint/2010/main" val="3654037181"/>
      </p:ext>
    </p:extLst>
  </p:cSld>
  <p:clrMap bg1="lt1" tx1="dk1" bg2="lt2" tx2="dk2" accent1="accent1" accent2="accent2" accent3="accent3" accent4="accent4" accent5="accent5" accent6="accent6" hlink="hlink" folHlink="folHlink"/>
  <p:sldLayoutIdLst>
    <p:sldLayoutId id="2147483697" r:id="rId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comments" Target="../comments/commen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 y="41116727"/>
            <a:ext cx="30275213" cy="1687035"/>
          </a:xfrm>
          <a:prstGeom prst="rect">
            <a:avLst/>
          </a:prstGeom>
          <a:solidFill>
            <a:srgbClr val="8CCDCD"/>
          </a:solidFill>
          <a:ln>
            <a:solidFill>
              <a:srgbClr val="8CCD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p:cNvSpPr txBox="1"/>
          <p:nvPr/>
        </p:nvSpPr>
        <p:spPr>
          <a:xfrm>
            <a:off x="438004" y="41761729"/>
            <a:ext cx="11538544" cy="397032"/>
          </a:xfrm>
          <a:prstGeom prst="rect">
            <a:avLst/>
          </a:prstGeom>
          <a:noFill/>
        </p:spPr>
        <p:txBody>
          <a:bodyPr wrap="square" rtlCol="0">
            <a:spAutoFit/>
          </a:bodyPr>
          <a:lstStyle/>
          <a:p>
            <a:r>
              <a:rPr lang="en-GB" sz="2000" b="1" dirty="0">
                <a:solidFill>
                  <a:schemeClr val="bg1"/>
                </a:solidFill>
              </a:rPr>
              <a:t>PRESENTED AT IAS 2021 – the 11th IAS Conference on HIV Science</a:t>
            </a:r>
            <a:r>
              <a:rPr lang="es-ES" sz="2000" b="1" dirty="0">
                <a:solidFill>
                  <a:schemeClr val="bg1"/>
                </a:solidFill>
              </a:rPr>
              <a:t>|18-21 JULY 2021</a:t>
            </a:r>
            <a:endParaRPr lang="en-GB" sz="2000" b="1" dirty="0">
              <a:solidFill>
                <a:schemeClr val="bg1"/>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43527" y="41116727"/>
            <a:ext cx="3983330" cy="1687036"/>
          </a:xfrm>
          <a:prstGeom prst="rect">
            <a:avLst/>
          </a:prstGeom>
        </p:spPr>
      </p:pic>
      <p:sp>
        <p:nvSpPr>
          <p:cNvPr id="13" name="Text Box 122">
            <a:extLst>
              <a:ext uri="{FF2B5EF4-FFF2-40B4-BE49-F238E27FC236}">
                <a16:creationId xmlns:a16="http://schemas.microsoft.com/office/drawing/2014/main" id="{4630197E-4545-47F3-BD33-7A92E3790C13}"/>
              </a:ext>
            </a:extLst>
          </p:cNvPr>
          <p:cNvSpPr txBox="1">
            <a:spLocks noChangeArrowheads="1"/>
          </p:cNvSpPr>
          <p:nvPr/>
        </p:nvSpPr>
        <p:spPr bwMode="auto">
          <a:xfrm>
            <a:off x="1338943" y="810114"/>
            <a:ext cx="27675814" cy="437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35676" tIns="339190" rIns="135676" bIns="339190" anchor="t" anchorCtr="0">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ctr" defTabSz="371736" fontAlgn="base">
              <a:spcBef>
                <a:spcPct val="0"/>
              </a:spcBef>
              <a:spcAft>
                <a:spcPct val="0"/>
              </a:spcAft>
            </a:pPr>
            <a:r>
              <a:rPr lang="en-US" sz="8000" b="1" dirty="0">
                <a:solidFill>
                  <a:schemeClr val="bg1"/>
                </a:solidFill>
                <a:latin typeface="+mn-lt"/>
                <a:ea typeface="Verdana" panose="020B0604030504040204" pitchFamily="34" charset="0"/>
                <a:cs typeface="Verdana" panose="020B0604030504040204" pitchFamily="34" charset="0"/>
              </a:rPr>
              <a:t>Determinants of long-term HIV infections </a:t>
            </a:r>
          </a:p>
          <a:p>
            <a:pPr algn="ctr" defTabSz="371736" fontAlgn="base">
              <a:spcBef>
                <a:spcPct val="0"/>
              </a:spcBef>
              <a:spcAft>
                <a:spcPct val="0"/>
              </a:spcAft>
            </a:pPr>
            <a:r>
              <a:rPr lang="en-US" sz="8000" b="1" dirty="0">
                <a:solidFill>
                  <a:schemeClr val="bg1"/>
                </a:solidFill>
                <a:latin typeface="+mn-lt"/>
                <a:ea typeface="Verdana" panose="020B0604030504040204" pitchFamily="34" charset="0"/>
                <a:cs typeface="Verdana" panose="020B0604030504040204" pitchFamily="34" charset="0"/>
              </a:rPr>
              <a:t>at point of HIV diagnosis in the Kingdom of Eswatini: Results from the HIV-1 recent infection surveillance program</a:t>
            </a:r>
            <a:endParaRPr lang="en-US" altLang="en-US" sz="8000" b="1" dirty="0">
              <a:solidFill>
                <a:schemeClr val="bg1"/>
              </a:solidFill>
              <a:latin typeface="+mn-lt"/>
              <a:ea typeface="Verdana" panose="020B0604030504040204" pitchFamily="34" charset="0"/>
              <a:cs typeface="Verdana" panose="020B0604030504040204" pitchFamily="34" charset="0"/>
            </a:endParaRPr>
          </a:p>
        </p:txBody>
      </p:sp>
      <p:sp>
        <p:nvSpPr>
          <p:cNvPr id="15" name="Text Box 192">
            <a:extLst>
              <a:ext uri="{FF2B5EF4-FFF2-40B4-BE49-F238E27FC236}">
                <a16:creationId xmlns:a16="http://schemas.microsoft.com/office/drawing/2014/main" id="{429C856E-33D8-40D8-BCC8-00F131A7D12E}"/>
              </a:ext>
            </a:extLst>
          </p:cNvPr>
          <p:cNvSpPr txBox="1">
            <a:spLocks noChangeArrowheads="1"/>
          </p:cNvSpPr>
          <p:nvPr/>
        </p:nvSpPr>
        <p:spPr bwMode="auto">
          <a:xfrm>
            <a:off x="1652340" y="11489850"/>
            <a:ext cx="12237832" cy="3721099"/>
          </a:xfrm>
          <a:prstGeom prst="rect">
            <a:avLst/>
          </a:prstGeom>
          <a:noFill/>
          <a:ln w="12700">
            <a:noFill/>
          </a:ln>
          <a:effectLst/>
        </p:spPr>
        <p:txBody>
          <a:bodyPr wrap="square" lIns="135676" tIns="135676" rIns="135676" bIns="135676">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just"/>
            <a:r>
              <a:rPr lang="en-US" sz="3200" dirty="0">
                <a:latin typeface="Calibri" panose="020F0502020204030204" pitchFamily="34" charset="0"/>
                <a:ea typeface="Verdana" panose="020B0604030504040204" pitchFamily="34" charset="0"/>
                <a:cs typeface="Calibri" panose="020F0502020204030204" pitchFamily="34" charset="0"/>
              </a:rPr>
              <a:t>Delayed HIV diagnosis continues to be a major obstacle for epidemic control. Utilizing the rapid test for recent infection (RTRI) implemented within the routine Eswatini National HIV Testing Services (HTS) as part of the Eswatini HIV-1 Recent Infection Surveillance (EHRIS) program, we classified newly diagnosed people living with HIV (PLHIV) into those with RTRI recent and RTRI long term (LT) infection. We examined determinants of LT infection among EHRIS participants.</a:t>
            </a:r>
            <a:endParaRPr lang="en-US" sz="3200" dirty="0">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692BF3C0-9B76-46E7-ABF2-29C704250593}"/>
              </a:ext>
            </a:extLst>
          </p:cNvPr>
          <p:cNvSpPr txBox="1"/>
          <p:nvPr/>
        </p:nvSpPr>
        <p:spPr>
          <a:xfrm>
            <a:off x="1652339" y="10781964"/>
            <a:ext cx="12237832" cy="707886"/>
          </a:xfrm>
          <a:prstGeom prst="rect">
            <a:avLst/>
          </a:prstGeom>
          <a:noFill/>
        </p:spPr>
        <p:txBody>
          <a:bodyPr wrap="square" rtlCol="0">
            <a:spAutoFit/>
          </a:bodyPr>
          <a:lstStyle/>
          <a:p>
            <a:r>
              <a:rPr lang="en-US" sz="4000" b="1" dirty="0">
                <a:solidFill>
                  <a:srgbClr val="022169"/>
                </a:solidFill>
                <a:cs typeface="Arial" panose="020B0604020202020204" pitchFamily="34" charset="0"/>
              </a:rPr>
              <a:t>Background</a:t>
            </a:r>
          </a:p>
        </p:txBody>
      </p:sp>
      <p:sp>
        <p:nvSpPr>
          <p:cNvPr id="19" name="TextBox 18">
            <a:extLst>
              <a:ext uri="{FF2B5EF4-FFF2-40B4-BE49-F238E27FC236}">
                <a16:creationId xmlns:a16="http://schemas.microsoft.com/office/drawing/2014/main" id="{7D4C67D9-EA7E-4215-92DF-E3B269ECF44F}"/>
              </a:ext>
            </a:extLst>
          </p:cNvPr>
          <p:cNvSpPr txBox="1"/>
          <p:nvPr/>
        </p:nvSpPr>
        <p:spPr>
          <a:xfrm>
            <a:off x="1652339" y="24537742"/>
            <a:ext cx="12237832" cy="707886"/>
          </a:xfrm>
          <a:prstGeom prst="rect">
            <a:avLst/>
          </a:prstGeom>
          <a:noFill/>
        </p:spPr>
        <p:txBody>
          <a:bodyPr wrap="square" rtlCol="0">
            <a:spAutoFit/>
          </a:bodyPr>
          <a:lstStyle/>
          <a:p>
            <a:r>
              <a:rPr lang="en-US" sz="4000" b="1" dirty="0">
                <a:solidFill>
                  <a:srgbClr val="022169"/>
                </a:solidFill>
                <a:cs typeface="Arial" panose="020B0604020202020204" pitchFamily="34" charset="0"/>
              </a:rPr>
              <a:t>Methods</a:t>
            </a:r>
          </a:p>
        </p:txBody>
      </p:sp>
      <p:sp>
        <p:nvSpPr>
          <p:cNvPr id="21" name="TextBox 20">
            <a:extLst>
              <a:ext uri="{FF2B5EF4-FFF2-40B4-BE49-F238E27FC236}">
                <a16:creationId xmlns:a16="http://schemas.microsoft.com/office/drawing/2014/main" id="{735136EA-1C5F-4E42-BE16-ECC26D7A9DF0}"/>
              </a:ext>
            </a:extLst>
          </p:cNvPr>
          <p:cNvSpPr txBox="1"/>
          <p:nvPr/>
        </p:nvSpPr>
        <p:spPr>
          <a:xfrm>
            <a:off x="16602077" y="10781239"/>
            <a:ext cx="12237832" cy="707886"/>
          </a:xfrm>
          <a:prstGeom prst="rect">
            <a:avLst/>
          </a:prstGeom>
          <a:noFill/>
        </p:spPr>
        <p:txBody>
          <a:bodyPr wrap="square" rtlCol="0">
            <a:spAutoFit/>
          </a:bodyPr>
          <a:lstStyle/>
          <a:p>
            <a:r>
              <a:rPr lang="en-US" sz="4000" b="1" dirty="0">
                <a:solidFill>
                  <a:srgbClr val="022169"/>
                </a:solidFill>
                <a:cs typeface="Arial" panose="020B0604020202020204" pitchFamily="34" charset="0"/>
              </a:rPr>
              <a:t>Results</a:t>
            </a:r>
          </a:p>
        </p:txBody>
      </p:sp>
      <p:sp>
        <p:nvSpPr>
          <p:cNvPr id="23" name="TextBox 22">
            <a:extLst>
              <a:ext uri="{FF2B5EF4-FFF2-40B4-BE49-F238E27FC236}">
                <a16:creationId xmlns:a16="http://schemas.microsoft.com/office/drawing/2014/main" id="{717B3DD2-7EFB-40F5-AF26-4AF1E5ACE480}"/>
              </a:ext>
            </a:extLst>
          </p:cNvPr>
          <p:cNvSpPr txBox="1"/>
          <p:nvPr/>
        </p:nvSpPr>
        <p:spPr>
          <a:xfrm>
            <a:off x="16602077" y="33748925"/>
            <a:ext cx="12237832" cy="707886"/>
          </a:xfrm>
          <a:prstGeom prst="rect">
            <a:avLst/>
          </a:prstGeom>
          <a:noFill/>
        </p:spPr>
        <p:txBody>
          <a:bodyPr wrap="square" rtlCol="0">
            <a:spAutoFit/>
          </a:bodyPr>
          <a:lstStyle/>
          <a:p>
            <a:r>
              <a:rPr lang="en-US" sz="4000" b="1" dirty="0">
                <a:solidFill>
                  <a:srgbClr val="022169"/>
                </a:solidFill>
                <a:cs typeface="Arial" panose="020B0604020202020204" pitchFamily="34" charset="0"/>
              </a:rPr>
              <a:t>Conclusions</a:t>
            </a:r>
          </a:p>
        </p:txBody>
      </p:sp>
      <p:sp>
        <p:nvSpPr>
          <p:cNvPr id="24" name="Text Box 123">
            <a:extLst>
              <a:ext uri="{FF2B5EF4-FFF2-40B4-BE49-F238E27FC236}">
                <a16:creationId xmlns:a16="http://schemas.microsoft.com/office/drawing/2014/main" id="{D22045D2-918E-4302-8935-9893E4DDDDBB}"/>
              </a:ext>
            </a:extLst>
          </p:cNvPr>
          <p:cNvSpPr txBox="1">
            <a:spLocks noChangeArrowheads="1"/>
          </p:cNvSpPr>
          <p:nvPr/>
        </p:nvSpPr>
        <p:spPr bwMode="auto">
          <a:xfrm>
            <a:off x="24993600" y="446485"/>
            <a:ext cx="483325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5676" tIns="135676" rIns="135676" bIns="135676" anchor="t" anchorCtr="0"/>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r" eaLnBrk="1" hangingPunct="1"/>
            <a:r>
              <a:rPr lang="en-US" sz="2400" b="1" dirty="0">
                <a:solidFill>
                  <a:schemeClr val="accent2">
                    <a:lumMod val="20000"/>
                    <a:lumOff val="80000"/>
                  </a:schemeClr>
                </a:solidFill>
                <a:latin typeface="+mn-lt"/>
                <a:cs typeface="Arial" panose="020B0604020202020204" pitchFamily="34" charset="0"/>
              </a:rPr>
              <a:t>POSTER NUMBER: </a:t>
            </a:r>
            <a:r>
              <a:rPr lang="en-US" sz="2400" b="1" dirty="0">
                <a:solidFill>
                  <a:schemeClr val="bg1"/>
                </a:solidFill>
                <a:latin typeface="+mn-lt"/>
                <a:cs typeface="Arial" panose="020B0604020202020204" pitchFamily="34" charset="0"/>
              </a:rPr>
              <a:t>XXXX</a:t>
            </a:r>
            <a:r>
              <a:rPr lang="en-US" sz="2400" b="1" dirty="0">
                <a:solidFill>
                  <a:srgbClr val="C4D8E2"/>
                </a:solidFill>
                <a:latin typeface="+mn-lt"/>
                <a:cs typeface="Arial" panose="020B0604020202020204" pitchFamily="34" charset="0"/>
              </a:rPr>
              <a:t> </a:t>
            </a:r>
          </a:p>
        </p:txBody>
      </p:sp>
      <p:pic>
        <p:nvPicPr>
          <p:cNvPr id="29" name="Picture 28" descr="Logo&#10;&#10;Description automatically generated">
            <a:extLst>
              <a:ext uri="{FF2B5EF4-FFF2-40B4-BE49-F238E27FC236}">
                <a16:creationId xmlns:a16="http://schemas.microsoft.com/office/drawing/2014/main" id="{57D71BF8-387A-43C4-A687-7D776315E7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54720" y="38337214"/>
            <a:ext cx="3089859" cy="1807588"/>
          </a:xfrm>
          <a:prstGeom prst="rect">
            <a:avLst/>
          </a:prstGeom>
        </p:spPr>
      </p:pic>
      <p:sp>
        <p:nvSpPr>
          <p:cNvPr id="30" name="TextBox 29">
            <a:extLst>
              <a:ext uri="{FF2B5EF4-FFF2-40B4-BE49-F238E27FC236}">
                <a16:creationId xmlns:a16="http://schemas.microsoft.com/office/drawing/2014/main" id="{C175A603-01D4-4D09-AD82-B3D42B4D7B1E}"/>
              </a:ext>
            </a:extLst>
          </p:cNvPr>
          <p:cNvSpPr txBox="1"/>
          <p:nvPr/>
        </p:nvSpPr>
        <p:spPr>
          <a:xfrm>
            <a:off x="20574388" y="38650736"/>
            <a:ext cx="8440369" cy="1314412"/>
          </a:xfrm>
          <a:prstGeom prst="rect">
            <a:avLst/>
          </a:prstGeom>
          <a:noFill/>
        </p:spPr>
        <p:txBody>
          <a:bodyPr wrap="square" lIns="82501" tIns="41250" rIns="82501" bIns="41250" rtlCol="0">
            <a:spAutoFit/>
          </a:bodyPr>
          <a:lstStyle/>
          <a:p>
            <a:r>
              <a:rPr lang="en-US" sz="1600" i="1" dirty="0">
                <a:solidFill>
                  <a:srgbClr val="022169"/>
                </a:solidFill>
                <a:cs typeface="Arial" panose="020B0604020202020204" pitchFamily="34" charset="0"/>
              </a:rPr>
              <a:t>A major global health organization with projects in more than 30 countries, ICAP at Columbia University works to transform the health of populations through innovation, science, and global collaboration. Since its founding in 2003 at the Columbia Mailman School of Public Health, more than 2.6 million people have received HIV care through ICAP-supported programs. Learn more online at icap.columbia.edu</a:t>
            </a:r>
          </a:p>
        </p:txBody>
      </p:sp>
      <p:sp>
        <p:nvSpPr>
          <p:cNvPr id="31" name="TextBox 30">
            <a:extLst>
              <a:ext uri="{FF2B5EF4-FFF2-40B4-BE49-F238E27FC236}">
                <a16:creationId xmlns:a16="http://schemas.microsoft.com/office/drawing/2014/main" id="{5439023E-18C5-4093-8FC2-6625151C0AAC}"/>
              </a:ext>
            </a:extLst>
          </p:cNvPr>
          <p:cNvSpPr txBox="1"/>
          <p:nvPr/>
        </p:nvSpPr>
        <p:spPr>
          <a:xfrm>
            <a:off x="16719203" y="22517909"/>
            <a:ext cx="12003581" cy="1077218"/>
          </a:xfrm>
          <a:prstGeom prst="rect">
            <a:avLst/>
          </a:prstGeom>
          <a:noFill/>
        </p:spPr>
        <p:txBody>
          <a:bodyPr wrap="square" rtlCol="0">
            <a:spAutoFit/>
          </a:bodyPr>
          <a:lstStyle/>
          <a:p>
            <a:r>
              <a:rPr lang="en-US" sz="3200" b="1" dirty="0">
                <a:solidFill>
                  <a:srgbClr val="022169"/>
                </a:solidFill>
                <a:cs typeface="Arial" panose="020B0604020202020204" pitchFamily="34" charset="0"/>
              </a:rPr>
              <a:t>Figure 1: </a:t>
            </a:r>
            <a:r>
              <a:rPr lang="en-US" sz="3200" b="1" i="1" dirty="0">
                <a:solidFill>
                  <a:srgbClr val="022169"/>
                </a:solidFill>
              </a:rPr>
              <a:t>Unadjusted Odds Ratio and Adjusted Odds Ratio with 95% Confidence Interval for Determinants of Long-Term Infection</a:t>
            </a:r>
          </a:p>
        </p:txBody>
      </p:sp>
      <p:sp>
        <p:nvSpPr>
          <p:cNvPr id="33" name="TextBox 32">
            <a:extLst>
              <a:ext uri="{FF2B5EF4-FFF2-40B4-BE49-F238E27FC236}">
                <a16:creationId xmlns:a16="http://schemas.microsoft.com/office/drawing/2014/main" id="{362629C1-304A-4753-89DE-5B325228AD14}"/>
              </a:ext>
            </a:extLst>
          </p:cNvPr>
          <p:cNvSpPr txBox="1"/>
          <p:nvPr/>
        </p:nvSpPr>
        <p:spPr>
          <a:xfrm>
            <a:off x="1652339" y="15275781"/>
            <a:ext cx="12003581" cy="1077218"/>
          </a:xfrm>
          <a:prstGeom prst="rect">
            <a:avLst/>
          </a:prstGeom>
          <a:noFill/>
        </p:spPr>
        <p:txBody>
          <a:bodyPr wrap="square" rtlCol="0">
            <a:spAutoFit/>
          </a:bodyPr>
          <a:lstStyle/>
          <a:p>
            <a:r>
              <a:rPr lang="en-US" sz="3200" b="1" dirty="0">
                <a:solidFill>
                  <a:srgbClr val="022169"/>
                </a:solidFill>
                <a:cs typeface="Arial" panose="020B0604020202020204" pitchFamily="34" charset="0"/>
              </a:rPr>
              <a:t>Map 1: </a:t>
            </a:r>
            <a:r>
              <a:rPr lang="en-US" sz="3200" b="1" i="1" dirty="0">
                <a:solidFill>
                  <a:srgbClr val="022169"/>
                </a:solidFill>
                <a:cs typeface="Arial" panose="020B0604020202020204" pitchFamily="34" charset="0"/>
              </a:rPr>
              <a:t>Number of Long-Term Infections by Facility and Region of Residence in Eswatini, July 2019–September 2020</a:t>
            </a:r>
          </a:p>
        </p:txBody>
      </p:sp>
      <p:sp>
        <p:nvSpPr>
          <p:cNvPr id="20" name="TextBox 19">
            <a:extLst>
              <a:ext uri="{FF2B5EF4-FFF2-40B4-BE49-F238E27FC236}">
                <a16:creationId xmlns:a16="http://schemas.microsoft.com/office/drawing/2014/main" id="{51B3FAFC-4FDD-437A-8F8B-5CE8A2BA2DAB}"/>
              </a:ext>
            </a:extLst>
          </p:cNvPr>
          <p:cNvSpPr txBox="1"/>
          <p:nvPr/>
        </p:nvSpPr>
        <p:spPr>
          <a:xfrm>
            <a:off x="2820183" y="5678842"/>
            <a:ext cx="24713335" cy="1077218"/>
          </a:xfrm>
          <a:prstGeom prst="rect">
            <a:avLst/>
          </a:prstGeom>
          <a:noFill/>
        </p:spPr>
        <p:txBody>
          <a:bodyPr wrap="square" rtlCol="0">
            <a:spAutoFit/>
          </a:bodyPr>
          <a:lstStyle/>
          <a:p>
            <a:pPr algn="ctr"/>
            <a:r>
              <a:rPr lang="en-US" sz="3200" b="1" dirty="0">
                <a:solidFill>
                  <a:schemeClr val="bg1"/>
                </a:solidFill>
                <a:cs typeface="Arial" panose="020B0604020202020204" pitchFamily="34" charset="0"/>
              </a:rPr>
              <a:t>Authors: </a:t>
            </a:r>
            <a:r>
              <a:rPr lang="en-US" altLang="en-US" sz="3200" dirty="0">
                <a:solidFill>
                  <a:schemeClr val="bg1"/>
                </a:solidFill>
                <a:latin typeface="Calibri" panose="020F0502020204030204" pitchFamily="34" charset="0"/>
                <a:ea typeface="Verdana" panose="020B0604030504040204" pitchFamily="34" charset="0"/>
                <a:cs typeface="Calibri" panose="020F0502020204030204" pitchFamily="34" charset="0"/>
              </a:rPr>
              <a:t>S. Saito</a:t>
            </a:r>
            <a:r>
              <a:rPr lang="en-US" altLang="en-US" sz="3200" baseline="30000" dirty="0">
                <a:solidFill>
                  <a:schemeClr val="bg1"/>
                </a:solidFill>
                <a:latin typeface="Calibri" panose="020F0502020204030204" pitchFamily="34" charset="0"/>
                <a:ea typeface="Verdana" panose="020B0604030504040204" pitchFamily="34" charset="0"/>
                <a:cs typeface="Calibri" panose="020F0502020204030204" pitchFamily="34" charset="0"/>
              </a:rPr>
              <a:t>1,2</a:t>
            </a:r>
            <a:r>
              <a:rPr lang="en-US" altLang="en-US" sz="3200" dirty="0">
                <a:solidFill>
                  <a:schemeClr val="bg1"/>
                </a:solidFill>
                <a:latin typeface="Calibri" panose="020F0502020204030204" pitchFamily="34" charset="0"/>
                <a:ea typeface="Verdana" panose="020B0604030504040204" pitchFamily="34" charset="0"/>
                <a:cs typeface="Calibri" panose="020F0502020204030204" pitchFamily="34" charset="0"/>
              </a:rPr>
              <a:t>, A. Pasha</a:t>
            </a:r>
            <a:r>
              <a:rPr lang="en-US" altLang="en-US" sz="3200" baseline="30000" dirty="0">
                <a:solidFill>
                  <a:schemeClr val="bg1"/>
                </a:solidFill>
                <a:latin typeface="Calibri" panose="020F0502020204030204" pitchFamily="34" charset="0"/>
                <a:ea typeface="Verdana" panose="020B0604030504040204" pitchFamily="34" charset="0"/>
                <a:cs typeface="Calibri" panose="020F0502020204030204" pitchFamily="34" charset="0"/>
              </a:rPr>
              <a:t>1</a:t>
            </a:r>
            <a:r>
              <a:rPr lang="en-US" altLang="en-US" sz="3200" dirty="0">
                <a:solidFill>
                  <a:schemeClr val="bg1"/>
                </a:solidFill>
                <a:latin typeface="Calibri" panose="020F0502020204030204" pitchFamily="34" charset="0"/>
                <a:ea typeface="Verdana" panose="020B0604030504040204" pitchFamily="34" charset="0"/>
                <a:cs typeface="Calibri" panose="020F0502020204030204" pitchFamily="34" charset="0"/>
              </a:rPr>
              <a:t>, D. Sibandze</a:t>
            </a:r>
            <a:r>
              <a:rPr lang="en-US" altLang="en-US" sz="3200" baseline="30000" dirty="0">
                <a:solidFill>
                  <a:schemeClr val="bg1"/>
                </a:solidFill>
                <a:latin typeface="Calibri" panose="020F0502020204030204" pitchFamily="34" charset="0"/>
                <a:ea typeface="Verdana" panose="020B0604030504040204" pitchFamily="34" charset="0"/>
                <a:cs typeface="Calibri" panose="020F0502020204030204" pitchFamily="34" charset="0"/>
              </a:rPr>
              <a:t>3</a:t>
            </a:r>
            <a:r>
              <a:rPr lang="en-US" altLang="en-US" sz="3200" dirty="0">
                <a:solidFill>
                  <a:schemeClr val="bg1"/>
                </a:solidFill>
                <a:latin typeface="Calibri" panose="020F0502020204030204" pitchFamily="34" charset="0"/>
                <a:ea typeface="Verdana" panose="020B0604030504040204" pitchFamily="34" charset="0"/>
                <a:cs typeface="Calibri" panose="020F0502020204030204" pitchFamily="34" charset="0"/>
              </a:rPr>
              <a:t>, L. Dube</a:t>
            </a:r>
            <a:r>
              <a:rPr lang="en-US" altLang="en-US" sz="3200" baseline="30000" dirty="0">
                <a:solidFill>
                  <a:schemeClr val="bg1"/>
                </a:solidFill>
                <a:latin typeface="Calibri" panose="020F0502020204030204" pitchFamily="34" charset="0"/>
                <a:ea typeface="Verdana" panose="020B0604030504040204" pitchFamily="34" charset="0"/>
                <a:cs typeface="Calibri" panose="020F0502020204030204" pitchFamily="34" charset="0"/>
              </a:rPr>
              <a:t>3</a:t>
            </a:r>
            <a:r>
              <a:rPr lang="en-US" altLang="en-US" sz="3200" dirty="0">
                <a:solidFill>
                  <a:schemeClr val="bg1"/>
                </a:solidFill>
                <a:latin typeface="Calibri" panose="020F0502020204030204" pitchFamily="34" charset="0"/>
                <a:ea typeface="Verdana" panose="020B0604030504040204" pitchFamily="34" charset="0"/>
                <a:cs typeface="Calibri" panose="020F0502020204030204" pitchFamily="34" charset="0"/>
              </a:rPr>
              <a:t>, E. Poirot</a:t>
            </a:r>
            <a:r>
              <a:rPr lang="en-US" altLang="en-US" sz="3200" baseline="30000" dirty="0">
                <a:solidFill>
                  <a:schemeClr val="bg1"/>
                </a:solidFill>
                <a:latin typeface="Calibri" panose="020F0502020204030204" pitchFamily="34" charset="0"/>
                <a:ea typeface="Verdana" panose="020B0604030504040204" pitchFamily="34" charset="0"/>
                <a:cs typeface="Calibri" panose="020F0502020204030204" pitchFamily="34" charset="0"/>
              </a:rPr>
              <a:t>1</a:t>
            </a:r>
            <a:r>
              <a:rPr lang="en-US" altLang="en-US" sz="3200" dirty="0">
                <a:solidFill>
                  <a:schemeClr val="bg1"/>
                </a:solidFill>
                <a:latin typeface="Calibri" panose="020F0502020204030204" pitchFamily="34" charset="0"/>
                <a:ea typeface="Verdana" panose="020B0604030504040204" pitchFamily="34" charset="0"/>
                <a:cs typeface="Calibri" panose="020F0502020204030204" pitchFamily="34" charset="0"/>
              </a:rPr>
              <a:t>, M. Arons</a:t>
            </a:r>
            <a:r>
              <a:rPr lang="en-US" altLang="en-US" sz="3200" baseline="30000" dirty="0">
                <a:solidFill>
                  <a:schemeClr val="bg1"/>
                </a:solidFill>
                <a:latin typeface="Calibri" panose="020F0502020204030204" pitchFamily="34" charset="0"/>
                <a:ea typeface="Verdana" panose="020B0604030504040204" pitchFamily="34" charset="0"/>
                <a:cs typeface="Calibri" panose="020F0502020204030204" pitchFamily="34" charset="0"/>
              </a:rPr>
              <a:t>4</a:t>
            </a:r>
            <a:r>
              <a:rPr lang="en-US" altLang="en-US" sz="3200" dirty="0">
                <a:solidFill>
                  <a:schemeClr val="bg1"/>
                </a:solidFill>
                <a:latin typeface="Calibri" panose="020F0502020204030204" pitchFamily="34" charset="0"/>
                <a:ea typeface="Verdana" panose="020B0604030504040204" pitchFamily="34" charset="0"/>
                <a:cs typeface="Calibri" panose="020F0502020204030204" pitchFamily="34" charset="0"/>
              </a:rPr>
              <a:t>, S. Simelane</a:t>
            </a:r>
            <a:r>
              <a:rPr lang="en-US" altLang="en-US" sz="3200" baseline="30000" dirty="0">
                <a:solidFill>
                  <a:schemeClr val="bg1"/>
                </a:solidFill>
                <a:latin typeface="Calibri" panose="020F0502020204030204" pitchFamily="34" charset="0"/>
                <a:ea typeface="Verdana" panose="020B0604030504040204" pitchFamily="34" charset="0"/>
                <a:cs typeface="Calibri" panose="020F0502020204030204" pitchFamily="34" charset="0"/>
              </a:rPr>
              <a:t>5</a:t>
            </a:r>
            <a:r>
              <a:rPr lang="en-US" altLang="en-US" sz="3200" dirty="0">
                <a:solidFill>
                  <a:schemeClr val="bg1"/>
                </a:solidFill>
                <a:latin typeface="Calibri" panose="020F0502020204030204" pitchFamily="34" charset="0"/>
                <a:ea typeface="Verdana" panose="020B0604030504040204" pitchFamily="34" charset="0"/>
                <a:cs typeface="Calibri" panose="020F0502020204030204" pitchFamily="34" charset="0"/>
              </a:rPr>
              <a:t>, V. Lokotfwako</a:t>
            </a:r>
            <a:r>
              <a:rPr lang="en-US" altLang="en-US" sz="3200" baseline="30000" dirty="0">
                <a:solidFill>
                  <a:schemeClr val="bg1"/>
                </a:solidFill>
                <a:latin typeface="Calibri" panose="020F0502020204030204" pitchFamily="34" charset="0"/>
                <a:ea typeface="Verdana" panose="020B0604030504040204" pitchFamily="34" charset="0"/>
                <a:cs typeface="Calibri" panose="020F0502020204030204" pitchFamily="34" charset="0"/>
              </a:rPr>
              <a:t>3</a:t>
            </a:r>
            <a:r>
              <a:rPr lang="en-US" altLang="en-US" sz="3200" dirty="0">
                <a:solidFill>
                  <a:schemeClr val="bg1"/>
                </a:solidFill>
                <a:latin typeface="Calibri" panose="020F0502020204030204" pitchFamily="34" charset="0"/>
                <a:ea typeface="Verdana" panose="020B0604030504040204" pitchFamily="34" charset="0"/>
                <a:cs typeface="Calibri" panose="020F0502020204030204" pitchFamily="34" charset="0"/>
              </a:rPr>
              <a:t>, N. Mahlalela</a:t>
            </a:r>
            <a:r>
              <a:rPr lang="en-US" altLang="en-US" sz="3200" baseline="30000" dirty="0">
                <a:solidFill>
                  <a:schemeClr val="bg1"/>
                </a:solidFill>
                <a:latin typeface="Calibri" panose="020F0502020204030204" pitchFamily="34" charset="0"/>
                <a:ea typeface="Verdana" panose="020B0604030504040204" pitchFamily="34" charset="0"/>
                <a:cs typeface="Calibri" panose="020F0502020204030204" pitchFamily="34" charset="0"/>
              </a:rPr>
              <a:t>3</a:t>
            </a:r>
            <a:r>
              <a:rPr lang="en-US" altLang="en-US" sz="3200" dirty="0">
                <a:solidFill>
                  <a:schemeClr val="bg1"/>
                </a:solidFill>
                <a:latin typeface="Calibri" panose="020F0502020204030204" pitchFamily="34" charset="0"/>
                <a:ea typeface="Verdana" panose="020B0604030504040204" pitchFamily="34" charset="0"/>
                <a:cs typeface="Calibri" panose="020F0502020204030204" pitchFamily="34" charset="0"/>
              </a:rPr>
              <a:t>, C. Ngcamphalala</a:t>
            </a:r>
            <a:r>
              <a:rPr lang="en-US" altLang="en-US" sz="3200" baseline="30000" dirty="0">
                <a:solidFill>
                  <a:schemeClr val="bg1"/>
                </a:solidFill>
                <a:latin typeface="Calibri" panose="020F0502020204030204" pitchFamily="34" charset="0"/>
                <a:ea typeface="Verdana" panose="020B0604030504040204" pitchFamily="34" charset="0"/>
                <a:cs typeface="Calibri" panose="020F0502020204030204" pitchFamily="34" charset="0"/>
              </a:rPr>
              <a:t>5</a:t>
            </a:r>
            <a:r>
              <a:rPr lang="en-US" altLang="en-US" sz="3200" dirty="0">
                <a:solidFill>
                  <a:schemeClr val="bg1"/>
                </a:solidFill>
                <a:latin typeface="Calibri" panose="020F0502020204030204" pitchFamily="34" charset="0"/>
                <a:ea typeface="Verdana" panose="020B0604030504040204" pitchFamily="34" charset="0"/>
                <a:cs typeface="Calibri" panose="020F0502020204030204" pitchFamily="34" charset="0"/>
              </a:rPr>
              <a:t>, R. Sahabo</a:t>
            </a:r>
            <a:r>
              <a:rPr lang="en-US" altLang="en-US" sz="3200" baseline="30000" dirty="0">
                <a:solidFill>
                  <a:schemeClr val="bg1"/>
                </a:solidFill>
                <a:latin typeface="Calibri" panose="020F0502020204030204" pitchFamily="34" charset="0"/>
                <a:ea typeface="Verdana" panose="020B0604030504040204" pitchFamily="34" charset="0"/>
                <a:cs typeface="Calibri" panose="020F0502020204030204" pitchFamily="34" charset="0"/>
              </a:rPr>
              <a:t>5</a:t>
            </a:r>
            <a:r>
              <a:rPr lang="en-US" altLang="en-US" sz="3200" dirty="0">
                <a:solidFill>
                  <a:schemeClr val="bg1"/>
                </a:solidFill>
                <a:latin typeface="Calibri" panose="020F0502020204030204" pitchFamily="34" charset="0"/>
                <a:ea typeface="Verdana" panose="020B0604030504040204" pitchFamily="34" charset="0"/>
                <a:cs typeface="Calibri" panose="020F0502020204030204" pitchFamily="34" charset="0"/>
              </a:rPr>
              <a:t>, M. Pasipamire</a:t>
            </a:r>
            <a:r>
              <a:rPr lang="en-US" altLang="en-US" sz="3200" baseline="30000" dirty="0">
                <a:solidFill>
                  <a:schemeClr val="bg1"/>
                </a:solidFill>
                <a:latin typeface="Calibri" panose="020F0502020204030204" pitchFamily="34" charset="0"/>
                <a:ea typeface="Verdana" panose="020B0604030504040204" pitchFamily="34" charset="0"/>
                <a:cs typeface="Calibri" panose="020F0502020204030204" pitchFamily="34" charset="0"/>
              </a:rPr>
              <a:t>6</a:t>
            </a:r>
            <a:r>
              <a:rPr lang="en-US" altLang="en-US" sz="3200" dirty="0">
                <a:solidFill>
                  <a:schemeClr val="bg1"/>
                </a:solidFill>
                <a:latin typeface="Calibri" panose="020F0502020204030204" pitchFamily="34" charset="0"/>
                <a:ea typeface="Verdana" panose="020B0604030504040204" pitchFamily="34" charset="0"/>
                <a:cs typeface="Calibri" panose="020F0502020204030204" pitchFamily="34" charset="0"/>
              </a:rPr>
              <a:t>, H. Nuwagaba-Biribonwoha</a:t>
            </a:r>
            <a:r>
              <a:rPr lang="en-US" altLang="en-US" sz="3200" baseline="30000" dirty="0">
                <a:solidFill>
                  <a:schemeClr val="bg1"/>
                </a:solidFill>
                <a:latin typeface="Calibri" panose="020F0502020204030204" pitchFamily="34" charset="0"/>
                <a:ea typeface="Verdana" panose="020B0604030504040204" pitchFamily="34" charset="0"/>
                <a:cs typeface="Calibri" panose="020F0502020204030204" pitchFamily="34" charset="0"/>
              </a:rPr>
              <a:t>2,5</a:t>
            </a:r>
            <a:endParaRPr lang="en-US" sz="3200" dirty="0">
              <a:solidFill>
                <a:schemeClr val="bg1"/>
              </a:solidFill>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7B7D5269-5654-4823-BA46-0B36781624D3}"/>
              </a:ext>
            </a:extLst>
          </p:cNvPr>
          <p:cNvSpPr txBox="1"/>
          <p:nvPr/>
        </p:nvSpPr>
        <p:spPr>
          <a:xfrm>
            <a:off x="1873869" y="7548149"/>
            <a:ext cx="26605962" cy="2308324"/>
          </a:xfrm>
          <a:prstGeom prst="rect">
            <a:avLst/>
          </a:prstGeom>
          <a:noFill/>
        </p:spPr>
        <p:txBody>
          <a:bodyPr wrap="square" rtlCol="0">
            <a:spAutoFit/>
          </a:bodyPr>
          <a:lstStyle/>
          <a:p>
            <a:pPr algn="ctr"/>
            <a:r>
              <a:rPr lang="en-US" sz="2400" b="1" dirty="0">
                <a:solidFill>
                  <a:schemeClr val="bg1"/>
                </a:solidFill>
                <a:cs typeface="Arial" panose="020B0604020202020204" pitchFamily="34" charset="0"/>
              </a:rPr>
              <a:t>Affiliations: </a:t>
            </a:r>
            <a:r>
              <a:rPr lang="en-US" altLang="en-US" sz="2400" baseline="30000" dirty="0">
                <a:solidFill>
                  <a:schemeClr val="bg1"/>
                </a:solidFill>
                <a:latin typeface="Calibri" panose="020F0502020204030204" pitchFamily="34" charset="0"/>
                <a:ea typeface="Verdana" panose="020B0604030504040204" pitchFamily="34" charset="0"/>
                <a:cs typeface="Calibri" panose="020F0502020204030204" pitchFamily="34" charset="0"/>
              </a:rPr>
              <a:t>1</a:t>
            </a:r>
            <a:r>
              <a:rPr lang="en-US" altLang="en-US" sz="2400" dirty="0">
                <a:solidFill>
                  <a:schemeClr val="bg1"/>
                </a:solidFill>
                <a:latin typeface="Calibri" panose="020F0502020204030204" pitchFamily="34" charset="0"/>
                <a:ea typeface="Verdana" panose="020B0604030504040204" pitchFamily="34" charset="0"/>
                <a:cs typeface="Calibri" panose="020F0502020204030204" pitchFamily="34" charset="0"/>
              </a:rPr>
              <a:t>ICAP at Columbia University, Mailman School of Public Health, New York, United States, </a:t>
            </a:r>
          </a:p>
          <a:p>
            <a:pPr algn="ctr"/>
            <a:r>
              <a:rPr lang="en-US" altLang="en-US" sz="2400" baseline="30000" dirty="0">
                <a:solidFill>
                  <a:schemeClr val="bg1"/>
                </a:solidFill>
                <a:latin typeface="Calibri" panose="020F0502020204030204" pitchFamily="34" charset="0"/>
                <a:ea typeface="Verdana" panose="020B0604030504040204" pitchFamily="34" charset="0"/>
                <a:cs typeface="Calibri" panose="020F0502020204030204" pitchFamily="34" charset="0"/>
              </a:rPr>
              <a:t>2</a:t>
            </a:r>
            <a:r>
              <a:rPr lang="en-US" altLang="en-US" sz="2400" dirty="0">
                <a:solidFill>
                  <a:schemeClr val="bg1"/>
                </a:solidFill>
                <a:latin typeface="Calibri" panose="020F0502020204030204" pitchFamily="34" charset="0"/>
                <a:ea typeface="Verdana" panose="020B0604030504040204" pitchFamily="34" charset="0"/>
                <a:cs typeface="Calibri" panose="020F0502020204030204" pitchFamily="34" charset="0"/>
              </a:rPr>
              <a:t>Columbia University, Department of Epidemiology, Mailman School of Public Health, New York, United States, </a:t>
            </a:r>
          </a:p>
          <a:p>
            <a:pPr algn="ctr"/>
            <a:r>
              <a:rPr lang="en-US" altLang="en-US" sz="2400" baseline="30000" dirty="0">
                <a:solidFill>
                  <a:schemeClr val="bg1"/>
                </a:solidFill>
                <a:latin typeface="Calibri" panose="020F0502020204030204" pitchFamily="34" charset="0"/>
                <a:ea typeface="Verdana" panose="020B0604030504040204" pitchFamily="34" charset="0"/>
                <a:cs typeface="Calibri" panose="020F0502020204030204" pitchFamily="34" charset="0"/>
              </a:rPr>
              <a:t>3</a:t>
            </a:r>
            <a:r>
              <a:rPr lang="en-US" altLang="en-US" sz="2400" dirty="0">
                <a:solidFill>
                  <a:schemeClr val="bg1"/>
                </a:solidFill>
                <a:latin typeface="Calibri" panose="020F0502020204030204" pitchFamily="34" charset="0"/>
                <a:ea typeface="Verdana" panose="020B0604030504040204" pitchFamily="34" charset="0"/>
                <a:cs typeface="Calibri" panose="020F0502020204030204" pitchFamily="34" charset="0"/>
              </a:rPr>
              <a:t>Ministry of Health, Government of the Kingdom of Eswatini, Mbabane, Eswatini, </a:t>
            </a:r>
          </a:p>
          <a:p>
            <a:pPr algn="ctr"/>
            <a:r>
              <a:rPr lang="en-US" altLang="en-US" sz="2400" baseline="30000" dirty="0">
                <a:solidFill>
                  <a:schemeClr val="bg1"/>
                </a:solidFill>
                <a:latin typeface="Calibri" panose="020F0502020204030204" pitchFamily="34" charset="0"/>
                <a:ea typeface="Verdana" panose="020B0604030504040204" pitchFamily="34" charset="0"/>
                <a:cs typeface="Calibri" panose="020F0502020204030204" pitchFamily="34" charset="0"/>
              </a:rPr>
              <a:t>4</a:t>
            </a:r>
            <a:r>
              <a:rPr lang="en-US" altLang="en-US" sz="2400" dirty="0">
                <a:solidFill>
                  <a:schemeClr val="bg1"/>
                </a:solidFill>
                <a:latin typeface="Calibri" panose="020F0502020204030204" pitchFamily="34" charset="0"/>
                <a:ea typeface="Verdana" panose="020B0604030504040204" pitchFamily="34" charset="0"/>
                <a:cs typeface="Calibri" panose="020F0502020204030204" pitchFamily="34" charset="0"/>
              </a:rPr>
              <a:t>CDC Atlanta, Atlanta, United States, </a:t>
            </a:r>
          </a:p>
          <a:p>
            <a:pPr algn="ctr"/>
            <a:r>
              <a:rPr lang="en-US" altLang="en-US" sz="2400" baseline="30000" dirty="0">
                <a:solidFill>
                  <a:schemeClr val="bg1"/>
                </a:solidFill>
                <a:latin typeface="Calibri" panose="020F0502020204030204" pitchFamily="34" charset="0"/>
                <a:ea typeface="Verdana" panose="020B0604030504040204" pitchFamily="34" charset="0"/>
                <a:cs typeface="Calibri" panose="020F0502020204030204" pitchFamily="34" charset="0"/>
              </a:rPr>
              <a:t>5</a:t>
            </a:r>
            <a:r>
              <a:rPr lang="en-US" altLang="en-US" sz="2400" dirty="0">
                <a:solidFill>
                  <a:schemeClr val="bg1"/>
                </a:solidFill>
                <a:latin typeface="Calibri" panose="020F0502020204030204" pitchFamily="34" charset="0"/>
                <a:ea typeface="Verdana" panose="020B0604030504040204" pitchFamily="34" charset="0"/>
                <a:cs typeface="Calibri" panose="020F0502020204030204" pitchFamily="34" charset="0"/>
              </a:rPr>
              <a:t>ICAP at Columbia University, Mailman School of Public Health, Mbabane, Eswatini, </a:t>
            </a:r>
          </a:p>
          <a:p>
            <a:pPr algn="ctr"/>
            <a:r>
              <a:rPr lang="en-US" altLang="en-US" sz="2400" baseline="30000" dirty="0">
                <a:solidFill>
                  <a:schemeClr val="bg1"/>
                </a:solidFill>
                <a:latin typeface="Calibri" panose="020F0502020204030204" pitchFamily="34" charset="0"/>
                <a:ea typeface="Verdana" panose="020B0604030504040204" pitchFamily="34" charset="0"/>
                <a:cs typeface="Calibri" panose="020F0502020204030204" pitchFamily="34" charset="0"/>
              </a:rPr>
              <a:t>6</a:t>
            </a:r>
            <a:r>
              <a:rPr lang="en-US" altLang="en-US" sz="2400" dirty="0">
                <a:solidFill>
                  <a:schemeClr val="bg1"/>
                </a:solidFill>
                <a:latin typeface="Calibri" panose="020F0502020204030204" pitchFamily="34" charset="0"/>
                <a:ea typeface="Verdana" panose="020B0604030504040204" pitchFamily="34" charset="0"/>
                <a:cs typeface="Calibri" panose="020F0502020204030204" pitchFamily="34" charset="0"/>
              </a:rPr>
              <a:t>CDC Eswatini, Mbabane, Eswatini </a:t>
            </a:r>
            <a:endParaRPr lang="en-US" sz="2400" dirty="0">
              <a:solidFill>
                <a:schemeClr val="bg1"/>
              </a:solidFill>
              <a:latin typeface="Calibri" panose="020F0502020204030204" pitchFamily="34" charset="0"/>
              <a:cs typeface="Calibri" panose="020F0502020204030204" pitchFamily="34" charset="0"/>
            </a:endParaRPr>
          </a:p>
        </p:txBody>
      </p:sp>
      <p:sp>
        <p:nvSpPr>
          <p:cNvPr id="25" name="Text Box 192">
            <a:extLst>
              <a:ext uri="{FF2B5EF4-FFF2-40B4-BE49-F238E27FC236}">
                <a16:creationId xmlns:a16="http://schemas.microsoft.com/office/drawing/2014/main" id="{939E2A18-3871-46DC-8908-0E0C68A2048C}"/>
              </a:ext>
            </a:extLst>
          </p:cNvPr>
          <p:cNvSpPr txBox="1">
            <a:spLocks noChangeArrowheads="1"/>
          </p:cNvSpPr>
          <p:nvPr/>
        </p:nvSpPr>
        <p:spPr bwMode="auto">
          <a:xfrm>
            <a:off x="1652339" y="25295475"/>
            <a:ext cx="12237832" cy="9999741"/>
          </a:xfrm>
          <a:prstGeom prst="rect">
            <a:avLst/>
          </a:prstGeom>
          <a:noFill/>
          <a:ln w="12700">
            <a:noFill/>
          </a:ln>
          <a:effectLst/>
        </p:spPr>
        <p:txBody>
          <a:bodyPr wrap="square" lIns="135676" tIns="135676" rIns="135676" bIns="135676">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marL="457200" indent="-457200" algn="just">
              <a:buFont typeface="Wingdings" panose="05000000000000000000" pitchFamily="2" charset="2"/>
              <a:buChar char="§"/>
            </a:pPr>
            <a:r>
              <a:rPr lang="en-US" sz="3200" dirty="0">
                <a:latin typeface="Calibri" panose="020F0502020204030204" pitchFamily="34" charset="0"/>
                <a:ea typeface="Verdana" panose="020B0604030504040204" pitchFamily="34" charset="0"/>
                <a:cs typeface="Calibri" panose="020F0502020204030204" pitchFamily="34" charset="0"/>
              </a:rPr>
              <a:t>Used individual-level programmatic data collected during July 2019–Sept 2020 for individuals ≥15 years of age and newly diagnosed with HIV in routine HTS who opted-in to receive a RTRI test</a:t>
            </a:r>
          </a:p>
          <a:p>
            <a:pPr marL="457200" indent="-457200" algn="just">
              <a:buFont typeface="Wingdings" panose="05000000000000000000" pitchFamily="2" charset="2"/>
              <a:buChar char="§"/>
            </a:pPr>
            <a:r>
              <a:rPr lang="en-US" sz="3200" dirty="0">
                <a:latin typeface="Calibri" panose="020F0502020204030204" pitchFamily="34" charset="0"/>
                <a:ea typeface="Verdana" panose="020B0604030504040204" pitchFamily="34" charset="0"/>
                <a:cs typeface="Calibri" panose="020F0502020204030204" pitchFamily="34" charset="0"/>
              </a:rPr>
              <a:t>Characterized individuals with RTRI recent and LT infections and RTRI recent cases reclassified as RITA LT by various behavioral, sociodemographic, geographic, and risk factors (Table 1).</a:t>
            </a:r>
          </a:p>
          <a:p>
            <a:pPr marL="457200" indent="-457200" algn="just">
              <a:buFont typeface="Wingdings" panose="05000000000000000000" pitchFamily="2" charset="2"/>
              <a:buChar char="§"/>
            </a:pPr>
            <a:r>
              <a:rPr lang="en-US" sz="3200" dirty="0">
                <a:latin typeface="Calibri" panose="020F0502020204030204" pitchFamily="34" charset="0"/>
                <a:ea typeface="Verdana" panose="020B0604030504040204" pitchFamily="34" charset="0"/>
                <a:cs typeface="Calibri" panose="020F0502020204030204" pitchFamily="34" charset="0"/>
              </a:rPr>
              <a:t>Because RTRI recent cases reclassified as RITA LT shared similar characteristics with RTRI recent cases vs. RTRI long-term cases, we used RTRI results for our main analysis</a:t>
            </a:r>
          </a:p>
          <a:p>
            <a:pPr marL="457200" indent="-457200" algn="just">
              <a:buFont typeface="Wingdings" panose="05000000000000000000" pitchFamily="2" charset="2"/>
              <a:buChar char="§"/>
            </a:pPr>
            <a:r>
              <a:rPr lang="en-US" sz="3200" dirty="0">
                <a:latin typeface="Calibri" panose="020F0502020204030204" pitchFamily="34" charset="0"/>
                <a:ea typeface="Verdana" panose="020B0604030504040204" pitchFamily="34" charset="0"/>
                <a:cs typeface="Calibri" panose="020F0502020204030204" pitchFamily="34" charset="0"/>
              </a:rPr>
              <a:t>LT infection was defined as a RTRI LT result, which likely indicates infection of ≥12 months.</a:t>
            </a:r>
          </a:p>
          <a:p>
            <a:pPr marL="457200" indent="-457200" algn="just">
              <a:buFont typeface="Wingdings" panose="05000000000000000000" pitchFamily="2" charset="2"/>
              <a:buChar char="§"/>
            </a:pPr>
            <a:r>
              <a:rPr lang="en-US" sz="3200" dirty="0">
                <a:latin typeface="Calibri" panose="020F0502020204030204" pitchFamily="34" charset="0"/>
                <a:ea typeface="Verdana" panose="020B0604030504040204" pitchFamily="34" charset="0"/>
                <a:cs typeface="Calibri" panose="020F0502020204030204" pitchFamily="34" charset="0"/>
              </a:rPr>
              <a:t>Bivariate logistic regression was used to assess associations </a:t>
            </a:r>
            <a:r>
              <a:rPr lang="en-US" sz="3200" dirty="0">
                <a:latin typeface="Calibri" panose="020F0502020204030204" pitchFamily="34" charset="0"/>
                <a:cs typeface="Calibri" panose="020F0502020204030204" pitchFamily="34" charset="0"/>
              </a:rPr>
              <a:t>between LT infection and </a:t>
            </a:r>
            <a:r>
              <a:rPr lang="en-US" sz="3200" dirty="0">
                <a:latin typeface="Calibri" panose="020F0502020204030204" pitchFamily="34" charset="0"/>
                <a:ea typeface="Verdana" panose="020B0604030504040204" pitchFamily="34" charset="0"/>
                <a:cs typeface="Calibri" panose="020F0502020204030204" pitchFamily="34" charset="0"/>
              </a:rPr>
              <a:t>hypothesized predictors in unadjusted models</a:t>
            </a:r>
          </a:p>
          <a:p>
            <a:pPr marL="457200" indent="-457200" algn="just">
              <a:buFont typeface="Wingdings" panose="05000000000000000000" pitchFamily="2" charset="2"/>
              <a:buChar char="§"/>
            </a:pPr>
            <a:r>
              <a:rPr lang="en-US" sz="3200" dirty="0">
                <a:latin typeface="Calibri" panose="020F0502020204030204" pitchFamily="34" charset="0"/>
                <a:ea typeface="Verdana" panose="020B0604030504040204" pitchFamily="34" charset="0"/>
                <a:cs typeface="Calibri" panose="020F0502020204030204" pitchFamily="34" charset="0"/>
              </a:rPr>
              <a:t>Stepwise backward multivariate logistic regression was performed to calculate adjusted odds ratios (</a:t>
            </a:r>
            <a:r>
              <a:rPr lang="en-US" sz="3200" dirty="0" err="1">
                <a:latin typeface="Calibri" panose="020F0502020204030204" pitchFamily="34" charset="0"/>
                <a:ea typeface="Verdana" panose="020B0604030504040204" pitchFamily="34" charset="0"/>
                <a:cs typeface="Calibri" panose="020F0502020204030204" pitchFamily="34" charset="0"/>
              </a:rPr>
              <a:t>aORs</a:t>
            </a:r>
            <a:r>
              <a:rPr lang="en-US" sz="3200" dirty="0">
                <a:latin typeface="Calibri" panose="020F0502020204030204" pitchFamily="34" charset="0"/>
                <a:ea typeface="Verdana" panose="020B0604030504040204" pitchFamily="34" charset="0"/>
                <a:cs typeface="Calibri" panose="020F0502020204030204" pitchFamily="34" charset="0"/>
              </a:rPr>
              <a:t>) between a range of sociodemographic, geographic, and health risk factors and LT infection in a final adjusted model</a:t>
            </a:r>
          </a:p>
          <a:p>
            <a:pPr marL="457200" indent="-457200" algn="just">
              <a:buFont typeface="Wingdings" panose="05000000000000000000" pitchFamily="2" charset="2"/>
              <a:buChar char="§"/>
            </a:pPr>
            <a:r>
              <a:rPr lang="en-US" sz="3200" dirty="0">
                <a:latin typeface="Calibri" panose="020F0502020204030204" pitchFamily="34" charset="0"/>
                <a:cs typeface="Calibri" panose="020F0502020204030204" pitchFamily="34" charset="0"/>
              </a:rPr>
              <a:t>Sensitivity analyses were conducted using RITA LT infection</a:t>
            </a:r>
          </a:p>
          <a:p>
            <a:pPr marL="457200" indent="-457200" algn="just">
              <a:buFont typeface="Wingdings" panose="05000000000000000000" pitchFamily="2" charset="2"/>
              <a:buChar char="§"/>
            </a:pPr>
            <a:r>
              <a:rPr lang="en-US" sz="3200" dirty="0">
                <a:latin typeface="Calibri" panose="020F0502020204030204" pitchFamily="34" charset="0"/>
                <a:cs typeface="Calibri" panose="020F0502020204030204" pitchFamily="34" charset="0"/>
              </a:rPr>
              <a:t>Data analysis was conducted using Python 3.7</a:t>
            </a:r>
          </a:p>
          <a:p>
            <a:endParaRPr lang="en-US" sz="2400" dirty="0">
              <a:latin typeface="Calibri" panose="020F0502020204030204" pitchFamily="34" charset="0"/>
              <a:ea typeface="Verdana" panose="020B0604030504040204" pitchFamily="34" charset="0"/>
              <a:cs typeface="Calibri" panose="020F0502020204030204" pitchFamily="34" charset="0"/>
            </a:endParaRPr>
          </a:p>
        </p:txBody>
      </p:sp>
      <p:sp>
        <p:nvSpPr>
          <p:cNvPr id="34" name="Text Box 192">
            <a:extLst>
              <a:ext uri="{FF2B5EF4-FFF2-40B4-BE49-F238E27FC236}">
                <a16:creationId xmlns:a16="http://schemas.microsoft.com/office/drawing/2014/main" id="{EF2FF207-9D8F-4B08-8DDC-E9DE6D18B777}"/>
              </a:ext>
            </a:extLst>
          </p:cNvPr>
          <p:cNvSpPr txBox="1">
            <a:spLocks noChangeArrowheads="1"/>
          </p:cNvSpPr>
          <p:nvPr/>
        </p:nvSpPr>
        <p:spPr bwMode="auto">
          <a:xfrm>
            <a:off x="16602077" y="11489125"/>
            <a:ext cx="12237832" cy="11107737"/>
          </a:xfrm>
          <a:prstGeom prst="rect">
            <a:avLst/>
          </a:prstGeom>
          <a:noFill/>
          <a:ln w="12700">
            <a:noFill/>
          </a:ln>
          <a:effectLst/>
        </p:spPr>
        <p:txBody>
          <a:bodyPr wrap="square" lIns="135676" tIns="135676" rIns="135676" bIns="135676">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marL="457200" indent="-457200" algn="just">
              <a:buFont typeface="Wingdings" panose="05000000000000000000" pitchFamily="2" charset="2"/>
              <a:buChar char="§"/>
            </a:pPr>
            <a:r>
              <a:rPr lang="en-US" sz="3200" dirty="0">
                <a:latin typeface="Calibri" panose="020F0502020204030204" pitchFamily="34" charset="0"/>
                <a:cs typeface="Calibri" panose="020F0502020204030204" pitchFamily="34" charset="0"/>
              </a:rPr>
              <a:t>Analyzed 6,171 newly diagnosed clients from 113 testing facilities</a:t>
            </a:r>
          </a:p>
          <a:p>
            <a:pPr marL="457200" indent="-457200" algn="just">
              <a:buFont typeface="Wingdings" panose="05000000000000000000" pitchFamily="2" charset="2"/>
              <a:buChar char="§"/>
            </a:pPr>
            <a:r>
              <a:rPr lang="en-US" sz="3200" dirty="0">
                <a:latin typeface="Calibri" panose="020F0502020204030204" pitchFamily="34" charset="0"/>
                <a:cs typeface="Calibri" panose="020F0502020204030204" pitchFamily="34" charset="0"/>
              </a:rPr>
              <a:t>5,502 (89.2%) had LT infection and 669 (10.8%) had a RTRI recent infection</a:t>
            </a:r>
          </a:p>
          <a:p>
            <a:pPr marL="457200" indent="-457200" algn="just">
              <a:buFont typeface="Wingdings" panose="05000000000000000000" pitchFamily="2" charset="2"/>
              <a:buChar char="§"/>
            </a:pPr>
            <a:r>
              <a:rPr lang="en-US" sz="3200" dirty="0">
                <a:latin typeface="Calibri" panose="020F0502020204030204" pitchFamily="34" charset="0"/>
                <a:cs typeface="Calibri" panose="020F0502020204030204" pitchFamily="34" charset="0"/>
              </a:rPr>
              <a:t>In adjusted multivariate analyses (Figure 1), LT infection was associated with:</a:t>
            </a:r>
          </a:p>
          <a:p>
            <a:pPr marL="1200150" lvl="1" indent="-457200" algn="just">
              <a:buFont typeface="Wingdings" panose="05000000000000000000" pitchFamily="2" charset="2"/>
              <a:buChar char="§"/>
            </a:pPr>
            <a:r>
              <a:rPr lang="en-US" sz="3200" dirty="0">
                <a:latin typeface="Calibri" panose="020F0502020204030204" pitchFamily="34" charset="0"/>
                <a:cs typeface="Calibri" panose="020F0502020204030204" pitchFamily="34" charset="0"/>
              </a:rPr>
              <a:t>Male sex (</a:t>
            </a:r>
            <a:r>
              <a:rPr lang="en-US" sz="3200" dirty="0" err="1">
                <a:latin typeface="Calibri" panose="020F0502020204030204" pitchFamily="34" charset="0"/>
                <a:cs typeface="Calibri" panose="020F0502020204030204" pitchFamily="34" charset="0"/>
              </a:rPr>
              <a:t>aOR</a:t>
            </a:r>
            <a:r>
              <a:rPr lang="en-US" sz="3200" baseline="-25000" dirty="0" err="1">
                <a:latin typeface="Calibri" panose="020F0502020204030204" pitchFamily="34" charset="0"/>
                <a:cs typeface="Calibri" panose="020F0502020204030204" pitchFamily="34" charset="0"/>
              </a:rPr>
              <a:t>vs.non</a:t>
            </a:r>
            <a:r>
              <a:rPr lang="en-US" sz="3200" baseline="-25000" dirty="0">
                <a:latin typeface="Calibri" panose="020F0502020204030204" pitchFamily="34" charset="0"/>
                <a:cs typeface="Calibri" panose="020F0502020204030204" pitchFamily="34" charset="0"/>
              </a:rPr>
              <a:t>-pregnant female</a:t>
            </a:r>
            <a:r>
              <a:rPr lang="en-US" sz="3200" dirty="0">
                <a:latin typeface="Calibri" panose="020F0502020204030204" pitchFamily="34" charset="0"/>
                <a:cs typeface="Calibri" panose="020F0502020204030204" pitchFamily="34" charset="0"/>
              </a:rPr>
              <a:t>: 2.00; 95% CI: 1.59 – 2.51)</a:t>
            </a:r>
          </a:p>
          <a:p>
            <a:pPr marL="1200150" lvl="1" indent="-457200" algn="just">
              <a:buFont typeface="Wingdings" panose="05000000000000000000" pitchFamily="2" charset="2"/>
              <a:buChar char="§"/>
            </a:pPr>
            <a:r>
              <a:rPr lang="en-US" sz="3200" dirty="0">
                <a:latin typeface="Calibri" panose="020F0502020204030204" pitchFamily="34" charset="0"/>
                <a:cs typeface="Calibri" panose="020F0502020204030204" pitchFamily="34" charset="0"/>
              </a:rPr>
              <a:t>Clients who were &gt;25 years of age in the following age categories:  </a:t>
            </a:r>
          </a:p>
          <a:p>
            <a:pPr marL="1600200" lvl="2" indent="-457200" algn="just">
              <a:buFont typeface="Wingdings" panose="05000000000000000000" pitchFamily="2" charset="2"/>
              <a:buChar char="§"/>
            </a:pPr>
            <a:r>
              <a:rPr lang="en-US" sz="3200" dirty="0">
                <a:latin typeface="Calibri" panose="020F0502020204030204" pitchFamily="34" charset="0"/>
                <a:cs typeface="Calibri" panose="020F0502020204030204" pitchFamily="34" charset="0"/>
              </a:rPr>
              <a:t>25-34 (aOR</a:t>
            </a:r>
            <a:r>
              <a:rPr lang="en-US" sz="3200" baseline="-25000" dirty="0">
                <a:latin typeface="Calibri" panose="020F0502020204030204" pitchFamily="34" charset="0"/>
                <a:cs typeface="Calibri" panose="020F0502020204030204" pitchFamily="34" charset="0"/>
              </a:rPr>
              <a:t>vs.15-24</a:t>
            </a:r>
            <a:r>
              <a:rPr lang="en-US" sz="3200" dirty="0">
                <a:latin typeface="Calibri" panose="020F0502020204030204" pitchFamily="34" charset="0"/>
                <a:cs typeface="Calibri" panose="020F0502020204030204" pitchFamily="34" charset="0"/>
              </a:rPr>
              <a:t>: 2.10; 95% CI: 1.74 – 2.54)</a:t>
            </a:r>
          </a:p>
          <a:p>
            <a:pPr marL="1600200" lvl="2" indent="-457200" algn="just">
              <a:buFont typeface="Wingdings" panose="05000000000000000000" pitchFamily="2" charset="2"/>
              <a:buChar char="§"/>
            </a:pPr>
            <a:r>
              <a:rPr lang="en-US" sz="3200" dirty="0">
                <a:latin typeface="Calibri" panose="020F0502020204030204" pitchFamily="34" charset="0"/>
                <a:cs typeface="Calibri" panose="020F0502020204030204" pitchFamily="34" charset="0"/>
              </a:rPr>
              <a:t>35-44 (</a:t>
            </a:r>
            <a:r>
              <a:rPr lang="en-US" sz="3200" dirty="0" err="1">
                <a:latin typeface="Calibri" panose="020F0502020204030204" pitchFamily="34" charset="0"/>
                <a:cs typeface="Calibri" panose="020F0502020204030204" pitchFamily="34" charset="0"/>
              </a:rPr>
              <a:t>aOR</a:t>
            </a:r>
            <a:r>
              <a:rPr lang="en-US" sz="3200" baseline="-25000" dirty="0">
                <a:latin typeface="Calibri" panose="020F0502020204030204" pitchFamily="34" charset="0"/>
                <a:cs typeface="Calibri" panose="020F0502020204030204" pitchFamily="34" charset="0"/>
              </a:rPr>
              <a:t> vs.15-24</a:t>
            </a:r>
            <a:r>
              <a:rPr lang="en-US" sz="3200" dirty="0">
                <a:latin typeface="Calibri" panose="020F0502020204030204" pitchFamily="34" charset="0"/>
                <a:cs typeface="Calibri" panose="020F0502020204030204" pitchFamily="34" charset="0"/>
              </a:rPr>
              <a:t>: 2.92; 95% CI: 2.23 – 3.81) </a:t>
            </a:r>
          </a:p>
          <a:p>
            <a:pPr marL="1600200" lvl="2" indent="-457200" algn="just">
              <a:buFont typeface="Wingdings" panose="05000000000000000000" pitchFamily="2" charset="2"/>
              <a:buChar char="§"/>
            </a:pPr>
            <a:r>
              <a:rPr lang="en-US" sz="3200" dirty="0">
                <a:latin typeface="Calibri" panose="020F0502020204030204" pitchFamily="34" charset="0"/>
                <a:cs typeface="Calibri" panose="020F0502020204030204" pitchFamily="34" charset="0"/>
              </a:rPr>
              <a:t>45-54 (</a:t>
            </a:r>
            <a:r>
              <a:rPr lang="en-US" sz="3200" dirty="0" err="1">
                <a:latin typeface="Calibri" panose="020F0502020204030204" pitchFamily="34" charset="0"/>
                <a:cs typeface="Calibri" panose="020F0502020204030204" pitchFamily="34" charset="0"/>
              </a:rPr>
              <a:t>aOR</a:t>
            </a:r>
            <a:r>
              <a:rPr lang="en-US" sz="3200" baseline="-25000" dirty="0">
                <a:latin typeface="Calibri" panose="020F0502020204030204" pitchFamily="34" charset="0"/>
                <a:cs typeface="Calibri" panose="020F0502020204030204" pitchFamily="34" charset="0"/>
              </a:rPr>
              <a:t> vs.15-24</a:t>
            </a:r>
            <a:r>
              <a:rPr lang="en-US" sz="3200" dirty="0">
                <a:latin typeface="Calibri" panose="020F0502020204030204" pitchFamily="34" charset="0"/>
                <a:cs typeface="Calibri" panose="020F0502020204030204" pitchFamily="34" charset="0"/>
              </a:rPr>
              <a:t>: 3.30; 95% CI: 2.10 – 5.16)</a:t>
            </a:r>
          </a:p>
          <a:p>
            <a:pPr marL="1600200" lvl="2" indent="-457200" algn="just">
              <a:buFont typeface="Wingdings" panose="05000000000000000000" pitchFamily="2" charset="2"/>
              <a:buChar char="§"/>
            </a:pPr>
            <a:r>
              <a:rPr lang="en-US" sz="3200" dirty="0">
                <a:latin typeface="Calibri" panose="020F0502020204030204" pitchFamily="34" charset="0"/>
                <a:cs typeface="Calibri" panose="020F0502020204030204" pitchFamily="34" charset="0"/>
              </a:rPr>
              <a:t>≥55 (</a:t>
            </a:r>
            <a:r>
              <a:rPr lang="en-US" sz="3200" dirty="0" err="1">
                <a:latin typeface="Calibri" panose="020F0502020204030204" pitchFamily="34" charset="0"/>
                <a:cs typeface="Calibri" panose="020F0502020204030204" pitchFamily="34" charset="0"/>
              </a:rPr>
              <a:t>aOR</a:t>
            </a:r>
            <a:r>
              <a:rPr lang="en-US" sz="3200" baseline="-25000" dirty="0">
                <a:latin typeface="Calibri" panose="020F0502020204030204" pitchFamily="34" charset="0"/>
                <a:cs typeface="Calibri" panose="020F0502020204030204" pitchFamily="34" charset="0"/>
              </a:rPr>
              <a:t> vs.15-24</a:t>
            </a:r>
            <a:r>
              <a:rPr lang="en-US" sz="3200" dirty="0">
                <a:latin typeface="Calibri" panose="020F0502020204030204" pitchFamily="34" charset="0"/>
                <a:cs typeface="Calibri" panose="020F0502020204030204" pitchFamily="34" charset="0"/>
              </a:rPr>
              <a:t>: 3.5; 95% CI: 1.76 – 7.07)</a:t>
            </a:r>
          </a:p>
          <a:p>
            <a:pPr marL="1200150" lvl="1" indent="-457200" algn="just">
              <a:buFont typeface="Wingdings" panose="05000000000000000000" pitchFamily="2" charset="2"/>
              <a:buChar char="§"/>
            </a:pPr>
            <a:r>
              <a:rPr lang="en-US" sz="3200" dirty="0">
                <a:latin typeface="Calibri" panose="020F0502020204030204" pitchFamily="34" charset="0"/>
                <a:cs typeface="Calibri" panose="020F0502020204030204" pitchFamily="34" charset="0"/>
              </a:rPr>
              <a:t>Residence in the </a:t>
            </a:r>
            <a:r>
              <a:rPr lang="en-US" sz="3200" dirty="0" err="1">
                <a:latin typeface="Calibri" panose="020F0502020204030204" pitchFamily="34" charset="0"/>
                <a:cs typeface="Calibri" panose="020F0502020204030204" pitchFamily="34" charset="0"/>
              </a:rPr>
              <a:t>Hhohho</a:t>
            </a:r>
            <a:r>
              <a:rPr lang="en-US" sz="3200" dirty="0">
                <a:latin typeface="Calibri" panose="020F0502020204030204" pitchFamily="34" charset="0"/>
                <a:cs typeface="Calibri" panose="020F0502020204030204" pitchFamily="34" charset="0"/>
              </a:rPr>
              <a:t> region (</a:t>
            </a:r>
            <a:r>
              <a:rPr lang="en-US" sz="3200" dirty="0" err="1">
                <a:latin typeface="Calibri" panose="020F0502020204030204" pitchFamily="34" charset="0"/>
                <a:cs typeface="Calibri" panose="020F0502020204030204" pitchFamily="34" charset="0"/>
              </a:rPr>
              <a:t>aOR</a:t>
            </a:r>
            <a:r>
              <a:rPr lang="en-US" sz="3200" baseline="-25000" dirty="0" err="1">
                <a:latin typeface="Calibri" panose="020F0502020204030204" pitchFamily="34" charset="0"/>
                <a:cs typeface="Calibri" panose="020F0502020204030204" pitchFamily="34" charset="0"/>
              </a:rPr>
              <a:t>vs.Lobombo</a:t>
            </a:r>
            <a:r>
              <a:rPr lang="en-US" sz="3200" dirty="0">
                <a:latin typeface="Calibri" panose="020F0502020204030204" pitchFamily="34" charset="0"/>
                <a:cs typeface="Calibri" panose="020F0502020204030204" pitchFamily="34" charset="0"/>
              </a:rPr>
              <a:t>: 1.32; 95%CI: 1.03 – 1.70)</a:t>
            </a:r>
          </a:p>
          <a:p>
            <a:pPr marL="1200150" lvl="1" indent="-457200" algn="just">
              <a:buFont typeface="Wingdings" panose="05000000000000000000" pitchFamily="2" charset="2"/>
              <a:buChar char="§"/>
            </a:pPr>
            <a:r>
              <a:rPr lang="en-US" sz="3200" dirty="0">
                <a:latin typeface="Calibri" panose="020F0502020204030204" pitchFamily="34" charset="0"/>
                <a:cs typeface="Calibri" panose="020F0502020204030204" pitchFamily="34" charset="0"/>
              </a:rPr>
              <a:t>Clients with no prior testing history (</a:t>
            </a:r>
            <a:r>
              <a:rPr lang="en-US" sz="3200" dirty="0" err="1">
                <a:latin typeface="Calibri" panose="020F0502020204030204" pitchFamily="34" charset="0"/>
                <a:cs typeface="Calibri" panose="020F0502020204030204" pitchFamily="34" charset="0"/>
              </a:rPr>
              <a:t>aOR</a:t>
            </a:r>
            <a:r>
              <a:rPr lang="en-US" sz="3200" dirty="0">
                <a:latin typeface="Calibri" panose="020F0502020204030204" pitchFamily="34" charset="0"/>
                <a:cs typeface="Calibri" panose="020F0502020204030204" pitchFamily="34" charset="0"/>
              </a:rPr>
              <a:t>: 1.86; 95%CI: 1.55 – 2.23)</a:t>
            </a:r>
          </a:p>
          <a:p>
            <a:pPr marL="1200150" lvl="1" indent="-457200" algn="just">
              <a:buFont typeface="Wingdings" panose="05000000000000000000" pitchFamily="2" charset="2"/>
              <a:buChar char="§"/>
            </a:pPr>
            <a:r>
              <a:rPr lang="en-US" sz="3200" dirty="0">
                <a:latin typeface="Calibri" panose="020F0502020204030204" pitchFamily="34" charset="0"/>
                <a:cs typeface="Calibri" panose="020F0502020204030204" pitchFamily="34" charset="0"/>
              </a:rPr>
              <a:t>Clients who reported no use of HIV self-test kit in the past 12 months (</a:t>
            </a:r>
            <a:r>
              <a:rPr lang="en-US" sz="3200" dirty="0" err="1">
                <a:latin typeface="Calibri" panose="020F0502020204030204" pitchFamily="34" charset="0"/>
                <a:cs typeface="Calibri" panose="020F0502020204030204" pitchFamily="34" charset="0"/>
              </a:rPr>
              <a:t>aOR</a:t>
            </a:r>
            <a:r>
              <a:rPr lang="en-US" sz="3200" dirty="0">
                <a:latin typeface="Calibri" panose="020F0502020204030204" pitchFamily="34" charset="0"/>
                <a:cs typeface="Calibri" panose="020F0502020204030204" pitchFamily="34" charset="0"/>
              </a:rPr>
              <a:t>: 1.44; 95%CI: 1.06 – 1.94)</a:t>
            </a:r>
          </a:p>
          <a:p>
            <a:pPr marL="457200" indent="-457200" algn="just">
              <a:buFont typeface="Wingdings" panose="05000000000000000000" pitchFamily="2" charset="2"/>
              <a:buChar char="§"/>
            </a:pPr>
            <a:r>
              <a:rPr lang="en-US" sz="3200" dirty="0">
                <a:latin typeface="Calibri" panose="020F0502020204030204" pitchFamily="34" charset="0"/>
                <a:cs typeface="Calibri" panose="020F0502020204030204" pitchFamily="34" charset="0"/>
              </a:rPr>
              <a:t>Distance traveled for HIV diagnosis, marital status, education, injection drug use, number of partners in the past 12 months and experiencing forced sex in the past 12 months were not associated with LT infection. </a:t>
            </a:r>
          </a:p>
        </p:txBody>
      </p:sp>
      <p:sp>
        <p:nvSpPr>
          <p:cNvPr id="35" name="Text Box 192">
            <a:extLst>
              <a:ext uri="{FF2B5EF4-FFF2-40B4-BE49-F238E27FC236}">
                <a16:creationId xmlns:a16="http://schemas.microsoft.com/office/drawing/2014/main" id="{09084FA6-F8A7-4160-9661-91A420238F65}"/>
              </a:ext>
            </a:extLst>
          </p:cNvPr>
          <p:cNvSpPr txBox="1">
            <a:spLocks noChangeArrowheads="1"/>
          </p:cNvSpPr>
          <p:nvPr/>
        </p:nvSpPr>
        <p:spPr bwMode="auto">
          <a:xfrm>
            <a:off x="16602077" y="34442251"/>
            <a:ext cx="12237832" cy="2736214"/>
          </a:xfrm>
          <a:prstGeom prst="rect">
            <a:avLst/>
          </a:prstGeom>
          <a:noFill/>
          <a:ln w="12700">
            <a:noFill/>
          </a:ln>
          <a:effectLst/>
        </p:spPr>
        <p:txBody>
          <a:bodyPr wrap="square" lIns="135676" tIns="135676" rIns="135676" bIns="135676">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just"/>
            <a:r>
              <a:rPr lang="en-US" sz="3200" dirty="0">
                <a:latin typeface="Calibri" panose="020F0502020204030204" pitchFamily="34" charset="0"/>
                <a:ea typeface="Verdana" panose="020B0604030504040204" pitchFamily="34" charset="0"/>
                <a:cs typeface="Calibri" panose="020F0502020204030204" pitchFamily="34" charset="0"/>
              </a:rPr>
              <a:t>Recent infection surveillance can sharpen program response to accelerate epidemic control. Further promotion of frequent HV testing, including through expanded access to self-test kits, particularly among men and older individuals, is critical to reduce delayed HIV diagnosis—a major impediment to achieve epidemic control. </a:t>
            </a:r>
          </a:p>
        </p:txBody>
      </p:sp>
      <p:cxnSp>
        <p:nvCxnSpPr>
          <p:cNvPr id="36" name="Straight Connector 35">
            <a:extLst>
              <a:ext uri="{FF2B5EF4-FFF2-40B4-BE49-F238E27FC236}">
                <a16:creationId xmlns:a16="http://schemas.microsoft.com/office/drawing/2014/main" id="{0159B46E-DF54-445D-A4DE-2DFD17C5EEB0}"/>
              </a:ext>
            </a:extLst>
          </p:cNvPr>
          <p:cNvCxnSpPr>
            <a:cxnSpLocks/>
          </p:cNvCxnSpPr>
          <p:nvPr/>
        </p:nvCxnSpPr>
        <p:spPr>
          <a:xfrm>
            <a:off x="15137604" y="37359772"/>
            <a:ext cx="13877153"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descr="Chart, radar chart&#10;&#10;Description automatically generated">
            <a:extLst>
              <a:ext uri="{FF2B5EF4-FFF2-40B4-BE49-F238E27FC236}">
                <a16:creationId xmlns:a16="http://schemas.microsoft.com/office/drawing/2014/main" id="{4F6C6ABF-9594-584B-9140-EB7B4616293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97" t="8015"/>
          <a:stretch/>
        </p:blipFill>
        <p:spPr>
          <a:xfrm>
            <a:off x="3036642" y="16406427"/>
            <a:ext cx="9234974" cy="8343232"/>
          </a:xfrm>
          <a:prstGeom prst="rect">
            <a:avLst/>
          </a:prstGeom>
          <a:ln w="12700">
            <a:noFill/>
          </a:ln>
        </p:spPr>
      </p:pic>
      <p:grpSp>
        <p:nvGrpSpPr>
          <p:cNvPr id="28" name="Group 27">
            <a:extLst>
              <a:ext uri="{FF2B5EF4-FFF2-40B4-BE49-F238E27FC236}">
                <a16:creationId xmlns:a16="http://schemas.microsoft.com/office/drawing/2014/main" id="{D9178A8F-53B7-2149-97E1-F9F14D8B7306}"/>
              </a:ext>
            </a:extLst>
          </p:cNvPr>
          <p:cNvGrpSpPr/>
          <p:nvPr/>
        </p:nvGrpSpPr>
        <p:grpSpPr>
          <a:xfrm>
            <a:off x="17229829" y="41136261"/>
            <a:ext cx="7763770" cy="1648319"/>
            <a:chOff x="17229829" y="41212962"/>
            <a:chExt cx="7763770" cy="1648319"/>
          </a:xfrm>
        </p:grpSpPr>
        <p:pic>
          <p:nvPicPr>
            <p:cNvPr id="37" name="Picture 36" descr="A picture containing text, clipart&#10;&#10;Description automatically generated">
              <a:extLst>
                <a:ext uri="{FF2B5EF4-FFF2-40B4-BE49-F238E27FC236}">
                  <a16:creationId xmlns:a16="http://schemas.microsoft.com/office/drawing/2014/main" id="{CEE3A803-8177-7846-A95E-F051883562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229829" y="41212962"/>
              <a:ext cx="2333518" cy="1636945"/>
            </a:xfrm>
            <a:prstGeom prst="rect">
              <a:avLst/>
            </a:prstGeom>
          </p:spPr>
        </p:pic>
        <p:pic>
          <p:nvPicPr>
            <p:cNvPr id="38" name="Picture 2" descr="PEPFAR-Swaziland-2013 - Eswatini National AIDS Programme">
              <a:extLst>
                <a:ext uri="{FF2B5EF4-FFF2-40B4-BE49-F238E27FC236}">
                  <a16:creationId xmlns:a16="http://schemas.microsoft.com/office/drawing/2014/main" id="{BEC67785-B0BB-1446-B003-6CF0051B7FE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34599"/>
            <a:stretch/>
          </p:blipFill>
          <p:spPr bwMode="auto">
            <a:xfrm>
              <a:off x="19390248" y="41230431"/>
              <a:ext cx="2824523" cy="163085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descr="Logo&#10;&#10;Description automatically generated">
              <a:extLst>
                <a:ext uri="{FF2B5EF4-FFF2-40B4-BE49-F238E27FC236}">
                  <a16:creationId xmlns:a16="http://schemas.microsoft.com/office/drawing/2014/main" id="{7EB0792B-C76E-4F4E-9343-E1D3FA85CD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06472" y="41221582"/>
              <a:ext cx="2787127" cy="1630488"/>
            </a:xfrm>
            <a:prstGeom prst="rect">
              <a:avLst/>
            </a:prstGeom>
            <a:solidFill>
              <a:schemeClr val="bg1"/>
            </a:solidFill>
          </p:spPr>
        </p:pic>
      </p:grpSp>
      <p:sp>
        <p:nvSpPr>
          <p:cNvPr id="40" name="TextBox 39">
            <a:extLst>
              <a:ext uri="{FF2B5EF4-FFF2-40B4-BE49-F238E27FC236}">
                <a16:creationId xmlns:a16="http://schemas.microsoft.com/office/drawing/2014/main" id="{4077C461-CF5B-F54E-88F0-41F239B8C311}"/>
              </a:ext>
            </a:extLst>
          </p:cNvPr>
          <p:cNvSpPr txBox="1"/>
          <p:nvPr/>
        </p:nvSpPr>
        <p:spPr>
          <a:xfrm>
            <a:off x="1652339" y="34846930"/>
            <a:ext cx="12003581" cy="1077218"/>
          </a:xfrm>
          <a:prstGeom prst="rect">
            <a:avLst/>
          </a:prstGeom>
          <a:noFill/>
        </p:spPr>
        <p:txBody>
          <a:bodyPr wrap="square" rtlCol="0">
            <a:spAutoFit/>
          </a:bodyPr>
          <a:lstStyle/>
          <a:p>
            <a:r>
              <a:rPr lang="en-US" sz="3200" b="1" dirty="0">
                <a:solidFill>
                  <a:srgbClr val="022169"/>
                </a:solidFill>
                <a:cs typeface="Arial" panose="020B0604020202020204" pitchFamily="34" charset="0"/>
              </a:rPr>
              <a:t>Table 1: </a:t>
            </a:r>
            <a:r>
              <a:rPr lang="en-US" sz="3200" b="1" i="1" dirty="0">
                <a:solidFill>
                  <a:srgbClr val="022169"/>
                </a:solidFill>
                <a:cs typeface="Arial" panose="020B0604020202020204" pitchFamily="34" charset="0"/>
              </a:rPr>
              <a:t>Select demographic characteristics of RTRI Recent, RTRI Long-term and RITA Reclassified Long-term Infections</a:t>
            </a:r>
          </a:p>
        </p:txBody>
      </p:sp>
      <p:grpSp>
        <p:nvGrpSpPr>
          <p:cNvPr id="7" name="Group 6">
            <a:extLst>
              <a:ext uri="{FF2B5EF4-FFF2-40B4-BE49-F238E27FC236}">
                <a16:creationId xmlns:a16="http://schemas.microsoft.com/office/drawing/2014/main" id="{F6B5821B-E546-094A-B013-637ACB58D8F9}"/>
              </a:ext>
            </a:extLst>
          </p:cNvPr>
          <p:cNvGrpSpPr/>
          <p:nvPr/>
        </p:nvGrpSpPr>
        <p:grpSpPr>
          <a:xfrm>
            <a:off x="16393172" y="24043662"/>
            <a:ext cx="12655643" cy="9841963"/>
            <a:chOff x="16411460" y="21401881"/>
            <a:chExt cx="11967006" cy="9306428"/>
          </a:xfrm>
        </p:grpSpPr>
        <p:pic>
          <p:nvPicPr>
            <p:cNvPr id="26" name="Picture 25" descr="Chart, scatter chart&#10;&#10;Description automatically generated">
              <a:extLst>
                <a:ext uri="{FF2B5EF4-FFF2-40B4-BE49-F238E27FC236}">
                  <a16:creationId xmlns:a16="http://schemas.microsoft.com/office/drawing/2014/main" id="{2126B455-EC89-5A4F-917C-986BEA0BB45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495049" y="21408861"/>
              <a:ext cx="11883417" cy="9299448"/>
            </a:xfrm>
            <a:prstGeom prst="rect">
              <a:avLst/>
            </a:prstGeom>
            <a:ln w="12700">
              <a:noFill/>
            </a:ln>
          </p:spPr>
        </p:pic>
        <p:sp>
          <p:nvSpPr>
            <p:cNvPr id="6" name="Rectangle 5">
              <a:extLst>
                <a:ext uri="{FF2B5EF4-FFF2-40B4-BE49-F238E27FC236}">
                  <a16:creationId xmlns:a16="http://schemas.microsoft.com/office/drawing/2014/main" id="{517D568D-CFD1-6142-98B9-9D179B26D7FF}"/>
                </a:ext>
              </a:extLst>
            </p:cNvPr>
            <p:cNvSpPr/>
            <p:nvPr/>
          </p:nvSpPr>
          <p:spPr>
            <a:xfrm>
              <a:off x="16411460" y="21401881"/>
              <a:ext cx="120165" cy="93064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descr="Table&#10;&#10;Description automatically generated">
            <a:extLst>
              <a:ext uri="{FF2B5EF4-FFF2-40B4-BE49-F238E27FC236}">
                <a16:creationId xmlns:a16="http://schemas.microsoft.com/office/drawing/2014/main" id="{64C82AB9-DEDC-E441-9AD0-3233335D17C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52338" y="36278457"/>
            <a:ext cx="12377383" cy="4324362"/>
          </a:xfrm>
          <a:prstGeom prst="rect">
            <a:avLst/>
          </a:prstGeom>
        </p:spPr>
      </p:pic>
    </p:spTree>
    <p:extLst>
      <p:ext uri="{BB962C8B-B14F-4D97-AF65-F5344CB8AC3E}">
        <p14:creationId xmlns:p14="http://schemas.microsoft.com/office/powerpoint/2010/main" val="1125118062"/>
      </p:ext>
    </p:extLst>
  </p:cSld>
  <p:clrMapOvr>
    <a:masterClrMapping/>
  </p:clrMapOvr>
</p:sld>
</file>

<file path=ppt/theme/theme1.xml><?xml version="1.0" encoding="utf-8"?>
<a:theme xmlns:a="http://schemas.openxmlformats.org/drawingml/2006/main" name="Office Theme">
  <a:themeElements>
    <a:clrScheme name="ICAP Global Health Colors">
      <a:dk1>
        <a:srgbClr val="4B545B"/>
      </a:dk1>
      <a:lt1>
        <a:srgbClr val="FFFFFF"/>
      </a:lt1>
      <a:dk2>
        <a:srgbClr val="C9CFD4"/>
      </a:dk2>
      <a:lt2>
        <a:srgbClr val="737D84"/>
      </a:lt2>
      <a:accent1>
        <a:srgbClr val="B0DFDB"/>
      </a:accent1>
      <a:accent2>
        <a:srgbClr val="00B5DE"/>
      </a:accent2>
      <a:accent3>
        <a:srgbClr val="FDB913"/>
      </a:accent3>
      <a:accent4>
        <a:srgbClr val="80C342"/>
      </a:accent4>
      <a:accent5>
        <a:srgbClr val="00B8A5"/>
      </a:accent5>
      <a:accent6>
        <a:srgbClr val="F04E58"/>
      </a:accent6>
      <a:hlink>
        <a:srgbClr val="022169"/>
      </a:hlink>
      <a:folHlink>
        <a:srgbClr val="1D4F9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NGOOnlineDocument" ma:contentTypeID="0x01010033CF86A3E53F48B7ADBBC140A8AF8FA700696693E289A8E648B79FE50524B9F735" ma:contentTypeVersion="17" ma:contentTypeDescription="NGO Document content type" ma:contentTypeScope="" ma:versionID="1107a9741f3aa0f9dc48abe54d0095a2">
  <xsd:schema xmlns:xsd="http://www.w3.org/2001/XMLSchema" xmlns:xs="http://www.w3.org/2001/XMLSchema" xmlns:p="http://schemas.microsoft.com/office/2006/metadata/properties" xmlns:ns2="c629780e-db83-45bc-a257-7c8c4fd6b9cb" xmlns:ns3="335b5c5a-a0c9-416e-9032-6454cebfcc03" targetNamespace="http://schemas.microsoft.com/office/2006/metadata/properties" ma:root="true" ma:fieldsID="d5719abf6a17b070520a5ab2e97d96da" ns2:_="" ns3:_="">
    <xsd:import namespace="c629780e-db83-45bc-a257-7c8c4fd6b9cb"/>
    <xsd:import namespace="335b5c5a-a0c9-416e-9032-6454cebfcc03"/>
    <xsd:element name="properties">
      <xsd:complexType>
        <xsd:sequence>
          <xsd:element name="documentManagement">
            <xsd:complexType>
              <xsd:all>
                <xsd:element ref="ns2:FavoriteUsers" minOccurs="0"/>
                <xsd:element ref="ns2:KeyEntities" minOccurs="0"/>
                <xsd:element ref="ns2:i9f2da93fcc74e869d070fd34a0597c4" minOccurs="0"/>
                <xsd:element ref="ns2:TaxCatchAll" minOccurs="0"/>
                <xsd:element ref="ns2:TaxCatchAllLabel" minOccurs="0"/>
                <xsd:element ref="ns2:cc92bdb0fa944447acf309642a11bf0d"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2:SharedWithUsers" minOccurs="0"/>
                <xsd:element ref="ns2:SharedWithDetail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29780e-db83-45bc-a257-7c8c4fd6b9cb" elementFormDefault="qualified">
    <xsd:import namespace="http://schemas.microsoft.com/office/2006/documentManagement/types"/>
    <xsd:import namespace="http://schemas.microsoft.com/office/infopath/2007/PartnerControls"/>
    <xsd:element name="FavoriteUsers" ma:index="8" nillable="true" ma:displayName="F" ma:description="Store all users who mark this document as favorite" ma:hidden="true" ma:internalName="FavoriteUsers">
      <xsd:simpleType>
        <xsd:restriction base="dms:Text"/>
      </xsd:simpleType>
    </xsd:element>
    <xsd:element name="KeyEntities" ma:index="9" nillable="true" ma:displayName="K" ma:description="Store all entities which this document as a key" ma:hidden="true" ma:internalName="KeyEntities">
      <xsd:simpleType>
        <xsd:restriction base="dms:Text"/>
      </xsd:simpleType>
    </xsd:element>
    <xsd:element name="i9f2da93fcc74e869d070fd34a0597c4" ma:index="10" nillable="true" ma:taxonomy="true" ma:internalName="i9f2da93fcc74e869d070fd34a0597c4" ma:taxonomyFieldName="NGOOnlineDocumentType" ma:displayName="Document types" ma:fieldId="{29f2da93-fcc7-4e86-9d07-0fd34a0597c4}" ma:taxonomyMulti="true" ma:sspId="e492bf4d-7d24-4a02-9dd7-4d67ddc3dcfb" ma:termSetId="ab881ecd-e3fb-4592-9594-ea70170c21a9" ma:anchorId="00000000-0000-0000-0000-000000000000" ma:open="false" ma:isKeyword="false">
      <xsd:complexType>
        <xsd:sequence>
          <xsd:element ref="pc:Terms" minOccurs="0" maxOccurs="1"/>
        </xsd:sequence>
      </xsd:complexType>
    </xsd:element>
    <xsd:element name="TaxCatchAll" ma:index="11" nillable="true" ma:displayName="Taxonomy Catch All Column" ma:hidden="true" ma:list="{a205db0c-b838-4c53-becf-285510dc543a}" ma:internalName="TaxCatchAll" ma:showField="CatchAllData" ma:web="c629780e-db83-45bc-a257-7c8c4fd6b9cb">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a205db0c-b838-4c53-becf-285510dc543a}" ma:internalName="TaxCatchAllLabel" ma:readOnly="true" ma:showField="CatchAllDataLabel" ma:web="c629780e-db83-45bc-a257-7c8c4fd6b9cb">
      <xsd:complexType>
        <xsd:complexContent>
          <xsd:extension base="dms:MultiChoiceLookup">
            <xsd:sequence>
              <xsd:element name="Value" type="dms:Lookup" maxOccurs="unbounded" minOccurs="0" nillable="true"/>
            </xsd:sequence>
          </xsd:extension>
        </xsd:complexContent>
      </xsd:complexType>
    </xsd:element>
    <xsd:element name="cc92bdb0fa944447acf309642a11bf0d" ma:index="14" nillable="true" ma:taxonomy="true" ma:internalName="cc92bdb0fa944447acf309642a11bf0d" ma:taxonomyFieldName="NGOOnlineKeywords" ma:displayName="Keywords" ma:fieldId="{cc92bdb0-fa94-4447-acf3-09642a11bf0d}" ma:taxonomyMulti="true" ma:sspId="e492bf4d-7d24-4a02-9dd7-4d67ddc3dcfb" ma:termSetId="7c9b2214-6d63-47c8-ad9c-de84cf58bf6c" ma:anchorId="00000000-0000-0000-0000-000000000000" ma:open="true" ma:isKeyword="false">
      <xsd:complexType>
        <xsd:sequence>
          <xsd:element ref="pc:Terms" minOccurs="0" maxOccurs="1"/>
        </xsd:sequence>
      </xsd:complex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35b5c5a-a0c9-416e-9032-6454cebfcc03" elementFormDefault="qualified">
    <xsd:import namespace="http://schemas.microsoft.com/office/2006/documentManagement/types"/>
    <xsd:import namespace="http://schemas.microsoft.com/office/infopath/2007/PartnerControls"/>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element name="MediaServiceLocation" ma:index="2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9f2da93fcc74e869d070fd34a0597c4 xmlns="c629780e-db83-45bc-a257-7c8c4fd6b9cb">
      <Terms xmlns="http://schemas.microsoft.com/office/infopath/2007/PartnerControls"/>
    </i9f2da93fcc74e869d070fd34a0597c4>
    <FavoriteUsers xmlns="c629780e-db83-45bc-a257-7c8c4fd6b9cb" xsi:nil="true"/>
    <cc92bdb0fa944447acf309642a11bf0d xmlns="c629780e-db83-45bc-a257-7c8c4fd6b9cb">
      <Terms xmlns="http://schemas.microsoft.com/office/infopath/2007/PartnerControls"/>
    </cc92bdb0fa944447acf309642a11bf0d>
    <KeyEntities xmlns="c629780e-db83-45bc-a257-7c8c4fd6b9cb" xsi:nil="true"/>
    <TaxCatchAll xmlns="c629780e-db83-45bc-a257-7c8c4fd6b9cb"/>
  </documentManagement>
</p:properties>
</file>

<file path=customXml/itemProps1.xml><?xml version="1.0" encoding="utf-8"?>
<ds:datastoreItem xmlns:ds="http://schemas.openxmlformats.org/officeDocument/2006/customXml" ds:itemID="{FFE166E1-0D67-4765-A799-0B5EA73CC50B}">
  <ds:schemaRefs>
    <ds:schemaRef ds:uri="http://schemas.microsoft.com/sharepoint/v3/contenttype/forms"/>
  </ds:schemaRefs>
</ds:datastoreItem>
</file>

<file path=customXml/itemProps2.xml><?xml version="1.0" encoding="utf-8"?>
<ds:datastoreItem xmlns:ds="http://schemas.openxmlformats.org/officeDocument/2006/customXml" ds:itemID="{81BD45D6-664F-4CE1-83BE-4D357FB0AA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29780e-db83-45bc-a257-7c8c4fd6b9cb"/>
    <ds:schemaRef ds:uri="335b5c5a-a0c9-416e-9032-6454cebfcc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F1D12BB-4AF4-4E80-9852-C3A6CFD1CA41}">
  <ds:schemaRefs>
    <ds:schemaRef ds:uri="http://purl.org/dc/dcmitype/"/>
    <ds:schemaRef ds:uri="http://purl.org/dc/elements/1.1/"/>
    <ds:schemaRef ds:uri="http://schemas.openxmlformats.org/package/2006/metadata/core-properties"/>
    <ds:schemaRef ds:uri="c629780e-db83-45bc-a257-7c8c4fd6b9cb"/>
    <ds:schemaRef ds:uri="http://schemas.microsoft.com/office/2006/documentManagement/types"/>
    <ds:schemaRef ds:uri="http://www.w3.org/XML/1998/namespace"/>
    <ds:schemaRef ds:uri="335b5c5a-a0c9-416e-9032-6454cebfcc03"/>
    <ds:schemaRef ds:uri="http://schemas.microsoft.com/office/infopath/2007/PartnerControl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19051</TotalTime>
  <Words>868</Words>
  <Application>Microsoft Office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Mona Dolan</dc:creator>
  <cp:lastModifiedBy>Pasipamire, Munyaradzi (CDC/DDPHSIS/CGH/DGHT)</cp:lastModifiedBy>
  <cp:revision>80</cp:revision>
  <dcterms:created xsi:type="dcterms:W3CDTF">2016-06-23T11:49:10Z</dcterms:created>
  <dcterms:modified xsi:type="dcterms:W3CDTF">2021-06-25T15:03:55Z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0x01010033CF86A3E53F48B7ADBBC140A8AF8FA700696693E289A8E648B79FE50524B9F735</vt:lpwstr>
  </property>
  <property fmtid="{D5CDD505-2E9C-101B-9397-08002B2CF9AE}" pid="3" name="NGOOnlineKeywords">
    <vt:lpwstr/>
  </property>
  <property fmtid="{D5CDD505-2E9C-101B-9397-08002B2CF9AE}" pid="4" name="NGOOnlineDocumentType">
    <vt:lpwstr/>
  </property>
  <property fmtid="{D5CDD505-2E9C-101B-9397-08002B2CF9AE}" pid="5" name="MSIP_Label_7b94a7b8-f06c-4dfe-bdcc-9b548fd58c31_Enabled">
    <vt:lpwstr>true</vt:lpwstr>
  </property>
  <property fmtid="{D5CDD505-2E9C-101B-9397-08002B2CF9AE}" pid="6" name="MSIP_Label_7b94a7b8-f06c-4dfe-bdcc-9b548fd58c31_SetDate">
    <vt:lpwstr>2021-06-25T15:03:55Z</vt:lpwstr>
  </property>
  <property fmtid="{D5CDD505-2E9C-101B-9397-08002B2CF9AE}" pid="7" name="MSIP_Label_7b94a7b8-f06c-4dfe-bdcc-9b548fd58c31_Method">
    <vt:lpwstr>Privileged</vt:lpwstr>
  </property>
  <property fmtid="{D5CDD505-2E9C-101B-9397-08002B2CF9AE}" pid="8" name="MSIP_Label_7b94a7b8-f06c-4dfe-bdcc-9b548fd58c31_Name">
    <vt:lpwstr>7b94a7b8-f06c-4dfe-bdcc-9b548fd58c31</vt:lpwstr>
  </property>
  <property fmtid="{D5CDD505-2E9C-101B-9397-08002B2CF9AE}" pid="9" name="MSIP_Label_7b94a7b8-f06c-4dfe-bdcc-9b548fd58c31_SiteId">
    <vt:lpwstr>9ce70869-60db-44fd-abe8-d2767077fc8f</vt:lpwstr>
  </property>
  <property fmtid="{D5CDD505-2E9C-101B-9397-08002B2CF9AE}" pid="10" name="MSIP_Label_7b94a7b8-f06c-4dfe-bdcc-9b548fd58c31_ActionId">
    <vt:lpwstr>bc887657-86fb-42dd-aa91-4a87a3f48034</vt:lpwstr>
  </property>
  <property fmtid="{D5CDD505-2E9C-101B-9397-08002B2CF9AE}" pid="11" name="MSIP_Label_7b94a7b8-f06c-4dfe-bdcc-9b548fd58c31_ContentBits">
    <vt:lpwstr>0</vt:lpwstr>
  </property>
</Properties>
</file>