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jpg" ContentType="image/jpg"/>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10058400" cy="7772400"/>
  <p:notesSz cx="10058400" cy="7772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2060"/>
                </a:solidFill>
                <a:latin typeface="Calibri"/>
                <a:cs typeface="Calibri"/>
              </a:defRPr>
            </a:lvl1pPr>
          </a:lstStyle>
          <a:p/>
        </p:txBody>
      </p:sp>
      <p:sp>
        <p:nvSpPr>
          <p:cNvPr id="3" name="Holder 3"/>
          <p:cNvSpPr>
            <a:spLocks noGrp="1"/>
          </p:cNvSpPr>
          <p:nvPr>
            <p:ph type="body" idx="1"/>
          </p:nvPr>
        </p:nvSpPr>
        <p:spPr/>
        <p:txBody>
          <a:bodyPr lIns="0" tIns="0" rIns="0" bIns="0"/>
          <a:lstStyle>
            <a:lvl1pPr>
              <a:defRPr sz="1300" b="0" i="0">
                <a:solidFill>
                  <a:schemeClr val="tx1"/>
                </a:solidFill>
                <a:latin typeface="Calibri"/>
                <a:cs typeface="Calibri"/>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2060"/>
                </a:solidFill>
                <a:latin typeface="Calibri"/>
                <a:cs typeface="Calibri"/>
              </a:defRPr>
            </a:lvl1pPr>
          </a:lstStyle>
          <a:p/>
        </p:txBody>
      </p:sp>
      <p:sp>
        <p:nvSpPr>
          <p:cNvPr id="3" name="Holder 3"/>
          <p:cNvSpPr>
            <a:spLocks noGrp="1"/>
          </p:cNvSpPr>
          <p:nvPr>
            <p:ph idx="2" sz="half"/>
          </p:nvPr>
        </p:nvSpPr>
        <p:spPr>
          <a:xfrm>
            <a:off x="685800" y="3048000"/>
            <a:ext cx="2971800" cy="4038600"/>
          </a:xfrm>
          <a:prstGeom prst="rect">
            <a:avLst/>
          </a:prstGeom>
        </p:spPr>
        <p:txBody>
          <a:bodyPr wrap="square" lIns="0" tIns="0" rIns="0" bIns="0">
            <a:spAutoFit/>
          </a:bodyPr>
          <a:lstStyle>
            <a:lvl1pPr>
              <a:defRPr sz="1500" b="1" i="0">
                <a:solidFill>
                  <a:schemeClr val="tx1"/>
                </a:solidFill>
                <a:latin typeface="Calibri"/>
                <a:cs typeface="Calibri"/>
              </a:defRPr>
            </a:lvl1pPr>
          </a:lstStyle>
          <a:p/>
        </p:txBody>
      </p:sp>
      <p:sp>
        <p:nvSpPr>
          <p:cNvPr id="4" name="Holder 4"/>
          <p:cNvSpPr>
            <a:spLocks noGrp="1"/>
          </p:cNvSpPr>
          <p:nvPr>
            <p:ph idx="3" sz="half"/>
          </p:nvPr>
        </p:nvSpPr>
        <p:spPr>
          <a:xfrm>
            <a:off x="5180076" y="1787652"/>
            <a:ext cx="4375404" cy="512978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2060"/>
                </a:solidFill>
                <a:latin typeface="Calibri"/>
                <a:cs typeface="Calibri"/>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39670" y="574547"/>
            <a:ext cx="7179058" cy="995044"/>
          </a:xfrm>
          <a:prstGeom prst="rect">
            <a:avLst/>
          </a:prstGeom>
        </p:spPr>
        <p:txBody>
          <a:bodyPr wrap="square" lIns="0" tIns="0" rIns="0" bIns="0">
            <a:spAutoFit/>
          </a:bodyPr>
          <a:lstStyle>
            <a:lvl1pPr>
              <a:defRPr sz="2600" b="1" i="0">
                <a:solidFill>
                  <a:srgbClr val="002060"/>
                </a:solidFill>
                <a:latin typeface="Calibri"/>
                <a:cs typeface="Calibri"/>
              </a:defRPr>
            </a:lvl1pPr>
          </a:lstStyle>
          <a:p/>
        </p:txBody>
      </p:sp>
      <p:sp>
        <p:nvSpPr>
          <p:cNvPr id="3" name="Holder 3"/>
          <p:cNvSpPr>
            <a:spLocks noGrp="1"/>
          </p:cNvSpPr>
          <p:nvPr>
            <p:ph type="body" idx="1"/>
          </p:nvPr>
        </p:nvSpPr>
        <p:spPr>
          <a:xfrm>
            <a:off x="4215183" y="3242055"/>
            <a:ext cx="5072380" cy="2165350"/>
          </a:xfrm>
          <a:prstGeom prst="rect">
            <a:avLst/>
          </a:prstGeom>
        </p:spPr>
        <p:txBody>
          <a:bodyPr wrap="square" lIns="0" tIns="0" rIns="0" bIns="0">
            <a:spAutoFit/>
          </a:bodyPr>
          <a:lstStyle>
            <a:lvl1pPr>
              <a:defRPr sz="1300" b="0" i="0">
                <a:solidFill>
                  <a:schemeClr val="tx1"/>
                </a:solidFill>
                <a:latin typeface="Calibri"/>
                <a:cs typeface="Calibri"/>
              </a:defRPr>
            </a:lvl1pPr>
          </a:lstStyle>
          <a:p/>
        </p:txBody>
      </p:sp>
      <p:sp>
        <p:nvSpPr>
          <p:cNvPr id="4" name="Holder 4"/>
          <p:cNvSpPr>
            <a:spLocks noGrp="1"/>
          </p:cNvSpPr>
          <p:nvPr>
            <p:ph type="ftr" idx="5" sz="quarter"/>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1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3.png"/><Relationship Id="rId4" Type="http://schemas.openxmlformats.org/officeDocument/2006/relationships/image" Target="../media/image13.png"/><Relationship Id="rId5" Type="http://schemas.openxmlformats.org/officeDocument/2006/relationships/image" Target="../media/image4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 Id="rId3" Type="http://schemas.openxmlformats.org/officeDocument/2006/relationships/image" Target="../media/image51.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png"/><Relationship Id="rId3" Type="http://schemas.openxmlformats.org/officeDocument/2006/relationships/image" Target="../media/image43.png"/><Relationship Id="rId4" Type="http://schemas.openxmlformats.org/officeDocument/2006/relationships/image" Target="../media/image13.png"/><Relationship Id="rId5"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icap-communications@columbi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image" Target="../media/image56.jpg"/><Relationship Id="rId4" Type="http://schemas.openxmlformats.org/officeDocument/2006/relationships/image" Target="../media/image57.jpg"/><Relationship Id="rId5" Type="http://schemas.openxmlformats.org/officeDocument/2006/relationships/image" Target="../media/image58.jpg"/><Relationship Id="rId6" Type="http://schemas.openxmlformats.org/officeDocument/2006/relationships/image" Target="../media/image5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43.png"/><Relationship Id="rId6" Type="http://schemas.openxmlformats.org/officeDocument/2006/relationships/image" Target="../media/image63.png"/><Relationship Id="rId7" Type="http://schemas.openxmlformats.org/officeDocument/2006/relationships/image" Target="../media/image64.jpg"/><Relationship Id="rId8" Type="http://schemas.openxmlformats.org/officeDocument/2006/relationships/image" Target="../media/image65.jpg"/><Relationship Id="rId9" Type="http://schemas.openxmlformats.org/officeDocument/2006/relationships/image" Target="../media/image6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63.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 Id="rId3" Type="http://schemas.openxmlformats.org/officeDocument/2006/relationships/image" Target="../media/image7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63.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jpg"/><Relationship Id="rId8" Type="http://schemas.openxmlformats.org/officeDocument/2006/relationships/image" Target="../media/image8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82.png"/><Relationship Id="rId4" Type="http://schemas.openxmlformats.org/officeDocument/2006/relationships/image" Target="../media/image78.png"/><Relationship Id="rId5" Type="http://schemas.openxmlformats.org/officeDocument/2006/relationships/image" Target="../media/image83.png"/><Relationship Id="rId6" Type="http://schemas.openxmlformats.org/officeDocument/2006/relationships/image" Target="../media/image63.png"/><Relationship Id="rId7" Type="http://schemas.openxmlformats.org/officeDocument/2006/relationships/image" Target="../media/image8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82.png"/><Relationship Id="rId4" Type="http://schemas.openxmlformats.org/officeDocument/2006/relationships/image" Target="../media/image78.png"/><Relationship Id="rId5" Type="http://schemas.openxmlformats.org/officeDocument/2006/relationships/image" Target="../media/image86.png"/><Relationship Id="rId6" Type="http://schemas.openxmlformats.org/officeDocument/2006/relationships/image" Target="../media/image63.png"/><Relationship Id="rId7" Type="http://schemas.openxmlformats.org/officeDocument/2006/relationships/image" Target="../media/image87.png"/><Relationship Id="rId8" Type="http://schemas.openxmlformats.org/officeDocument/2006/relationships/image" Target="../media/image8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 Id="rId4" Type="http://schemas.openxmlformats.org/officeDocument/2006/relationships/image" Target="../media/image78.png"/><Relationship Id="rId5" Type="http://schemas.openxmlformats.org/officeDocument/2006/relationships/image" Target="../media/image92.png"/><Relationship Id="rId6" Type="http://schemas.openxmlformats.org/officeDocument/2006/relationships/image" Target="../media/image63.png"/><Relationship Id="rId7" Type="http://schemas.openxmlformats.org/officeDocument/2006/relationships/image" Target="../media/image9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g"/><Relationship Id="rId3" Type="http://schemas.openxmlformats.org/officeDocument/2006/relationships/image" Target="../media/image9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 Id="rId3" Type="http://schemas.openxmlformats.org/officeDocument/2006/relationships/image" Target="../media/image91.png"/><Relationship Id="rId4" Type="http://schemas.openxmlformats.org/officeDocument/2006/relationships/image" Target="../media/image78.png"/><Relationship Id="rId5" Type="http://schemas.openxmlformats.org/officeDocument/2006/relationships/image" Target="../media/image92.png"/><Relationship Id="rId6" Type="http://schemas.openxmlformats.org/officeDocument/2006/relationships/image" Target="../media/image63.png"/><Relationship Id="rId7" Type="http://schemas.openxmlformats.org/officeDocument/2006/relationships/image" Target="../media/image97.jpg"/><Relationship Id="rId8" Type="http://schemas.openxmlformats.org/officeDocument/2006/relationships/image" Target="../media/image9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jpg"/><Relationship Id="rId3" Type="http://schemas.openxmlformats.org/officeDocument/2006/relationships/image" Target="../media/image10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 Id="rId3" Type="http://schemas.openxmlformats.org/officeDocument/2006/relationships/image" Target="../media/image102.png"/><Relationship Id="rId4" Type="http://schemas.openxmlformats.org/officeDocument/2006/relationships/image" Target="../media/image78.png"/><Relationship Id="rId5" Type="http://schemas.openxmlformats.org/officeDocument/2006/relationships/image" Target="../media/image103.png"/><Relationship Id="rId6" Type="http://schemas.openxmlformats.org/officeDocument/2006/relationships/image" Target="../media/image63.png"/><Relationship Id="rId7" Type="http://schemas.openxmlformats.org/officeDocument/2006/relationships/image" Target="../media/image104.jpg"/><Relationship Id="rId8" Type="http://schemas.openxmlformats.org/officeDocument/2006/relationships/image" Target="../media/image10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09.png"/><Relationship Id="rId5" Type="http://schemas.openxmlformats.org/officeDocument/2006/relationships/image" Target="../media/image110.jpg"/><Relationship Id="rId6" Type="http://schemas.openxmlformats.org/officeDocument/2006/relationships/image" Target="../media/image111.png"/><Relationship Id="rId7"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02.png"/><Relationship Id="rId4" Type="http://schemas.openxmlformats.org/officeDocument/2006/relationships/image" Target="../media/image78.png"/><Relationship Id="rId5" Type="http://schemas.openxmlformats.org/officeDocument/2006/relationships/image" Target="../media/image103.png"/><Relationship Id="rId6" Type="http://schemas.openxmlformats.org/officeDocument/2006/relationships/image" Target="../media/image63.png"/><Relationship Id="rId7" Type="http://schemas.openxmlformats.org/officeDocument/2006/relationships/image" Target="../media/image1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1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jpg"/><Relationship Id="rId3" Type="http://schemas.openxmlformats.org/officeDocument/2006/relationships/image" Target="../media/image1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119.png"/><Relationship Id="rId4" Type="http://schemas.openxmlformats.org/officeDocument/2006/relationships/image" Target="../media/image78.png"/><Relationship Id="rId5" Type="http://schemas.openxmlformats.org/officeDocument/2006/relationships/image" Target="../media/image120.png"/><Relationship Id="rId6" Type="http://schemas.openxmlformats.org/officeDocument/2006/relationships/image" Target="../media/image43.png"/><Relationship Id="rId7" Type="http://schemas.openxmlformats.org/officeDocument/2006/relationships/image" Target="../media/image121.png"/><Relationship Id="rId8" Type="http://schemas.openxmlformats.org/officeDocument/2006/relationships/image" Target="../media/image122.png"/><Relationship Id="rId9" Type="http://schemas.openxmlformats.org/officeDocument/2006/relationships/image" Target="../media/image123.jpg"/><Relationship Id="rId10" Type="http://schemas.openxmlformats.org/officeDocument/2006/relationships/image" Target="../media/image1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 Id="rId3" Type="http://schemas.openxmlformats.org/officeDocument/2006/relationships/image" Target="../media/image127.png"/><Relationship Id="rId4" Type="http://schemas.openxmlformats.org/officeDocument/2006/relationships/image" Target="../media/image78.png"/><Relationship Id="rId5" Type="http://schemas.openxmlformats.org/officeDocument/2006/relationships/image" Target="../media/image128.png"/><Relationship Id="rId6" Type="http://schemas.openxmlformats.org/officeDocument/2006/relationships/image" Target="../media/image43.png"/><Relationship Id="rId7" Type="http://schemas.openxmlformats.org/officeDocument/2006/relationships/image" Target="../media/image1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jpg"/><Relationship Id="rId3" Type="http://schemas.openxmlformats.org/officeDocument/2006/relationships/image" Target="../media/image1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png"/><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image" Target="../media/image134.jpg"/><Relationship Id="rId6" Type="http://schemas.openxmlformats.org/officeDocument/2006/relationships/image" Target="../media/image1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137.pn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63.png"/><Relationship Id="rId7" Type="http://schemas.openxmlformats.org/officeDocument/2006/relationships/image" Target="../media/image1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1.jpg"/><Relationship Id="rId3" Type="http://schemas.openxmlformats.org/officeDocument/2006/relationships/image" Target="../media/image14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3.png"/><Relationship Id="rId3" Type="http://schemas.openxmlformats.org/officeDocument/2006/relationships/image" Target="../media/image43.png"/><Relationship Id="rId4" Type="http://schemas.openxmlformats.org/officeDocument/2006/relationships/image" Target="../media/image13.png"/><Relationship Id="rId5" Type="http://schemas.openxmlformats.org/officeDocument/2006/relationships/image" Target="../media/image144.png"/><Relationship Id="rId6" Type="http://schemas.openxmlformats.org/officeDocument/2006/relationships/image" Target="../media/image78.png"/><Relationship Id="rId7" Type="http://schemas.openxmlformats.org/officeDocument/2006/relationships/image" Target="../media/image145.jpg"/><Relationship Id="rId8" Type="http://schemas.openxmlformats.org/officeDocument/2006/relationships/image" Target="../media/image14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7.jpg"/><Relationship Id="rId3" Type="http://schemas.openxmlformats.org/officeDocument/2006/relationships/image" Target="../media/image14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9.png"/><Relationship Id="rId3" Type="http://schemas.openxmlformats.org/officeDocument/2006/relationships/image" Target="../media/image150.png"/><Relationship Id="rId4" Type="http://schemas.openxmlformats.org/officeDocument/2006/relationships/image" Target="../media/image78.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 Id="rId8" Type="http://schemas.openxmlformats.org/officeDocument/2006/relationships/image" Target="../media/image122.png"/><Relationship Id="rId9" Type="http://schemas.openxmlformats.org/officeDocument/2006/relationships/image" Target="../media/image154.jpg"/><Relationship Id="rId10" Type="http://schemas.openxmlformats.org/officeDocument/2006/relationships/image" Target="../media/image15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7598" y="761999"/>
            <a:ext cx="3441065" cy="4796790"/>
          </a:xfrm>
          <a:custGeom>
            <a:avLst/>
            <a:gdLst/>
            <a:ahLst/>
            <a:cxnLst/>
            <a:rect l="l" t="t" r="r" b="b"/>
            <a:pathLst>
              <a:path w="3441065" h="4796790">
                <a:moveTo>
                  <a:pt x="3441001" y="0"/>
                </a:moveTo>
                <a:lnTo>
                  <a:pt x="0" y="0"/>
                </a:lnTo>
                <a:lnTo>
                  <a:pt x="0" y="1449705"/>
                </a:lnTo>
                <a:lnTo>
                  <a:pt x="0" y="2743200"/>
                </a:lnTo>
                <a:lnTo>
                  <a:pt x="0" y="4642116"/>
                </a:lnTo>
                <a:lnTo>
                  <a:pt x="7861" y="4690884"/>
                </a:lnTo>
                <a:lnTo>
                  <a:pt x="29768" y="4733239"/>
                </a:lnTo>
                <a:lnTo>
                  <a:pt x="63169" y="4766640"/>
                </a:lnTo>
                <a:lnTo>
                  <a:pt x="105524" y="4788535"/>
                </a:lnTo>
                <a:lnTo>
                  <a:pt x="154292" y="4796409"/>
                </a:lnTo>
                <a:lnTo>
                  <a:pt x="3286696" y="4796409"/>
                </a:lnTo>
                <a:lnTo>
                  <a:pt x="3335464" y="4788535"/>
                </a:lnTo>
                <a:lnTo>
                  <a:pt x="3377819" y="4766640"/>
                </a:lnTo>
                <a:lnTo>
                  <a:pt x="3411220" y="4733239"/>
                </a:lnTo>
                <a:lnTo>
                  <a:pt x="3433127" y="4690884"/>
                </a:lnTo>
                <a:lnTo>
                  <a:pt x="3441001" y="4642116"/>
                </a:lnTo>
                <a:lnTo>
                  <a:pt x="3441001" y="2743200"/>
                </a:lnTo>
                <a:lnTo>
                  <a:pt x="3441001" y="1449705"/>
                </a:lnTo>
                <a:lnTo>
                  <a:pt x="3441001" y="0"/>
                </a:lnTo>
                <a:close/>
              </a:path>
            </a:pathLst>
          </a:custGeom>
          <a:solidFill>
            <a:srgbClr val="E46C0A"/>
          </a:solidFill>
        </p:spPr>
        <p:txBody>
          <a:bodyPr wrap="square" lIns="0" tIns="0" rIns="0" bIns="0" rtlCol="0"/>
          <a:lstStyle/>
          <a:p/>
        </p:txBody>
      </p:sp>
      <p:sp>
        <p:nvSpPr>
          <p:cNvPr id="3" name="object 3"/>
          <p:cNvSpPr txBox="1">
            <a:spLocks noGrp="1"/>
          </p:cNvSpPr>
          <p:nvPr>
            <p:ph type="title"/>
          </p:nvPr>
        </p:nvSpPr>
        <p:spPr>
          <a:xfrm>
            <a:off x="1046100" y="1315212"/>
            <a:ext cx="2303145" cy="2470150"/>
          </a:xfrm>
          <a:prstGeom prst="rect"/>
        </p:spPr>
        <p:txBody>
          <a:bodyPr wrap="square" lIns="0" tIns="10795" rIns="0" bIns="0" rtlCol="0" vert="horz">
            <a:spAutoFit/>
          </a:bodyPr>
          <a:lstStyle/>
          <a:p>
            <a:pPr marL="12700" marR="5080">
              <a:lnSpc>
                <a:spcPct val="100299"/>
              </a:lnSpc>
              <a:spcBef>
                <a:spcPts val="85"/>
              </a:spcBef>
            </a:pPr>
            <a:r>
              <a:rPr dirty="0" sz="3200" spc="-10">
                <a:solidFill>
                  <a:srgbClr val="FFFFFF"/>
                </a:solidFill>
                <a:latin typeface="Arial Narrow"/>
                <a:cs typeface="Arial Narrow"/>
              </a:rPr>
              <a:t>Viral </a:t>
            </a:r>
            <a:r>
              <a:rPr dirty="0" sz="3200" spc="-5">
                <a:solidFill>
                  <a:srgbClr val="FFFFFF"/>
                </a:solidFill>
                <a:latin typeface="Arial Narrow"/>
                <a:cs typeface="Arial Narrow"/>
              </a:rPr>
              <a:t>Load  Monitoring  and</a:t>
            </a:r>
            <a:r>
              <a:rPr dirty="0" sz="3200" spc="-75">
                <a:solidFill>
                  <a:srgbClr val="FFFFFF"/>
                </a:solidFill>
                <a:latin typeface="Arial Narrow"/>
                <a:cs typeface="Arial Narrow"/>
              </a:rPr>
              <a:t> </a:t>
            </a:r>
            <a:r>
              <a:rPr dirty="0" sz="3200" spc="-5">
                <a:solidFill>
                  <a:srgbClr val="FFFFFF"/>
                </a:solidFill>
                <a:latin typeface="Arial Narrow"/>
                <a:cs typeface="Arial Narrow"/>
              </a:rPr>
              <a:t>Enhanced  Adherence  Counseling</a:t>
            </a:r>
            <a:endParaRPr sz="3200">
              <a:latin typeface="Arial Narrow"/>
              <a:cs typeface="Arial Narrow"/>
            </a:endParaRPr>
          </a:p>
        </p:txBody>
      </p:sp>
      <p:sp>
        <p:nvSpPr>
          <p:cNvPr id="4" name="object 4"/>
          <p:cNvSpPr txBox="1"/>
          <p:nvPr/>
        </p:nvSpPr>
        <p:spPr>
          <a:xfrm>
            <a:off x="1041300" y="3753611"/>
            <a:ext cx="2219960" cy="1333500"/>
          </a:xfrm>
          <a:prstGeom prst="rect">
            <a:avLst/>
          </a:prstGeom>
        </p:spPr>
        <p:txBody>
          <a:bodyPr wrap="square" lIns="0" tIns="12700" rIns="0" bIns="0" rtlCol="0" vert="horz">
            <a:spAutoFit/>
          </a:bodyPr>
          <a:lstStyle/>
          <a:p>
            <a:pPr marL="17145">
              <a:lnSpc>
                <a:spcPct val="100000"/>
              </a:lnSpc>
              <a:spcBef>
                <a:spcPts val="100"/>
              </a:spcBef>
            </a:pPr>
            <a:r>
              <a:rPr dirty="0" sz="3200" spc="-5" b="1">
                <a:solidFill>
                  <a:srgbClr val="FFFFFF"/>
                </a:solidFill>
                <a:latin typeface="Arial Narrow"/>
                <a:cs typeface="Arial Narrow"/>
              </a:rPr>
              <a:t>Flipchart</a:t>
            </a:r>
            <a:endParaRPr sz="3200">
              <a:latin typeface="Arial Narrow"/>
              <a:cs typeface="Arial Narrow"/>
            </a:endParaRPr>
          </a:p>
          <a:p>
            <a:pPr marL="12700" marR="5080">
              <a:lnSpc>
                <a:spcPct val="100000"/>
              </a:lnSpc>
              <a:spcBef>
                <a:spcPts val="1655"/>
              </a:spcBef>
            </a:pPr>
            <a:r>
              <a:rPr dirty="0" sz="2000" spc="-5" b="1">
                <a:solidFill>
                  <a:srgbClr val="FDEADA"/>
                </a:solidFill>
                <a:latin typeface="Arial Narrow"/>
                <a:cs typeface="Arial Narrow"/>
              </a:rPr>
              <a:t>Pregnant and  Breastfeeding</a:t>
            </a:r>
            <a:r>
              <a:rPr dirty="0" sz="2000" spc="-75" b="1">
                <a:solidFill>
                  <a:srgbClr val="FDEADA"/>
                </a:solidFill>
                <a:latin typeface="Arial Narrow"/>
                <a:cs typeface="Arial Narrow"/>
              </a:rPr>
              <a:t> </a:t>
            </a:r>
            <a:r>
              <a:rPr dirty="0" sz="2000" spc="-10" b="1">
                <a:solidFill>
                  <a:srgbClr val="FDEADA"/>
                </a:solidFill>
                <a:latin typeface="Arial Narrow"/>
                <a:cs typeface="Arial Narrow"/>
              </a:rPr>
              <a:t>Women</a:t>
            </a:r>
            <a:endParaRPr sz="2000">
              <a:latin typeface="Arial Narrow"/>
              <a:cs typeface="Arial Narrow"/>
            </a:endParaRPr>
          </a:p>
        </p:txBody>
      </p:sp>
      <p:sp>
        <p:nvSpPr>
          <p:cNvPr id="5" name="object 5"/>
          <p:cNvSpPr/>
          <p:nvPr/>
        </p:nvSpPr>
        <p:spPr>
          <a:xfrm>
            <a:off x="4373095" y="847247"/>
            <a:ext cx="5108657" cy="507826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899485" y="6096001"/>
            <a:ext cx="1377232" cy="84237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7772400" y="6232998"/>
            <a:ext cx="1371600" cy="701201"/>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578169" y="6280630"/>
            <a:ext cx="848939" cy="628592"/>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4930484" y="7092188"/>
            <a:ext cx="4134485" cy="251460"/>
          </a:xfrm>
          <a:prstGeom prst="rect">
            <a:avLst/>
          </a:prstGeom>
        </p:spPr>
        <p:txBody>
          <a:bodyPr wrap="square" lIns="0" tIns="33655" rIns="0" bIns="0" rtlCol="0" vert="horz">
            <a:spAutoFit/>
          </a:bodyPr>
          <a:lstStyle/>
          <a:p>
            <a:pPr algn="r" marR="5080">
              <a:lnSpc>
                <a:spcPct val="100000"/>
              </a:lnSpc>
              <a:spcBef>
                <a:spcPts val="265"/>
              </a:spcBef>
            </a:pPr>
            <a:r>
              <a:rPr dirty="0" sz="600" spc="-5">
                <a:solidFill>
                  <a:srgbClr val="7F7F7F"/>
                </a:solidFill>
                <a:latin typeface="Arial"/>
                <a:cs typeface="Arial"/>
              </a:rPr>
              <a:t>The </a:t>
            </a:r>
            <a:r>
              <a:rPr dirty="0" sz="600">
                <a:solidFill>
                  <a:srgbClr val="7F7F7F"/>
                </a:solidFill>
                <a:latin typeface="Arial"/>
                <a:cs typeface="Arial"/>
              </a:rPr>
              <a:t>mark “CDC” is owned by </a:t>
            </a:r>
            <a:r>
              <a:rPr dirty="0" sz="600" spc="-5">
                <a:solidFill>
                  <a:srgbClr val="7F7F7F"/>
                </a:solidFill>
                <a:latin typeface="Arial"/>
                <a:cs typeface="Arial"/>
              </a:rPr>
              <a:t>the </a:t>
            </a:r>
            <a:r>
              <a:rPr dirty="0" sz="600">
                <a:solidFill>
                  <a:srgbClr val="7F7F7F"/>
                </a:solidFill>
                <a:latin typeface="Arial"/>
                <a:cs typeface="Arial"/>
              </a:rPr>
              <a:t>US </a:t>
            </a:r>
            <a:r>
              <a:rPr dirty="0" sz="600" spc="-5">
                <a:solidFill>
                  <a:srgbClr val="7F7F7F"/>
                </a:solidFill>
                <a:latin typeface="Arial"/>
                <a:cs typeface="Arial"/>
              </a:rPr>
              <a:t>Dept. </a:t>
            </a:r>
            <a:r>
              <a:rPr dirty="0" sz="600">
                <a:solidFill>
                  <a:srgbClr val="7F7F7F"/>
                </a:solidFill>
                <a:latin typeface="Arial"/>
                <a:cs typeface="Arial"/>
              </a:rPr>
              <a:t>of </a:t>
            </a:r>
            <a:r>
              <a:rPr dirty="0" sz="600" spc="-5">
                <a:solidFill>
                  <a:srgbClr val="7F7F7F"/>
                </a:solidFill>
                <a:latin typeface="Arial"/>
                <a:cs typeface="Arial"/>
              </a:rPr>
              <a:t>Health </a:t>
            </a:r>
            <a:r>
              <a:rPr dirty="0" sz="600">
                <a:solidFill>
                  <a:srgbClr val="7F7F7F"/>
                </a:solidFill>
                <a:latin typeface="Arial"/>
                <a:cs typeface="Arial"/>
              </a:rPr>
              <a:t>and Human </a:t>
            </a:r>
            <a:r>
              <a:rPr dirty="0" sz="600" spc="-5">
                <a:solidFill>
                  <a:srgbClr val="7F7F7F"/>
                </a:solidFill>
                <a:latin typeface="Arial"/>
                <a:cs typeface="Arial"/>
              </a:rPr>
              <a:t>Services </a:t>
            </a:r>
            <a:r>
              <a:rPr dirty="0" sz="600">
                <a:solidFill>
                  <a:srgbClr val="7F7F7F"/>
                </a:solidFill>
                <a:latin typeface="Arial"/>
                <a:cs typeface="Arial"/>
              </a:rPr>
              <a:t>and is used </a:t>
            </a:r>
            <a:r>
              <a:rPr dirty="0" sz="600" spc="-5">
                <a:solidFill>
                  <a:srgbClr val="7F7F7F"/>
                </a:solidFill>
                <a:latin typeface="Arial"/>
                <a:cs typeface="Arial"/>
              </a:rPr>
              <a:t>with </a:t>
            </a:r>
            <a:r>
              <a:rPr dirty="0" sz="600">
                <a:solidFill>
                  <a:srgbClr val="7F7F7F"/>
                </a:solidFill>
                <a:latin typeface="Arial"/>
                <a:cs typeface="Arial"/>
              </a:rPr>
              <a:t>permission. Use of </a:t>
            </a:r>
            <a:r>
              <a:rPr dirty="0" sz="600" spc="-5">
                <a:solidFill>
                  <a:srgbClr val="7F7F7F"/>
                </a:solidFill>
                <a:latin typeface="Arial"/>
                <a:cs typeface="Arial"/>
              </a:rPr>
              <a:t>this </a:t>
            </a:r>
            <a:r>
              <a:rPr dirty="0" sz="600">
                <a:solidFill>
                  <a:srgbClr val="7F7F7F"/>
                </a:solidFill>
                <a:latin typeface="Arial"/>
                <a:cs typeface="Arial"/>
              </a:rPr>
              <a:t>logo</a:t>
            </a:r>
            <a:r>
              <a:rPr dirty="0" sz="600" spc="-70">
                <a:solidFill>
                  <a:srgbClr val="7F7F7F"/>
                </a:solidFill>
                <a:latin typeface="Arial"/>
                <a:cs typeface="Arial"/>
              </a:rPr>
              <a:t> </a:t>
            </a:r>
            <a:r>
              <a:rPr dirty="0" sz="600">
                <a:solidFill>
                  <a:srgbClr val="7F7F7F"/>
                </a:solidFill>
                <a:latin typeface="Arial"/>
                <a:cs typeface="Arial"/>
              </a:rPr>
              <a:t>is</a:t>
            </a:r>
            <a:endParaRPr sz="600">
              <a:latin typeface="Arial"/>
              <a:cs typeface="Arial"/>
            </a:endParaRPr>
          </a:p>
          <a:p>
            <a:pPr algn="r" marR="5080">
              <a:lnSpc>
                <a:spcPct val="100000"/>
              </a:lnSpc>
              <a:spcBef>
                <a:spcPts val="170"/>
              </a:spcBef>
            </a:pPr>
            <a:r>
              <a:rPr dirty="0" sz="600">
                <a:solidFill>
                  <a:srgbClr val="7F7F7F"/>
                </a:solidFill>
                <a:latin typeface="Arial"/>
                <a:cs typeface="Arial"/>
              </a:rPr>
              <a:t>not an endorsement by HHS or CDC of any </a:t>
            </a:r>
            <a:r>
              <a:rPr dirty="0" sz="600" spc="-5">
                <a:solidFill>
                  <a:srgbClr val="7F7F7F"/>
                </a:solidFill>
                <a:latin typeface="Arial"/>
                <a:cs typeface="Arial"/>
              </a:rPr>
              <a:t>particular product, </a:t>
            </a:r>
            <a:r>
              <a:rPr dirty="0" sz="600">
                <a:solidFill>
                  <a:srgbClr val="7F7F7F"/>
                </a:solidFill>
                <a:latin typeface="Arial"/>
                <a:cs typeface="Arial"/>
              </a:rPr>
              <a:t>service, or</a:t>
            </a:r>
            <a:r>
              <a:rPr dirty="0" sz="600" spc="-45">
                <a:solidFill>
                  <a:srgbClr val="7F7F7F"/>
                </a:solidFill>
                <a:latin typeface="Arial"/>
                <a:cs typeface="Arial"/>
              </a:rPr>
              <a:t> </a:t>
            </a:r>
            <a:r>
              <a:rPr dirty="0" sz="600" spc="-5">
                <a:solidFill>
                  <a:srgbClr val="7F7F7F"/>
                </a:solidFill>
                <a:latin typeface="Arial"/>
                <a:cs typeface="Arial"/>
              </a:rPr>
              <a:t>enterprise.</a:t>
            </a:r>
            <a:endParaRPr sz="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3418" y="574547"/>
            <a:ext cx="7953375" cy="998219"/>
          </a:xfrm>
          <a:prstGeom prst="rect"/>
        </p:spPr>
        <p:txBody>
          <a:bodyPr wrap="square" lIns="0" tIns="30480" rIns="0" bIns="0" rtlCol="0" vert="horz">
            <a:spAutoFit/>
          </a:bodyPr>
          <a:lstStyle/>
          <a:p>
            <a:pPr marL="3420745" marR="5080" indent="-3408679">
              <a:lnSpc>
                <a:spcPts val="3820"/>
              </a:lnSpc>
              <a:spcBef>
                <a:spcPts val="240"/>
              </a:spcBef>
            </a:pPr>
            <a:r>
              <a:rPr dirty="0" sz="3200" spc="-20"/>
              <a:t>H</a:t>
            </a:r>
            <a:r>
              <a:rPr dirty="0" spc="-20"/>
              <a:t>OW </a:t>
            </a:r>
            <a:r>
              <a:rPr dirty="0" sz="3200" spc="-45"/>
              <a:t>T</a:t>
            </a:r>
            <a:r>
              <a:rPr dirty="0" spc="-45"/>
              <a:t>O </a:t>
            </a:r>
            <a:r>
              <a:rPr dirty="0" sz="3200" spc="-10"/>
              <a:t>U</a:t>
            </a:r>
            <a:r>
              <a:rPr dirty="0" spc="-10"/>
              <a:t>SE </a:t>
            </a:r>
            <a:r>
              <a:rPr dirty="0" sz="3200" spc="-10"/>
              <a:t>T</a:t>
            </a:r>
            <a:r>
              <a:rPr dirty="0" spc="-10"/>
              <a:t>HE </a:t>
            </a:r>
            <a:r>
              <a:rPr dirty="0" sz="3200" spc="-20"/>
              <a:t>C</a:t>
            </a:r>
            <a:r>
              <a:rPr dirty="0" spc="-20"/>
              <a:t>OUNSELING </a:t>
            </a:r>
            <a:r>
              <a:rPr dirty="0" sz="3200" spc="-10"/>
              <a:t>C</a:t>
            </a:r>
            <a:r>
              <a:rPr dirty="0" spc="-10"/>
              <a:t>UE </a:t>
            </a:r>
            <a:r>
              <a:rPr dirty="0" sz="3200" spc="-20"/>
              <a:t>C</a:t>
            </a:r>
            <a:r>
              <a:rPr dirty="0" spc="-20"/>
              <a:t>ARDS </a:t>
            </a:r>
            <a:r>
              <a:rPr dirty="0" sz="3200" spc="-35"/>
              <a:t>F</a:t>
            </a:r>
            <a:r>
              <a:rPr dirty="0" spc="-35"/>
              <a:t>LIPCHART</a:t>
            </a:r>
            <a:r>
              <a:rPr dirty="0" sz="3200" spc="-35"/>
              <a:t>:  </a:t>
            </a:r>
            <a:r>
              <a:rPr dirty="0" sz="3200" spc="-55"/>
              <a:t>B</a:t>
            </a:r>
            <a:r>
              <a:rPr dirty="0" spc="-55"/>
              <a:t>Y</a:t>
            </a:r>
            <a:r>
              <a:rPr dirty="0" spc="105"/>
              <a:t> </a:t>
            </a:r>
            <a:r>
              <a:rPr dirty="0" sz="3200" spc="-15"/>
              <a:t>V</a:t>
            </a:r>
            <a:r>
              <a:rPr dirty="0" spc="-15"/>
              <a:t>ISIT</a:t>
            </a:r>
            <a:endParaRPr sz="3200"/>
          </a:p>
        </p:txBody>
      </p:sp>
      <p:sp>
        <p:nvSpPr>
          <p:cNvPr id="3" name="object 3"/>
          <p:cNvSpPr txBox="1"/>
          <p:nvPr/>
        </p:nvSpPr>
        <p:spPr>
          <a:xfrm>
            <a:off x="2414849" y="2150364"/>
            <a:ext cx="4318000" cy="4432935"/>
          </a:xfrm>
          <a:prstGeom prst="rect">
            <a:avLst/>
          </a:prstGeom>
        </p:spPr>
        <p:txBody>
          <a:bodyPr wrap="square" lIns="0" tIns="12700" rIns="0" bIns="0" rtlCol="0" vert="horz">
            <a:spAutoFit/>
          </a:bodyPr>
          <a:lstStyle/>
          <a:p>
            <a:pPr marL="12700">
              <a:lnSpc>
                <a:spcPct val="100000"/>
              </a:lnSpc>
              <a:spcBef>
                <a:spcPts val="100"/>
              </a:spcBef>
            </a:pPr>
            <a:r>
              <a:rPr dirty="0" sz="2000" spc="-5">
                <a:latin typeface="Calibri"/>
                <a:cs typeface="Calibri"/>
              </a:rPr>
              <a:t>Initiating </a:t>
            </a:r>
            <a:r>
              <a:rPr dirty="0" sz="2000" spc="-40">
                <a:latin typeface="Calibri"/>
                <a:cs typeface="Calibri"/>
              </a:rPr>
              <a:t>ART:</a:t>
            </a:r>
            <a:r>
              <a:rPr dirty="0" sz="2000" spc="25">
                <a:latin typeface="Calibri"/>
                <a:cs typeface="Calibri"/>
              </a:rPr>
              <a:t> </a:t>
            </a:r>
            <a:r>
              <a:rPr dirty="0" sz="2000" b="1">
                <a:solidFill>
                  <a:srgbClr val="0000CC"/>
                </a:solidFill>
                <a:latin typeface="Calibri"/>
                <a:cs typeface="Calibri"/>
              </a:rPr>
              <a:t>1</a:t>
            </a:r>
            <a:endParaRPr sz="2000">
              <a:latin typeface="Calibri"/>
              <a:cs typeface="Calibri"/>
            </a:endParaRPr>
          </a:p>
          <a:p>
            <a:pPr marL="88900">
              <a:lnSpc>
                <a:spcPct val="100000"/>
              </a:lnSpc>
              <a:spcBef>
                <a:spcPts val="1700"/>
              </a:spcBef>
            </a:pPr>
            <a:r>
              <a:rPr dirty="0" sz="2000" spc="-5">
                <a:latin typeface="Calibri"/>
                <a:cs typeface="Calibri"/>
              </a:rPr>
              <a:t>Sending </a:t>
            </a:r>
            <a:r>
              <a:rPr dirty="0" sz="2000" spc="-10">
                <a:latin typeface="Calibri"/>
                <a:cs typeface="Calibri"/>
              </a:rPr>
              <a:t>viral </a:t>
            </a:r>
            <a:r>
              <a:rPr dirty="0" sz="2000" spc="-5">
                <a:latin typeface="Calibri"/>
                <a:cs typeface="Calibri"/>
              </a:rPr>
              <a:t>load </a:t>
            </a:r>
            <a:r>
              <a:rPr dirty="0" sz="2000" spc="-10">
                <a:latin typeface="Calibri"/>
                <a:cs typeface="Calibri"/>
              </a:rPr>
              <a:t>test:</a:t>
            </a:r>
            <a:r>
              <a:rPr dirty="0" sz="2000">
                <a:latin typeface="Calibri"/>
                <a:cs typeface="Calibri"/>
              </a:rPr>
              <a:t> </a:t>
            </a:r>
            <a:r>
              <a:rPr dirty="0" sz="2000" b="1">
                <a:solidFill>
                  <a:srgbClr val="953735"/>
                </a:solidFill>
                <a:latin typeface="Calibri"/>
                <a:cs typeface="Calibri"/>
              </a:rPr>
              <a:t>2</a:t>
            </a:r>
            <a:endParaRPr sz="2000">
              <a:latin typeface="Calibri"/>
              <a:cs typeface="Calibri"/>
            </a:endParaRPr>
          </a:p>
          <a:p>
            <a:pPr marL="35560">
              <a:lnSpc>
                <a:spcPct val="100000"/>
              </a:lnSpc>
              <a:spcBef>
                <a:spcPts val="1945"/>
              </a:spcBef>
            </a:pPr>
            <a:r>
              <a:rPr dirty="0" sz="2000" spc="-10">
                <a:latin typeface="Calibri"/>
                <a:cs typeface="Calibri"/>
              </a:rPr>
              <a:t>First 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low:</a:t>
            </a:r>
            <a:r>
              <a:rPr dirty="0" sz="2000" spc="5">
                <a:latin typeface="Calibri"/>
                <a:cs typeface="Calibri"/>
              </a:rPr>
              <a:t> </a:t>
            </a:r>
            <a:r>
              <a:rPr dirty="0" sz="2000" b="1">
                <a:solidFill>
                  <a:srgbClr val="9BBB59"/>
                </a:solidFill>
                <a:latin typeface="Calibri"/>
                <a:cs typeface="Calibri"/>
              </a:rPr>
              <a:t>3</a:t>
            </a:r>
            <a:endParaRPr sz="2000">
              <a:latin typeface="Calibri"/>
              <a:cs typeface="Calibri"/>
            </a:endParaRPr>
          </a:p>
          <a:p>
            <a:pPr marL="29209" marR="199390" indent="46990">
              <a:lnSpc>
                <a:spcPct val="200000"/>
              </a:lnSpc>
            </a:pPr>
            <a:r>
              <a:rPr dirty="0" sz="2000" spc="-10">
                <a:latin typeface="Calibri"/>
                <a:cs typeface="Calibri"/>
              </a:rPr>
              <a:t>First 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high: </a:t>
            </a:r>
            <a:r>
              <a:rPr dirty="0" sz="2000" b="1">
                <a:solidFill>
                  <a:srgbClr val="F79646"/>
                </a:solidFill>
                <a:latin typeface="Calibri"/>
                <a:cs typeface="Calibri"/>
              </a:rPr>
              <a:t>4  </a:t>
            </a:r>
            <a:r>
              <a:rPr dirty="0" sz="2000" spc="-5">
                <a:latin typeface="Calibri"/>
                <a:cs typeface="Calibri"/>
              </a:rPr>
              <a:t>Enhanced adherence counseling: </a:t>
            </a:r>
            <a:r>
              <a:rPr dirty="0" sz="2000" b="1">
                <a:solidFill>
                  <a:srgbClr val="4BACC6"/>
                </a:solidFill>
                <a:latin typeface="Calibri"/>
                <a:cs typeface="Calibri"/>
              </a:rPr>
              <a:t>5 – </a:t>
            </a:r>
            <a:r>
              <a:rPr dirty="0" sz="2000" spc="-5" b="1">
                <a:solidFill>
                  <a:srgbClr val="4BACC6"/>
                </a:solidFill>
                <a:latin typeface="Calibri"/>
                <a:cs typeface="Calibri"/>
              </a:rPr>
              <a:t>17  </a:t>
            </a: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a:t>
            </a:r>
            <a:r>
              <a:rPr dirty="0" sz="2000" spc="20">
                <a:latin typeface="Calibri"/>
                <a:cs typeface="Calibri"/>
              </a:rPr>
              <a:t> </a:t>
            </a:r>
            <a:r>
              <a:rPr dirty="0" sz="2000" spc="-5" b="1">
                <a:solidFill>
                  <a:srgbClr val="8064A2"/>
                </a:solidFill>
                <a:latin typeface="Calibri"/>
                <a:cs typeface="Calibri"/>
              </a:rPr>
              <a:t>18</a:t>
            </a:r>
            <a:endParaRPr sz="2000">
              <a:latin typeface="Calibri"/>
              <a:cs typeface="Calibri"/>
            </a:endParaRPr>
          </a:p>
          <a:p>
            <a:pPr>
              <a:lnSpc>
                <a:spcPct val="100000"/>
              </a:lnSpc>
              <a:spcBef>
                <a:spcPts val="20"/>
              </a:spcBef>
            </a:pPr>
            <a:endParaRPr sz="1950">
              <a:latin typeface="Calibri"/>
              <a:cs typeface="Calibri"/>
            </a:endParaRPr>
          </a:p>
          <a:p>
            <a:pPr marL="33020">
              <a:lnSpc>
                <a:spcPct val="100000"/>
              </a:lnSpc>
            </a:pP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low:</a:t>
            </a:r>
            <a:r>
              <a:rPr dirty="0" sz="2000">
                <a:latin typeface="Calibri"/>
                <a:cs typeface="Calibri"/>
              </a:rPr>
              <a:t> </a:t>
            </a:r>
            <a:r>
              <a:rPr dirty="0" sz="2000" spc="-5" b="1">
                <a:solidFill>
                  <a:srgbClr val="CC0066"/>
                </a:solidFill>
                <a:latin typeface="Calibri"/>
                <a:cs typeface="Calibri"/>
              </a:rPr>
              <a:t>19</a:t>
            </a:r>
            <a:endParaRPr sz="2000">
              <a:latin typeface="Calibri"/>
              <a:cs typeface="Calibri"/>
            </a:endParaRPr>
          </a:p>
          <a:p>
            <a:pPr>
              <a:lnSpc>
                <a:spcPct val="100000"/>
              </a:lnSpc>
            </a:pPr>
            <a:endParaRPr sz="1850">
              <a:latin typeface="Calibri"/>
              <a:cs typeface="Calibri"/>
            </a:endParaRPr>
          </a:p>
          <a:p>
            <a:pPr marL="33020">
              <a:lnSpc>
                <a:spcPct val="100000"/>
              </a:lnSpc>
            </a:pP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high:</a:t>
            </a:r>
            <a:r>
              <a:rPr dirty="0" sz="2000" spc="5">
                <a:latin typeface="Calibri"/>
                <a:cs typeface="Calibri"/>
              </a:rPr>
              <a:t> </a:t>
            </a:r>
            <a:r>
              <a:rPr dirty="0" sz="2000" spc="-5" b="1">
                <a:solidFill>
                  <a:srgbClr val="7F7F7F"/>
                </a:solidFill>
                <a:latin typeface="Calibri"/>
                <a:cs typeface="Calibri"/>
              </a:rPr>
              <a:t>20</a:t>
            </a:r>
            <a:endParaRPr sz="2000">
              <a:latin typeface="Calibri"/>
              <a:cs typeface="Calibri"/>
            </a:endParaRPr>
          </a:p>
        </p:txBody>
      </p:sp>
      <p:grpSp>
        <p:nvGrpSpPr>
          <p:cNvPr id="4" name="object 4"/>
          <p:cNvGrpSpPr/>
          <p:nvPr/>
        </p:nvGrpSpPr>
        <p:grpSpPr>
          <a:xfrm>
            <a:off x="1859279" y="2157983"/>
            <a:ext cx="360045" cy="356870"/>
            <a:chOff x="1859279" y="2157983"/>
            <a:chExt cx="360045" cy="356870"/>
          </a:xfrm>
        </p:grpSpPr>
        <p:sp>
          <p:nvSpPr>
            <p:cNvPr id="5" name="object 5"/>
            <p:cNvSpPr/>
            <p:nvPr/>
          </p:nvSpPr>
          <p:spPr>
            <a:xfrm>
              <a:off x="1859279" y="2157983"/>
              <a:ext cx="359663" cy="356615"/>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904640" y="2182783"/>
              <a:ext cx="269875" cy="261620"/>
            </a:xfrm>
            <a:custGeom>
              <a:avLst/>
              <a:gdLst/>
              <a:ahLst/>
              <a:cxnLst/>
              <a:rect l="l" t="t" r="r" b="b"/>
              <a:pathLst>
                <a:path w="269875" h="261619">
                  <a:moveTo>
                    <a:pt x="269412" y="0"/>
                  </a:moveTo>
                  <a:lnTo>
                    <a:pt x="0" y="0"/>
                  </a:lnTo>
                  <a:lnTo>
                    <a:pt x="0" y="261494"/>
                  </a:lnTo>
                  <a:lnTo>
                    <a:pt x="269412" y="261494"/>
                  </a:lnTo>
                  <a:lnTo>
                    <a:pt x="269412" y="0"/>
                  </a:lnTo>
                  <a:close/>
                </a:path>
              </a:pathLst>
            </a:custGeom>
            <a:solidFill>
              <a:srgbClr val="0000CC"/>
            </a:solidFill>
          </p:spPr>
          <p:txBody>
            <a:bodyPr wrap="square" lIns="0" tIns="0" rIns="0" bIns="0" rtlCol="0"/>
            <a:lstStyle/>
            <a:p/>
          </p:txBody>
        </p:sp>
        <p:sp>
          <p:nvSpPr>
            <p:cNvPr id="7" name="object 7"/>
            <p:cNvSpPr/>
            <p:nvPr/>
          </p:nvSpPr>
          <p:spPr>
            <a:xfrm>
              <a:off x="1904640" y="2182783"/>
              <a:ext cx="269875" cy="261620"/>
            </a:xfrm>
            <a:custGeom>
              <a:avLst/>
              <a:gdLst/>
              <a:ahLst/>
              <a:cxnLst/>
              <a:rect l="l" t="t" r="r" b="b"/>
              <a:pathLst>
                <a:path w="269875" h="261619">
                  <a:moveTo>
                    <a:pt x="0" y="0"/>
                  </a:moveTo>
                  <a:lnTo>
                    <a:pt x="269413" y="0"/>
                  </a:lnTo>
                  <a:lnTo>
                    <a:pt x="269413" y="261495"/>
                  </a:lnTo>
                  <a:lnTo>
                    <a:pt x="0" y="261495"/>
                  </a:lnTo>
                  <a:lnTo>
                    <a:pt x="0" y="0"/>
                  </a:lnTo>
                  <a:close/>
                </a:path>
              </a:pathLst>
            </a:custGeom>
            <a:ln w="9525">
              <a:solidFill>
                <a:srgbClr val="0000CC"/>
              </a:solidFill>
            </a:ln>
          </p:spPr>
          <p:txBody>
            <a:bodyPr wrap="square" lIns="0" tIns="0" rIns="0" bIns="0" rtlCol="0"/>
            <a:lstStyle/>
            <a:p/>
          </p:txBody>
        </p:sp>
      </p:grpSp>
      <p:grpSp>
        <p:nvGrpSpPr>
          <p:cNvPr id="8" name="object 8"/>
          <p:cNvGrpSpPr/>
          <p:nvPr/>
        </p:nvGrpSpPr>
        <p:grpSpPr>
          <a:xfrm>
            <a:off x="1856232" y="3249167"/>
            <a:ext cx="363220" cy="353695"/>
            <a:chOff x="1856232" y="3249167"/>
            <a:chExt cx="363220" cy="353695"/>
          </a:xfrm>
        </p:grpSpPr>
        <p:sp>
          <p:nvSpPr>
            <p:cNvPr id="9" name="object 9"/>
            <p:cNvSpPr/>
            <p:nvPr/>
          </p:nvSpPr>
          <p:spPr>
            <a:xfrm>
              <a:off x="1856232" y="3249167"/>
              <a:ext cx="362712" cy="353567"/>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1904000" y="3272806"/>
              <a:ext cx="269875" cy="261620"/>
            </a:xfrm>
            <a:custGeom>
              <a:avLst/>
              <a:gdLst/>
              <a:ahLst/>
              <a:cxnLst/>
              <a:rect l="l" t="t" r="r" b="b"/>
              <a:pathLst>
                <a:path w="269875" h="261620">
                  <a:moveTo>
                    <a:pt x="269412" y="0"/>
                  </a:moveTo>
                  <a:lnTo>
                    <a:pt x="0" y="0"/>
                  </a:lnTo>
                  <a:lnTo>
                    <a:pt x="0" y="261494"/>
                  </a:lnTo>
                  <a:lnTo>
                    <a:pt x="269412" y="261494"/>
                  </a:lnTo>
                  <a:lnTo>
                    <a:pt x="269412" y="0"/>
                  </a:lnTo>
                  <a:close/>
                </a:path>
              </a:pathLst>
            </a:custGeom>
            <a:solidFill>
              <a:srgbClr val="9BBB59"/>
            </a:solidFill>
          </p:spPr>
          <p:txBody>
            <a:bodyPr wrap="square" lIns="0" tIns="0" rIns="0" bIns="0" rtlCol="0"/>
            <a:lstStyle/>
            <a:p/>
          </p:txBody>
        </p:sp>
        <p:sp>
          <p:nvSpPr>
            <p:cNvPr id="11" name="object 11"/>
            <p:cNvSpPr/>
            <p:nvPr/>
          </p:nvSpPr>
          <p:spPr>
            <a:xfrm>
              <a:off x="1904000" y="3272806"/>
              <a:ext cx="269875" cy="261620"/>
            </a:xfrm>
            <a:custGeom>
              <a:avLst/>
              <a:gdLst/>
              <a:ahLst/>
              <a:cxnLst/>
              <a:rect l="l" t="t" r="r" b="b"/>
              <a:pathLst>
                <a:path w="269875" h="261620">
                  <a:moveTo>
                    <a:pt x="0" y="0"/>
                  </a:moveTo>
                  <a:lnTo>
                    <a:pt x="269413" y="0"/>
                  </a:lnTo>
                  <a:lnTo>
                    <a:pt x="269413" y="261495"/>
                  </a:lnTo>
                  <a:lnTo>
                    <a:pt x="0" y="261495"/>
                  </a:lnTo>
                  <a:lnTo>
                    <a:pt x="0" y="0"/>
                  </a:lnTo>
                  <a:close/>
                </a:path>
              </a:pathLst>
            </a:custGeom>
            <a:ln w="9525">
              <a:solidFill>
                <a:srgbClr val="9BBB59"/>
              </a:solidFill>
            </a:ln>
          </p:spPr>
          <p:txBody>
            <a:bodyPr wrap="square" lIns="0" tIns="0" rIns="0" bIns="0" rtlCol="0"/>
            <a:lstStyle/>
            <a:p/>
          </p:txBody>
        </p:sp>
      </p:grpSp>
      <p:grpSp>
        <p:nvGrpSpPr>
          <p:cNvPr id="12" name="object 12"/>
          <p:cNvGrpSpPr/>
          <p:nvPr/>
        </p:nvGrpSpPr>
        <p:grpSpPr>
          <a:xfrm>
            <a:off x="1856232" y="3867911"/>
            <a:ext cx="360045" cy="353695"/>
            <a:chOff x="1856232" y="3867911"/>
            <a:chExt cx="360045" cy="353695"/>
          </a:xfrm>
        </p:grpSpPr>
        <p:sp>
          <p:nvSpPr>
            <p:cNvPr id="13" name="object 13"/>
            <p:cNvSpPr/>
            <p:nvPr/>
          </p:nvSpPr>
          <p:spPr>
            <a:xfrm>
              <a:off x="1856232" y="3867911"/>
              <a:ext cx="359663" cy="353567"/>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1901424" y="3892040"/>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F79646"/>
            </a:solidFill>
          </p:spPr>
          <p:txBody>
            <a:bodyPr wrap="square" lIns="0" tIns="0" rIns="0" bIns="0" rtlCol="0"/>
            <a:lstStyle/>
            <a:p/>
          </p:txBody>
        </p:sp>
        <p:sp>
          <p:nvSpPr>
            <p:cNvPr id="15" name="object 15"/>
            <p:cNvSpPr/>
            <p:nvPr/>
          </p:nvSpPr>
          <p:spPr>
            <a:xfrm>
              <a:off x="1901424" y="3892040"/>
              <a:ext cx="269875" cy="261620"/>
            </a:xfrm>
            <a:custGeom>
              <a:avLst/>
              <a:gdLst/>
              <a:ahLst/>
              <a:cxnLst/>
              <a:rect l="l" t="t" r="r" b="b"/>
              <a:pathLst>
                <a:path w="269875" h="261620">
                  <a:moveTo>
                    <a:pt x="0" y="0"/>
                  </a:moveTo>
                  <a:lnTo>
                    <a:pt x="269413" y="0"/>
                  </a:lnTo>
                  <a:lnTo>
                    <a:pt x="269413" y="261495"/>
                  </a:lnTo>
                  <a:lnTo>
                    <a:pt x="0" y="261495"/>
                  </a:lnTo>
                  <a:lnTo>
                    <a:pt x="0" y="0"/>
                  </a:lnTo>
                  <a:close/>
                </a:path>
              </a:pathLst>
            </a:custGeom>
            <a:ln w="9525">
              <a:solidFill>
                <a:srgbClr val="F79646"/>
              </a:solidFill>
            </a:ln>
          </p:spPr>
          <p:txBody>
            <a:bodyPr wrap="square" lIns="0" tIns="0" rIns="0" bIns="0" rtlCol="0"/>
            <a:lstStyle/>
            <a:p/>
          </p:txBody>
        </p:sp>
      </p:grpSp>
      <p:grpSp>
        <p:nvGrpSpPr>
          <p:cNvPr id="16" name="object 16"/>
          <p:cNvGrpSpPr/>
          <p:nvPr/>
        </p:nvGrpSpPr>
        <p:grpSpPr>
          <a:xfrm>
            <a:off x="1862327" y="4450079"/>
            <a:ext cx="353695" cy="344805"/>
            <a:chOff x="1862327" y="4450079"/>
            <a:chExt cx="353695" cy="344805"/>
          </a:xfrm>
        </p:grpSpPr>
        <p:sp>
          <p:nvSpPr>
            <p:cNvPr id="17" name="object 17"/>
            <p:cNvSpPr/>
            <p:nvPr/>
          </p:nvSpPr>
          <p:spPr>
            <a:xfrm>
              <a:off x="1862327" y="4450079"/>
              <a:ext cx="353568" cy="344423"/>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1905001" y="4468234"/>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4BACC6"/>
            </a:solidFill>
          </p:spPr>
          <p:txBody>
            <a:bodyPr wrap="square" lIns="0" tIns="0" rIns="0" bIns="0" rtlCol="0"/>
            <a:lstStyle/>
            <a:p/>
          </p:txBody>
        </p:sp>
      </p:grpSp>
      <p:grpSp>
        <p:nvGrpSpPr>
          <p:cNvPr id="19" name="object 19"/>
          <p:cNvGrpSpPr/>
          <p:nvPr/>
        </p:nvGrpSpPr>
        <p:grpSpPr>
          <a:xfrm>
            <a:off x="1859279" y="5702808"/>
            <a:ext cx="353695" cy="344805"/>
            <a:chOff x="1859279" y="5702808"/>
            <a:chExt cx="353695" cy="344805"/>
          </a:xfrm>
        </p:grpSpPr>
        <p:sp>
          <p:nvSpPr>
            <p:cNvPr id="20" name="object 20"/>
            <p:cNvSpPr/>
            <p:nvPr/>
          </p:nvSpPr>
          <p:spPr>
            <a:xfrm>
              <a:off x="1859279" y="5702808"/>
              <a:ext cx="353568" cy="344424"/>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1901424" y="5720840"/>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CC0066"/>
            </a:solidFill>
          </p:spPr>
          <p:txBody>
            <a:bodyPr wrap="square" lIns="0" tIns="0" rIns="0" bIns="0" rtlCol="0"/>
            <a:lstStyle/>
            <a:p/>
          </p:txBody>
        </p:sp>
      </p:grpSp>
      <p:grpSp>
        <p:nvGrpSpPr>
          <p:cNvPr id="22" name="object 22"/>
          <p:cNvGrpSpPr/>
          <p:nvPr/>
        </p:nvGrpSpPr>
        <p:grpSpPr>
          <a:xfrm>
            <a:off x="1859279" y="6312407"/>
            <a:ext cx="353695" cy="344805"/>
            <a:chOff x="1859279" y="6312407"/>
            <a:chExt cx="353695" cy="344805"/>
          </a:xfrm>
        </p:grpSpPr>
        <p:sp>
          <p:nvSpPr>
            <p:cNvPr id="23" name="object 23"/>
            <p:cNvSpPr/>
            <p:nvPr/>
          </p:nvSpPr>
          <p:spPr>
            <a:xfrm>
              <a:off x="1859279" y="6312407"/>
              <a:ext cx="353568" cy="344424"/>
            </a:xfrm>
            <a:prstGeom prst="rect">
              <a:avLst/>
            </a:prstGeom>
            <a:blipFill>
              <a:blip r:embed="rId6" cstate="print"/>
              <a:stretch>
                <a:fillRect/>
              </a:stretch>
            </a:blipFill>
          </p:spPr>
          <p:txBody>
            <a:bodyPr wrap="square" lIns="0" tIns="0" rIns="0" bIns="0" rtlCol="0"/>
            <a:lstStyle/>
            <a:p/>
          </p:txBody>
        </p:sp>
        <p:sp>
          <p:nvSpPr>
            <p:cNvPr id="24" name="object 24"/>
            <p:cNvSpPr/>
            <p:nvPr/>
          </p:nvSpPr>
          <p:spPr>
            <a:xfrm>
              <a:off x="1901424" y="6330440"/>
              <a:ext cx="269875" cy="261620"/>
            </a:xfrm>
            <a:custGeom>
              <a:avLst/>
              <a:gdLst/>
              <a:ahLst/>
              <a:cxnLst/>
              <a:rect l="l" t="t" r="r" b="b"/>
              <a:pathLst>
                <a:path w="269875" h="261620">
                  <a:moveTo>
                    <a:pt x="269412" y="0"/>
                  </a:moveTo>
                  <a:lnTo>
                    <a:pt x="0" y="0"/>
                  </a:lnTo>
                  <a:lnTo>
                    <a:pt x="0" y="261494"/>
                  </a:lnTo>
                  <a:lnTo>
                    <a:pt x="269412" y="261494"/>
                  </a:lnTo>
                  <a:lnTo>
                    <a:pt x="269412" y="0"/>
                  </a:lnTo>
                  <a:close/>
                </a:path>
              </a:pathLst>
            </a:custGeom>
            <a:solidFill>
              <a:srgbClr val="7F7F7F"/>
            </a:solidFill>
          </p:spPr>
          <p:txBody>
            <a:bodyPr wrap="square" lIns="0" tIns="0" rIns="0" bIns="0" rtlCol="0"/>
            <a:lstStyle/>
            <a:p/>
          </p:txBody>
        </p:sp>
      </p:grpSp>
      <p:grpSp>
        <p:nvGrpSpPr>
          <p:cNvPr id="25" name="object 25"/>
          <p:cNvGrpSpPr/>
          <p:nvPr/>
        </p:nvGrpSpPr>
        <p:grpSpPr>
          <a:xfrm>
            <a:off x="1862327" y="5093208"/>
            <a:ext cx="353695" cy="344805"/>
            <a:chOff x="1862327" y="5093208"/>
            <a:chExt cx="353695" cy="344805"/>
          </a:xfrm>
        </p:grpSpPr>
        <p:sp>
          <p:nvSpPr>
            <p:cNvPr id="26" name="object 26"/>
            <p:cNvSpPr/>
            <p:nvPr/>
          </p:nvSpPr>
          <p:spPr>
            <a:xfrm>
              <a:off x="1862327" y="5093208"/>
              <a:ext cx="353568" cy="344424"/>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1904640" y="5111240"/>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8064A2"/>
            </a:solidFill>
          </p:spPr>
          <p:txBody>
            <a:bodyPr wrap="square" lIns="0" tIns="0" rIns="0" bIns="0" rtlCol="0"/>
            <a:lstStyle/>
            <a:p/>
          </p:txBody>
        </p:sp>
      </p:grpSp>
      <p:grpSp>
        <p:nvGrpSpPr>
          <p:cNvPr id="28" name="object 28"/>
          <p:cNvGrpSpPr/>
          <p:nvPr/>
        </p:nvGrpSpPr>
        <p:grpSpPr>
          <a:xfrm>
            <a:off x="1859279" y="2682239"/>
            <a:ext cx="363220" cy="353695"/>
            <a:chOff x="1859279" y="2682239"/>
            <a:chExt cx="363220" cy="353695"/>
          </a:xfrm>
        </p:grpSpPr>
        <p:sp>
          <p:nvSpPr>
            <p:cNvPr id="29" name="object 29"/>
            <p:cNvSpPr/>
            <p:nvPr/>
          </p:nvSpPr>
          <p:spPr>
            <a:xfrm>
              <a:off x="1859279" y="2682239"/>
              <a:ext cx="362712" cy="353567"/>
            </a:xfrm>
            <a:prstGeom prst="rect">
              <a:avLst/>
            </a:prstGeom>
            <a:blipFill>
              <a:blip r:embed="rId8" cstate="print"/>
              <a:stretch>
                <a:fillRect/>
              </a:stretch>
            </a:blipFill>
          </p:spPr>
          <p:txBody>
            <a:bodyPr wrap="square" lIns="0" tIns="0" rIns="0" bIns="0" rtlCol="0"/>
            <a:lstStyle/>
            <a:p/>
          </p:txBody>
        </p:sp>
        <p:sp>
          <p:nvSpPr>
            <p:cNvPr id="30" name="object 30"/>
            <p:cNvSpPr/>
            <p:nvPr/>
          </p:nvSpPr>
          <p:spPr>
            <a:xfrm>
              <a:off x="1905001" y="2706546"/>
              <a:ext cx="269875" cy="261620"/>
            </a:xfrm>
            <a:custGeom>
              <a:avLst/>
              <a:gdLst/>
              <a:ahLst/>
              <a:cxnLst/>
              <a:rect l="l" t="t" r="r" b="b"/>
              <a:pathLst>
                <a:path w="269875" h="261619">
                  <a:moveTo>
                    <a:pt x="269412" y="0"/>
                  </a:moveTo>
                  <a:lnTo>
                    <a:pt x="0" y="0"/>
                  </a:lnTo>
                  <a:lnTo>
                    <a:pt x="0" y="261495"/>
                  </a:lnTo>
                  <a:lnTo>
                    <a:pt x="269412" y="261495"/>
                  </a:lnTo>
                  <a:lnTo>
                    <a:pt x="269412" y="0"/>
                  </a:lnTo>
                  <a:close/>
                </a:path>
              </a:pathLst>
            </a:custGeom>
            <a:solidFill>
              <a:srgbClr val="953735"/>
            </a:solidFill>
          </p:spPr>
          <p:txBody>
            <a:bodyPr wrap="square" lIns="0" tIns="0" rIns="0" bIns="0" rtlCol="0"/>
            <a:lstStyle/>
            <a:p/>
          </p:txBody>
        </p:sp>
        <p:sp>
          <p:nvSpPr>
            <p:cNvPr id="31" name="object 31"/>
            <p:cNvSpPr/>
            <p:nvPr/>
          </p:nvSpPr>
          <p:spPr>
            <a:xfrm>
              <a:off x="1905001" y="2706546"/>
              <a:ext cx="269875" cy="261620"/>
            </a:xfrm>
            <a:custGeom>
              <a:avLst/>
              <a:gdLst/>
              <a:ahLst/>
              <a:cxnLst/>
              <a:rect l="l" t="t" r="r" b="b"/>
              <a:pathLst>
                <a:path w="269875" h="261619">
                  <a:moveTo>
                    <a:pt x="0" y="0"/>
                  </a:moveTo>
                  <a:lnTo>
                    <a:pt x="269413" y="0"/>
                  </a:lnTo>
                  <a:lnTo>
                    <a:pt x="269413" y="261495"/>
                  </a:lnTo>
                  <a:lnTo>
                    <a:pt x="0" y="261495"/>
                  </a:lnTo>
                  <a:lnTo>
                    <a:pt x="0" y="0"/>
                  </a:lnTo>
                  <a:close/>
                </a:path>
              </a:pathLst>
            </a:custGeom>
            <a:ln w="9525">
              <a:solidFill>
                <a:srgbClr val="953735"/>
              </a:solidFill>
            </a:ln>
          </p:spPr>
          <p:txBody>
            <a:bodyPr wrap="square" lIns="0" tIns="0" rIns="0" bIns="0" rtlCol="0"/>
            <a:lstStyle/>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8198" y="844295"/>
            <a:ext cx="4841240" cy="467359"/>
          </a:xfrm>
          <a:prstGeom prst="rect"/>
        </p:spPr>
        <p:txBody>
          <a:bodyPr wrap="square" lIns="0" tIns="12700" rIns="0" bIns="0" rtlCol="0" vert="horz">
            <a:spAutoFit/>
          </a:bodyPr>
          <a:lstStyle/>
          <a:p>
            <a:pPr marL="12700">
              <a:lnSpc>
                <a:spcPct val="100000"/>
              </a:lnSpc>
              <a:spcBef>
                <a:spcPts val="100"/>
              </a:spcBef>
            </a:pPr>
            <a:r>
              <a:rPr dirty="0" sz="2900" spc="-5"/>
              <a:t>COUNSELING CUE </a:t>
            </a:r>
            <a:r>
              <a:rPr dirty="0" sz="2900"/>
              <a:t>CARD</a:t>
            </a:r>
            <a:r>
              <a:rPr dirty="0" sz="2900" spc="-85"/>
              <a:t> </a:t>
            </a:r>
            <a:r>
              <a:rPr dirty="0" sz="2900" spc="-15"/>
              <a:t>TOPICS</a:t>
            </a:r>
            <a:endParaRPr sz="2900"/>
          </a:p>
        </p:txBody>
      </p:sp>
      <p:sp>
        <p:nvSpPr>
          <p:cNvPr id="3" name="object 3"/>
          <p:cNvSpPr txBox="1"/>
          <p:nvPr/>
        </p:nvSpPr>
        <p:spPr>
          <a:xfrm>
            <a:off x="1157744" y="1540764"/>
            <a:ext cx="5997575" cy="5194935"/>
          </a:xfrm>
          <a:prstGeom prst="rect">
            <a:avLst/>
          </a:prstGeom>
        </p:spPr>
        <p:txBody>
          <a:bodyPr wrap="square" lIns="0" tIns="12700" rIns="0" bIns="0" rtlCol="0" vert="horz">
            <a:spAutoFit/>
          </a:bodyPr>
          <a:lstStyle/>
          <a:p>
            <a:pPr marL="12700" marR="5080">
              <a:lnSpc>
                <a:spcPct val="112900"/>
              </a:lnSpc>
              <a:spcBef>
                <a:spcPts val="100"/>
              </a:spcBef>
            </a:pPr>
            <a:r>
              <a:rPr dirty="0" sz="1400" spc="-5">
                <a:latin typeface="Calibri"/>
                <a:cs typeface="Calibri"/>
              </a:rPr>
              <a:t>How to </a:t>
            </a:r>
            <a:r>
              <a:rPr dirty="0" sz="1400">
                <a:latin typeface="Calibri"/>
                <a:cs typeface="Calibri"/>
              </a:rPr>
              <a:t>use the </a:t>
            </a:r>
            <a:r>
              <a:rPr dirty="0" sz="1400" spc="-10">
                <a:latin typeface="Calibri"/>
                <a:cs typeface="Calibri"/>
              </a:rPr>
              <a:t>viral </a:t>
            </a:r>
            <a:r>
              <a:rPr dirty="0" sz="1400" spc="-5">
                <a:latin typeface="Calibri"/>
                <a:cs typeface="Calibri"/>
              </a:rPr>
              <a:t>load monitoring </a:t>
            </a:r>
            <a:r>
              <a:rPr dirty="0" sz="1400">
                <a:latin typeface="Calibri"/>
                <a:cs typeface="Calibri"/>
              </a:rPr>
              <a:t>and </a:t>
            </a:r>
            <a:r>
              <a:rPr dirty="0" sz="1400" spc="-5">
                <a:latin typeface="Calibri"/>
                <a:cs typeface="Calibri"/>
              </a:rPr>
              <a:t>enhanced adherence counseling flipchart  Good counseling </a:t>
            </a:r>
            <a:r>
              <a:rPr dirty="0" sz="1400">
                <a:latin typeface="Calibri"/>
                <a:cs typeface="Calibri"/>
              </a:rPr>
              <a:t>and </a:t>
            </a:r>
            <a:r>
              <a:rPr dirty="0" sz="1400" spc="-10">
                <a:latin typeface="Calibri"/>
                <a:cs typeface="Calibri"/>
              </a:rPr>
              <a:t>communication</a:t>
            </a:r>
            <a:r>
              <a:rPr dirty="0" sz="1400" spc="-15">
                <a:latin typeface="Calibri"/>
                <a:cs typeface="Calibri"/>
              </a:rPr>
              <a:t> </a:t>
            </a:r>
            <a:r>
              <a:rPr dirty="0" sz="1400">
                <a:latin typeface="Calibri"/>
                <a:cs typeface="Calibri"/>
              </a:rPr>
              <a:t>skills</a:t>
            </a:r>
            <a:endParaRPr sz="1400">
              <a:latin typeface="Calibri"/>
              <a:cs typeface="Calibri"/>
            </a:endParaRPr>
          </a:p>
          <a:p>
            <a:pPr marL="241300" indent="-228600">
              <a:lnSpc>
                <a:spcPct val="100000"/>
              </a:lnSpc>
              <a:spcBef>
                <a:spcPts val="120"/>
              </a:spcBef>
              <a:buAutoNum type="arabicPeriod"/>
              <a:tabLst>
                <a:tab pos="241300" algn="l"/>
              </a:tabLst>
            </a:pPr>
            <a:r>
              <a:rPr dirty="0" sz="1400" spc="-30">
                <a:latin typeface="Calibri"/>
                <a:cs typeface="Calibri"/>
              </a:rPr>
              <a:t>You’re </a:t>
            </a:r>
            <a:r>
              <a:rPr dirty="0" sz="1400" spc="-5">
                <a:latin typeface="Calibri"/>
                <a:cs typeface="Calibri"/>
              </a:rPr>
              <a:t>starting</a:t>
            </a:r>
            <a:r>
              <a:rPr dirty="0" sz="1400" spc="-40">
                <a:latin typeface="Calibri"/>
                <a:cs typeface="Calibri"/>
              </a:rPr>
              <a:t> </a:t>
            </a:r>
            <a:r>
              <a:rPr dirty="0" sz="1400" spc="-20">
                <a:latin typeface="Calibri"/>
                <a:cs typeface="Calibri"/>
              </a:rPr>
              <a:t>ARVs</a:t>
            </a:r>
            <a:endParaRPr sz="1400">
              <a:latin typeface="Calibri"/>
              <a:cs typeface="Calibri"/>
            </a:endParaRPr>
          </a:p>
          <a:p>
            <a:pPr marL="241300" indent="-228600">
              <a:lnSpc>
                <a:spcPct val="100000"/>
              </a:lnSpc>
              <a:spcBef>
                <a:spcPts val="215"/>
              </a:spcBef>
              <a:buAutoNum type="arabicPeriod"/>
              <a:tabLst>
                <a:tab pos="241300" algn="l"/>
              </a:tabLst>
            </a:pPr>
            <a:r>
              <a:rPr dirty="0" sz="1400" spc="-5">
                <a:latin typeface="Calibri"/>
                <a:cs typeface="Calibri"/>
              </a:rPr>
              <a:t>What </a:t>
            </a:r>
            <a:r>
              <a:rPr dirty="0" sz="1400">
                <a:latin typeface="Calibri"/>
                <a:cs typeface="Calibri"/>
              </a:rPr>
              <a:t>is a </a:t>
            </a:r>
            <a:r>
              <a:rPr dirty="0" sz="1400" spc="-10">
                <a:latin typeface="Calibri"/>
                <a:cs typeface="Calibri"/>
              </a:rPr>
              <a:t>viral</a:t>
            </a:r>
            <a:r>
              <a:rPr dirty="0" sz="1400" spc="-60">
                <a:latin typeface="Calibri"/>
                <a:cs typeface="Calibri"/>
              </a:rPr>
              <a:t> </a:t>
            </a:r>
            <a:r>
              <a:rPr dirty="0" sz="1400" spc="-5">
                <a:latin typeface="Calibri"/>
                <a:cs typeface="Calibri"/>
              </a:rPr>
              <a:t>load?</a:t>
            </a:r>
            <a:endParaRPr sz="1400">
              <a:latin typeface="Calibri"/>
              <a:cs typeface="Calibri"/>
            </a:endParaRPr>
          </a:p>
          <a:p>
            <a:pPr marL="241300" indent="-228600">
              <a:lnSpc>
                <a:spcPct val="100000"/>
              </a:lnSpc>
              <a:spcBef>
                <a:spcPts val="120"/>
              </a:spcBef>
              <a:buAutoNum type="arabicPeriod"/>
              <a:tabLst>
                <a:tab pos="241300" algn="l"/>
              </a:tabLst>
            </a:pPr>
            <a:r>
              <a:rPr dirty="0" sz="1400">
                <a:latin typeface="Calibri"/>
                <a:cs typeface="Calibri"/>
              </a:rPr>
              <a:t>The </a:t>
            </a:r>
            <a:r>
              <a:rPr dirty="0" sz="1400" spc="-10">
                <a:latin typeface="Calibri"/>
                <a:cs typeface="Calibri"/>
              </a:rPr>
              <a:t>viral </a:t>
            </a:r>
            <a:r>
              <a:rPr dirty="0" sz="1400" spc="-5">
                <a:latin typeface="Calibri"/>
                <a:cs typeface="Calibri"/>
              </a:rPr>
              <a:t>load </a:t>
            </a:r>
            <a:r>
              <a:rPr dirty="0" sz="1400">
                <a:latin typeface="Calibri"/>
                <a:cs typeface="Calibri"/>
              </a:rPr>
              <a:t>is</a:t>
            </a:r>
            <a:r>
              <a:rPr dirty="0" sz="1400" spc="-10">
                <a:latin typeface="Calibri"/>
                <a:cs typeface="Calibri"/>
              </a:rPr>
              <a:t> </a:t>
            </a:r>
            <a:r>
              <a:rPr dirty="0" sz="1400" spc="-20">
                <a:latin typeface="Calibri"/>
                <a:cs typeface="Calibri"/>
              </a:rPr>
              <a:t>LOW</a:t>
            </a:r>
            <a:endParaRPr sz="1400">
              <a:latin typeface="Calibri"/>
              <a:cs typeface="Calibri"/>
            </a:endParaRPr>
          </a:p>
          <a:p>
            <a:pPr marL="241300" indent="-228600">
              <a:lnSpc>
                <a:spcPct val="100000"/>
              </a:lnSpc>
              <a:spcBef>
                <a:spcPts val="240"/>
              </a:spcBef>
              <a:buAutoNum type="arabicPeriod"/>
              <a:tabLst>
                <a:tab pos="241300" algn="l"/>
              </a:tabLst>
            </a:pPr>
            <a:r>
              <a:rPr dirty="0" sz="1400">
                <a:latin typeface="Calibri"/>
                <a:cs typeface="Calibri"/>
              </a:rPr>
              <a:t>The </a:t>
            </a:r>
            <a:r>
              <a:rPr dirty="0" sz="1400" spc="-10">
                <a:latin typeface="Calibri"/>
                <a:cs typeface="Calibri"/>
              </a:rPr>
              <a:t>viral </a:t>
            </a:r>
            <a:r>
              <a:rPr dirty="0" sz="1400" spc="-5">
                <a:latin typeface="Calibri"/>
                <a:cs typeface="Calibri"/>
              </a:rPr>
              <a:t>load </a:t>
            </a:r>
            <a:r>
              <a:rPr dirty="0" sz="1400">
                <a:latin typeface="Calibri"/>
                <a:cs typeface="Calibri"/>
              </a:rPr>
              <a:t>is</a:t>
            </a:r>
            <a:r>
              <a:rPr dirty="0" sz="1400" spc="-10">
                <a:latin typeface="Calibri"/>
                <a:cs typeface="Calibri"/>
              </a:rPr>
              <a:t> </a:t>
            </a:r>
            <a:r>
              <a:rPr dirty="0" sz="1400" spc="-5">
                <a:latin typeface="Calibri"/>
                <a:cs typeface="Calibri"/>
              </a:rPr>
              <a:t>HIGH</a:t>
            </a:r>
            <a:endParaRPr sz="1400">
              <a:latin typeface="Calibri"/>
              <a:cs typeface="Calibri"/>
            </a:endParaRPr>
          </a:p>
          <a:p>
            <a:pPr marL="241300" indent="-228600">
              <a:lnSpc>
                <a:spcPct val="100000"/>
              </a:lnSpc>
              <a:spcBef>
                <a:spcPts val="120"/>
              </a:spcBef>
              <a:buAutoNum type="arabicPeriod"/>
              <a:tabLst>
                <a:tab pos="241300" algn="l"/>
              </a:tabLst>
            </a:pPr>
            <a:r>
              <a:rPr dirty="0" sz="1400" spc="-5">
                <a:latin typeface="Calibri"/>
                <a:cs typeface="Calibri"/>
              </a:rPr>
              <a:t>How </a:t>
            </a:r>
            <a:r>
              <a:rPr dirty="0" sz="1400" spc="-10">
                <a:latin typeface="Calibri"/>
                <a:cs typeface="Calibri"/>
              </a:rPr>
              <a:t>are you </a:t>
            </a:r>
            <a:r>
              <a:rPr dirty="0" sz="1400" spc="-5">
                <a:latin typeface="Calibri"/>
                <a:cs typeface="Calibri"/>
              </a:rPr>
              <a:t>taking </a:t>
            </a:r>
            <a:r>
              <a:rPr dirty="0" sz="1400" spc="-20">
                <a:latin typeface="Calibri"/>
                <a:cs typeface="Calibri"/>
              </a:rPr>
              <a:t>ARVs?</a:t>
            </a:r>
            <a:endParaRPr sz="1400">
              <a:latin typeface="Calibri"/>
              <a:cs typeface="Calibri"/>
            </a:endParaRPr>
          </a:p>
          <a:p>
            <a:pPr marL="241300" indent="-228600">
              <a:lnSpc>
                <a:spcPct val="100000"/>
              </a:lnSpc>
              <a:spcBef>
                <a:spcPts val="215"/>
              </a:spcBef>
              <a:buAutoNum type="arabicPeriod"/>
              <a:tabLst>
                <a:tab pos="241300" algn="l"/>
              </a:tabLst>
            </a:pPr>
            <a:r>
              <a:rPr dirty="0" sz="1400" spc="-5">
                <a:latin typeface="Calibri"/>
                <a:cs typeface="Calibri"/>
              </a:rPr>
              <a:t>What </a:t>
            </a:r>
            <a:r>
              <a:rPr dirty="0" sz="1400" spc="-10">
                <a:latin typeface="Calibri"/>
                <a:cs typeface="Calibri"/>
              </a:rPr>
              <a:t>are </a:t>
            </a:r>
            <a:r>
              <a:rPr dirty="0" sz="1400">
                <a:latin typeface="Calibri"/>
                <a:cs typeface="Calibri"/>
              </a:rPr>
              <a:t>the </a:t>
            </a:r>
            <a:r>
              <a:rPr dirty="0" sz="1400" spc="-5">
                <a:latin typeface="Calibri"/>
                <a:cs typeface="Calibri"/>
              </a:rPr>
              <a:t>challenges </a:t>
            </a:r>
            <a:r>
              <a:rPr dirty="0" sz="1400">
                <a:latin typeface="Calibri"/>
                <a:cs typeface="Calibri"/>
              </a:rPr>
              <a:t>in </a:t>
            </a:r>
            <a:r>
              <a:rPr dirty="0" sz="1400" spc="-5">
                <a:latin typeface="Calibri"/>
                <a:cs typeface="Calibri"/>
              </a:rPr>
              <a:t>taking your </a:t>
            </a:r>
            <a:r>
              <a:rPr dirty="0" sz="1400" spc="-20">
                <a:latin typeface="Calibri"/>
                <a:cs typeface="Calibri"/>
              </a:rPr>
              <a:t>ARVs? </a:t>
            </a:r>
            <a:r>
              <a:rPr dirty="0" sz="1400">
                <a:latin typeface="Calibri"/>
                <a:cs typeface="Calibri"/>
              </a:rPr>
              <a:t>(1 </a:t>
            </a:r>
            <a:r>
              <a:rPr dirty="0" sz="1400" spc="-5">
                <a:latin typeface="Calibri"/>
                <a:cs typeface="Calibri"/>
              </a:rPr>
              <a:t>of</a:t>
            </a:r>
            <a:r>
              <a:rPr dirty="0" sz="1400" spc="-10">
                <a:latin typeface="Calibri"/>
                <a:cs typeface="Calibri"/>
              </a:rPr>
              <a:t> </a:t>
            </a:r>
            <a:r>
              <a:rPr dirty="0" sz="1400">
                <a:latin typeface="Calibri"/>
                <a:cs typeface="Calibri"/>
              </a:rPr>
              <a:t>3)</a:t>
            </a:r>
            <a:endParaRPr sz="1400">
              <a:latin typeface="Calibri"/>
              <a:cs typeface="Calibri"/>
            </a:endParaRPr>
          </a:p>
          <a:p>
            <a:pPr marL="241300" indent="-228600">
              <a:lnSpc>
                <a:spcPct val="100000"/>
              </a:lnSpc>
              <a:spcBef>
                <a:spcPts val="120"/>
              </a:spcBef>
              <a:buAutoNum type="arabicPeriod"/>
              <a:tabLst>
                <a:tab pos="241300" algn="l"/>
              </a:tabLst>
            </a:pPr>
            <a:r>
              <a:rPr dirty="0" sz="1400" spc="-5">
                <a:latin typeface="Calibri"/>
                <a:cs typeface="Calibri"/>
              </a:rPr>
              <a:t>What </a:t>
            </a:r>
            <a:r>
              <a:rPr dirty="0" sz="1400" spc="-10">
                <a:latin typeface="Calibri"/>
                <a:cs typeface="Calibri"/>
              </a:rPr>
              <a:t>are </a:t>
            </a:r>
            <a:r>
              <a:rPr dirty="0" sz="1400">
                <a:latin typeface="Calibri"/>
                <a:cs typeface="Calibri"/>
              </a:rPr>
              <a:t>the </a:t>
            </a:r>
            <a:r>
              <a:rPr dirty="0" sz="1400" spc="-5">
                <a:latin typeface="Calibri"/>
                <a:cs typeface="Calibri"/>
              </a:rPr>
              <a:t>challenges </a:t>
            </a:r>
            <a:r>
              <a:rPr dirty="0" sz="1400">
                <a:latin typeface="Calibri"/>
                <a:cs typeface="Calibri"/>
              </a:rPr>
              <a:t>in </a:t>
            </a:r>
            <a:r>
              <a:rPr dirty="0" sz="1400" spc="-5">
                <a:latin typeface="Calibri"/>
                <a:cs typeface="Calibri"/>
              </a:rPr>
              <a:t>taking your </a:t>
            </a:r>
            <a:r>
              <a:rPr dirty="0" sz="1400" spc="-20">
                <a:latin typeface="Calibri"/>
                <a:cs typeface="Calibri"/>
              </a:rPr>
              <a:t>ARVs? </a:t>
            </a:r>
            <a:r>
              <a:rPr dirty="0" sz="1400">
                <a:latin typeface="Calibri"/>
                <a:cs typeface="Calibri"/>
              </a:rPr>
              <a:t>(2 </a:t>
            </a:r>
            <a:r>
              <a:rPr dirty="0" sz="1400" spc="-5">
                <a:latin typeface="Calibri"/>
                <a:cs typeface="Calibri"/>
              </a:rPr>
              <a:t>of</a:t>
            </a:r>
            <a:r>
              <a:rPr dirty="0" sz="1400" spc="-10">
                <a:latin typeface="Calibri"/>
                <a:cs typeface="Calibri"/>
              </a:rPr>
              <a:t> </a:t>
            </a:r>
            <a:r>
              <a:rPr dirty="0" sz="1400">
                <a:latin typeface="Calibri"/>
                <a:cs typeface="Calibri"/>
              </a:rPr>
              <a:t>3)</a:t>
            </a:r>
            <a:endParaRPr sz="1400">
              <a:latin typeface="Calibri"/>
              <a:cs typeface="Calibri"/>
            </a:endParaRPr>
          </a:p>
          <a:p>
            <a:pPr marL="241300" indent="-228600">
              <a:lnSpc>
                <a:spcPct val="100000"/>
              </a:lnSpc>
              <a:spcBef>
                <a:spcPts val="215"/>
              </a:spcBef>
              <a:buAutoNum type="arabicPeriod"/>
              <a:tabLst>
                <a:tab pos="241300" algn="l"/>
              </a:tabLst>
            </a:pPr>
            <a:r>
              <a:rPr dirty="0" sz="1400" spc="-5">
                <a:latin typeface="Calibri"/>
                <a:cs typeface="Calibri"/>
              </a:rPr>
              <a:t>What </a:t>
            </a:r>
            <a:r>
              <a:rPr dirty="0" sz="1400" spc="-10">
                <a:latin typeface="Calibri"/>
                <a:cs typeface="Calibri"/>
              </a:rPr>
              <a:t>are </a:t>
            </a:r>
            <a:r>
              <a:rPr dirty="0" sz="1400">
                <a:latin typeface="Calibri"/>
                <a:cs typeface="Calibri"/>
              </a:rPr>
              <a:t>the </a:t>
            </a:r>
            <a:r>
              <a:rPr dirty="0" sz="1400" spc="-5">
                <a:latin typeface="Calibri"/>
                <a:cs typeface="Calibri"/>
              </a:rPr>
              <a:t>challenges </a:t>
            </a:r>
            <a:r>
              <a:rPr dirty="0" sz="1400">
                <a:latin typeface="Calibri"/>
                <a:cs typeface="Calibri"/>
              </a:rPr>
              <a:t>in </a:t>
            </a:r>
            <a:r>
              <a:rPr dirty="0" sz="1400" spc="-5">
                <a:latin typeface="Calibri"/>
                <a:cs typeface="Calibri"/>
              </a:rPr>
              <a:t>taking your </a:t>
            </a:r>
            <a:r>
              <a:rPr dirty="0" sz="1400" spc="-20">
                <a:latin typeface="Calibri"/>
                <a:cs typeface="Calibri"/>
              </a:rPr>
              <a:t>ARVs? </a:t>
            </a:r>
            <a:r>
              <a:rPr dirty="0" sz="1400">
                <a:latin typeface="Calibri"/>
                <a:cs typeface="Calibri"/>
              </a:rPr>
              <a:t>(3 </a:t>
            </a:r>
            <a:r>
              <a:rPr dirty="0" sz="1400" spc="-5">
                <a:latin typeface="Calibri"/>
                <a:cs typeface="Calibri"/>
              </a:rPr>
              <a:t>of</a:t>
            </a:r>
            <a:r>
              <a:rPr dirty="0" sz="1400" spc="-10">
                <a:latin typeface="Calibri"/>
                <a:cs typeface="Calibri"/>
              </a:rPr>
              <a:t> </a:t>
            </a:r>
            <a:r>
              <a:rPr dirty="0" sz="1400">
                <a:latin typeface="Calibri"/>
                <a:cs typeface="Calibri"/>
              </a:rPr>
              <a:t>3)</a:t>
            </a:r>
            <a:endParaRPr sz="1400">
              <a:latin typeface="Calibri"/>
              <a:cs typeface="Calibri"/>
            </a:endParaRPr>
          </a:p>
          <a:p>
            <a:pPr marL="241300" indent="-228600">
              <a:lnSpc>
                <a:spcPct val="100000"/>
              </a:lnSpc>
              <a:spcBef>
                <a:spcPts val="120"/>
              </a:spcBef>
              <a:buAutoNum type="arabicPeriod"/>
              <a:tabLst>
                <a:tab pos="241300" algn="l"/>
              </a:tabLst>
            </a:pPr>
            <a:r>
              <a:rPr dirty="0" sz="1400">
                <a:latin typeface="Calibri"/>
                <a:cs typeface="Calibri"/>
              </a:rPr>
              <a:t>Tips </a:t>
            </a:r>
            <a:r>
              <a:rPr dirty="0" sz="1400" spc="-5">
                <a:latin typeface="Calibri"/>
                <a:cs typeface="Calibri"/>
              </a:rPr>
              <a:t>to </a:t>
            </a:r>
            <a:r>
              <a:rPr dirty="0" sz="1400" spc="-10">
                <a:latin typeface="Calibri"/>
                <a:cs typeface="Calibri"/>
              </a:rPr>
              <a:t>improve </a:t>
            </a:r>
            <a:r>
              <a:rPr dirty="0" sz="1400" spc="-5">
                <a:latin typeface="Calibri"/>
                <a:cs typeface="Calibri"/>
              </a:rPr>
              <a:t>taking </a:t>
            </a:r>
            <a:r>
              <a:rPr dirty="0" sz="1400" spc="-20">
                <a:latin typeface="Calibri"/>
                <a:cs typeface="Calibri"/>
              </a:rPr>
              <a:t>ARVs </a:t>
            </a:r>
            <a:r>
              <a:rPr dirty="0" sz="1400">
                <a:latin typeface="Calibri"/>
                <a:cs typeface="Calibri"/>
              </a:rPr>
              <a:t>(1 </a:t>
            </a:r>
            <a:r>
              <a:rPr dirty="0" sz="1400" spc="-5">
                <a:latin typeface="Calibri"/>
                <a:cs typeface="Calibri"/>
              </a:rPr>
              <a:t>of</a:t>
            </a:r>
            <a:r>
              <a:rPr dirty="0" sz="1400" spc="-10">
                <a:latin typeface="Calibri"/>
                <a:cs typeface="Calibri"/>
              </a:rPr>
              <a:t> </a:t>
            </a:r>
            <a:r>
              <a:rPr dirty="0" sz="1400">
                <a:latin typeface="Calibri"/>
                <a:cs typeface="Calibri"/>
              </a:rPr>
              <a:t>3)</a:t>
            </a:r>
            <a:endParaRPr sz="1400">
              <a:latin typeface="Calibri"/>
              <a:cs typeface="Calibri"/>
            </a:endParaRPr>
          </a:p>
          <a:p>
            <a:pPr marL="280670" indent="-268605">
              <a:lnSpc>
                <a:spcPct val="100000"/>
              </a:lnSpc>
              <a:spcBef>
                <a:spcPts val="215"/>
              </a:spcBef>
              <a:buAutoNum type="arabicPeriod"/>
              <a:tabLst>
                <a:tab pos="281305" algn="l"/>
              </a:tabLst>
            </a:pPr>
            <a:r>
              <a:rPr dirty="0" sz="1400">
                <a:latin typeface="Calibri"/>
                <a:cs typeface="Calibri"/>
              </a:rPr>
              <a:t>Tips </a:t>
            </a:r>
            <a:r>
              <a:rPr dirty="0" sz="1400" spc="-5">
                <a:latin typeface="Calibri"/>
                <a:cs typeface="Calibri"/>
              </a:rPr>
              <a:t>to </a:t>
            </a:r>
            <a:r>
              <a:rPr dirty="0" sz="1400" spc="-10">
                <a:latin typeface="Calibri"/>
                <a:cs typeface="Calibri"/>
              </a:rPr>
              <a:t>improve </a:t>
            </a:r>
            <a:r>
              <a:rPr dirty="0" sz="1400" spc="-5">
                <a:latin typeface="Calibri"/>
                <a:cs typeface="Calibri"/>
              </a:rPr>
              <a:t>taking </a:t>
            </a:r>
            <a:r>
              <a:rPr dirty="0" sz="1400" spc="-20">
                <a:latin typeface="Calibri"/>
                <a:cs typeface="Calibri"/>
              </a:rPr>
              <a:t>ARVs </a:t>
            </a:r>
            <a:r>
              <a:rPr dirty="0" sz="1400">
                <a:latin typeface="Calibri"/>
                <a:cs typeface="Calibri"/>
              </a:rPr>
              <a:t>(2 </a:t>
            </a:r>
            <a:r>
              <a:rPr dirty="0" sz="1400" spc="-5">
                <a:latin typeface="Calibri"/>
                <a:cs typeface="Calibri"/>
              </a:rPr>
              <a:t>of</a:t>
            </a:r>
            <a:r>
              <a:rPr dirty="0" sz="1400" spc="-65">
                <a:latin typeface="Calibri"/>
                <a:cs typeface="Calibri"/>
              </a:rPr>
              <a:t> </a:t>
            </a:r>
            <a:r>
              <a:rPr dirty="0" sz="1400">
                <a:latin typeface="Calibri"/>
                <a:cs typeface="Calibri"/>
              </a:rPr>
              <a:t>3)</a:t>
            </a:r>
            <a:endParaRPr sz="1400">
              <a:latin typeface="Calibri"/>
              <a:cs typeface="Calibri"/>
            </a:endParaRPr>
          </a:p>
          <a:p>
            <a:pPr marL="280670" indent="-268605">
              <a:lnSpc>
                <a:spcPct val="100000"/>
              </a:lnSpc>
              <a:spcBef>
                <a:spcPts val="120"/>
              </a:spcBef>
              <a:buAutoNum type="arabicPeriod"/>
              <a:tabLst>
                <a:tab pos="281305" algn="l"/>
              </a:tabLst>
            </a:pPr>
            <a:r>
              <a:rPr dirty="0" sz="1400">
                <a:latin typeface="Calibri"/>
                <a:cs typeface="Calibri"/>
              </a:rPr>
              <a:t>Tips </a:t>
            </a:r>
            <a:r>
              <a:rPr dirty="0" sz="1400" spc="-5">
                <a:latin typeface="Calibri"/>
                <a:cs typeface="Calibri"/>
              </a:rPr>
              <a:t>to </a:t>
            </a:r>
            <a:r>
              <a:rPr dirty="0" sz="1400" spc="-10">
                <a:latin typeface="Calibri"/>
                <a:cs typeface="Calibri"/>
              </a:rPr>
              <a:t>improve </a:t>
            </a:r>
            <a:r>
              <a:rPr dirty="0" sz="1400" spc="-5">
                <a:latin typeface="Calibri"/>
                <a:cs typeface="Calibri"/>
              </a:rPr>
              <a:t>taking </a:t>
            </a:r>
            <a:r>
              <a:rPr dirty="0" sz="1400" spc="-20">
                <a:latin typeface="Calibri"/>
                <a:cs typeface="Calibri"/>
              </a:rPr>
              <a:t>ARVs </a:t>
            </a:r>
            <a:r>
              <a:rPr dirty="0" sz="1400">
                <a:latin typeface="Calibri"/>
                <a:cs typeface="Calibri"/>
              </a:rPr>
              <a:t>(3 </a:t>
            </a:r>
            <a:r>
              <a:rPr dirty="0" sz="1400" spc="-5">
                <a:latin typeface="Calibri"/>
                <a:cs typeface="Calibri"/>
              </a:rPr>
              <a:t>of</a:t>
            </a:r>
            <a:r>
              <a:rPr dirty="0" sz="1400" spc="-65">
                <a:latin typeface="Calibri"/>
                <a:cs typeface="Calibri"/>
              </a:rPr>
              <a:t> </a:t>
            </a:r>
            <a:r>
              <a:rPr dirty="0" sz="1400">
                <a:latin typeface="Calibri"/>
                <a:cs typeface="Calibri"/>
              </a:rPr>
              <a:t>3)</a:t>
            </a:r>
            <a:endParaRPr sz="1400">
              <a:latin typeface="Calibri"/>
              <a:cs typeface="Calibri"/>
            </a:endParaRPr>
          </a:p>
          <a:p>
            <a:pPr marL="280670" indent="-268605">
              <a:lnSpc>
                <a:spcPct val="100000"/>
              </a:lnSpc>
              <a:spcBef>
                <a:spcPts val="219"/>
              </a:spcBef>
              <a:buAutoNum type="arabicPeriod"/>
              <a:tabLst>
                <a:tab pos="281305" algn="l"/>
              </a:tabLst>
            </a:pPr>
            <a:r>
              <a:rPr dirty="0" sz="1400">
                <a:latin typeface="Calibri"/>
                <a:cs typeface="Calibri"/>
              </a:rPr>
              <a:t>Giving </a:t>
            </a:r>
            <a:r>
              <a:rPr dirty="0" sz="1400" spc="-10">
                <a:latin typeface="Calibri"/>
                <a:cs typeface="Calibri"/>
              </a:rPr>
              <a:t>ARVS </a:t>
            </a:r>
            <a:r>
              <a:rPr dirty="0" sz="1400" spc="-5">
                <a:latin typeface="Calibri"/>
                <a:cs typeface="Calibri"/>
              </a:rPr>
              <a:t>to your</a:t>
            </a:r>
            <a:r>
              <a:rPr dirty="0" sz="1400" spc="-30">
                <a:latin typeface="Calibri"/>
                <a:cs typeface="Calibri"/>
              </a:rPr>
              <a:t> </a:t>
            </a:r>
            <a:r>
              <a:rPr dirty="0" sz="1400" spc="-5">
                <a:latin typeface="Calibri"/>
                <a:cs typeface="Calibri"/>
              </a:rPr>
              <a:t>baby</a:t>
            </a:r>
            <a:endParaRPr sz="1400">
              <a:latin typeface="Calibri"/>
              <a:cs typeface="Calibri"/>
            </a:endParaRPr>
          </a:p>
          <a:p>
            <a:pPr marL="280670" indent="-268605">
              <a:lnSpc>
                <a:spcPct val="100000"/>
              </a:lnSpc>
              <a:spcBef>
                <a:spcPts val="120"/>
              </a:spcBef>
              <a:buAutoNum type="arabicPeriod"/>
              <a:tabLst>
                <a:tab pos="281305" algn="l"/>
              </a:tabLst>
            </a:pPr>
            <a:r>
              <a:rPr dirty="0" sz="1400">
                <a:latin typeface="Calibri"/>
                <a:cs typeface="Calibri"/>
              </a:rPr>
              <a:t>Tips </a:t>
            </a:r>
            <a:r>
              <a:rPr dirty="0" sz="1400" spc="-15">
                <a:latin typeface="Calibri"/>
                <a:cs typeface="Calibri"/>
              </a:rPr>
              <a:t>for </a:t>
            </a:r>
            <a:r>
              <a:rPr dirty="0" sz="1400">
                <a:latin typeface="Calibri"/>
                <a:cs typeface="Calibri"/>
              </a:rPr>
              <a:t>giving </a:t>
            </a:r>
            <a:r>
              <a:rPr dirty="0" sz="1400" spc="-5">
                <a:latin typeface="Calibri"/>
                <a:cs typeface="Calibri"/>
              </a:rPr>
              <a:t>medication to your</a:t>
            </a:r>
            <a:r>
              <a:rPr dirty="0" sz="1400" spc="-15">
                <a:latin typeface="Calibri"/>
                <a:cs typeface="Calibri"/>
              </a:rPr>
              <a:t> </a:t>
            </a:r>
            <a:r>
              <a:rPr dirty="0" sz="1400" spc="-5">
                <a:latin typeface="Calibri"/>
                <a:cs typeface="Calibri"/>
              </a:rPr>
              <a:t>baby</a:t>
            </a:r>
            <a:endParaRPr sz="1400">
              <a:latin typeface="Calibri"/>
              <a:cs typeface="Calibri"/>
            </a:endParaRPr>
          </a:p>
          <a:p>
            <a:pPr marL="280670" indent="-268605">
              <a:lnSpc>
                <a:spcPct val="100000"/>
              </a:lnSpc>
              <a:spcBef>
                <a:spcPts val="215"/>
              </a:spcBef>
              <a:buAutoNum type="arabicPeriod"/>
              <a:tabLst>
                <a:tab pos="281305" algn="l"/>
              </a:tabLst>
            </a:pPr>
            <a:r>
              <a:rPr dirty="0" sz="1400">
                <a:latin typeface="Calibri"/>
                <a:cs typeface="Calibri"/>
              </a:rPr>
              <a:t>Additional help </a:t>
            </a:r>
            <a:r>
              <a:rPr dirty="0" sz="1400" spc="-5">
                <a:latin typeface="Calibri"/>
                <a:cs typeface="Calibri"/>
              </a:rPr>
              <a:t>to </a:t>
            </a:r>
            <a:r>
              <a:rPr dirty="0" sz="1400" spc="-15">
                <a:latin typeface="Calibri"/>
                <a:cs typeface="Calibri"/>
              </a:rPr>
              <a:t>take </a:t>
            </a:r>
            <a:r>
              <a:rPr dirty="0" sz="1400" spc="-20">
                <a:latin typeface="Calibri"/>
                <a:cs typeface="Calibri"/>
              </a:rPr>
              <a:t>ARVs</a:t>
            </a:r>
            <a:endParaRPr sz="1400">
              <a:latin typeface="Calibri"/>
              <a:cs typeface="Calibri"/>
            </a:endParaRPr>
          </a:p>
          <a:p>
            <a:pPr marL="280670" indent="-268605">
              <a:lnSpc>
                <a:spcPct val="100000"/>
              </a:lnSpc>
              <a:spcBef>
                <a:spcPts val="120"/>
              </a:spcBef>
              <a:buAutoNum type="arabicPeriod"/>
              <a:tabLst>
                <a:tab pos="281305" algn="l"/>
              </a:tabLst>
            </a:pPr>
            <a:r>
              <a:rPr dirty="0" sz="1400" spc="-5">
                <a:latin typeface="Calibri"/>
                <a:cs typeface="Calibri"/>
              </a:rPr>
              <a:t>Remembering to </a:t>
            </a:r>
            <a:r>
              <a:rPr dirty="0" sz="1400" spc="-15">
                <a:latin typeface="Calibri"/>
                <a:cs typeface="Calibri"/>
              </a:rPr>
              <a:t>take</a:t>
            </a:r>
            <a:r>
              <a:rPr dirty="0" sz="1400" spc="-10">
                <a:latin typeface="Calibri"/>
                <a:cs typeface="Calibri"/>
              </a:rPr>
              <a:t> </a:t>
            </a:r>
            <a:r>
              <a:rPr dirty="0" sz="1400" spc="-20">
                <a:latin typeface="Calibri"/>
                <a:cs typeface="Calibri"/>
              </a:rPr>
              <a:t>ARVs</a:t>
            </a:r>
            <a:endParaRPr sz="1400">
              <a:latin typeface="Calibri"/>
              <a:cs typeface="Calibri"/>
            </a:endParaRPr>
          </a:p>
          <a:p>
            <a:pPr marL="280670" indent="-268605">
              <a:lnSpc>
                <a:spcPct val="100000"/>
              </a:lnSpc>
              <a:spcBef>
                <a:spcPts val="240"/>
              </a:spcBef>
              <a:buAutoNum type="arabicPeriod"/>
              <a:tabLst>
                <a:tab pos="281305" algn="l"/>
              </a:tabLst>
            </a:pPr>
            <a:r>
              <a:rPr dirty="0" sz="1400" spc="-5">
                <a:latin typeface="Calibri"/>
                <a:cs typeface="Calibri"/>
              </a:rPr>
              <a:t>Understanding your</a:t>
            </a:r>
            <a:r>
              <a:rPr dirty="0" sz="1400" spc="-15">
                <a:latin typeface="Calibri"/>
                <a:cs typeface="Calibri"/>
              </a:rPr>
              <a:t> </a:t>
            </a:r>
            <a:r>
              <a:rPr dirty="0" sz="1400" spc="-20">
                <a:latin typeface="Calibri"/>
                <a:cs typeface="Calibri"/>
              </a:rPr>
              <a:t>ARVs</a:t>
            </a:r>
            <a:endParaRPr sz="1400">
              <a:latin typeface="Calibri"/>
              <a:cs typeface="Calibri"/>
            </a:endParaRPr>
          </a:p>
          <a:p>
            <a:pPr marL="280670" indent="-268605">
              <a:lnSpc>
                <a:spcPct val="100000"/>
              </a:lnSpc>
              <a:spcBef>
                <a:spcPts val="120"/>
              </a:spcBef>
              <a:buAutoNum type="arabicPeriod"/>
              <a:tabLst>
                <a:tab pos="281305" algn="l"/>
              </a:tabLst>
            </a:pPr>
            <a:r>
              <a:rPr dirty="0" sz="1400">
                <a:latin typeface="Calibri"/>
                <a:cs typeface="Calibri"/>
              </a:rPr>
              <a:t>Managing </a:t>
            </a:r>
            <a:r>
              <a:rPr dirty="0" sz="1400" spc="-5">
                <a:latin typeface="Calibri"/>
                <a:cs typeface="Calibri"/>
              </a:rPr>
              <a:t>privacy </a:t>
            </a:r>
            <a:r>
              <a:rPr dirty="0" sz="1400">
                <a:latin typeface="Calibri"/>
                <a:cs typeface="Calibri"/>
              </a:rPr>
              <a:t>and </a:t>
            </a:r>
            <a:r>
              <a:rPr dirty="0" sz="1400" spc="-5">
                <a:latin typeface="Calibri"/>
                <a:cs typeface="Calibri"/>
              </a:rPr>
              <a:t>getting</a:t>
            </a:r>
            <a:r>
              <a:rPr dirty="0" sz="1400" spc="-70">
                <a:latin typeface="Calibri"/>
                <a:cs typeface="Calibri"/>
              </a:rPr>
              <a:t> </a:t>
            </a:r>
            <a:r>
              <a:rPr dirty="0" sz="1400" spc="-5">
                <a:latin typeface="Calibri"/>
                <a:cs typeface="Calibri"/>
              </a:rPr>
              <a:t>support</a:t>
            </a:r>
            <a:endParaRPr sz="1400">
              <a:latin typeface="Calibri"/>
              <a:cs typeface="Calibri"/>
            </a:endParaRPr>
          </a:p>
          <a:p>
            <a:pPr marL="280670" indent="-268605">
              <a:lnSpc>
                <a:spcPct val="100000"/>
              </a:lnSpc>
              <a:spcBef>
                <a:spcPts val="215"/>
              </a:spcBef>
              <a:buAutoNum type="arabicPeriod"/>
              <a:tabLst>
                <a:tab pos="281305" algn="l"/>
              </a:tabLst>
            </a:pPr>
            <a:r>
              <a:rPr dirty="0" sz="1400" spc="-10">
                <a:latin typeface="Calibri"/>
                <a:cs typeface="Calibri"/>
              </a:rPr>
              <a:t>Follow </a:t>
            </a:r>
            <a:r>
              <a:rPr dirty="0" sz="1400">
                <a:latin typeface="Calibri"/>
                <a:cs typeface="Calibri"/>
              </a:rPr>
              <a:t>up </a:t>
            </a:r>
            <a:r>
              <a:rPr dirty="0" sz="1400" spc="-5">
                <a:latin typeface="Calibri"/>
                <a:cs typeface="Calibri"/>
              </a:rPr>
              <a:t>on how </a:t>
            </a:r>
            <a:r>
              <a:rPr dirty="0" sz="1400" spc="-10">
                <a:latin typeface="Calibri"/>
                <a:cs typeface="Calibri"/>
              </a:rPr>
              <a:t>you are </a:t>
            </a:r>
            <a:r>
              <a:rPr dirty="0" sz="1400" spc="-5">
                <a:latin typeface="Calibri"/>
                <a:cs typeface="Calibri"/>
              </a:rPr>
              <a:t>taking</a:t>
            </a:r>
            <a:r>
              <a:rPr dirty="0" sz="1400" spc="-30">
                <a:latin typeface="Calibri"/>
                <a:cs typeface="Calibri"/>
              </a:rPr>
              <a:t> </a:t>
            </a:r>
            <a:r>
              <a:rPr dirty="0" sz="1400" spc="-20">
                <a:latin typeface="Calibri"/>
                <a:cs typeface="Calibri"/>
              </a:rPr>
              <a:t>ARVs</a:t>
            </a:r>
            <a:endParaRPr sz="1400">
              <a:latin typeface="Calibri"/>
              <a:cs typeface="Calibri"/>
            </a:endParaRPr>
          </a:p>
          <a:p>
            <a:pPr marL="280670" indent="-268605">
              <a:lnSpc>
                <a:spcPct val="100000"/>
              </a:lnSpc>
              <a:spcBef>
                <a:spcPts val="120"/>
              </a:spcBef>
              <a:buAutoNum type="arabicPeriod"/>
              <a:tabLst>
                <a:tab pos="281305" algn="l"/>
              </a:tabLst>
            </a:pPr>
            <a:r>
              <a:rPr dirty="0" sz="1400" spc="-25">
                <a:latin typeface="Calibri"/>
                <a:cs typeface="Calibri"/>
              </a:rPr>
              <a:t>You’ve </a:t>
            </a:r>
            <a:r>
              <a:rPr dirty="0" sz="1400" spc="-5">
                <a:latin typeface="Calibri"/>
                <a:cs typeface="Calibri"/>
              </a:rPr>
              <a:t>successfully reduced your viral</a:t>
            </a:r>
            <a:r>
              <a:rPr dirty="0" sz="1400" spc="25">
                <a:latin typeface="Calibri"/>
                <a:cs typeface="Calibri"/>
              </a:rPr>
              <a:t> </a:t>
            </a:r>
            <a:r>
              <a:rPr dirty="0" sz="1400" spc="-5">
                <a:latin typeface="Calibri"/>
                <a:cs typeface="Calibri"/>
              </a:rPr>
              <a:t>load</a:t>
            </a:r>
            <a:endParaRPr sz="1400">
              <a:latin typeface="Calibri"/>
              <a:cs typeface="Calibri"/>
            </a:endParaRPr>
          </a:p>
          <a:p>
            <a:pPr marL="280670" indent="-268605">
              <a:lnSpc>
                <a:spcPct val="100000"/>
              </a:lnSpc>
              <a:spcBef>
                <a:spcPts val="120"/>
              </a:spcBef>
              <a:buAutoNum type="arabicPeriod"/>
              <a:tabLst>
                <a:tab pos="281305" algn="l"/>
              </a:tabLst>
            </a:pPr>
            <a:r>
              <a:rPr dirty="0" sz="1400" spc="-20">
                <a:latin typeface="Calibri"/>
                <a:cs typeface="Calibri"/>
              </a:rPr>
              <a:t>ARVs </a:t>
            </a:r>
            <a:r>
              <a:rPr dirty="0" sz="1400" spc="-10">
                <a:latin typeface="Calibri"/>
                <a:cs typeface="Calibri"/>
              </a:rPr>
              <a:t>are </a:t>
            </a:r>
            <a:r>
              <a:rPr dirty="0" sz="1400" spc="-5">
                <a:latin typeface="Calibri"/>
                <a:cs typeface="Calibri"/>
              </a:rPr>
              <a:t>not working</a:t>
            </a:r>
            <a:r>
              <a:rPr dirty="0" sz="1400" spc="20">
                <a:latin typeface="Calibri"/>
                <a:cs typeface="Calibri"/>
              </a:rPr>
              <a:t> </a:t>
            </a:r>
            <a:r>
              <a:rPr dirty="0" sz="1400" spc="-5">
                <a:latin typeface="Calibri"/>
                <a:cs typeface="Calibri"/>
              </a:rPr>
              <a:t>well</a:t>
            </a:r>
            <a:endParaRPr sz="1400">
              <a:latin typeface="Calibri"/>
              <a:cs typeface="Calibri"/>
            </a:endParaRPr>
          </a:p>
        </p:txBody>
      </p:sp>
      <p:grpSp>
        <p:nvGrpSpPr>
          <p:cNvPr id="4" name="object 4"/>
          <p:cNvGrpSpPr/>
          <p:nvPr/>
        </p:nvGrpSpPr>
        <p:grpSpPr>
          <a:xfrm>
            <a:off x="5745479" y="6327647"/>
            <a:ext cx="2072639" cy="478790"/>
            <a:chOff x="5745479" y="6327647"/>
            <a:chExt cx="2072639" cy="478790"/>
          </a:xfrm>
        </p:grpSpPr>
        <p:sp>
          <p:nvSpPr>
            <p:cNvPr id="5" name="object 5"/>
            <p:cNvSpPr/>
            <p:nvPr/>
          </p:nvSpPr>
          <p:spPr>
            <a:xfrm>
              <a:off x="5745479" y="6327647"/>
              <a:ext cx="2072639" cy="225552"/>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791199" y="6351949"/>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CC0066"/>
            </a:solidFill>
          </p:spPr>
          <p:txBody>
            <a:bodyPr wrap="square" lIns="0" tIns="0" rIns="0" bIns="0" rtlCol="0"/>
            <a:lstStyle/>
            <a:p/>
          </p:txBody>
        </p:sp>
        <p:sp>
          <p:nvSpPr>
            <p:cNvPr id="7" name="object 7"/>
            <p:cNvSpPr/>
            <p:nvPr/>
          </p:nvSpPr>
          <p:spPr>
            <a:xfrm>
              <a:off x="5791199" y="6351949"/>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CC0066"/>
              </a:solidFill>
            </a:ln>
          </p:spPr>
          <p:txBody>
            <a:bodyPr wrap="square" lIns="0" tIns="0" rIns="0" bIns="0" rtlCol="0"/>
            <a:lstStyle/>
            <a:p/>
          </p:txBody>
        </p:sp>
        <p:sp>
          <p:nvSpPr>
            <p:cNvPr id="8" name="object 8"/>
            <p:cNvSpPr/>
            <p:nvPr/>
          </p:nvSpPr>
          <p:spPr>
            <a:xfrm>
              <a:off x="5745479" y="6580631"/>
              <a:ext cx="2072639" cy="225552"/>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791199" y="6604686"/>
              <a:ext cx="1981200" cy="132715"/>
            </a:xfrm>
            <a:custGeom>
              <a:avLst/>
              <a:gdLst/>
              <a:ahLst/>
              <a:cxnLst/>
              <a:rect l="l" t="t" r="r" b="b"/>
              <a:pathLst>
                <a:path w="1981200" h="132715">
                  <a:moveTo>
                    <a:pt x="1981200" y="0"/>
                  </a:moveTo>
                  <a:lnTo>
                    <a:pt x="0" y="0"/>
                  </a:lnTo>
                  <a:lnTo>
                    <a:pt x="0" y="132253"/>
                  </a:lnTo>
                  <a:lnTo>
                    <a:pt x="1981200" y="132253"/>
                  </a:lnTo>
                  <a:lnTo>
                    <a:pt x="1981200" y="0"/>
                  </a:lnTo>
                  <a:close/>
                </a:path>
              </a:pathLst>
            </a:custGeom>
            <a:solidFill>
              <a:srgbClr val="7F7F7F"/>
            </a:solidFill>
          </p:spPr>
          <p:txBody>
            <a:bodyPr wrap="square" lIns="0" tIns="0" rIns="0" bIns="0" rtlCol="0"/>
            <a:lstStyle/>
            <a:p/>
          </p:txBody>
        </p:sp>
        <p:sp>
          <p:nvSpPr>
            <p:cNvPr id="10" name="object 10"/>
            <p:cNvSpPr/>
            <p:nvPr/>
          </p:nvSpPr>
          <p:spPr>
            <a:xfrm>
              <a:off x="5791199" y="6604686"/>
              <a:ext cx="1981200" cy="132715"/>
            </a:xfrm>
            <a:custGeom>
              <a:avLst/>
              <a:gdLst/>
              <a:ahLst/>
              <a:cxnLst/>
              <a:rect l="l" t="t" r="r" b="b"/>
              <a:pathLst>
                <a:path w="1981200" h="132715">
                  <a:moveTo>
                    <a:pt x="0" y="0"/>
                  </a:moveTo>
                  <a:lnTo>
                    <a:pt x="1981200" y="0"/>
                  </a:lnTo>
                  <a:lnTo>
                    <a:pt x="1981200" y="132254"/>
                  </a:lnTo>
                  <a:lnTo>
                    <a:pt x="0" y="132254"/>
                  </a:lnTo>
                  <a:lnTo>
                    <a:pt x="0" y="0"/>
                  </a:lnTo>
                  <a:close/>
                </a:path>
              </a:pathLst>
            </a:custGeom>
            <a:ln w="9525">
              <a:solidFill>
                <a:srgbClr val="7F7F7F"/>
              </a:solidFill>
            </a:ln>
          </p:spPr>
          <p:txBody>
            <a:bodyPr wrap="square" lIns="0" tIns="0" rIns="0" bIns="0" rtlCol="0"/>
            <a:lstStyle/>
            <a:p/>
          </p:txBody>
        </p:sp>
      </p:grpSp>
      <p:grpSp>
        <p:nvGrpSpPr>
          <p:cNvPr id="11" name="object 11"/>
          <p:cNvGrpSpPr/>
          <p:nvPr/>
        </p:nvGrpSpPr>
        <p:grpSpPr>
          <a:xfrm>
            <a:off x="5745479" y="2078735"/>
            <a:ext cx="2072639" cy="4200525"/>
            <a:chOff x="5745479" y="2078735"/>
            <a:chExt cx="2072639" cy="4200525"/>
          </a:xfrm>
        </p:grpSpPr>
        <p:sp>
          <p:nvSpPr>
            <p:cNvPr id="12" name="object 12"/>
            <p:cNvSpPr/>
            <p:nvPr/>
          </p:nvSpPr>
          <p:spPr>
            <a:xfrm>
              <a:off x="5745479" y="2078735"/>
              <a:ext cx="2072639" cy="222503"/>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5791199" y="2100553"/>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0000CC"/>
            </a:solidFill>
          </p:spPr>
          <p:txBody>
            <a:bodyPr wrap="square" lIns="0" tIns="0" rIns="0" bIns="0" rtlCol="0"/>
            <a:lstStyle/>
            <a:p/>
          </p:txBody>
        </p:sp>
        <p:sp>
          <p:nvSpPr>
            <p:cNvPr id="14" name="object 14"/>
            <p:cNvSpPr/>
            <p:nvPr/>
          </p:nvSpPr>
          <p:spPr>
            <a:xfrm>
              <a:off x="5791199" y="2100553"/>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0000CC"/>
              </a:solidFill>
            </a:ln>
          </p:spPr>
          <p:txBody>
            <a:bodyPr wrap="square" lIns="0" tIns="0" rIns="0" bIns="0" rtlCol="0"/>
            <a:lstStyle/>
            <a:p/>
          </p:txBody>
        </p:sp>
        <p:sp>
          <p:nvSpPr>
            <p:cNvPr id="15" name="object 15"/>
            <p:cNvSpPr/>
            <p:nvPr/>
          </p:nvSpPr>
          <p:spPr>
            <a:xfrm>
              <a:off x="5745479" y="2289047"/>
              <a:ext cx="2072639" cy="222503"/>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5791199" y="2310932"/>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953735"/>
            </a:solidFill>
          </p:spPr>
          <p:txBody>
            <a:bodyPr wrap="square" lIns="0" tIns="0" rIns="0" bIns="0" rtlCol="0"/>
            <a:lstStyle/>
            <a:p/>
          </p:txBody>
        </p:sp>
        <p:sp>
          <p:nvSpPr>
            <p:cNvPr id="17" name="object 17"/>
            <p:cNvSpPr/>
            <p:nvPr/>
          </p:nvSpPr>
          <p:spPr>
            <a:xfrm>
              <a:off x="5791199" y="2310932"/>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953735"/>
              </a:solidFill>
            </a:ln>
          </p:spPr>
          <p:txBody>
            <a:bodyPr wrap="square" lIns="0" tIns="0" rIns="0" bIns="0" rtlCol="0"/>
            <a:lstStyle/>
            <a:p/>
          </p:txBody>
        </p:sp>
        <p:sp>
          <p:nvSpPr>
            <p:cNvPr id="18" name="object 18"/>
            <p:cNvSpPr/>
            <p:nvPr/>
          </p:nvSpPr>
          <p:spPr>
            <a:xfrm>
              <a:off x="5745479" y="2538983"/>
              <a:ext cx="2072639" cy="225551"/>
            </a:xfrm>
            <a:prstGeom prst="rect">
              <a:avLst/>
            </a:prstGeom>
            <a:blipFill>
              <a:blip r:embed="rId6" cstate="print"/>
              <a:stretch>
                <a:fillRect/>
              </a:stretch>
            </a:blipFill>
          </p:spPr>
          <p:txBody>
            <a:bodyPr wrap="square" lIns="0" tIns="0" rIns="0" bIns="0" rtlCol="0"/>
            <a:lstStyle/>
            <a:p/>
          </p:txBody>
        </p:sp>
        <p:sp>
          <p:nvSpPr>
            <p:cNvPr id="19" name="object 19"/>
            <p:cNvSpPr/>
            <p:nvPr/>
          </p:nvSpPr>
          <p:spPr>
            <a:xfrm>
              <a:off x="5791199" y="2562006"/>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9BBB59"/>
            </a:solidFill>
          </p:spPr>
          <p:txBody>
            <a:bodyPr wrap="square" lIns="0" tIns="0" rIns="0" bIns="0" rtlCol="0"/>
            <a:lstStyle/>
            <a:p/>
          </p:txBody>
        </p:sp>
        <p:sp>
          <p:nvSpPr>
            <p:cNvPr id="20" name="object 20"/>
            <p:cNvSpPr/>
            <p:nvPr/>
          </p:nvSpPr>
          <p:spPr>
            <a:xfrm>
              <a:off x="5791199" y="2562006"/>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9BBB59"/>
              </a:solidFill>
            </a:ln>
          </p:spPr>
          <p:txBody>
            <a:bodyPr wrap="square" lIns="0" tIns="0" rIns="0" bIns="0" rtlCol="0"/>
            <a:lstStyle/>
            <a:p/>
          </p:txBody>
        </p:sp>
        <p:sp>
          <p:nvSpPr>
            <p:cNvPr id="21" name="object 21"/>
            <p:cNvSpPr/>
            <p:nvPr/>
          </p:nvSpPr>
          <p:spPr>
            <a:xfrm>
              <a:off x="5745479" y="2740151"/>
              <a:ext cx="2072639" cy="225551"/>
            </a:xfrm>
            <a:prstGeom prst="rect">
              <a:avLst/>
            </a:prstGeom>
            <a:blipFill>
              <a:blip r:embed="rId7" cstate="print"/>
              <a:stretch>
                <a:fillRect/>
              </a:stretch>
            </a:blipFill>
          </p:spPr>
          <p:txBody>
            <a:bodyPr wrap="square" lIns="0" tIns="0" rIns="0" bIns="0" rtlCol="0"/>
            <a:lstStyle/>
            <a:p/>
          </p:txBody>
        </p:sp>
        <p:sp>
          <p:nvSpPr>
            <p:cNvPr id="22" name="object 22"/>
            <p:cNvSpPr/>
            <p:nvPr/>
          </p:nvSpPr>
          <p:spPr>
            <a:xfrm>
              <a:off x="5791199" y="2763345"/>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F79646"/>
            </a:solidFill>
          </p:spPr>
          <p:txBody>
            <a:bodyPr wrap="square" lIns="0" tIns="0" rIns="0" bIns="0" rtlCol="0"/>
            <a:lstStyle/>
            <a:p/>
          </p:txBody>
        </p:sp>
        <p:sp>
          <p:nvSpPr>
            <p:cNvPr id="23" name="object 23"/>
            <p:cNvSpPr/>
            <p:nvPr/>
          </p:nvSpPr>
          <p:spPr>
            <a:xfrm>
              <a:off x="5791199" y="2763345"/>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F79646"/>
              </a:solidFill>
            </a:ln>
          </p:spPr>
          <p:txBody>
            <a:bodyPr wrap="square" lIns="0" tIns="0" rIns="0" bIns="0" rtlCol="0"/>
            <a:lstStyle/>
            <a:p/>
          </p:txBody>
        </p:sp>
        <p:sp>
          <p:nvSpPr>
            <p:cNvPr id="24" name="object 24"/>
            <p:cNvSpPr/>
            <p:nvPr/>
          </p:nvSpPr>
          <p:spPr>
            <a:xfrm>
              <a:off x="5745479" y="2990087"/>
              <a:ext cx="2072639" cy="225551"/>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5791199" y="3013801"/>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26" name="object 26"/>
            <p:cNvSpPr/>
            <p:nvPr/>
          </p:nvSpPr>
          <p:spPr>
            <a:xfrm>
              <a:off x="5791199" y="3013801"/>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27" name="object 27"/>
            <p:cNvSpPr/>
            <p:nvPr/>
          </p:nvSpPr>
          <p:spPr>
            <a:xfrm>
              <a:off x="5745479" y="3249167"/>
              <a:ext cx="2072639" cy="225551"/>
            </a:xfrm>
            <a:prstGeom prst="rect">
              <a:avLst/>
            </a:prstGeom>
            <a:blipFill>
              <a:blip r:embed="rId9" cstate="print"/>
              <a:stretch>
                <a:fillRect/>
              </a:stretch>
            </a:blipFill>
          </p:spPr>
          <p:txBody>
            <a:bodyPr wrap="square" lIns="0" tIns="0" rIns="0" bIns="0" rtlCol="0"/>
            <a:lstStyle/>
            <a:p/>
          </p:txBody>
        </p:sp>
        <p:sp>
          <p:nvSpPr>
            <p:cNvPr id="28" name="object 28"/>
            <p:cNvSpPr/>
            <p:nvPr/>
          </p:nvSpPr>
          <p:spPr>
            <a:xfrm>
              <a:off x="5791199" y="3272074"/>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29" name="object 29"/>
            <p:cNvSpPr/>
            <p:nvPr/>
          </p:nvSpPr>
          <p:spPr>
            <a:xfrm>
              <a:off x="5791199" y="3272074"/>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30" name="object 30"/>
            <p:cNvSpPr/>
            <p:nvPr/>
          </p:nvSpPr>
          <p:spPr>
            <a:xfrm>
              <a:off x="5745479" y="3730751"/>
              <a:ext cx="2072639" cy="225551"/>
            </a:xfrm>
            <a:prstGeom prst="rect">
              <a:avLst/>
            </a:prstGeom>
            <a:blipFill>
              <a:blip r:embed="rId10" cstate="print"/>
              <a:stretch>
                <a:fillRect/>
              </a:stretch>
            </a:blipFill>
          </p:spPr>
          <p:txBody>
            <a:bodyPr wrap="square" lIns="0" tIns="0" rIns="0" bIns="0" rtlCol="0"/>
            <a:lstStyle/>
            <a:p/>
          </p:txBody>
        </p:sp>
        <p:sp>
          <p:nvSpPr>
            <p:cNvPr id="31" name="object 31"/>
            <p:cNvSpPr/>
            <p:nvPr/>
          </p:nvSpPr>
          <p:spPr>
            <a:xfrm>
              <a:off x="5791199" y="3753743"/>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32" name="object 32"/>
            <p:cNvSpPr/>
            <p:nvPr/>
          </p:nvSpPr>
          <p:spPr>
            <a:xfrm>
              <a:off x="5791199" y="3753743"/>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33" name="object 33"/>
            <p:cNvSpPr/>
            <p:nvPr/>
          </p:nvSpPr>
          <p:spPr>
            <a:xfrm>
              <a:off x="5745479" y="3995927"/>
              <a:ext cx="2072639" cy="225551"/>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5791199" y="4019435"/>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35" name="object 35"/>
            <p:cNvSpPr/>
            <p:nvPr/>
          </p:nvSpPr>
          <p:spPr>
            <a:xfrm>
              <a:off x="5791199" y="4019435"/>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36" name="object 36"/>
            <p:cNvSpPr/>
            <p:nvPr/>
          </p:nvSpPr>
          <p:spPr>
            <a:xfrm>
              <a:off x="5745479" y="4242815"/>
              <a:ext cx="2072639" cy="225551"/>
            </a:xfrm>
            <a:prstGeom prst="rect">
              <a:avLst/>
            </a:prstGeom>
            <a:blipFill>
              <a:blip r:embed="rId12" cstate="print"/>
              <a:stretch>
                <a:fillRect/>
              </a:stretch>
            </a:blipFill>
          </p:spPr>
          <p:txBody>
            <a:bodyPr wrap="square" lIns="0" tIns="0" rIns="0" bIns="0" rtlCol="0"/>
            <a:lstStyle/>
            <a:p/>
          </p:txBody>
        </p:sp>
        <p:sp>
          <p:nvSpPr>
            <p:cNvPr id="37" name="object 37"/>
            <p:cNvSpPr/>
            <p:nvPr/>
          </p:nvSpPr>
          <p:spPr>
            <a:xfrm>
              <a:off x="5791199" y="4267200"/>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38" name="object 38"/>
            <p:cNvSpPr/>
            <p:nvPr/>
          </p:nvSpPr>
          <p:spPr>
            <a:xfrm>
              <a:off x="5791199" y="4267200"/>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39" name="object 39"/>
            <p:cNvSpPr/>
            <p:nvPr/>
          </p:nvSpPr>
          <p:spPr>
            <a:xfrm>
              <a:off x="5745479" y="4443983"/>
              <a:ext cx="2072639" cy="225551"/>
            </a:xfrm>
            <a:prstGeom prst="rect">
              <a:avLst/>
            </a:prstGeom>
            <a:blipFill>
              <a:blip r:embed="rId13" cstate="print"/>
              <a:stretch>
                <a:fillRect/>
              </a:stretch>
            </a:blipFill>
          </p:spPr>
          <p:txBody>
            <a:bodyPr wrap="square" lIns="0" tIns="0" rIns="0" bIns="0" rtlCol="0"/>
            <a:lstStyle/>
            <a:p/>
          </p:txBody>
        </p:sp>
        <p:sp>
          <p:nvSpPr>
            <p:cNvPr id="40" name="object 40"/>
            <p:cNvSpPr/>
            <p:nvPr/>
          </p:nvSpPr>
          <p:spPr>
            <a:xfrm>
              <a:off x="5791199" y="4468533"/>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41" name="object 41"/>
            <p:cNvSpPr/>
            <p:nvPr/>
          </p:nvSpPr>
          <p:spPr>
            <a:xfrm>
              <a:off x="5791199" y="4468533"/>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42" name="object 42"/>
            <p:cNvSpPr/>
            <p:nvPr/>
          </p:nvSpPr>
          <p:spPr>
            <a:xfrm>
              <a:off x="5745479" y="4672583"/>
              <a:ext cx="2072639" cy="225551"/>
            </a:xfrm>
            <a:prstGeom prst="rect">
              <a:avLst/>
            </a:prstGeom>
            <a:blipFill>
              <a:blip r:embed="rId14" cstate="print"/>
              <a:stretch>
                <a:fillRect/>
              </a:stretch>
            </a:blipFill>
          </p:spPr>
          <p:txBody>
            <a:bodyPr wrap="square" lIns="0" tIns="0" rIns="0" bIns="0" rtlCol="0"/>
            <a:lstStyle/>
            <a:p/>
          </p:txBody>
        </p:sp>
        <p:sp>
          <p:nvSpPr>
            <p:cNvPr id="43" name="object 43"/>
            <p:cNvSpPr/>
            <p:nvPr/>
          </p:nvSpPr>
          <p:spPr>
            <a:xfrm>
              <a:off x="5791199" y="4695179"/>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44" name="object 44"/>
            <p:cNvSpPr/>
            <p:nvPr/>
          </p:nvSpPr>
          <p:spPr>
            <a:xfrm>
              <a:off x="5791199" y="4695179"/>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45" name="object 45"/>
            <p:cNvSpPr/>
            <p:nvPr/>
          </p:nvSpPr>
          <p:spPr>
            <a:xfrm>
              <a:off x="5745479" y="4904231"/>
              <a:ext cx="2072639" cy="225551"/>
            </a:xfrm>
            <a:prstGeom prst="rect">
              <a:avLst/>
            </a:prstGeom>
            <a:blipFill>
              <a:blip r:embed="rId15" cstate="print"/>
              <a:stretch>
                <a:fillRect/>
              </a:stretch>
            </a:blipFill>
          </p:spPr>
          <p:txBody>
            <a:bodyPr wrap="square" lIns="0" tIns="0" rIns="0" bIns="0" rtlCol="0"/>
            <a:lstStyle/>
            <a:p/>
          </p:txBody>
        </p:sp>
        <p:sp>
          <p:nvSpPr>
            <p:cNvPr id="46" name="object 46"/>
            <p:cNvSpPr/>
            <p:nvPr/>
          </p:nvSpPr>
          <p:spPr>
            <a:xfrm>
              <a:off x="5791199" y="4927415"/>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47" name="object 47"/>
            <p:cNvSpPr/>
            <p:nvPr/>
          </p:nvSpPr>
          <p:spPr>
            <a:xfrm>
              <a:off x="5791199" y="4927415"/>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48" name="object 48"/>
            <p:cNvSpPr/>
            <p:nvPr/>
          </p:nvSpPr>
          <p:spPr>
            <a:xfrm>
              <a:off x="5745479" y="5154167"/>
              <a:ext cx="2072639" cy="225551"/>
            </a:xfrm>
            <a:prstGeom prst="rect">
              <a:avLst/>
            </a:prstGeom>
            <a:blipFill>
              <a:blip r:embed="rId16" cstate="print"/>
              <a:stretch>
                <a:fillRect/>
              </a:stretch>
            </a:blipFill>
          </p:spPr>
          <p:txBody>
            <a:bodyPr wrap="square" lIns="0" tIns="0" rIns="0" bIns="0" rtlCol="0"/>
            <a:lstStyle/>
            <a:p/>
          </p:txBody>
        </p:sp>
        <p:sp>
          <p:nvSpPr>
            <p:cNvPr id="49" name="object 49"/>
            <p:cNvSpPr/>
            <p:nvPr/>
          </p:nvSpPr>
          <p:spPr>
            <a:xfrm>
              <a:off x="5791199" y="5178010"/>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50" name="object 50"/>
            <p:cNvSpPr/>
            <p:nvPr/>
          </p:nvSpPr>
          <p:spPr>
            <a:xfrm>
              <a:off x="5791199" y="5178010"/>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51" name="object 51"/>
            <p:cNvSpPr/>
            <p:nvPr/>
          </p:nvSpPr>
          <p:spPr>
            <a:xfrm>
              <a:off x="5745479" y="5358383"/>
              <a:ext cx="2072639" cy="225551"/>
            </a:xfrm>
            <a:prstGeom prst="rect">
              <a:avLst/>
            </a:prstGeom>
            <a:blipFill>
              <a:blip r:embed="rId17" cstate="print"/>
              <a:stretch>
                <a:fillRect/>
              </a:stretch>
            </a:blipFill>
          </p:spPr>
          <p:txBody>
            <a:bodyPr wrap="square" lIns="0" tIns="0" rIns="0" bIns="0" rtlCol="0"/>
            <a:lstStyle/>
            <a:p/>
          </p:txBody>
        </p:sp>
        <p:sp>
          <p:nvSpPr>
            <p:cNvPr id="52" name="object 52"/>
            <p:cNvSpPr/>
            <p:nvPr/>
          </p:nvSpPr>
          <p:spPr>
            <a:xfrm>
              <a:off x="5791199" y="5383051"/>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53" name="object 53"/>
            <p:cNvSpPr/>
            <p:nvPr/>
          </p:nvSpPr>
          <p:spPr>
            <a:xfrm>
              <a:off x="5791199" y="5383051"/>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54" name="object 54"/>
            <p:cNvSpPr/>
            <p:nvPr/>
          </p:nvSpPr>
          <p:spPr>
            <a:xfrm>
              <a:off x="5745479" y="5614415"/>
              <a:ext cx="2072639" cy="225551"/>
            </a:xfrm>
            <a:prstGeom prst="rect">
              <a:avLst/>
            </a:prstGeom>
            <a:blipFill>
              <a:blip r:embed="rId18" cstate="print"/>
              <a:stretch>
                <a:fillRect/>
              </a:stretch>
            </a:blipFill>
          </p:spPr>
          <p:txBody>
            <a:bodyPr wrap="square" lIns="0" tIns="0" rIns="0" bIns="0" rtlCol="0"/>
            <a:lstStyle/>
            <a:p/>
          </p:txBody>
        </p:sp>
        <p:sp>
          <p:nvSpPr>
            <p:cNvPr id="55" name="object 55"/>
            <p:cNvSpPr/>
            <p:nvPr/>
          </p:nvSpPr>
          <p:spPr>
            <a:xfrm>
              <a:off x="5791199" y="5639023"/>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56" name="object 56"/>
            <p:cNvSpPr/>
            <p:nvPr/>
          </p:nvSpPr>
          <p:spPr>
            <a:xfrm>
              <a:off x="5791199" y="5639023"/>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57" name="object 57"/>
            <p:cNvSpPr/>
            <p:nvPr/>
          </p:nvSpPr>
          <p:spPr>
            <a:xfrm>
              <a:off x="5745479" y="5821679"/>
              <a:ext cx="2072639" cy="225551"/>
            </a:xfrm>
            <a:prstGeom prst="rect">
              <a:avLst/>
            </a:prstGeom>
            <a:blipFill>
              <a:blip r:embed="rId19" cstate="print"/>
              <a:stretch>
                <a:fillRect/>
              </a:stretch>
            </a:blipFill>
          </p:spPr>
          <p:txBody>
            <a:bodyPr wrap="square" lIns="0" tIns="0" rIns="0" bIns="0" rtlCol="0"/>
            <a:lstStyle/>
            <a:p/>
          </p:txBody>
        </p:sp>
        <p:sp>
          <p:nvSpPr>
            <p:cNvPr id="58" name="object 58"/>
            <p:cNvSpPr/>
            <p:nvPr/>
          </p:nvSpPr>
          <p:spPr>
            <a:xfrm>
              <a:off x="5791199" y="5844240"/>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59" name="object 59"/>
            <p:cNvSpPr/>
            <p:nvPr/>
          </p:nvSpPr>
          <p:spPr>
            <a:xfrm>
              <a:off x="5791199" y="5844240"/>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sp>
          <p:nvSpPr>
            <p:cNvPr id="60" name="object 60"/>
            <p:cNvSpPr/>
            <p:nvPr/>
          </p:nvSpPr>
          <p:spPr>
            <a:xfrm>
              <a:off x="5745479" y="6053327"/>
              <a:ext cx="2072639" cy="225551"/>
            </a:xfrm>
            <a:prstGeom prst="rect">
              <a:avLst/>
            </a:prstGeom>
            <a:blipFill>
              <a:blip r:embed="rId20" cstate="print"/>
              <a:stretch>
                <a:fillRect/>
              </a:stretch>
            </a:blipFill>
          </p:spPr>
          <p:txBody>
            <a:bodyPr wrap="square" lIns="0" tIns="0" rIns="0" bIns="0" rtlCol="0"/>
            <a:lstStyle/>
            <a:p/>
          </p:txBody>
        </p:sp>
        <p:sp>
          <p:nvSpPr>
            <p:cNvPr id="61" name="object 61"/>
            <p:cNvSpPr/>
            <p:nvPr/>
          </p:nvSpPr>
          <p:spPr>
            <a:xfrm>
              <a:off x="5791199" y="6077368"/>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8064A2"/>
            </a:solidFill>
          </p:spPr>
          <p:txBody>
            <a:bodyPr wrap="square" lIns="0" tIns="0" rIns="0" bIns="0" rtlCol="0"/>
            <a:lstStyle/>
            <a:p/>
          </p:txBody>
        </p:sp>
        <p:sp>
          <p:nvSpPr>
            <p:cNvPr id="62" name="object 62"/>
            <p:cNvSpPr/>
            <p:nvPr/>
          </p:nvSpPr>
          <p:spPr>
            <a:xfrm>
              <a:off x="5791199" y="6077368"/>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8064A2"/>
              </a:solidFill>
            </a:ln>
          </p:spPr>
          <p:txBody>
            <a:bodyPr wrap="square" lIns="0" tIns="0" rIns="0" bIns="0" rtlCol="0"/>
            <a:lstStyle/>
            <a:p/>
          </p:txBody>
        </p:sp>
        <p:sp>
          <p:nvSpPr>
            <p:cNvPr id="63" name="object 63"/>
            <p:cNvSpPr/>
            <p:nvPr/>
          </p:nvSpPr>
          <p:spPr>
            <a:xfrm>
              <a:off x="5745479" y="3505199"/>
              <a:ext cx="2072639" cy="225551"/>
            </a:xfrm>
            <a:prstGeom prst="rect">
              <a:avLst/>
            </a:prstGeom>
            <a:blipFill>
              <a:blip r:embed="rId21" cstate="print"/>
              <a:stretch>
                <a:fillRect/>
              </a:stretch>
            </a:blipFill>
          </p:spPr>
          <p:txBody>
            <a:bodyPr wrap="square" lIns="0" tIns="0" rIns="0" bIns="0" rtlCol="0"/>
            <a:lstStyle/>
            <a:p/>
          </p:txBody>
        </p:sp>
        <p:sp>
          <p:nvSpPr>
            <p:cNvPr id="64" name="object 64"/>
            <p:cNvSpPr/>
            <p:nvPr/>
          </p:nvSpPr>
          <p:spPr>
            <a:xfrm>
              <a:off x="5791199" y="3529835"/>
              <a:ext cx="1981200" cy="132715"/>
            </a:xfrm>
            <a:custGeom>
              <a:avLst/>
              <a:gdLst/>
              <a:ahLst/>
              <a:cxnLst/>
              <a:rect l="l" t="t" r="r" b="b"/>
              <a:pathLst>
                <a:path w="1981200" h="132714">
                  <a:moveTo>
                    <a:pt x="1981200" y="0"/>
                  </a:moveTo>
                  <a:lnTo>
                    <a:pt x="0" y="0"/>
                  </a:lnTo>
                  <a:lnTo>
                    <a:pt x="0" y="132253"/>
                  </a:lnTo>
                  <a:lnTo>
                    <a:pt x="1981200" y="132253"/>
                  </a:lnTo>
                  <a:lnTo>
                    <a:pt x="1981200" y="0"/>
                  </a:lnTo>
                  <a:close/>
                </a:path>
              </a:pathLst>
            </a:custGeom>
            <a:solidFill>
              <a:srgbClr val="4BACC6"/>
            </a:solidFill>
          </p:spPr>
          <p:txBody>
            <a:bodyPr wrap="square" lIns="0" tIns="0" rIns="0" bIns="0" rtlCol="0"/>
            <a:lstStyle/>
            <a:p/>
          </p:txBody>
        </p:sp>
        <p:sp>
          <p:nvSpPr>
            <p:cNvPr id="65" name="object 65"/>
            <p:cNvSpPr/>
            <p:nvPr/>
          </p:nvSpPr>
          <p:spPr>
            <a:xfrm>
              <a:off x="5791199" y="3529835"/>
              <a:ext cx="1981200" cy="132715"/>
            </a:xfrm>
            <a:custGeom>
              <a:avLst/>
              <a:gdLst/>
              <a:ahLst/>
              <a:cxnLst/>
              <a:rect l="l" t="t" r="r" b="b"/>
              <a:pathLst>
                <a:path w="1981200" h="132714">
                  <a:moveTo>
                    <a:pt x="0" y="0"/>
                  </a:moveTo>
                  <a:lnTo>
                    <a:pt x="1981200" y="0"/>
                  </a:lnTo>
                  <a:lnTo>
                    <a:pt x="1981200" y="132254"/>
                  </a:lnTo>
                  <a:lnTo>
                    <a:pt x="0" y="132254"/>
                  </a:lnTo>
                  <a:lnTo>
                    <a:pt x="0" y="0"/>
                  </a:lnTo>
                  <a:close/>
                </a:path>
              </a:pathLst>
            </a:custGeom>
            <a:ln w="9525">
              <a:solidFill>
                <a:srgbClr val="4BACC6"/>
              </a:solidFill>
            </a:ln>
          </p:spPr>
          <p:txBody>
            <a:bodyPr wrap="square" lIns="0" tIns="0" rIns="0" bIns="0" rtlCol="0"/>
            <a:lstStyl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0000CC"/>
          </a:solidFill>
        </p:spPr>
        <p:txBody>
          <a:bodyPr wrap="square" lIns="0" tIns="184150" rIns="0" bIns="0" rtlCol="0" vert="horz">
            <a:spAutoFit/>
          </a:bodyPr>
          <a:lstStyle/>
          <a:p>
            <a:pPr marL="492125">
              <a:lnSpc>
                <a:spcPct val="100000"/>
              </a:lnSpc>
              <a:spcBef>
                <a:spcPts val="1450"/>
              </a:spcBef>
            </a:pPr>
            <a:r>
              <a:rPr dirty="0" sz="2800">
                <a:solidFill>
                  <a:srgbClr val="FFFFFF"/>
                </a:solidFill>
              </a:rPr>
              <a:t>1. </a:t>
            </a:r>
            <a:r>
              <a:rPr dirty="0" sz="2800" spc="-55">
                <a:solidFill>
                  <a:srgbClr val="FFFFFF"/>
                </a:solidFill>
              </a:rPr>
              <a:t>You’re </a:t>
            </a:r>
            <a:r>
              <a:rPr dirty="0" sz="2800" spc="-10">
                <a:solidFill>
                  <a:srgbClr val="FFFFFF"/>
                </a:solidFill>
              </a:rPr>
              <a:t>starting</a:t>
            </a:r>
            <a:r>
              <a:rPr dirty="0" sz="2800" spc="60">
                <a:solidFill>
                  <a:srgbClr val="FFFFFF"/>
                </a:solidFill>
              </a:rPr>
              <a:t> </a:t>
            </a:r>
            <a:r>
              <a:rPr dirty="0" sz="2800" spc="-45">
                <a:solidFill>
                  <a:srgbClr val="FFFFFF"/>
                </a:solidFill>
              </a:rPr>
              <a:t>ARVs</a:t>
            </a:r>
            <a:endParaRPr sz="2800"/>
          </a:p>
        </p:txBody>
      </p:sp>
      <p:sp>
        <p:nvSpPr>
          <p:cNvPr id="3" name="object 3"/>
          <p:cNvSpPr txBox="1"/>
          <p:nvPr/>
        </p:nvSpPr>
        <p:spPr>
          <a:xfrm>
            <a:off x="6555740" y="2502408"/>
            <a:ext cx="2479675" cy="2875280"/>
          </a:xfrm>
          <a:prstGeom prst="rect">
            <a:avLst/>
          </a:prstGeom>
        </p:spPr>
        <p:txBody>
          <a:bodyPr wrap="square" lIns="0" tIns="22860" rIns="0" bIns="0" rtlCol="0" vert="horz">
            <a:spAutoFit/>
          </a:bodyPr>
          <a:lstStyle/>
          <a:p>
            <a:pPr marL="298450" marR="5080" indent="-285750">
              <a:lnSpc>
                <a:spcPts val="2020"/>
              </a:lnSpc>
              <a:spcBef>
                <a:spcPts val="180"/>
              </a:spcBef>
              <a:buFont typeface="Wingdings"/>
              <a:buChar char="➢"/>
              <a:tabLst>
                <a:tab pos="298450" algn="l"/>
              </a:tabLst>
            </a:pPr>
            <a:r>
              <a:rPr dirty="0" sz="1700" spc="-5">
                <a:latin typeface="Calibri"/>
                <a:cs typeface="Calibri"/>
              </a:rPr>
              <a:t>HIV is </a:t>
            </a:r>
            <a:r>
              <a:rPr dirty="0" sz="1700">
                <a:latin typeface="Calibri"/>
                <a:cs typeface="Calibri"/>
              </a:rPr>
              <a:t>a </a:t>
            </a:r>
            <a:r>
              <a:rPr dirty="0" sz="1700" spc="-10">
                <a:latin typeface="Calibri"/>
                <a:cs typeface="Calibri"/>
              </a:rPr>
              <a:t>virus that lives </a:t>
            </a:r>
            <a:r>
              <a:rPr dirty="0" sz="1700" spc="-535">
                <a:latin typeface="Calibri"/>
                <a:cs typeface="Calibri"/>
              </a:rPr>
              <a:t>in </a:t>
            </a:r>
            <a:r>
              <a:rPr dirty="0" sz="1700" spc="-345">
                <a:latin typeface="Calibri"/>
                <a:cs typeface="Calibri"/>
              </a:rPr>
              <a:t> </a:t>
            </a:r>
            <a:r>
              <a:rPr dirty="0" sz="1700" spc="-10">
                <a:latin typeface="Calibri"/>
                <a:cs typeface="Calibri"/>
              </a:rPr>
              <a:t>your </a:t>
            </a:r>
            <a:r>
              <a:rPr dirty="0" sz="1700" spc="-5">
                <a:latin typeface="Calibri"/>
                <a:cs typeface="Calibri"/>
              </a:rPr>
              <a:t>blood.</a:t>
            </a:r>
            <a:endParaRPr sz="1700">
              <a:latin typeface="Calibri"/>
              <a:cs typeface="Calibri"/>
            </a:endParaRPr>
          </a:p>
          <a:p>
            <a:pPr>
              <a:lnSpc>
                <a:spcPct val="100000"/>
              </a:lnSpc>
              <a:spcBef>
                <a:spcPts val="55"/>
              </a:spcBef>
              <a:buFont typeface="Wingdings"/>
              <a:buChar char="➢"/>
            </a:pPr>
            <a:endParaRPr sz="1600">
              <a:latin typeface="Calibri"/>
              <a:cs typeface="Calibri"/>
            </a:endParaRPr>
          </a:p>
          <a:p>
            <a:pPr marL="298450" marR="78740" indent="-285750">
              <a:lnSpc>
                <a:spcPct val="99600"/>
              </a:lnSpc>
              <a:buFont typeface="Wingdings"/>
              <a:buChar char="➢"/>
              <a:tabLst>
                <a:tab pos="298450" algn="l"/>
              </a:tabLst>
            </a:pPr>
            <a:r>
              <a:rPr dirty="0" sz="1700" spc="-25">
                <a:latin typeface="Calibri"/>
                <a:cs typeface="Calibri"/>
              </a:rPr>
              <a:t>ARVs </a:t>
            </a:r>
            <a:r>
              <a:rPr dirty="0" sz="1700" spc="-10">
                <a:latin typeface="Calibri"/>
                <a:cs typeface="Calibri"/>
              </a:rPr>
              <a:t>stop </a:t>
            </a:r>
            <a:r>
              <a:rPr dirty="0" sz="1700" spc="-5">
                <a:latin typeface="Calibri"/>
                <a:cs typeface="Calibri"/>
              </a:rPr>
              <a:t>HIV </a:t>
            </a:r>
            <a:r>
              <a:rPr dirty="0" sz="1700" spc="-10">
                <a:latin typeface="Calibri"/>
                <a:cs typeface="Calibri"/>
              </a:rPr>
              <a:t>from  </a:t>
            </a:r>
            <a:r>
              <a:rPr dirty="0" sz="1700" spc="-5">
                <a:latin typeface="Calibri"/>
                <a:cs typeface="Calibri"/>
              </a:rPr>
              <a:t>making </a:t>
            </a:r>
            <a:r>
              <a:rPr dirty="0" sz="1700" spc="-10">
                <a:latin typeface="Calibri"/>
                <a:cs typeface="Calibri"/>
              </a:rPr>
              <a:t>more virus,  </a:t>
            </a:r>
            <a:r>
              <a:rPr dirty="0" sz="1700" spc="-5">
                <a:latin typeface="Calibri"/>
                <a:cs typeface="Calibri"/>
              </a:rPr>
              <a:t>allowing you </a:t>
            </a:r>
            <a:r>
              <a:rPr dirty="0" sz="1700" spc="-10">
                <a:latin typeface="Calibri"/>
                <a:cs typeface="Calibri"/>
              </a:rPr>
              <a:t>to</a:t>
            </a:r>
            <a:r>
              <a:rPr dirty="0" sz="1700" spc="-70">
                <a:latin typeface="Calibri"/>
                <a:cs typeface="Calibri"/>
              </a:rPr>
              <a:t> </a:t>
            </a:r>
            <a:r>
              <a:rPr dirty="0" sz="1700" spc="-5">
                <a:latin typeface="Calibri"/>
                <a:cs typeface="Calibri"/>
              </a:rPr>
              <a:t>become  </a:t>
            </a:r>
            <a:r>
              <a:rPr dirty="0" sz="1700" spc="-25">
                <a:latin typeface="Calibri"/>
                <a:cs typeface="Calibri"/>
              </a:rPr>
              <a:t>healthier.</a:t>
            </a:r>
            <a:endParaRPr sz="1700">
              <a:latin typeface="Calibri"/>
              <a:cs typeface="Calibri"/>
            </a:endParaRPr>
          </a:p>
          <a:p>
            <a:pPr>
              <a:lnSpc>
                <a:spcPct val="100000"/>
              </a:lnSpc>
              <a:spcBef>
                <a:spcPts val="45"/>
              </a:spcBef>
              <a:buFont typeface="Wingdings"/>
              <a:buChar char="➢"/>
            </a:pPr>
            <a:endParaRPr sz="1650">
              <a:latin typeface="Calibri"/>
              <a:cs typeface="Calibri"/>
            </a:endParaRPr>
          </a:p>
          <a:p>
            <a:pPr marL="298450" marR="83185" indent="-285750">
              <a:lnSpc>
                <a:spcPct val="100000"/>
              </a:lnSpc>
              <a:spcBef>
                <a:spcPts val="5"/>
              </a:spcBef>
              <a:buFont typeface="Wingdings"/>
              <a:buChar char="➢"/>
              <a:tabLst>
                <a:tab pos="298450" algn="l"/>
              </a:tabLst>
            </a:pPr>
            <a:r>
              <a:rPr dirty="0" sz="1700">
                <a:latin typeface="Calibri"/>
                <a:cs typeface="Calibri"/>
              </a:rPr>
              <a:t>A </a:t>
            </a:r>
            <a:r>
              <a:rPr dirty="0" sz="1700" spc="-15">
                <a:latin typeface="Calibri"/>
                <a:cs typeface="Calibri"/>
              </a:rPr>
              <a:t>viral </a:t>
            </a:r>
            <a:r>
              <a:rPr dirty="0" sz="1700" spc="-5">
                <a:latin typeface="Calibri"/>
                <a:cs typeface="Calibri"/>
              </a:rPr>
              <a:t>load </a:t>
            </a:r>
            <a:r>
              <a:rPr dirty="0" sz="1700" spc="-10">
                <a:latin typeface="Calibri"/>
                <a:cs typeface="Calibri"/>
              </a:rPr>
              <a:t>test </a:t>
            </a:r>
            <a:r>
              <a:rPr dirty="0" sz="1700" spc="-5">
                <a:latin typeface="Calibri"/>
                <a:cs typeface="Calibri"/>
              </a:rPr>
              <a:t>can  </a:t>
            </a:r>
            <a:r>
              <a:rPr dirty="0" sz="1700" spc="-10">
                <a:latin typeface="Calibri"/>
                <a:cs typeface="Calibri"/>
              </a:rPr>
              <a:t>measure </a:t>
            </a:r>
            <a:r>
              <a:rPr dirty="0" sz="1700" spc="-5">
                <a:latin typeface="Calibri"/>
                <a:cs typeface="Calibri"/>
              </a:rPr>
              <a:t>how </a:t>
            </a:r>
            <a:r>
              <a:rPr dirty="0" sz="1700">
                <a:latin typeface="Calibri"/>
                <a:cs typeface="Calibri"/>
              </a:rPr>
              <a:t>much</a:t>
            </a:r>
            <a:r>
              <a:rPr dirty="0" sz="1700" spc="-45">
                <a:latin typeface="Calibri"/>
                <a:cs typeface="Calibri"/>
              </a:rPr>
              <a:t> </a:t>
            </a:r>
            <a:r>
              <a:rPr dirty="0" sz="1700" spc="-5">
                <a:latin typeface="Calibri"/>
                <a:cs typeface="Calibri"/>
              </a:rPr>
              <a:t>HIV  </a:t>
            </a:r>
            <a:r>
              <a:rPr dirty="0" sz="1700" spc="-10">
                <a:latin typeface="Calibri"/>
                <a:cs typeface="Calibri"/>
              </a:rPr>
              <a:t>virus </a:t>
            </a:r>
            <a:r>
              <a:rPr dirty="0" sz="1700" spc="-5">
                <a:latin typeface="Calibri"/>
                <a:cs typeface="Calibri"/>
              </a:rPr>
              <a:t>is in your</a:t>
            </a:r>
            <a:r>
              <a:rPr dirty="0" sz="1700" spc="-25">
                <a:latin typeface="Calibri"/>
                <a:cs typeface="Calibri"/>
              </a:rPr>
              <a:t> </a:t>
            </a:r>
            <a:r>
              <a:rPr dirty="0" sz="1700" spc="-5">
                <a:latin typeface="Calibri"/>
                <a:cs typeface="Calibri"/>
              </a:rPr>
              <a:t>blood.</a:t>
            </a:r>
            <a:endParaRPr sz="1700">
              <a:latin typeface="Calibri"/>
              <a:cs typeface="Calibri"/>
            </a:endParaRPr>
          </a:p>
        </p:txBody>
      </p:sp>
      <p:sp>
        <p:nvSpPr>
          <p:cNvPr id="4" name="object 4"/>
          <p:cNvSpPr/>
          <p:nvPr/>
        </p:nvSpPr>
        <p:spPr>
          <a:xfrm>
            <a:off x="838202" y="2057401"/>
            <a:ext cx="5394956" cy="381399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5527" y="3258311"/>
            <a:ext cx="2905125" cy="3587750"/>
            <a:chOff x="795527" y="3258311"/>
            <a:chExt cx="2905125" cy="3587750"/>
          </a:xfrm>
        </p:grpSpPr>
        <p:sp>
          <p:nvSpPr>
            <p:cNvPr id="3" name="object 3"/>
            <p:cNvSpPr/>
            <p:nvPr/>
          </p:nvSpPr>
          <p:spPr>
            <a:xfrm>
              <a:off x="795527" y="3258311"/>
              <a:ext cx="2904744" cy="35874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838199" y="3276600"/>
              <a:ext cx="2819400" cy="3505200"/>
            </a:xfrm>
            <a:custGeom>
              <a:avLst/>
              <a:gdLst/>
              <a:ahLst/>
              <a:cxnLst/>
              <a:rect l="l" t="t" r="r" b="b"/>
              <a:pathLst>
                <a:path w="2819400" h="3505200">
                  <a:moveTo>
                    <a:pt x="2819400" y="0"/>
                  </a:moveTo>
                  <a:lnTo>
                    <a:pt x="0" y="0"/>
                  </a:lnTo>
                  <a:lnTo>
                    <a:pt x="0" y="3505199"/>
                  </a:lnTo>
                  <a:lnTo>
                    <a:pt x="2819400" y="3505199"/>
                  </a:lnTo>
                  <a:lnTo>
                    <a:pt x="2819400" y="0"/>
                  </a:lnTo>
                  <a:close/>
                </a:path>
              </a:pathLst>
            </a:custGeom>
            <a:solidFill>
              <a:srgbClr val="DCE6F2"/>
            </a:solidFill>
          </p:spPr>
          <p:txBody>
            <a:bodyPr wrap="square" lIns="0" tIns="0" rIns="0" bIns="0" rtlCol="0"/>
            <a:lstStyle/>
            <a:p/>
          </p:txBody>
        </p:sp>
      </p:grpSp>
      <p:sp>
        <p:nvSpPr>
          <p:cNvPr id="5" name="object 5"/>
          <p:cNvSpPr txBox="1"/>
          <p:nvPr/>
        </p:nvSpPr>
        <p:spPr>
          <a:xfrm>
            <a:off x="755120" y="1504696"/>
            <a:ext cx="2791460" cy="748030"/>
          </a:xfrm>
          <a:prstGeom prst="rect">
            <a:avLst/>
          </a:prstGeom>
        </p:spPr>
        <p:txBody>
          <a:bodyPr wrap="square" lIns="0" tIns="55244" rIns="0" bIns="0" rtlCol="0" vert="horz">
            <a:spAutoFit/>
          </a:bodyPr>
          <a:lstStyle/>
          <a:p>
            <a:pPr marL="12700">
              <a:lnSpc>
                <a:spcPct val="100000"/>
              </a:lnSpc>
              <a:spcBef>
                <a:spcPts val="434"/>
              </a:spcBef>
            </a:pPr>
            <a:r>
              <a:rPr dirty="0" sz="1300" b="1">
                <a:latin typeface="Calibri"/>
                <a:cs typeface="Calibri"/>
              </a:rPr>
              <a:t>KEY </a:t>
            </a:r>
            <a:r>
              <a:rPr dirty="0" sz="1300" spc="-10" b="1">
                <a:latin typeface="Calibri"/>
                <a:cs typeface="Calibri"/>
              </a:rPr>
              <a:t>MESSAGES:</a:t>
            </a:r>
            <a:endParaRPr sz="1300">
              <a:latin typeface="Calibri"/>
              <a:cs typeface="Calibri"/>
            </a:endParaRPr>
          </a:p>
          <a:p>
            <a:pPr marL="298450" indent="-285750">
              <a:lnSpc>
                <a:spcPct val="100000"/>
              </a:lnSpc>
              <a:spcBef>
                <a:spcPts val="335"/>
              </a:spcBef>
              <a:buFont typeface="Wingdings"/>
              <a:buChar char="➢"/>
              <a:tabLst>
                <a:tab pos="298450" algn="l"/>
              </a:tabLst>
            </a:pPr>
            <a:r>
              <a:rPr dirty="0" sz="1300" spc="-5">
                <a:latin typeface="Calibri"/>
                <a:cs typeface="Calibri"/>
              </a:rPr>
              <a:t>HIV </a:t>
            </a:r>
            <a:r>
              <a:rPr dirty="0" sz="1300">
                <a:latin typeface="Calibri"/>
                <a:cs typeface="Calibri"/>
              </a:rPr>
              <a:t>is a </a:t>
            </a:r>
            <a:r>
              <a:rPr dirty="0" sz="1300" spc="-5">
                <a:latin typeface="Calibri"/>
                <a:cs typeface="Calibri"/>
              </a:rPr>
              <a:t>virus that lives </a:t>
            </a:r>
            <a:r>
              <a:rPr dirty="0" sz="1300">
                <a:latin typeface="Calibri"/>
                <a:cs typeface="Calibri"/>
              </a:rPr>
              <a:t>in </a:t>
            </a:r>
            <a:r>
              <a:rPr dirty="0" sz="1300" spc="-5">
                <a:latin typeface="Calibri"/>
                <a:cs typeface="Calibri"/>
              </a:rPr>
              <a:t>your</a:t>
            </a:r>
            <a:r>
              <a:rPr dirty="0" sz="1300" spc="40">
                <a:latin typeface="Calibri"/>
                <a:cs typeface="Calibri"/>
              </a:rPr>
              <a:t> </a:t>
            </a:r>
            <a:r>
              <a:rPr dirty="0" sz="1300" spc="-155">
                <a:latin typeface="Calibri"/>
                <a:cs typeface="Calibri"/>
              </a:rPr>
              <a:t>blood.</a:t>
            </a:r>
            <a:endParaRPr sz="1300">
              <a:latin typeface="Calibri"/>
              <a:cs typeface="Calibri"/>
            </a:endParaRPr>
          </a:p>
          <a:p>
            <a:pPr marL="298450" indent="-285750">
              <a:lnSpc>
                <a:spcPct val="100000"/>
              </a:lnSpc>
              <a:spcBef>
                <a:spcPts val="335"/>
              </a:spcBef>
              <a:buFont typeface="Wingdings"/>
              <a:buChar char="➢"/>
              <a:tabLst>
                <a:tab pos="298450" algn="l"/>
              </a:tabLst>
            </a:pPr>
            <a:r>
              <a:rPr dirty="0" sz="1300" spc="-25">
                <a:latin typeface="Calibri"/>
                <a:cs typeface="Calibri"/>
              </a:rPr>
              <a:t>ARVs </a:t>
            </a:r>
            <a:r>
              <a:rPr dirty="0" sz="1300" spc="-10">
                <a:latin typeface="Calibri"/>
                <a:cs typeface="Calibri"/>
              </a:rPr>
              <a:t>stop </a:t>
            </a:r>
            <a:r>
              <a:rPr dirty="0" sz="1300" spc="-5">
                <a:latin typeface="Calibri"/>
                <a:cs typeface="Calibri"/>
              </a:rPr>
              <a:t>HIV </a:t>
            </a:r>
            <a:r>
              <a:rPr dirty="0" sz="1300" spc="-10">
                <a:latin typeface="Calibri"/>
                <a:cs typeface="Calibri"/>
              </a:rPr>
              <a:t>from </a:t>
            </a:r>
            <a:r>
              <a:rPr dirty="0" sz="1300" spc="-5">
                <a:latin typeface="Calibri"/>
                <a:cs typeface="Calibri"/>
              </a:rPr>
              <a:t>making</a:t>
            </a:r>
            <a:r>
              <a:rPr dirty="0" sz="1300" spc="55">
                <a:latin typeface="Calibri"/>
                <a:cs typeface="Calibri"/>
              </a:rPr>
              <a:t> </a:t>
            </a:r>
            <a:r>
              <a:rPr dirty="0" sz="1300" spc="-10">
                <a:latin typeface="Calibri"/>
                <a:cs typeface="Calibri"/>
              </a:rPr>
              <a:t>more</a:t>
            </a:r>
            <a:endParaRPr sz="1300">
              <a:latin typeface="Calibri"/>
              <a:cs typeface="Calibri"/>
            </a:endParaRPr>
          </a:p>
        </p:txBody>
      </p:sp>
      <p:sp>
        <p:nvSpPr>
          <p:cNvPr id="6" name="object 6"/>
          <p:cNvSpPr txBox="1"/>
          <p:nvPr/>
        </p:nvSpPr>
        <p:spPr>
          <a:xfrm>
            <a:off x="755120" y="2220976"/>
            <a:ext cx="2577465" cy="857885"/>
          </a:xfrm>
          <a:prstGeom prst="rect">
            <a:avLst/>
          </a:prstGeom>
        </p:spPr>
        <p:txBody>
          <a:bodyPr wrap="square" lIns="0" tIns="9525" rIns="0" bIns="0" rtlCol="0" vert="horz">
            <a:spAutoFit/>
          </a:bodyPr>
          <a:lstStyle/>
          <a:p>
            <a:pPr marL="298450" marR="263525">
              <a:lnSpc>
                <a:spcPct val="101499"/>
              </a:lnSpc>
              <a:spcBef>
                <a:spcPts val="75"/>
              </a:spcBef>
            </a:pPr>
            <a:r>
              <a:rPr dirty="0" sz="1300" spc="-5">
                <a:latin typeface="Calibri"/>
                <a:cs typeface="Calibri"/>
              </a:rPr>
              <a:t>virus, allowing </a:t>
            </a:r>
            <a:r>
              <a:rPr dirty="0" sz="1300" spc="-10">
                <a:latin typeface="Calibri"/>
                <a:cs typeface="Calibri"/>
              </a:rPr>
              <a:t>you to </a:t>
            </a:r>
            <a:r>
              <a:rPr dirty="0" sz="1300" spc="-5">
                <a:latin typeface="Calibri"/>
                <a:cs typeface="Calibri"/>
              </a:rPr>
              <a:t>become  </a:t>
            </a:r>
            <a:r>
              <a:rPr dirty="0" sz="1300" spc="-15">
                <a:latin typeface="Calibri"/>
                <a:cs typeface="Calibri"/>
              </a:rPr>
              <a:t>healthier.</a:t>
            </a:r>
            <a:endParaRPr sz="1300">
              <a:latin typeface="Calibri"/>
              <a:cs typeface="Calibri"/>
            </a:endParaRPr>
          </a:p>
          <a:p>
            <a:pPr marL="298450" marR="5080" indent="-285750">
              <a:lnSpc>
                <a:spcPts val="1510"/>
              </a:lnSpc>
              <a:spcBef>
                <a:spcPts val="430"/>
              </a:spcBef>
              <a:buFont typeface="Wingdings"/>
              <a:buChar char="➢"/>
              <a:tabLst>
                <a:tab pos="298450" algn="l"/>
              </a:tabLst>
            </a:pPr>
            <a:r>
              <a:rPr dirty="0" sz="1300">
                <a:latin typeface="Calibri"/>
                <a:cs typeface="Calibri"/>
              </a:rPr>
              <a:t>A </a:t>
            </a:r>
            <a:r>
              <a:rPr dirty="0" sz="1300" spc="-10">
                <a:latin typeface="Calibri"/>
                <a:cs typeface="Calibri"/>
              </a:rPr>
              <a:t>viral </a:t>
            </a:r>
            <a:r>
              <a:rPr dirty="0" sz="1300">
                <a:latin typeface="Calibri"/>
                <a:cs typeface="Calibri"/>
              </a:rPr>
              <a:t>load </a:t>
            </a:r>
            <a:r>
              <a:rPr dirty="0" sz="1300" spc="-10">
                <a:latin typeface="Calibri"/>
                <a:cs typeface="Calibri"/>
              </a:rPr>
              <a:t>test </a:t>
            </a:r>
            <a:r>
              <a:rPr dirty="0" sz="1300" spc="-5">
                <a:latin typeface="Calibri"/>
                <a:cs typeface="Calibri"/>
              </a:rPr>
              <a:t>can measure </a:t>
            </a:r>
            <a:r>
              <a:rPr dirty="0" sz="1300" spc="-340">
                <a:latin typeface="Calibri"/>
                <a:cs typeface="Calibri"/>
              </a:rPr>
              <a:t>how </a:t>
            </a:r>
            <a:r>
              <a:rPr dirty="0" sz="1300" spc="-250">
                <a:latin typeface="Calibri"/>
                <a:cs typeface="Calibri"/>
              </a:rPr>
              <a:t> </a:t>
            </a:r>
            <a:r>
              <a:rPr dirty="0" sz="1300">
                <a:latin typeface="Calibri"/>
                <a:cs typeface="Calibri"/>
              </a:rPr>
              <a:t>much </a:t>
            </a:r>
            <a:r>
              <a:rPr dirty="0" sz="1300" spc="-5">
                <a:latin typeface="Calibri"/>
                <a:cs typeface="Calibri"/>
              </a:rPr>
              <a:t>HIV virus </a:t>
            </a:r>
            <a:r>
              <a:rPr dirty="0" sz="1300">
                <a:latin typeface="Calibri"/>
                <a:cs typeface="Calibri"/>
              </a:rPr>
              <a:t>is in </a:t>
            </a:r>
            <a:r>
              <a:rPr dirty="0" sz="1300" spc="-5">
                <a:latin typeface="Calibri"/>
                <a:cs typeface="Calibri"/>
              </a:rPr>
              <a:t>your</a:t>
            </a:r>
            <a:r>
              <a:rPr dirty="0" sz="1300" spc="10">
                <a:latin typeface="Calibri"/>
                <a:cs typeface="Calibri"/>
              </a:rPr>
              <a:t> </a:t>
            </a:r>
            <a:r>
              <a:rPr dirty="0" sz="1300">
                <a:latin typeface="Calibri"/>
                <a:cs typeface="Calibri"/>
              </a:rPr>
              <a:t>blood.</a:t>
            </a:r>
            <a:endParaRPr sz="1300">
              <a:latin typeface="Calibri"/>
              <a:cs typeface="Calibri"/>
            </a:endParaRPr>
          </a:p>
        </p:txBody>
      </p:sp>
      <p:sp>
        <p:nvSpPr>
          <p:cNvPr id="7" name="object 7"/>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0000CC"/>
          </a:solidFill>
        </p:spPr>
        <p:txBody>
          <a:bodyPr wrap="square" lIns="0" tIns="0" rIns="0" bIns="0" rtlCol="0"/>
          <a:lstStyle/>
          <a:p/>
        </p:txBody>
      </p:sp>
      <p:sp>
        <p:nvSpPr>
          <p:cNvPr id="8" name="object 8"/>
          <p:cNvSpPr txBox="1">
            <a:spLocks noGrp="1"/>
          </p:cNvSpPr>
          <p:nvPr>
            <p:ph type="title"/>
          </p:nvPr>
        </p:nvSpPr>
        <p:spPr>
          <a:xfrm>
            <a:off x="936730" y="625347"/>
            <a:ext cx="3348354"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 </a:t>
            </a:r>
            <a:r>
              <a:rPr dirty="0" sz="2800" spc="-55">
                <a:solidFill>
                  <a:srgbClr val="FFFFFF"/>
                </a:solidFill>
              </a:rPr>
              <a:t>You’re </a:t>
            </a:r>
            <a:r>
              <a:rPr dirty="0" sz="2800" spc="-10">
                <a:solidFill>
                  <a:srgbClr val="FFFFFF"/>
                </a:solidFill>
              </a:rPr>
              <a:t>starting</a:t>
            </a:r>
            <a:r>
              <a:rPr dirty="0" sz="2800" spc="15">
                <a:solidFill>
                  <a:srgbClr val="FFFFFF"/>
                </a:solidFill>
              </a:rPr>
              <a:t> </a:t>
            </a:r>
            <a:r>
              <a:rPr dirty="0" sz="2800" spc="-45">
                <a:solidFill>
                  <a:srgbClr val="FFFFFF"/>
                </a:solidFill>
              </a:rPr>
              <a:t>ARVs</a:t>
            </a:r>
            <a:endParaRPr sz="2800"/>
          </a:p>
        </p:txBody>
      </p:sp>
      <p:sp>
        <p:nvSpPr>
          <p:cNvPr id="9" name="object 9"/>
          <p:cNvSpPr txBox="1"/>
          <p:nvPr/>
        </p:nvSpPr>
        <p:spPr>
          <a:xfrm>
            <a:off x="838200" y="3276600"/>
            <a:ext cx="2819400" cy="3505200"/>
          </a:xfrm>
          <a:prstGeom prst="rect">
            <a:avLst/>
          </a:prstGeom>
        </p:spPr>
        <p:txBody>
          <a:bodyPr wrap="square" lIns="0" tIns="153670" rIns="0" bIns="0" rtlCol="0" vert="horz">
            <a:spAutoFit/>
          </a:bodyPr>
          <a:lstStyle/>
          <a:p>
            <a:pPr marL="691515">
              <a:lnSpc>
                <a:spcPct val="100000"/>
              </a:lnSpc>
              <a:spcBef>
                <a:spcPts val="1210"/>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marL="977265" marR="351155" indent="-285750">
              <a:lnSpc>
                <a:spcPts val="1580"/>
              </a:lnSpc>
              <a:spcBef>
                <a:spcPts val="450"/>
              </a:spcBef>
              <a:buFont typeface="Arial"/>
              <a:buChar char="•"/>
              <a:tabLst>
                <a:tab pos="977265" algn="l"/>
                <a:tab pos="977900" algn="l"/>
              </a:tabLst>
            </a:pPr>
            <a:r>
              <a:rPr dirty="0" sz="1500" spc="-5">
                <a:latin typeface="Calibri"/>
                <a:cs typeface="Calibri"/>
              </a:rPr>
              <a:t>In </a:t>
            </a:r>
            <a:r>
              <a:rPr dirty="0" sz="1500" spc="-10">
                <a:latin typeface="Calibri"/>
                <a:cs typeface="Calibri"/>
              </a:rPr>
              <a:t>your </a:t>
            </a:r>
            <a:r>
              <a:rPr dirty="0" sz="1500" spc="-5">
                <a:latin typeface="Calibri"/>
                <a:cs typeface="Calibri"/>
              </a:rPr>
              <a:t>own</a:t>
            </a:r>
            <a:r>
              <a:rPr dirty="0" sz="1500" spc="-70">
                <a:latin typeface="Calibri"/>
                <a:cs typeface="Calibri"/>
              </a:rPr>
              <a:t> </a:t>
            </a:r>
            <a:r>
              <a:rPr dirty="0" sz="1500" spc="-10">
                <a:latin typeface="Calibri"/>
                <a:cs typeface="Calibri"/>
              </a:rPr>
              <a:t>words,  what </a:t>
            </a:r>
            <a:r>
              <a:rPr dirty="0" sz="1500" spc="-5">
                <a:latin typeface="Calibri"/>
                <a:cs typeface="Calibri"/>
              </a:rPr>
              <a:t>do </a:t>
            </a:r>
            <a:r>
              <a:rPr dirty="0" sz="1500" spc="-30">
                <a:latin typeface="Calibri"/>
                <a:cs typeface="Calibri"/>
              </a:rPr>
              <a:t>ARVs</a:t>
            </a:r>
            <a:r>
              <a:rPr dirty="0" sz="1500" spc="-45">
                <a:latin typeface="Calibri"/>
                <a:cs typeface="Calibri"/>
              </a:rPr>
              <a:t> </a:t>
            </a:r>
            <a:r>
              <a:rPr dirty="0" sz="1500" spc="-5">
                <a:latin typeface="Calibri"/>
                <a:cs typeface="Calibri"/>
              </a:rPr>
              <a:t>do?</a:t>
            </a:r>
            <a:endParaRPr sz="1500">
              <a:latin typeface="Calibri"/>
              <a:cs typeface="Calibri"/>
            </a:endParaRPr>
          </a:p>
          <a:p>
            <a:pPr marL="977265" marR="85725" indent="-285750">
              <a:lnSpc>
                <a:spcPts val="1580"/>
              </a:lnSpc>
              <a:spcBef>
                <a:spcPts val="440"/>
              </a:spcBef>
              <a:buFont typeface="Arial"/>
              <a:buChar char="•"/>
              <a:tabLst>
                <a:tab pos="977265" algn="l"/>
                <a:tab pos="977900" algn="l"/>
              </a:tabLst>
            </a:pPr>
            <a:r>
              <a:rPr dirty="0" sz="1500" spc="-10">
                <a:latin typeface="Calibri"/>
                <a:cs typeface="Calibri"/>
              </a:rPr>
              <a:t>Why </a:t>
            </a:r>
            <a:r>
              <a:rPr dirty="0" sz="1500">
                <a:latin typeface="Calibri"/>
                <a:cs typeface="Calibri"/>
              </a:rPr>
              <a:t>is it </a:t>
            </a:r>
            <a:r>
              <a:rPr dirty="0" sz="1500" spc="-10">
                <a:latin typeface="Calibri"/>
                <a:cs typeface="Calibri"/>
              </a:rPr>
              <a:t>important</a:t>
            </a:r>
            <a:r>
              <a:rPr dirty="0" sz="1500" spc="-60">
                <a:latin typeface="Calibri"/>
                <a:cs typeface="Calibri"/>
              </a:rPr>
              <a:t> </a:t>
            </a:r>
            <a:r>
              <a:rPr dirty="0" sz="1500" spc="-15">
                <a:latin typeface="Calibri"/>
                <a:cs typeface="Calibri"/>
              </a:rPr>
              <a:t>for  </a:t>
            </a:r>
            <a:r>
              <a:rPr dirty="0" sz="1500" spc="-10">
                <a:latin typeface="Calibri"/>
                <a:cs typeface="Calibri"/>
              </a:rPr>
              <a:t>you to </a:t>
            </a:r>
            <a:r>
              <a:rPr dirty="0" sz="1500" spc="-20">
                <a:latin typeface="Calibri"/>
                <a:cs typeface="Calibri"/>
              </a:rPr>
              <a:t>take </a:t>
            </a:r>
            <a:r>
              <a:rPr dirty="0" sz="1500" spc="-25">
                <a:latin typeface="Calibri"/>
                <a:cs typeface="Calibri"/>
              </a:rPr>
              <a:t>ARVs?</a:t>
            </a:r>
            <a:endParaRPr sz="1500">
              <a:latin typeface="Calibri"/>
              <a:cs typeface="Calibri"/>
            </a:endParaRPr>
          </a:p>
          <a:p>
            <a:pPr algn="just" marL="977265" marR="335280" indent="-285750">
              <a:lnSpc>
                <a:spcPct val="88700"/>
              </a:lnSpc>
              <a:spcBef>
                <a:spcPts val="409"/>
              </a:spcBef>
              <a:buFont typeface="Arial"/>
              <a:buChar char="•"/>
              <a:tabLst>
                <a:tab pos="977900" algn="l"/>
              </a:tabLst>
            </a:pPr>
            <a:r>
              <a:rPr dirty="0" sz="1500" spc="-10">
                <a:latin typeface="Calibri"/>
                <a:cs typeface="Calibri"/>
              </a:rPr>
              <a:t>Why </a:t>
            </a:r>
            <a:r>
              <a:rPr dirty="0" sz="1500">
                <a:latin typeface="Calibri"/>
                <a:cs typeface="Calibri"/>
              </a:rPr>
              <a:t>is it </a:t>
            </a:r>
            <a:r>
              <a:rPr dirty="0" sz="1500" spc="-5">
                <a:latin typeface="Calibri"/>
                <a:cs typeface="Calibri"/>
              </a:rPr>
              <a:t>import</a:t>
            </a:r>
            <a:r>
              <a:rPr dirty="0" sz="1500" spc="-70">
                <a:latin typeface="Calibri"/>
                <a:cs typeface="Calibri"/>
              </a:rPr>
              <a:t> </a:t>
            </a:r>
            <a:r>
              <a:rPr dirty="0" sz="1500" spc="-15">
                <a:latin typeface="Calibri"/>
                <a:cs typeface="Calibri"/>
              </a:rPr>
              <a:t>for  </a:t>
            </a:r>
            <a:r>
              <a:rPr dirty="0" sz="1500" i="1">
                <a:latin typeface="Calibri"/>
                <a:cs typeface="Calibri"/>
              </a:rPr>
              <a:t>your </a:t>
            </a:r>
            <a:r>
              <a:rPr dirty="0" sz="1500" spc="-5" i="1">
                <a:latin typeface="Calibri"/>
                <a:cs typeface="Calibri"/>
              </a:rPr>
              <a:t>baby </a:t>
            </a:r>
            <a:r>
              <a:rPr dirty="0" sz="1500" spc="-10">
                <a:latin typeface="Calibri"/>
                <a:cs typeface="Calibri"/>
              </a:rPr>
              <a:t>that </a:t>
            </a:r>
            <a:r>
              <a:rPr dirty="0" sz="1500" i="1">
                <a:latin typeface="Calibri"/>
                <a:cs typeface="Calibri"/>
              </a:rPr>
              <a:t>you  </a:t>
            </a:r>
            <a:r>
              <a:rPr dirty="0" sz="1500" spc="-20">
                <a:latin typeface="Calibri"/>
                <a:cs typeface="Calibri"/>
              </a:rPr>
              <a:t>take</a:t>
            </a:r>
            <a:r>
              <a:rPr dirty="0" sz="1500" spc="-5">
                <a:latin typeface="Calibri"/>
                <a:cs typeface="Calibri"/>
              </a:rPr>
              <a:t> </a:t>
            </a:r>
            <a:r>
              <a:rPr dirty="0" sz="1500" spc="-25">
                <a:latin typeface="Calibri"/>
                <a:cs typeface="Calibri"/>
              </a:rPr>
              <a:t>ARVs?</a:t>
            </a:r>
            <a:endParaRPr sz="1500">
              <a:latin typeface="Calibri"/>
              <a:cs typeface="Calibri"/>
            </a:endParaRPr>
          </a:p>
          <a:p>
            <a:pPr marL="977265" marR="215900" indent="-285750">
              <a:lnSpc>
                <a:spcPct val="91100"/>
              </a:lnSpc>
              <a:spcBef>
                <a:spcPts val="350"/>
              </a:spcBef>
              <a:buFont typeface="Arial"/>
              <a:buChar char="•"/>
              <a:tabLst>
                <a:tab pos="977265" algn="l"/>
                <a:tab pos="977900" algn="l"/>
              </a:tabLst>
            </a:pPr>
            <a:r>
              <a:rPr dirty="0" sz="1500" spc="-10">
                <a:latin typeface="Calibri"/>
                <a:cs typeface="Calibri"/>
              </a:rPr>
              <a:t>What </a:t>
            </a:r>
            <a:r>
              <a:rPr dirty="0" sz="1500" spc="-5">
                <a:latin typeface="Calibri"/>
                <a:cs typeface="Calibri"/>
              </a:rPr>
              <a:t>might </a:t>
            </a:r>
            <a:r>
              <a:rPr dirty="0" sz="1500" spc="-15">
                <a:latin typeface="Calibri"/>
                <a:cs typeface="Calibri"/>
              </a:rPr>
              <a:t>make </a:t>
            </a:r>
            <a:r>
              <a:rPr dirty="0" sz="1500">
                <a:latin typeface="Calibri"/>
                <a:cs typeface="Calibri"/>
              </a:rPr>
              <a:t>it  </a:t>
            </a:r>
            <a:r>
              <a:rPr dirty="0" sz="1500" spc="-5">
                <a:latin typeface="Calibri"/>
                <a:cs typeface="Calibri"/>
              </a:rPr>
              <a:t>difficult </a:t>
            </a:r>
            <a:r>
              <a:rPr dirty="0" sz="1500" spc="-15">
                <a:latin typeface="Calibri"/>
                <a:cs typeface="Calibri"/>
              </a:rPr>
              <a:t>for </a:t>
            </a:r>
            <a:r>
              <a:rPr dirty="0" sz="1500" spc="-10">
                <a:latin typeface="Calibri"/>
                <a:cs typeface="Calibri"/>
              </a:rPr>
              <a:t>you to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every  </a:t>
            </a:r>
            <a:r>
              <a:rPr dirty="0" sz="1500" spc="-15">
                <a:latin typeface="Calibri"/>
                <a:cs typeface="Calibri"/>
              </a:rPr>
              <a:t>day?</a:t>
            </a:r>
            <a:endParaRPr sz="1500">
              <a:latin typeface="Calibri"/>
              <a:cs typeface="Calibri"/>
            </a:endParaRPr>
          </a:p>
          <a:p>
            <a:pPr marL="977265" marR="283845" indent="-285750">
              <a:lnSpc>
                <a:spcPts val="1610"/>
              </a:lnSpc>
              <a:spcBef>
                <a:spcPts val="405"/>
              </a:spcBef>
              <a:buFont typeface="Arial"/>
              <a:buChar char="•"/>
              <a:tabLst>
                <a:tab pos="977265" algn="l"/>
                <a:tab pos="977900" algn="l"/>
              </a:tabLst>
            </a:pPr>
            <a:r>
              <a:rPr dirty="0" sz="1500" spc="-10">
                <a:latin typeface="Calibri"/>
                <a:cs typeface="Calibri"/>
              </a:rPr>
              <a:t>What </a:t>
            </a:r>
            <a:r>
              <a:rPr dirty="0" sz="1500">
                <a:latin typeface="Calibri"/>
                <a:cs typeface="Calibri"/>
              </a:rPr>
              <a:t>medicines </a:t>
            </a:r>
            <a:r>
              <a:rPr dirty="0" sz="1500" spc="-5">
                <a:latin typeface="Calibri"/>
                <a:cs typeface="Calibri"/>
              </a:rPr>
              <a:t>do  </a:t>
            </a:r>
            <a:r>
              <a:rPr dirty="0" sz="1500" spc="-10">
                <a:latin typeface="Calibri"/>
                <a:cs typeface="Calibri"/>
              </a:rPr>
              <a:t>you </a:t>
            </a:r>
            <a:r>
              <a:rPr dirty="0" sz="1500" spc="-20">
                <a:latin typeface="Calibri"/>
                <a:cs typeface="Calibri"/>
              </a:rPr>
              <a:t>take </a:t>
            </a:r>
            <a:r>
              <a:rPr dirty="0" sz="1500" spc="-5">
                <a:latin typeface="Calibri"/>
                <a:cs typeface="Calibri"/>
              </a:rPr>
              <a:t>and</a:t>
            </a:r>
            <a:r>
              <a:rPr dirty="0" sz="1500" spc="-65">
                <a:latin typeface="Calibri"/>
                <a:cs typeface="Calibri"/>
              </a:rPr>
              <a:t> </a:t>
            </a:r>
            <a:r>
              <a:rPr dirty="0" sz="1500" spc="-5">
                <a:latin typeface="Calibri"/>
                <a:cs typeface="Calibri"/>
              </a:rPr>
              <a:t>when?</a:t>
            </a:r>
            <a:endParaRPr sz="1500">
              <a:latin typeface="Calibri"/>
              <a:cs typeface="Calibri"/>
            </a:endParaRPr>
          </a:p>
        </p:txBody>
      </p:sp>
      <p:sp>
        <p:nvSpPr>
          <p:cNvPr id="10" name="object 10"/>
          <p:cNvSpPr/>
          <p:nvPr/>
        </p:nvSpPr>
        <p:spPr>
          <a:xfrm>
            <a:off x="914400" y="3505200"/>
            <a:ext cx="457200" cy="673499"/>
          </a:xfrm>
          <a:prstGeom prst="rect">
            <a:avLst/>
          </a:prstGeom>
          <a:blipFill>
            <a:blip r:embed="rId3" cstate="print"/>
            <a:stretch>
              <a:fillRect/>
            </a:stretch>
          </a:blipFill>
        </p:spPr>
        <p:txBody>
          <a:bodyPr wrap="square" lIns="0" tIns="0" rIns="0" bIns="0" rtlCol="0"/>
          <a:lstStyle/>
          <a:p/>
        </p:txBody>
      </p:sp>
      <p:sp>
        <p:nvSpPr>
          <p:cNvPr id="11" name="object 11"/>
          <p:cNvSpPr txBox="1"/>
          <p:nvPr/>
        </p:nvSpPr>
        <p:spPr>
          <a:xfrm>
            <a:off x="4031720" y="1490979"/>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12" name="object 12"/>
          <p:cNvSpPr txBox="1"/>
          <p:nvPr/>
        </p:nvSpPr>
        <p:spPr>
          <a:xfrm>
            <a:off x="4031720" y="1733296"/>
            <a:ext cx="3474720" cy="415925"/>
          </a:xfrm>
          <a:prstGeom prst="rect">
            <a:avLst/>
          </a:prstGeom>
        </p:spPr>
        <p:txBody>
          <a:bodyPr wrap="square" lIns="0" tIns="12700" rIns="0" bIns="0" rtlCol="0" vert="horz">
            <a:spAutoFit/>
          </a:bodyPr>
          <a:lstStyle/>
          <a:p>
            <a:pPr marL="298450" indent="-285750">
              <a:lnSpc>
                <a:spcPts val="1535"/>
              </a:lnSpc>
              <a:spcBef>
                <a:spcPts val="100"/>
              </a:spcBef>
              <a:buFont typeface="Arial"/>
              <a:buChar char="•"/>
              <a:tabLst>
                <a:tab pos="297815" algn="l"/>
                <a:tab pos="298450" algn="l"/>
              </a:tabLst>
            </a:pPr>
            <a:r>
              <a:rPr dirty="0" sz="1300">
                <a:latin typeface="Calibri"/>
                <a:cs typeface="Calibri"/>
              </a:rPr>
              <a:t>What is </a:t>
            </a:r>
            <a:r>
              <a:rPr dirty="0" sz="1300" spc="-5">
                <a:latin typeface="Calibri"/>
                <a:cs typeface="Calibri"/>
              </a:rPr>
              <a:t>HIV? </a:t>
            </a:r>
            <a:r>
              <a:rPr dirty="0" sz="1300">
                <a:latin typeface="Calibri"/>
                <a:cs typeface="Calibri"/>
              </a:rPr>
              <a:t>What do </a:t>
            </a:r>
            <a:r>
              <a:rPr dirty="0" sz="1300" spc="-10">
                <a:latin typeface="Calibri"/>
                <a:cs typeface="Calibri"/>
              </a:rPr>
              <a:t>you </a:t>
            </a:r>
            <a:r>
              <a:rPr dirty="0" sz="1300" spc="-5">
                <a:latin typeface="Calibri"/>
                <a:cs typeface="Calibri"/>
              </a:rPr>
              <a:t>know </a:t>
            </a:r>
            <a:r>
              <a:rPr dirty="0" sz="1300">
                <a:latin typeface="Calibri"/>
                <a:cs typeface="Calibri"/>
              </a:rPr>
              <a:t>about</a:t>
            </a:r>
            <a:r>
              <a:rPr dirty="0" sz="1300" spc="30">
                <a:latin typeface="Calibri"/>
                <a:cs typeface="Calibri"/>
              </a:rPr>
              <a:t> </a:t>
            </a:r>
            <a:r>
              <a:rPr dirty="0" sz="1300" spc="-20">
                <a:latin typeface="Calibri"/>
                <a:cs typeface="Calibri"/>
              </a:rPr>
              <a:t>ARVs?</a:t>
            </a:r>
            <a:endParaRPr sz="1300">
              <a:latin typeface="Calibri"/>
              <a:cs typeface="Calibri"/>
            </a:endParaRPr>
          </a:p>
          <a:p>
            <a:pPr marL="298450" indent="-285750">
              <a:lnSpc>
                <a:spcPts val="1535"/>
              </a:lnSpc>
              <a:buFont typeface="Arial"/>
              <a:buChar char="•"/>
              <a:tabLst>
                <a:tab pos="297815" algn="l"/>
                <a:tab pos="298450" algn="l"/>
              </a:tabLst>
            </a:pPr>
            <a:r>
              <a:rPr dirty="0" sz="1300" spc="-5">
                <a:latin typeface="Calibri"/>
                <a:cs typeface="Calibri"/>
              </a:rPr>
              <a:t>If </a:t>
            </a:r>
            <a:r>
              <a:rPr dirty="0" sz="1300" spc="-10">
                <a:latin typeface="Calibri"/>
                <a:cs typeface="Calibri"/>
              </a:rPr>
              <a:t>you are </a:t>
            </a:r>
            <a:r>
              <a:rPr dirty="0" sz="1300">
                <a:latin typeface="Calibri"/>
                <a:cs typeface="Calibri"/>
              </a:rPr>
              <a:t>not on </a:t>
            </a:r>
            <a:r>
              <a:rPr dirty="0" sz="1300" spc="-20">
                <a:latin typeface="Calibri"/>
                <a:cs typeface="Calibri"/>
              </a:rPr>
              <a:t>ARVs, </a:t>
            </a:r>
            <a:r>
              <a:rPr dirty="0" sz="1300" spc="-5">
                <a:latin typeface="Calibri"/>
                <a:cs typeface="Calibri"/>
              </a:rPr>
              <a:t>HIV </a:t>
            </a:r>
            <a:r>
              <a:rPr dirty="0" sz="1300" spc="-15">
                <a:latin typeface="Calibri"/>
                <a:cs typeface="Calibri"/>
              </a:rPr>
              <a:t>makes </a:t>
            </a:r>
            <a:r>
              <a:rPr dirty="0" sz="1300" b="1">
                <a:latin typeface="Calibri"/>
                <a:cs typeface="Calibri"/>
              </a:rPr>
              <a:t>a lot of</a:t>
            </a:r>
            <a:r>
              <a:rPr dirty="0" sz="1300" spc="110" b="1">
                <a:latin typeface="Calibri"/>
                <a:cs typeface="Calibri"/>
              </a:rPr>
              <a:t> </a:t>
            </a:r>
            <a:r>
              <a:rPr dirty="0" sz="1300" spc="-5" b="1">
                <a:latin typeface="Calibri"/>
                <a:cs typeface="Calibri"/>
              </a:rPr>
              <a:t>virus</a:t>
            </a:r>
            <a:endParaRPr sz="1300">
              <a:latin typeface="Calibri"/>
              <a:cs typeface="Calibri"/>
            </a:endParaRPr>
          </a:p>
        </p:txBody>
      </p:sp>
      <p:sp>
        <p:nvSpPr>
          <p:cNvPr id="13" name="object 13"/>
          <p:cNvSpPr txBox="1"/>
          <p:nvPr/>
        </p:nvSpPr>
        <p:spPr>
          <a:xfrm>
            <a:off x="4031720" y="2089911"/>
            <a:ext cx="5224145" cy="2204720"/>
          </a:xfrm>
          <a:prstGeom prst="rect">
            <a:avLst/>
          </a:prstGeom>
        </p:spPr>
        <p:txBody>
          <a:bodyPr wrap="square" lIns="0" tIns="58419" rIns="0" bIns="0" rtlCol="0" vert="horz">
            <a:spAutoFit/>
          </a:bodyPr>
          <a:lstStyle/>
          <a:p>
            <a:pPr marL="298450" marR="163830">
              <a:lnSpc>
                <a:spcPct val="76900"/>
              </a:lnSpc>
              <a:spcBef>
                <a:spcPts val="459"/>
              </a:spcBef>
            </a:pPr>
            <a:r>
              <a:rPr dirty="0" sz="1300" spc="-5">
                <a:latin typeface="Calibri"/>
                <a:cs typeface="Calibri"/>
              </a:rPr>
              <a:t>which can </a:t>
            </a:r>
            <a:r>
              <a:rPr dirty="0" sz="1300" spc="-15">
                <a:latin typeface="Calibri"/>
                <a:cs typeface="Calibri"/>
              </a:rPr>
              <a:t>make </a:t>
            </a:r>
            <a:r>
              <a:rPr dirty="0" sz="1300" spc="-10">
                <a:latin typeface="Calibri"/>
                <a:cs typeface="Calibri"/>
              </a:rPr>
              <a:t>you </a:t>
            </a:r>
            <a:r>
              <a:rPr dirty="0" sz="1300" b="1">
                <a:latin typeface="Calibri"/>
                <a:cs typeface="Calibri"/>
              </a:rPr>
              <a:t>sick </a:t>
            </a:r>
            <a:r>
              <a:rPr dirty="0" sz="1300">
                <a:latin typeface="Calibri"/>
                <a:cs typeface="Calibri"/>
              </a:rPr>
              <a:t>and </a:t>
            </a:r>
            <a:r>
              <a:rPr dirty="0" sz="1300" spc="-10">
                <a:latin typeface="Calibri"/>
                <a:cs typeface="Calibri"/>
              </a:rPr>
              <a:t>more likely to </a:t>
            </a:r>
            <a:r>
              <a:rPr dirty="0" sz="1300">
                <a:latin typeface="Calibri"/>
                <a:cs typeface="Calibri"/>
              </a:rPr>
              <a:t>pass it t</a:t>
            </a:r>
            <a:r>
              <a:rPr dirty="0" sz="1300" b="1">
                <a:latin typeface="Calibri"/>
                <a:cs typeface="Calibri"/>
              </a:rPr>
              <a:t>o </a:t>
            </a:r>
            <a:r>
              <a:rPr dirty="0" sz="1300" spc="-5" b="1">
                <a:latin typeface="Calibri"/>
                <a:cs typeface="Calibri"/>
              </a:rPr>
              <a:t>your baby </a:t>
            </a:r>
            <a:r>
              <a:rPr dirty="0" sz="1300" spc="-5">
                <a:latin typeface="Calibri"/>
                <a:cs typeface="Calibri"/>
              </a:rPr>
              <a:t>during  </a:t>
            </a:r>
            <a:r>
              <a:rPr dirty="0" sz="1300" spc="-15">
                <a:latin typeface="Calibri"/>
                <a:cs typeface="Calibri"/>
              </a:rPr>
              <a:t>pregnancy, </a:t>
            </a:r>
            <a:r>
              <a:rPr dirty="0" sz="1300" spc="-5">
                <a:latin typeface="Calibri"/>
                <a:cs typeface="Calibri"/>
              </a:rPr>
              <a:t>birth </a:t>
            </a:r>
            <a:r>
              <a:rPr dirty="0" sz="1300">
                <a:latin typeface="Calibri"/>
                <a:cs typeface="Calibri"/>
              </a:rPr>
              <a:t>or </a:t>
            </a:r>
            <a:r>
              <a:rPr dirty="0" sz="1300" spc="-10">
                <a:latin typeface="Calibri"/>
                <a:cs typeface="Calibri"/>
              </a:rPr>
              <a:t>breastfeeding </a:t>
            </a:r>
            <a:r>
              <a:rPr dirty="0" sz="1300">
                <a:latin typeface="Calibri"/>
                <a:cs typeface="Calibri"/>
              </a:rPr>
              <a:t>or </a:t>
            </a:r>
            <a:r>
              <a:rPr dirty="0" sz="1300" spc="-5">
                <a:latin typeface="Calibri"/>
                <a:cs typeface="Calibri"/>
              </a:rPr>
              <a:t>spread </a:t>
            </a:r>
            <a:r>
              <a:rPr dirty="0" sz="1300" spc="-10">
                <a:latin typeface="Calibri"/>
                <a:cs typeface="Calibri"/>
              </a:rPr>
              <a:t>to </a:t>
            </a:r>
            <a:r>
              <a:rPr dirty="0" sz="1300" spc="-5">
                <a:latin typeface="Calibri"/>
                <a:cs typeface="Calibri"/>
              </a:rPr>
              <a:t>your partner during</a:t>
            </a:r>
            <a:r>
              <a:rPr dirty="0" sz="1300" spc="175">
                <a:latin typeface="Calibri"/>
                <a:cs typeface="Calibri"/>
              </a:rPr>
              <a:t> </a:t>
            </a:r>
            <a:r>
              <a:rPr dirty="0" sz="1300" spc="-10">
                <a:latin typeface="Calibri"/>
                <a:cs typeface="Calibri"/>
              </a:rPr>
              <a:t>sex.</a:t>
            </a:r>
            <a:endParaRPr sz="1300">
              <a:latin typeface="Calibri"/>
              <a:cs typeface="Calibri"/>
            </a:endParaRPr>
          </a:p>
          <a:p>
            <a:pPr marL="298450" marR="5080" indent="-285750">
              <a:lnSpc>
                <a:spcPct val="76900"/>
              </a:lnSpc>
              <a:spcBef>
                <a:spcPts val="384"/>
              </a:spcBef>
              <a:buFont typeface="Arial"/>
              <a:buChar char="•"/>
              <a:tabLst>
                <a:tab pos="297815" algn="l"/>
                <a:tab pos="298450" algn="l"/>
              </a:tabLst>
            </a:pPr>
            <a:r>
              <a:rPr dirty="0" sz="1300" spc="-25" b="1">
                <a:latin typeface="Calibri"/>
                <a:cs typeface="Calibri"/>
              </a:rPr>
              <a:t>ARVs </a:t>
            </a:r>
            <a:r>
              <a:rPr dirty="0" sz="1300" spc="-10" b="1">
                <a:latin typeface="Calibri"/>
                <a:cs typeface="Calibri"/>
              </a:rPr>
              <a:t>stop </a:t>
            </a:r>
            <a:r>
              <a:rPr dirty="0" sz="1300" b="1">
                <a:latin typeface="Calibri"/>
                <a:cs typeface="Calibri"/>
              </a:rPr>
              <a:t>HIV </a:t>
            </a:r>
            <a:r>
              <a:rPr dirty="0" sz="1300" spc="-10">
                <a:latin typeface="Calibri"/>
                <a:cs typeface="Calibri"/>
              </a:rPr>
              <a:t>from </a:t>
            </a:r>
            <a:r>
              <a:rPr dirty="0" sz="1300" spc="-5">
                <a:latin typeface="Calibri"/>
                <a:cs typeface="Calibri"/>
              </a:rPr>
              <a:t>making </a:t>
            </a:r>
            <a:r>
              <a:rPr dirty="0" sz="1300" spc="-10">
                <a:latin typeface="Calibri"/>
                <a:cs typeface="Calibri"/>
              </a:rPr>
              <a:t>more </a:t>
            </a:r>
            <a:r>
              <a:rPr dirty="0" sz="1300" spc="-5">
                <a:latin typeface="Calibri"/>
                <a:cs typeface="Calibri"/>
              </a:rPr>
              <a:t>virus. </a:t>
            </a:r>
            <a:r>
              <a:rPr dirty="0" sz="1300">
                <a:latin typeface="Calibri"/>
                <a:cs typeface="Calibri"/>
              </a:rPr>
              <a:t>With less </a:t>
            </a:r>
            <a:r>
              <a:rPr dirty="0" sz="1300" spc="-5">
                <a:latin typeface="Calibri"/>
                <a:cs typeface="Calibri"/>
              </a:rPr>
              <a:t>virus </a:t>
            </a:r>
            <a:r>
              <a:rPr dirty="0" sz="1300">
                <a:latin typeface="Calibri"/>
                <a:cs typeface="Calibri"/>
              </a:rPr>
              <a:t>in </a:t>
            </a:r>
            <a:r>
              <a:rPr dirty="0" sz="1300" spc="-5">
                <a:latin typeface="Calibri"/>
                <a:cs typeface="Calibri"/>
              </a:rPr>
              <a:t>your </a:t>
            </a:r>
            <a:r>
              <a:rPr dirty="0" sz="1300">
                <a:latin typeface="Calibri"/>
                <a:cs typeface="Calibri"/>
              </a:rPr>
              <a:t>blood, it is  </a:t>
            </a:r>
            <a:r>
              <a:rPr dirty="0" sz="1300" spc="-10">
                <a:latin typeface="Calibri"/>
                <a:cs typeface="Calibri"/>
              </a:rPr>
              <a:t>unlikely </a:t>
            </a:r>
            <a:r>
              <a:rPr dirty="0" sz="1300" spc="-5">
                <a:latin typeface="Calibri"/>
                <a:cs typeface="Calibri"/>
              </a:rPr>
              <a:t>that </a:t>
            </a:r>
            <a:r>
              <a:rPr dirty="0" sz="1300" spc="-10">
                <a:latin typeface="Calibri"/>
                <a:cs typeface="Calibri"/>
              </a:rPr>
              <a:t>you </a:t>
            </a:r>
            <a:r>
              <a:rPr dirty="0" sz="1300" spc="-5">
                <a:latin typeface="Calibri"/>
                <a:cs typeface="Calibri"/>
              </a:rPr>
              <a:t>will </a:t>
            </a:r>
            <a:r>
              <a:rPr dirty="0" sz="1300" spc="-10">
                <a:latin typeface="Calibri"/>
                <a:cs typeface="Calibri"/>
              </a:rPr>
              <a:t>get </a:t>
            </a:r>
            <a:r>
              <a:rPr dirty="0" sz="1300" spc="-5">
                <a:latin typeface="Calibri"/>
                <a:cs typeface="Calibri"/>
              </a:rPr>
              <a:t>sick </a:t>
            </a:r>
            <a:r>
              <a:rPr dirty="0" sz="1300">
                <a:latin typeface="Calibri"/>
                <a:cs typeface="Calibri"/>
              </a:rPr>
              <a:t>or pass </a:t>
            </a:r>
            <a:r>
              <a:rPr dirty="0" sz="1300" spc="-5">
                <a:latin typeface="Calibri"/>
                <a:cs typeface="Calibri"/>
              </a:rPr>
              <a:t>HIV </a:t>
            </a:r>
            <a:r>
              <a:rPr dirty="0" sz="1300" spc="-10">
                <a:latin typeface="Calibri"/>
                <a:cs typeface="Calibri"/>
              </a:rPr>
              <a:t>to </a:t>
            </a:r>
            <a:r>
              <a:rPr dirty="0" sz="1300" spc="-5">
                <a:latin typeface="Calibri"/>
                <a:cs typeface="Calibri"/>
              </a:rPr>
              <a:t>your baby </a:t>
            </a:r>
            <a:r>
              <a:rPr dirty="0" sz="1300">
                <a:latin typeface="Calibri"/>
                <a:cs typeface="Calibri"/>
              </a:rPr>
              <a:t>or</a:t>
            </a:r>
            <a:r>
              <a:rPr dirty="0" sz="1300" spc="135">
                <a:latin typeface="Calibri"/>
                <a:cs typeface="Calibri"/>
              </a:rPr>
              <a:t> </a:t>
            </a:r>
            <a:r>
              <a:rPr dirty="0" sz="1300" spc="-20">
                <a:latin typeface="Calibri"/>
                <a:cs typeface="Calibri"/>
              </a:rPr>
              <a:t>partner.</a:t>
            </a:r>
            <a:endParaRPr sz="1300">
              <a:latin typeface="Calibri"/>
              <a:cs typeface="Calibri"/>
            </a:endParaRPr>
          </a:p>
          <a:p>
            <a:pPr marL="298450" marR="178435" indent="-285750">
              <a:lnSpc>
                <a:spcPts val="1300"/>
              </a:lnSpc>
              <a:spcBef>
                <a:spcPts val="305"/>
              </a:spcBef>
              <a:buFont typeface="Arial"/>
              <a:buChar char="•"/>
              <a:tabLst>
                <a:tab pos="297815" algn="l"/>
                <a:tab pos="298450" algn="l"/>
              </a:tabLst>
            </a:pPr>
            <a:r>
              <a:rPr dirty="0" sz="1300" spc="-5">
                <a:latin typeface="Calibri"/>
                <a:cs typeface="Calibri"/>
              </a:rPr>
              <a:t>It </a:t>
            </a:r>
            <a:r>
              <a:rPr dirty="0" sz="1300">
                <a:latin typeface="Calibri"/>
                <a:cs typeface="Calibri"/>
              </a:rPr>
              <a:t>is </a:t>
            </a:r>
            <a:r>
              <a:rPr dirty="0" sz="1300" spc="-5">
                <a:latin typeface="Calibri"/>
                <a:cs typeface="Calibri"/>
              </a:rPr>
              <a:t>important </a:t>
            </a:r>
            <a:r>
              <a:rPr dirty="0" sz="1300" spc="-10">
                <a:latin typeface="Calibri"/>
                <a:cs typeface="Calibri"/>
              </a:rPr>
              <a:t>to </a:t>
            </a:r>
            <a:r>
              <a:rPr dirty="0" sz="1300" spc="-15">
                <a:latin typeface="Calibri"/>
                <a:cs typeface="Calibri"/>
              </a:rPr>
              <a:t>take </a:t>
            </a:r>
            <a:r>
              <a:rPr dirty="0" sz="1300">
                <a:latin typeface="Calibri"/>
                <a:cs typeface="Calibri"/>
              </a:rPr>
              <a:t>all </a:t>
            </a:r>
            <a:r>
              <a:rPr dirty="0" sz="1300" spc="-25">
                <a:latin typeface="Calibri"/>
                <a:cs typeface="Calibri"/>
              </a:rPr>
              <a:t>ARVs </a:t>
            </a:r>
            <a:r>
              <a:rPr dirty="0" sz="1300" spc="-5">
                <a:latin typeface="Calibri"/>
                <a:cs typeface="Calibri"/>
              </a:rPr>
              <a:t>every </a:t>
            </a:r>
            <a:r>
              <a:rPr dirty="0" sz="1300" spc="-10">
                <a:latin typeface="Calibri"/>
                <a:cs typeface="Calibri"/>
              </a:rPr>
              <a:t>day—as </a:t>
            </a:r>
            <a:r>
              <a:rPr dirty="0" sz="1300" spc="-5">
                <a:latin typeface="Calibri"/>
                <a:cs typeface="Calibri"/>
              </a:rPr>
              <a:t>your </a:t>
            </a:r>
            <a:r>
              <a:rPr dirty="0" sz="1300">
                <a:latin typeface="Calibri"/>
                <a:cs typeface="Calibri"/>
              </a:rPr>
              <a:t>health </a:t>
            </a:r>
            <a:r>
              <a:rPr dirty="0" sz="1300" spc="-10">
                <a:latin typeface="Calibri"/>
                <a:cs typeface="Calibri"/>
              </a:rPr>
              <a:t>care </a:t>
            </a:r>
            <a:r>
              <a:rPr dirty="0" sz="1300" spc="-5">
                <a:latin typeface="Calibri"/>
                <a:cs typeface="Calibri"/>
              </a:rPr>
              <a:t>provider  </a:t>
            </a:r>
            <a:r>
              <a:rPr dirty="0" sz="1300">
                <a:latin typeface="Calibri"/>
                <a:cs typeface="Calibri"/>
              </a:rPr>
              <a:t>has </a:t>
            </a:r>
            <a:r>
              <a:rPr dirty="0" sz="1300" spc="-5">
                <a:latin typeface="Calibri"/>
                <a:cs typeface="Calibri"/>
              </a:rPr>
              <a:t>told </a:t>
            </a:r>
            <a:r>
              <a:rPr dirty="0" sz="1300" spc="-10">
                <a:latin typeface="Calibri"/>
                <a:cs typeface="Calibri"/>
              </a:rPr>
              <a:t>you—to </a:t>
            </a:r>
            <a:r>
              <a:rPr dirty="0" sz="1300" spc="-15">
                <a:latin typeface="Calibri"/>
                <a:cs typeface="Calibri"/>
              </a:rPr>
              <a:t>make </a:t>
            </a:r>
            <a:r>
              <a:rPr dirty="0" sz="1300" spc="-10">
                <a:latin typeface="Calibri"/>
                <a:cs typeface="Calibri"/>
              </a:rPr>
              <a:t>sure </a:t>
            </a:r>
            <a:r>
              <a:rPr dirty="0" sz="1300" spc="-5">
                <a:latin typeface="Calibri"/>
                <a:cs typeface="Calibri"/>
              </a:rPr>
              <a:t>they </a:t>
            </a:r>
            <a:r>
              <a:rPr dirty="0" sz="1300" spc="-10">
                <a:latin typeface="Calibri"/>
                <a:cs typeface="Calibri"/>
              </a:rPr>
              <a:t>work </a:t>
            </a:r>
            <a:r>
              <a:rPr dirty="0" sz="1300">
                <a:latin typeface="Calibri"/>
                <a:cs typeface="Calibri"/>
              </a:rPr>
              <a:t>as </a:t>
            </a:r>
            <a:r>
              <a:rPr dirty="0" sz="1300" spc="-5">
                <a:latin typeface="Calibri"/>
                <a:cs typeface="Calibri"/>
              </a:rPr>
              <a:t>they </a:t>
            </a:r>
            <a:r>
              <a:rPr dirty="0" sz="1300" spc="-10">
                <a:latin typeface="Calibri"/>
                <a:cs typeface="Calibri"/>
              </a:rPr>
              <a:t>are </a:t>
            </a:r>
            <a:r>
              <a:rPr dirty="0" sz="1300">
                <a:latin typeface="Calibri"/>
                <a:cs typeface="Calibri"/>
              </a:rPr>
              <a:t>supposed</a:t>
            </a:r>
            <a:r>
              <a:rPr dirty="0" sz="1300" spc="130">
                <a:latin typeface="Calibri"/>
                <a:cs typeface="Calibri"/>
              </a:rPr>
              <a:t> </a:t>
            </a:r>
            <a:r>
              <a:rPr dirty="0" sz="1300" spc="-5">
                <a:latin typeface="Calibri"/>
                <a:cs typeface="Calibri"/>
              </a:rPr>
              <a:t>to.</a:t>
            </a:r>
            <a:endParaRPr sz="1300">
              <a:latin typeface="Calibri"/>
              <a:cs typeface="Calibri"/>
            </a:endParaRPr>
          </a:p>
          <a:p>
            <a:pPr marL="298450" indent="-285750">
              <a:lnSpc>
                <a:spcPts val="1510"/>
              </a:lnSpc>
              <a:buFont typeface="Arial"/>
              <a:buChar char="•"/>
              <a:tabLst>
                <a:tab pos="297815" algn="l"/>
                <a:tab pos="298450" algn="l"/>
              </a:tabLst>
            </a:pPr>
            <a:r>
              <a:rPr dirty="0" sz="1300">
                <a:latin typeface="Calibri"/>
                <a:cs typeface="Calibri"/>
              </a:rPr>
              <a:t>A </a:t>
            </a:r>
            <a:r>
              <a:rPr dirty="0" sz="1300" spc="-10">
                <a:latin typeface="Calibri"/>
                <a:cs typeface="Calibri"/>
              </a:rPr>
              <a:t>late </a:t>
            </a:r>
            <a:r>
              <a:rPr dirty="0" sz="1300">
                <a:latin typeface="Calibri"/>
                <a:cs typeface="Calibri"/>
              </a:rPr>
              <a:t>dose is </a:t>
            </a:r>
            <a:r>
              <a:rPr dirty="0" sz="1300" spc="-10">
                <a:latin typeface="Calibri"/>
                <a:cs typeface="Calibri"/>
              </a:rPr>
              <a:t>better </a:t>
            </a:r>
            <a:r>
              <a:rPr dirty="0" sz="1300">
                <a:latin typeface="Calibri"/>
                <a:cs typeface="Calibri"/>
              </a:rPr>
              <a:t>than a </a:t>
            </a:r>
            <a:r>
              <a:rPr dirty="0" sz="1300" spc="-5">
                <a:latin typeface="Calibri"/>
                <a:cs typeface="Calibri"/>
              </a:rPr>
              <a:t>missed</a:t>
            </a:r>
            <a:r>
              <a:rPr dirty="0" sz="1300" spc="55">
                <a:latin typeface="Calibri"/>
                <a:cs typeface="Calibri"/>
              </a:rPr>
              <a:t> </a:t>
            </a:r>
            <a:r>
              <a:rPr dirty="0" sz="1300">
                <a:latin typeface="Calibri"/>
                <a:cs typeface="Calibri"/>
              </a:rPr>
              <a:t>dose.</a:t>
            </a:r>
            <a:endParaRPr sz="1300">
              <a:latin typeface="Calibri"/>
              <a:cs typeface="Calibri"/>
            </a:endParaRPr>
          </a:p>
          <a:p>
            <a:pPr marL="298450" marR="6985" indent="-285750">
              <a:lnSpc>
                <a:spcPct val="76900"/>
              </a:lnSpc>
              <a:spcBef>
                <a:spcPts val="385"/>
              </a:spcBef>
              <a:buFont typeface="Arial"/>
              <a:buChar char="•"/>
              <a:tabLst>
                <a:tab pos="297815" algn="l"/>
                <a:tab pos="298450" algn="l"/>
              </a:tabLst>
            </a:pPr>
            <a:r>
              <a:rPr dirty="0" sz="1300" spc="-25" b="1">
                <a:latin typeface="Calibri"/>
                <a:cs typeface="Calibri"/>
              </a:rPr>
              <a:t>ARVs </a:t>
            </a:r>
            <a:r>
              <a:rPr dirty="0" sz="1300">
                <a:latin typeface="Calibri"/>
                <a:cs typeface="Calibri"/>
              </a:rPr>
              <a:t>do </a:t>
            </a:r>
            <a:r>
              <a:rPr dirty="0" sz="1300" b="1">
                <a:latin typeface="Calibri"/>
                <a:cs typeface="Calibri"/>
              </a:rPr>
              <a:t>not </a:t>
            </a:r>
            <a:r>
              <a:rPr dirty="0" sz="1300" spc="-5" b="1">
                <a:latin typeface="Calibri"/>
                <a:cs typeface="Calibri"/>
              </a:rPr>
              <a:t>cure </a:t>
            </a:r>
            <a:r>
              <a:rPr dirty="0" sz="1300" spc="-30">
                <a:latin typeface="Calibri"/>
                <a:cs typeface="Calibri"/>
              </a:rPr>
              <a:t>HIV, </a:t>
            </a:r>
            <a:r>
              <a:rPr dirty="0" sz="1300" spc="-5">
                <a:latin typeface="Calibri"/>
                <a:cs typeface="Calibri"/>
              </a:rPr>
              <a:t>which </a:t>
            </a:r>
            <a:r>
              <a:rPr dirty="0" sz="1300">
                <a:latin typeface="Calibri"/>
                <a:cs typeface="Calibri"/>
              </a:rPr>
              <a:t>is </a:t>
            </a:r>
            <a:r>
              <a:rPr dirty="0" sz="1300" spc="-10">
                <a:latin typeface="Calibri"/>
                <a:cs typeface="Calibri"/>
              </a:rPr>
              <a:t>why you </a:t>
            </a:r>
            <a:r>
              <a:rPr dirty="0" sz="1300" spc="-5">
                <a:latin typeface="Calibri"/>
                <a:cs typeface="Calibri"/>
              </a:rPr>
              <a:t>must continue taking </a:t>
            </a:r>
            <a:r>
              <a:rPr dirty="0" sz="1300">
                <a:latin typeface="Calibri"/>
                <a:cs typeface="Calibri"/>
              </a:rPr>
              <a:t>them </a:t>
            </a:r>
            <a:r>
              <a:rPr dirty="0" sz="1300" spc="-5">
                <a:latin typeface="Calibri"/>
                <a:cs typeface="Calibri"/>
              </a:rPr>
              <a:t>every  </a:t>
            </a:r>
            <a:r>
              <a:rPr dirty="0" sz="1300" spc="-30">
                <a:latin typeface="Calibri"/>
                <a:cs typeface="Calibri"/>
              </a:rPr>
              <a:t>day.</a:t>
            </a:r>
            <a:endParaRPr sz="1300">
              <a:latin typeface="Calibri"/>
              <a:cs typeface="Calibri"/>
            </a:endParaRPr>
          </a:p>
          <a:p>
            <a:pPr marL="298450" marR="239395" indent="-285750">
              <a:lnSpc>
                <a:spcPct val="76900"/>
              </a:lnSpc>
              <a:spcBef>
                <a:spcPts val="409"/>
              </a:spcBef>
              <a:buFont typeface="Arial"/>
              <a:buChar char="•"/>
              <a:tabLst>
                <a:tab pos="297815" algn="l"/>
                <a:tab pos="298450" algn="l"/>
              </a:tabLst>
            </a:pPr>
            <a:r>
              <a:rPr dirty="0" sz="1300">
                <a:latin typeface="Calibri"/>
                <a:cs typeface="Calibri"/>
              </a:rPr>
              <a:t>3–6 </a:t>
            </a:r>
            <a:r>
              <a:rPr dirty="0" sz="1300" spc="-5">
                <a:latin typeface="Calibri"/>
                <a:cs typeface="Calibri"/>
              </a:rPr>
              <a:t>months after </a:t>
            </a:r>
            <a:r>
              <a:rPr dirty="0" sz="1300" spc="-10">
                <a:latin typeface="Calibri"/>
                <a:cs typeface="Calibri"/>
              </a:rPr>
              <a:t>you start </a:t>
            </a:r>
            <a:r>
              <a:rPr dirty="0" sz="1300" spc="-5">
                <a:latin typeface="Calibri"/>
                <a:cs typeface="Calibri"/>
              </a:rPr>
              <a:t>taking your </a:t>
            </a:r>
            <a:r>
              <a:rPr dirty="0" sz="1300" spc="-20">
                <a:latin typeface="Calibri"/>
                <a:cs typeface="Calibri"/>
              </a:rPr>
              <a:t>ARVs, </a:t>
            </a:r>
            <a:r>
              <a:rPr dirty="0" sz="1300" spc="-10">
                <a:latin typeface="Calibri"/>
                <a:cs typeface="Calibri"/>
              </a:rPr>
              <a:t>we </a:t>
            </a:r>
            <a:r>
              <a:rPr dirty="0" sz="1300" spc="-5">
                <a:latin typeface="Calibri"/>
                <a:cs typeface="Calibri"/>
              </a:rPr>
              <a:t>will </a:t>
            </a:r>
            <a:r>
              <a:rPr dirty="0" sz="1300">
                <a:latin typeface="Calibri"/>
                <a:cs typeface="Calibri"/>
              </a:rPr>
              <a:t>do a </a:t>
            </a:r>
            <a:r>
              <a:rPr dirty="0" sz="1300" spc="-10">
                <a:latin typeface="Calibri"/>
                <a:cs typeface="Calibri"/>
              </a:rPr>
              <a:t>test </a:t>
            </a:r>
            <a:r>
              <a:rPr dirty="0" sz="1300" spc="-5">
                <a:latin typeface="Calibri"/>
                <a:cs typeface="Calibri"/>
              </a:rPr>
              <a:t>called </a:t>
            </a:r>
            <a:r>
              <a:rPr dirty="0" sz="1300">
                <a:latin typeface="Calibri"/>
                <a:cs typeface="Calibri"/>
              </a:rPr>
              <a:t>a  </a:t>
            </a:r>
            <a:r>
              <a:rPr dirty="0" sz="1300" spc="-5">
                <a:latin typeface="Calibri"/>
                <a:cs typeface="Calibri"/>
              </a:rPr>
              <a:t>“viral </a:t>
            </a:r>
            <a:r>
              <a:rPr dirty="0" sz="1300" spc="-20">
                <a:latin typeface="Calibri"/>
                <a:cs typeface="Calibri"/>
              </a:rPr>
              <a:t>load”. </a:t>
            </a:r>
            <a:r>
              <a:rPr dirty="0" sz="1300">
                <a:latin typeface="Calibri"/>
                <a:cs typeface="Calibri"/>
              </a:rPr>
              <a:t>This </a:t>
            </a:r>
            <a:r>
              <a:rPr dirty="0" sz="1300" spc="-10">
                <a:latin typeface="Calibri"/>
                <a:cs typeface="Calibri"/>
              </a:rPr>
              <a:t>test </a:t>
            </a:r>
            <a:r>
              <a:rPr dirty="0" sz="1300" spc="-5">
                <a:latin typeface="Calibri"/>
                <a:cs typeface="Calibri"/>
              </a:rPr>
              <a:t>will tell </a:t>
            </a:r>
            <a:r>
              <a:rPr dirty="0" sz="1300">
                <a:latin typeface="Calibri"/>
                <a:cs typeface="Calibri"/>
              </a:rPr>
              <a:t>us if </a:t>
            </a:r>
            <a:r>
              <a:rPr dirty="0" sz="1300" spc="-5">
                <a:latin typeface="Calibri"/>
                <a:cs typeface="Calibri"/>
              </a:rPr>
              <a:t>your </a:t>
            </a:r>
            <a:r>
              <a:rPr dirty="0" sz="1300" spc="-25">
                <a:latin typeface="Calibri"/>
                <a:cs typeface="Calibri"/>
              </a:rPr>
              <a:t>ARVs </a:t>
            </a:r>
            <a:r>
              <a:rPr dirty="0" sz="1300" spc="-10">
                <a:latin typeface="Calibri"/>
                <a:cs typeface="Calibri"/>
              </a:rPr>
              <a:t>are </a:t>
            </a:r>
            <a:r>
              <a:rPr dirty="0" sz="1300" spc="-5">
                <a:latin typeface="Calibri"/>
                <a:cs typeface="Calibri"/>
              </a:rPr>
              <a:t>working</a:t>
            </a:r>
            <a:r>
              <a:rPr dirty="0" sz="1300" spc="135">
                <a:latin typeface="Calibri"/>
                <a:cs typeface="Calibri"/>
              </a:rPr>
              <a:t> </a:t>
            </a:r>
            <a:r>
              <a:rPr dirty="0" sz="1300" spc="-5">
                <a:latin typeface="Calibri"/>
                <a:cs typeface="Calibri"/>
              </a:rPr>
              <a:t>well.</a:t>
            </a:r>
            <a:endParaRPr sz="1300">
              <a:latin typeface="Calibri"/>
              <a:cs typeface="Calibri"/>
            </a:endParaRPr>
          </a:p>
          <a:p>
            <a:pPr marL="298450" indent="-285750">
              <a:lnSpc>
                <a:spcPct val="100000"/>
              </a:lnSpc>
              <a:spcBef>
                <a:spcPts val="45"/>
              </a:spcBef>
              <a:buFont typeface="Arial"/>
              <a:buChar char="•"/>
              <a:tabLst>
                <a:tab pos="297815" algn="l"/>
                <a:tab pos="298450" algn="l"/>
              </a:tabLst>
            </a:pPr>
            <a:r>
              <a:rPr dirty="0" sz="1300" spc="-5" b="1">
                <a:latin typeface="Calibri"/>
                <a:cs typeface="Calibri"/>
              </a:rPr>
              <a:t>Keeping the </a:t>
            </a:r>
            <a:r>
              <a:rPr dirty="0" sz="1300" b="1">
                <a:latin typeface="Calibri"/>
                <a:cs typeface="Calibri"/>
              </a:rPr>
              <a:t>virus low in </a:t>
            </a:r>
            <a:r>
              <a:rPr dirty="0" sz="1300" spc="-5" b="1">
                <a:latin typeface="Calibri"/>
                <a:cs typeface="Calibri"/>
              </a:rPr>
              <a:t>your </a:t>
            </a:r>
            <a:r>
              <a:rPr dirty="0" sz="1300" b="1">
                <a:latin typeface="Calibri"/>
                <a:cs typeface="Calibri"/>
              </a:rPr>
              <a:t>body </a:t>
            </a:r>
            <a:r>
              <a:rPr dirty="0" sz="1300" spc="-5" b="1">
                <a:latin typeface="Calibri"/>
                <a:cs typeface="Calibri"/>
              </a:rPr>
              <a:t>has </a:t>
            </a:r>
            <a:r>
              <a:rPr dirty="0" sz="1300" spc="-10" b="1">
                <a:latin typeface="Calibri"/>
                <a:cs typeface="Calibri"/>
              </a:rPr>
              <a:t>many</a:t>
            </a:r>
            <a:r>
              <a:rPr dirty="0" sz="1300" spc="15" b="1">
                <a:latin typeface="Calibri"/>
                <a:cs typeface="Calibri"/>
              </a:rPr>
              <a:t> </a:t>
            </a:r>
            <a:r>
              <a:rPr dirty="0" sz="1300" spc="-5" b="1">
                <a:latin typeface="Calibri"/>
                <a:cs typeface="Calibri"/>
              </a:rPr>
              <a:t>benefits:</a:t>
            </a:r>
            <a:endParaRPr sz="1300">
              <a:latin typeface="Calibri"/>
              <a:cs typeface="Calibri"/>
            </a:endParaRPr>
          </a:p>
        </p:txBody>
      </p:sp>
      <p:sp>
        <p:nvSpPr>
          <p:cNvPr id="14" name="object 14"/>
          <p:cNvSpPr txBox="1"/>
          <p:nvPr/>
        </p:nvSpPr>
        <p:spPr>
          <a:xfrm>
            <a:off x="4441931" y="4272279"/>
            <a:ext cx="4722495" cy="2204720"/>
          </a:xfrm>
          <a:prstGeom prst="rect">
            <a:avLst/>
          </a:prstGeom>
        </p:spPr>
        <p:txBody>
          <a:bodyPr wrap="square" lIns="0" tIns="58419" rIns="0" bIns="0" rtlCol="0" vert="horz">
            <a:spAutoFit/>
          </a:bodyPr>
          <a:lstStyle/>
          <a:p>
            <a:pPr marL="298450" marR="66675" indent="-285750">
              <a:lnSpc>
                <a:spcPct val="76900"/>
              </a:lnSpc>
              <a:spcBef>
                <a:spcPts val="459"/>
              </a:spcBef>
              <a:buFont typeface="Arial"/>
              <a:buChar char="•"/>
              <a:tabLst>
                <a:tab pos="297815" algn="l"/>
                <a:tab pos="298450" algn="l"/>
              </a:tabLst>
            </a:pPr>
            <a:r>
              <a:rPr dirty="0" sz="1300" spc="-5">
                <a:latin typeface="Calibri"/>
                <a:cs typeface="Calibri"/>
              </a:rPr>
              <a:t>It will </a:t>
            </a:r>
            <a:r>
              <a:rPr dirty="0" sz="1300">
                <a:latin typeface="Calibri"/>
                <a:cs typeface="Calibri"/>
              </a:rPr>
              <a:t>help </a:t>
            </a:r>
            <a:r>
              <a:rPr dirty="0" sz="1300" spc="-10">
                <a:latin typeface="Calibri"/>
                <a:cs typeface="Calibri"/>
              </a:rPr>
              <a:t>you </a:t>
            </a:r>
            <a:r>
              <a:rPr dirty="0" sz="1300" spc="-5">
                <a:latin typeface="Calibri"/>
                <a:cs typeface="Calibri"/>
              </a:rPr>
              <a:t>live </a:t>
            </a:r>
            <a:r>
              <a:rPr dirty="0" sz="1300">
                <a:latin typeface="Calibri"/>
                <a:cs typeface="Calibri"/>
              </a:rPr>
              <a:t>a long, </a:t>
            </a:r>
            <a:r>
              <a:rPr dirty="0" sz="1300" spc="-5">
                <a:latin typeface="Calibri"/>
                <a:cs typeface="Calibri"/>
              </a:rPr>
              <a:t>healthy </a:t>
            </a:r>
            <a:r>
              <a:rPr dirty="0" sz="1300" spc="-10">
                <a:latin typeface="Calibri"/>
                <a:cs typeface="Calibri"/>
              </a:rPr>
              <a:t>life. </a:t>
            </a:r>
            <a:r>
              <a:rPr dirty="0" sz="1300" spc="-5">
                <a:latin typeface="Calibri"/>
                <a:cs typeface="Calibri"/>
              </a:rPr>
              <a:t>If </a:t>
            </a:r>
            <a:r>
              <a:rPr dirty="0" sz="1300" spc="-10">
                <a:latin typeface="Calibri"/>
                <a:cs typeface="Calibri"/>
              </a:rPr>
              <a:t>you feel </a:t>
            </a:r>
            <a:r>
              <a:rPr dirty="0" sz="1300" spc="-5">
                <a:latin typeface="Calibri"/>
                <a:cs typeface="Calibri"/>
              </a:rPr>
              <a:t>well </a:t>
            </a:r>
            <a:r>
              <a:rPr dirty="0" sz="1300" spc="-10">
                <a:latin typeface="Calibri"/>
                <a:cs typeface="Calibri"/>
              </a:rPr>
              <a:t>you </a:t>
            </a:r>
            <a:r>
              <a:rPr dirty="0" sz="1300" spc="-5">
                <a:latin typeface="Calibri"/>
                <a:cs typeface="Calibri"/>
              </a:rPr>
              <a:t>will </a:t>
            </a:r>
            <a:r>
              <a:rPr dirty="0" sz="1300">
                <a:latin typeface="Calibri"/>
                <a:cs typeface="Calibri"/>
              </a:rPr>
              <a:t>be  able </a:t>
            </a:r>
            <a:r>
              <a:rPr dirty="0" sz="1300" spc="-10">
                <a:latin typeface="Calibri"/>
                <a:cs typeface="Calibri"/>
              </a:rPr>
              <a:t>to </a:t>
            </a:r>
            <a:r>
              <a:rPr dirty="0" sz="1300" spc="-5">
                <a:latin typeface="Calibri"/>
                <a:cs typeface="Calibri"/>
              </a:rPr>
              <a:t>achieve your goals </a:t>
            </a:r>
            <a:r>
              <a:rPr dirty="0" sz="1300">
                <a:latin typeface="Calibri"/>
                <a:cs typeface="Calibri"/>
              </a:rPr>
              <a:t>and </a:t>
            </a:r>
            <a:r>
              <a:rPr dirty="0" sz="1300" spc="-20">
                <a:latin typeface="Calibri"/>
                <a:cs typeface="Calibri"/>
              </a:rPr>
              <a:t>take </a:t>
            </a:r>
            <a:r>
              <a:rPr dirty="0" sz="1300" spc="-10">
                <a:latin typeface="Calibri"/>
                <a:cs typeface="Calibri"/>
              </a:rPr>
              <a:t>care </a:t>
            </a:r>
            <a:r>
              <a:rPr dirty="0" sz="1300">
                <a:latin typeface="Calibri"/>
                <a:cs typeface="Calibri"/>
              </a:rPr>
              <a:t>of </a:t>
            </a:r>
            <a:r>
              <a:rPr dirty="0" sz="1300" spc="-5">
                <a:latin typeface="Calibri"/>
                <a:cs typeface="Calibri"/>
              </a:rPr>
              <a:t>your</a:t>
            </a:r>
            <a:r>
              <a:rPr dirty="0" sz="1300" spc="85">
                <a:latin typeface="Calibri"/>
                <a:cs typeface="Calibri"/>
              </a:rPr>
              <a:t> </a:t>
            </a:r>
            <a:r>
              <a:rPr dirty="0" sz="1300" spc="-5">
                <a:latin typeface="Calibri"/>
                <a:cs typeface="Calibri"/>
              </a:rPr>
              <a:t>children.</a:t>
            </a:r>
            <a:endParaRPr sz="1300">
              <a:latin typeface="Calibri"/>
              <a:cs typeface="Calibri"/>
            </a:endParaRPr>
          </a:p>
          <a:p>
            <a:pPr marL="298450" marR="358775" indent="-285750">
              <a:lnSpc>
                <a:spcPct val="76900"/>
              </a:lnSpc>
              <a:spcBef>
                <a:spcPts val="405"/>
              </a:spcBef>
              <a:buFont typeface="Arial"/>
              <a:buChar char="•"/>
              <a:tabLst>
                <a:tab pos="297815" algn="l"/>
                <a:tab pos="298450" algn="l"/>
              </a:tabLst>
            </a:pPr>
            <a:r>
              <a:rPr dirty="0" sz="1300" spc="-5">
                <a:latin typeface="Calibri"/>
                <a:cs typeface="Calibri"/>
              </a:rPr>
              <a:t>It will </a:t>
            </a:r>
            <a:r>
              <a:rPr dirty="0" sz="1300">
                <a:latin typeface="Calibri"/>
                <a:cs typeface="Calibri"/>
              </a:rPr>
              <a:t>help </a:t>
            </a:r>
            <a:r>
              <a:rPr dirty="0" sz="1300" spc="-10">
                <a:latin typeface="Calibri"/>
                <a:cs typeface="Calibri"/>
              </a:rPr>
              <a:t>prevent </a:t>
            </a:r>
            <a:r>
              <a:rPr dirty="0" sz="1300" spc="-5">
                <a:latin typeface="Calibri"/>
                <a:cs typeface="Calibri"/>
              </a:rPr>
              <a:t>your baby </a:t>
            </a:r>
            <a:r>
              <a:rPr dirty="0" sz="1300" spc="-10">
                <a:latin typeface="Calibri"/>
                <a:cs typeface="Calibri"/>
              </a:rPr>
              <a:t>from </a:t>
            </a:r>
            <a:r>
              <a:rPr dirty="0" sz="1300" spc="-5">
                <a:latin typeface="Calibri"/>
                <a:cs typeface="Calibri"/>
              </a:rPr>
              <a:t>getting HIV while </a:t>
            </a:r>
            <a:r>
              <a:rPr dirty="0" sz="1300" spc="-10">
                <a:latin typeface="Calibri"/>
                <a:cs typeface="Calibri"/>
              </a:rPr>
              <a:t>you are  </a:t>
            </a:r>
            <a:r>
              <a:rPr dirty="0" sz="1300" spc="-5">
                <a:latin typeface="Calibri"/>
                <a:cs typeface="Calibri"/>
              </a:rPr>
              <a:t>pregnant </a:t>
            </a:r>
            <a:r>
              <a:rPr dirty="0" sz="1300">
                <a:latin typeface="Calibri"/>
                <a:cs typeface="Calibri"/>
              </a:rPr>
              <a:t>and</a:t>
            </a:r>
            <a:r>
              <a:rPr dirty="0" sz="1300" spc="15">
                <a:latin typeface="Calibri"/>
                <a:cs typeface="Calibri"/>
              </a:rPr>
              <a:t> </a:t>
            </a:r>
            <a:r>
              <a:rPr dirty="0" sz="1300" spc="-10">
                <a:latin typeface="Calibri"/>
                <a:cs typeface="Calibri"/>
              </a:rPr>
              <a:t>breastfeeding.</a:t>
            </a:r>
            <a:endParaRPr sz="1300">
              <a:latin typeface="Calibri"/>
              <a:cs typeface="Calibri"/>
            </a:endParaRPr>
          </a:p>
          <a:p>
            <a:pPr marL="298450" marR="219075" indent="-285750">
              <a:lnSpc>
                <a:spcPct val="76900"/>
              </a:lnSpc>
              <a:spcBef>
                <a:spcPts val="409"/>
              </a:spcBef>
              <a:buFont typeface="Arial"/>
              <a:buChar char="•"/>
              <a:tabLst>
                <a:tab pos="297815" algn="l"/>
                <a:tab pos="298450" algn="l"/>
              </a:tabLst>
            </a:pP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a:latin typeface="Calibri"/>
                <a:cs typeface="Calibri"/>
              </a:rPr>
              <a:t>can </a:t>
            </a:r>
            <a:r>
              <a:rPr dirty="0" sz="1300">
                <a:latin typeface="Calibri"/>
                <a:cs typeface="Calibri"/>
              </a:rPr>
              <a:t>help </a:t>
            </a:r>
            <a:r>
              <a:rPr dirty="0" sz="1300" spc="-5">
                <a:latin typeface="Calibri"/>
                <a:cs typeface="Calibri"/>
              </a:rPr>
              <a:t>your disease-fighting </a:t>
            </a:r>
            <a:r>
              <a:rPr dirty="0" sz="1300">
                <a:latin typeface="Calibri"/>
                <a:cs typeface="Calibri"/>
              </a:rPr>
              <a:t>cells, </a:t>
            </a:r>
            <a:r>
              <a:rPr dirty="0" sz="1300" spc="-5">
                <a:latin typeface="Calibri"/>
                <a:cs typeface="Calibri"/>
              </a:rPr>
              <a:t>called CD4s,  increase </a:t>
            </a:r>
            <a:r>
              <a:rPr dirty="0" sz="1300">
                <a:latin typeface="Calibri"/>
                <a:cs typeface="Calibri"/>
              </a:rPr>
              <a:t>and </a:t>
            </a:r>
            <a:r>
              <a:rPr dirty="0" sz="1300" spc="-15">
                <a:latin typeface="Calibri"/>
                <a:cs typeface="Calibri"/>
              </a:rPr>
              <a:t>keep </a:t>
            </a:r>
            <a:r>
              <a:rPr dirty="0" sz="1300" spc="-10">
                <a:latin typeface="Calibri"/>
                <a:cs typeface="Calibri"/>
              </a:rPr>
              <a:t>you from </a:t>
            </a:r>
            <a:r>
              <a:rPr dirty="0" sz="1300" spc="-5">
                <a:latin typeface="Calibri"/>
                <a:cs typeface="Calibri"/>
              </a:rPr>
              <a:t>getting</a:t>
            </a:r>
            <a:r>
              <a:rPr dirty="0" sz="1300" spc="70">
                <a:latin typeface="Calibri"/>
                <a:cs typeface="Calibri"/>
              </a:rPr>
              <a:t> </a:t>
            </a:r>
            <a:r>
              <a:rPr dirty="0" sz="1300" spc="-5">
                <a:latin typeface="Calibri"/>
                <a:cs typeface="Calibri"/>
              </a:rPr>
              <a:t>sick.</a:t>
            </a:r>
            <a:endParaRPr sz="1300">
              <a:latin typeface="Calibri"/>
              <a:cs typeface="Calibri"/>
            </a:endParaRPr>
          </a:p>
          <a:p>
            <a:pPr marL="298450" indent="-285750">
              <a:lnSpc>
                <a:spcPts val="1535"/>
              </a:lnSpc>
              <a:spcBef>
                <a:spcPts val="25"/>
              </a:spcBef>
              <a:buFont typeface="Arial"/>
              <a:buChar char="•"/>
              <a:tabLst>
                <a:tab pos="297815" algn="l"/>
                <a:tab pos="298450" algn="l"/>
              </a:tabLst>
            </a:pPr>
            <a:r>
              <a:rPr dirty="0" sz="1300" spc="-5">
                <a:latin typeface="Calibri"/>
                <a:cs typeface="Calibri"/>
              </a:rPr>
              <a:t>It will </a:t>
            </a:r>
            <a:r>
              <a:rPr dirty="0" sz="1300" spc="-10">
                <a:latin typeface="Calibri"/>
                <a:cs typeface="Calibri"/>
              </a:rPr>
              <a:t>prevent </a:t>
            </a:r>
            <a:r>
              <a:rPr dirty="0" sz="1300" spc="-5">
                <a:latin typeface="Calibri"/>
                <a:cs typeface="Calibri"/>
              </a:rPr>
              <a:t>serious </a:t>
            </a:r>
            <a:r>
              <a:rPr dirty="0" sz="1300">
                <a:latin typeface="Calibri"/>
                <a:cs typeface="Calibri"/>
              </a:rPr>
              <a:t>illnesses </a:t>
            </a:r>
            <a:r>
              <a:rPr dirty="0" sz="1300" spc="-10">
                <a:latin typeface="Calibri"/>
                <a:cs typeface="Calibri"/>
              </a:rPr>
              <a:t>from </a:t>
            </a:r>
            <a:r>
              <a:rPr dirty="0" sz="1300" spc="-5">
                <a:latin typeface="Calibri"/>
                <a:cs typeface="Calibri"/>
              </a:rPr>
              <a:t>developing over</a:t>
            </a:r>
            <a:r>
              <a:rPr dirty="0" sz="1300" spc="95">
                <a:latin typeface="Calibri"/>
                <a:cs typeface="Calibri"/>
              </a:rPr>
              <a:t> </a:t>
            </a:r>
            <a:r>
              <a:rPr dirty="0" sz="1300" spc="-5">
                <a:latin typeface="Calibri"/>
                <a:cs typeface="Calibri"/>
              </a:rPr>
              <a:t>time.</a:t>
            </a:r>
            <a:endParaRPr sz="1300">
              <a:latin typeface="Calibri"/>
              <a:cs typeface="Calibri"/>
            </a:endParaRPr>
          </a:p>
          <a:p>
            <a:pPr marL="298450" marR="221615" indent="-285750">
              <a:lnSpc>
                <a:spcPts val="1300"/>
              </a:lnSpc>
              <a:spcBef>
                <a:spcPts val="235"/>
              </a:spcBef>
              <a:buFont typeface="Arial"/>
              <a:buChar char="•"/>
              <a:tabLst>
                <a:tab pos="297815" algn="l"/>
                <a:tab pos="298450" algn="l"/>
              </a:tabLst>
            </a:pPr>
            <a:r>
              <a:rPr dirty="0" sz="1300" spc="-5">
                <a:latin typeface="Calibri"/>
                <a:cs typeface="Calibri"/>
              </a:rPr>
              <a:t>It will </a:t>
            </a:r>
            <a:r>
              <a:rPr dirty="0" sz="1300" spc="-15">
                <a:latin typeface="Calibri"/>
                <a:cs typeface="Calibri"/>
              </a:rPr>
              <a:t>keep </a:t>
            </a:r>
            <a:r>
              <a:rPr dirty="0" sz="1300" spc="-5">
                <a:latin typeface="Calibri"/>
                <a:cs typeface="Calibri"/>
              </a:rPr>
              <a:t>your </a:t>
            </a:r>
            <a:r>
              <a:rPr dirty="0" sz="1300" spc="-10">
                <a:latin typeface="Calibri"/>
                <a:cs typeface="Calibri"/>
              </a:rPr>
              <a:t>brain </a:t>
            </a:r>
            <a:r>
              <a:rPr dirty="0" sz="1300" spc="-15">
                <a:latin typeface="Calibri"/>
                <a:cs typeface="Calibri"/>
              </a:rPr>
              <a:t>healthy. </a:t>
            </a:r>
            <a:r>
              <a:rPr dirty="0" sz="1300" spc="-5">
                <a:latin typeface="Calibri"/>
                <a:cs typeface="Calibri"/>
              </a:rPr>
              <a:t>Having </a:t>
            </a: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10">
                <a:latin typeface="Calibri"/>
                <a:cs typeface="Calibri"/>
              </a:rPr>
              <a:t>prevents  </a:t>
            </a:r>
            <a:r>
              <a:rPr dirty="0" sz="1300" spc="-5">
                <a:latin typeface="Calibri"/>
                <a:cs typeface="Calibri"/>
              </a:rPr>
              <a:t>damage </a:t>
            </a:r>
            <a:r>
              <a:rPr dirty="0" sz="1300" spc="-10">
                <a:latin typeface="Calibri"/>
                <a:cs typeface="Calibri"/>
              </a:rPr>
              <a:t>to </a:t>
            </a:r>
            <a:r>
              <a:rPr dirty="0" sz="1300" spc="-5">
                <a:latin typeface="Calibri"/>
                <a:cs typeface="Calibri"/>
              </a:rPr>
              <a:t>your</a:t>
            </a:r>
            <a:r>
              <a:rPr dirty="0" sz="1300" spc="20">
                <a:latin typeface="Calibri"/>
                <a:cs typeface="Calibri"/>
              </a:rPr>
              <a:t> </a:t>
            </a:r>
            <a:r>
              <a:rPr dirty="0" sz="1300" spc="-10">
                <a:latin typeface="Calibri"/>
                <a:cs typeface="Calibri"/>
              </a:rPr>
              <a:t>brain.</a:t>
            </a:r>
            <a:endParaRPr sz="1300">
              <a:latin typeface="Calibri"/>
              <a:cs typeface="Calibri"/>
            </a:endParaRPr>
          </a:p>
          <a:p>
            <a:pPr marL="298450" indent="-285750">
              <a:lnSpc>
                <a:spcPts val="1510"/>
              </a:lnSpc>
              <a:buFont typeface="Arial"/>
              <a:buChar char="•"/>
              <a:tabLst>
                <a:tab pos="297815" algn="l"/>
                <a:tab pos="298450" algn="l"/>
              </a:tabLst>
            </a:pPr>
            <a:r>
              <a:rPr dirty="0" sz="1300" spc="-5">
                <a:latin typeface="Calibri"/>
                <a:cs typeface="Calibri"/>
              </a:rPr>
              <a:t>It will </a:t>
            </a:r>
            <a:r>
              <a:rPr dirty="0" sz="1300" spc="-15">
                <a:latin typeface="Calibri"/>
                <a:cs typeface="Calibri"/>
              </a:rPr>
              <a:t>keep </a:t>
            </a:r>
            <a:r>
              <a:rPr dirty="0" sz="1300" spc="-10">
                <a:latin typeface="Calibri"/>
                <a:cs typeface="Calibri"/>
              </a:rPr>
              <a:t>you from </a:t>
            </a:r>
            <a:r>
              <a:rPr dirty="0" sz="1300" spc="-5">
                <a:latin typeface="Calibri"/>
                <a:cs typeface="Calibri"/>
              </a:rPr>
              <a:t>having </a:t>
            </a:r>
            <a:r>
              <a:rPr dirty="0" sz="1300" spc="-10">
                <a:latin typeface="Calibri"/>
                <a:cs typeface="Calibri"/>
              </a:rPr>
              <a:t>extra </a:t>
            </a:r>
            <a:r>
              <a:rPr dirty="0" sz="1300">
                <a:latin typeface="Calibri"/>
                <a:cs typeface="Calibri"/>
              </a:rPr>
              <a:t>visits </a:t>
            </a:r>
            <a:r>
              <a:rPr dirty="0" sz="1300" spc="-10">
                <a:latin typeface="Calibri"/>
                <a:cs typeface="Calibri"/>
              </a:rPr>
              <a:t>to </a:t>
            </a:r>
            <a:r>
              <a:rPr dirty="0" sz="1300">
                <a:latin typeface="Calibri"/>
                <a:cs typeface="Calibri"/>
              </a:rPr>
              <a:t>the</a:t>
            </a:r>
            <a:r>
              <a:rPr dirty="0" sz="1300" spc="125">
                <a:latin typeface="Calibri"/>
                <a:cs typeface="Calibri"/>
              </a:rPr>
              <a:t> </a:t>
            </a:r>
            <a:r>
              <a:rPr dirty="0" sz="1300">
                <a:latin typeface="Calibri"/>
                <a:cs typeface="Calibri"/>
              </a:rPr>
              <a:t>clinic.</a:t>
            </a:r>
            <a:endParaRPr sz="1300">
              <a:latin typeface="Calibri"/>
              <a:cs typeface="Calibri"/>
            </a:endParaRPr>
          </a:p>
          <a:p>
            <a:pPr marL="298450" marR="5080" indent="-285750">
              <a:lnSpc>
                <a:spcPts val="1300"/>
              </a:lnSpc>
              <a:spcBef>
                <a:spcPts val="285"/>
              </a:spcBef>
              <a:buFont typeface="Arial"/>
              <a:buChar char="•"/>
              <a:tabLst>
                <a:tab pos="297815" algn="l"/>
                <a:tab pos="298450" algn="l"/>
              </a:tabLst>
            </a:pPr>
            <a:r>
              <a:rPr dirty="0" sz="1300" spc="-15">
                <a:latin typeface="Calibri"/>
                <a:cs typeface="Calibri"/>
              </a:rPr>
              <a:t>Always </a:t>
            </a:r>
            <a:r>
              <a:rPr dirty="0" sz="1300">
                <a:latin typeface="Calibri"/>
                <a:cs typeface="Calibri"/>
              </a:rPr>
              <a:t>using </a:t>
            </a:r>
            <a:r>
              <a:rPr dirty="0" sz="1300" spc="-5">
                <a:latin typeface="Calibri"/>
                <a:cs typeface="Calibri"/>
              </a:rPr>
              <a:t>condoms </a:t>
            </a:r>
            <a:r>
              <a:rPr dirty="0" sz="1300">
                <a:latin typeface="Calibri"/>
                <a:cs typeface="Calibri"/>
              </a:rPr>
              <a:t>is the </a:t>
            </a:r>
            <a:r>
              <a:rPr dirty="0" sz="1300" spc="-5">
                <a:latin typeface="Calibri"/>
                <a:cs typeface="Calibri"/>
              </a:rPr>
              <a:t>best </a:t>
            </a:r>
            <a:r>
              <a:rPr dirty="0" sz="1300" spc="-15">
                <a:latin typeface="Calibri"/>
                <a:cs typeface="Calibri"/>
              </a:rPr>
              <a:t>way </a:t>
            </a:r>
            <a:r>
              <a:rPr dirty="0" sz="1300" spc="-10">
                <a:latin typeface="Calibri"/>
                <a:cs typeface="Calibri"/>
              </a:rPr>
              <a:t>to prevent </a:t>
            </a:r>
            <a:r>
              <a:rPr dirty="0" sz="1300" spc="-5">
                <a:latin typeface="Calibri"/>
                <a:cs typeface="Calibri"/>
              </a:rPr>
              <a:t>spread </a:t>
            </a:r>
            <a:r>
              <a:rPr dirty="0" sz="1300">
                <a:latin typeface="Calibri"/>
                <a:cs typeface="Calibri"/>
              </a:rPr>
              <a:t>of </a:t>
            </a:r>
            <a:r>
              <a:rPr dirty="0" sz="1300" spc="-5">
                <a:latin typeface="Calibri"/>
                <a:cs typeface="Calibri"/>
              </a:rPr>
              <a:t>HIV </a:t>
            </a:r>
            <a:r>
              <a:rPr dirty="0" sz="1300" spc="-10">
                <a:latin typeface="Calibri"/>
                <a:cs typeface="Calibri"/>
              </a:rPr>
              <a:t>to  </a:t>
            </a:r>
            <a:r>
              <a:rPr dirty="0" sz="1300" spc="-5">
                <a:latin typeface="Calibri"/>
                <a:cs typeface="Calibri"/>
              </a:rPr>
              <a:t>your </a:t>
            </a:r>
            <a:r>
              <a:rPr dirty="0" sz="1300" spc="-10">
                <a:latin typeface="Calibri"/>
                <a:cs typeface="Calibri"/>
              </a:rPr>
              <a:t>sexual </a:t>
            </a:r>
            <a:r>
              <a:rPr dirty="0" sz="1300" spc="-5">
                <a:latin typeface="Calibri"/>
                <a:cs typeface="Calibri"/>
              </a:rPr>
              <a:t>partners. Having </a:t>
            </a: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a:latin typeface="Calibri"/>
                <a:cs typeface="Calibri"/>
              </a:rPr>
              <a:t>can </a:t>
            </a:r>
            <a:r>
              <a:rPr dirty="0" sz="1300">
                <a:latin typeface="Calibri"/>
                <a:cs typeface="Calibri"/>
              </a:rPr>
              <a:t>help</a:t>
            </a:r>
            <a:r>
              <a:rPr dirty="0" sz="1300" spc="75">
                <a:latin typeface="Calibri"/>
                <a:cs typeface="Calibri"/>
              </a:rPr>
              <a:t> </a:t>
            </a:r>
            <a:r>
              <a:rPr dirty="0" sz="1300" spc="-20">
                <a:latin typeface="Calibri"/>
                <a:cs typeface="Calibri"/>
              </a:rPr>
              <a:t>further.</a:t>
            </a:r>
            <a:endParaRPr sz="1300">
              <a:latin typeface="Calibri"/>
              <a:cs typeface="Calibri"/>
            </a:endParaRPr>
          </a:p>
        </p:txBody>
      </p:sp>
      <p:grpSp>
        <p:nvGrpSpPr>
          <p:cNvPr id="15" name="object 15"/>
          <p:cNvGrpSpPr/>
          <p:nvPr/>
        </p:nvGrpSpPr>
        <p:grpSpPr>
          <a:xfrm>
            <a:off x="3834384" y="753582"/>
            <a:ext cx="5614670" cy="6327140"/>
            <a:chOff x="3834384" y="753582"/>
            <a:chExt cx="5614670" cy="6327140"/>
          </a:xfrm>
        </p:grpSpPr>
        <p:sp>
          <p:nvSpPr>
            <p:cNvPr id="16" name="object 16"/>
            <p:cNvSpPr/>
            <p:nvPr/>
          </p:nvSpPr>
          <p:spPr>
            <a:xfrm>
              <a:off x="7619998" y="753582"/>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17" name="object 17"/>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8" name="object 18"/>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grpSp>
        <p:nvGrpSpPr>
          <p:cNvPr id="19" name="object 19"/>
          <p:cNvGrpSpPr/>
          <p:nvPr/>
        </p:nvGrpSpPr>
        <p:grpSpPr>
          <a:xfrm>
            <a:off x="7562088" y="734568"/>
            <a:ext cx="1945005" cy="1442085"/>
            <a:chOff x="7562088" y="734568"/>
            <a:chExt cx="1945005" cy="1442085"/>
          </a:xfrm>
        </p:grpSpPr>
        <p:sp>
          <p:nvSpPr>
            <p:cNvPr id="20" name="object 20"/>
            <p:cNvSpPr/>
            <p:nvPr/>
          </p:nvSpPr>
          <p:spPr>
            <a:xfrm>
              <a:off x="7562088" y="734568"/>
              <a:ext cx="1944624" cy="1441703"/>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7720584" y="1014984"/>
              <a:ext cx="1740407" cy="941832"/>
            </a:xfrm>
            <a:prstGeom prst="rect">
              <a:avLst/>
            </a:prstGeom>
            <a:blipFill>
              <a:blip r:embed="rId6" cstate="print"/>
              <a:stretch>
                <a:fillRect/>
              </a:stretch>
            </a:blipFill>
          </p:spPr>
          <p:txBody>
            <a:bodyPr wrap="square" lIns="0" tIns="0" rIns="0" bIns="0" rtlCol="0"/>
            <a:lstStyle/>
            <a:p/>
          </p:txBody>
        </p:sp>
        <p:sp>
          <p:nvSpPr>
            <p:cNvPr id="22" name="object 22"/>
            <p:cNvSpPr/>
            <p:nvPr/>
          </p:nvSpPr>
          <p:spPr>
            <a:xfrm>
              <a:off x="7619998" y="753582"/>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3" name="object 23"/>
            <p:cNvSpPr/>
            <p:nvPr/>
          </p:nvSpPr>
          <p:spPr>
            <a:xfrm>
              <a:off x="7804665" y="860455"/>
              <a:ext cx="1459467" cy="1031777"/>
            </a:xfrm>
            <a:prstGeom prst="rect">
              <a:avLst/>
            </a:prstGeom>
            <a:blipFill>
              <a:blip r:embed="rId7" cstate="print"/>
              <a:stretch>
                <a:fillRect/>
              </a:stretch>
            </a:blipFill>
          </p:spPr>
          <p:txBody>
            <a:bodyPr wrap="square" lIns="0" tIns="0" rIns="0" bIns="0" rtlCol="0"/>
            <a:lstStyle/>
            <a:p/>
          </p:txBody>
        </p:sp>
      </p:grpSp>
      <p:sp>
        <p:nvSpPr>
          <p:cNvPr id="24" name="object 24"/>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0000CC"/>
          </a:solid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46703"/>
            <a:ext cx="9144000" cy="848994"/>
          </a:xfrm>
          <a:prstGeom prst="rect"/>
          <a:solidFill>
            <a:srgbClr val="953735"/>
          </a:solidFill>
        </p:spPr>
        <p:txBody>
          <a:bodyPr wrap="square" lIns="0" tIns="184785" rIns="0" bIns="0" rtlCol="0" vert="horz">
            <a:spAutoFit/>
          </a:bodyPr>
          <a:lstStyle/>
          <a:p>
            <a:pPr marL="492125">
              <a:lnSpc>
                <a:spcPct val="100000"/>
              </a:lnSpc>
              <a:spcBef>
                <a:spcPts val="1455"/>
              </a:spcBef>
            </a:pPr>
            <a:r>
              <a:rPr dirty="0" sz="2800">
                <a:solidFill>
                  <a:srgbClr val="FFFFFF"/>
                </a:solidFill>
              </a:rPr>
              <a:t>2. </a:t>
            </a:r>
            <a:r>
              <a:rPr dirty="0" sz="2800" spc="-10">
                <a:solidFill>
                  <a:srgbClr val="FFFFFF"/>
                </a:solidFill>
              </a:rPr>
              <a:t>What </a:t>
            </a:r>
            <a:r>
              <a:rPr dirty="0" sz="2800">
                <a:solidFill>
                  <a:srgbClr val="FFFFFF"/>
                </a:solidFill>
              </a:rPr>
              <a:t>is a </a:t>
            </a:r>
            <a:r>
              <a:rPr dirty="0" sz="2800" spc="-15">
                <a:solidFill>
                  <a:srgbClr val="FFFFFF"/>
                </a:solidFill>
              </a:rPr>
              <a:t>viral</a:t>
            </a:r>
            <a:r>
              <a:rPr dirty="0" sz="2800" spc="25">
                <a:solidFill>
                  <a:srgbClr val="FFFFFF"/>
                </a:solidFill>
              </a:rPr>
              <a:t> </a:t>
            </a:r>
            <a:r>
              <a:rPr dirty="0" sz="2800" spc="-5">
                <a:solidFill>
                  <a:srgbClr val="FFFFFF"/>
                </a:solidFill>
              </a:rPr>
              <a:t>load?</a:t>
            </a:r>
            <a:endParaRPr sz="2800"/>
          </a:p>
        </p:txBody>
      </p:sp>
      <p:sp>
        <p:nvSpPr>
          <p:cNvPr id="3" name="object 3"/>
          <p:cNvSpPr txBox="1"/>
          <p:nvPr/>
        </p:nvSpPr>
        <p:spPr>
          <a:xfrm>
            <a:off x="6555740" y="2147315"/>
            <a:ext cx="2720340" cy="33782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ARVs </a:t>
            </a:r>
            <a:r>
              <a:rPr dirty="0" sz="2000" spc="-5">
                <a:latin typeface="Calibri"/>
                <a:cs typeface="Calibri"/>
              </a:rPr>
              <a:t>help </a:t>
            </a:r>
            <a:r>
              <a:rPr dirty="0" sz="2000" spc="-15">
                <a:latin typeface="Calibri"/>
                <a:cs typeface="Calibri"/>
              </a:rPr>
              <a:t>prevent </a:t>
            </a:r>
            <a:r>
              <a:rPr dirty="0" sz="2000" spc="-405">
                <a:latin typeface="Calibri"/>
                <a:cs typeface="Calibri"/>
              </a:rPr>
              <a:t>your  </a:t>
            </a:r>
            <a:r>
              <a:rPr dirty="0" sz="2000" spc="-5">
                <a:latin typeface="Calibri"/>
                <a:cs typeface="Calibri"/>
              </a:rPr>
              <a:t>baby </a:t>
            </a:r>
            <a:r>
              <a:rPr dirty="0" sz="2000" spc="-10">
                <a:latin typeface="Calibri"/>
                <a:cs typeface="Calibri"/>
              </a:rPr>
              <a:t>from getting</a:t>
            </a:r>
            <a:r>
              <a:rPr dirty="0" sz="2000" spc="-5">
                <a:latin typeface="Calibri"/>
                <a:cs typeface="Calibri"/>
              </a:rPr>
              <a:t> </a:t>
            </a:r>
            <a:r>
              <a:rPr dirty="0" sz="2000" spc="-55">
                <a:latin typeface="Calibri"/>
                <a:cs typeface="Calibri"/>
              </a:rPr>
              <a:t>HIV.</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37465" indent="-285750">
              <a:lnSpc>
                <a:spcPct val="100000"/>
              </a:lnSpc>
              <a:spcBef>
                <a:spcPts val="5"/>
              </a:spcBef>
              <a:buFont typeface="Wingdings"/>
              <a:buChar char="➢"/>
              <a:tabLst>
                <a:tab pos="298450" algn="l"/>
              </a:tabLst>
            </a:pPr>
            <a:r>
              <a:rPr dirty="0" sz="2000" spc="-10">
                <a:latin typeface="Calibri"/>
                <a:cs typeface="Calibri"/>
              </a:rPr>
              <a:t>Viral </a:t>
            </a:r>
            <a:r>
              <a:rPr dirty="0" sz="2000">
                <a:latin typeface="Calibri"/>
                <a:cs typeface="Calibri"/>
              </a:rPr>
              <a:t>load </a:t>
            </a:r>
            <a:r>
              <a:rPr dirty="0" sz="2000" spc="-5">
                <a:latin typeface="Calibri"/>
                <a:cs typeface="Calibri"/>
              </a:rPr>
              <a:t>measures  how much HIV </a:t>
            </a:r>
            <a:r>
              <a:rPr dirty="0" sz="2000">
                <a:latin typeface="Calibri"/>
                <a:cs typeface="Calibri"/>
              </a:rPr>
              <a:t>is in </a:t>
            </a:r>
            <a:r>
              <a:rPr dirty="0" sz="2000" spc="-5">
                <a:latin typeface="Calibri"/>
                <a:cs typeface="Calibri"/>
              </a:rPr>
              <a:t>the  </a:t>
            </a:r>
            <a:r>
              <a:rPr dirty="0" sz="2000">
                <a:latin typeface="Calibri"/>
                <a:cs typeface="Calibri"/>
              </a:rPr>
              <a:t>blood </a:t>
            </a:r>
            <a:r>
              <a:rPr dirty="0" sz="2000" spc="-5">
                <a:latin typeface="Calibri"/>
                <a:cs typeface="Calibri"/>
              </a:rPr>
              <a:t>and </a:t>
            </a:r>
            <a:r>
              <a:rPr dirty="0" sz="2000">
                <a:latin typeface="Calibri"/>
                <a:cs typeface="Calibri"/>
              </a:rPr>
              <a:t>if </a:t>
            </a:r>
            <a:r>
              <a:rPr dirty="0" sz="2000" spc="-30">
                <a:latin typeface="Calibri"/>
                <a:cs typeface="Calibri"/>
              </a:rPr>
              <a:t>ARVs </a:t>
            </a:r>
            <a:r>
              <a:rPr dirty="0" sz="2000" spc="-10">
                <a:latin typeface="Calibri"/>
                <a:cs typeface="Calibri"/>
              </a:rPr>
              <a:t>are  </a:t>
            </a:r>
            <a:r>
              <a:rPr dirty="0" sz="2000" spc="-5">
                <a:latin typeface="Calibri"/>
                <a:cs typeface="Calibri"/>
              </a:rPr>
              <a:t>working well </a:t>
            </a:r>
            <a:r>
              <a:rPr dirty="0" sz="2000">
                <a:latin typeface="Calibri"/>
                <a:cs typeface="Calibri"/>
              </a:rPr>
              <a:t>— </a:t>
            </a:r>
            <a:r>
              <a:rPr dirty="0" sz="2000" spc="-5">
                <a:latin typeface="Calibri"/>
                <a:cs typeface="Calibri"/>
              </a:rPr>
              <a:t>the  </a:t>
            </a:r>
            <a:r>
              <a:rPr dirty="0" sz="2000">
                <a:latin typeface="Calibri"/>
                <a:cs typeface="Calibri"/>
              </a:rPr>
              <a:t>goal is a </a:t>
            </a:r>
            <a:r>
              <a:rPr dirty="0" sz="2000" spc="-5">
                <a:latin typeface="Calibri"/>
                <a:cs typeface="Calibri"/>
              </a:rPr>
              <a:t>low </a:t>
            </a:r>
            <a:r>
              <a:rPr dirty="0" sz="2000" spc="-10">
                <a:latin typeface="Calibri"/>
                <a:cs typeface="Calibri"/>
              </a:rPr>
              <a:t>viral</a:t>
            </a:r>
            <a:r>
              <a:rPr dirty="0" sz="2000" spc="-45">
                <a:latin typeface="Calibri"/>
                <a:cs typeface="Calibri"/>
              </a:rPr>
              <a:t> </a:t>
            </a:r>
            <a:r>
              <a:rPr dirty="0" sz="2000" spc="-5">
                <a:latin typeface="Calibri"/>
                <a:cs typeface="Calibri"/>
              </a:rPr>
              <a:t>load.</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3340" indent="-285750">
              <a:lnSpc>
                <a:spcPct val="100000"/>
              </a:lnSpc>
              <a:spcBef>
                <a:spcPts val="5"/>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5">
                <a:latin typeface="Calibri"/>
                <a:cs typeface="Calibri"/>
              </a:rPr>
              <a:t>important </a:t>
            </a:r>
            <a:r>
              <a:rPr dirty="0" sz="2000" spc="-10">
                <a:latin typeface="Calibri"/>
                <a:cs typeface="Calibri"/>
              </a:rPr>
              <a:t>to </a:t>
            </a:r>
            <a:r>
              <a:rPr dirty="0" sz="2000" spc="-400">
                <a:latin typeface="Calibri"/>
                <a:cs typeface="Calibri"/>
              </a:rPr>
              <a:t>know  </a:t>
            </a:r>
            <a:r>
              <a:rPr dirty="0" sz="2000" spc="-5">
                <a:latin typeface="Calibri"/>
                <a:cs typeface="Calibri"/>
              </a:rPr>
              <a:t>your </a:t>
            </a:r>
            <a:r>
              <a:rPr dirty="0" sz="2000" spc="-10">
                <a:latin typeface="Calibri"/>
                <a:cs typeface="Calibri"/>
              </a:rPr>
              <a:t>viral </a:t>
            </a:r>
            <a:r>
              <a:rPr dirty="0" sz="2000">
                <a:latin typeface="Calibri"/>
                <a:cs typeface="Calibri"/>
              </a:rPr>
              <a:t>load</a:t>
            </a:r>
            <a:r>
              <a:rPr dirty="0" sz="2000" spc="-40">
                <a:latin typeface="Calibri"/>
                <a:cs typeface="Calibri"/>
              </a:rPr>
              <a:t> </a:t>
            </a:r>
            <a:r>
              <a:rPr dirty="0" sz="2000" spc="-5">
                <a:latin typeface="Calibri"/>
                <a:cs typeface="Calibri"/>
              </a:rPr>
              <a:t>results.</a:t>
            </a:r>
            <a:endParaRPr sz="2000">
              <a:latin typeface="Calibri"/>
              <a:cs typeface="Calibri"/>
            </a:endParaRPr>
          </a:p>
        </p:txBody>
      </p:sp>
      <p:sp>
        <p:nvSpPr>
          <p:cNvPr id="4" name="object 4"/>
          <p:cNvSpPr/>
          <p:nvPr/>
        </p:nvSpPr>
        <p:spPr>
          <a:xfrm>
            <a:off x="1032533" y="2251685"/>
            <a:ext cx="5109482" cy="4522624"/>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1606296" y="1587500"/>
            <a:ext cx="3679190" cy="482600"/>
          </a:xfrm>
          <a:prstGeom prst="rect">
            <a:avLst/>
          </a:prstGeom>
        </p:spPr>
        <p:txBody>
          <a:bodyPr wrap="square" lIns="0" tIns="12700" rIns="0" bIns="0" rtlCol="0" vert="horz">
            <a:spAutoFit/>
          </a:bodyPr>
          <a:lstStyle/>
          <a:p>
            <a:pPr marL="12700">
              <a:lnSpc>
                <a:spcPct val="100000"/>
              </a:lnSpc>
              <a:spcBef>
                <a:spcPts val="100"/>
              </a:spcBef>
              <a:tabLst>
                <a:tab pos="2188845" algn="l"/>
              </a:tabLst>
            </a:pPr>
            <a:r>
              <a:rPr dirty="0" sz="3000" spc="-25">
                <a:latin typeface="Calibri"/>
                <a:cs typeface="Calibri"/>
              </a:rPr>
              <a:t>Before</a:t>
            </a:r>
            <a:r>
              <a:rPr dirty="0" sz="3000" spc="-5">
                <a:latin typeface="Calibri"/>
                <a:cs typeface="Calibri"/>
              </a:rPr>
              <a:t> </a:t>
            </a:r>
            <a:r>
              <a:rPr dirty="0" sz="3000" spc="-15">
                <a:latin typeface="Calibri"/>
                <a:cs typeface="Calibri"/>
              </a:rPr>
              <a:t>ART	</a:t>
            </a:r>
            <a:r>
              <a:rPr dirty="0" sz="3000" spc="-10">
                <a:latin typeface="Calibri"/>
                <a:cs typeface="Calibri"/>
              </a:rPr>
              <a:t>After</a:t>
            </a:r>
            <a:r>
              <a:rPr dirty="0" sz="3000" spc="-80">
                <a:latin typeface="Calibri"/>
                <a:cs typeface="Calibri"/>
              </a:rPr>
              <a:t> </a:t>
            </a:r>
            <a:r>
              <a:rPr dirty="0" sz="3000" spc="-15">
                <a:latin typeface="Calibri"/>
                <a:cs typeface="Calibri"/>
              </a:rPr>
              <a:t>ART</a:t>
            </a:r>
            <a:endParaRPr sz="30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4172711"/>
            <a:ext cx="3057525" cy="2901950"/>
            <a:chOff x="643127" y="4172711"/>
            <a:chExt cx="3057525" cy="2901950"/>
          </a:xfrm>
        </p:grpSpPr>
        <p:sp>
          <p:nvSpPr>
            <p:cNvPr id="3" name="object 3"/>
            <p:cNvSpPr/>
            <p:nvPr/>
          </p:nvSpPr>
          <p:spPr>
            <a:xfrm>
              <a:off x="643127" y="4172711"/>
              <a:ext cx="3057144" cy="29016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4191000"/>
              <a:ext cx="2971800" cy="2819400"/>
            </a:xfrm>
            <a:custGeom>
              <a:avLst/>
              <a:gdLst/>
              <a:ahLst/>
              <a:cxnLst/>
              <a:rect l="l" t="t" r="r" b="b"/>
              <a:pathLst>
                <a:path w="2971800" h="2819400">
                  <a:moveTo>
                    <a:pt x="2971800" y="0"/>
                  </a:moveTo>
                  <a:lnTo>
                    <a:pt x="0" y="0"/>
                  </a:lnTo>
                  <a:lnTo>
                    <a:pt x="0" y="2819399"/>
                  </a:lnTo>
                  <a:lnTo>
                    <a:pt x="2971800" y="2819399"/>
                  </a:lnTo>
                  <a:lnTo>
                    <a:pt x="2971800" y="0"/>
                  </a:lnTo>
                  <a:close/>
                </a:path>
              </a:pathLst>
            </a:custGeom>
            <a:solidFill>
              <a:srgbClr val="DCE6F2"/>
            </a:solidFill>
          </p:spPr>
          <p:txBody>
            <a:bodyPr wrap="square" lIns="0" tIns="0" rIns="0" bIns="0" rtlCol="0"/>
            <a:lstStyle/>
            <a:p/>
          </p:txBody>
        </p:sp>
      </p:grpSp>
      <p:sp>
        <p:nvSpPr>
          <p:cNvPr id="5" name="object 5"/>
          <p:cNvSpPr txBox="1"/>
          <p:nvPr/>
        </p:nvSpPr>
        <p:spPr>
          <a:xfrm>
            <a:off x="755158" y="1566323"/>
            <a:ext cx="2840990" cy="2428240"/>
          </a:xfrm>
          <a:prstGeom prst="rect">
            <a:avLst/>
          </a:prstGeom>
        </p:spPr>
        <p:txBody>
          <a:bodyPr wrap="square" lIns="0" tIns="61594" rIns="0" bIns="0" rtlCol="0" vert="horz">
            <a:spAutoFit/>
          </a:bodyPr>
          <a:lstStyle/>
          <a:p>
            <a:pPr marL="12700">
              <a:lnSpc>
                <a:spcPct val="100000"/>
              </a:lnSpc>
              <a:spcBef>
                <a:spcPts val="484"/>
              </a:spcBef>
            </a:pPr>
            <a:r>
              <a:rPr dirty="0" sz="1700" spc="-5" b="1">
                <a:latin typeface="Calibri"/>
                <a:cs typeface="Calibri"/>
              </a:rPr>
              <a:t>KEY</a:t>
            </a:r>
            <a:r>
              <a:rPr dirty="0" sz="1700" b="1">
                <a:latin typeface="Calibri"/>
                <a:cs typeface="Calibri"/>
              </a:rPr>
              <a:t> </a:t>
            </a:r>
            <a:r>
              <a:rPr dirty="0" sz="1700" spc="-15" b="1">
                <a:latin typeface="Calibri"/>
                <a:cs typeface="Calibri"/>
              </a:rPr>
              <a:t>MESSAGES:</a:t>
            </a:r>
            <a:endParaRPr sz="1700">
              <a:latin typeface="Calibri"/>
              <a:cs typeface="Calibri"/>
            </a:endParaRPr>
          </a:p>
          <a:p>
            <a:pPr algn="just" marL="297815" marR="161290" indent="-285750">
              <a:lnSpc>
                <a:spcPts val="1900"/>
              </a:lnSpc>
              <a:spcBef>
                <a:spcPts val="445"/>
              </a:spcBef>
              <a:buFont typeface="Wingdings"/>
              <a:buChar char="➢"/>
              <a:tabLst>
                <a:tab pos="298450" algn="l"/>
              </a:tabLst>
            </a:pPr>
            <a:r>
              <a:rPr dirty="0" sz="1600" spc="-25">
                <a:latin typeface="Calibri"/>
                <a:cs typeface="Calibri"/>
              </a:rPr>
              <a:t>ARVs </a:t>
            </a:r>
            <a:r>
              <a:rPr dirty="0" sz="1600" spc="-5">
                <a:latin typeface="Calibri"/>
                <a:cs typeface="Calibri"/>
              </a:rPr>
              <a:t>help </a:t>
            </a:r>
            <a:r>
              <a:rPr dirty="0" sz="1600" spc="-10">
                <a:latin typeface="Calibri"/>
                <a:cs typeface="Calibri"/>
              </a:rPr>
              <a:t>prevent </a:t>
            </a:r>
            <a:r>
              <a:rPr dirty="0" sz="1600" spc="-5">
                <a:latin typeface="Calibri"/>
                <a:cs typeface="Calibri"/>
              </a:rPr>
              <a:t>your </a:t>
            </a:r>
            <a:r>
              <a:rPr dirty="0" sz="1600" spc="-325">
                <a:latin typeface="Calibri"/>
                <a:cs typeface="Calibri"/>
              </a:rPr>
              <a:t>baby  </a:t>
            </a:r>
            <a:r>
              <a:rPr dirty="0" sz="1600" spc="-10">
                <a:latin typeface="Calibri"/>
                <a:cs typeface="Calibri"/>
              </a:rPr>
              <a:t>from getting </a:t>
            </a:r>
            <a:r>
              <a:rPr dirty="0" sz="1600" spc="-40">
                <a:latin typeface="Calibri"/>
                <a:cs typeface="Calibri"/>
              </a:rPr>
              <a:t>HIV.</a:t>
            </a:r>
            <a:endParaRPr sz="1600">
              <a:latin typeface="Calibri"/>
              <a:cs typeface="Calibri"/>
            </a:endParaRPr>
          </a:p>
          <a:p>
            <a:pPr algn="just" marL="297815" marR="5080" indent="-285750">
              <a:lnSpc>
                <a:spcPct val="100800"/>
              </a:lnSpc>
              <a:spcBef>
                <a:spcPts val="305"/>
              </a:spcBef>
              <a:buFont typeface="Wingdings"/>
              <a:buChar char="➢"/>
              <a:tabLst>
                <a:tab pos="298450" algn="l"/>
              </a:tabLst>
            </a:pPr>
            <a:r>
              <a:rPr dirty="0" sz="1600" spc="-10">
                <a:latin typeface="Calibri"/>
                <a:cs typeface="Calibri"/>
              </a:rPr>
              <a:t>Viral </a:t>
            </a:r>
            <a:r>
              <a:rPr dirty="0" sz="1600" spc="-5">
                <a:latin typeface="Calibri"/>
                <a:cs typeface="Calibri"/>
              </a:rPr>
              <a:t>load measures how </a:t>
            </a:r>
            <a:r>
              <a:rPr dirty="0" sz="1600" spc="-320">
                <a:latin typeface="Calibri"/>
                <a:cs typeface="Calibri"/>
              </a:rPr>
              <a:t>much  </a:t>
            </a:r>
            <a:r>
              <a:rPr dirty="0" sz="1600" spc="-5">
                <a:latin typeface="Calibri"/>
                <a:cs typeface="Calibri"/>
              </a:rPr>
              <a:t>HIV is in the </a:t>
            </a:r>
            <a:r>
              <a:rPr dirty="0" sz="1600">
                <a:latin typeface="Calibri"/>
                <a:cs typeface="Calibri"/>
              </a:rPr>
              <a:t>blood </a:t>
            </a:r>
            <a:r>
              <a:rPr dirty="0" sz="1600" spc="-5">
                <a:latin typeface="Calibri"/>
                <a:cs typeface="Calibri"/>
              </a:rPr>
              <a:t>and if </a:t>
            </a:r>
            <a:r>
              <a:rPr dirty="0" sz="1600" spc="-25">
                <a:latin typeface="Calibri"/>
                <a:cs typeface="Calibri"/>
              </a:rPr>
              <a:t>ARVs  </a:t>
            </a:r>
            <a:r>
              <a:rPr dirty="0" sz="1600" spc="-10">
                <a:latin typeface="Calibri"/>
                <a:cs typeface="Calibri"/>
              </a:rPr>
              <a:t>are </a:t>
            </a:r>
            <a:r>
              <a:rPr dirty="0" sz="1600" spc="-5">
                <a:latin typeface="Calibri"/>
                <a:cs typeface="Calibri"/>
              </a:rPr>
              <a:t>working well </a:t>
            </a:r>
            <a:r>
              <a:rPr dirty="0" sz="1600">
                <a:latin typeface="Calibri"/>
                <a:cs typeface="Calibri"/>
              </a:rPr>
              <a:t>— </a:t>
            </a:r>
            <a:r>
              <a:rPr dirty="0" sz="1600" spc="-5">
                <a:latin typeface="Calibri"/>
                <a:cs typeface="Calibri"/>
              </a:rPr>
              <a:t>the goal is  </a:t>
            </a:r>
            <a:r>
              <a:rPr dirty="0" sz="1600">
                <a:latin typeface="Calibri"/>
                <a:cs typeface="Calibri"/>
              </a:rPr>
              <a:t>a </a:t>
            </a:r>
            <a:r>
              <a:rPr dirty="0" sz="1600" spc="-5">
                <a:latin typeface="Calibri"/>
                <a:cs typeface="Calibri"/>
              </a:rPr>
              <a:t>low </a:t>
            </a:r>
            <a:r>
              <a:rPr dirty="0" sz="1600" spc="-10">
                <a:latin typeface="Calibri"/>
                <a:cs typeface="Calibri"/>
              </a:rPr>
              <a:t>viral </a:t>
            </a:r>
            <a:r>
              <a:rPr dirty="0" sz="1600" spc="-5">
                <a:latin typeface="Calibri"/>
                <a:cs typeface="Calibri"/>
              </a:rPr>
              <a:t>load.</a:t>
            </a:r>
            <a:endParaRPr sz="1600">
              <a:latin typeface="Calibri"/>
              <a:cs typeface="Calibri"/>
            </a:endParaRPr>
          </a:p>
          <a:p>
            <a:pPr algn="just" marL="297815" marR="229870" indent="-285750">
              <a:lnSpc>
                <a:spcPct val="100000"/>
              </a:lnSpc>
              <a:spcBef>
                <a:spcPts val="360"/>
              </a:spcBef>
              <a:buFont typeface="Wingdings"/>
              <a:buChar char="➢"/>
              <a:tabLst>
                <a:tab pos="298450" algn="l"/>
              </a:tabLst>
            </a:pPr>
            <a:r>
              <a:rPr dirty="0" sz="1600" spc="-5">
                <a:latin typeface="Calibri"/>
                <a:cs typeface="Calibri"/>
              </a:rPr>
              <a:t>It is </a:t>
            </a:r>
            <a:r>
              <a:rPr dirty="0" sz="1600" spc="-10">
                <a:latin typeface="Calibri"/>
                <a:cs typeface="Calibri"/>
              </a:rPr>
              <a:t>important to </a:t>
            </a:r>
            <a:r>
              <a:rPr dirty="0" sz="1600" spc="-5">
                <a:latin typeface="Calibri"/>
                <a:cs typeface="Calibri"/>
              </a:rPr>
              <a:t>know </a:t>
            </a:r>
            <a:r>
              <a:rPr dirty="0" sz="1600" spc="-330">
                <a:latin typeface="Calibri"/>
                <a:cs typeface="Calibri"/>
              </a:rPr>
              <a:t>your  </a:t>
            </a:r>
            <a:r>
              <a:rPr dirty="0" sz="1600" spc="-10">
                <a:latin typeface="Calibri"/>
                <a:cs typeface="Calibri"/>
              </a:rPr>
              <a:t>viral </a:t>
            </a:r>
            <a:r>
              <a:rPr dirty="0" sz="1600" spc="-5">
                <a:latin typeface="Calibri"/>
                <a:cs typeface="Calibri"/>
              </a:rPr>
              <a:t>load</a:t>
            </a:r>
            <a:r>
              <a:rPr dirty="0" sz="1600" spc="-10">
                <a:latin typeface="Calibri"/>
                <a:cs typeface="Calibri"/>
              </a:rPr>
              <a:t> results.</a:t>
            </a:r>
            <a:endParaRPr sz="1600">
              <a:latin typeface="Calibri"/>
              <a:cs typeface="Calibri"/>
            </a:endParaRPr>
          </a:p>
        </p:txBody>
      </p:sp>
      <p:sp>
        <p:nvSpPr>
          <p:cNvPr id="6" name="object 6"/>
          <p:cNvSpPr txBox="1"/>
          <p:nvPr/>
        </p:nvSpPr>
        <p:spPr>
          <a:xfrm>
            <a:off x="685800" y="4191000"/>
            <a:ext cx="2971800" cy="2819400"/>
          </a:xfrm>
          <a:prstGeom prst="rect">
            <a:avLst/>
          </a:prstGeom>
        </p:spPr>
        <p:txBody>
          <a:bodyPr wrap="square" lIns="0" tIns="66040" rIns="0" bIns="0" rtlCol="0" vert="horz">
            <a:spAutoFit/>
          </a:bodyPr>
          <a:lstStyle/>
          <a:p>
            <a:pPr marL="756285">
              <a:lnSpc>
                <a:spcPct val="100000"/>
              </a:lnSpc>
              <a:spcBef>
                <a:spcPts val="520"/>
              </a:spcBef>
            </a:pPr>
            <a:r>
              <a:rPr dirty="0" sz="1300" spc="-15" b="1">
                <a:latin typeface="Calibri"/>
                <a:cs typeface="Calibri"/>
              </a:rPr>
              <a:t>Let’s</a:t>
            </a:r>
            <a:r>
              <a:rPr dirty="0" sz="1300" spc="-5" b="1">
                <a:latin typeface="Calibri"/>
                <a:cs typeface="Calibri"/>
              </a:rPr>
              <a:t> </a:t>
            </a:r>
            <a:r>
              <a:rPr dirty="0" sz="1300" spc="-10" b="1">
                <a:latin typeface="Calibri"/>
                <a:cs typeface="Calibri"/>
              </a:rPr>
              <a:t>Review:</a:t>
            </a:r>
            <a:endParaRPr sz="1300">
              <a:latin typeface="Calibri"/>
              <a:cs typeface="Calibri"/>
            </a:endParaRPr>
          </a:p>
          <a:p>
            <a:pPr marL="1042035" marR="113664" indent="-285750">
              <a:lnSpc>
                <a:spcPct val="76900"/>
              </a:lnSpc>
              <a:spcBef>
                <a:spcPts val="409"/>
              </a:spcBef>
              <a:buFont typeface="Arial"/>
              <a:buChar char="•"/>
              <a:tabLst>
                <a:tab pos="1042035" algn="l"/>
                <a:tab pos="1042669" algn="l"/>
              </a:tabLst>
            </a:pPr>
            <a:r>
              <a:rPr dirty="0" sz="1300" spc="-5">
                <a:latin typeface="Calibri"/>
                <a:cs typeface="Calibri"/>
              </a:rPr>
              <a:t>In your own </a:t>
            </a:r>
            <a:r>
              <a:rPr dirty="0" sz="1300" spc="-10">
                <a:latin typeface="Calibri"/>
                <a:cs typeface="Calibri"/>
              </a:rPr>
              <a:t>words, </a:t>
            </a:r>
            <a:r>
              <a:rPr dirty="0" sz="1300" spc="-5">
                <a:latin typeface="Calibri"/>
                <a:cs typeface="Calibri"/>
              </a:rPr>
              <a:t>what </a:t>
            </a:r>
            <a:r>
              <a:rPr dirty="0" sz="1300">
                <a:latin typeface="Calibri"/>
                <a:cs typeface="Calibri"/>
              </a:rPr>
              <a:t>is  a </a:t>
            </a:r>
            <a:r>
              <a:rPr dirty="0" sz="1300" spc="-10">
                <a:latin typeface="Calibri"/>
                <a:cs typeface="Calibri"/>
              </a:rPr>
              <a:t>viral</a:t>
            </a:r>
            <a:r>
              <a:rPr dirty="0" sz="1300">
                <a:latin typeface="Calibri"/>
                <a:cs typeface="Calibri"/>
              </a:rPr>
              <a:t> load?</a:t>
            </a:r>
            <a:endParaRPr sz="1300">
              <a:latin typeface="Calibri"/>
              <a:cs typeface="Calibri"/>
            </a:endParaRPr>
          </a:p>
          <a:p>
            <a:pPr marL="1042035" marR="322580" indent="-285750">
              <a:lnSpc>
                <a:spcPts val="1300"/>
              </a:lnSpc>
              <a:spcBef>
                <a:spcPts val="285"/>
              </a:spcBef>
              <a:buFont typeface="Arial"/>
              <a:buChar char="•"/>
              <a:tabLst>
                <a:tab pos="1042035" algn="l"/>
                <a:tab pos="1042669" algn="l"/>
              </a:tabLst>
            </a:pPr>
            <a:r>
              <a:rPr dirty="0" sz="1300" spc="-5">
                <a:latin typeface="Calibri"/>
                <a:cs typeface="Calibri"/>
              </a:rPr>
              <a:t>Is </a:t>
            </a:r>
            <a:r>
              <a:rPr dirty="0" sz="1300">
                <a:latin typeface="Calibri"/>
                <a:cs typeface="Calibri"/>
              </a:rPr>
              <a:t>the </a:t>
            </a:r>
            <a:r>
              <a:rPr dirty="0" sz="1300" spc="-5">
                <a:latin typeface="Calibri"/>
                <a:cs typeface="Calibri"/>
              </a:rPr>
              <a:t>goal </a:t>
            </a:r>
            <a:r>
              <a:rPr dirty="0" sz="1300">
                <a:latin typeface="Calibri"/>
                <a:cs typeface="Calibri"/>
              </a:rPr>
              <a:t>a high or </a:t>
            </a:r>
            <a:r>
              <a:rPr dirty="0" sz="1300" spc="-5">
                <a:latin typeface="Calibri"/>
                <a:cs typeface="Calibri"/>
              </a:rPr>
              <a:t>low  </a:t>
            </a:r>
            <a:r>
              <a:rPr dirty="0" sz="1300" spc="-10">
                <a:latin typeface="Calibri"/>
                <a:cs typeface="Calibri"/>
              </a:rPr>
              <a:t>viral</a:t>
            </a:r>
            <a:r>
              <a:rPr dirty="0" sz="1300">
                <a:latin typeface="Calibri"/>
                <a:cs typeface="Calibri"/>
              </a:rPr>
              <a:t> load?</a:t>
            </a:r>
            <a:endParaRPr sz="1300">
              <a:latin typeface="Calibri"/>
              <a:cs typeface="Calibri"/>
            </a:endParaRPr>
          </a:p>
          <a:p>
            <a:pPr marL="1042035" marR="161290" indent="-285750">
              <a:lnSpc>
                <a:spcPts val="1300"/>
              </a:lnSpc>
              <a:spcBef>
                <a:spcPts val="209"/>
              </a:spcBef>
              <a:buFont typeface="Arial"/>
              <a:buChar char="•"/>
              <a:tabLst>
                <a:tab pos="1042035" algn="l"/>
                <a:tab pos="1042669" algn="l"/>
              </a:tabLst>
            </a:pPr>
            <a:r>
              <a:rPr dirty="0" sz="1300">
                <a:latin typeface="Calibri"/>
                <a:cs typeface="Calibri"/>
              </a:rPr>
              <a:t>What </a:t>
            </a:r>
            <a:r>
              <a:rPr dirty="0" sz="1300" spc="-10">
                <a:latin typeface="Calibri"/>
                <a:cs typeface="Calibri"/>
              </a:rPr>
              <a:t>are </a:t>
            </a:r>
            <a:r>
              <a:rPr dirty="0" sz="1300">
                <a:latin typeface="Calibri"/>
                <a:cs typeface="Calibri"/>
              </a:rPr>
              <a:t>the benefits of  </a:t>
            </a:r>
            <a:r>
              <a:rPr dirty="0" sz="1300" spc="-5">
                <a:latin typeface="Calibri"/>
                <a:cs typeface="Calibri"/>
              </a:rPr>
              <a:t>achieving </a:t>
            </a:r>
            <a:r>
              <a:rPr dirty="0" sz="1300">
                <a:latin typeface="Calibri"/>
                <a:cs typeface="Calibri"/>
              </a:rPr>
              <a:t>a </a:t>
            </a:r>
            <a:r>
              <a:rPr dirty="0" sz="1300" spc="-5">
                <a:latin typeface="Calibri"/>
                <a:cs typeface="Calibri"/>
              </a:rPr>
              <a:t>low </a:t>
            </a:r>
            <a:r>
              <a:rPr dirty="0" sz="1300" spc="-10">
                <a:latin typeface="Calibri"/>
                <a:cs typeface="Calibri"/>
              </a:rPr>
              <a:t>viral</a:t>
            </a:r>
            <a:r>
              <a:rPr dirty="0" sz="1300" spc="-15">
                <a:latin typeface="Calibri"/>
                <a:cs typeface="Calibri"/>
              </a:rPr>
              <a:t> </a:t>
            </a:r>
            <a:r>
              <a:rPr dirty="0" sz="1300">
                <a:latin typeface="Calibri"/>
                <a:cs typeface="Calibri"/>
              </a:rPr>
              <a:t>load?</a:t>
            </a:r>
            <a:endParaRPr sz="1300">
              <a:latin typeface="Calibri"/>
              <a:cs typeface="Calibri"/>
            </a:endParaRPr>
          </a:p>
          <a:p>
            <a:pPr marL="1042035" marR="269240" indent="-285750">
              <a:lnSpc>
                <a:spcPts val="1300"/>
              </a:lnSpc>
              <a:spcBef>
                <a:spcPts val="204"/>
              </a:spcBef>
              <a:buFont typeface="Arial"/>
              <a:buChar char="•"/>
              <a:tabLst>
                <a:tab pos="1042035" algn="l"/>
                <a:tab pos="1042669" algn="l"/>
              </a:tabLst>
            </a:pPr>
            <a:r>
              <a:rPr dirty="0" sz="1300">
                <a:latin typeface="Calibri"/>
                <a:cs typeface="Calibri"/>
              </a:rPr>
              <a:t>What </a:t>
            </a:r>
            <a:r>
              <a:rPr dirty="0" sz="1300" spc="-10">
                <a:latin typeface="Calibri"/>
                <a:cs typeface="Calibri"/>
              </a:rPr>
              <a:t>are </a:t>
            </a:r>
            <a:r>
              <a:rPr dirty="0" sz="1300">
                <a:latin typeface="Calibri"/>
                <a:cs typeface="Calibri"/>
              </a:rPr>
              <a:t>the benefits</a:t>
            </a:r>
            <a:r>
              <a:rPr dirty="0" sz="1300" spc="-45">
                <a:latin typeface="Calibri"/>
                <a:cs typeface="Calibri"/>
              </a:rPr>
              <a:t> </a:t>
            </a:r>
            <a:r>
              <a:rPr dirty="0" sz="1300" spc="-10">
                <a:latin typeface="Calibri"/>
                <a:cs typeface="Calibri"/>
              </a:rPr>
              <a:t>to  </a:t>
            </a:r>
            <a:r>
              <a:rPr dirty="0" sz="1300" spc="-5">
                <a:latin typeface="Calibri"/>
                <a:cs typeface="Calibri"/>
              </a:rPr>
              <a:t>your baby?</a:t>
            </a:r>
            <a:endParaRPr sz="1300">
              <a:latin typeface="Calibri"/>
              <a:cs typeface="Calibri"/>
            </a:endParaRPr>
          </a:p>
          <a:p>
            <a:pPr marL="1042035" marR="93980" indent="-285750">
              <a:lnSpc>
                <a:spcPct val="81500"/>
              </a:lnSpc>
              <a:spcBef>
                <a:spcPts val="215"/>
              </a:spcBef>
              <a:buFont typeface="Arial"/>
              <a:buChar char="•"/>
              <a:tabLst>
                <a:tab pos="1042035" algn="l"/>
                <a:tab pos="1042669" algn="l"/>
              </a:tabLst>
            </a:pPr>
            <a:r>
              <a:rPr dirty="0" sz="1300">
                <a:latin typeface="Calibri"/>
                <a:cs typeface="Calibri"/>
              </a:rPr>
              <a:t>When </a:t>
            </a:r>
            <a:r>
              <a:rPr dirty="0" sz="1300" spc="-15">
                <a:latin typeface="Calibri"/>
                <a:cs typeface="Calibri"/>
              </a:rPr>
              <a:t>were </a:t>
            </a:r>
            <a:r>
              <a:rPr dirty="0" sz="1300" spc="-10">
                <a:latin typeface="Calibri"/>
                <a:cs typeface="Calibri"/>
              </a:rPr>
              <a:t>you </a:t>
            </a:r>
            <a:r>
              <a:rPr dirty="0" sz="1300" spc="-5">
                <a:latin typeface="Calibri"/>
                <a:cs typeface="Calibri"/>
              </a:rPr>
              <a:t>instructed  </a:t>
            </a:r>
            <a:r>
              <a:rPr dirty="0" sz="1300" spc="-10">
                <a:latin typeface="Calibri"/>
                <a:cs typeface="Calibri"/>
              </a:rPr>
              <a:t>to return for </a:t>
            </a:r>
            <a:r>
              <a:rPr dirty="0" sz="1300" spc="-5">
                <a:latin typeface="Calibri"/>
                <a:cs typeface="Calibri"/>
              </a:rPr>
              <a:t>your </a:t>
            </a:r>
            <a:r>
              <a:rPr dirty="0" sz="1300" spc="-10">
                <a:latin typeface="Calibri"/>
                <a:cs typeface="Calibri"/>
              </a:rPr>
              <a:t>viral </a:t>
            </a:r>
            <a:r>
              <a:rPr dirty="0" sz="1300">
                <a:latin typeface="Calibri"/>
                <a:cs typeface="Calibri"/>
              </a:rPr>
              <a:t>load  </a:t>
            </a:r>
            <a:r>
              <a:rPr dirty="0" sz="1300" spc="-5">
                <a:latin typeface="Calibri"/>
                <a:cs typeface="Calibri"/>
              </a:rPr>
              <a:t>results? </a:t>
            </a:r>
            <a:r>
              <a:rPr dirty="0" sz="1300" spc="-25">
                <a:latin typeface="Calibri"/>
                <a:cs typeface="Calibri"/>
              </a:rPr>
              <a:t>We </a:t>
            </a:r>
            <a:r>
              <a:rPr dirty="0" sz="1300" spc="-10">
                <a:latin typeface="Calibri"/>
                <a:cs typeface="Calibri"/>
              </a:rPr>
              <a:t>may contact  you </a:t>
            </a:r>
            <a:r>
              <a:rPr dirty="0" sz="1300">
                <a:latin typeface="Calibri"/>
                <a:cs typeface="Calibri"/>
              </a:rPr>
              <a:t>sooner if</a:t>
            </a:r>
            <a:r>
              <a:rPr dirty="0" sz="1300" spc="-10">
                <a:latin typeface="Calibri"/>
                <a:cs typeface="Calibri"/>
              </a:rPr>
              <a:t> necessary.</a:t>
            </a:r>
            <a:endParaRPr sz="1300">
              <a:latin typeface="Calibri"/>
              <a:cs typeface="Calibri"/>
            </a:endParaRPr>
          </a:p>
        </p:txBody>
      </p:sp>
      <p:sp>
        <p:nvSpPr>
          <p:cNvPr id="7" name="object 7"/>
          <p:cNvSpPr/>
          <p:nvPr/>
        </p:nvSpPr>
        <p:spPr>
          <a:xfrm>
            <a:off x="750569" y="4572000"/>
            <a:ext cx="544830" cy="802587"/>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4107959" y="1651000"/>
            <a:ext cx="1207135" cy="223520"/>
          </a:xfrm>
          <a:prstGeom prst="rect">
            <a:avLst/>
          </a:prstGeom>
        </p:spPr>
        <p:txBody>
          <a:bodyPr wrap="square" lIns="0" tIns="12700" rIns="0" bIns="0" rtlCol="0" vert="horz">
            <a:spAutoFit/>
          </a:bodyPr>
          <a:lstStyle/>
          <a:p>
            <a:pPr marL="12700">
              <a:lnSpc>
                <a:spcPct val="100000"/>
              </a:lnSpc>
              <a:spcBef>
                <a:spcPts val="100"/>
              </a:spcBef>
            </a:pPr>
            <a:r>
              <a:rPr dirty="0" sz="1300" spc="-20" b="1">
                <a:latin typeface="Calibri"/>
                <a:cs typeface="Calibri"/>
              </a:rPr>
              <a:t>TALKING</a:t>
            </a:r>
            <a:r>
              <a:rPr dirty="0" sz="1300" spc="-45" b="1">
                <a:latin typeface="Calibri"/>
                <a:cs typeface="Calibri"/>
              </a:rPr>
              <a:t> </a:t>
            </a:r>
            <a:r>
              <a:rPr dirty="0" sz="1300" spc="-5" b="1">
                <a:latin typeface="Calibri"/>
                <a:cs typeface="Calibri"/>
              </a:rPr>
              <a:t>POINTS:</a:t>
            </a:r>
            <a:endParaRPr sz="1300">
              <a:latin typeface="Calibri"/>
              <a:cs typeface="Calibri"/>
            </a:endParaRPr>
          </a:p>
        </p:txBody>
      </p:sp>
      <p:sp>
        <p:nvSpPr>
          <p:cNvPr id="9" name="object 9"/>
          <p:cNvSpPr txBox="1"/>
          <p:nvPr/>
        </p:nvSpPr>
        <p:spPr>
          <a:xfrm>
            <a:off x="4107959" y="1892300"/>
            <a:ext cx="3017520" cy="208279"/>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200" spc="-5">
                <a:latin typeface="Calibri"/>
                <a:cs typeface="Calibri"/>
              </a:rPr>
              <a:t>If </a:t>
            </a:r>
            <a:r>
              <a:rPr dirty="0" sz="1200" spc="-10">
                <a:latin typeface="Calibri"/>
                <a:cs typeface="Calibri"/>
              </a:rPr>
              <a:t>you are </a:t>
            </a:r>
            <a:r>
              <a:rPr dirty="0" sz="1200" spc="-5">
                <a:latin typeface="Calibri"/>
                <a:cs typeface="Calibri"/>
              </a:rPr>
              <a:t>not </a:t>
            </a:r>
            <a:r>
              <a:rPr dirty="0" sz="1200">
                <a:latin typeface="Calibri"/>
                <a:cs typeface="Calibri"/>
              </a:rPr>
              <a:t>on </a:t>
            </a:r>
            <a:r>
              <a:rPr dirty="0" sz="1200" spc="-15">
                <a:latin typeface="Calibri"/>
                <a:cs typeface="Calibri"/>
              </a:rPr>
              <a:t>ARVs, </a:t>
            </a:r>
            <a:r>
              <a:rPr dirty="0" sz="1200" spc="-5">
                <a:latin typeface="Calibri"/>
                <a:cs typeface="Calibri"/>
              </a:rPr>
              <a:t>the HIV in </a:t>
            </a:r>
            <a:r>
              <a:rPr dirty="0" sz="1200" spc="-10">
                <a:latin typeface="Calibri"/>
                <a:cs typeface="Calibri"/>
              </a:rPr>
              <a:t>your</a:t>
            </a:r>
            <a:r>
              <a:rPr dirty="0" sz="1200">
                <a:latin typeface="Calibri"/>
                <a:cs typeface="Calibri"/>
              </a:rPr>
              <a:t> </a:t>
            </a:r>
            <a:r>
              <a:rPr dirty="0" sz="1200" spc="-5">
                <a:latin typeface="Calibri"/>
                <a:cs typeface="Calibri"/>
              </a:rPr>
              <a:t>body</a:t>
            </a:r>
            <a:endParaRPr sz="1200">
              <a:latin typeface="Calibri"/>
              <a:cs typeface="Calibri"/>
            </a:endParaRPr>
          </a:p>
        </p:txBody>
      </p:sp>
      <p:sp>
        <p:nvSpPr>
          <p:cNvPr id="10" name="object 10"/>
          <p:cNvSpPr txBox="1"/>
          <p:nvPr/>
        </p:nvSpPr>
        <p:spPr>
          <a:xfrm>
            <a:off x="4107959" y="2069084"/>
            <a:ext cx="5189855" cy="4351020"/>
          </a:xfrm>
          <a:prstGeom prst="rect">
            <a:avLst/>
          </a:prstGeom>
        </p:spPr>
        <p:txBody>
          <a:bodyPr wrap="square" lIns="0" tIns="10795" rIns="0" bIns="0" rtlCol="0" vert="horz">
            <a:spAutoFit/>
          </a:bodyPr>
          <a:lstStyle/>
          <a:p>
            <a:pPr marL="298450" marR="5080">
              <a:lnSpc>
                <a:spcPct val="100800"/>
              </a:lnSpc>
              <a:spcBef>
                <a:spcPts val="85"/>
              </a:spcBef>
            </a:pPr>
            <a:r>
              <a:rPr dirty="0" sz="1200" spc="-5">
                <a:latin typeface="Calibri"/>
                <a:cs typeface="Calibri"/>
              </a:rPr>
              <a:t>will </a:t>
            </a:r>
            <a:r>
              <a:rPr dirty="0" sz="1200" spc="-10">
                <a:latin typeface="Calibri"/>
                <a:cs typeface="Calibri"/>
              </a:rPr>
              <a:t>produce </a:t>
            </a:r>
            <a:r>
              <a:rPr dirty="0" sz="1200" b="1">
                <a:latin typeface="Calibri"/>
                <a:cs typeface="Calibri"/>
              </a:rPr>
              <a:t>a lot of </a:t>
            </a:r>
            <a:r>
              <a:rPr dirty="0" sz="1200" spc="-5" b="1">
                <a:latin typeface="Calibri"/>
                <a:cs typeface="Calibri"/>
              </a:rPr>
              <a:t>virus</a:t>
            </a:r>
            <a:r>
              <a:rPr dirty="0" sz="1200" spc="-5">
                <a:latin typeface="Calibri"/>
                <a:cs typeface="Calibri"/>
              </a:rPr>
              <a:t>, which can </a:t>
            </a:r>
            <a:r>
              <a:rPr dirty="0" sz="1200" spc="-10">
                <a:latin typeface="Calibri"/>
                <a:cs typeface="Calibri"/>
              </a:rPr>
              <a:t>make you </a:t>
            </a:r>
            <a:r>
              <a:rPr dirty="0" sz="1200">
                <a:latin typeface="Calibri"/>
                <a:cs typeface="Calibri"/>
              </a:rPr>
              <a:t>sick </a:t>
            </a:r>
            <a:r>
              <a:rPr dirty="0" sz="1200" spc="-5">
                <a:latin typeface="Calibri"/>
                <a:cs typeface="Calibri"/>
              </a:rPr>
              <a:t>and </a:t>
            </a:r>
            <a:r>
              <a:rPr dirty="0" sz="1200" spc="-10">
                <a:latin typeface="Calibri"/>
                <a:cs typeface="Calibri"/>
              </a:rPr>
              <a:t>more likely </a:t>
            </a:r>
            <a:r>
              <a:rPr dirty="0" sz="1200" spc="-5" b="1">
                <a:latin typeface="Calibri"/>
                <a:cs typeface="Calibri"/>
              </a:rPr>
              <a:t>give </a:t>
            </a:r>
            <a:r>
              <a:rPr dirty="0" sz="1200" b="1">
                <a:latin typeface="Calibri"/>
                <a:cs typeface="Calibri"/>
              </a:rPr>
              <a:t>HIV </a:t>
            </a:r>
            <a:r>
              <a:rPr dirty="0" sz="1200" spc="-10" b="1">
                <a:latin typeface="Calibri"/>
                <a:cs typeface="Calibri"/>
              </a:rPr>
              <a:t>to  </a:t>
            </a:r>
            <a:r>
              <a:rPr dirty="0" sz="1200" spc="-5" b="1">
                <a:latin typeface="Calibri"/>
                <a:cs typeface="Calibri"/>
              </a:rPr>
              <a:t>your baby </a:t>
            </a:r>
            <a:r>
              <a:rPr dirty="0" sz="1200" spc="-10">
                <a:latin typeface="Calibri"/>
                <a:cs typeface="Calibri"/>
              </a:rPr>
              <a:t>during </a:t>
            </a:r>
            <a:r>
              <a:rPr dirty="0" sz="1200" spc="-15">
                <a:latin typeface="Calibri"/>
                <a:cs typeface="Calibri"/>
              </a:rPr>
              <a:t>pregnancy, </a:t>
            </a:r>
            <a:r>
              <a:rPr dirty="0" sz="1200" spc="-10">
                <a:latin typeface="Calibri"/>
                <a:cs typeface="Calibri"/>
              </a:rPr>
              <a:t>birth </a:t>
            </a:r>
            <a:r>
              <a:rPr dirty="0" sz="1200" spc="-5">
                <a:latin typeface="Calibri"/>
                <a:cs typeface="Calibri"/>
              </a:rPr>
              <a:t>and </a:t>
            </a:r>
            <a:r>
              <a:rPr dirty="0" sz="1200" spc="-10">
                <a:latin typeface="Calibri"/>
                <a:cs typeface="Calibri"/>
              </a:rPr>
              <a:t>breastfeeding </a:t>
            </a:r>
            <a:r>
              <a:rPr dirty="0" sz="1200" spc="-5">
                <a:latin typeface="Calibri"/>
                <a:cs typeface="Calibri"/>
              </a:rPr>
              <a:t>and </a:t>
            </a:r>
            <a:r>
              <a:rPr dirty="0" sz="1200" spc="-10">
                <a:latin typeface="Calibri"/>
                <a:cs typeface="Calibri"/>
              </a:rPr>
              <a:t>to your </a:t>
            </a:r>
            <a:r>
              <a:rPr dirty="0" sz="1200" spc="-5" b="1">
                <a:latin typeface="Calibri"/>
                <a:cs typeface="Calibri"/>
              </a:rPr>
              <a:t>partner  </a:t>
            </a:r>
            <a:r>
              <a:rPr dirty="0" sz="1200" b="1">
                <a:latin typeface="Calibri"/>
                <a:cs typeface="Calibri"/>
              </a:rPr>
              <a:t>during</a:t>
            </a:r>
            <a:r>
              <a:rPr dirty="0" sz="1200" spc="5" b="1">
                <a:latin typeface="Calibri"/>
                <a:cs typeface="Calibri"/>
              </a:rPr>
              <a:t> </a:t>
            </a:r>
            <a:r>
              <a:rPr dirty="0" sz="1200" spc="-10" b="1">
                <a:latin typeface="Calibri"/>
                <a:cs typeface="Calibri"/>
              </a:rPr>
              <a:t>sex</a:t>
            </a:r>
            <a:r>
              <a:rPr dirty="0" sz="1200" spc="-10">
                <a:latin typeface="Calibri"/>
                <a:cs typeface="Calibri"/>
              </a:rPr>
              <a:t>.</a:t>
            </a:r>
            <a:endParaRPr sz="1200">
              <a:latin typeface="Calibri"/>
              <a:cs typeface="Calibri"/>
            </a:endParaRPr>
          </a:p>
          <a:p>
            <a:pPr marL="298450" marR="130810" indent="-285750">
              <a:lnSpc>
                <a:spcPct val="103299"/>
              </a:lnSpc>
              <a:spcBef>
                <a:spcPts val="219"/>
              </a:spcBef>
              <a:buFont typeface="Arial"/>
              <a:buChar char="•"/>
              <a:tabLst>
                <a:tab pos="297815" algn="l"/>
                <a:tab pos="298450" algn="l"/>
              </a:tabLst>
            </a:pPr>
            <a:r>
              <a:rPr dirty="0" sz="1200" spc="-5">
                <a:latin typeface="Calibri"/>
                <a:cs typeface="Calibri"/>
              </a:rPr>
              <a:t>The </a:t>
            </a:r>
            <a:r>
              <a:rPr dirty="0" sz="1200" spc="-10" b="1">
                <a:latin typeface="Calibri"/>
                <a:cs typeface="Calibri"/>
              </a:rPr>
              <a:t>viral </a:t>
            </a:r>
            <a:r>
              <a:rPr dirty="0" sz="1200" spc="-5" b="1">
                <a:latin typeface="Calibri"/>
                <a:cs typeface="Calibri"/>
              </a:rPr>
              <a:t>load </a:t>
            </a:r>
            <a:r>
              <a:rPr dirty="0" sz="1200" spc="-10">
                <a:latin typeface="Calibri"/>
                <a:cs typeface="Calibri"/>
              </a:rPr>
              <a:t>test </a:t>
            </a:r>
            <a:r>
              <a:rPr dirty="0" sz="1200" spc="-5">
                <a:latin typeface="Calibri"/>
                <a:cs typeface="Calibri"/>
              </a:rPr>
              <a:t>measures </a:t>
            </a:r>
            <a:r>
              <a:rPr dirty="0" sz="1200" b="1">
                <a:latin typeface="Calibri"/>
                <a:cs typeface="Calibri"/>
              </a:rPr>
              <a:t>how </a:t>
            </a:r>
            <a:r>
              <a:rPr dirty="0" sz="1200" spc="-5" b="1">
                <a:latin typeface="Calibri"/>
                <a:cs typeface="Calibri"/>
              </a:rPr>
              <a:t>much virus </a:t>
            </a:r>
            <a:r>
              <a:rPr dirty="0" sz="1200" spc="-5">
                <a:latin typeface="Calibri"/>
                <a:cs typeface="Calibri"/>
              </a:rPr>
              <a:t>is in </a:t>
            </a:r>
            <a:r>
              <a:rPr dirty="0" sz="1200" spc="-10">
                <a:latin typeface="Calibri"/>
                <a:cs typeface="Calibri"/>
              </a:rPr>
              <a:t>approximately </a:t>
            </a:r>
            <a:r>
              <a:rPr dirty="0" sz="1200" spc="-5">
                <a:latin typeface="Calibri"/>
                <a:cs typeface="Calibri"/>
              </a:rPr>
              <a:t>one </a:t>
            </a:r>
            <a:r>
              <a:rPr dirty="0" sz="1200" spc="-10">
                <a:latin typeface="Calibri"/>
                <a:cs typeface="Calibri"/>
              </a:rPr>
              <a:t>drop </a:t>
            </a:r>
            <a:r>
              <a:rPr dirty="0" sz="1200">
                <a:latin typeface="Calibri"/>
                <a:cs typeface="Calibri"/>
              </a:rPr>
              <a:t>of  </a:t>
            </a:r>
            <a:r>
              <a:rPr dirty="0" sz="1200" spc="-5">
                <a:latin typeface="Calibri"/>
                <a:cs typeface="Calibri"/>
              </a:rPr>
              <a:t>blood.</a:t>
            </a:r>
            <a:endParaRPr sz="1200">
              <a:latin typeface="Calibri"/>
              <a:cs typeface="Calibri"/>
            </a:endParaRPr>
          </a:p>
          <a:p>
            <a:pPr marL="298450" indent="-285750">
              <a:lnSpc>
                <a:spcPct val="100000"/>
              </a:lnSpc>
              <a:spcBef>
                <a:spcPts val="260"/>
              </a:spcBef>
              <a:buFont typeface="Arial"/>
              <a:buChar char="•"/>
              <a:tabLst>
                <a:tab pos="297815" algn="l"/>
                <a:tab pos="298450" algn="l"/>
              </a:tabLst>
            </a:pPr>
            <a:r>
              <a:rPr dirty="0" sz="1200" spc="-20" b="1">
                <a:latin typeface="Calibri"/>
                <a:cs typeface="Calibri"/>
              </a:rPr>
              <a:t>ARVs </a:t>
            </a:r>
            <a:r>
              <a:rPr dirty="0" sz="1200" spc="-10" b="1">
                <a:latin typeface="Calibri"/>
                <a:cs typeface="Calibri"/>
              </a:rPr>
              <a:t>stop </a:t>
            </a:r>
            <a:r>
              <a:rPr dirty="0" sz="1200" b="1">
                <a:latin typeface="Calibri"/>
                <a:cs typeface="Calibri"/>
              </a:rPr>
              <a:t>HIV </a:t>
            </a:r>
            <a:r>
              <a:rPr dirty="0" sz="1200" spc="-10">
                <a:latin typeface="Calibri"/>
                <a:cs typeface="Calibri"/>
              </a:rPr>
              <a:t>from </a:t>
            </a:r>
            <a:r>
              <a:rPr dirty="0" sz="1200" spc="-5">
                <a:latin typeface="Calibri"/>
                <a:cs typeface="Calibri"/>
              </a:rPr>
              <a:t>making </a:t>
            </a:r>
            <a:r>
              <a:rPr dirty="0" sz="1200" spc="-10">
                <a:latin typeface="Calibri"/>
                <a:cs typeface="Calibri"/>
              </a:rPr>
              <a:t>more virus </a:t>
            </a:r>
            <a:r>
              <a:rPr dirty="0" sz="1200" spc="-5">
                <a:latin typeface="Calibri"/>
                <a:cs typeface="Calibri"/>
              </a:rPr>
              <a:t>and </a:t>
            </a:r>
            <a:r>
              <a:rPr dirty="0" sz="1200" spc="-10">
                <a:latin typeface="Calibri"/>
                <a:cs typeface="Calibri"/>
              </a:rPr>
              <a:t>bring </a:t>
            </a:r>
            <a:r>
              <a:rPr dirty="0" sz="1200" spc="-5">
                <a:latin typeface="Calibri"/>
                <a:cs typeface="Calibri"/>
              </a:rPr>
              <a:t>the </a:t>
            </a:r>
            <a:r>
              <a:rPr dirty="0" sz="1200" spc="-10">
                <a:latin typeface="Calibri"/>
                <a:cs typeface="Calibri"/>
              </a:rPr>
              <a:t>viral </a:t>
            </a:r>
            <a:r>
              <a:rPr dirty="0" sz="1200" spc="-5">
                <a:latin typeface="Calibri"/>
                <a:cs typeface="Calibri"/>
              </a:rPr>
              <a:t>load</a:t>
            </a:r>
            <a:r>
              <a:rPr dirty="0" sz="1200" spc="130">
                <a:latin typeface="Calibri"/>
                <a:cs typeface="Calibri"/>
              </a:rPr>
              <a:t> </a:t>
            </a:r>
            <a:r>
              <a:rPr dirty="0" sz="1200" spc="-5">
                <a:latin typeface="Calibri"/>
                <a:cs typeface="Calibri"/>
              </a:rPr>
              <a:t>down.</a:t>
            </a:r>
            <a:endParaRPr sz="1200">
              <a:latin typeface="Calibri"/>
              <a:cs typeface="Calibri"/>
            </a:endParaRPr>
          </a:p>
          <a:p>
            <a:pPr marL="298450" marR="102235" indent="-285750">
              <a:lnSpc>
                <a:spcPct val="100800"/>
              </a:lnSpc>
              <a:spcBef>
                <a:spcPts val="254"/>
              </a:spcBef>
              <a:buFont typeface="Arial"/>
              <a:buChar char="•"/>
              <a:tabLst>
                <a:tab pos="297815" algn="l"/>
                <a:tab pos="298450" algn="l"/>
              </a:tabLst>
            </a:pPr>
            <a:r>
              <a:rPr dirty="0" sz="1200" spc="-5">
                <a:latin typeface="Calibri"/>
                <a:cs typeface="Calibri"/>
              </a:rPr>
              <a:t>If </a:t>
            </a:r>
            <a:r>
              <a:rPr dirty="0" sz="1200" spc="-10">
                <a:latin typeface="Calibri"/>
                <a:cs typeface="Calibri"/>
              </a:rPr>
              <a:t>you </a:t>
            </a:r>
            <a:r>
              <a:rPr dirty="0" sz="1200" spc="-15">
                <a:latin typeface="Calibri"/>
                <a:cs typeface="Calibri"/>
              </a:rPr>
              <a:t>have </a:t>
            </a:r>
            <a:r>
              <a:rPr dirty="0" sz="1200">
                <a:latin typeface="Calibri"/>
                <a:cs typeface="Calibri"/>
              </a:rPr>
              <a:t>a </a:t>
            </a:r>
            <a:r>
              <a:rPr dirty="0" sz="1200" spc="-5">
                <a:latin typeface="Calibri"/>
                <a:cs typeface="Calibri"/>
              </a:rPr>
              <a:t>high </a:t>
            </a:r>
            <a:r>
              <a:rPr dirty="0" sz="1200" spc="-10">
                <a:latin typeface="Calibri"/>
                <a:cs typeface="Calibri"/>
              </a:rPr>
              <a:t>viral </a:t>
            </a:r>
            <a:r>
              <a:rPr dirty="0" sz="1200" spc="-5">
                <a:latin typeface="Calibri"/>
                <a:cs typeface="Calibri"/>
              </a:rPr>
              <a:t>load, </a:t>
            </a:r>
            <a:r>
              <a:rPr dirty="0" sz="1200" spc="-10">
                <a:latin typeface="Calibri"/>
                <a:cs typeface="Calibri"/>
              </a:rPr>
              <a:t>you may </a:t>
            </a:r>
            <a:r>
              <a:rPr dirty="0" sz="1200" spc="-5">
                <a:latin typeface="Calibri"/>
                <a:cs typeface="Calibri"/>
              </a:rPr>
              <a:t>not look </a:t>
            </a:r>
            <a:r>
              <a:rPr dirty="0" sz="1200">
                <a:latin typeface="Calibri"/>
                <a:cs typeface="Calibri"/>
              </a:rPr>
              <a:t>sick </a:t>
            </a:r>
            <a:r>
              <a:rPr dirty="0" sz="1200" spc="-10">
                <a:latin typeface="Calibri"/>
                <a:cs typeface="Calibri"/>
              </a:rPr>
              <a:t>but </a:t>
            </a:r>
            <a:r>
              <a:rPr dirty="0" sz="1200" spc="-5">
                <a:latin typeface="Calibri"/>
                <a:cs typeface="Calibri"/>
              </a:rPr>
              <a:t>the </a:t>
            </a:r>
            <a:r>
              <a:rPr dirty="0" sz="1200" spc="-10">
                <a:latin typeface="Calibri"/>
                <a:cs typeface="Calibri"/>
              </a:rPr>
              <a:t>virus may </a:t>
            </a:r>
            <a:r>
              <a:rPr dirty="0" sz="1200" spc="-5">
                <a:latin typeface="Calibri"/>
                <a:cs typeface="Calibri"/>
              </a:rPr>
              <a:t>be  harming </a:t>
            </a:r>
            <a:r>
              <a:rPr dirty="0" sz="1200" spc="-10">
                <a:latin typeface="Calibri"/>
                <a:cs typeface="Calibri"/>
              </a:rPr>
              <a:t>your </a:t>
            </a:r>
            <a:r>
              <a:rPr dirty="0" sz="1200" spc="-5">
                <a:latin typeface="Calibri"/>
                <a:cs typeface="Calibri"/>
              </a:rPr>
              <a:t>body (causing CD4 cells </a:t>
            </a:r>
            <a:r>
              <a:rPr dirty="0" sz="1200" spc="-10">
                <a:latin typeface="Calibri"/>
                <a:cs typeface="Calibri"/>
              </a:rPr>
              <a:t>to </a:t>
            </a:r>
            <a:r>
              <a:rPr dirty="0" sz="1200" spc="-5">
                <a:latin typeface="Calibri"/>
                <a:cs typeface="Calibri"/>
              </a:rPr>
              <a:t>die off), and </a:t>
            </a:r>
            <a:r>
              <a:rPr dirty="0" sz="1200" spc="-10">
                <a:latin typeface="Calibri"/>
                <a:cs typeface="Calibri"/>
              </a:rPr>
              <a:t>over </a:t>
            </a:r>
            <a:r>
              <a:rPr dirty="0" sz="1200" spc="-5">
                <a:latin typeface="Calibri"/>
                <a:cs typeface="Calibri"/>
              </a:rPr>
              <a:t>time </a:t>
            </a:r>
            <a:r>
              <a:rPr dirty="0" sz="1200">
                <a:latin typeface="Calibri"/>
                <a:cs typeface="Calibri"/>
              </a:rPr>
              <a:t>as </a:t>
            </a:r>
            <a:r>
              <a:rPr dirty="0" sz="1200" spc="-5">
                <a:latin typeface="Calibri"/>
                <a:cs typeface="Calibri"/>
              </a:rPr>
              <a:t>it </a:t>
            </a:r>
            <a:r>
              <a:rPr dirty="0" sz="1200" spc="-10">
                <a:latin typeface="Calibri"/>
                <a:cs typeface="Calibri"/>
              </a:rPr>
              <a:t>produces  </a:t>
            </a:r>
            <a:r>
              <a:rPr dirty="0" sz="1200" spc="-5">
                <a:latin typeface="Calibri"/>
                <a:cs typeface="Calibri"/>
              </a:rPr>
              <a:t>more </a:t>
            </a:r>
            <a:r>
              <a:rPr dirty="0" sz="1200" spc="-10">
                <a:latin typeface="Calibri"/>
                <a:cs typeface="Calibri"/>
              </a:rPr>
              <a:t>virus you </a:t>
            </a:r>
            <a:r>
              <a:rPr dirty="0" sz="1200" spc="-5">
                <a:latin typeface="Calibri"/>
                <a:cs typeface="Calibri"/>
              </a:rPr>
              <a:t>will </a:t>
            </a:r>
            <a:r>
              <a:rPr dirty="0" sz="1200" spc="-10">
                <a:latin typeface="Calibri"/>
                <a:cs typeface="Calibri"/>
              </a:rPr>
              <a:t>get</a:t>
            </a:r>
            <a:r>
              <a:rPr dirty="0" sz="1200" spc="30">
                <a:latin typeface="Calibri"/>
                <a:cs typeface="Calibri"/>
              </a:rPr>
              <a:t> </a:t>
            </a:r>
            <a:r>
              <a:rPr dirty="0" sz="1200">
                <a:latin typeface="Calibri"/>
                <a:cs typeface="Calibri"/>
              </a:rPr>
              <a:t>sick.</a:t>
            </a:r>
            <a:endParaRPr sz="1200">
              <a:latin typeface="Calibri"/>
              <a:cs typeface="Calibri"/>
            </a:endParaRPr>
          </a:p>
          <a:p>
            <a:pPr marL="298450" marR="78105" indent="-285750">
              <a:lnSpc>
                <a:spcPct val="103299"/>
              </a:lnSpc>
              <a:spcBef>
                <a:spcPts val="215"/>
              </a:spcBef>
              <a:buFont typeface="Arial"/>
              <a:buChar char="•"/>
              <a:tabLst>
                <a:tab pos="297815" algn="l"/>
                <a:tab pos="298450" algn="l"/>
              </a:tabLst>
            </a:pPr>
            <a:r>
              <a:rPr dirty="0" sz="1200" spc="-5">
                <a:latin typeface="Calibri"/>
                <a:cs typeface="Calibri"/>
              </a:rPr>
              <a:t>If </a:t>
            </a:r>
            <a:r>
              <a:rPr dirty="0" sz="1200" spc="-20">
                <a:latin typeface="Calibri"/>
                <a:cs typeface="Calibri"/>
              </a:rPr>
              <a:t>ARVs </a:t>
            </a:r>
            <a:r>
              <a:rPr dirty="0" sz="1200" spc="-10">
                <a:latin typeface="Calibri"/>
                <a:cs typeface="Calibri"/>
              </a:rPr>
              <a:t>are </a:t>
            </a:r>
            <a:r>
              <a:rPr dirty="0" sz="1200" spc="-5">
                <a:latin typeface="Calibri"/>
                <a:cs typeface="Calibri"/>
              </a:rPr>
              <a:t>working well, and </a:t>
            </a:r>
            <a:r>
              <a:rPr dirty="0" sz="1200" spc="-10">
                <a:latin typeface="Calibri"/>
                <a:cs typeface="Calibri"/>
              </a:rPr>
              <a:t>you are taking </a:t>
            </a:r>
            <a:r>
              <a:rPr dirty="0" sz="1200" spc="-5">
                <a:latin typeface="Calibri"/>
                <a:cs typeface="Calibri"/>
              </a:rPr>
              <a:t>them every </a:t>
            </a:r>
            <a:r>
              <a:rPr dirty="0" sz="1200" spc="-35">
                <a:latin typeface="Calibri"/>
                <a:cs typeface="Calibri"/>
              </a:rPr>
              <a:t>day, </a:t>
            </a:r>
            <a:r>
              <a:rPr dirty="0" sz="1200" spc="-5">
                <a:latin typeface="Calibri"/>
                <a:cs typeface="Calibri"/>
              </a:rPr>
              <a:t>the </a:t>
            </a:r>
            <a:r>
              <a:rPr dirty="0" sz="1200" spc="-10">
                <a:latin typeface="Calibri"/>
                <a:cs typeface="Calibri"/>
              </a:rPr>
              <a:t>viral </a:t>
            </a:r>
            <a:r>
              <a:rPr dirty="0" sz="1200" spc="-5">
                <a:latin typeface="Calibri"/>
                <a:cs typeface="Calibri"/>
              </a:rPr>
              <a:t>load will  usually be low (less than</a:t>
            </a:r>
            <a:r>
              <a:rPr dirty="0" sz="1200" spc="20">
                <a:latin typeface="Calibri"/>
                <a:cs typeface="Calibri"/>
              </a:rPr>
              <a:t> </a:t>
            </a:r>
            <a:r>
              <a:rPr dirty="0" sz="1200" spc="-5">
                <a:latin typeface="Calibri"/>
                <a:cs typeface="Calibri"/>
              </a:rPr>
              <a:t>1000).</a:t>
            </a:r>
            <a:endParaRPr sz="1200">
              <a:latin typeface="Calibri"/>
              <a:cs typeface="Calibri"/>
            </a:endParaRPr>
          </a:p>
          <a:p>
            <a:pPr marL="298450" indent="-285750">
              <a:lnSpc>
                <a:spcPct val="100000"/>
              </a:lnSpc>
              <a:spcBef>
                <a:spcPts val="265"/>
              </a:spcBef>
              <a:buFont typeface="Arial"/>
              <a:buChar char="•"/>
              <a:tabLst>
                <a:tab pos="297815" algn="l"/>
                <a:tab pos="298450" algn="l"/>
              </a:tabLst>
            </a:pPr>
            <a:r>
              <a:rPr dirty="0" sz="1200" spc="-5">
                <a:latin typeface="Calibri"/>
                <a:cs typeface="Calibri"/>
              </a:rPr>
              <a:t>The goal </a:t>
            </a:r>
            <a:r>
              <a:rPr dirty="0" sz="1200">
                <a:latin typeface="Calibri"/>
                <a:cs typeface="Calibri"/>
              </a:rPr>
              <a:t>is a low </a:t>
            </a:r>
            <a:r>
              <a:rPr dirty="0" sz="1200" spc="-10">
                <a:latin typeface="Calibri"/>
                <a:cs typeface="Calibri"/>
              </a:rPr>
              <a:t>viral </a:t>
            </a:r>
            <a:r>
              <a:rPr dirty="0" sz="1200">
                <a:latin typeface="Calibri"/>
                <a:cs typeface="Calibri"/>
              </a:rPr>
              <a:t>load </a:t>
            </a:r>
            <a:r>
              <a:rPr dirty="0" sz="1200" spc="-5">
                <a:latin typeface="Calibri"/>
                <a:cs typeface="Calibri"/>
              </a:rPr>
              <a:t>and </a:t>
            </a:r>
            <a:r>
              <a:rPr dirty="0" sz="1200">
                <a:latin typeface="Calibri"/>
                <a:cs typeface="Calibri"/>
              </a:rPr>
              <a:t>a </a:t>
            </a:r>
            <a:r>
              <a:rPr dirty="0" sz="1200" spc="-5">
                <a:latin typeface="Calibri"/>
                <a:cs typeface="Calibri"/>
              </a:rPr>
              <a:t>high CD4</a:t>
            </a:r>
            <a:r>
              <a:rPr dirty="0" sz="1200" spc="30">
                <a:latin typeface="Calibri"/>
                <a:cs typeface="Calibri"/>
              </a:rPr>
              <a:t> </a:t>
            </a:r>
            <a:r>
              <a:rPr dirty="0" sz="1200" spc="-10">
                <a:latin typeface="Calibri"/>
                <a:cs typeface="Calibri"/>
              </a:rPr>
              <a:t>count.</a:t>
            </a:r>
            <a:endParaRPr sz="1200">
              <a:latin typeface="Calibri"/>
              <a:cs typeface="Calibri"/>
            </a:endParaRPr>
          </a:p>
          <a:p>
            <a:pPr marL="298450" marR="358140" indent="-285750">
              <a:lnSpc>
                <a:spcPct val="103299"/>
              </a:lnSpc>
              <a:spcBef>
                <a:spcPts val="215"/>
              </a:spcBef>
              <a:buFont typeface="Arial"/>
              <a:buChar char="•"/>
              <a:tabLst>
                <a:tab pos="297815" algn="l"/>
                <a:tab pos="298450" algn="l"/>
              </a:tabLst>
            </a:pPr>
            <a:r>
              <a:rPr dirty="0" sz="1200" spc="-5">
                <a:latin typeface="Calibri"/>
                <a:cs typeface="Calibri"/>
              </a:rPr>
              <a:t>CD4 </a:t>
            </a:r>
            <a:r>
              <a:rPr dirty="0" sz="1200" spc="-10">
                <a:latin typeface="Calibri"/>
                <a:cs typeface="Calibri"/>
              </a:rPr>
              <a:t>count </a:t>
            </a:r>
            <a:r>
              <a:rPr dirty="0" sz="1200" spc="-5">
                <a:latin typeface="Calibri"/>
                <a:cs typeface="Calibri"/>
              </a:rPr>
              <a:t>is </a:t>
            </a:r>
            <a:r>
              <a:rPr dirty="0" sz="1200">
                <a:latin typeface="Calibri"/>
                <a:cs typeface="Calibri"/>
              </a:rPr>
              <a:t>also </a:t>
            </a:r>
            <a:r>
              <a:rPr dirty="0" sz="1200" spc="-5">
                <a:latin typeface="Calibri"/>
                <a:cs typeface="Calibri"/>
              </a:rPr>
              <a:t>used </a:t>
            </a:r>
            <a:r>
              <a:rPr dirty="0" sz="1200" spc="-10">
                <a:latin typeface="Calibri"/>
                <a:cs typeface="Calibri"/>
              </a:rPr>
              <a:t>to </a:t>
            </a:r>
            <a:r>
              <a:rPr dirty="0" sz="1200">
                <a:latin typeface="Calibri"/>
                <a:cs typeface="Calibri"/>
              </a:rPr>
              <a:t>see </a:t>
            </a:r>
            <a:r>
              <a:rPr dirty="0" sz="1200" spc="-5">
                <a:latin typeface="Calibri"/>
                <a:cs typeface="Calibri"/>
              </a:rPr>
              <a:t>if </a:t>
            </a:r>
            <a:r>
              <a:rPr dirty="0" sz="1200" spc="-20">
                <a:latin typeface="Calibri"/>
                <a:cs typeface="Calibri"/>
              </a:rPr>
              <a:t>ARVs </a:t>
            </a:r>
            <a:r>
              <a:rPr dirty="0" sz="1200" spc="-10">
                <a:latin typeface="Calibri"/>
                <a:cs typeface="Calibri"/>
              </a:rPr>
              <a:t>are </a:t>
            </a:r>
            <a:r>
              <a:rPr dirty="0" sz="1200" spc="-5">
                <a:latin typeface="Calibri"/>
                <a:cs typeface="Calibri"/>
              </a:rPr>
              <a:t>working, </a:t>
            </a:r>
            <a:r>
              <a:rPr dirty="0" sz="1200" spc="-10">
                <a:latin typeface="Calibri"/>
                <a:cs typeface="Calibri"/>
              </a:rPr>
              <a:t>but viral </a:t>
            </a:r>
            <a:r>
              <a:rPr dirty="0" sz="1200" spc="-5">
                <a:latin typeface="Calibri"/>
                <a:cs typeface="Calibri"/>
              </a:rPr>
              <a:t>load is </a:t>
            </a:r>
            <a:r>
              <a:rPr dirty="0" sz="1200" spc="-10">
                <a:latin typeface="Calibri"/>
                <a:cs typeface="Calibri"/>
              </a:rPr>
              <a:t>more  accurate. </a:t>
            </a:r>
            <a:r>
              <a:rPr dirty="0" sz="1200" spc="-5">
                <a:latin typeface="Calibri"/>
                <a:cs typeface="Calibri"/>
              </a:rPr>
              <a:t>In the </a:t>
            </a:r>
            <a:r>
              <a:rPr dirty="0" sz="1200" spc="-10">
                <a:latin typeface="Calibri"/>
                <a:cs typeface="Calibri"/>
              </a:rPr>
              <a:t>future, </a:t>
            </a:r>
            <a:r>
              <a:rPr dirty="0" sz="1200" spc="-5">
                <a:latin typeface="Calibri"/>
                <a:cs typeface="Calibri"/>
              </a:rPr>
              <a:t>it is possible </a:t>
            </a:r>
            <a:r>
              <a:rPr dirty="0" sz="1200" spc="-10">
                <a:latin typeface="Calibri"/>
                <a:cs typeface="Calibri"/>
              </a:rPr>
              <a:t>that </a:t>
            </a:r>
            <a:r>
              <a:rPr dirty="0" sz="1200" spc="-5">
                <a:latin typeface="Calibri"/>
                <a:cs typeface="Calibri"/>
              </a:rPr>
              <a:t>we will not conduct CD4</a:t>
            </a:r>
            <a:r>
              <a:rPr dirty="0" sz="1200" spc="130">
                <a:latin typeface="Calibri"/>
                <a:cs typeface="Calibri"/>
              </a:rPr>
              <a:t> </a:t>
            </a:r>
            <a:r>
              <a:rPr dirty="0" sz="1200" spc="-10">
                <a:latin typeface="Calibri"/>
                <a:cs typeface="Calibri"/>
              </a:rPr>
              <a:t>testing.</a:t>
            </a:r>
            <a:endParaRPr sz="1200">
              <a:latin typeface="Calibri"/>
              <a:cs typeface="Calibri"/>
            </a:endParaRPr>
          </a:p>
          <a:p>
            <a:pPr marL="298450" marR="94615" indent="-285750">
              <a:lnSpc>
                <a:spcPct val="100000"/>
              </a:lnSpc>
              <a:spcBef>
                <a:spcPts val="265"/>
              </a:spcBef>
              <a:buFont typeface="Arial"/>
              <a:buChar char="•"/>
              <a:tabLst>
                <a:tab pos="297815" algn="l"/>
                <a:tab pos="298450" algn="l"/>
              </a:tabLst>
            </a:pPr>
            <a:r>
              <a:rPr dirty="0" sz="1200" spc="-5" b="1">
                <a:latin typeface="Calibri"/>
                <a:cs typeface="Calibri"/>
              </a:rPr>
              <a:t>Keeping </a:t>
            </a:r>
            <a:r>
              <a:rPr dirty="0" sz="1200" b="1">
                <a:latin typeface="Calibri"/>
                <a:cs typeface="Calibri"/>
              </a:rPr>
              <a:t>the virus low in </a:t>
            </a:r>
            <a:r>
              <a:rPr dirty="0" sz="1200" spc="-5" b="1">
                <a:latin typeface="Calibri"/>
                <a:cs typeface="Calibri"/>
              </a:rPr>
              <a:t>your </a:t>
            </a:r>
            <a:r>
              <a:rPr dirty="0" sz="1200" b="1">
                <a:latin typeface="Calibri"/>
                <a:cs typeface="Calibri"/>
              </a:rPr>
              <a:t>body </a:t>
            </a:r>
            <a:r>
              <a:rPr dirty="0" sz="1200" spc="-5" b="1">
                <a:latin typeface="Calibri"/>
                <a:cs typeface="Calibri"/>
              </a:rPr>
              <a:t>has </a:t>
            </a:r>
            <a:r>
              <a:rPr dirty="0" sz="1200" spc="-10" b="1">
                <a:latin typeface="Calibri"/>
                <a:cs typeface="Calibri"/>
              </a:rPr>
              <a:t>many </a:t>
            </a:r>
            <a:r>
              <a:rPr dirty="0" sz="1200" spc="-5" b="1">
                <a:latin typeface="Calibri"/>
                <a:cs typeface="Calibri"/>
              </a:rPr>
              <a:t>benefits. </a:t>
            </a:r>
            <a:r>
              <a:rPr dirty="0" sz="1200">
                <a:latin typeface="Calibri"/>
                <a:cs typeface="Calibri"/>
              </a:rPr>
              <a:t>A </a:t>
            </a:r>
            <a:r>
              <a:rPr dirty="0" sz="1200" spc="-5">
                <a:latin typeface="Calibri"/>
                <a:cs typeface="Calibri"/>
              </a:rPr>
              <a:t>low </a:t>
            </a:r>
            <a:r>
              <a:rPr dirty="0" sz="1200" spc="-10">
                <a:latin typeface="Calibri"/>
                <a:cs typeface="Calibri"/>
              </a:rPr>
              <a:t>viral </a:t>
            </a:r>
            <a:r>
              <a:rPr dirty="0" sz="1200" spc="-5">
                <a:latin typeface="Calibri"/>
                <a:cs typeface="Calibri"/>
              </a:rPr>
              <a:t>load is  </a:t>
            </a:r>
            <a:r>
              <a:rPr dirty="0" sz="1200" spc="-10">
                <a:latin typeface="Calibri"/>
                <a:cs typeface="Calibri"/>
              </a:rPr>
              <a:t>important for you: </a:t>
            </a:r>
            <a:r>
              <a:rPr dirty="0" sz="1200" spc="-5">
                <a:latin typeface="Calibri"/>
                <a:cs typeface="Calibri"/>
              </a:rPr>
              <a:t>it </a:t>
            </a:r>
            <a:r>
              <a:rPr dirty="0" sz="1200" spc="-10">
                <a:latin typeface="Calibri"/>
                <a:cs typeface="Calibri"/>
              </a:rPr>
              <a:t>keeps you </a:t>
            </a:r>
            <a:r>
              <a:rPr dirty="0" sz="1200" spc="-20">
                <a:latin typeface="Calibri"/>
                <a:cs typeface="Calibri"/>
              </a:rPr>
              <a:t>healthy, </a:t>
            </a:r>
            <a:r>
              <a:rPr dirty="0" sz="1200" spc="-15">
                <a:latin typeface="Calibri"/>
                <a:cs typeface="Calibri"/>
              </a:rPr>
              <a:t>prevents </a:t>
            </a:r>
            <a:r>
              <a:rPr dirty="0" sz="1200" spc="-5">
                <a:latin typeface="Calibri"/>
                <a:cs typeface="Calibri"/>
              </a:rPr>
              <a:t>serious illness, allows </a:t>
            </a:r>
            <a:r>
              <a:rPr dirty="0" sz="1200" spc="-10">
                <a:latin typeface="Calibri"/>
                <a:cs typeface="Calibri"/>
              </a:rPr>
              <a:t>you to  </a:t>
            </a:r>
            <a:r>
              <a:rPr dirty="0" sz="1200" spc="-15">
                <a:latin typeface="Calibri"/>
                <a:cs typeface="Calibri"/>
              </a:rPr>
              <a:t>have </a:t>
            </a:r>
            <a:r>
              <a:rPr dirty="0" sz="1200" spc="-5">
                <a:latin typeface="Calibri"/>
                <a:cs typeface="Calibri"/>
              </a:rPr>
              <a:t>the </a:t>
            </a:r>
            <a:r>
              <a:rPr dirty="0" sz="1200" spc="-10">
                <a:latin typeface="Calibri"/>
                <a:cs typeface="Calibri"/>
              </a:rPr>
              <a:t>energy to </a:t>
            </a:r>
            <a:r>
              <a:rPr dirty="0" sz="1200" spc="-5">
                <a:latin typeface="Calibri"/>
                <a:cs typeface="Calibri"/>
              </a:rPr>
              <a:t>do the </a:t>
            </a:r>
            <a:r>
              <a:rPr dirty="0" sz="1200" spc="-10">
                <a:latin typeface="Calibri"/>
                <a:cs typeface="Calibri"/>
              </a:rPr>
              <a:t>things you </a:t>
            </a:r>
            <a:r>
              <a:rPr dirty="0" sz="1200" spc="-20">
                <a:latin typeface="Calibri"/>
                <a:cs typeface="Calibri"/>
              </a:rPr>
              <a:t>enjoy, </a:t>
            </a:r>
            <a:r>
              <a:rPr dirty="0" sz="1200" spc="-5">
                <a:latin typeface="Calibri"/>
                <a:cs typeface="Calibri"/>
              </a:rPr>
              <a:t>and </a:t>
            </a:r>
            <a:r>
              <a:rPr dirty="0" sz="1200" spc="-10">
                <a:latin typeface="Calibri"/>
                <a:cs typeface="Calibri"/>
              </a:rPr>
              <a:t>makes you feel </a:t>
            </a:r>
            <a:r>
              <a:rPr dirty="0" sz="1200" spc="-5">
                <a:latin typeface="Calibri"/>
                <a:cs typeface="Calibri"/>
              </a:rPr>
              <a:t>good. </a:t>
            </a:r>
            <a:r>
              <a:rPr dirty="0" sz="1200">
                <a:latin typeface="Calibri"/>
                <a:cs typeface="Calibri"/>
              </a:rPr>
              <a:t>A </a:t>
            </a:r>
            <a:r>
              <a:rPr dirty="0" sz="1200" spc="-5">
                <a:latin typeface="Calibri"/>
                <a:cs typeface="Calibri"/>
              </a:rPr>
              <a:t>low  </a:t>
            </a:r>
            <a:r>
              <a:rPr dirty="0" sz="1200" spc="-10">
                <a:latin typeface="Calibri"/>
                <a:cs typeface="Calibri"/>
              </a:rPr>
              <a:t>viral </a:t>
            </a:r>
            <a:r>
              <a:rPr dirty="0" sz="1200" spc="-5">
                <a:latin typeface="Calibri"/>
                <a:cs typeface="Calibri"/>
              </a:rPr>
              <a:t>load </a:t>
            </a:r>
            <a:r>
              <a:rPr dirty="0" sz="1200">
                <a:latin typeface="Calibri"/>
                <a:cs typeface="Calibri"/>
              </a:rPr>
              <a:t>also </a:t>
            </a:r>
            <a:r>
              <a:rPr dirty="0" sz="1200" spc="-10">
                <a:latin typeface="Calibri"/>
                <a:cs typeface="Calibri"/>
              </a:rPr>
              <a:t>helps </a:t>
            </a:r>
            <a:r>
              <a:rPr dirty="0" sz="1200" spc="-15">
                <a:latin typeface="Calibri"/>
                <a:cs typeface="Calibri"/>
              </a:rPr>
              <a:t>prevent </a:t>
            </a:r>
            <a:r>
              <a:rPr dirty="0" sz="1200" spc="-10">
                <a:latin typeface="Calibri"/>
                <a:cs typeface="Calibri"/>
              </a:rPr>
              <a:t>your baby from getting </a:t>
            </a:r>
            <a:r>
              <a:rPr dirty="0" sz="1200" spc="-5">
                <a:latin typeface="Calibri"/>
                <a:cs typeface="Calibri"/>
              </a:rPr>
              <a:t>HIV </a:t>
            </a:r>
            <a:r>
              <a:rPr dirty="0" sz="1200" spc="-10">
                <a:latin typeface="Calibri"/>
                <a:cs typeface="Calibri"/>
              </a:rPr>
              <a:t>during </a:t>
            </a:r>
            <a:r>
              <a:rPr dirty="0" sz="1200" spc="-15">
                <a:latin typeface="Calibri"/>
                <a:cs typeface="Calibri"/>
              </a:rPr>
              <a:t>pregnancy,  </a:t>
            </a:r>
            <a:r>
              <a:rPr dirty="0" sz="1200" spc="-10">
                <a:latin typeface="Calibri"/>
                <a:cs typeface="Calibri"/>
              </a:rPr>
              <a:t>birth </a:t>
            </a:r>
            <a:r>
              <a:rPr dirty="0" sz="1200" spc="-5">
                <a:latin typeface="Calibri"/>
                <a:cs typeface="Calibri"/>
              </a:rPr>
              <a:t>and </a:t>
            </a:r>
            <a:r>
              <a:rPr dirty="0" sz="1200" spc="-10">
                <a:latin typeface="Calibri"/>
                <a:cs typeface="Calibri"/>
              </a:rPr>
              <a:t>breastfeeding. </a:t>
            </a:r>
            <a:r>
              <a:rPr dirty="0" sz="1200">
                <a:latin typeface="Calibri"/>
                <a:cs typeface="Calibri"/>
              </a:rPr>
              <a:t>A </a:t>
            </a:r>
            <a:r>
              <a:rPr dirty="0" sz="1200" spc="-5">
                <a:latin typeface="Calibri"/>
                <a:cs typeface="Calibri"/>
              </a:rPr>
              <a:t>low </a:t>
            </a:r>
            <a:r>
              <a:rPr dirty="0" sz="1200" spc="-10">
                <a:latin typeface="Calibri"/>
                <a:cs typeface="Calibri"/>
              </a:rPr>
              <a:t>viral </a:t>
            </a:r>
            <a:r>
              <a:rPr dirty="0" sz="1200" spc="-5">
                <a:latin typeface="Calibri"/>
                <a:cs typeface="Calibri"/>
              </a:rPr>
              <a:t>load means </a:t>
            </a:r>
            <a:r>
              <a:rPr dirty="0" sz="1200" spc="-10">
                <a:latin typeface="Calibri"/>
                <a:cs typeface="Calibri"/>
              </a:rPr>
              <a:t>you </a:t>
            </a:r>
            <a:r>
              <a:rPr dirty="0" sz="1200" spc="-5">
                <a:latin typeface="Calibri"/>
                <a:cs typeface="Calibri"/>
              </a:rPr>
              <a:t>can </a:t>
            </a:r>
            <a:r>
              <a:rPr dirty="0" sz="1200" spc="-15">
                <a:latin typeface="Calibri"/>
                <a:cs typeface="Calibri"/>
              </a:rPr>
              <a:t>take </a:t>
            </a:r>
            <a:r>
              <a:rPr dirty="0" sz="1200" spc="-10">
                <a:latin typeface="Calibri"/>
                <a:cs typeface="Calibri"/>
              </a:rPr>
              <a:t>care </a:t>
            </a:r>
            <a:r>
              <a:rPr dirty="0" sz="1200">
                <a:latin typeface="Calibri"/>
                <a:cs typeface="Calibri"/>
              </a:rPr>
              <a:t>of </a:t>
            </a:r>
            <a:r>
              <a:rPr dirty="0" sz="1200" spc="-10">
                <a:latin typeface="Calibri"/>
                <a:cs typeface="Calibri"/>
              </a:rPr>
              <a:t>your  children </a:t>
            </a:r>
            <a:r>
              <a:rPr dirty="0" sz="1200" spc="-5">
                <a:latin typeface="Calibri"/>
                <a:cs typeface="Calibri"/>
              </a:rPr>
              <a:t>and </a:t>
            </a:r>
            <a:r>
              <a:rPr dirty="0" sz="1200" spc="-10">
                <a:latin typeface="Calibri"/>
                <a:cs typeface="Calibri"/>
              </a:rPr>
              <a:t>keep your </a:t>
            </a:r>
            <a:r>
              <a:rPr dirty="0" sz="1200" spc="-5">
                <a:latin typeface="Calibri"/>
                <a:cs typeface="Calibri"/>
              </a:rPr>
              <a:t>sexual </a:t>
            </a:r>
            <a:r>
              <a:rPr dirty="0" sz="1200" spc="-10">
                <a:latin typeface="Calibri"/>
                <a:cs typeface="Calibri"/>
              </a:rPr>
              <a:t>partners</a:t>
            </a:r>
            <a:r>
              <a:rPr dirty="0" sz="1200" spc="20">
                <a:latin typeface="Calibri"/>
                <a:cs typeface="Calibri"/>
              </a:rPr>
              <a:t> </a:t>
            </a:r>
            <a:r>
              <a:rPr dirty="0" sz="1200" spc="-20">
                <a:latin typeface="Calibri"/>
                <a:cs typeface="Calibri"/>
              </a:rPr>
              <a:t>healthy.</a:t>
            </a:r>
            <a:endParaRPr sz="1200">
              <a:latin typeface="Calibri"/>
              <a:cs typeface="Calibri"/>
            </a:endParaRPr>
          </a:p>
          <a:p>
            <a:pPr marL="298450" marR="159385" indent="-285750">
              <a:lnSpc>
                <a:spcPct val="105000"/>
              </a:lnSpc>
              <a:spcBef>
                <a:spcPts val="195"/>
              </a:spcBef>
              <a:buFont typeface="Arial"/>
              <a:buChar char="•"/>
              <a:tabLst>
                <a:tab pos="297815" algn="l"/>
                <a:tab pos="298450" algn="l"/>
                <a:tab pos="1886585" algn="l"/>
              </a:tabLst>
            </a:pPr>
            <a:r>
              <a:rPr dirty="0" sz="1200">
                <a:latin typeface="Calibri"/>
                <a:cs typeface="Calibri"/>
              </a:rPr>
              <a:t>Please come</a:t>
            </a:r>
            <a:r>
              <a:rPr dirty="0" sz="1200" spc="15">
                <a:latin typeface="Calibri"/>
                <a:cs typeface="Calibri"/>
              </a:rPr>
              <a:t> </a:t>
            </a:r>
            <a:r>
              <a:rPr dirty="0" sz="1200" spc="-5">
                <a:latin typeface="Calibri"/>
                <a:cs typeface="Calibri"/>
              </a:rPr>
              <a:t>back</a:t>
            </a:r>
            <a:r>
              <a:rPr dirty="0" sz="1200" spc="5">
                <a:latin typeface="Calibri"/>
                <a:cs typeface="Calibri"/>
              </a:rPr>
              <a:t> </a:t>
            </a:r>
            <a:r>
              <a:rPr dirty="0" sz="1200" spc="-5">
                <a:latin typeface="Calibri"/>
                <a:cs typeface="Calibri"/>
              </a:rPr>
              <a:t>in</a:t>
            </a:r>
            <a:r>
              <a:rPr dirty="0" u="sng" sz="1200" spc="-5">
                <a:uFill>
                  <a:solidFill>
                    <a:srgbClr val="000000"/>
                  </a:solidFill>
                </a:uFill>
                <a:latin typeface="Calibri"/>
                <a:cs typeface="Calibri"/>
              </a:rPr>
              <a:t> 	</a:t>
            </a:r>
            <a:r>
              <a:rPr dirty="0" sz="1200" spc="-5">
                <a:latin typeface="Calibri"/>
                <a:cs typeface="Calibri"/>
              </a:rPr>
              <a:t>weeks </a:t>
            </a:r>
            <a:r>
              <a:rPr dirty="0" sz="1200" spc="-10">
                <a:latin typeface="Calibri"/>
                <a:cs typeface="Calibri"/>
              </a:rPr>
              <a:t>for your next </a:t>
            </a:r>
            <a:r>
              <a:rPr dirty="0" sz="1200" spc="-5">
                <a:latin typeface="Calibri"/>
                <a:cs typeface="Calibri"/>
              </a:rPr>
              <a:t>visit and we will </a:t>
            </a:r>
            <a:r>
              <a:rPr dirty="0" sz="1200" spc="-10">
                <a:latin typeface="Calibri"/>
                <a:cs typeface="Calibri"/>
              </a:rPr>
              <a:t>give you your  viral </a:t>
            </a:r>
            <a:r>
              <a:rPr dirty="0" sz="1200" spc="-5">
                <a:latin typeface="Calibri"/>
                <a:cs typeface="Calibri"/>
              </a:rPr>
              <a:t>load </a:t>
            </a:r>
            <a:r>
              <a:rPr dirty="0" sz="1200" spc="-10">
                <a:latin typeface="Calibri"/>
                <a:cs typeface="Calibri"/>
              </a:rPr>
              <a:t>results </a:t>
            </a:r>
            <a:r>
              <a:rPr dirty="0" sz="1200" spc="-5">
                <a:latin typeface="Calibri"/>
                <a:cs typeface="Calibri"/>
              </a:rPr>
              <a:t>then as</a:t>
            </a:r>
            <a:r>
              <a:rPr dirty="0" sz="1200" spc="25">
                <a:latin typeface="Calibri"/>
                <a:cs typeface="Calibri"/>
              </a:rPr>
              <a:t> </a:t>
            </a:r>
            <a:r>
              <a:rPr dirty="0" sz="1200" spc="-5">
                <a:latin typeface="Calibri"/>
                <a:cs typeface="Calibri"/>
              </a:rPr>
              <a:t>well.</a:t>
            </a:r>
            <a:endParaRPr sz="1200">
              <a:latin typeface="Calibri"/>
              <a:cs typeface="Calibri"/>
            </a:endParaRPr>
          </a:p>
        </p:txBody>
      </p:sp>
      <p:grpSp>
        <p:nvGrpSpPr>
          <p:cNvPr id="11" name="object 11"/>
          <p:cNvGrpSpPr/>
          <p:nvPr/>
        </p:nvGrpSpPr>
        <p:grpSpPr>
          <a:xfrm>
            <a:off x="3834384" y="1493519"/>
            <a:ext cx="104139" cy="5587365"/>
            <a:chOff x="3834384" y="1493519"/>
            <a:chExt cx="104139" cy="5587365"/>
          </a:xfrm>
        </p:grpSpPr>
        <p:sp>
          <p:nvSpPr>
            <p:cNvPr id="12" name="object 12"/>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4" name="object 14"/>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953735"/>
          </a:solidFill>
        </p:spPr>
        <p:txBody>
          <a:bodyPr wrap="square" lIns="0" tIns="0" rIns="0" bIns="0" rtlCol="0"/>
          <a:lstStyle/>
          <a:p/>
        </p:txBody>
      </p:sp>
      <p:sp>
        <p:nvSpPr>
          <p:cNvPr id="15" name="object 15"/>
          <p:cNvSpPr txBox="1">
            <a:spLocks noGrp="1"/>
          </p:cNvSpPr>
          <p:nvPr>
            <p:ph type="title"/>
          </p:nvPr>
        </p:nvSpPr>
        <p:spPr>
          <a:xfrm>
            <a:off x="936768" y="625347"/>
            <a:ext cx="3369945"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2. </a:t>
            </a:r>
            <a:r>
              <a:rPr dirty="0" sz="2800" spc="-10">
                <a:solidFill>
                  <a:srgbClr val="FFFFFF"/>
                </a:solidFill>
              </a:rPr>
              <a:t>What </a:t>
            </a:r>
            <a:r>
              <a:rPr dirty="0" sz="2800">
                <a:solidFill>
                  <a:srgbClr val="FFFFFF"/>
                </a:solidFill>
              </a:rPr>
              <a:t>is a </a:t>
            </a:r>
            <a:r>
              <a:rPr dirty="0" sz="2800" spc="-15">
                <a:solidFill>
                  <a:srgbClr val="FFFFFF"/>
                </a:solidFill>
              </a:rPr>
              <a:t>viral</a:t>
            </a:r>
            <a:r>
              <a:rPr dirty="0" sz="2800" spc="-25">
                <a:solidFill>
                  <a:srgbClr val="FFFFFF"/>
                </a:solidFill>
              </a:rPr>
              <a:t> </a:t>
            </a:r>
            <a:r>
              <a:rPr dirty="0" sz="2800" spc="-5">
                <a:solidFill>
                  <a:srgbClr val="FFFFFF"/>
                </a:solidFill>
              </a:rPr>
              <a:t>load?</a:t>
            </a:r>
            <a:endParaRPr sz="2800"/>
          </a:p>
        </p:txBody>
      </p:sp>
      <p:grpSp>
        <p:nvGrpSpPr>
          <p:cNvPr id="16" name="object 16"/>
          <p:cNvGrpSpPr/>
          <p:nvPr/>
        </p:nvGrpSpPr>
        <p:grpSpPr>
          <a:xfrm>
            <a:off x="7691437" y="743672"/>
            <a:ext cx="1740535" cy="1233170"/>
            <a:chOff x="7691437" y="743672"/>
            <a:chExt cx="1740535" cy="1233170"/>
          </a:xfrm>
        </p:grpSpPr>
        <p:sp>
          <p:nvSpPr>
            <p:cNvPr id="17" name="object 17"/>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18" name="object 18"/>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19" name="object 19"/>
            <p:cNvSpPr/>
            <p:nvPr/>
          </p:nvSpPr>
          <p:spPr>
            <a:xfrm>
              <a:off x="7924800" y="778704"/>
              <a:ext cx="1277405" cy="1126296"/>
            </a:xfrm>
            <a:prstGeom prst="rect">
              <a:avLst/>
            </a:prstGeom>
            <a:blipFill>
              <a:blip r:embed="rId5" cstate="print"/>
              <a:stretch>
                <a:fillRect/>
              </a:stretch>
            </a:blipFill>
          </p:spPr>
          <p:txBody>
            <a:bodyPr wrap="square" lIns="0" tIns="0" rIns="0" bIns="0" rtlCol="0"/>
            <a:lstStyle/>
            <a:p/>
          </p:txBody>
        </p:sp>
      </p:grpSp>
      <p:sp>
        <p:nvSpPr>
          <p:cNvPr id="20" name="object 2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953735"/>
          </a:solidFill>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9BBB59"/>
          </a:solidFill>
        </p:spPr>
        <p:txBody>
          <a:bodyPr wrap="square" lIns="0" tIns="184150" rIns="0" bIns="0" rtlCol="0" vert="horz">
            <a:spAutoFit/>
          </a:bodyPr>
          <a:lstStyle/>
          <a:p>
            <a:pPr marL="492125">
              <a:lnSpc>
                <a:spcPct val="100000"/>
              </a:lnSpc>
              <a:spcBef>
                <a:spcPts val="1450"/>
              </a:spcBef>
            </a:pPr>
            <a:r>
              <a:rPr dirty="0" sz="2800">
                <a:solidFill>
                  <a:srgbClr val="FFFFFF"/>
                </a:solidFill>
              </a:rPr>
              <a:t>3. </a:t>
            </a:r>
            <a:r>
              <a:rPr dirty="0" sz="2800" spc="-5">
                <a:solidFill>
                  <a:srgbClr val="FFFFFF"/>
                </a:solidFill>
              </a:rPr>
              <a:t>The </a:t>
            </a:r>
            <a:r>
              <a:rPr dirty="0" sz="2800" spc="-15">
                <a:solidFill>
                  <a:srgbClr val="FFFFFF"/>
                </a:solidFill>
              </a:rPr>
              <a:t>viral </a:t>
            </a:r>
            <a:r>
              <a:rPr dirty="0" sz="2800">
                <a:solidFill>
                  <a:srgbClr val="FFFFFF"/>
                </a:solidFill>
              </a:rPr>
              <a:t>load is</a:t>
            </a:r>
            <a:r>
              <a:rPr dirty="0" sz="2800" spc="25">
                <a:solidFill>
                  <a:srgbClr val="FFFFFF"/>
                </a:solidFill>
              </a:rPr>
              <a:t> </a:t>
            </a:r>
            <a:r>
              <a:rPr dirty="0" sz="2800" spc="-30">
                <a:solidFill>
                  <a:srgbClr val="FFFFFF"/>
                </a:solidFill>
              </a:rPr>
              <a:t>LOW</a:t>
            </a:r>
            <a:endParaRPr sz="2800"/>
          </a:p>
        </p:txBody>
      </p:sp>
      <p:sp>
        <p:nvSpPr>
          <p:cNvPr id="3" name="object 3"/>
          <p:cNvSpPr txBox="1"/>
          <p:nvPr/>
        </p:nvSpPr>
        <p:spPr>
          <a:xfrm>
            <a:off x="7365717" y="4744211"/>
            <a:ext cx="1846580" cy="939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Continue </a:t>
            </a:r>
            <a:r>
              <a:rPr dirty="0" sz="2000" spc="-10">
                <a:latin typeface="Calibri"/>
                <a:cs typeface="Calibri"/>
              </a:rPr>
              <a:t>to  </a:t>
            </a:r>
            <a:r>
              <a:rPr dirty="0" sz="2000" spc="-25">
                <a:latin typeface="Calibri"/>
                <a:cs typeface="Calibri"/>
              </a:rPr>
              <a:t>take </a:t>
            </a:r>
            <a:r>
              <a:rPr dirty="0" sz="2000" spc="-10">
                <a:latin typeface="Calibri"/>
                <a:cs typeface="Calibri"/>
              </a:rPr>
              <a:t>your</a:t>
            </a:r>
            <a:r>
              <a:rPr dirty="0" sz="2000" spc="-60">
                <a:latin typeface="Calibri"/>
                <a:cs typeface="Calibri"/>
              </a:rPr>
              <a:t> </a:t>
            </a:r>
            <a:r>
              <a:rPr dirty="0" sz="2000" spc="-30">
                <a:latin typeface="Calibri"/>
                <a:cs typeface="Calibri"/>
              </a:rPr>
              <a:t>ARVs  </a:t>
            </a:r>
            <a:r>
              <a:rPr dirty="0" sz="2000" spc="-5">
                <a:latin typeface="Calibri"/>
                <a:cs typeface="Calibri"/>
              </a:rPr>
              <a:t>every</a:t>
            </a:r>
            <a:r>
              <a:rPr dirty="0" sz="2000" spc="-25">
                <a:latin typeface="Calibri"/>
                <a:cs typeface="Calibri"/>
              </a:rPr>
              <a:t> </a:t>
            </a:r>
            <a:r>
              <a:rPr dirty="0" sz="2000" spc="-45">
                <a:latin typeface="Calibri"/>
                <a:cs typeface="Calibri"/>
              </a:rPr>
              <a:t>day.</a:t>
            </a:r>
            <a:endParaRPr sz="2000">
              <a:latin typeface="Calibri"/>
              <a:cs typeface="Calibri"/>
            </a:endParaRPr>
          </a:p>
        </p:txBody>
      </p:sp>
      <p:sp>
        <p:nvSpPr>
          <p:cNvPr id="4" name="object 4"/>
          <p:cNvSpPr/>
          <p:nvPr/>
        </p:nvSpPr>
        <p:spPr>
          <a:xfrm>
            <a:off x="814473" y="2399854"/>
            <a:ext cx="5856049" cy="3781443"/>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5406231" y="1678940"/>
            <a:ext cx="3848100" cy="2786380"/>
          </a:xfrm>
          <a:prstGeom prst="rect">
            <a:avLst/>
          </a:prstGeom>
        </p:spPr>
        <p:txBody>
          <a:bodyPr wrap="square" lIns="0" tIns="12700" rIns="0" bIns="0" rtlCol="0" vert="horz">
            <a:spAutoFit/>
          </a:bodyPr>
          <a:lstStyle/>
          <a:p>
            <a:pPr marL="12700">
              <a:lnSpc>
                <a:spcPts val="2710"/>
              </a:lnSpc>
              <a:spcBef>
                <a:spcPts val="100"/>
              </a:spcBef>
            </a:pPr>
            <a:r>
              <a:rPr dirty="0" sz="2400" spc="-5">
                <a:latin typeface="Calibri"/>
                <a:cs typeface="Calibri"/>
              </a:rPr>
              <a:t>HIV</a:t>
            </a:r>
            <a:endParaRPr sz="2400">
              <a:latin typeface="Calibri"/>
              <a:cs typeface="Calibri"/>
            </a:endParaRPr>
          </a:p>
          <a:p>
            <a:pPr marL="2257425" indent="-286385">
              <a:lnSpc>
                <a:spcPts val="2230"/>
              </a:lnSpc>
              <a:buFont typeface="Wingdings"/>
              <a:buChar char="➢"/>
              <a:tabLst>
                <a:tab pos="2258060" algn="l"/>
              </a:tabLst>
            </a:pPr>
            <a:r>
              <a:rPr dirty="0" sz="2000">
                <a:latin typeface="Calibri"/>
                <a:cs typeface="Calibri"/>
              </a:rPr>
              <a:t>A </a:t>
            </a:r>
            <a:r>
              <a:rPr dirty="0" sz="2000" spc="-5">
                <a:latin typeface="Calibri"/>
                <a:cs typeface="Calibri"/>
              </a:rPr>
              <a:t>low </a:t>
            </a:r>
            <a:r>
              <a:rPr dirty="0" sz="2000" spc="-10">
                <a:latin typeface="Calibri"/>
                <a:cs typeface="Calibri"/>
              </a:rPr>
              <a:t>viral</a:t>
            </a:r>
            <a:r>
              <a:rPr dirty="0" sz="2000" spc="-40">
                <a:latin typeface="Calibri"/>
                <a:cs typeface="Calibri"/>
              </a:rPr>
              <a:t> </a:t>
            </a:r>
            <a:r>
              <a:rPr dirty="0" sz="2000" spc="-380">
                <a:latin typeface="Calibri"/>
                <a:cs typeface="Calibri"/>
              </a:rPr>
              <a:t>load</a:t>
            </a:r>
            <a:endParaRPr sz="2000">
              <a:latin typeface="Calibri"/>
              <a:cs typeface="Calibri"/>
            </a:endParaRPr>
          </a:p>
          <a:p>
            <a:pPr marL="2257425" marR="372745">
              <a:lnSpc>
                <a:spcPct val="100000"/>
              </a:lnSpc>
            </a:pPr>
            <a:r>
              <a:rPr dirty="0" sz="2000" spc="-5">
                <a:latin typeface="Calibri"/>
                <a:cs typeface="Calibri"/>
              </a:rPr>
              <a:t>means</a:t>
            </a:r>
            <a:r>
              <a:rPr dirty="0" sz="2000" spc="-60">
                <a:latin typeface="Calibri"/>
                <a:cs typeface="Calibri"/>
              </a:rPr>
              <a:t> </a:t>
            </a:r>
            <a:r>
              <a:rPr dirty="0" sz="2000" spc="-15">
                <a:latin typeface="Calibri"/>
                <a:cs typeface="Calibri"/>
              </a:rPr>
              <a:t>your  </a:t>
            </a:r>
            <a:r>
              <a:rPr dirty="0" sz="2000" spc="-30">
                <a:latin typeface="Calibri"/>
                <a:cs typeface="Calibri"/>
              </a:rPr>
              <a:t>ARVs </a:t>
            </a:r>
            <a:r>
              <a:rPr dirty="0" sz="2000" spc="-10">
                <a:latin typeface="Calibri"/>
                <a:cs typeface="Calibri"/>
              </a:rPr>
              <a:t>are  working.</a:t>
            </a:r>
            <a:endParaRPr sz="2000">
              <a:latin typeface="Calibri"/>
              <a:cs typeface="Calibri"/>
            </a:endParaRPr>
          </a:p>
          <a:p>
            <a:pPr>
              <a:lnSpc>
                <a:spcPct val="100000"/>
              </a:lnSpc>
              <a:spcBef>
                <a:spcPts val="15"/>
              </a:spcBef>
            </a:pPr>
            <a:endParaRPr sz="1950">
              <a:latin typeface="Calibri"/>
              <a:cs typeface="Calibri"/>
            </a:endParaRPr>
          </a:p>
          <a:p>
            <a:pPr marL="2257425" marR="5080" indent="-285750">
              <a:lnSpc>
                <a:spcPct val="100000"/>
              </a:lnSpc>
              <a:spcBef>
                <a:spcPts val="5"/>
              </a:spcBef>
              <a:buFont typeface="Wingdings"/>
              <a:buChar char="➢"/>
              <a:tabLst>
                <a:tab pos="2258060" algn="l"/>
              </a:tabLst>
            </a:pPr>
            <a:r>
              <a:rPr dirty="0" sz="2000" spc="-5">
                <a:latin typeface="Calibri"/>
                <a:cs typeface="Calibri"/>
              </a:rPr>
              <a:t>This does not  </a:t>
            </a:r>
            <a:r>
              <a:rPr dirty="0" sz="2000">
                <a:latin typeface="Calibri"/>
                <a:cs typeface="Calibri"/>
              </a:rPr>
              <a:t>mean </a:t>
            </a:r>
            <a:r>
              <a:rPr dirty="0" sz="2000" spc="-30">
                <a:latin typeface="Calibri"/>
                <a:cs typeface="Calibri"/>
              </a:rPr>
              <a:t>ARVs</a:t>
            </a:r>
            <a:r>
              <a:rPr dirty="0" sz="2000" spc="-95">
                <a:latin typeface="Calibri"/>
                <a:cs typeface="Calibri"/>
              </a:rPr>
              <a:t> </a:t>
            </a:r>
            <a:r>
              <a:rPr dirty="0" sz="2000" spc="-5">
                <a:latin typeface="Calibri"/>
                <a:cs typeface="Calibri"/>
              </a:rPr>
              <a:t>can  be</a:t>
            </a:r>
            <a:r>
              <a:rPr dirty="0" sz="2000" spc="-15">
                <a:latin typeface="Calibri"/>
                <a:cs typeface="Calibri"/>
              </a:rPr>
              <a:t> </a:t>
            </a:r>
            <a:r>
              <a:rPr dirty="0" sz="2000" spc="-10">
                <a:latin typeface="Calibri"/>
                <a:cs typeface="Calibri"/>
              </a:rPr>
              <a:t>stopped.</a:t>
            </a:r>
            <a:endParaRPr sz="2000">
              <a:latin typeface="Calibri"/>
              <a:cs typeface="Calibri"/>
            </a:endParaRPr>
          </a:p>
        </p:txBody>
      </p:sp>
      <p:sp>
        <p:nvSpPr>
          <p:cNvPr id="6" name="object 6"/>
          <p:cNvSpPr txBox="1"/>
          <p:nvPr/>
        </p:nvSpPr>
        <p:spPr>
          <a:xfrm>
            <a:off x="6232587" y="4726940"/>
            <a:ext cx="641985" cy="391160"/>
          </a:xfrm>
          <a:prstGeom prst="rect">
            <a:avLst/>
          </a:prstGeom>
        </p:spPr>
        <p:txBody>
          <a:bodyPr wrap="square" lIns="0" tIns="12700" rIns="0" bIns="0" rtlCol="0" vert="horz">
            <a:spAutoFit/>
          </a:bodyPr>
          <a:lstStyle/>
          <a:p>
            <a:pPr marL="12700">
              <a:lnSpc>
                <a:spcPct val="100000"/>
              </a:lnSpc>
              <a:spcBef>
                <a:spcPts val="100"/>
              </a:spcBef>
            </a:pPr>
            <a:r>
              <a:rPr dirty="0" sz="2400" spc="-5">
                <a:latin typeface="Calibri"/>
                <a:cs typeface="Calibri"/>
              </a:rPr>
              <a:t>A</a:t>
            </a:r>
            <a:r>
              <a:rPr dirty="0" sz="2400" spc="-35">
                <a:latin typeface="Calibri"/>
                <a:cs typeface="Calibri"/>
              </a:rPr>
              <a:t>R</a:t>
            </a:r>
            <a:r>
              <a:rPr dirty="0" sz="2400" spc="-105">
                <a:latin typeface="Calibri"/>
                <a:cs typeface="Calibri"/>
              </a:rPr>
              <a:t>V</a:t>
            </a:r>
            <a:r>
              <a:rPr dirty="0" sz="2400">
                <a:latin typeface="Calibri"/>
                <a:cs typeface="Calibri"/>
              </a:rPr>
              <a:t>s</a:t>
            </a:r>
            <a:endParaRPr sz="2400">
              <a:latin typeface="Calibri"/>
              <a:cs typeface="Calibri"/>
            </a:endParaRPr>
          </a:p>
        </p:txBody>
      </p:sp>
      <p:grpSp>
        <p:nvGrpSpPr>
          <p:cNvPr id="7" name="object 7"/>
          <p:cNvGrpSpPr/>
          <p:nvPr/>
        </p:nvGrpSpPr>
        <p:grpSpPr>
          <a:xfrm>
            <a:off x="5519928" y="2039111"/>
            <a:ext cx="1076325" cy="2743200"/>
            <a:chOff x="5519928" y="2039111"/>
            <a:chExt cx="1076325" cy="2743200"/>
          </a:xfrm>
        </p:grpSpPr>
        <p:sp>
          <p:nvSpPr>
            <p:cNvPr id="8" name="object 8"/>
            <p:cNvSpPr/>
            <p:nvPr/>
          </p:nvSpPr>
          <p:spPr>
            <a:xfrm>
              <a:off x="5519928" y="2039111"/>
              <a:ext cx="237744" cy="460248"/>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600700" y="2061865"/>
              <a:ext cx="76200" cy="300355"/>
            </a:xfrm>
            <a:custGeom>
              <a:avLst/>
              <a:gdLst/>
              <a:ahLst/>
              <a:cxnLst/>
              <a:rect l="l" t="t" r="r" b="b"/>
              <a:pathLst>
                <a:path w="76200" h="300355">
                  <a:moveTo>
                    <a:pt x="33338" y="224135"/>
                  </a:moveTo>
                  <a:lnTo>
                    <a:pt x="0" y="224135"/>
                  </a:lnTo>
                  <a:lnTo>
                    <a:pt x="38101" y="300335"/>
                  </a:lnTo>
                  <a:lnTo>
                    <a:pt x="69850" y="236835"/>
                  </a:lnTo>
                  <a:lnTo>
                    <a:pt x="33338" y="236835"/>
                  </a:lnTo>
                  <a:lnTo>
                    <a:pt x="33338" y="224135"/>
                  </a:lnTo>
                  <a:close/>
                </a:path>
                <a:path w="76200" h="300355">
                  <a:moveTo>
                    <a:pt x="42862" y="0"/>
                  </a:moveTo>
                  <a:lnTo>
                    <a:pt x="33337" y="0"/>
                  </a:lnTo>
                  <a:lnTo>
                    <a:pt x="33338" y="236835"/>
                  </a:lnTo>
                  <a:lnTo>
                    <a:pt x="42863" y="236835"/>
                  </a:lnTo>
                  <a:lnTo>
                    <a:pt x="42862" y="0"/>
                  </a:lnTo>
                  <a:close/>
                </a:path>
                <a:path w="76200" h="300355">
                  <a:moveTo>
                    <a:pt x="76200" y="224135"/>
                  </a:moveTo>
                  <a:lnTo>
                    <a:pt x="42863" y="224135"/>
                  </a:lnTo>
                  <a:lnTo>
                    <a:pt x="42863" y="236835"/>
                  </a:lnTo>
                  <a:lnTo>
                    <a:pt x="69850" y="236835"/>
                  </a:lnTo>
                  <a:lnTo>
                    <a:pt x="76200" y="224135"/>
                  </a:lnTo>
                  <a:close/>
                </a:path>
              </a:pathLst>
            </a:custGeom>
            <a:solidFill>
              <a:srgbClr val="000000"/>
            </a:solidFill>
          </p:spPr>
          <p:txBody>
            <a:bodyPr wrap="square" lIns="0" tIns="0" rIns="0" bIns="0" rtlCol="0"/>
            <a:lstStyle/>
            <a:p/>
          </p:txBody>
        </p:sp>
        <p:sp>
          <p:nvSpPr>
            <p:cNvPr id="10" name="object 10"/>
            <p:cNvSpPr/>
            <p:nvPr/>
          </p:nvSpPr>
          <p:spPr>
            <a:xfrm>
              <a:off x="6358128" y="4017263"/>
              <a:ext cx="237744" cy="765048"/>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6438901" y="4114801"/>
              <a:ext cx="76200" cy="605155"/>
            </a:xfrm>
            <a:custGeom>
              <a:avLst/>
              <a:gdLst/>
              <a:ahLst/>
              <a:cxnLst/>
              <a:rect l="l" t="t" r="r" b="b"/>
              <a:pathLst>
                <a:path w="76200" h="605154">
                  <a:moveTo>
                    <a:pt x="42862" y="63500"/>
                  </a:moveTo>
                  <a:lnTo>
                    <a:pt x="33337" y="63500"/>
                  </a:lnTo>
                  <a:lnTo>
                    <a:pt x="33336" y="605133"/>
                  </a:lnTo>
                  <a:lnTo>
                    <a:pt x="42861" y="605133"/>
                  </a:lnTo>
                  <a:lnTo>
                    <a:pt x="42862" y="63500"/>
                  </a:lnTo>
                  <a:close/>
                </a:path>
                <a:path w="76200" h="605154">
                  <a:moveTo>
                    <a:pt x="38100" y="0"/>
                  </a:moveTo>
                  <a:lnTo>
                    <a:pt x="0" y="76200"/>
                  </a:lnTo>
                  <a:lnTo>
                    <a:pt x="33337" y="76200"/>
                  </a:lnTo>
                  <a:lnTo>
                    <a:pt x="33337" y="63500"/>
                  </a:lnTo>
                  <a:lnTo>
                    <a:pt x="69850" y="63500"/>
                  </a:lnTo>
                  <a:lnTo>
                    <a:pt x="38100" y="0"/>
                  </a:lnTo>
                  <a:close/>
                </a:path>
                <a:path w="76200" h="605154">
                  <a:moveTo>
                    <a:pt x="69850" y="63500"/>
                  </a:moveTo>
                  <a:lnTo>
                    <a:pt x="42862" y="63500"/>
                  </a:lnTo>
                  <a:lnTo>
                    <a:pt x="42862" y="76200"/>
                  </a:lnTo>
                  <a:lnTo>
                    <a:pt x="76200" y="76200"/>
                  </a:lnTo>
                  <a:lnTo>
                    <a:pt x="69850" y="63500"/>
                  </a:lnTo>
                  <a:close/>
                </a:path>
              </a:pathLst>
            </a:custGeom>
            <a:solidFill>
              <a:srgbClr val="000000"/>
            </a:solidFill>
          </p:spPr>
          <p:txBody>
            <a:bodyPr wrap="square" lIns="0" tIns="0" rIns="0" bIns="0" rtlCol="0"/>
            <a:lstStyle/>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3715511"/>
            <a:ext cx="3057525" cy="3359150"/>
            <a:chOff x="643127" y="3715511"/>
            <a:chExt cx="3057525" cy="3359150"/>
          </a:xfrm>
        </p:grpSpPr>
        <p:sp>
          <p:nvSpPr>
            <p:cNvPr id="3" name="object 3"/>
            <p:cNvSpPr/>
            <p:nvPr/>
          </p:nvSpPr>
          <p:spPr>
            <a:xfrm>
              <a:off x="643127" y="3715511"/>
              <a:ext cx="3057144" cy="33588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3733800"/>
              <a:ext cx="2971800" cy="3276600"/>
            </a:xfrm>
            <a:custGeom>
              <a:avLst/>
              <a:gdLst/>
              <a:ahLst/>
              <a:cxnLst/>
              <a:rect l="l" t="t" r="r" b="b"/>
              <a:pathLst>
                <a:path w="2971800" h="3276600">
                  <a:moveTo>
                    <a:pt x="2971800" y="0"/>
                  </a:moveTo>
                  <a:lnTo>
                    <a:pt x="0" y="0"/>
                  </a:lnTo>
                  <a:lnTo>
                    <a:pt x="0" y="3276599"/>
                  </a:lnTo>
                  <a:lnTo>
                    <a:pt x="2971800" y="3276599"/>
                  </a:lnTo>
                  <a:lnTo>
                    <a:pt x="2971800" y="0"/>
                  </a:lnTo>
                  <a:close/>
                </a:path>
              </a:pathLst>
            </a:custGeom>
            <a:solidFill>
              <a:srgbClr val="DCE6F2"/>
            </a:solidFill>
          </p:spPr>
          <p:txBody>
            <a:bodyPr wrap="square" lIns="0" tIns="0" rIns="0" bIns="0" rtlCol="0"/>
            <a:lstStyle/>
            <a:p/>
          </p:txBody>
        </p:sp>
      </p:grpSp>
      <p:sp>
        <p:nvSpPr>
          <p:cNvPr id="5" name="object 5"/>
          <p:cNvSpPr txBox="1"/>
          <p:nvPr/>
        </p:nvSpPr>
        <p:spPr>
          <a:xfrm>
            <a:off x="983757" y="1908555"/>
            <a:ext cx="2584450" cy="1589405"/>
          </a:xfrm>
          <a:prstGeom prst="rect">
            <a:avLst/>
          </a:prstGeom>
        </p:spPr>
        <p:txBody>
          <a:bodyPr wrap="square" lIns="0" tIns="22860" rIns="0" bIns="0" rtlCol="0" vert="horz">
            <a:spAutoFit/>
          </a:bodyPr>
          <a:lstStyle/>
          <a:p>
            <a:pPr marL="298450" marR="5080" indent="-285750">
              <a:lnSpc>
                <a:spcPts val="1900"/>
              </a:lnSpc>
              <a:spcBef>
                <a:spcPts val="180"/>
              </a:spcBef>
              <a:buFont typeface="Wingdings"/>
              <a:buChar char="➢"/>
              <a:tabLst>
                <a:tab pos="298450" algn="l"/>
              </a:tabLst>
            </a:pPr>
            <a:r>
              <a:rPr dirty="0" sz="1600">
                <a:latin typeface="Calibri"/>
                <a:cs typeface="Calibri"/>
              </a:rPr>
              <a:t>A </a:t>
            </a:r>
            <a:r>
              <a:rPr dirty="0" sz="1600" spc="-5">
                <a:latin typeface="Calibri"/>
                <a:cs typeface="Calibri"/>
              </a:rPr>
              <a:t>low </a:t>
            </a:r>
            <a:r>
              <a:rPr dirty="0" sz="1600" spc="-10">
                <a:latin typeface="Calibri"/>
                <a:cs typeface="Calibri"/>
              </a:rPr>
              <a:t>viral </a:t>
            </a:r>
            <a:r>
              <a:rPr dirty="0" sz="1600" spc="-5">
                <a:latin typeface="Calibri"/>
                <a:cs typeface="Calibri"/>
              </a:rPr>
              <a:t>load means </a:t>
            </a:r>
            <a:r>
              <a:rPr dirty="0" sz="1600" spc="-325">
                <a:latin typeface="Calibri"/>
                <a:cs typeface="Calibri"/>
              </a:rPr>
              <a:t>your  </a:t>
            </a:r>
            <a:r>
              <a:rPr dirty="0" sz="1600" spc="-25">
                <a:latin typeface="Calibri"/>
                <a:cs typeface="Calibri"/>
              </a:rPr>
              <a:t>ARVs </a:t>
            </a:r>
            <a:r>
              <a:rPr dirty="0" sz="1600" spc="-10">
                <a:latin typeface="Calibri"/>
                <a:cs typeface="Calibri"/>
              </a:rPr>
              <a:t>are</a:t>
            </a:r>
            <a:r>
              <a:rPr dirty="0" sz="1600" spc="20">
                <a:latin typeface="Calibri"/>
                <a:cs typeface="Calibri"/>
              </a:rPr>
              <a:t> </a:t>
            </a:r>
            <a:r>
              <a:rPr dirty="0" sz="1600" spc="-5">
                <a:latin typeface="Calibri"/>
                <a:cs typeface="Calibri"/>
              </a:rPr>
              <a:t>working.</a:t>
            </a:r>
            <a:endParaRPr sz="1600">
              <a:latin typeface="Calibri"/>
              <a:cs typeface="Calibri"/>
            </a:endParaRPr>
          </a:p>
          <a:p>
            <a:pPr marL="298450" marR="206375" indent="-285750">
              <a:lnSpc>
                <a:spcPts val="1900"/>
              </a:lnSpc>
              <a:spcBef>
                <a:spcPts val="400"/>
              </a:spcBef>
              <a:buFont typeface="Wingdings"/>
              <a:buChar char="➢"/>
              <a:tabLst>
                <a:tab pos="298450" algn="l"/>
              </a:tabLst>
            </a:pPr>
            <a:r>
              <a:rPr dirty="0" sz="1600" spc="-5">
                <a:latin typeface="Calibri"/>
                <a:cs typeface="Calibri"/>
              </a:rPr>
              <a:t>This </a:t>
            </a:r>
            <a:r>
              <a:rPr dirty="0" sz="1600">
                <a:latin typeface="Calibri"/>
                <a:cs typeface="Calibri"/>
              </a:rPr>
              <a:t>does not </a:t>
            </a:r>
            <a:r>
              <a:rPr dirty="0" sz="1600" spc="-5">
                <a:latin typeface="Calibri"/>
                <a:cs typeface="Calibri"/>
              </a:rPr>
              <a:t>mean </a:t>
            </a:r>
            <a:r>
              <a:rPr dirty="0" sz="1600" spc="-340">
                <a:latin typeface="Calibri"/>
                <a:cs typeface="Calibri"/>
              </a:rPr>
              <a:t>ARVs  </a:t>
            </a:r>
            <a:r>
              <a:rPr dirty="0" sz="1600" spc="-10">
                <a:latin typeface="Calibri"/>
                <a:cs typeface="Calibri"/>
              </a:rPr>
              <a:t>can </a:t>
            </a:r>
            <a:r>
              <a:rPr dirty="0" sz="1600" spc="-5">
                <a:latin typeface="Calibri"/>
                <a:cs typeface="Calibri"/>
              </a:rPr>
              <a:t>be</a:t>
            </a:r>
            <a:r>
              <a:rPr dirty="0" sz="1600">
                <a:latin typeface="Calibri"/>
                <a:cs typeface="Calibri"/>
              </a:rPr>
              <a:t> </a:t>
            </a:r>
            <a:r>
              <a:rPr dirty="0" sz="1600" spc="-10">
                <a:latin typeface="Calibri"/>
                <a:cs typeface="Calibri"/>
              </a:rPr>
              <a:t>stopped.</a:t>
            </a:r>
            <a:endParaRPr sz="1600">
              <a:latin typeface="Calibri"/>
              <a:cs typeface="Calibri"/>
            </a:endParaRPr>
          </a:p>
          <a:p>
            <a:pPr marL="298450" marR="33655" indent="-285750">
              <a:lnSpc>
                <a:spcPct val="103800"/>
              </a:lnSpc>
              <a:spcBef>
                <a:spcPts val="245"/>
              </a:spcBef>
              <a:buFont typeface="Wingdings"/>
              <a:buChar char="➢"/>
              <a:tabLst>
                <a:tab pos="298450" algn="l"/>
              </a:tabLst>
            </a:pPr>
            <a:r>
              <a:rPr dirty="0" sz="1600" spc="-5">
                <a:latin typeface="Calibri"/>
                <a:cs typeface="Calibri"/>
              </a:rPr>
              <a:t>Continue </a:t>
            </a:r>
            <a:r>
              <a:rPr dirty="0" sz="1600" spc="-10">
                <a:latin typeface="Calibri"/>
                <a:cs typeface="Calibri"/>
              </a:rPr>
              <a:t>to </a:t>
            </a:r>
            <a:r>
              <a:rPr dirty="0" sz="1600" spc="-20">
                <a:latin typeface="Calibri"/>
                <a:cs typeface="Calibri"/>
              </a:rPr>
              <a:t>take </a:t>
            </a:r>
            <a:r>
              <a:rPr dirty="0" sz="1600" spc="-5">
                <a:latin typeface="Calibri"/>
                <a:cs typeface="Calibri"/>
              </a:rPr>
              <a:t>your </a:t>
            </a:r>
            <a:r>
              <a:rPr dirty="0" sz="1600" spc="-340">
                <a:latin typeface="Calibri"/>
                <a:cs typeface="Calibri"/>
              </a:rPr>
              <a:t>ARVs  </a:t>
            </a:r>
            <a:r>
              <a:rPr dirty="0" sz="1600" spc="-5">
                <a:latin typeface="Calibri"/>
                <a:cs typeface="Calibri"/>
              </a:rPr>
              <a:t>every </a:t>
            </a:r>
            <a:r>
              <a:rPr dirty="0" sz="1600" spc="-40">
                <a:latin typeface="Calibri"/>
                <a:cs typeface="Calibri"/>
              </a:rPr>
              <a:t>day.</a:t>
            </a:r>
            <a:endParaRPr sz="1600">
              <a:latin typeface="Calibri"/>
              <a:cs typeface="Calibri"/>
            </a:endParaRPr>
          </a:p>
        </p:txBody>
      </p:sp>
      <p:sp>
        <p:nvSpPr>
          <p:cNvPr id="6" name="object 6"/>
          <p:cNvSpPr txBox="1"/>
          <p:nvPr/>
        </p:nvSpPr>
        <p:spPr>
          <a:xfrm>
            <a:off x="685800" y="3733800"/>
            <a:ext cx="2971800" cy="3276600"/>
          </a:xfrm>
          <a:prstGeom prst="rect">
            <a:avLst/>
          </a:prstGeom>
        </p:spPr>
        <p:txBody>
          <a:bodyPr wrap="square" lIns="0" tIns="62865" rIns="0" bIns="0" rtlCol="0" vert="horz">
            <a:spAutoFit/>
          </a:bodyPr>
          <a:lstStyle/>
          <a:p>
            <a:pPr marL="691515">
              <a:lnSpc>
                <a:spcPct val="100000"/>
              </a:lnSpc>
              <a:spcBef>
                <a:spcPts val="495"/>
              </a:spcBef>
            </a:pPr>
            <a:r>
              <a:rPr dirty="0" sz="1400" spc="-15" b="1">
                <a:latin typeface="Calibri"/>
                <a:cs typeface="Calibri"/>
              </a:rPr>
              <a:t>Let’s</a:t>
            </a:r>
            <a:r>
              <a:rPr dirty="0" sz="1400" spc="-5" b="1">
                <a:latin typeface="Calibri"/>
                <a:cs typeface="Calibri"/>
              </a:rPr>
              <a:t> </a:t>
            </a:r>
            <a:r>
              <a:rPr dirty="0" sz="1400" spc="-10" b="1">
                <a:latin typeface="Calibri"/>
                <a:cs typeface="Calibri"/>
              </a:rPr>
              <a:t>Review:</a:t>
            </a:r>
            <a:endParaRPr sz="1400">
              <a:latin typeface="Calibri"/>
              <a:cs typeface="Calibri"/>
            </a:endParaRPr>
          </a:p>
          <a:p>
            <a:pPr marL="977265" marR="76835" indent="-285750">
              <a:lnSpc>
                <a:spcPct val="100000"/>
              </a:lnSpc>
              <a:spcBef>
                <a:spcPts val="335"/>
              </a:spcBef>
              <a:buFont typeface="Arial"/>
              <a:buChar char="•"/>
              <a:tabLst>
                <a:tab pos="977265" algn="l"/>
                <a:tab pos="977900" algn="l"/>
              </a:tabLst>
            </a:pPr>
            <a:r>
              <a:rPr dirty="0" sz="1400" spc="-5">
                <a:latin typeface="Calibri"/>
                <a:cs typeface="Calibri"/>
              </a:rPr>
              <a:t>What does </a:t>
            </a:r>
            <a:r>
              <a:rPr dirty="0" sz="1400">
                <a:latin typeface="Calibri"/>
                <a:cs typeface="Calibri"/>
              </a:rPr>
              <a:t>a </a:t>
            </a:r>
            <a:r>
              <a:rPr dirty="0" sz="1400" spc="-5">
                <a:latin typeface="Calibri"/>
                <a:cs typeface="Calibri"/>
              </a:rPr>
              <a:t>low </a:t>
            </a:r>
            <a:r>
              <a:rPr dirty="0" sz="1400" spc="-10">
                <a:latin typeface="Calibri"/>
                <a:cs typeface="Calibri"/>
              </a:rPr>
              <a:t>viral </a:t>
            </a:r>
            <a:r>
              <a:rPr dirty="0" sz="1400" spc="-5">
                <a:latin typeface="Calibri"/>
                <a:cs typeface="Calibri"/>
              </a:rPr>
              <a:t>load  mean?</a:t>
            </a:r>
            <a:endParaRPr sz="1400">
              <a:latin typeface="Calibri"/>
              <a:cs typeface="Calibri"/>
            </a:endParaRPr>
          </a:p>
          <a:p>
            <a:pPr marL="977265" marR="97790" indent="-285750">
              <a:lnSpc>
                <a:spcPct val="100699"/>
              </a:lnSpc>
              <a:spcBef>
                <a:spcPts val="325"/>
              </a:spcBef>
              <a:buFont typeface="Arial"/>
              <a:buChar char="•"/>
              <a:tabLst>
                <a:tab pos="977265" algn="l"/>
                <a:tab pos="977900" algn="l"/>
              </a:tabLst>
            </a:pPr>
            <a:r>
              <a:rPr dirty="0" sz="1400" spc="-10">
                <a:latin typeface="Calibri"/>
                <a:cs typeface="Calibri"/>
              </a:rPr>
              <a:t>Why </a:t>
            </a:r>
            <a:r>
              <a:rPr dirty="0" sz="1400">
                <a:latin typeface="Calibri"/>
                <a:cs typeface="Calibri"/>
              </a:rPr>
              <a:t>is it </a:t>
            </a:r>
            <a:r>
              <a:rPr dirty="0" sz="1400" spc="-5">
                <a:latin typeface="Calibri"/>
                <a:cs typeface="Calibri"/>
              </a:rPr>
              <a:t>important to  continue taking your</a:t>
            </a:r>
            <a:r>
              <a:rPr dirty="0" sz="1400" spc="-70">
                <a:latin typeface="Calibri"/>
                <a:cs typeface="Calibri"/>
              </a:rPr>
              <a:t> </a:t>
            </a:r>
            <a:r>
              <a:rPr dirty="0" sz="1400" spc="-20">
                <a:latin typeface="Calibri"/>
                <a:cs typeface="Calibri"/>
              </a:rPr>
              <a:t>ARVs  </a:t>
            </a:r>
            <a:r>
              <a:rPr dirty="0" sz="1400" spc="-5">
                <a:latin typeface="Calibri"/>
                <a:cs typeface="Calibri"/>
              </a:rPr>
              <a:t>every</a:t>
            </a:r>
            <a:r>
              <a:rPr dirty="0" sz="1400" spc="-10">
                <a:latin typeface="Calibri"/>
                <a:cs typeface="Calibri"/>
              </a:rPr>
              <a:t> day?</a:t>
            </a:r>
            <a:endParaRPr sz="1400">
              <a:latin typeface="Calibri"/>
              <a:cs typeface="Calibri"/>
            </a:endParaRPr>
          </a:p>
          <a:p>
            <a:pPr marL="977265" marR="106045" indent="-285750">
              <a:lnSpc>
                <a:spcPct val="99000"/>
              </a:lnSpc>
              <a:spcBef>
                <a:spcPts val="355"/>
              </a:spcBef>
              <a:buFont typeface="Arial"/>
              <a:buChar char="•"/>
              <a:tabLst>
                <a:tab pos="977265" algn="l"/>
                <a:tab pos="977900" algn="l"/>
              </a:tabLst>
            </a:pPr>
            <a:r>
              <a:rPr dirty="0" u="sng" sz="1400" spc="-10" b="1">
                <a:uFill>
                  <a:solidFill>
                    <a:srgbClr val="000000"/>
                  </a:solidFill>
                </a:uFill>
                <a:latin typeface="Calibri"/>
                <a:cs typeface="Calibri"/>
              </a:rPr>
              <a:t>Pregnant/early </a:t>
            </a:r>
            <a:r>
              <a:rPr dirty="0" u="sng" sz="1400" spc="-10" b="1">
                <a:uFill>
                  <a:solidFill>
                    <a:srgbClr val="000000"/>
                  </a:solidFill>
                </a:uFill>
                <a:latin typeface="Calibri"/>
                <a:cs typeface="Calibri"/>
              </a:rPr>
              <a:t> </a:t>
            </a:r>
            <a:r>
              <a:rPr dirty="0" u="sng" sz="1400" spc="-5" b="1">
                <a:uFill>
                  <a:solidFill>
                    <a:srgbClr val="000000"/>
                  </a:solidFill>
                </a:uFill>
                <a:latin typeface="Calibri"/>
                <a:cs typeface="Calibri"/>
              </a:rPr>
              <a:t>postpartum </a:t>
            </a:r>
            <a:r>
              <a:rPr dirty="0" u="sng" sz="1400" spc="-10" b="1">
                <a:uFill>
                  <a:solidFill>
                    <a:srgbClr val="000000"/>
                  </a:solidFill>
                </a:uFill>
                <a:latin typeface="Calibri"/>
                <a:cs typeface="Calibri"/>
              </a:rPr>
              <a:t>women</a:t>
            </a:r>
            <a:r>
              <a:rPr dirty="0" sz="1400" spc="-10">
                <a:latin typeface="Calibri"/>
                <a:cs typeface="Calibri"/>
              </a:rPr>
              <a:t>:</a:t>
            </a:r>
            <a:r>
              <a:rPr dirty="0" sz="1400" spc="-70">
                <a:latin typeface="Calibri"/>
                <a:cs typeface="Calibri"/>
              </a:rPr>
              <a:t> </a:t>
            </a:r>
            <a:r>
              <a:rPr dirty="0" sz="1400" spc="-10">
                <a:latin typeface="Calibri"/>
                <a:cs typeface="Calibri"/>
              </a:rPr>
              <a:t>Why  </a:t>
            </a:r>
            <a:r>
              <a:rPr dirty="0" sz="1400">
                <a:latin typeface="Calibri"/>
                <a:cs typeface="Calibri"/>
              </a:rPr>
              <a:t>do </a:t>
            </a:r>
            <a:r>
              <a:rPr dirty="0" sz="1400" spc="-10">
                <a:latin typeface="Calibri"/>
                <a:cs typeface="Calibri"/>
              </a:rPr>
              <a:t>you </a:t>
            </a:r>
            <a:r>
              <a:rPr dirty="0" sz="1400">
                <a:latin typeface="Calibri"/>
                <a:cs typeface="Calibri"/>
              </a:rPr>
              <a:t>need </a:t>
            </a:r>
            <a:r>
              <a:rPr dirty="0" sz="1400" spc="-5">
                <a:latin typeface="Calibri"/>
                <a:cs typeface="Calibri"/>
              </a:rPr>
              <a:t>to give </a:t>
            </a:r>
            <a:r>
              <a:rPr dirty="0" sz="1400" spc="-20">
                <a:latin typeface="Calibri"/>
                <a:cs typeface="Calibri"/>
              </a:rPr>
              <a:t>ARVs  </a:t>
            </a:r>
            <a:r>
              <a:rPr dirty="0" sz="1400" spc="-5">
                <a:latin typeface="Calibri"/>
                <a:cs typeface="Calibri"/>
              </a:rPr>
              <a:t>to your</a:t>
            </a:r>
            <a:r>
              <a:rPr dirty="0" sz="1400" spc="-15">
                <a:latin typeface="Calibri"/>
                <a:cs typeface="Calibri"/>
              </a:rPr>
              <a:t> </a:t>
            </a:r>
            <a:r>
              <a:rPr dirty="0" sz="1400" spc="-5">
                <a:latin typeface="Calibri"/>
                <a:cs typeface="Calibri"/>
              </a:rPr>
              <a:t>baby?</a:t>
            </a:r>
            <a:endParaRPr sz="1400">
              <a:latin typeface="Calibri"/>
              <a:cs typeface="Calibri"/>
            </a:endParaRPr>
          </a:p>
          <a:p>
            <a:pPr marL="977265" marR="273685" indent="-285750">
              <a:lnSpc>
                <a:spcPts val="1580"/>
              </a:lnSpc>
              <a:spcBef>
                <a:spcPts val="565"/>
              </a:spcBef>
              <a:buFont typeface="Arial"/>
              <a:buChar char="•"/>
              <a:tabLst>
                <a:tab pos="977265" algn="l"/>
                <a:tab pos="977900" algn="l"/>
              </a:tabLst>
            </a:pPr>
            <a:r>
              <a:rPr dirty="0" sz="1400">
                <a:latin typeface="Calibri"/>
                <a:cs typeface="Calibri"/>
              </a:rPr>
              <a:t>When </a:t>
            </a:r>
            <a:r>
              <a:rPr dirty="0" sz="1400" spc="-5">
                <a:latin typeface="Calibri"/>
                <a:cs typeface="Calibri"/>
              </a:rPr>
              <a:t>will </a:t>
            </a:r>
            <a:r>
              <a:rPr dirty="0" sz="1400">
                <a:latin typeface="Calibri"/>
                <a:cs typeface="Calibri"/>
              </a:rPr>
              <a:t>the </a:t>
            </a:r>
            <a:r>
              <a:rPr dirty="0" sz="1400" spc="-5">
                <a:latin typeface="Calibri"/>
                <a:cs typeface="Calibri"/>
              </a:rPr>
              <a:t>next </a:t>
            </a:r>
            <a:r>
              <a:rPr dirty="0" sz="1400" spc="-10">
                <a:latin typeface="Calibri"/>
                <a:cs typeface="Calibri"/>
              </a:rPr>
              <a:t>viral  </a:t>
            </a:r>
            <a:r>
              <a:rPr dirty="0" sz="1400" spc="-5">
                <a:latin typeface="Calibri"/>
                <a:cs typeface="Calibri"/>
              </a:rPr>
              <a:t>load </a:t>
            </a:r>
            <a:r>
              <a:rPr dirty="0" sz="1400">
                <a:latin typeface="Calibri"/>
                <a:cs typeface="Calibri"/>
              </a:rPr>
              <a:t>be</a:t>
            </a:r>
            <a:r>
              <a:rPr dirty="0" sz="1400" spc="-20">
                <a:latin typeface="Calibri"/>
                <a:cs typeface="Calibri"/>
              </a:rPr>
              <a:t> </a:t>
            </a:r>
            <a:r>
              <a:rPr dirty="0" sz="1400" spc="-10">
                <a:latin typeface="Calibri"/>
                <a:cs typeface="Calibri"/>
              </a:rPr>
              <a:t>checked?</a:t>
            </a:r>
            <a:endParaRPr sz="1400">
              <a:latin typeface="Calibri"/>
              <a:cs typeface="Calibri"/>
            </a:endParaRPr>
          </a:p>
          <a:p>
            <a:pPr marL="977265" marR="283845" indent="-285750">
              <a:lnSpc>
                <a:spcPts val="1580"/>
              </a:lnSpc>
              <a:spcBef>
                <a:spcPts val="535"/>
              </a:spcBef>
              <a:buFont typeface="Arial"/>
              <a:buChar char="•"/>
              <a:tabLst>
                <a:tab pos="977265" algn="l"/>
                <a:tab pos="977900" algn="l"/>
              </a:tabLst>
            </a:pPr>
            <a:r>
              <a:rPr dirty="0" sz="1400" spc="-5">
                <a:latin typeface="Calibri"/>
                <a:cs typeface="Calibri"/>
              </a:rPr>
              <a:t>What medicines </a:t>
            </a:r>
            <a:r>
              <a:rPr dirty="0" sz="1400">
                <a:latin typeface="Calibri"/>
                <a:cs typeface="Calibri"/>
              </a:rPr>
              <a:t>do</a:t>
            </a:r>
            <a:r>
              <a:rPr dirty="0" sz="1400" spc="-55">
                <a:latin typeface="Calibri"/>
                <a:cs typeface="Calibri"/>
              </a:rPr>
              <a:t> </a:t>
            </a:r>
            <a:r>
              <a:rPr dirty="0" sz="1400" spc="-10">
                <a:latin typeface="Calibri"/>
                <a:cs typeface="Calibri"/>
              </a:rPr>
              <a:t>you  </a:t>
            </a:r>
            <a:r>
              <a:rPr dirty="0" sz="1400" spc="-15">
                <a:latin typeface="Calibri"/>
                <a:cs typeface="Calibri"/>
              </a:rPr>
              <a:t>take </a:t>
            </a:r>
            <a:r>
              <a:rPr dirty="0" sz="1400">
                <a:latin typeface="Calibri"/>
                <a:cs typeface="Calibri"/>
              </a:rPr>
              <a:t>and</a:t>
            </a:r>
            <a:r>
              <a:rPr dirty="0" sz="1400" spc="-5">
                <a:latin typeface="Calibri"/>
                <a:cs typeface="Calibri"/>
              </a:rPr>
              <a:t> when?</a:t>
            </a:r>
            <a:endParaRPr sz="1400">
              <a:latin typeface="Calibri"/>
              <a:cs typeface="Calibri"/>
            </a:endParaRPr>
          </a:p>
        </p:txBody>
      </p:sp>
      <p:sp>
        <p:nvSpPr>
          <p:cNvPr id="7" name="object 7"/>
          <p:cNvSpPr/>
          <p:nvPr/>
        </p:nvSpPr>
        <p:spPr>
          <a:xfrm>
            <a:off x="750569" y="3845612"/>
            <a:ext cx="544830" cy="802587"/>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4031757" y="1926336"/>
            <a:ext cx="5288280" cy="2244725"/>
          </a:xfrm>
          <a:prstGeom prst="rect">
            <a:avLst/>
          </a:prstGeom>
        </p:spPr>
        <p:txBody>
          <a:bodyPr wrap="square" lIns="0" tIns="45720" rIns="0" bIns="0" rtlCol="0" vert="horz">
            <a:spAutoFit/>
          </a:bodyPr>
          <a:lstStyle/>
          <a:p>
            <a:pPr marL="298450" indent="-285750">
              <a:lnSpc>
                <a:spcPct val="100000"/>
              </a:lnSpc>
              <a:spcBef>
                <a:spcPts val="360"/>
              </a:spcBef>
              <a:buFont typeface="Arial"/>
              <a:buChar char="•"/>
              <a:tabLst>
                <a:tab pos="297815" algn="l"/>
                <a:tab pos="298450" algn="l"/>
              </a:tabLst>
            </a:pPr>
            <a:r>
              <a:rPr dirty="0" sz="1100" spc="-5">
                <a:latin typeface="Calibri"/>
                <a:cs typeface="Calibri"/>
              </a:rPr>
              <a:t>This does not mean you can </a:t>
            </a:r>
            <a:r>
              <a:rPr dirty="0" sz="1100" spc="-10">
                <a:latin typeface="Calibri"/>
                <a:cs typeface="Calibri"/>
              </a:rPr>
              <a:t>stop </a:t>
            </a:r>
            <a:r>
              <a:rPr dirty="0" sz="1100" spc="-5">
                <a:latin typeface="Calibri"/>
                <a:cs typeface="Calibri"/>
              </a:rPr>
              <a:t>taking your ARVs; you should </a:t>
            </a:r>
            <a:r>
              <a:rPr dirty="0" sz="1100" spc="-10">
                <a:latin typeface="Calibri"/>
                <a:cs typeface="Calibri"/>
              </a:rPr>
              <a:t>continue </a:t>
            </a:r>
            <a:r>
              <a:rPr dirty="0" sz="1100" spc="-5">
                <a:latin typeface="Calibri"/>
                <a:cs typeface="Calibri"/>
              </a:rPr>
              <a:t>using</a:t>
            </a:r>
            <a:r>
              <a:rPr dirty="0" sz="1100" spc="90">
                <a:latin typeface="Calibri"/>
                <a:cs typeface="Calibri"/>
              </a:rPr>
              <a:t> </a:t>
            </a:r>
            <a:r>
              <a:rPr dirty="0" sz="1100" spc="-10">
                <a:latin typeface="Calibri"/>
                <a:cs typeface="Calibri"/>
              </a:rPr>
              <a:t>condoms.</a:t>
            </a:r>
            <a:endParaRPr sz="1100">
              <a:latin typeface="Calibri"/>
              <a:cs typeface="Calibri"/>
            </a:endParaRPr>
          </a:p>
          <a:p>
            <a:pPr marL="298450" marR="93345" indent="-285750">
              <a:lnSpc>
                <a:spcPct val="101200"/>
              </a:lnSpc>
              <a:spcBef>
                <a:spcPts val="250"/>
              </a:spcBef>
              <a:buFont typeface="Arial"/>
              <a:buChar char="•"/>
              <a:tabLst>
                <a:tab pos="297815" algn="l"/>
                <a:tab pos="298450" algn="l"/>
              </a:tabLst>
            </a:pPr>
            <a:r>
              <a:rPr dirty="0" sz="1100" spc="-5">
                <a:latin typeface="Calibri"/>
                <a:cs typeface="Calibri"/>
              </a:rPr>
              <a:t>It is important to </a:t>
            </a:r>
            <a:r>
              <a:rPr dirty="0" sz="1100" spc="-5" b="1">
                <a:latin typeface="Calibri"/>
                <a:cs typeface="Calibri"/>
              </a:rPr>
              <a:t>continue </a:t>
            </a:r>
            <a:r>
              <a:rPr dirty="0" sz="1100" spc="-5">
                <a:latin typeface="Calibri"/>
                <a:cs typeface="Calibri"/>
              </a:rPr>
              <a:t>to take </a:t>
            </a:r>
            <a:r>
              <a:rPr dirty="0" sz="1100" b="1">
                <a:latin typeface="Calibri"/>
                <a:cs typeface="Calibri"/>
              </a:rPr>
              <a:t>ARVs </a:t>
            </a:r>
            <a:r>
              <a:rPr dirty="0" sz="1100" spc="-5">
                <a:latin typeface="Calibri"/>
                <a:cs typeface="Calibri"/>
              </a:rPr>
              <a:t>as instructed </a:t>
            </a:r>
            <a:r>
              <a:rPr dirty="0" sz="1100">
                <a:latin typeface="Calibri"/>
                <a:cs typeface="Calibri"/>
              </a:rPr>
              <a:t>every </a:t>
            </a:r>
            <a:r>
              <a:rPr dirty="0" sz="1100" spc="-5">
                <a:latin typeface="Calibri"/>
                <a:cs typeface="Calibri"/>
              </a:rPr>
              <a:t>day to keep HIV from  making more virus, to prevent HIV from spreading to your baby or sexual partners and  to </a:t>
            </a:r>
            <a:r>
              <a:rPr dirty="0" sz="1100" spc="-10">
                <a:latin typeface="Calibri"/>
                <a:cs typeface="Calibri"/>
              </a:rPr>
              <a:t>stay </a:t>
            </a:r>
            <a:r>
              <a:rPr dirty="0" sz="1100" spc="-5">
                <a:latin typeface="Calibri"/>
                <a:cs typeface="Calibri"/>
              </a:rPr>
              <a:t>healthy. If you don’t take your ARVs, your virus may become more difficult to  treat and </a:t>
            </a:r>
            <a:r>
              <a:rPr dirty="0" sz="1100" spc="-10">
                <a:latin typeface="Calibri"/>
                <a:cs typeface="Calibri"/>
              </a:rPr>
              <a:t>some </a:t>
            </a:r>
            <a:r>
              <a:rPr dirty="0" sz="1100" spc="-5">
                <a:latin typeface="Calibri"/>
                <a:cs typeface="Calibri"/>
              </a:rPr>
              <a:t>of the medicine will not</a:t>
            </a:r>
            <a:r>
              <a:rPr dirty="0" sz="1100" spc="15">
                <a:latin typeface="Calibri"/>
                <a:cs typeface="Calibri"/>
              </a:rPr>
              <a:t> </a:t>
            </a:r>
            <a:r>
              <a:rPr dirty="0" sz="1100" spc="-5">
                <a:latin typeface="Calibri"/>
                <a:cs typeface="Calibri"/>
              </a:rPr>
              <a:t>work.</a:t>
            </a:r>
            <a:endParaRPr sz="1100">
              <a:latin typeface="Calibri"/>
              <a:cs typeface="Calibri"/>
            </a:endParaRPr>
          </a:p>
          <a:p>
            <a:pPr marL="298450" indent="-285750">
              <a:lnSpc>
                <a:spcPct val="100000"/>
              </a:lnSpc>
              <a:spcBef>
                <a:spcPts val="170"/>
              </a:spcBef>
              <a:buFont typeface="Arial"/>
              <a:buChar char="•"/>
              <a:tabLst>
                <a:tab pos="297815" algn="l"/>
                <a:tab pos="298450" algn="l"/>
              </a:tabLst>
            </a:pPr>
            <a:r>
              <a:rPr dirty="0" sz="1100">
                <a:latin typeface="Calibri"/>
                <a:cs typeface="Calibri"/>
              </a:rPr>
              <a:t>A </a:t>
            </a:r>
            <a:r>
              <a:rPr dirty="0" sz="1100" spc="-5">
                <a:latin typeface="Calibri"/>
                <a:cs typeface="Calibri"/>
              </a:rPr>
              <a:t>late </a:t>
            </a:r>
            <a:r>
              <a:rPr dirty="0" sz="1100" spc="-10">
                <a:latin typeface="Calibri"/>
                <a:cs typeface="Calibri"/>
              </a:rPr>
              <a:t>dose </a:t>
            </a:r>
            <a:r>
              <a:rPr dirty="0" sz="1100" spc="-5">
                <a:latin typeface="Calibri"/>
                <a:cs typeface="Calibri"/>
              </a:rPr>
              <a:t>is better than </a:t>
            </a:r>
            <a:r>
              <a:rPr dirty="0" sz="1100">
                <a:latin typeface="Calibri"/>
                <a:cs typeface="Calibri"/>
              </a:rPr>
              <a:t>a </a:t>
            </a:r>
            <a:r>
              <a:rPr dirty="0" sz="1100" spc="-5">
                <a:latin typeface="Calibri"/>
                <a:cs typeface="Calibri"/>
              </a:rPr>
              <a:t>missed</a:t>
            </a:r>
            <a:r>
              <a:rPr dirty="0" sz="1100" spc="-60">
                <a:latin typeface="Calibri"/>
                <a:cs typeface="Calibri"/>
              </a:rPr>
              <a:t> </a:t>
            </a:r>
            <a:r>
              <a:rPr dirty="0" sz="1100" spc="-5">
                <a:latin typeface="Calibri"/>
                <a:cs typeface="Calibri"/>
              </a:rPr>
              <a:t>dose.</a:t>
            </a:r>
            <a:endParaRPr sz="1100">
              <a:latin typeface="Calibri"/>
              <a:cs typeface="Calibri"/>
            </a:endParaRPr>
          </a:p>
          <a:p>
            <a:pPr marL="298450" marR="198120" indent="-285750">
              <a:lnSpc>
                <a:spcPct val="102699"/>
              </a:lnSpc>
              <a:spcBef>
                <a:spcPts val="250"/>
              </a:spcBef>
              <a:buFont typeface="Arial"/>
              <a:buChar char="•"/>
              <a:tabLst>
                <a:tab pos="297815" algn="l"/>
                <a:tab pos="298450" algn="l"/>
              </a:tabLst>
            </a:pPr>
            <a:r>
              <a:rPr dirty="0" u="sng" sz="1100" spc="-5" b="1">
                <a:uFill>
                  <a:solidFill>
                    <a:srgbClr val="000000"/>
                  </a:solidFill>
                </a:uFill>
                <a:latin typeface="Calibri"/>
                <a:cs typeface="Calibri"/>
              </a:rPr>
              <a:t>Pregnant/early postpartum women</a:t>
            </a:r>
            <a:r>
              <a:rPr dirty="0" sz="1100" spc="-5">
                <a:latin typeface="Calibri"/>
                <a:cs typeface="Calibri"/>
              </a:rPr>
              <a:t>: In </a:t>
            </a:r>
            <a:r>
              <a:rPr dirty="0" sz="1100" spc="-10">
                <a:latin typeface="Calibri"/>
                <a:cs typeface="Calibri"/>
              </a:rPr>
              <a:t>addition </a:t>
            </a:r>
            <a:r>
              <a:rPr dirty="0" sz="1100" spc="-5">
                <a:latin typeface="Calibri"/>
                <a:cs typeface="Calibri"/>
              </a:rPr>
              <a:t>to staying on your </a:t>
            </a:r>
            <a:r>
              <a:rPr dirty="0" sz="1100">
                <a:latin typeface="Calibri"/>
                <a:cs typeface="Calibri"/>
              </a:rPr>
              <a:t>ARVs </a:t>
            </a:r>
            <a:r>
              <a:rPr dirty="0" sz="1100" spc="-5">
                <a:latin typeface="Calibri"/>
                <a:cs typeface="Calibri"/>
              </a:rPr>
              <a:t>after giving  birth you will give your baby </a:t>
            </a:r>
            <a:r>
              <a:rPr dirty="0" sz="1100">
                <a:latin typeface="Calibri"/>
                <a:cs typeface="Calibri"/>
              </a:rPr>
              <a:t>ARVs every </a:t>
            </a:r>
            <a:r>
              <a:rPr dirty="0" sz="1100" spc="-5">
                <a:latin typeface="Calibri"/>
                <a:cs typeface="Calibri"/>
              </a:rPr>
              <a:t>day for at least [insert </a:t>
            </a:r>
            <a:r>
              <a:rPr dirty="0" sz="1100" spc="-10">
                <a:latin typeface="Calibri"/>
                <a:cs typeface="Calibri"/>
              </a:rPr>
              <a:t>national </a:t>
            </a:r>
            <a:r>
              <a:rPr dirty="0" sz="1100" spc="-5">
                <a:latin typeface="Calibri"/>
                <a:cs typeface="Calibri"/>
              </a:rPr>
              <a:t>guidelines]  months of life. Infant </a:t>
            </a:r>
            <a:r>
              <a:rPr dirty="0" sz="1100">
                <a:latin typeface="Calibri"/>
                <a:cs typeface="Calibri"/>
              </a:rPr>
              <a:t>ARVs </a:t>
            </a:r>
            <a:r>
              <a:rPr dirty="0" sz="1100" spc="-5">
                <a:latin typeface="Calibri"/>
                <a:cs typeface="Calibri"/>
              </a:rPr>
              <a:t>give the baby extra </a:t>
            </a:r>
            <a:r>
              <a:rPr dirty="0" sz="1100" spc="-10">
                <a:latin typeface="Calibri"/>
                <a:cs typeface="Calibri"/>
              </a:rPr>
              <a:t>protection </a:t>
            </a:r>
            <a:r>
              <a:rPr dirty="0" sz="1100" spc="-5">
                <a:latin typeface="Calibri"/>
                <a:cs typeface="Calibri"/>
              </a:rPr>
              <a:t>from</a:t>
            </a:r>
            <a:r>
              <a:rPr dirty="0" sz="1100" spc="15">
                <a:latin typeface="Calibri"/>
                <a:cs typeface="Calibri"/>
              </a:rPr>
              <a:t> </a:t>
            </a:r>
            <a:r>
              <a:rPr dirty="0" sz="1100" spc="-5">
                <a:latin typeface="Calibri"/>
                <a:cs typeface="Calibri"/>
              </a:rPr>
              <a:t>HIV.</a:t>
            </a:r>
            <a:endParaRPr sz="1100">
              <a:latin typeface="Calibri"/>
              <a:cs typeface="Calibri"/>
            </a:endParaRPr>
          </a:p>
          <a:p>
            <a:pPr marL="298450" indent="-285750">
              <a:lnSpc>
                <a:spcPct val="100000"/>
              </a:lnSpc>
              <a:spcBef>
                <a:spcPts val="265"/>
              </a:spcBef>
              <a:buFont typeface="Arial"/>
              <a:buChar char="•"/>
              <a:tabLst>
                <a:tab pos="297815" algn="l"/>
                <a:tab pos="298450" algn="l"/>
              </a:tabLst>
            </a:pPr>
            <a:r>
              <a:rPr dirty="0" sz="1100" spc="-5">
                <a:latin typeface="Calibri"/>
                <a:cs typeface="Calibri"/>
              </a:rPr>
              <a:t>What has helped you remember to take your</a:t>
            </a:r>
            <a:r>
              <a:rPr dirty="0" sz="1100" spc="15">
                <a:latin typeface="Calibri"/>
                <a:cs typeface="Calibri"/>
              </a:rPr>
              <a:t> </a:t>
            </a:r>
            <a:r>
              <a:rPr dirty="0" sz="1100" spc="-5">
                <a:latin typeface="Calibri"/>
                <a:cs typeface="Calibri"/>
              </a:rPr>
              <a:t>ARVs?</a:t>
            </a:r>
            <a:endParaRPr sz="1100">
              <a:latin typeface="Calibri"/>
              <a:cs typeface="Calibri"/>
            </a:endParaRPr>
          </a:p>
          <a:p>
            <a:pPr marL="298450" marR="541020" indent="-285750">
              <a:lnSpc>
                <a:spcPct val="105500"/>
              </a:lnSpc>
              <a:spcBef>
                <a:spcPts val="120"/>
              </a:spcBef>
              <a:buFont typeface="Arial"/>
              <a:buChar char="•"/>
              <a:tabLst>
                <a:tab pos="297815" algn="l"/>
                <a:tab pos="298450" algn="l"/>
              </a:tabLst>
            </a:pPr>
            <a:r>
              <a:rPr dirty="0" sz="1100">
                <a:latin typeface="Calibri"/>
                <a:cs typeface="Calibri"/>
              </a:rPr>
              <a:t>Are </a:t>
            </a:r>
            <a:r>
              <a:rPr dirty="0" sz="1100" spc="-5">
                <a:latin typeface="Calibri"/>
                <a:cs typeface="Calibri"/>
              </a:rPr>
              <a:t>there </a:t>
            </a:r>
            <a:r>
              <a:rPr dirty="0" sz="1100" spc="-10">
                <a:latin typeface="Calibri"/>
                <a:cs typeface="Calibri"/>
              </a:rPr>
              <a:t>things </a:t>
            </a:r>
            <a:r>
              <a:rPr dirty="0" sz="1100" spc="-5">
                <a:latin typeface="Calibri"/>
                <a:cs typeface="Calibri"/>
              </a:rPr>
              <a:t>that have made it hard at times to take your </a:t>
            </a:r>
            <a:r>
              <a:rPr dirty="0" sz="1100">
                <a:latin typeface="Calibri"/>
                <a:cs typeface="Calibri"/>
              </a:rPr>
              <a:t>ARVs </a:t>
            </a:r>
            <a:r>
              <a:rPr dirty="0" sz="1100" spc="-5">
                <a:latin typeface="Calibri"/>
                <a:cs typeface="Calibri"/>
              </a:rPr>
              <a:t>[</a:t>
            </a:r>
            <a:r>
              <a:rPr dirty="0" sz="1100" spc="-5" i="1">
                <a:latin typeface="Calibri"/>
                <a:cs typeface="Calibri"/>
              </a:rPr>
              <a:t>or another  medication</a:t>
            </a:r>
            <a:r>
              <a:rPr dirty="0" sz="1100" spc="-5">
                <a:latin typeface="Calibri"/>
                <a:cs typeface="Calibri"/>
              </a:rPr>
              <a:t>]?</a:t>
            </a:r>
            <a:endParaRPr sz="1100">
              <a:latin typeface="Calibri"/>
              <a:cs typeface="Calibri"/>
            </a:endParaRPr>
          </a:p>
        </p:txBody>
      </p:sp>
      <p:sp>
        <p:nvSpPr>
          <p:cNvPr id="9" name="object 9"/>
          <p:cNvSpPr txBox="1"/>
          <p:nvPr/>
        </p:nvSpPr>
        <p:spPr>
          <a:xfrm>
            <a:off x="4031757" y="4169664"/>
            <a:ext cx="1001394" cy="193040"/>
          </a:xfrm>
          <a:prstGeom prst="rect">
            <a:avLst/>
          </a:prstGeom>
        </p:spPr>
        <p:txBody>
          <a:bodyPr wrap="square" lIns="0" tIns="12700" rIns="0" bIns="0" rtlCol="0" vert="horz">
            <a:spAutoFit/>
          </a:bodyPr>
          <a:lstStyle/>
          <a:p>
            <a:pPr marL="12700">
              <a:lnSpc>
                <a:spcPct val="100000"/>
              </a:lnSpc>
              <a:spcBef>
                <a:spcPts val="100"/>
              </a:spcBef>
            </a:pPr>
            <a:r>
              <a:rPr dirty="0" sz="1100">
                <a:latin typeface="Calibri"/>
                <a:cs typeface="Calibri"/>
              </a:rPr>
              <a:t>A few</a:t>
            </a:r>
            <a:r>
              <a:rPr dirty="0" sz="1100" spc="-65">
                <a:latin typeface="Calibri"/>
                <a:cs typeface="Calibri"/>
              </a:rPr>
              <a:t> </a:t>
            </a:r>
            <a:r>
              <a:rPr dirty="0" sz="1100" spc="-5">
                <a:latin typeface="Calibri"/>
                <a:cs typeface="Calibri"/>
              </a:rPr>
              <a:t>reminders:</a:t>
            </a:r>
            <a:endParaRPr sz="1100">
              <a:latin typeface="Calibri"/>
              <a:cs typeface="Calibri"/>
            </a:endParaRPr>
          </a:p>
        </p:txBody>
      </p:sp>
      <p:sp>
        <p:nvSpPr>
          <p:cNvPr id="10" name="object 10"/>
          <p:cNvSpPr txBox="1"/>
          <p:nvPr/>
        </p:nvSpPr>
        <p:spPr>
          <a:xfrm>
            <a:off x="4031757" y="4334255"/>
            <a:ext cx="5311775" cy="2580005"/>
          </a:xfrm>
          <a:prstGeom prst="rect">
            <a:avLst/>
          </a:prstGeom>
        </p:spPr>
        <p:txBody>
          <a:bodyPr wrap="square" lIns="0" tIns="48895" rIns="0" bIns="0" rtlCol="0" vert="horz">
            <a:spAutoFit/>
          </a:bodyPr>
          <a:lstStyle/>
          <a:p>
            <a:pPr marL="298450" indent="-285750">
              <a:lnSpc>
                <a:spcPct val="100000"/>
              </a:lnSpc>
              <a:spcBef>
                <a:spcPts val="385"/>
              </a:spcBef>
              <a:buFont typeface="Arial"/>
              <a:buChar char="•"/>
              <a:tabLst>
                <a:tab pos="297815" algn="l"/>
                <a:tab pos="298450" algn="l"/>
              </a:tabLst>
            </a:pPr>
            <a:r>
              <a:rPr dirty="0" sz="1100" spc="-5">
                <a:latin typeface="Calibri"/>
                <a:cs typeface="Calibri"/>
              </a:rPr>
              <a:t>It’s important to </a:t>
            </a:r>
            <a:r>
              <a:rPr dirty="0" sz="1100" spc="-5" b="1">
                <a:latin typeface="Calibri"/>
                <a:cs typeface="Calibri"/>
              </a:rPr>
              <a:t>keep all of your</a:t>
            </a:r>
            <a:r>
              <a:rPr dirty="0" sz="1100" spc="5" b="1">
                <a:latin typeface="Calibri"/>
                <a:cs typeface="Calibri"/>
              </a:rPr>
              <a:t> </a:t>
            </a:r>
            <a:r>
              <a:rPr dirty="0" sz="1100" spc="-5" b="1">
                <a:latin typeface="Calibri"/>
                <a:cs typeface="Calibri"/>
              </a:rPr>
              <a:t>appointments.</a:t>
            </a:r>
            <a:endParaRPr sz="1100">
              <a:latin typeface="Calibri"/>
              <a:cs typeface="Calibri"/>
            </a:endParaRPr>
          </a:p>
          <a:p>
            <a:pPr marL="298450" marR="81280" indent="-285750">
              <a:lnSpc>
                <a:spcPts val="1300"/>
              </a:lnSpc>
              <a:spcBef>
                <a:spcPts val="350"/>
              </a:spcBef>
              <a:buFont typeface="Arial"/>
              <a:buChar char="•"/>
              <a:tabLst>
                <a:tab pos="297815" algn="l"/>
                <a:tab pos="298450" algn="l"/>
              </a:tabLst>
            </a:pPr>
            <a:r>
              <a:rPr dirty="0" sz="1100" spc="-5">
                <a:latin typeface="Calibri"/>
                <a:cs typeface="Calibri"/>
              </a:rPr>
              <a:t>If you notice that your </a:t>
            </a:r>
            <a:r>
              <a:rPr dirty="0" sz="1100" b="1">
                <a:latin typeface="Calibri"/>
                <a:cs typeface="Calibri"/>
              </a:rPr>
              <a:t>ARVs </a:t>
            </a:r>
            <a:r>
              <a:rPr dirty="0" sz="1100" spc="-5" b="1">
                <a:latin typeface="Calibri"/>
                <a:cs typeface="Calibri"/>
              </a:rPr>
              <a:t>are running </a:t>
            </a:r>
            <a:r>
              <a:rPr dirty="0" sz="1100" b="1">
                <a:latin typeface="Calibri"/>
                <a:cs typeface="Calibri"/>
              </a:rPr>
              <a:t>low, come to the clinic </a:t>
            </a:r>
            <a:r>
              <a:rPr dirty="0" sz="1100">
                <a:latin typeface="Calibri"/>
                <a:cs typeface="Calibri"/>
              </a:rPr>
              <a:t>even </a:t>
            </a:r>
            <a:r>
              <a:rPr dirty="0" sz="1100" spc="-5">
                <a:latin typeface="Calibri"/>
                <a:cs typeface="Calibri"/>
              </a:rPr>
              <a:t>if you don’t have  an</a:t>
            </a:r>
            <a:r>
              <a:rPr dirty="0" sz="1100" spc="-10">
                <a:latin typeface="Calibri"/>
                <a:cs typeface="Calibri"/>
              </a:rPr>
              <a:t> appointment.</a:t>
            </a:r>
            <a:endParaRPr sz="1100">
              <a:latin typeface="Calibri"/>
              <a:cs typeface="Calibri"/>
            </a:endParaRPr>
          </a:p>
          <a:p>
            <a:pPr marL="298450" marR="5080" indent="-285750">
              <a:lnSpc>
                <a:spcPct val="101800"/>
              </a:lnSpc>
              <a:spcBef>
                <a:spcPts val="220"/>
              </a:spcBef>
              <a:buFont typeface="Arial"/>
              <a:buChar char="•"/>
              <a:tabLst>
                <a:tab pos="297815" algn="l"/>
                <a:tab pos="298450" algn="l"/>
              </a:tabLst>
            </a:pPr>
            <a:r>
              <a:rPr dirty="0" sz="1100" spc="-5">
                <a:latin typeface="Calibri"/>
                <a:cs typeface="Calibri"/>
              </a:rPr>
              <a:t>We will </a:t>
            </a:r>
            <a:r>
              <a:rPr dirty="0" sz="1100" spc="-5" b="1">
                <a:latin typeface="Calibri"/>
                <a:cs typeface="Calibri"/>
              </a:rPr>
              <a:t>check </a:t>
            </a:r>
            <a:r>
              <a:rPr dirty="0" sz="1100" b="1">
                <a:latin typeface="Calibri"/>
                <a:cs typeface="Calibri"/>
              </a:rPr>
              <a:t>the </a:t>
            </a:r>
            <a:r>
              <a:rPr dirty="0" sz="1100" spc="-5" b="1">
                <a:latin typeface="Calibri"/>
                <a:cs typeface="Calibri"/>
              </a:rPr>
              <a:t>viral load again </a:t>
            </a:r>
            <a:r>
              <a:rPr dirty="0" sz="1100" spc="-5">
                <a:latin typeface="Calibri"/>
                <a:cs typeface="Calibri"/>
              </a:rPr>
              <a:t>in six </a:t>
            </a:r>
            <a:r>
              <a:rPr dirty="0" sz="1100" spc="-10">
                <a:latin typeface="Calibri"/>
                <a:cs typeface="Calibri"/>
              </a:rPr>
              <a:t>months </a:t>
            </a:r>
            <a:r>
              <a:rPr dirty="0" sz="1100" spc="-5">
                <a:latin typeface="Calibri"/>
                <a:cs typeface="Calibri"/>
              </a:rPr>
              <a:t>for </a:t>
            </a:r>
            <a:r>
              <a:rPr dirty="0" sz="1100" spc="-10">
                <a:latin typeface="Calibri"/>
                <a:cs typeface="Calibri"/>
              </a:rPr>
              <a:t>those </a:t>
            </a:r>
            <a:r>
              <a:rPr dirty="0" sz="1100" spc="-5">
                <a:latin typeface="Calibri"/>
                <a:cs typeface="Calibri"/>
              </a:rPr>
              <a:t>newly initiated and this is your  first viral load result, or </a:t>
            </a:r>
            <a:r>
              <a:rPr dirty="0" sz="1100">
                <a:latin typeface="Calibri"/>
                <a:cs typeface="Calibri"/>
              </a:rPr>
              <a:t>a </a:t>
            </a:r>
            <a:r>
              <a:rPr dirty="0" sz="1100" spc="-5">
                <a:latin typeface="Calibri"/>
                <a:cs typeface="Calibri"/>
              </a:rPr>
              <a:t>year for </a:t>
            </a:r>
            <a:r>
              <a:rPr dirty="0" sz="1100" spc="-10">
                <a:latin typeface="Calibri"/>
                <a:cs typeface="Calibri"/>
              </a:rPr>
              <a:t>those </a:t>
            </a:r>
            <a:r>
              <a:rPr dirty="0" sz="1100" spc="-5">
                <a:latin typeface="Calibri"/>
                <a:cs typeface="Calibri"/>
              </a:rPr>
              <a:t>with more than one low viral load] if there are  no new clinical problems or problems taking</a:t>
            </a:r>
            <a:r>
              <a:rPr dirty="0" sz="1100" spc="5">
                <a:latin typeface="Calibri"/>
                <a:cs typeface="Calibri"/>
              </a:rPr>
              <a:t> </a:t>
            </a:r>
            <a:r>
              <a:rPr dirty="0" sz="1100" spc="-5">
                <a:latin typeface="Calibri"/>
                <a:cs typeface="Calibri"/>
              </a:rPr>
              <a:t>ARVs.</a:t>
            </a:r>
            <a:endParaRPr sz="1100">
              <a:latin typeface="Calibri"/>
              <a:cs typeface="Calibri"/>
            </a:endParaRPr>
          </a:p>
          <a:p>
            <a:pPr marL="298450" marR="213360" indent="-285750">
              <a:lnSpc>
                <a:spcPct val="105500"/>
              </a:lnSpc>
              <a:spcBef>
                <a:spcPts val="120"/>
              </a:spcBef>
              <a:buFont typeface="Arial"/>
              <a:buChar char="•"/>
              <a:tabLst>
                <a:tab pos="297815" algn="l"/>
                <a:tab pos="298450" algn="l"/>
              </a:tabLst>
            </a:pPr>
            <a:r>
              <a:rPr dirty="0" sz="1100" spc="-5">
                <a:latin typeface="Calibri"/>
                <a:cs typeface="Calibri"/>
              </a:rPr>
              <a:t>Please let your provider know if there are any problems taking </a:t>
            </a:r>
            <a:r>
              <a:rPr dirty="0" sz="1100">
                <a:latin typeface="Calibri"/>
                <a:cs typeface="Calibri"/>
              </a:rPr>
              <a:t>ARVs </a:t>
            </a:r>
            <a:r>
              <a:rPr dirty="0" sz="1100" spc="-5">
                <a:latin typeface="Calibri"/>
                <a:cs typeface="Calibri"/>
              </a:rPr>
              <a:t>in the future, so  that he/she can help you to address them.</a:t>
            </a:r>
            <a:endParaRPr sz="1100">
              <a:latin typeface="Calibri"/>
              <a:cs typeface="Calibri"/>
            </a:endParaRPr>
          </a:p>
          <a:p>
            <a:pPr marL="298450" marR="56515" indent="-285750">
              <a:lnSpc>
                <a:spcPct val="100600"/>
              </a:lnSpc>
              <a:spcBef>
                <a:spcPts val="185"/>
              </a:spcBef>
              <a:buFont typeface="Arial"/>
              <a:buChar char="•"/>
              <a:tabLst>
                <a:tab pos="297815" algn="l"/>
                <a:tab pos="298450" algn="l"/>
                <a:tab pos="2902585" algn="l"/>
              </a:tabLst>
            </a:pPr>
            <a:r>
              <a:rPr dirty="0" sz="1100" spc="-5">
                <a:latin typeface="Calibri"/>
                <a:cs typeface="Calibri"/>
              </a:rPr>
              <a:t>Your next (ANC/PNC)</a:t>
            </a:r>
            <a:r>
              <a:rPr dirty="0" sz="1100" spc="35">
                <a:latin typeface="Calibri"/>
                <a:cs typeface="Calibri"/>
              </a:rPr>
              <a:t> </a:t>
            </a:r>
            <a:r>
              <a:rPr dirty="0" sz="1100" spc="-5">
                <a:latin typeface="Calibri"/>
                <a:cs typeface="Calibri"/>
              </a:rPr>
              <a:t>appointment</a:t>
            </a:r>
            <a:r>
              <a:rPr dirty="0" sz="1100" spc="5">
                <a:latin typeface="Calibri"/>
                <a:cs typeface="Calibri"/>
              </a:rPr>
              <a:t> </a:t>
            </a:r>
            <a:r>
              <a:rPr dirty="0" sz="1100" spc="-5">
                <a:latin typeface="Calibri"/>
                <a:cs typeface="Calibri"/>
              </a:rPr>
              <a:t>is</a:t>
            </a:r>
            <a:r>
              <a:rPr dirty="0" u="sng" sz="1100" spc="-5">
                <a:uFill>
                  <a:solidFill>
                    <a:srgbClr val="000000"/>
                  </a:solidFill>
                </a:uFill>
                <a:latin typeface="Calibri"/>
                <a:cs typeface="Calibri"/>
              </a:rPr>
              <a:t> 	</a:t>
            </a:r>
            <a:r>
              <a:rPr dirty="0" sz="1100">
                <a:latin typeface="Calibri"/>
                <a:cs typeface="Calibri"/>
              </a:rPr>
              <a:t>. Even </a:t>
            </a:r>
            <a:r>
              <a:rPr dirty="0" sz="1100" spc="-5">
                <a:latin typeface="Calibri"/>
                <a:cs typeface="Calibri"/>
              </a:rPr>
              <a:t>if you </a:t>
            </a:r>
            <a:r>
              <a:rPr dirty="0" sz="1100" spc="-10">
                <a:latin typeface="Calibri"/>
                <a:cs typeface="Calibri"/>
              </a:rPr>
              <a:t>still </a:t>
            </a:r>
            <a:r>
              <a:rPr dirty="0" sz="1100" spc="-5">
                <a:latin typeface="Calibri"/>
                <a:cs typeface="Calibri"/>
              </a:rPr>
              <a:t>have </a:t>
            </a:r>
            <a:r>
              <a:rPr dirty="0" sz="1100" spc="-10">
                <a:latin typeface="Calibri"/>
                <a:cs typeface="Calibri"/>
              </a:rPr>
              <a:t>medications, </a:t>
            </a:r>
            <a:r>
              <a:rPr dirty="0" sz="1100" spc="-5">
                <a:latin typeface="Calibri"/>
                <a:cs typeface="Calibri"/>
              </a:rPr>
              <a:t>it is  important for you to come to all of your </a:t>
            </a:r>
            <a:r>
              <a:rPr dirty="0" sz="1100" spc="-10">
                <a:latin typeface="Calibri"/>
                <a:cs typeface="Calibri"/>
              </a:rPr>
              <a:t>appointments. </a:t>
            </a:r>
            <a:r>
              <a:rPr dirty="0" sz="1100" spc="-5">
                <a:latin typeface="Calibri"/>
                <a:cs typeface="Calibri"/>
              </a:rPr>
              <a:t>Please let your provider know if  you will be away from the clinic for </a:t>
            </a:r>
            <a:r>
              <a:rPr dirty="0" sz="1100">
                <a:latin typeface="Calibri"/>
                <a:cs typeface="Calibri"/>
              </a:rPr>
              <a:t>a </a:t>
            </a:r>
            <a:r>
              <a:rPr dirty="0" sz="1100" spc="-5">
                <a:latin typeface="Calibri"/>
                <a:cs typeface="Calibri"/>
              </a:rPr>
              <a:t>long period of time (for example to deliver in your  hometown) to ensure you have </a:t>
            </a:r>
            <a:r>
              <a:rPr dirty="0" sz="1100">
                <a:latin typeface="Calibri"/>
                <a:cs typeface="Calibri"/>
              </a:rPr>
              <a:t>a </a:t>
            </a:r>
            <a:r>
              <a:rPr dirty="0" sz="1100" spc="-5">
                <a:latin typeface="Calibri"/>
                <a:cs typeface="Calibri"/>
              </a:rPr>
              <a:t>sufficient supply of medication while you are</a:t>
            </a:r>
            <a:r>
              <a:rPr dirty="0" sz="1100" spc="25">
                <a:latin typeface="Calibri"/>
                <a:cs typeface="Calibri"/>
              </a:rPr>
              <a:t> </a:t>
            </a:r>
            <a:r>
              <a:rPr dirty="0" sz="1100" spc="-5">
                <a:latin typeface="Calibri"/>
                <a:cs typeface="Calibri"/>
              </a:rPr>
              <a:t>away.</a:t>
            </a:r>
            <a:endParaRPr sz="1100">
              <a:latin typeface="Calibri"/>
              <a:cs typeface="Calibri"/>
            </a:endParaRPr>
          </a:p>
          <a:p>
            <a:pPr marL="298450" marR="77470" indent="-285750">
              <a:lnSpc>
                <a:spcPts val="1300"/>
              </a:lnSpc>
              <a:spcBef>
                <a:spcPts val="345"/>
              </a:spcBef>
              <a:buFont typeface="Arial"/>
              <a:buChar char="•"/>
              <a:tabLst>
                <a:tab pos="297815" algn="l"/>
                <a:tab pos="298450" algn="l"/>
              </a:tabLst>
            </a:pPr>
            <a:r>
              <a:rPr dirty="0" u="sng" sz="1100" spc="-5" b="1">
                <a:uFill>
                  <a:solidFill>
                    <a:srgbClr val="000000"/>
                  </a:solidFill>
                </a:uFill>
                <a:latin typeface="Calibri"/>
                <a:cs typeface="Calibri"/>
              </a:rPr>
              <a:t>Postpartum women</a:t>
            </a:r>
            <a:r>
              <a:rPr dirty="0" sz="1100" spc="-5">
                <a:latin typeface="Calibri"/>
                <a:cs typeface="Calibri"/>
              </a:rPr>
              <a:t>: Return to the clinic if your baby develops </a:t>
            </a:r>
            <a:r>
              <a:rPr dirty="0" sz="1100">
                <a:latin typeface="Calibri"/>
                <a:cs typeface="Calibri"/>
              </a:rPr>
              <a:t>a fever </a:t>
            </a:r>
            <a:r>
              <a:rPr dirty="0" sz="1100" spc="-5">
                <a:latin typeface="Calibri"/>
                <a:cs typeface="Calibri"/>
              </a:rPr>
              <a:t>or seems unwell  for any</a:t>
            </a:r>
            <a:r>
              <a:rPr dirty="0" sz="1100">
                <a:latin typeface="Calibri"/>
                <a:cs typeface="Calibri"/>
              </a:rPr>
              <a:t> </a:t>
            </a:r>
            <a:r>
              <a:rPr dirty="0" sz="1100" spc="-5">
                <a:latin typeface="Calibri"/>
                <a:cs typeface="Calibri"/>
              </a:rPr>
              <a:t>reason.</a:t>
            </a:r>
            <a:endParaRPr sz="1100">
              <a:latin typeface="Calibri"/>
              <a:cs typeface="Calibri"/>
            </a:endParaRPr>
          </a:p>
        </p:txBody>
      </p:sp>
      <p:grpSp>
        <p:nvGrpSpPr>
          <p:cNvPr id="11" name="object 11"/>
          <p:cNvGrpSpPr/>
          <p:nvPr/>
        </p:nvGrpSpPr>
        <p:grpSpPr>
          <a:xfrm>
            <a:off x="3834384" y="1493519"/>
            <a:ext cx="104139" cy="5587365"/>
            <a:chOff x="3834384" y="1493519"/>
            <a:chExt cx="104139" cy="5587365"/>
          </a:xfrm>
        </p:grpSpPr>
        <p:sp>
          <p:nvSpPr>
            <p:cNvPr id="12" name="object 12"/>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4" name="object 14"/>
          <p:cNvSpPr/>
          <p:nvPr/>
        </p:nvSpPr>
        <p:spPr>
          <a:xfrm>
            <a:off x="7696200" y="748435"/>
            <a:ext cx="1730837" cy="1223623"/>
          </a:xfrm>
          <a:prstGeom prst="rect">
            <a:avLst/>
          </a:prstGeom>
          <a:blipFill>
            <a:blip r:embed="rId5" cstate="print"/>
            <a:stretch>
              <a:fillRect/>
            </a:stretch>
          </a:blipFill>
        </p:spPr>
        <p:txBody>
          <a:bodyPr wrap="square" lIns="0" tIns="0" rIns="0" bIns="0" rtlCol="0"/>
          <a:lstStyle/>
          <a:p/>
        </p:txBody>
      </p:sp>
      <p:graphicFrame>
        <p:nvGraphicFramePr>
          <p:cNvPr id="15" name="object 15"/>
          <p:cNvGraphicFramePr>
            <a:graphicFrameLocks noGrp="1"/>
          </p:cNvGraphicFramePr>
          <p:nvPr/>
        </p:nvGraphicFramePr>
        <p:xfrm>
          <a:off x="457200" y="453525"/>
          <a:ext cx="9144000" cy="1528445"/>
        </p:xfrm>
        <a:graphic>
          <a:graphicData uri="http://schemas.openxmlformats.org/drawingml/2006/table">
            <a:tbl>
              <a:tblPr firstRow="1" bandRow="1">
                <a:tableStyleId>{2D5ABB26-0587-4C30-8999-92F81FD0307C}</a:tableStyleId>
              </a:tblPr>
              <a:tblGrid>
                <a:gridCol w="7234555"/>
                <a:gridCol w="1740535"/>
                <a:gridCol w="169545"/>
              </a:tblGrid>
              <a:tr h="290146">
                <a:tc gridSpan="3">
                  <a:txBody>
                    <a:bodyPr/>
                    <a:lstStyle/>
                    <a:p>
                      <a:pPr>
                        <a:lnSpc>
                          <a:spcPct val="100000"/>
                        </a:lnSpc>
                      </a:pPr>
                      <a:endParaRPr sz="1100">
                        <a:latin typeface="Times New Roman"/>
                        <a:cs typeface="Times New Roman"/>
                      </a:endParaRPr>
                    </a:p>
                  </a:txBody>
                  <a:tcPr marL="0" marR="0" marB="0" marT="0">
                    <a:solidFill>
                      <a:srgbClr val="9BBB59"/>
                    </a:solidFill>
                  </a:tcPr>
                </a:tc>
                <a:tc hMerge="1">
                  <a:txBody>
                    <a:bodyPr/>
                    <a:lstStyle/>
                    <a:p>
                      <a:pPr/>
                    </a:p>
                  </a:txBody>
                  <a:tcPr marL="0" marR="0" marB="0" marT="0"/>
                </a:tc>
                <a:tc hMerge="1">
                  <a:txBody>
                    <a:bodyPr/>
                    <a:lstStyle/>
                    <a:p>
                      <a:pPr/>
                    </a:p>
                  </a:txBody>
                  <a:tcPr marL="0" marR="0" marB="0" marT="0"/>
                </a:tc>
              </a:tr>
              <a:tr h="558549">
                <a:tc>
                  <a:txBody>
                    <a:bodyPr/>
                    <a:lstStyle/>
                    <a:p>
                      <a:pPr marL="492125">
                        <a:lnSpc>
                          <a:spcPts val="2530"/>
                        </a:lnSpc>
                      </a:pPr>
                      <a:r>
                        <a:rPr dirty="0" sz="2800" b="1">
                          <a:solidFill>
                            <a:srgbClr val="FFFFFF"/>
                          </a:solidFill>
                          <a:latin typeface="Calibri"/>
                          <a:cs typeface="Calibri"/>
                        </a:rPr>
                        <a:t>3. </a:t>
                      </a:r>
                      <a:r>
                        <a:rPr dirty="0" sz="2800" spc="-5" b="1">
                          <a:solidFill>
                            <a:srgbClr val="FFFFFF"/>
                          </a:solidFill>
                          <a:latin typeface="Calibri"/>
                          <a:cs typeface="Calibri"/>
                        </a:rPr>
                        <a:t>The </a:t>
                      </a:r>
                      <a:r>
                        <a:rPr dirty="0" sz="2800" spc="-15" b="1">
                          <a:solidFill>
                            <a:srgbClr val="FFFFFF"/>
                          </a:solidFill>
                          <a:latin typeface="Calibri"/>
                          <a:cs typeface="Calibri"/>
                        </a:rPr>
                        <a:t>viral </a:t>
                      </a:r>
                      <a:r>
                        <a:rPr dirty="0" sz="2800" b="1">
                          <a:solidFill>
                            <a:srgbClr val="FFFFFF"/>
                          </a:solidFill>
                          <a:latin typeface="Calibri"/>
                          <a:cs typeface="Calibri"/>
                        </a:rPr>
                        <a:t>load is</a:t>
                      </a:r>
                      <a:r>
                        <a:rPr dirty="0" sz="2800" spc="20" b="1">
                          <a:solidFill>
                            <a:srgbClr val="FFFFFF"/>
                          </a:solidFill>
                          <a:latin typeface="Calibri"/>
                          <a:cs typeface="Calibri"/>
                        </a:rPr>
                        <a:t> </a:t>
                      </a:r>
                      <a:r>
                        <a:rPr dirty="0" sz="2800" spc="-30" b="1">
                          <a:solidFill>
                            <a:srgbClr val="FFFFFF"/>
                          </a:solidFill>
                          <a:latin typeface="Calibri"/>
                          <a:cs typeface="Calibri"/>
                        </a:rPr>
                        <a:t>LOW</a:t>
                      </a:r>
                      <a:endParaRPr sz="2800">
                        <a:latin typeface="Calibri"/>
                        <a:cs typeface="Calibri"/>
                      </a:endParaRPr>
                    </a:p>
                  </a:txBody>
                  <a:tcPr marL="0" marR="0" marB="0" marT="0">
                    <a:lnR w="12700">
                      <a:solidFill>
                        <a:srgbClr val="000000"/>
                      </a:solidFill>
                      <a:prstDash val="solid"/>
                    </a:lnR>
                    <a:solidFill>
                      <a:srgbClr val="9BBB59"/>
                    </a:solidFill>
                  </a:tcPr>
                </a:tc>
                <a:tc>
                  <a:txBody>
                    <a:bodyPr/>
                    <a:lstStyle/>
                    <a:p>
                      <a:pPr>
                        <a:lnSpc>
                          <a:spcPct val="100000"/>
                        </a:lnSpc>
                      </a:pPr>
                      <a:endParaRPr sz="11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a:lnSpc>
                          <a:spcPct val="100000"/>
                        </a:lnSpc>
                      </a:pPr>
                      <a:endParaRPr sz="1100">
                        <a:latin typeface="Times New Roman"/>
                        <a:cs typeface="Times New Roman"/>
                      </a:endParaRPr>
                    </a:p>
                  </a:txBody>
                  <a:tcPr marL="0" marR="0" marB="0" marT="0">
                    <a:lnL w="12700">
                      <a:solidFill>
                        <a:srgbClr val="000000"/>
                      </a:solidFill>
                      <a:prstDash val="solid"/>
                    </a:lnL>
                    <a:solidFill>
                      <a:srgbClr val="9BBB59"/>
                    </a:solidFill>
                  </a:tcPr>
                </a:tc>
              </a:tr>
              <a:tr h="674598">
                <a:tc>
                  <a:txBody>
                    <a:bodyPr/>
                    <a:lstStyle/>
                    <a:p>
                      <a:pPr algn="ctr" marL="951230">
                        <a:lnSpc>
                          <a:spcPts val="1215"/>
                        </a:lnSpc>
                        <a:spcBef>
                          <a:spcPts val="765"/>
                        </a:spcBef>
                      </a:pPr>
                      <a:r>
                        <a:rPr dirty="0" sz="1100" spc="-5" b="1">
                          <a:latin typeface="Calibri"/>
                          <a:cs typeface="Calibri"/>
                        </a:rPr>
                        <a:t>TALKING</a:t>
                      </a:r>
                      <a:r>
                        <a:rPr dirty="0" sz="1100" spc="-10" b="1">
                          <a:latin typeface="Calibri"/>
                          <a:cs typeface="Calibri"/>
                        </a:rPr>
                        <a:t> </a:t>
                      </a:r>
                      <a:r>
                        <a:rPr dirty="0" sz="1100" b="1">
                          <a:latin typeface="Calibri"/>
                          <a:cs typeface="Calibri"/>
                        </a:rPr>
                        <a:t>POINTS:</a:t>
                      </a:r>
                      <a:endParaRPr sz="1100">
                        <a:latin typeface="Calibri"/>
                        <a:cs typeface="Calibri"/>
                      </a:endParaRPr>
                    </a:p>
                    <a:p>
                      <a:pPr marL="3872865" marR="253365" indent="-3333750">
                        <a:lnSpc>
                          <a:spcPct val="91300"/>
                        </a:lnSpc>
                        <a:spcBef>
                          <a:spcPts val="60"/>
                        </a:spcBef>
                        <a:tabLst>
                          <a:tab pos="3587115" algn="l"/>
                          <a:tab pos="3872865" algn="l"/>
                        </a:tabLst>
                      </a:pPr>
                      <a:r>
                        <a:rPr dirty="0" baseline="-24305" sz="2400" spc="-7" b="1">
                          <a:latin typeface="Calibri"/>
                          <a:cs typeface="Calibri"/>
                        </a:rPr>
                        <a:t>KEY</a:t>
                      </a:r>
                      <a:r>
                        <a:rPr dirty="0" baseline="-24305" sz="2400" spc="15" b="1">
                          <a:latin typeface="Calibri"/>
                          <a:cs typeface="Calibri"/>
                        </a:rPr>
                        <a:t> </a:t>
                      </a:r>
                      <a:r>
                        <a:rPr dirty="0" baseline="-24305" sz="2400" spc="-15" b="1">
                          <a:latin typeface="Calibri"/>
                          <a:cs typeface="Calibri"/>
                        </a:rPr>
                        <a:t>MESSAGES:	</a:t>
                      </a:r>
                      <a:r>
                        <a:rPr dirty="0" sz="1100">
                          <a:latin typeface="Arial"/>
                          <a:cs typeface="Arial"/>
                        </a:rPr>
                        <a:t>•	</a:t>
                      </a:r>
                      <a:r>
                        <a:rPr dirty="0" sz="1100">
                          <a:latin typeface="Calibri"/>
                          <a:cs typeface="Calibri"/>
                        </a:rPr>
                        <a:t>A </a:t>
                      </a:r>
                      <a:r>
                        <a:rPr dirty="0" sz="1100" spc="-5" b="1">
                          <a:latin typeface="Calibri"/>
                          <a:cs typeface="Calibri"/>
                        </a:rPr>
                        <a:t>low viral load </a:t>
                      </a:r>
                      <a:r>
                        <a:rPr dirty="0" sz="1100" spc="-5">
                          <a:latin typeface="Calibri"/>
                          <a:cs typeface="Calibri"/>
                        </a:rPr>
                        <a:t>(less than </a:t>
                      </a:r>
                      <a:r>
                        <a:rPr dirty="0" sz="1100">
                          <a:latin typeface="Calibri"/>
                          <a:cs typeface="Calibri"/>
                        </a:rPr>
                        <a:t>1000) </a:t>
                      </a:r>
                      <a:r>
                        <a:rPr dirty="0" sz="1100" spc="-5" i="1">
                          <a:latin typeface="Calibri"/>
                          <a:cs typeface="Calibri"/>
                        </a:rPr>
                        <a:t>[insert patient’s result  here] </a:t>
                      </a:r>
                      <a:r>
                        <a:rPr dirty="0" sz="1100" spc="-5">
                          <a:latin typeface="Calibri"/>
                          <a:cs typeface="Calibri"/>
                        </a:rPr>
                        <a:t>is </a:t>
                      </a:r>
                      <a:r>
                        <a:rPr dirty="0" sz="1100">
                          <a:latin typeface="Calibri"/>
                          <a:cs typeface="Calibri"/>
                        </a:rPr>
                        <a:t>a </a:t>
                      </a:r>
                      <a:r>
                        <a:rPr dirty="0" sz="1100" spc="-10">
                          <a:latin typeface="Calibri"/>
                          <a:cs typeface="Calibri"/>
                        </a:rPr>
                        <a:t>sign </a:t>
                      </a:r>
                      <a:r>
                        <a:rPr dirty="0" sz="1100" spc="-5">
                          <a:latin typeface="Calibri"/>
                          <a:cs typeface="Calibri"/>
                        </a:rPr>
                        <a:t>that </a:t>
                      </a:r>
                      <a:r>
                        <a:rPr dirty="0" sz="1100" spc="-5" b="1">
                          <a:latin typeface="Calibri"/>
                          <a:cs typeface="Calibri"/>
                        </a:rPr>
                        <a:t>your </a:t>
                      </a:r>
                      <a:r>
                        <a:rPr dirty="0" sz="1100" b="1">
                          <a:latin typeface="Calibri"/>
                          <a:cs typeface="Calibri"/>
                        </a:rPr>
                        <a:t>ARVs </a:t>
                      </a:r>
                      <a:r>
                        <a:rPr dirty="0" sz="1100" spc="-5">
                          <a:latin typeface="Calibri"/>
                          <a:cs typeface="Calibri"/>
                        </a:rPr>
                        <a:t>are</a:t>
                      </a:r>
                      <a:r>
                        <a:rPr dirty="0" sz="1100" spc="-15">
                          <a:latin typeface="Calibri"/>
                          <a:cs typeface="Calibri"/>
                        </a:rPr>
                        <a:t> </a:t>
                      </a:r>
                      <a:r>
                        <a:rPr dirty="0" sz="1100" spc="-5">
                          <a:latin typeface="Calibri"/>
                          <a:cs typeface="Calibri"/>
                        </a:rPr>
                        <a:t>working.</a:t>
                      </a:r>
                      <a:endParaRPr sz="1100">
                        <a:latin typeface="Calibri"/>
                        <a:cs typeface="Calibri"/>
                      </a:endParaRPr>
                    </a:p>
                  </a:txBody>
                  <a:tcPr marL="0" marR="0" marB="0" marT="97155">
                    <a:lnR w="12700">
                      <a:solidFill>
                        <a:srgbClr val="000000"/>
                      </a:solidFill>
                      <a:prstDash val="solid"/>
                    </a:lnR>
                  </a:tcPr>
                </a:tc>
                <a:tc>
                  <a:txBody>
                    <a:bodyPr/>
                    <a:lstStyle/>
                    <a:p>
                      <a:pPr>
                        <a:lnSpc>
                          <a:spcPct val="100000"/>
                        </a:lnSpc>
                      </a:pPr>
                      <a:endParaRPr sz="1100">
                        <a:latin typeface="Times New Roman"/>
                        <a:cs typeface="Times New Roman"/>
                      </a:endParaRPr>
                    </a:p>
                  </a:txBody>
                  <a:tcPr marL="0" marR="0" marB="0" marT="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B="0" marT="0">
                    <a:lnL w="12700">
                      <a:solidFill>
                        <a:srgbClr val="000000"/>
                      </a:solidFill>
                      <a:prstDash val="solid"/>
                    </a:lnL>
                  </a:tcPr>
                </a:tc>
              </a:tr>
            </a:tbl>
          </a:graphicData>
        </a:graphic>
      </p:graphicFrame>
      <p:sp>
        <p:nvSpPr>
          <p:cNvPr id="16" name="object 1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9BBB59"/>
          </a:solid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03140" y="5277103"/>
            <a:ext cx="4262120" cy="1562100"/>
          </a:xfrm>
          <a:prstGeom prst="rect">
            <a:avLst/>
          </a:prstGeom>
        </p:spPr>
        <p:txBody>
          <a:bodyPr wrap="square" lIns="0" tIns="12700" rIns="0" bIns="0" rtlCol="0" vert="horz">
            <a:spAutoFit/>
          </a:bodyPr>
          <a:lstStyle/>
          <a:p>
            <a:pPr algn="r" marL="64769" marR="5080" indent="312420">
              <a:lnSpc>
                <a:spcPct val="120000"/>
              </a:lnSpc>
              <a:spcBef>
                <a:spcPts val="100"/>
              </a:spcBef>
            </a:pPr>
            <a:r>
              <a:rPr dirty="0" sz="900">
                <a:latin typeface="Calibri"/>
                <a:cs typeface="Calibri"/>
              </a:rPr>
              <a:t>This </a:t>
            </a:r>
            <a:r>
              <a:rPr dirty="0" sz="900" spc="-5">
                <a:latin typeface="Calibri"/>
                <a:cs typeface="Calibri"/>
              </a:rPr>
              <a:t>job tool </a:t>
            </a:r>
            <a:r>
              <a:rPr dirty="0" sz="900" spc="-10">
                <a:latin typeface="Calibri"/>
                <a:cs typeface="Calibri"/>
              </a:rPr>
              <a:t>was </a:t>
            </a:r>
            <a:r>
              <a:rPr dirty="0" sz="900" spc="-5">
                <a:latin typeface="Calibri"/>
                <a:cs typeface="Calibri"/>
              </a:rPr>
              <a:t>created </a:t>
            </a:r>
            <a:r>
              <a:rPr dirty="0" sz="900">
                <a:latin typeface="Calibri"/>
                <a:cs typeface="Calibri"/>
              </a:rPr>
              <a:t>by </a:t>
            </a:r>
            <a:r>
              <a:rPr dirty="0" sz="900" spc="-5">
                <a:latin typeface="Calibri"/>
                <a:cs typeface="Calibri"/>
              </a:rPr>
              <a:t>ICAP at </a:t>
            </a:r>
            <a:r>
              <a:rPr dirty="0" sz="900">
                <a:latin typeface="Calibri"/>
                <a:cs typeface="Calibri"/>
              </a:rPr>
              <a:t>Columbia </a:t>
            </a:r>
            <a:r>
              <a:rPr dirty="0" sz="900" spc="-5">
                <a:latin typeface="Calibri"/>
                <a:cs typeface="Calibri"/>
              </a:rPr>
              <a:t>University with </a:t>
            </a:r>
            <a:r>
              <a:rPr dirty="0" sz="900">
                <a:latin typeface="Calibri"/>
                <a:cs typeface="Calibri"/>
              </a:rPr>
              <a:t>funding </a:t>
            </a:r>
            <a:r>
              <a:rPr dirty="0" sz="900" spc="-5">
                <a:latin typeface="Calibri"/>
                <a:cs typeface="Calibri"/>
              </a:rPr>
              <a:t>from</a:t>
            </a:r>
            <a:r>
              <a:rPr dirty="0" sz="900" spc="15">
                <a:latin typeface="Calibri"/>
                <a:cs typeface="Calibri"/>
              </a:rPr>
              <a:t> </a:t>
            </a:r>
            <a:r>
              <a:rPr dirty="0" sz="900" spc="-5">
                <a:latin typeface="Calibri"/>
                <a:cs typeface="Calibri"/>
              </a:rPr>
              <a:t>the</a:t>
            </a:r>
            <a:r>
              <a:rPr dirty="0" sz="900">
                <a:latin typeface="Calibri"/>
                <a:cs typeface="Calibri"/>
              </a:rPr>
              <a:t> </a:t>
            </a:r>
            <a:r>
              <a:rPr dirty="0" sz="900" spc="-5">
                <a:latin typeface="Calibri"/>
                <a:cs typeface="Calibri"/>
              </a:rPr>
              <a:t>U.S.  President’s Emergency Plan </a:t>
            </a:r>
            <a:r>
              <a:rPr dirty="0" sz="900">
                <a:latin typeface="Calibri"/>
                <a:cs typeface="Calibri"/>
              </a:rPr>
              <a:t>for </a:t>
            </a:r>
            <a:r>
              <a:rPr dirty="0" sz="900" spc="-5">
                <a:latin typeface="Calibri"/>
                <a:cs typeface="Calibri"/>
              </a:rPr>
              <a:t>AIDS </a:t>
            </a:r>
            <a:r>
              <a:rPr dirty="0" sz="900">
                <a:latin typeface="Calibri"/>
                <a:cs typeface="Calibri"/>
              </a:rPr>
              <a:t>Relief </a:t>
            </a:r>
            <a:r>
              <a:rPr dirty="0" sz="900" spc="-5">
                <a:latin typeface="Calibri"/>
                <a:cs typeface="Calibri"/>
              </a:rPr>
              <a:t>(PEPFAR) through the Centers</a:t>
            </a:r>
            <a:r>
              <a:rPr dirty="0" sz="900" spc="60">
                <a:latin typeface="Calibri"/>
                <a:cs typeface="Calibri"/>
              </a:rPr>
              <a:t> </a:t>
            </a:r>
            <a:r>
              <a:rPr dirty="0" sz="900">
                <a:latin typeface="Calibri"/>
                <a:cs typeface="Calibri"/>
              </a:rPr>
              <a:t>for</a:t>
            </a:r>
            <a:r>
              <a:rPr dirty="0" sz="900" spc="5">
                <a:latin typeface="Calibri"/>
                <a:cs typeface="Calibri"/>
              </a:rPr>
              <a:t> </a:t>
            </a:r>
            <a:r>
              <a:rPr dirty="0" sz="900" spc="-5">
                <a:latin typeface="Calibri"/>
                <a:cs typeface="Calibri"/>
              </a:rPr>
              <a:t>Disease </a:t>
            </a:r>
            <a:r>
              <a:rPr dirty="0" sz="900">
                <a:latin typeface="Calibri"/>
                <a:cs typeface="Calibri"/>
              </a:rPr>
              <a:t> </a:t>
            </a:r>
            <a:r>
              <a:rPr dirty="0" sz="900" spc="-5">
                <a:latin typeface="Calibri"/>
                <a:cs typeface="Calibri"/>
              </a:rPr>
              <a:t>Control and Prevention (CDC) </a:t>
            </a:r>
            <a:r>
              <a:rPr dirty="0" sz="900">
                <a:latin typeface="Calibri"/>
                <a:cs typeface="Calibri"/>
              </a:rPr>
              <a:t>under </a:t>
            </a:r>
            <a:r>
              <a:rPr dirty="0" sz="900" spc="-5">
                <a:latin typeface="Calibri"/>
                <a:cs typeface="Calibri"/>
              </a:rPr>
              <a:t>the terms </a:t>
            </a:r>
            <a:r>
              <a:rPr dirty="0" sz="900">
                <a:latin typeface="Calibri"/>
                <a:cs typeface="Calibri"/>
              </a:rPr>
              <a:t>of </a:t>
            </a:r>
            <a:r>
              <a:rPr dirty="0" sz="900" spc="-5">
                <a:latin typeface="Calibri"/>
                <a:cs typeface="Calibri"/>
              </a:rPr>
              <a:t>cooperative</a:t>
            </a:r>
            <a:r>
              <a:rPr dirty="0" sz="900" spc="80">
                <a:latin typeface="Calibri"/>
                <a:cs typeface="Calibri"/>
              </a:rPr>
              <a:t> </a:t>
            </a:r>
            <a:r>
              <a:rPr dirty="0" sz="900" spc="-5">
                <a:latin typeface="Calibri"/>
                <a:cs typeface="Calibri"/>
              </a:rPr>
              <a:t>agreement</a:t>
            </a:r>
            <a:r>
              <a:rPr dirty="0" sz="900" spc="10">
                <a:latin typeface="Calibri"/>
                <a:cs typeface="Calibri"/>
              </a:rPr>
              <a:t> </a:t>
            </a:r>
            <a:r>
              <a:rPr dirty="0" sz="900" spc="-10">
                <a:latin typeface="Calibri"/>
                <a:cs typeface="Calibri"/>
              </a:rPr>
              <a:t>#U2GGH000994. </a:t>
            </a:r>
            <a:r>
              <a:rPr dirty="0" sz="900">
                <a:latin typeface="Calibri"/>
                <a:cs typeface="Calibri"/>
              </a:rPr>
              <a:t> </a:t>
            </a:r>
            <a:r>
              <a:rPr dirty="0" sz="900" spc="-5">
                <a:latin typeface="Calibri"/>
                <a:cs typeface="Calibri"/>
              </a:rPr>
              <a:t>Its contents are </a:t>
            </a:r>
            <a:r>
              <a:rPr dirty="0" sz="900">
                <a:latin typeface="Calibri"/>
                <a:cs typeface="Calibri"/>
              </a:rPr>
              <a:t>solely </a:t>
            </a:r>
            <a:r>
              <a:rPr dirty="0" sz="900" spc="-5">
                <a:latin typeface="Calibri"/>
                <a:cs typeface="Calibri"/>
              </a:rPr>
              <a:t>the </a:t>
            </a:r>
            <a:r>
              <a:rPr dirty="0" sz="900">
                <a:latin typeface="Calibri"/>
                <a:cs typeface="Calibri"/>
              </a:rPr>
              <a:t>responsibility of </a:t>
            </a:r>
            <a:r>
              <a:rPr dirty="0" sz="900" spc="-5">
                <a:latin typeface="Calibri"/>
                <a:cs typeface="Calibri"/>
              </a:rPr>
              <a:t>the authors and </a:t>
            </a:r>
            <a:r>
              <a:rPr dirty="0" sz="900">
                <a:latin typeface="Calibri"/>
                <a:cs typeface="Calibri"/>
              </a:rPr>
              <a:t>do not </a:t>
            </a:r>
            <a:r>
              <a:rPr dirty="0" sz="900" spc="-5">
                <a:latin typeface="Calibri"/>
                <a:cs typeface="Calibri"/>
              </a:rPr>
              <a:t>necessarily</a:t>
            </a:r>
            <a:r>
              <a:rPr dirty="0" sz="900">
                <a:latin typeface="Calibri"/>
                <a:cs typeface="Calibri"/>
              </a:rPr>
              <a:t> </a:t>
            </a:r>
            <a:r>
              <a:rPr dirty="0" sz="900" spc="-5">
                <a:latin typeface="Calibri"/>
                <a:cs typeface="Calibri"/>
              </a:rPr>
              <a:t>represent</a:t>
            </a:r>
            <a:endParaRPr sz="900">
              <a:latin typeface="Calibri"/>
              <a:cs typeface="Calibri"/>
            </a:endParaRPr>
          </a:p>
          <a:p>
            <a:pPr algn="r" marR="5080">
              <a:lnSpc>
                <a:spcPct val="100000"/>
              </a:lnSpc>
              <a:spcBef>
                <a:spcPts val="215"/>
              </a:spcBef>
            </a:pPr>
            <a:r>
              <a:rPr dirty="0" sz="900" spc="-5">
                <a:latin typeface="Calibri"/>
                <a:cs typeface="Calibri"/>
              </a:rPr>
              <a:t>the </a:t>
            </a:r>
            <a:r>
              <a:rPr dirty="0" sz="900">
                <a:latin typeface="Calibri"/>
                <a:cs typeface="Calibri"/>
              </a:rPr>
              <a:t>views of </a:t>
            </a:r>
            <a:r>
              <a:rPr dirty="0" sz="900" spc="-5">
                <a:latin typeface="Calibri"/>
                <a:cs typeface="Calibri"/>
              </a:rPr>
              <a:t>the U.S.</a:t>
            </a:r>
            <a:r>
              <a:rPr dirty="0" sz="900" spc="-55">
                <a:latin typeface="Calibri"/>
                <a:cs typeface="Calibri"/>
              </a:rPr>
              <a:t> </a:t>
            </a:r>
            <a:r>
              <a:rPr dirty="0" sz="900" spc="-5">
                <a:latin typeface="Calibri"/>
                <a:cs typeface="Calibri"/>
              </a:rPr>
              <a:t>Government.</a:t>
            </a:r>
            <a:endParaRPr sz="900">
              <a:latin typeface="Calibri"/>
              <a:cs typeface="Calibri"/>
            </a:endParaRPr>
          </a:p>
          <a:p>
            <a:pPr>
              <a:lnSpc>
                <a:spcPct val="100000"/>
              </a:lnSpc>
              <a:spcBef>
                <a:spcPts val="45"/>
              </a:spcBef>
            </a:pPr>
            <a:endParaRPr sz="1350">
              <a:latin typeface="Calibri"/>
              <a:cs typeface="Calibri"/>
            </a:endParaRPr>
          </a:p>
          <a:p>
            <a:pPr algn="r" marL="331470" marR="5080" indent="-319405">
              <a:lnSpc>
                <a:spcPct val="121100"/>
              </a:lnSpc>
            </a:pPr>
            <a:r>
              <a:rPr dirty="0" sz="900">
                <a:latin typeface="Calibri"/>
                <a:cs typeface="Calibri"/>
              </a:rPr>
              <a:t>This </a:t>
            </a:r>
            <a:r>
              <a:rPr dirty="0" sz="900" spc="-5">
                <a:latin typeface="Calibri"/>
                <a:cs typeface="Calibri"/>
              </a:rPr>
              <a:t>flipchart </a:t>
            </a:r>
            <a:r>
              <a:rPr dirty="0" sz="900">
                <a:latin typeface="Calibri"/>
                <a:cs typeface="Calibri"/>
              </a:rPr>
              <a:t>is intended for </a:t>
            </a:r>
            <a:r>
              <a:rPr dirty="0" sz="900" spc="-5">
                <a:latin typeface="Calibri"/>
                <a:cs typeface="Calibri"/>
              </a:rPr>
              <a:t>use </a:t>
            </a:r>
            <a:r>
              <a:rPr dirty="0" sz="900">
                <a:latin typeface="Calibri"/>
                <a:cs typeface="Calibri"/>
              </a:rPr>
              <a:t>by </a:t>
            </a:r>
            <a:r>
              <a:rPr dirty="0" sz="900" spc="-5">
                <a:latin typeface="Calibri"/>
                <a:cs typeface="Calibri"/>
              </a:rPr>
              <a:t>health </a:t>
            </a:r>
            <a:r>
              <a:rPr dirty="0" sz="900" spc="-10">
                <a:latin typeface="Calibri"/>
                <a:cs typeface="Calibri"/>
              </a:rPr>
              <a:t>care </a:t>
            </a:r>
            <a:r>
              <a:rPr dirty="0" sz="900" spc="-5">
                <a:latin typeface="Calibri"/>
                <a:cs typeface="Calibri"/>
              </a:rPr>
              <a:t>workers to </a:t>
            </a:r>
            <a:r>
              <a:rPr dirty="0" sz="900">
                <a:latin typeface="Calibri"/>
                <a:cs typeface="Calibri"/>
              </a:rPr>
              <a:t>provide </a:t>
            </a:r>
            <a:r>
              <a:rPr dirty="0" sz="900" spc="-5">
                <a:latin typeface="Calibri"/>
                <a:cs typeface="Calibri"/>
              </a:rPr>
              <a:t>information</a:t>
            </a:r>
            <a:r>
              <a:rPr dirty="0" sz="900" spc="30">
                <a:latin typeface="Calibri"/>
                <a:cs typeface="Calibri"/>
              </a:rPr>
              <a:t> </a:t>
            </a:r>
            <a:r>
              <a:rPr dirty="0" sz="900" spc="-5">
                <a:latin typeface="Calibri"/>
                <a:cs typeface="Calibri"/>
              </a:rPr>
              <a:t>to</a:t>
            </a:r>
            <a:r>
              <a:rPr dirty="0" sz="900" spc="5">
                <a:latin typeface="Calibri"/>
                <a:cs typeface="Calibri"/>
              </a:rPr>
              <a:t> </a:t>
            </a:r>
            <a:r>
              <a:rPr dirty="0" sz="900" spc="-5">
                <a:latin typeface="Calibri"/>
                <a:cs typeface="Calibri"/>
              </a:rPr>
              <a:t>pregnant </a:t>
            </a:r>
            <a:r>
              <a:rPr dirty="0" sz="900">
                <a:latin typeface="Calibri"/>
                <a:cs typeface="Calibri"/>
              </a:rPr>
              <a:t> </a:t>
            </a:r>
            <a:r>
              <a:rPr dirty="0" sz="900" spc="-5">
                <a:latin typeface="Calibri"/>
                <a:cs typeface="Calibri"/>
              </a:rPr>
              <a:t>and breastfeeding women </a:t>
            </a:r>
            <a:r>
              <a:rPr dirty="0" sz="900">
                <a:latin typeface="Calibri"/>
                <a:cs typeface="Calibri"/>
              </a:rPr>
              <a:t>living </a:t>
            </a:r>
            <a:r>
              <a:rPr dirty="0" sz="900" spc="-5">
                <a:latin typeface="Calibri"/>
                <a:cs typeface="Calibri"/>
              </a:rPr>
              <a:t>with HIV and </a:t>
            </a:r>
            <a:r>
              <a:rPr dirty="0" sz="900">
                <a:latin typeface="Calibri"/>
                <a:cs typeface="Calibri"/>
              </a:rPr>
              <a:t>their families. </a:t>
            </a:r>
            <a:r>
              <a:rPr dirty="0" sz="900" spc="-5">
                <a:latin typeface="Calibri"/>
                <a:cs typeface="Calibri"/>
              </a:rPr>
              <a:t>For questions</a:t>
            </a:r>
            <a:r>
              <a:rPr dirty="0" sz="900" spc="55">
                <a:latin typeface="Calibri"/>
                <a:cs typeface="Calibri"/>
              </a:rPr>
              <a:t> </a:t>
            </a:r>
            <a:r>
              <a:rPr dirty="0" sz="900" spc="-5">
                <a:latin typeface="Calibri"/>
                <a:cs typeface="Calibri"/>
              </a:rPr>
              <a:t>about</a:t>
            </a:r>
            <a:r>
              <a:rPr dirty="0" sz="900">
                <a:latin typeface="Calibri"/>
                <a:cs typeface="Calibri"/>
              </a:rPr>
              <a:t> </a:t>
            </a:r>
            <a:r>
              <a:rPr dirty="0" sz="900" spc="-5">
                <a:latin typeface="Calibri"/>
                <a:cs typeface="Calibri"/>
              </a:rPr>
              <a:t>the </a:t>
            </a:r>
            <a:r>
              <a:rPr dirty="0" sz="900">
                <a:latin typeface="Calibri"/>
                <a:cs typeface="Calibri"/>
              </a:rPr>
              <a:t> </a:t>
            </a:r>
            <a:r>
              <a:rPr dirty="0" sz="900" spc="-5">
                <a:latin typeface="Calibri"/>
                <a:cs typeface="Calibri"/>
              </a:rPr>
              <a:t>contents </a:t>
            </a:r>
            <a:r>
              <a:rPr dirty="0" sz="900">
                <a:latin typeface="Calibri"/>
                <a:cs typeface="Calibri"/>
              </a:rPr>
              <a:t>or </a:t>
            </a:r>
            <a:r>
              <a:rPr dirty="0" sz="900" spc="-5">
                <a:latin typeface="Calibri"/>
                <a:cs typeface="Calibri"/>
              </a:rPr>
              <a:t>use, please contact ICAP at</a:t>
            </a:r>
            <a:r>
              <a:rPr dirty="0" sz="900" spc="55">
                <a:latin typeface="Calibri"/>
                <a:cs typeface="Calibri"/>
              </a:rPr>
              <a:t> </a:t>
            </a:r>
            <a:r>
              <a:rPr dirty="0" sz="900" spc="-5">
                <a:latin typeface="Calibri"/>
                <a:cs typeface="Calibri"/>
                <a:hlinkClick r:id="rId2"/>
              </a:rPr>
              <a:t>icap-communications@columbia.edu.</a:t>
            </a:r>
            <a:endParaRPr sz="9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F79646"/>
          </a:solidFill>
        </p:spPr>
        <p:txBody>
          <a:bodyPr wrap="square" lIns="0" tIns="184150" rIns="0" bIns="0" rtlCol="0" vert="horz">
            <a:spAutoFit/>
          </a:bodyPr>
          <a:lstStyle/>
          <a:p>
            <a:pPr marL="492125">
              <a:lnSpc>
                <a:spcPct val="100000"/>
              </a:lnSpc>
              <a:spcBef>
                <a:spcPts val="1450"/>
              </a:spcBef>
            </a:pPr>
            <a:r>
              <a:rPr dirty="0" sz="2800">
                <a:solidFill>
                  <a:srgbClr val="FFFFFF"/>
                </a:solidFill>
              </a:rPr>
              <a:t>4. </a:t>
            </a:r>
            <a:r>
              <a:rPr dirty="0" sz="2800" spc="-5">
                <a:solidFill>
                  <a:srgbClr val="FFFFFF"/>
                </a:solidFill>
              </a:rPr>
              <a:t>The </a:t>
            </a:r>
            <a:r>
              <a:rPr dirty="0" sz="2800" spc="-15">
                <a:solidFill>
                  <a:srgbClr val="FFFFFF"/>
                </a:solidFill>
              </a:rPr>
              <a:t>viral </a:t>
            </a:r>
            <a:r>
              <a:rPr dirty="0" sz="2800">
                <a:solidFill>
                  <a:srgbClr val="FFFFFF"/>
                </a:solidFill>
              </a:rPr>
              <a:t>load is</a:t>
            </a:r>
            <a:r>
              <a:rPr dirty="0" sz="2800" spc="25">
                <a:solidFill>
                  <a:srgbClr val="FFFFFF"/>
                </a:solidFill>
              </a:rPr>
              <a:t> </a:t>
            </a:r>
            <a:r>
              <a:rPr dirty="0" sz="2800" spc="-5">
                <a:solidFill>
                  <a:srgbClr val="FFFFFF"/>
                </a:solidFill>
              </a:rPr>
              <a:t>HIGH</a:t>
            </a:r>
            <a:endParaRPr sz="2800"/>
          </a:p>
        </p:txBody>
      </p:sp>
      <p:sp>
        <p:nvSpPr>
          <p:cNvPr id="3" name="object 3"/>
          <p:cNvSpPr txBox="1"/>
          <p:nvPr/>
        </p:nvSpPr>
        <p:spPr>
          <a:xfrm>
            <a:off x="6506261" y="1473708"/>
            <a:ext cx="2713355" cy="5207000"/>
          </a:xfrm>
          <a:prstGeom prst="rect">
            <a:avLst/>
          </a:prstGeom>
        </p:spPr>
        <p:txBody>
          <a:bodyPr wrap="square" lIns="0" tIns="12700" rIns="0" bIns="0" rtlCol="0" vert="horz">
            <a:spAutoFit/>
          </a:bodyPr>
          <a:lstStyle/>
          <a:p>
            <a:pPr marL="298450" marR="50165" indent="-285750">
              <a:lnSpc>
                <a:spcPct val="100000"/>
              </a:lnSpc>
              <a:spcBef>
                <a:spcPts val="100"/>
              </a:spcBef>
              <a:buFont typeface="Wingdings"/>
              <a:buChar char="➢"/>
              <a:tabLst>
                <a:tab pos="298450" algn="l"/>
              </a:tabLst>
            </a:pPr>
            <a:r>
              <a:rPr dirty="0" sz="2000" spc="-5">
                <a:latin typeface="Calibri"/>
                <a:cs typeface="Calibri"/>
              </a:rPr>
              <a:t>This means that HIV </a:t>
            </a:r>
            <a:r>
              <a:rPr dirty="0" sz="2000" spc="-475">
                <a:latin typeface="Calibri"/>
                <a:cs typeface="Calibri"/>
              </a:rPr>
              <a:t>is </a:t>
            </a:r>
            <a:r>
              <a:rPr dirty="0" sz="2000" spc="-445">
                <a:latin typeface="Calibri"/>
                <a:cs typeface="Calibri"/>
              </a:rPr>
              <a:t> </a:t>
            </a:r>
            <a:r>
              <a:rPr dirty="0" sz="2000" spc="-5">
                <a:latin typeface="Calibri"/>
                <a:cs typeface="Calibri"/>
              </a:rPr>
              <a:t>making </a:t>
            </a:r>
            <a:r>
              <a:rPr dirty="0" sz="2000" spc="-10">
                <a:latin typeface="Calibri"/>
                <a:cs typeface="Calibri"/>
              </a:rPr>
              <a:t>more </a:t>
            </a:r>
            <a:r>
              <a:rPr dirty="0" sz="2000" spc="-5">
                <a:latin typeface="Calibri"/>
                <a:cs typeface="Calibri"/>
              </a:rPr>
              <a:t>virus and  will </a:t>
            </a:r>
            <a:r>
              <a:rPr dirty="0" sz="2000" spc="-10">
                <a:latin typeface="Calibri"/>
                <a:cs typeface="Calibri"/>
              </a:rPr>
              <a:t>eventually </a:t>
            </a:r>
            <a:r>
              <a:rPr dirty="0" sz="2000" spc="-20">
                <a:latin typeface="Calibri"/>
                <a:cs typeface="Calibri"/>
              </a:rPr>
              <a:t>make  </a:t>
            </a:r>
            <a:r>
              <a:rPr dirty="0" sz="2000" spc="-15">
                <a:latin typeface="Calibri"/>
                <a:cs typeface="Calibri"/>
              </a:rPr>
              <a:t>you</a:t>
            </a:r>
            <a:r>
              <a:rPr dirty="0" sz="2000" spc="-10">
                <a:latin typeface="Calibri"/>
                <a:cs typeface="Calibri"/>
              </a:rPr>
              <a:t> </a:t>
            </a:r>
            <a:r>
              <a:rPr dirty="0" sz="2000">
                <a:latin typeface="Calibri"/>
                <a:cs typeface="Calibri"/>
              </a:rPr>
              <a:t>sick.</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080" indent="-285750">
              <a:lnSpc>
                <a:spcPct val="100000"/>
              </a:lnSpc>
              <a:spcBef>
                <a:spcPts val="5"/>
              </a:spcBef>
              <a:buFont typeface="Wingdings"/>
              <a:buChar char="➢"/>
              <a:tabLst>
                <a:tab pos="298450" algn="l"/>
              </a:tabLst>
            </a:pPr>
            <a:r>
              <a:rPr dirty="0" sz="2000" spc="-5">
                <a:latin typeface="Calibri"/>
                <a:cs typeface="Calibri"/>
              </a:rPr>
              <a:t>It </a:t>
            </a:r>
            <a:r>
              <a:rPr dirty="0" sz="2000">
                <a:latin typeface="Calibri"/>
                <a:cs typeface="Calibri"/>
              </a:rPr>
              <a:t>also </a:t>
            </a:r>
            <a:r>
              <a:rPr dirty="0" sz="2000" spc="-5">
                <a:latin typeface="Calibri"/>
                <a:cs typeface="Calibri"/>
              </a:rPr>
              <a:t>means that </a:t>
            </a:r>
            <a:r>
              <a:rPr dirty="0" sz="2000" spc="-345">
                <a:latin typeface="Calibri"/>
                <a:cs typeface="Calibri"/>
              </a:rPr>
              <a:t>your  </a:t>
            </a:r>
            <a:r>
              <a:rPr dirty="0" sz="2000" spc="-5">
                <a:latin typeface="Calibri"/>
                <a:cs typeface="Calibri"/>
              </a:rPr>
              <a:t>baby could </a:t>
            </a:r>
            <a:r>
              <a:rPr dirty="0" sz="2000" spc="-15">
                <a:latin typeface="Calibri"/>
                <a:cs typeface="Calibri"/>
              </a:rPr>
              <a:t>get </a:t>
            </a:r>
            <a:r>
              <a:rPr dirty="0" sz="2000" spc="-5">
                <a:latin typeface="Calibri"/>
                <a:cs typeface="Calibri"/>
              </a:rPr>
              <a:t>HIV  during </a:t>
            </a:r>
            <a:r>
              <a:rPr dirty="0" sz="2000" spc="-20">
                <a:latin typeface="Calibri"/>
                <a:cs typeface="Calibri"/>
              </a:rPr>
              <a:t>pregnancy,</a:t>
            </a:r>
            <a:r>
              <a:rPr dirty="0" sz="2000" spc="-90">
                <a:latin typeface="Calibri"/>
                <a:cs typeface="Calibri"/>
              </a:rPr>
              <a:t> </a:t>
            </a:r>
            <a:r>
              <a:rPr dirty="0" sz="2000">
                <a:latin typeface="Calibri"/>
                <a:cs typeface="Calibri"/>
              </a:rPr>
              <a:t>birth  </a:t>
            </a:r>
            <a:r>
              <a:rPr dirty="0" sz="2000" spc="-5">
                <a:latin typeface="Calibri"/>
                <a:cs typeface="Calibri"/>
              </a:rPr>
              <a:t>and</a:t>
            </a:r>
            <a:r>
              <a:rPr dirty="0" sz="2000" spc="-15">
                <a:latin typeface="Calibri"/>
                <a:cs typeface="Calibri"/>
              </a:rPr>
              <a:t> </a:t>
            </a:r>
            <a:r>
              <a:rPr dirty="0" sz="2000" spc="-10">
                <a:latin typeface="Calibri"/>
                <a:cs typeface="Calibri"/>
              </a:rPr>
              <a:t>breastfeeding.</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384175" indent="-285750">
              <a:lnSpc>
                <a:spcPct val="100000"/>
              </a:lnSpc>
              <a:spcBef>
                <a:spcPts val="5"/>
              </a:spcBef>
              <a:buFont typeface="Wingdings"/>
              <a:buChar char="➢"/>
              <a:tabLst>
                <a:tab pos="298450" algn="l"/>
              </a:tabLst>
            </a:pPr>
            <a:r>
              <a:rPr dirty="0" sz="2000" spc="-55">
                <a:latin typeface="Calibri"/>
                <a:cs typeface="Calibri"/>
              </a:rPr>
              <a:t>You </a:t>
            </a:r>
            <a:r>
              <a:rPr dirty="0" sz="2000" spc="-15">
                <a:latin typeface="Calibri"/>
                <a:cs typeface="Calibri"/>
              </a:rPr>
              <a:t>may </a:t>
            </a:r>
            <a:r>
              <a:rPr dirty="0" sz="2000" spc="-5">
                <a:latin typeface="Calibri"/>
                <a:cs typeface="Calibri"/>
              </a:rPr>
              <a:t>be </a:t>
            </a:r>
            <a:r>
              <a:rPr dirty="0" sz="2000" spc="-215">
                <a:latin typeface="Calibri"/>
                <a:cs typeface="Calibri"/>
              </a:rPr>
              <a:t>missing  </a:t>
            </a:r>
            <a:r>
              <a:rPr dirty="0" sz="2000" spc="-5">
                <a:latin typeface="Calibri"/>
                <a:cs typeface="Calibri"/>
              </a:rPr>
              <a:t>doses of </a:t>
            </a:r>
            <a:r>
              <a:rPr dirty="0" sz="2000" spc="-10">
                <a:latin typeface="Calibri"/>
                <a:cs typeface="Calibri"/>
              </a:rPr>
              <a:t>your</a:t>
            </a:r>
            <a:r>
              <a:rPr dirty="0" sz="2000" spc="-55">
                <a:latin typeface="Calibri"/>
                <a:cs typeface="Calibri"/>
              </a:rPr>
              <a:t> </a:t>
            </a:r>
            <a:r>
              <a:rPr dirty="0" sz="2000" spc="-25">
                <a:latin typeface="Calibri"/>
                <a:cs typeface="Calibri"/>
              </a:rPr>
              <a:t>ARVs.</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83820" indent="-285750">
              <a:lnSpc>
                <a:spcPct val="100000"/>
              </a:lnSpc>
              <a:buFont typeface="Wingdings"/>
              <a:buChar char="➢"/>
              <a:tabLst>
                <a:tab pos="298450" algn="l"/>
              </a:tabLst>
            </a:pPr>
            <a:r>
              <a:rPr dirty="0" sz="2000" spc="-5">
                <a:latin typeface="Calibri"/>
                <a:cs typeface="Calibri"/>
              </a:rPr>
              <a:t>The virus </a:t>
            </a:r>
            <a:r>
              <a:rPr dirty="0" sz="2000" spc="-15">
                <a:latin typeface="Calibri"/>
                <a:cs typeface="Calibri"/>
              </a:rPr>
              <a:t>may </a:t>
            </a:r>
            <a:r>
              <a:rPr dirty="0" sz="2000" spc="-5">
                <a:latin typeface="Calibri"/>
                <a:cs typeface="Calibri"/>
              </a:rPr>
              <a:t>be  </a:t>
            </a:r>
            <a:r>
              <a:rPr dirty="0" sz="2000" spc="-10">
                <a:latin typeface="Calibri"/>
                <a:cs typeface="Calibri"/>
              </a:rPr>
              <a:t>resistant, </a:t>
            </a:r>
            <a:r>
              <a:rPr dirty="0" sz="2000" spc="-5">
                <a:latin typeface="Calibri"/>
                <a:cs typeface="Calibri"/>
              </a:rPr>
              <a:t>meaning </a:t>
            </a:r>
            <a:r>
              <a:rPr dirty="0" sz="2000">
                <a:latin typeface="Calibri"/>
                <a:cs typeface="Calibri"/>
              </a:rPr>
              <a:t>it  </a:t>
            </a:r>
            <a:r>
              <a:rPr dirty="0" sz="2000" spc="-5">
                <a:latin typeface="Calibri"/>
                <a:cs typeface="Calibri"/>
              </a:rPr>
              <a:t>has changed and </a:t>
            </a:r>
            <a:r>
              <a:rPr dirty="0" sz="2000" spc="-30">
                <a:latin typeface="Calibri"/>
                <a:cs typeface="Calibri"/>
              </a:rPr>
              <a:t>ARVs  </a:t>
            </a:r>
            <a:r>
              <a:rPr dirty="0" sz="2000" spc="-10">
                <a:latin typeface="Calibri"/>
                <a:cs typeface="Calibri"/>
              </a:rPr>
              <a:t>are </a:t>
            </a:r>
            <a:r>
              <a:rPr dirty="0" sz="2000" spc="-5">
                <a:latin typeface="Calibri"/>
                <a:cs typeface="Calibri"/>
              </a:rPr>
              <a:t>no </a:t>
            </a:r>
            <a:r>
              <a:rPr dirty="0" sz="2000" spc="-10">
                <a:latin typeface="Calibri"/>
                <a:cs typeface="Calibri"/>
              </a:rPr>
              <a:t>longer</a:t>
            </a:r>
            <a:r>
              <a:rPr dirty="0" sz="2000" spc="-25">
                <a:latin typeface="Calibri"/>
                <a:cs typeface="Calibri"/>
              </a:rPr>
              <a:t> </a:t>
            </a:r>
            <a:r>
              <a:rPr dirty="0" sz="2000" spc="-10">
                <a:latin typeface="Calibri"/>
                <a:cs typeface="Calibri"/>
              </a:rPr>
              <a:t>working.</a:t>
            </a:r>
            <a:endParaRPr sz="2000">
              <a:latin typeface="Calibri"/>
              <a:cs typeface="Calibri"/>
            </a:endParaRPr>
          </a:p>
        </p:txBody>
      </p:sp>
      <p:grpSp>
        <p:nvGrpSpPr>
          <p:cNvPr id="4" name="object 4"/>
          <p:cNvGrpSpPr/>
          <p:nvPr/>
        </p:nvGrpSpPr>
        <p:grpSpPr>
          <a:xfrm>
            <a:off x="1295402" y="1330562"/>
            <a:ext cx="5029200" cy="5925185"/>
            <a:chOff x="1295402" y="1330562"/>
            <a:chExt cx="5029200" cy="5925185"/>
          </a:xfrm>
        </p:grpSpPr>
        <p:sp>
          <p:nvSpPr>
            <p:cNvPr id="5" name="object 5"/>
            <p:cNvSpPr/>
            <p:nvPr/>
          </p:nvSpPr>
          <p:spPr>
            <a:xfrm>
              <a:off x="3862094" y="4737682"/>
              <a:ext cx="2336829" cy="2281805"/>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295402" y="1330562"/>
              <a:ext cx="4571998" cy="3330077"/>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1470258" y="4795002"/>
              <a:ext cx="1654477" cy="1993017"/>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1447799" y="4701823"/>
              <a:ext cx="666750" cy="342900"/>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3200400" y="4693175"/>
              <a:ext cx="3124200" cy="2562225"/>
            </a:xfrm>
            <a:prstGeom prst="rect">
              <a:avLst/>
            </a:prstGeom>
            <a:blipFill>
              <a:blip r:embed="rId6" cstate="print"/>
              <a:stretch>
                <a:fillRect/>
              </a:stretch>
            </a:blipFill>
          </p:spPr>
          <p:txBody>
            <a:bodyPr wrap="square" lIns="0" tIns="0" rIns="0" bIns="0" rtlCol="0"/>
            <a:lstStyle/>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5038344"/>
            <a:ext cx="5343525" cy="2036445"/>
            <a:chOff x="643127" y="5038344"/>
            <a:chExt cx="5343525" cy="2036445"/>
          </a:xfrm>
        </p:grpSpPr>
        <p:sp>
          <p:nvSpPr>
            <p:cNvPr id="3" name="object 3"/>
            <p:cNvSpPr/>
            <p:nvPr/>
          </p:nvSpPr>
          <p:spPr>
            <a:xfrm>
              <a:off x="643127" y="5038344"/>
              <a:ext cx="5343144" cy="203606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5056754"/>
              <a:ext cx="5257800" cy="1953895"/>
            </a:xfrm>
            <a:custGeom>
              <a:avLst/>
              <a:gdLst/>
              <a:ahLst/>
              <a:cxnLst/>
              <a:rect l="l" t="t" r="r" b="b"/>
              <a:pathLst>
                <a:path w="5257800" h="1953895">
                  <a:moveTo>
                    <a:pt x="5257800" y="0"/>
                  </a:moveTo>
                  <a:lnTo>
                    <a:pt x="0" y="0"/>
                  </a:lnTo>
                  <a:lnTo>
                    <a:pt x="0" y="1953645"/>
                  </a:lnTo>
                  <a:lnTo>
                    <a:pt x="5257800" y="1953645"/>
                  </a:lnTo>
                  <a:lnTo>
                    <a:pt x="5257800" y="0"/>
                  </a:lnTo>
                  <a:close/>
                </a:path>
              </a:pathLst>
            </a:custGeom>
            <a:solidFill>
              <a:srgbClr val="DCE6F2"/>
            </a:solidFill>
          </p:spPr>
          <p:txBody>
            <a:bodyPr wrap="square" lIns="0" tIns="0" rIns="0" bIns="0" rtlCol="0"/>
            <a:lstStyle/>
            <a:p/>
          </p:txBody>
        </p:sp>
      </p:grpSp>
      <p:sp>
        <p:nvSpPr>
          <p:cNvPr id="5" name="object 5"/>
          <p:cNvSpPr txBox="1"/>
          <p:nvPr/>
        </p:nvSpPr>
        <p:spPr>
          <a:xfrm>
            <a:off x="983721" y="1424432"/>
            <a:ext cx="1271905" cy="254000"/>
          </a:xfrm>
          <a:prstGeom prst="rect">
            <a:avLst/>
          </a:prstGeom>
        </p:spPr>
        <p:txBody>
          <a:bodyPr wrap="square" lIns="0" tIns="12700" rIns="0" bIns="0" rtlCol="0" vert="horz">
            <a:spAutoFit/>
          </a:bodyPr>
          <a:lstStyle/>
          <a:p>
            <a:pPr marL="12700">
              <a:lnSpc>
                <a:spcPct val="100000"/>
              </a:lnSpc>
              <a:spcBef>
                <a:spcPts val="100"/>
              </a:spcBef>
            </a:pPr>
            <a:r>
              <a:rPr dirty="0" sz="1500" b="1">
                <a:latin typeface="Calibri"/>
                <a:cs typeface="Calibri"/>
              </a:rPr>
              <a:t>KEY</a:t>
            </a:r>
            <a:r>
              <a:rPr dirty="0" sz="1500" spc="-60" b="1">
                <a:latin typeface="Calibri"/>
                <a:cs typeface="Calibri"/>
              </a:rPr>
              <a:t> </a:t>
            </a:r>
            <a:r>
              <a:rPr dirty="0" sz="1500" spc="-10" b="1">
                <a:latin typeface="Calibri"/>
                <a:cs typeface="Calibri"/>
              </a:rPr>
              <a:t>MESSAGES:</a:t>
            </a:r>
            <a:endParaRPr sz="1500">
              <a:latin typeface="Calibri"/>
              <a:cs typeface="Calibri"/>
            </a:endParaRPr>
          </a:p>
        </p:txBody>
      </p:sp>
      <p:sp>
        <p:nvSpPr>
          <p:cNvPr id="6" name="object 6"/>
          <p:cNvSpPr txBox="1"/>
          <p:nvPr/>
        </p:nvSpPr>
        <p:spPr>
          <a:xfrm>
            <a:off x="983721" y="1653032"/>
            <a:ext cx="2110740" cy="2768600"/>
          </a:xfrm>
          <a:prstGeom prst="rect">
            <a:avLst/>
          </a:prstGeom>
        </p:spPr>
        <p:txBody>
          <a:bodyPr wrap="square" lIns="0" tIns="59055" rIns="0" bIns="0" rtlCol="0" vert="horz">
            <a:spAutoFit/>
          </a:bodyPr>
          <a:lstStyle/>
          <a:p>
            <a:pPr marL="297815" marR="38735" indent="-285750">
              <a:lnSpc>
                <a:spcPct val="79600"/>
              </a:lnSpc>
              <a:spcBef>
                <a:spcPts val="465"/>
              </a:spcBef>
              <a:buFont typeface="Wingdings"/>
              <a:buChar char="➢"/>
              <a:tabLst>
                <a:tab pos="298450" algn="l"/>
              </a:tabLst>
            </a:pPr>
            <a:r>
              <a:rPr dirty="0" sz="1500" spc="-5">
                <a:latin typeface="Calibri"/>
                <a:cs typeface="Calibri"/>
              </a:rPr>
              <a:t>This means </a:t>
            </a:r>
            <a:r>
              <a:rPr dirty="0" sz="1500" spc="-10">
                <a:latin typeface="Calibri"/>
                <a:cs typeface="Calibri"/>
              </a:rPr>
              <a:t>that </a:t>
            </a:r>
            <a:r>
              <a:rPr dirty="0" sz="1500" spc="-5">
                <a:latin typeface="Calibri"/>
                <a:cs typeface="Calibri"/>
              </a:rPr>
              <a:t>HIV </a:t>
            </a:r>
            <a:r>
              <a:rPr dirty="0" sz="1500" spc="-345">
                <a:latin typeface="Calibri"/>
                <a:cs typeface="Calibri"/>
              </a:rPr>
              <a:t>is </a:t>
            </a:r>
            <a:r>
              <a:rPr dirty="0" sz="1500" spc="-330">
                <a:latin typeface="Calibri"/>
                <a:cs typeface="Calibri"/>
              </a:rPr>
              <a:t> </a:t>
            </a:r>
            <a:r>
              <a:rPr dirty="0" sz="1500" spc="-5">
                <a:latin typeface="Calibri"/>
                <a:cs typeface="Calibri"/>
              </a:rPr>
              <a:t>making </a:t>
            </a:r>
            <a:r>
              <a:rPr dirty="0" sz="1500" spc="-10">
                <a:latin typeface="Calibri"/>
                <a:cs typeface="Calibri"/>
              </a:rPr>
              <a:t>more </a:t>
            </a:r>
            <a:r>
              <a:rPr dirty="0" sz="1500" spc="-5">
                <a:latin typeface="Calibri"/>
                <a:cs typeface="Calibri"/>
              </a:rPr>
              <a:t>virus </a:t>
            </a:r>
            <a:r>
              <a:rPr dirty="0" sz="1500" spc="-10">
                <a:latin typeface="Calibri"/>
                <a:cs typeface="Calibri"/>
              </a:rPr>
              <a:t>and  </a:t>
            </a:r>
            <a:r>
              <a:rPr dirty="0" sz="1500">
                <a:latin typeface="Calibri"/>
                <a:cs typeface="Calibri"/>
              </a:rPr>
              <a:t>will </a:t>
            </a:r>
            <a:r>
              <a:rPr dirty="0" sz="1500" spc="-5">
                <a:latin typeface="Calibri"/>
                <a:cs typeface="Calibri"/>
              </a:rPr>
              <a:t>eventually </a:t>
            </a:r>
            <a:r>
              <a:rPr dirty="0" sz="1500" spc="-15">
                <a:latin typeface="Calibri"/>
                <a:cs typeface="Calibri"/>
              </a:rPr>
              <a:t>make  </a:t>
            </a:r>
            <a:r>
              <a:rPr dirty="0" sz="1500" spc="-10">
                <a:latin typeface="Calibri"/>
                <a:cs typeface="Calibri"/>
              </a:rPr>
              <a:t>you </a:t>
            </a:r>
            <a:r>
              <a:rPr dirty="0" sz="1500">
                <a:latin typeface="Calibri"/>
                <a:cs typeface="Calibri"/>
              </a:rPr>
              <a:t>sick.</a:t>
            </a:r>
            <a:endParaRPr sz="1500">
              <a:latin typeface="Calibri"/>
              <a:cs typeface="Calibri"/>
            </a:endParaRPr>
          </a:p>
          <a:p>
            <a:pPr marL="297815" marR="5080" indent="-285750">
              <a:lnSpc>
                <a:spcPct val="80000"/>
              </a:lnSpc>
              <a:spcBef>
                <a:spcPts val="360"/>
              </a:spcBef>
              <a:buFont typeface="Wingdings"/>
              <a:buChar char="➢"/>
              <a:tabLst>
                <a:tab pos="298450" algn="l"/>
              </a:tabLst>
            </a:pPr>
            <a:r>
              <a:rPr dirty="0" sz="1500" spc="-5">
                <a:latin typeface="Calibri"/>
                <a:cs typeface="Calibri"/>
              </a:rPr>
              <a:t>It also means </a:t>
            </a:r>
            <a:r>
              <a:rPr dirty="0" sz="1500" spc="-10">
                <a:latin typeface="Calibri"/>
                <a:cs typeface="Calibri"/>
              </a:rPr>
              <a:t>that </a:t>
            </a:r>
            <a:r>
              <a:rPr dirty="0" sz="1500" spc="-245">
                <a:latin typeface="Calibri"/>
                <a:cs typeface="Calibri"/>
              </a:rPr>
              <a:t>your  </a:t>
            </a:r>
            <a:r>
              <a:rPr dirty="0" sz="1500" spc="-10">
                <a:latin typeface="Calibri"/>
                <a:cs typeface="Calibri"/>
              </a:rPr>
              <a:t>baby </a:t>
            </a:r>
            <a:r>
              <a:rPr dirty="0" sz="1500" spc="-5">
                <a:latin typeface="Calibri"/>
                <a:cs typeface="Calibri"/>
              </a:rPr>
              <a:t>could </a:t>
            </a:r>
            <a:r>
              <a:rPr dirty="0" sz="1500" spc="-10">
                <a:latin typeface="Calibri"/>
                <a:cs typeface="Calibri"/>
              </a:rPr>
              <a:t>get </a:t>
            </a:r>
            <a:r>
              <a:rPr dirty="0" sz="1500" spc="-5">
                <a:latin typeface="Calibri"/>
                <a:cs typeface="Calibri"/>
              </a:rPr>
              <a:t>HIV  during </a:t>
            </a:r>
            <a:r>
              <a:rPr dirty="0" sz="1500" spc="-20">
                <a:latin typeface="Calibri"/>
                <a:cs typeface="Calibri"/>
              </a:rPr>
              <a:t>pregnancy, </a:t>
            </a:r>
            <a:r>
              <a:rPr dirty="0" sz="1500" spc="-5">
                <a:latin typeface="Calibri"/>
                <a:cs typeface="Calibri"/>
              </a:rPr>
              <a:t>birth  and</a:t>
            </a:r>
            <a:r>
              <a:rPr dirty="0" sz="1500" spc="-15">
                <a:latin typeface="Calibri"/>
                <a:cs typeface="Calibri"/>
              </a:rPr>
              <a:t> </a:t>
            </a:r>
            <a:r>
              <a:rPr dirty="0" sz="1500" spc="-10">
                <a:latin typeface="Calibri"/>
                <a:cs typeface="Calibri"/>
              </a:rPr>
              <a:t>breastfeeding.</a:t>
            </a:r>
            <a:endParaRPr sz="1500">
              <a:latin typeface="Calibri"/>
              <a:cs typeface="Calibri"/>
            </a:endParaRPr>
          </a:p>
          <a:p>
            <a:pPr marL="297815" marR="290195" indent="-285750">
              <a:lnSpc>
                <a:spcPts val="1490"/>
              </a:lnSpc>
              <a:spcBef>
                <a:spcPts val="310"/>
              </a:spcBef>
              <a:buFont typeface="Wingdings"/>
              <a:buChar char="➢"/>
              <a:tabLst>
                <a:tab pos="298450" algn="l"/>
              </a:tabLst>
            </a:pPr>
            <a:r>
              <a:rPr dirty="0" sz="1500" spc="-45">
                <a:latin typeface="Calibri"/>
                <a:cs typeface="Calibri"/>
              </a:rPr>
              <a:t>You </a:t>
            </a:r>
            <a:r>
              <a:rPr dirty="0" sz="1500" spc="-15">
                <a:latin typeface="Calibri"/>
                <a:cs typeface="Calibri"/>
              </a:rPr>
              <a:t>may </a:t>
            </a:r>
            <a:r>
              <a:rPr dirty="0" sz="1500" spc="-5">
                <a:latin typeface="Calibri"/>
                <a:cs typeface="Calibri"/>
              </a:rPr>
              <a:t>be </a:t>
            </a:r>
            <a:r>
              <a:rPr dirty="0" sz="1500" spc="-165">
                <a:latin typeface="Calibri"/>
                <a:cs typeface="Calibri"/>
              </a:rPr>
              <a:t>missing  </a:t>
            </a:r>
            <a:r>
              <a:rPr dirty="0" sz="1500" spc="-5">
                <a:latin typeface="Calibri"/>
                <a:cs typeface="Calibri"/>
              </a:rPr>
              <a:t>doses of </a:t>
            </a:r>
            <a:r>
              <a:rPr dirty="0" sz="1500" spc="-10">
                <a:latin typeface="Calibri"/>
                <a:cs typeface="Calibri"/>
              </a:rPr>
              <a:t>your</a:t>
            </a:r>
            <a:r>
              <a:rPr dirty="0" sz="1500" spc="-55">
                <a:latin typeface="Calibri"/>
                <a:cs typeface="Calibri"/>
              </a:rPr>
              <a:t> </a:t>
            </a:r>
            <a:r>
              <a:rPr dirty="0" sz="1500" spc="-25">
                <a:latin typeface="Calibri"/>
                <a:cs typeface="Calibri"/>
              </a:rPr>
              <a:t>ARVs.</a:t>
            </a:r>
            <a:endParaRPr sz="1500">
              <a:latin typeface="Calibri"/>
              <a:cs typeface="Calibri"/>
            </a:endParaRPr>
          </a:p>
          <a:p>
            <a:pPr marL="297815" marR="62230" indent="-285750">
              <a:lnSpc>
                <a:spcPct val="79600"/>
              </a:lnSpc>
              <a:spcBef>
                <a:spcPts val="365"/>
              </a:spcBef>
              <a:buFont typeface="Wingdings"/>
              <a:buChar char="➢"/>
              <a:tabLst>
                <a:tab pos="298450" algn="l"/>
              </a:tabLst>
            </a:pPr>
            <a:r>
              <a:rPr dirty="0" sz="1500" spc="-5">
                <a:latin typeface="Calibri"/>
                <a:cs typeface="Calibri"/>
              </a:rPr>
              <a:t>The virus </a:t>
            </a:r>
            <a:r>
              <a:rPr dirty="0" sz="1500" spc="-15">
                <a:latin typeface="Calibri"/>
                <a:cs typeface="Calibri"/>
              </a:rPr>
              <a:t>may </a:t>
            </a:r>
            <a:r>
              <a:rPr dirty="0" sz="1500" spc="-5">
                <a:latin typeface="Calibri"/>
                <a:cs typeface="Calibri"/>
              </a:rPr>
              <a:t>be  </a:t>
            </a:r>
            <a:r>
              <a:rPr dirty="0" sz="1500" spc="-10">
                <a:latin typeface="Calibri"/>
                <a:cs typeface="Calibri"/>
              </a:rPr>
              <a:t>resistant, </a:t>
            </a:r>
            <a:r>
              <a:rPr dirty="0" sz="1500" spc="-5">
                <a:latin typeface="Calibri"/>
                <a:cs typeface="Calibri"/>
              </a:rPr>
              <a:t>meaning </a:t>
            </a:r>
            <a:r>
              <a:rPr dirty="0" sz="1500">
                <a:latin typeface="Calibri"/>
                <a:cs typeface="Calibri"/>
              </a:rPr>
              <a:t>it  </a:t>
            </a:r>
            <a:r>
              <a:rPr dirty="0" sz="1500" spc="-5">
                <a:latin typeface="Calibri"/>
                <a:cs typeface="Calibri"/>
              </a:rPr>
              <a:t>has </a:t>
            </a:r>
            <a:r>
              <a:rPr dirty="0" sz="1500" spc="-10">
                <a:latin typeface="Calibri"/>
                <a:cs typeface="Calibri"/>
              </a:rPr>
              <a:t>changed </a:t>
            </a:r>
            <a:r>
              <a:rPr dirty="0" sz="1500" spc="-5">
                <a:latin typeface="Calibri"/>
                <a:cs typeface="Calibri"/>
              </a:rPr>
              <a:t>and </a:t>
            </a:r>
            <a:r>
              <a:rPr dirty="0" sz="1500" spc="-30">
                <a:latin typeface="Calibri"/>
                <a:cs typeface="Calibri"/>
              </a:rPr>
              <a:t>ARVs  </a:t>
            </a:r>
            <a:r>
              <a:rPr dirty="0" sz="1500" spc="-10">
                <a:latin typeface="Calibri"/>
                <a:cs typeface="Calibri"/>
              </a:rPr>
              <a:t>are </a:t>
            </a:r>
            <a:r>
              <a:rPr dirty="0" sz="1500" spc="-5">
                <a:latin typeface="Calibri"/>
                <a:cs typeface="Calibri"/>
              </a:rPr>
              <a:t>no longer</a:t>
            </a:r>
            <a:r>
              <a:rPr dirty="0" sz="1500" spc="-70">
                <a:latin typeface="Calibri"/>
                <a:cs typeface="Calibri"/>
              </a:rPr>
              <a:t> </a:t>
            </a:r>
            <a:r>
              <a:rPr dirty="0" sz="1500" spc="-5">
                <a:latin typeface="Calibri"/>
                <a:cs typeface="Calibri"/>
              </a:rPr>
              <a:t>working.</a:t>
            </a:r>
            <a:endParaRPr sz="1500">
              <a:latin typeface="Calibri"/>
              <a:cs typeface="Calibri"/>
            </a:endParaRPr>
          </a:p>
        </p:txBody>
      </p:sp>
      <p:sp>
        <p:nvSpPr>
          <p:cNvPr id="7" name="object 7"/>
          <p:cNvSpPr txBox="1"/>
          <p:nvPr/>
        </p:nvSpPr>
        <p:spPr>
          <a:xfrm>
            <a:off x="685800" y="5056753"/>
            <a:ext cx="5257800" cy="1953895"/>
          </a:xfrm>
          <a:prstGeom prst="rect">
            <a:avLst/>
          </a:prstGeom>
        </p:spPr>
        <p:txBody>
          <a:bodyPr wrap="square" lIns="0" tIns="50800" rIns="0" bIns="0" rtlCol="0" vert="horz">
            <a:spAutoFit/>
          </a:bodyPr>
          <a:lstStyle/>
          <a:p>
            <a:pPr marL="767715">
              <a:lnSpc>
                <a:spcPct val="100000"/>
              </a:lnSpc>
              <a:spcBef>
                <a:spcPts val="400"/>
              </a:spcBef>
            </a:pPr>
            <a:r>
              <a:rPr dirty="0" sz="1400" spc="-15" b="1">
                <a:latin typeface="Calibri"/>
                <a:cs typeface="Calibri"/>
              </a:rPr>
              <a:t>Let’s</a:t>
            </a:r>
            <a:r>
              <a:rPr dirty="0" sz="1400" spc="-5" b="1">
                <a:latin typeface="Calibri"/>
                <a:cs typeface="Calibri"/>
              </a:rPr>
              <a:t> </a:t>
            </a:r>
            <a:r>
              <a:rPr dirty="0" sz="1400" spc="-10" b="1">
                <a:latin typeface="Calibri"/>
                <a:cs typeface="Calibri"/>
              </a:rPr>
              <a:t>Review:</a:t>
            </a:r>
            <a:endParaRPr sz="1400">
              <a:latin typeface="Calibri"/>
              <a:cs typeface="Calibri"/>
            </a:endParaRPr>
          </a:p>
          <a:p>
            <a:pPr marL="1053465" indent="-286385">
              <a:lnSpc>
                <a:spcPct val="100000"/>
              </a:lnSpc>
              <a:spcBef>
                <a:spcPts val="219"/>
              </a:spcBef>
              <a:buFont typeface="Arial"/>
              <a:buChar char="•"/>
              <a:tabLst>
                <a:tab pos="1053465" algn="l"/>
                <a:tab pos="1054100" algn="l"/>
              </a:tabLst>
            </a:pPr>
            <a:r>
              <a:rPr dirty="0" sz="1300">
                <a:latin typeface="Calibri"/>
                <a:cs typeface="Calibri"/>
              </a:rPr>
              <a:t>What </a:t>
            </a:r>
            <a:r>
              <a:rPr dirty="0" sz="1300" spc="-10">
                <a:latin typeface="Calibri"/>
                <a:cs typeface="Calibri"/>
              </a:rPr>
              <a:t>are </a:t>
            </a:r>
            <a:r>
              <a:rPr dirty="0" sz="1300">
                <a:latin typeface="Calibri"/>
                <a:cs typeface="Calibri"/>
              </a:rPr>
              <a:t>the possible </a:t>
            </a:r>
            <a:r>
              <a:rPr dirty="0" sz="1300" spc="-5">
                <a:latin typeface="Calibri"/>
                <a:cs typeface="Calibri"/>
              </a:rPr>
              <a:t>reasons </a:t>
            </a:r>
            <a:r>
              <a:rPr dirty="0" sz="1300" spc="-10">
                <a:latin typeface="Calibri"/>
                <a:cs typeface="Calibri"/>
              </a:rPr>
              <a:t>for </a:t>
            </a:r>
            <a:r>
              <a:rPr dirty="0" sz="1300">
                <a:latin typeface="Calibri"/>
                <a:cs typeface="Calibri"/>
              </a:rPr>
              <a:t>a high </a:t>
            </a:r>
            <a:r>
              <a:rPr dirty="0" sz="1300" spc="-10">
                <a:latin typeface="Calibri"/>
                <a:cs typeface="Calibri"/>
              </a:rPr>
              <a:t>viral</a:t>
            </a:r>
            <a:r>
              <a:rPr dirty="0" sz="1300" spc="75">
                <a:latin typeface="Calibri"/>
                <a:cs typeface="Calibri"/>
              </a:rPr>
              <a:t> </a:t>
            </a:r>
            <a:r>
              <a:rPr dirty="0" sz="1300">
                <a:latin typeface="Calibri"/>
                <a:cs typeface="Calibri"/>
              </a:rPr>
              <a:t>load?</a:t>
            </a:r>
            <a:endParaRPr sz="1300">
              <a:latin typeface="Calibri"/>
              <a:cs typeface="Calibri"/>
            </a:endParaRPr>
          </a:p>
          <a:p>
            <a:pPr marL="1053465" indent="-286385">
              <a:lnSpc>
                <a:spcPct val="100000"/>
              </a:lnSpc>
              <a:spcBef>
                <a:spcPts val="140"/>
              </a:spcBef>
              <a:buFont typeface="Arial"/>
              <a:buChar char="•"/>
              <a:tabLst>
                <a:tab pos="1053465" algn="l"/>
                <a:tab pos="1054100" algn="l"/>
              </a:tabLst>
            </a:pPr>
            <a:r>
              <a:rPr dirty="0" sz="1300">
                <a:latin typeface="Calibri"/>
                <a:cs typeface="Calibri"/>
              </a:rPr>
              <a:t>What </a:t>
            </a:r>
            <a:r>
              <a:rPr dirty="0" sz="1300" spc="-5">
                <a:latin typeface="Calibri"/>
                <a:cs typeface="Calibri"/>
              </a:rPr>
              <a:t>can </a:t>
            </a:r>
            <a:r>
              <a:rPr dirty="0" sz="1300">
                <a:latin typeface="Calibri"/>
                <a:cs typeface="Calibri"/>
              </a:rPr>
              <a:t>happen when </a:t>
            </a:r>
            <a:r>
              <a:rPr dirty="0" sz="1300" spc="-5">
                <a:latin typeface="Calibri"/>
                <a:cs typeface="Calibri"/>
              </a:rPr>
              <a:t>your </a:t>
            </a:r>
            <a:r>
              <a:rPr dirty="0" sz="1300" spc="-10">
                <a:latin typeface="Calibri"/>
                <a:cs typeface="Calibri"/>
              </a:rPr>
              <a:t>viral </a:t>
            </a:r>
            <a:r>
              <a:rPr dirty="0" sz="1300">
                <a:latin typeface="Calibri"/>
                <a:cs typeface="Calibri"/>
              </a:rPr>
              <a:t>load is</a:t>
            </a:r>
            <a:r>
              <a:rPr dirty="0" sz="1300" spc="65">
                <a:latin typeface="Calibri"/>
                <a:cs typeface="Calibri"/>
              </a:rPr>
              <a:t> </a:t>
            </a:r>
            <a:r>
              <a:rPr dirty="0" sz="1300">
                <a:latin typeface="Calibri"/>
                <a:cs typeface="Calibri"/>
              </a:rPr>
              <a:t>high?</a:t>
            </a:r>
            <a:endParaRPr sz="1300">
              <a:latin typeface="Calibri"/>
              <a:cs typeface="Calibri"/>
            </a:endParaRPr>
          </a:p>
          <a:p>
            <a:pPr marL="1053465" indent="-286385">
              <a:lnSpc>
                <a:spcPct val="100000"/>
              </a:lnSpc>
              <a:spcBef>
                <a:spcPts val="145"/>
              </a:spcBef>
              <a:buFont typeface="Arial"/>
              <a:buChar char="•"/>
              <a:tabLst>
                <a:tab pos="1053465" algn="l"/>
                <a:tab pos="1054100" algn="l"/>
              </a:tabLst>
            </a:pPr>
            <a:r>
              <a:rPr dirty="0" sz="1300">
                <a:latin typeface="Calibri"/>
                <a:cs typeface="Calibri"/>
              </a:rPr>
              <a:t>What </a:t>
            </a:r>
            <a:r>
              <a:rPr dirty="0" sz="1300" spc="-5">
                <a:latin typeface="Calibri"/>
                <a:cs typeface="Calibri"/>
              </a:rPr>
              <a:t>can </a:t>
            </a:r>
            <a:r>
              <a:rPr dirty="0" sz="1300">
                <a:latin typeface="Calibri"/>
                <a:cs typeface="Calibri"/>
              </a:rPr>
              <a:t>happen </a:t>
            </a:r>
            <a:r>
              <a:rPr dirty="0" sz="1300" spc="-10">
                <a:latin typeface="Calibri"/>
                <a:cs typeface="Calibri"/>
              </a:rPr>
              <a:t>to </a:t>
            </a:r>
            <a:r>
              <a:rPr dirty="0" sz="1300" spc="-5">
                <a:latin typeface="Calibri"/>
                <a:cs typeface="Calibri"/>
              </a:rPr>
              <a:t>your </a:t>
            </a:r>
            <a:r>
              <a:rPr dirty="0" sz="1300">
                <a:latin typeface="Calibri"/>
                <a:cs typeface="Calibri"/>
              </a:rPr>
              <a:t>baby when </a:t>
            </a:r>
            <a:r>
              <a:rPr dirty="0" sz="1300" spc="-5">
                <a:latin typeface="Calibri"/>
                <a:cs typeface="Calibri"/>
              </a:rPr>
              <a:t>your </a:t>
            </a:r>
            <a:r>
              <a:rPr dirty="0" sz="1300" spc="-10">
                <a:latin typeface="Calibri"/>
                <a:cs typeface="Calibri"/>
              </a:rPr>
              <a:t>viral </a:t>
            </a:r>
            <a:r>
              <a:rPr dirty="0" sz="1300">
                <a:latin typeface="Calibri"/>
                <a:cs typeface="Calibri"/>
              </a:rPr>
              <a:t>load is</a:t>
            </a:r>
            <a:r>
              <a:rPr dirty="0" sz="1300" spc="80">
                <a:latin typeface="Calibri"/>
                <a:cs typeface="Calibri"/>
              </a:rPr>
              <a:t> </a:t>
            </a:r>
            <a:r>
              <a:rPr dirty="0" sz="1300">
                <a:latin typeface="Calibri"/>
                <a:cs typeface="Calibri"/>
              </a:rPr>
              <a:t>high?</a:t>
            </a:r>
            <a:endParaRPr sz="1300">
              <a:latin typeface="Calibri"/>
              <a:cs typeface="Calibri"/>
            </a:endParaRPr>
          </a:p>
          <a:p>
            <a:pPr marL="1053465" indent="-286385">
              <a:lnSpc>
                <a:spcPct val="100000"/>
              </a:lnSpc>
              <a:spcBef>
                <a:spcPts val="145"/>
              </a:spcBef>
              <a:buFont typeface="Arial"/>
              <a:buChar char="•"/>
              <a:tabLst>
                <a:tab pos="1053465" algn="l"/>
                <a:tab pos="1054100" algn="l"/>
              </a:tabLst>
            </a:pPr>
            <a:r>
              <a:rPr dirty="0" sz="1300">
                <a:latin typeface="Calibri"/>
                <a:cs typeface="Calibri"/>
              </a:rPr>
              <a:t>What </a:t>
            </a:r>
            <a:r>
              <a:rPr dirty="0" sz="1300" spc="-5">
                <a:latin typeface="Calibri"/>
                <a:cs typeface="Calibri"/>
              </a:rPr>
              <a:t>would </a:t>
            </a:r>
            <a:r>
              <a:rPr dirty="0" sz="1300">
                <a:latin typeface="Calibri"/>
                <a:cs typeface="Calibri"/>
              </a:rPr>
              <a:t>be </a:t>
            </a:r>
            <a:r>
              <a:rPr dirty="0" sz="1300" spc="-5">
                <a:latin typeface="Calibri"/>
                <a:cs typeface="Calibri"/>
              </a:rPr>
              <a:t>good </a:t>
            </a:r>
            <a:r>
              <a:rPr dirty="0" sz="1300">
                <a:latin typeface="Calibri"/>
                <a:cs typeface="Calibri"/>
              </a:rPr>
              <a:t>about a </a:t>
            </a:r>
            <a:r>
              <a:rPr dirty="0" sz="1300" spc="-5">
                <a:latin typeface="Calibri"/>
                <a:cs typeface="Calibri"/>
              </a:rPr>
              <a:t>low </a:t>
            </a:r>
            <a:r>
              <a:rPr dirty="0" sz="1300" spc="-10">
                <a:latin typeface="Calibri"/>
                <a:cs typeface="Calibri"/>
              </a:rPr>
              <a:t>viral</a:t>
            </a:r>
            <a:r>
              <a:rPr dirty="0" sz="1300" spc="55">
                <a:latin typeface="Calibri"/>
                <a:cs typeface="Calibri"/>
              </a:rPr>
              <a:t> </a:t>
            </a:r>
            <a:r>
              <a:rPr dirty="0" sz="1300">
                <a:latin typeface="Calibri"/>
                <a:cs typeface="Calibri"/>
              </a:rPr>
              <a:t>load?</a:t>
            </a:r>
            <a:endParaRPr sz="1300">
              <a:latin typeface="Calibri"/>
              <a:cs typeface="Calibri"/>
            </a:endParaRPr>
          </a:p>
          <a:p>
            <a:pPr marL="1053465" indent="-286385">
              <a:lnSpc>
                <a:spcPct val="100000"/>
              </a:lnSpc>
              <a:spcBef>
                <a:spcPts val="145"/>
              </a:spcBef>
              <a:buFont typeface="Arial"/>
              <a:buChar char="•"/>
              <a:tabLst>
                <a:tab pos="1053465" algn="l"/>
                <a:tab pos="1054100" algn="l"/>
              </a:tabLst>
            </a:pPr>
            <a:r>
              <a:rPr dirty="0" sz="1300" spc="-5">
                <a:latin typeface="Calibri"/>
                <a:cs typeface="Calibri"/>
              </a:rPr>
              <a:t>How important </a:t>
            </a:r>
            <a:r>
              <a:rPr dirty="0" sz="1300">
                <a:latin typeface="Calibri"/>
                <a:cs typeface="Calibri"/>
              </a:rPr>
              <a:t>do </a:t>
            </a:r>
            <a:r>
              <a:rPr dirty="0" sz="1300" spc="-10">
                <a:latin typeface="Calibri"/>
                <a:cs typeface="Calibri"/>
              </a:rPr>
              <a:t>you </a:t>
            </a:r>
            <a:r>
              <a:rPr dirty="0" sz="1300">
                <a:latin typeface="Calibri"/>
                <a:cs typeface="Calibri"/>
              </a:rPr>
              <a:t>think it is </a:t>
            </a:r>
            <a:r>
              <a:rPr dirty="0" sz="1300" spc="-10">
                <a:latin typeface="Calibri"/>
                <a:cs typeface="Calibri"/>
              </a:rPr>
              <a:t>for </a:t>
            </a:r>
            <a:r>
              <a:rPr dirty="0" sz="1300" spc="-5">
                <a:latin typeface="Calibri"/>
                <a:cs typeface="Calibri"/>
              </a:rPr>
              <a:t>your long-term</a:t>
            </a:r>
            <a:r>
              <a:rPr dirty="0" sz="1300" spc="40">
                <a:latin typeface="Calibri"/>
                <a:cs typeface="Calibri"/>
              </a:rPr>
              <a:t> </a:t>
            </a:r>
            <a:r>
              <a:rPr dirty="0" sz="1300">
                <a:latin typeface="Calibri"/>
                <a:cs typeface="Calibri"/>
              </a:rPr>
              <a:t>health?</a:t>
            </a:r>
            <a:endParaRPr sz="1300">
              <a:latin typeface="Calibri"/>
              <a:cs typeface="Calibri"/>
            </a:endParaRPr>
          </a:p>
          <a:p>
            <a:pPr marL="1053465" indent="-286385">
              <a:lnSpc>
                <a:spcPct val="100000"/>
              </a:lnSpc>
              <a:spcBef>
                <a:spcPts val="240"/>
              </a:spcBef>
              <a:buFont typeface="Arial"/>
              <a:buChar char="•"/>
              <a:tabLst>
                <a:tab pos="1053465" algn="l"/>
                <a:tab pos="1054100" algn="l"/>
              </a:tabLst>
            </a:pPr>
            <a:r>
              <a:rPr dirty="0" sz="1300" spc="-5">
                <a:latin typeface="Calibri"/>
                <a:cs typeface="Calibri"/>
              </a:rPr>
              <a:t>What </a:t>
            </a:r>
            <a:r>
              <a:rPr dirty="0" sz="1300">
                <a:latin typeface="Calibri"/>
                <a:cs typeface="Calibri"/>
              </a:rPr>
              <a:t>do </a:t>
            </a:r>
            <a:r>
              <a:rPr dirty="0" sz="1300" spc="-10">
                <a:latin typeface="Calibri"/>
                <a:cs typeface="Calibri"/>
              </a:rPr>
              <a:t>you </a:t>
            </a:r>
            <a:r>
              <a:rPr dirty="0" sz="1300">
                <a:latin typeface="Calibri"/>
                <a:cs typeface="Calibri"/>
              </a:rPr>
              <a:t>think happens if </a:t>
            </a:r>
            <a:r>
              <a:rPr dirty="0" sz="1300" spc="-10">
                <a:latin typeface="Calibri"/>
                <a:cs typeface="Calibri"/>
              </a:rPr>
              <a:t>you </a:t>
            </a:r>
            <a:r>
              <a:rPr dirty="0" sz="1300">
                <a:latin typeface="Calibri"/>
                <a:cs typeface="Calibri"/>
              </a:rPr>
              <a:t>don’t </a:t>
            </a:r>
            <a:r>
              <a:rPr dirty="0" sz="1300" spc="-20">
                <a:latin typeface="Calibri"/>
                <a:cs typeface="Calibri"/>
              </a:rPr>
              <a:t>take </a:t>
            </a:r>
            <a:r>
              <a:rPr dirty="0" sz="1300" spc="-25">
                <a:latin typeface="Calibri"/>
                <a:cs typeface="Calibri"/>
              </a:rPr>
              <a:t>ARVs</a:t>
            </a:r>
            <a:r>
              <a:rPr dirty="0" sz="1300" spc="90">
                <a:latin typeface="Calibri"/>
                <a:cs typeface="Calibri"/>
              </a:rPr>
              <a:t> </a:t>
            </a:r>
            <a:r>
              <a:rPr dirty="0" sz="1300" spc="-5">
                <a:latin typeface="Calibri"/>
                <a:cs typeface="Calibri"/>
              </a:rPr>
              <a:t>regularly?</a:t>
            </a:r>
            <a:endParaRPr sz="1300">
              <a:latin typeface="Calibri"/>
              <a:cs typeface="Calibri"/>
            </a:endParaRPr>
          </a:p>
        </p:txBody>
      </p:sp>
      <p:sp>
        <p:nvSpPr>
          <p:cNvPr id="8" name="object 8"/>
          <p:cNvSpPr txBox="1"/>
          <p:nvPr/>
        </p:nvSpPr>
        <p:spPr>
          <a:xfrm>
            <a:off x="3422127" y="1444752"/>
            <a:ext cx="1085215" cy="193040"/>
          </a:xfrm>
          <a:prstGeom prst="rect">
            <a:avLst/>
          </a:prstGeom>
        </p:spPr>
        <p:txBody>
          <a:bodyPr wrap="square" lIns="0" tIns="12700" rIns="0" bIns="0" rtlCol="0" vert="horz">
            <a:spAutoFit/>
          </a:bodyPr>
          <a:lstStyle/>
          <a:p>
            <a:pPr marL="12700">
              <a:lnSpc>
                <a:spcPct val="100000"/>
              </a:lnSpc>
              <a:spcBef>
                <a:spcPts val="100"/>
              </a:spcBef>
            </a:pPr>
            <a:r>
              <a:rPr dirty="0" sz="1100" spc="20" b="1">
                <a:latin typeface="Calibri"/>
                <a:cs typeface="Calibri"/>
              </a:rPr>
              <a:t>TALKING</a:t>
            </a:r>
            <a:r>
              <a:rPr dirty="0" sz="1100" spc="-10" b="1">
                <a:latin typeface="Calibri"/>
                <a:cs typeface="Calibri"/>
              </a:rPr>
              <a:t> </a:t>
            </a:r>
            <a:r>
              <a:rPr dirty="0" sz="1100" spc="20" b="1">
                <a:latin typeface="Calibri"/>
                <a:cs typeface="Calibri"/>
              </a:rPr>
              <a:t>POINTS:</a:t>
            </a:r>
            <a:endParaRPr sz="1100">
              <a:latin typeface="Calibri"/>
              <a:cs typeface="Calibri"/>
            </a:endParaRPr>
          </a:p>
        </p:txBody>
      </p:sp>
      <p:sp>
        <p:nvSpPr>
          <p:cNvPr id="9" name="object 9"/>
          <p:cNvSpPr txBox="1"/>
          <p:nvPr/>
        </p:nvSpPr>
        <p:spPr>
          <a:xfrm>
            <a:off x="3422127" y="1633727"/>
            <a:ext cx="5761990" cy="3113405"/>
          </a:xfrm>
          <a:prstGeom prst="rect">
            <a:avLst/>
          </a:prstGeom>
        </p:spPr>
        <p:txBody>
          <a:bodyPr wrap="square" lIns="0" tIns="12700" rIns="0" bIns="0" rtlCol="0" vert="horz">
            <a:spAutoFit/>
          </a:bodyPr>
          <a:lstStyle/>
          <a:p>
            <a:pPr marL="298450" marR="1647825" indent="-285750">
              <a:lnSpc>
                <a:spcPct val="107300"/>
              </a:lnSpc>
              <a:spcBef>
                <a:spcPts val="100"/>
              </a:spcBef>
              <a:buFont typeface="Arial"/>
              <a:buChar char="•"/>
              <a:tabLst>
                <a:tab pos="297815" algn="l"/>
                <a:tab pos="298450" algn="l"/>
              </a:tabLst>
            </a:pPr>
            <a:r>
              <a:rPr dirty="0" sz="1100" spc="15">
                <a:latin typeface="Calibri"/>
                <a:cs typeface="Calibri"/>
              </a:rPr>
              <a:t>The </a:t>
            </a:r>
            <a:r>
              <a:rPr dirty="0" sz="1100" spc="15" b="1">
                <a:latin typeface="Calibri"/>
                <a:cs typeface="Calibri"/>
              </a:rPr>
              <a:t>viral </a:t>
            </a:r>
            <a:r>
              <a:rPr dirty="0" sz="1100" spc="10" b="1">
                <a:latin typeface="Calibri"/>
                <a:cs typeface="Calibri"/>
              </a:rPr>
              <a:t>load </a:t>
            </a:r>
            <a:r>
              <a:rPr dirty="0" sz="1100" spc="15">
                <a:latin typeface="Calibri"/>
                <a:cs typeface="Calibri"/>
              </a:rPr>
              <a:t>test </a:t>
            </a:r>
            <a:r>
              <a:rPr dirty="0" sz="1100" spc="10">
                <a:latin typeface="Calibri"/>
                <a:cs typeface="Calibri"/>
              </a:rPr>
              <a:t>result </a:t>
            </a:r>
            <a:r>
              <a:rPr dirty="0" sz="1100">
                <a:latin typeface="Calibri"/>
                <a:cs typeface="Calibri"/>
              </a:rPr>
              <a:t>is </a:t>
            </a:r>
            <a:r>
              <a:rPr dirty="0" sz="1100" spc="15" b="1" i="1">
                <a:latin typeface="Calibri-BoldItalic"/>
                <a:cs typeface="Calibri-BoldItalic"/>
              </a:rPr>
              <a:t>high </a:t>
            </a:r>
            <a:r>
              <a:rPr dirty="0" sz="1100" spc="10" i="1">
                <a:latin typeface="Calibri"/>
                <a:cs typeface="Calibri"/>
              </a:rPr>
              <a:t>[insert patient’s result]</a:t>
            </a:r>
            <a:r>
              <a:rPr dirty="0" sz="1100" spc="10">
                <a:latin typeface="Calibri"/>
                <a:cs typeface="Calibri"/>
              </a:rPr>
              <a:t>, the </a:t>
            </a:r>
            <a:r>
              <a:rPr dirty="0" sz="1100" spc="15">
                <a:latin typeface="Calibri"/>
                <a:cs typeface="Calibri"/>
              </a:rPr>
              <a:t>goal  </a:t>
            </a:r>
            <a:r>
              <a:rPr dirty="0" sz="1100" spc="5">
                <a:latin typeface="Calibri"/>
                <a:cs typeface="Calibri"/>
              </a:rPr>
              <a:t>is to </a:t>
            </a:r>
            <a:r>
              <a:rPr dirty="0" sz="1100" spc="15">
                <a:latin typeface="Calibri"/>
                <a:cs typeface="Calibri"/>
              </a:rPr>
              <a:t>keep </a:t>
            </a:r>
            <a:r>
              <a:rPr dirty="0" sz="1100" spc="5">
                <a:latin typeface="Calibri"/>
                <a:cs typeface="Calibri"/>
              </a:rPr>
              <a:t>it </a:t>
            </a:r>
            <a:r>
              <a:rPr dirty="0" sz="1100" spc="15">
                <a:latin typeface="Calibri"/>
                <a:cs typeface="Calibri"/>
              </a:rPr>
              <a:t>below</a:t>
            </a:r>
            <a:r>
              <a:rPr dirty="0" sz="1100" spc="155">
                <a:latin typeface="Calibri"/>
                <a:cs typeface="Calibri"/>
              </a:rPr>
              <a:t> </a:t>
            </a:r>
            <a:r>
              <a:rPr dirty="0" sz="1100" spc="20">
                <a:latin typeface="Calibri"/>
                <a:cs typeface="Calibri"/>
              </a:rPr>
              <a:t>1000.</a:t>
            </a:r>
            <a:endParaRPr sz="1100">
              <a:latin typeface="Calibri"/>
              <a:cs typeface="Calibri"/>
            </a:endParaRPr>
          </a:p>
          <a:p>
            <a:pPr marL="298450" indent="-285750">
              <a:lnSpc>
                <a:spcPct val="100000"/>
              </a:lnSpc>
              <a:spcBef>
                <a:spcPts val="359"/>
              </a:spcBef>
              <a:buFont typeface="Arial"/>
              <a:buChar char="•"/>
              <a:tabLst>
                <a:tab pos="297815" algn="l"/>
                <a:tab pos="298450" algn="l"/>
              </a:tabLst>
            </a:pPr>
            <a:r>
              <a:rPr dirty="0" sz="1100" spc="10">
                <a:latin typeface="Calibri"/>
                <a:cs typeface="Calibri"/>
              </a:rPr>
              <a:t>This </a:t>
            </a:r>
            <a:r>
              <a:rPr dirty="0" sz="1100" spc="15">
                <a:latin typeface="Calibri"/>
                <a:cs typeface="Calibri"/>
              </a:rPr>
              <a:t>means </a:t>
            </a:r>
            <a:r>
              <a:rPr dirty="0" sz="1100" spc="10">
                <a:latin typeface="Calibri"/>
                <a:cs typeface="Calibri"/>
              </a:rPr>
              <a:t>that </a:t>
            </a:r>
            <a:r>
              <a:rPr dirty="0" sz="1100" spc="15" b="1">
                <a:latin typeface="Calibri"/>
                <a:cs typeface="Calibri"/>
              </a:rPr>
              <a:t>HIV </a:t>
            </a:r>
            <a:r>
              <a:rPr dirty="0" sz="1100" spc="5">
                <a:latin typeface="Calibri"/>
                <a:cs typeface="Calibri"/>
              </a:rPr>
              <a:t>is </a:t>
            </a:r>
            <a:r>
              <a:rPr dirty="0" sz="1100" spc="15">
                <a:latin typeface="Calibri"/>
                <a:cs typeface="Calibri"/>
              </a:rPr>
              <a:t>making more </a:t>
            </a:r>
            <a:r>
              <a:rPr dirty="0" sz="1100" spc="10">
                <a:latin typeface="Calibri"/>
                <a:cs typeface="Calibri"/>
              </a:rPr>
              <a:t>virus </a:t>
            </a:r>
            <a:r>
              <a:rPr dirty="0" sz="1100" spc="5">
                <a:latin typeface="Calibri"/>
                <a:cs typeface="Calibri"/>
              </a:rPr>
              <a:t>in </a:t>
            </a:r>
            <a:r>
              <a:rPr dirty="0" sz="1100" spc="10">
                <a:latin typeface="Calibri"/>
                <a:cs typeface="Calibri"/>
              </a:rPr>
              <a:t>the</a:t>
            </a:r>
            <a:r>
              <a:rPr dirty="0" sz="1100" spc="229">
                <a:latin typeface="Calibri"/>
                <a:cs typeface="Calibri"/>
              </a:rPr>
              <a:t> </a:t>
            </a:r>
            <a:r>
              <a:rPr dirty="0" sz="1100" spc="15">
                <a:latin typeface="Calibri"/>
                <a:cs typeface="Calibri"/>
              </a:rPr>
              <a:t>body.</a:t>
            </a:r>
            <a:endParaRPr sz="1100">
              <a:latin typeface="Calibri"/>
              <a:cs typeface="Calibri"/>
            </a:endParaRPr>
          </a:p>
          <a:p>
            <a:pPr marL="298450" indent="-285750">
              <a:lnSpc>
                <a:spcPct val="100000"/>
              </a:lnSpc>
              <a:spcBef>
                <a:spcPts val="285"/>
              </a:spcBef>
              <a:buFont typeface="Arial"/>
              <a:buChar char="•"/>
              <a:tabLst>
                <a:tab pos="297815" algn="l"/>
                <a:tab pos="298450" algn="l"/>
              </a:tabLst>
            </a:pPr>
            <a:r>
              <a:rPr dirty="0" sz="1100" spc="10">
                <a:latin typeface="Calibri"/>
                <a:cs typeface="Calibri"/>
              </a:rPr>
              <a:t>This </a:t>
            </a:r>
            <a:r>
              <a:rPr dirty="0" sz="1100" spc="15">
                <a:latin typeface="Calibri"/>
                <a:cs typeface="Calibri"/>
              </a:rPr>
              <a:t>may </a:t>
            </a:r>
            <a:r>
              <a:rPr dirty="0" sz="1100" spc="10">
                <a:latin typeface="Calibri"/>
                <a:cs typeface="Calibri"/>
              </a:rPr>
              <a:t>be </a:t>
            </a:r>
            <a:r>
              <a:rPr dirty="0" sz="1100" spc="15">
                <a:latin typeface="Calibri"/>
                <a:cs typeface="Calibri"/>
              </a:rPr>
              <a:t>because you </a:t>
            </a:r>
            <a:r>
              <a:rPr dirty="0" sz="1100" spc="10">
                <a:latin typeface="Calibri"/>
                <a:cs typeface="Calibri"/>
              </a:rPr>
              <a:t>are </a:t>
            </a:r>
            <a:r>
              <a:rPr dirty="0" sz="1100" spc="10" b="1">
                <a:latin typeface="Calibri"/>
                <a:cs typeface="Calibri"/>
              </a:rPr>
              <a:t>not </a:t>
            </a:r>
            <a:r>
              <a:rPr dirty="0" sz="1100" spc="15" b="1">
                <a:latin typeface="Calibri"/>
                <a:cs typeface="Calibri"/>
              </a:rPr>
              <a:t>taking </a:t>
            </a:r>
            <a:r>
              <a:rPr dirty="0" sz="1100" spc="20" b="1">
                <a:latin typeface="Calibri"/>
                <a:cs typeface="Calibri"/>
              </a:rPr>
              <a:t>ARVs </a:t>
            </a:r>
            <a:r>
              <a:rPr dirty="0" sz="1100" spc="10">
                <a:latin typeface="Calibri"/>
                <a:cs typeface="Calibri"/>
              </a:rPr>
              <a:t>as</a:t>
            </a:r>
            <a:r>
              <a:rPr dirty="0" sz="1100" spc="235">
                <a:latin typeface="Calibri"/>
                <a:cs typeface="Calibri"/>
              </a:rPr>
              <a:t> </a:t>
            </a:r>
            <a:r>
              <a:rPr dirty="0" sz="1100" spc="15">
                <a:latin typeface="Calibri"/>
                <a:cs typeface="Calibri"/>
              </a:rPr>
              <a:t>instructed.</a:t>
            </a:r>
            <a:endParaRPr sz="1100">
              <a:latin typeface="Calibri"/>
              <a:cs typeface="Calibri"/>
            </a:endParaRPr>
          </a:p>
          <a:p>
            <a:pPr marL="298450" marR="238125" indent="-285750">
              <a:lnSpc>
                <a:spcPct val="105500"/>
              </a:lnSpc>
              <a:spcBef>
                <a:spcPts val="315"/>
              </a:spcBef>
              <a:buFont typeface="Arial"/>
              <a:buChar char="•"/>
              <a:tabLst>
                <a:tab pos="297815" algn="l"/>
                <a:tab pos="298450" algn="l"/>
              </a:tabLst>
            </a:pPr>
            <a:r>
              <a:rPr dirty="0" sz="1100" spc="15">
                <a:latin typeface="Calibri"/>
                <a:cs typeface="Calibri"/>
              </a:rPr>
              <a:t>Your immune (defense) system </a:t>
            </a:r>
            <a:r>
              <a:rPr dirty="0" sz="1100" spc="10">
                <a:latin typeface="Calibri"/>
                <a:cs typeface="Calibri"/>
              </a:rPr>
              <a:t>will </a:t>
            </a:r>
            <a:r>
              <a:rPr dirty="0" sz="1100" spc="20">
                <a:latin typeface="Calibri"/>
                <a:cs typeface="Calibri"/>
              </a:rPr>
              <a:t>become weaker </a:t>
            </a:r>
            <a:r>
              <a:rPr dirty="0" sz="1100" spc="10">
                <a:latin typeface="Calibri"/>
                <a:cs typeface="Calibri"/>
              </a:rPr>
              <a:t>as </a:t>
            </a:r>
            <a:r>
              <a:rPr dirty="0" sz="1100" spc="15">
                <a:latin typeface="Calibri"/>
                <a:cs typeface="Calibri"/>
              </a:rPr>
              <a:t>your </a:t>
            </a:r>
            <a:r>
              <a:rPr dirty="0" sz="1100" spc="20">
                <a:latin typeface="Calibri"/>
                <a:cs typeface="Calibri"/>
              </a:rPr>
              <a:t>CD4 </a:t>
            </a:r>
            <a:r>
              <a:rPr dirty="0" sz="1100" spc="10">
                <a:latin typeface="Calibri"/>
                <a:cs typeface="Calibri"/>
              </a:rPr>
              <a:t>cells </a:t>
            </a:r>
            <a:r>
              <a:rPr dirty="0" sz="1100" spc="15">
                <a:latin typeface="Calibri"/>
                <a:cs typeface="Calibri"/>
              </a:rPr>
              <a:t>decrease. </a:t>
            </a:r>
            <a:r>
              <a:rPr dirty="0" sz="1100" spc="10">
                <a:latin typeface="Calibri"/>
                <a:cs typeface="Calibri"/>
              </a:rPr>
              <a:t>This can  affect </a:t>
            </a:r>
            <a:r>
              <a:rPr dirty="0" sz="1100" spc="15">
                <a:latin typeface="Calibri"/>
                <a:cs typeface="Calibri"/>
              </a:rPr>
              <a:t>your </a:t>
            </a:r>
            <a:r>
              <a:rPr dirty="0" sz="1100" spc="10">
                <a:latin typeface="Calibri"/>
                <a:cs typeface="Calibri"/>
              </a:rPr>
              <a:t>brain, </a:t>
            </a:r>
            <a:r>
              <a:rPr dirty="0" sz="1100" spc="15">
                <a:latin typeface="Calibri"/>
                <a:cs typeface="Calibri"/>
              </a:rPr>
              <a:t>heart, </a:t>
            </a:r>
            <a:r>
              <a:rPr dirty="0" sz="1100" spc="10">
                <a:latin typeface="Calibri"/>
                <a:cs typeface="Calibri"/>
              </a:rPr>
              <a:t>liver and </a:t>
            </a:r>
            <a:r>
              <a:rPr dirty="0" sz="1100" spc="15">
                <a:latin typeface="Calibri"/>
                <a:cs typeface="Calibri"/>
              </a:rPr>
              <a:t>kidneys </a:t>
            </a:r>
            <a:r>
              <a:rPr dirty="0" sz="1100" spc="10">
                <a:latin typeface="Calibri"/>
                <a:cs typeface="Calibri"/>
              </a:rPr>
              <a:t>and </a:t>
            </a:r>
            <a:r>
              <a:rPr dirty="0" sz="1100" spc="15" b="1">
                <a:latin typeface="Calibri"/>
                <a:cs typeface="Calibri"/>
              </a:rPr>
              <a:t>make you</a:t>
            </a:r>
            <a:r>
              <a:rPr dirty="0" sz="1100" spc="204" b="1">
                <a:latin typeface="Calibri"/>
                <a:cs typeface="Calibri"/>
              </a:rPr>
              <a:t> </a:t>
            </a:r>
            <a:r>
              <a:rPr dirty="0" sz="1100" spc="10" b="1">
                <a:latin typeface="Calibri"/>
                <a:cs typeface="Calibri"/>
              </a:rPr>
              <a:t>sick.</a:t>
            </a:r>
            <a:endParaRPr sz="1100">
              <a:latin typeface="Calibri"/>
              <a:cs typeface="Calibri"/>
            </a:endParaRPr>
          </a:p>
          <a:p>
            <a:pPr marL="298450" marR="342900" indent="-285750">
              <a:lnSpc>
                <a:spcPct val="105500"/>
              </a:lnSpc>
              <a:spcBef>
                <a:spcPts val="215"/>
              </a:spcBef>
              <a:buFont typeface="Arial"/>
              <a:buChar char="•"/>
              <a:tabLst>
                <a:tab pos="297815" algn="l"/>
                <a:tab pos="298450" algn="l"/>
              </a:tabLst>
            </a:pPr>
            <a:r>
              <a:rPr dirty="0" sz="1100" spc="15">
                <a:latin typeface="Calibri"/>
                <a:cs typeface="Calibri"/>
              </a:rPr>
              <a:t>With </a:t>
            </a:r>
            <a:r>
              <a:rPr dirty="0" sz="1100" spc="5">
                <a:latin typeface="Calibri"/>
                <a:cs typeface="Calibri"/>
              </a:rPr>
              <a:t>so </a:t>
            </a:r>
            <a:r>
              <a:rPr dirty="0" sz="1100" spc="15">
                <a:latin typeface="Calibri"/>
                <a:cs typeface="Calibri"/>
              </a:rPr>
              <a:t>much </a:t>
            </a:r>
            <a:r>
              <a:rPr dirty="0" sz="1100" spc="10">
                <a:latin typeface="Calibri"/>
                <a:cs typeface="Calibri"/>
              </a:rPr>
              <a:t>virus </a:t>
            </a:r>
            <a:r>
              <a:rPr dirty="0" sz="1100" spc="5">
                <a:latin typeface="Calibri"/>
                <a:cs typeface="Calibri"/>
              </a:rPr>
              <a:t>in </a:t>
            </a:r>
            <a:r>
              <a:rPr dirty="0" sz="1100" spc="10">
                <a:latin typeface="Calibri"/>
                <a:cs typeface="Calibri"/>
              </a:rPr>
              <a:t>the </a:t>
            </a:r>
            <a:r>
              <a:rPr dirty="0" sz="1100" spc="15">
                <a:latin typeface="Calibri"/>
                <a:cs typeface="Calibri"/>
              </a:rPr>
              <a:t>blood </a:t>
            </a:r>
            <a:r>
              <a:rPr dirty="0" sz="1100" spc="5">
                <a:latin typeface="Calibri"/>
                <a:cs typeface="Calibri"/>
              </a:rPr>
              <a:t>it is </a:t>
            </a:r>
            <a:r>
              <a:rPr dirty="0" sz="1100" spc="10">
                <a:latin typeface="Calibri"/>
                <a:cs typeface="Calibri"/>
              </a:rPr>
              <a:t>also </a:t>
            </a:r>
            <a:r>
              <a:rPr dirty="0" sz="1100" spc="15">
                <a:latin typeface="Calibri"/>
                <a:cs typeface="Calibri"/>
              </a:rPr>
              <a:t>more </a:t>
            </a:r>
            <a:r>
              <a:rPr dirty="0" sz="1100" spc="10">
                <a:latin typeface="Calibri"/>
                <a:cs typeface="Calibri"/>
              </a:rPr>
              <a:t>likely that </a:t>
            </a:r>
            <a:r>
              <a:rPr dirty="0" sz="1100" spc="15">
                <a:latin typeface="Calibri"/>
                <a:cs typeface="Calibri"/>
              </a:rPr>
              <a:t>your baby </a:t>
            </a:r>
            <a:r>
              <a:rPr dirty="0" sz="1100" spc="10">
                <a:latin typeface="Calibri"/>
                <a:cs typeface="Calibri"/>
              </a:rPr>
              <a:t>will get HIV during  </a:t>
            </a:r>
            <a:r>
              <a:rPr dirty="0" sz="1100" spc="15">
                <a:latin typeface="Calibri"/>
                <a:cs typeface="Calibri"/>
              </a:rPr>
              <a:t>pregnancy, </a:t>
            </a:r>
            <a:r>
              <a:rPr dirty="0" sz="1100" spc="10">
                <a:latin typeface="Calibri"/>
                <a:cs typeface="Calibri"/>
              </a:rPr>
              <a:t>birth </a:t>
            </a:r>
            <a:r>
              <a:rPr dirty="0" sz="1100" spc="15">
                <a:latin typeface="Calibri"/>
                <a:cs typeface="Calibri"/>
              </a:rPr>
              <a:t>or</a:t>
            </a:r>
            <a:r>
              <a:rPr dirty="0" sz="1100" spc="60">
                <a:latin typeface="Calibri"/>
                <a:cs typeface="Calibri"/>
              </a:rPr>
              <a:t> </a:t>
            </a:r>
            <a:r>
              <a:rPr dirty="0" sz="1100" spc="15">
                <a:latin typeface="Calibri"/>
                <a:cs typeface="Calibri"/>
              </a:rPr>
              <a:t>breastfeeding.</a:t>
            </a:r>
            <a:endParaRPr sz="1100">
              <a:latin typeface="Calibri"/>
              <a:cs typeface="Calibri"/>
            </a:endParaRPr>
          </a:p>
          <a:p>
            <a:pPr marL="298450" marR="5080" indent="-285750">
              <a:lnSpc>
                <a:spcPts val="1300"/>
              </a:lnSpc>
              <a:spcBef>
                <a:spcPts val="440"/>
              </a:spcBef>
              <a:buFont typeface="Arial"/>
              <a:buChar char="•"/>
              <a:tabLst>
                <a:tab pos="297815" algn="l"/>
                <a:tab pos="298450" algn="l"/>
              </a:tabLst>
            </a:pPr>
            <a:r>
              <a:rPr dirty="0" sz="1100" spc="5">
                <a:latin typeface="Calibri"/>
                <a:cs typeface="Calibri"/>
              </a:rPr>
              <a:t>If </a:t>
            </a:r>
            <a:r>
              <a:rPr dirty="0" sz="1100" spc="15">
                <a:latin typeface="Calibri"/>
                <a:cs typeface="Calibri"/>
              </a:rPr>
              <a:t>ARVs </a:t>
            </a:r>
            <a:r>
              <a:rPr dirty="0" sz="1100" spc="10">
                <a:latin typeface="Calibri"/>
                <a:cs typeface="Calibri"/>
              </a:rPr>
              <a:t>are </a:t>
            </a:r>
            <a:r>
              <a:rPr dirty="0" sz="1100" spc="15">
                <a:latin typeface="Calibri"/>
                <a:cs typeface="Calibri"/>
              </a:rPr>
              <a:t>not taken </a:t>
            </a:r>
            <a:r>
              <a:rPr dirty="0" sz="1100" spc="10">
                <a:latin typeface="Calibri"/>
                <a:cs typeface="Calibri"/>
              </a:rPr>
              <a:t>as </a:t>
            </a:r>
            <a:r>
              <a:rPr dirty="0" sz="1100" spc="15">
                <a:latin typeface="Calibri"/>
                <a:cs typeface="Calibri"/>
              </a:rPr>
              <a:t>instructed, every day, </a:t>
            </a:r>
            <a:r>
              <a:rPr dirty="0" sz="1100" spc="10">
                <a:latin typeface="Calibri"/>
                <a:cs typeface="Calibri"/>
              </a:rPr>
              <a:t>the </a:t>
            </a:r>
            <a:r>
              <a:rPr dirty="0" sz="1100" spc="15" b="1">
                <a:latin typeface="Calibri"/>
                <a:cs typeface="Calibri"/>
              </a:rPr>
              <a:t>virus </a:t>
            </a:r>
            <a:r>
              <a:rPr dirty="0" sz="1100" spc="5" b="1">
                <a:latin typeface="Calibri"/>
                <a:cs typeface="Calibri"/>
              </a:rPr>
              <a:t>can </a:t>
            </a:r>
            <a:r>
              <a:rPr dirty="0" sz="1100" spc="15" b="1">
                <a:latin typeface="Calibri"/>
                <a:cs typeface="Calibri"/>
              </a:rPr>
              <a:t>change </a:t>
            </a:r>
            <a:r>
              <a:rPr dirty="0" sz="1100" spc="10">
                <a:latin typeface="Calibri"/>
                <a:cs typeface="Calibri"/>
              </a:rPr>
              <a:t>and </a:t>
            </a:r>
            <a:r>
              <a:rPr dirty="0" sz="1100" spc="20">
                <a:latin typeface="Calibri"/>
                <a:cs typeface="Calibri"/>
              </a:rPr>
              <a:t>become </a:t>
            </a:r>
            <a:r>
              <a:rPr dirty="0" sz="1100" spc="15" b="1">
                <a:latin typeface="Calibri"/>
                <a:cs typeface="Calibri"/>
              </a:rPr>
              <a:t>“resistant”  </a:t>
            </a:r>
            <a:r>
              <a:rPr dirty="0" sz="1100" spc="5" b="1">
                <a:latin typeface="Calibri"/>
                <a:cs typeface="Calibri"/>
              </a:rPr>
              <a:t>to </a:t>
            </a:r>
            <a:r>
              <a:rPr dirty="0" sz="1100" spc="10" b="1">
                <a:latin typeface="Calibri"/>
                <a:cs typeface="Calibri"/>
              </a:rPr>
              <a:t>the </a:t>
            </a:r>
            <a:r>
              <a:rPr dirty="0" sz="1100" spc="20" b="1">
                <a:latin typeface="Calibri"/>
                <a:cs typeface="Calibri"/>
              </a:rPr>
              <a:t>ARVs</a:t>
            </a:r>
            <a:r>
              <a:rPr dirty="0" sz="1100" spc="20">
                <a:latin typeface="Calibri"/>
                <a:cs typeface="Calibri"/>
              </a:rPr>
              <a:t>, </a:t>
            </a:r>
            <a:r>
              <a:rPr dirty="0" sz="1100" spc="15">
                <a:latin typeface="Calibri"/>
                <a:cs typeface="Calibri"/>
              </a:rPr>
              <a:t>meaning </a:t>
            </a:r>
            <a:r>
              <a:rPr dirty="0" sz="1100" spc="10">
                <a:latin typeface="Calibri"/>
                <a:cs typeface="Calibri"/>
              </a:rPr>
              <a:t>that </a:t>
            </a:r>
            <a:r>
              <a:rPr dirty="0" sz="1100" spc="15">
                <a:latin typeface="Calibri"/>
                <a:cs typeface="Calibri"/>
              </a:rPr>
              <a:t>even </a:t>
            </a:r>
            <a:r>
              <a:rPr dirty="0" sz="1100">
                <a:latin typeface="Calibri"/>
                <a:cs typeface="Calibri"/>
              </a:rPr>
              <a:t>if </a:t>
            </a:r>
            <a:r>
              <a:rPr dirty="0" sz="1100" spc="15">
                <a:latin typeface="Calibri"/>
                <a:cs typeface="Calibri"/>
              </a:rPr>
              <a:t>taken properly, they </a:t>
            </a:r>
            <a:r>
              <a:rPr dirty="0" sz="1100" spc="10">
                <a:latin typeface="Calibri"/>
                <a:cs typeface="Calibri"/>
              </a:rPr>
              <a:t>will no </a:t>
            </a:r>
            <a:r>
              <a:rPr dirty="0" sz="1100" spc="15">
                <a:latin typeface="Calibri"/>
                <a:cs typeface="Calibri"/>
              </a:rPr>
              <a:t>longer</a:t>
            </a:r>
            <a:r>
              <a:rPr dirty="0" sz="1100" spc="254">
                <a:latin typeface="Calibri"/>
                <a:cs typeface="Calibri"/>
              </a:rPr>
              <a:t> </a:t>
            </a:r>
            <a:r>
              <a:rPr dirty="0" sz="1100" spc="20">
                <a:latin typeface="Calibri"/>
                <a:cs typeface="Calibri"/>
              </a:rPr>
              <a:t>work.</a:t>
            </a:r>
            <a:endParaRPr sz="1100">
              <a:latin typeface="Calibri"/>
              <a:cs typeface="Calibri"/>
            </a:endParaRPr>
          </a:p>
          <a:p>
            <a:pPr marL="298450" marR="287655" indent="-285750">
              <a:lnSpc>
                <a:spcPct val="105500"/>
              </a:lnSpc>
              <a:spcBef>
                <a:spcPts val="270"/>
              </a:spcBef>
              <a:buFont typeface="Arial"/>
              <a:buChar char="•"/>
              <a:tabLst>
                <a:tab pos="297815" algn="l"/>
                <a:tab pos="298450" algn="l"/>
              </a:tabLst>
            </a:pPr>
            <a:r>
              <a:rPr dirty="0" sz="1100" spc="15">
                <a:latin typeface="Calibri"/>
                <a:cs typeface="Calibri"/>
              </a:rPr>
              <a:t>Using ARVs </a:t>
            </a:r>
            <a:r>
              <a:rPr dirty="0" sz="1100" spc="5">
                <a:latin typeface="Calibri"/>
                <a:cs typeface="Calibri"/>
              </a:rPr>
              <a:t>to </a:t>
            </a:r>
            <a:r>
              <a:rPr dirty="0" sz="1100" spc="15">
                <a:latin typeface="Calibri"/>
                <a:cs typeface="Calibri"/>
              </a:rPr>
              <a:t>lower your </a:t>
            </a:r>
            <a:r>
              <a:rPr dirty="0" sz="1100" spc="10">
                <a:latin typeface="Calibri"/>
                <a:cs typeface="Calibri"/>
              </a:rPr>
              <a:t>viral load can help </a:t>
            </a:r>
            <a:r>
              <a:rPr dirty="0" sz="1100" spc="15">
                <a:latin typeface="Calibri"/>
                <a:cs typeface="Calibri"/>
              </a:rPr>
              <a:t>prevent your baby </a:t>
            </a:r>
            <a:r>
              <a:rPr dirty="0" sz="1100" spc="10">
                <a:latin typeface="Calibri"/>
                <a:cs typeface="Calibri"/>
              </a:rPr>
              <a:t>from getting HIV during  </a:t>
            </a:r>
            <a:r>
              <a:rPr dirty="0" sz="1100" spc="15">
                <a:latin typeface="Calibri"/>
                <a:cs typeface="Calibri"/>
              </a:rPr>
              <a:t>pregnancy, </a:t>
            </a:r>
            <a:r>
              <a:rPr dirty="0" sz="1100" spc="10">
                <a:latin typeface="Calibri"/>
                <a:cs typeface="Calibri"/>
              </a:rPr>
              <a:t>birth </a:t>
            </a:r>
            <a:r>
              <a:rPr dirty="0" sz="1100" spc="15">
                <a:latin typeface="Calibri"/>
                <a:cs typeface="Calibri"/>
              </a:rPr>
              <a:t>or</a:t>
            </a:r>
            <a:r>
              <a:rPr dirty="0" sz="1100" spc="60">
                <a:latin typeface="Calibri"/>
                <a:cs typeface="Calibri"/>
              </a:rPr>
              <a:t> </a:t>
            </a:r>
            <a:r>
              <a:rPr dirty="0" sz="1100" spc="15">
                <a:latin typeface="Calibri"/>
                <a:cs typeface="Calibri"/>
              </a:rPr>
              <a:t>breastfeeding.</a:t>
            </a:r>
            <a:endParaRPr sz="1100">
              <a:latin typeface="Calibri"/>
              <a:cs typeface="Calibri"/>
            </a:endParaRPr>
          </a:p>
          <a:p>
            <a:pPr marL="298450" marR="487680" indent="-285750">
              <a:lnSpc>
                <a:spcPct val="105500"/>
              </a:lnSpc>
              <a:spcBef>
                <a:spcPts val="215"/>
              </a:spcBef>
              <a:buFont typeface="Arial"/>
              <a:buChar char="•"/>
              <a:tabLst>
                <a:tab pos="297815" algn="l"/>
                <a:tab pos="298450" algn="l"/>
              </a:tabLst>
            </a:pPr>
            <a:r>
              <a:rPr dirty="0" sz="1100" spc="15">
                <a:latin typeface="Calibri"/>
                <a:cs typeface="Calibri"/>
              </a:rPr>
              <a:t>With </a:t>
            </a:r>
            <a:r>
              <a:rPr dirty="0" sz="1100">
                <a:latin typeface="Calibri"/>
                <a:cs typeface="Calibri"/>
              </a:rPr>
              <a:t>a </a:t>
            </a:r>
            <a:r>
              <a:rPr dirty="0" sz="1100" spc="10">
                <a:latin typeface="Calibri"/>
                <a:cs typeface="Calibri"/>
              </a:rPr>
              <a:t>high viral </a:t>
            </a:r>
            <a:r>
              <a:rPr dirty="0" sz="1100" spc="15">
                <a:latin typeface="Calibri"/>
                <a:cs typeface="Calibri"/>
              </a:rPr>
              <a:t>load </a:t>
            </a:r>
            <a:r>
              <a:rPr dirty="0" sz="1100" spc="5">
                <a:latin typeface="Calibri"/>
                <a:cs typeface="Calibri"/>
              </a:rPr>
              <a:t>it’s </a:t>
            </a:r>
            <a:r>
              <a:rPr dirty="0" sz="1100" spc="10">
                <a:latin typeface="Calibri"/>
                <a:cs typeface="Calibri"/>
              </a:rPr>
              <a:t>also </a:t>
            </a:r>
            <a:r>
              <a:rPr dirty="0" sz="1100" spc="15">
                <a:latin typeface="Calibri"/>
                <a:cs typeface="Calibri"/>
              </a:rPr>
              <a:t>easier </a:t>
            </a:r>
            <a:r>
              <a:rPr dirty="0" sz="1100" spc="5">
                <a:latin typeface="Calibri"/>
                <a:cs typeface="Calibri"/>
              </a:rPr>
              <a:t>to </a:t>
            </a:r>
            <a:r>
              <a:rPr dirty="0" sz="1100" spc="15">
                <a:latin typeface="Calibri"/>
                <a:cs typeface="Calibri"/>
              </a:rPr>
              <a:t>spread </a:t>
            </a:r>
            <a:r>
              <a:rPr dirty="0" sz="1100" spc="10">
                <a:latin typeface="Calibri"/>
                <a:cs typeface="Calibri"/>
              </a:rPr>
              <a:t>HIV </a:t>
            </a:r>
            <a:r>
              <a:rPr dirty="0" sz="1100" spc="5">
                <a:latin typeface="Calibri"/>
                <a:cs typeface="Calibri"/>
              </a:rPr>
              <a:t>to </a:t>
            </a:r>
            <a:r>
              <a:rPr dirty="0" sz="1100" spc="15">
                <a:latin typeface="Calibri"/>
                <a:cs typeface="Calibri"/>
              </a:rPr>
              <a:t>your partner, </a:t>
            </a:r>
            <a:r>
              <a:rPr dirty="0" sz="1100" spc="5">
                <a:latin typeface="Calibri"/>
                <a:cs typeface="Calibri"/>
              </a:rPr>
              <a:t>so it is </a:t>
            </a:r>
            <a:r>
              <a:rPr dirty="0" sz="1100" spc="15">
                <a:latin typeface="Calibri"/>
                <a:cs typeface="Calibri"/>
              </a:rPr>
              <a:t>especially  important </a:t>
            </a:r>
            <a:r>
              <a:rPr dirty="0" sz="1100" spc="5">
                <a:latin typeface="Calibri"/>
                <a:cs typeface="Calibri"/>
              </a:rPr>
              <a:t>to </a:t>
            </a:r>
            <a:r>
              <a:rPr dirty="0" sz="1100" spc="10">
                <a:latin typeface="Calibri"/>
                <a:cs typeface="Calibri"/>
              </a:rPr>
              <a:t>use </a:t>
            </a:r>
            <a:r>
              <a:rPr dirty="0" sz="1100" spc="20">
                <a:latin typeface="Calibri"/>
                <a:cs typeface="Calibri"/>
              </a:rPr>
              <a:t>condoms </a:t>
            </a:r>
            <a:r>
              <a:rPr dirty="0" sz="1100" spc="5">
                <a:latin typeface="Calibri"/>
                <a:cs typeface="Calibri"/>
              </a:rPr>
              <a:t>all </a:t>
            </a:r>
            <a:r>
              <a:rPr dirty="0" sz="1100" spc="10">
                <a:latin typeface="Calibri"/>
                <a:cs typeface="Calibri"/>
              </a:rPr>
              <a:t>the</a:t>
            </a:r>
            <a:r>
              <a:rPr dirty="0" sz="1100" spc="145">
                <a:latin typeface="Calibri"/>
                <a:cs typeface="Calibri"/>
              </a:rPr>
              <a:t> </a:t>
            </a:r>
            <a:r>
              <a:rPr dirty="0" sz="1100" spc="15">
                <a:latin typeface="Calibri"/>
                <a:cs typeface="Calibri"/>
              </a:rPr>
              <a:t>time.</a:t>
            </a:r>
            <a:endParaRPr sz="1100">
              <a:latin typeface="Calibri"/>
              <a:cs typeface="Calibri"/>
            </a:endParaRPr>
          </a:p>
          <a:p>
            <a:pPr marL="298450" marR="203200" indent="-285750">
              <a:lnSpc>
                <a:spcPts val="1300"/>
              </a:lnSpc>
              <a:spcBef>
                <a:spcPts val="445"/>
              </a:spcBef>
              <a:buFont typeface="Arial"/>
              <a:buChar char="•"/>
              <a:tabLst>
                <a:tab pos="297815" algn="l"/>
                <a:tab pos="298450" algn="l"/>
              </a:tabLst>
            </a:pPr>
            <a:r>
              <a:rPr dirty="0" u="sng" sz="1100" spc="15" b="1">
                <a:uFill>
                  <a:solidFill>
                    <a:srgbClr val="000000"/>
                  </a:solidFill>
                </a:uFill>
                <a:latin typeface="Calibri"/>
                <a:cs typeface="Calibri"/>
              </a:rPr>
              <a:t>Pregnant/early postpartum </a:t>
            </a:r>
            <a:r>
              <a:rPr dirty="0" u="sng" sz="1100" spc="20" b="1">
                <a:uFill>
                  <a:solidFill>
                    <a:srgbClr val="000000"/>
                  </a:solidFill>
                </a:uFill>
                <a:latin typeface="Calibri"/>
                <a:cs typeface="Calibri"/>
              </a:rPr>
              <a:t>women</a:t>
            </a:r>
            <a:r>
              <a:rPr dirty="0" sz="1100" spc="20">
                <a:latin typeface="Calibri"/>
                <a:cs typeface="Calibri"/>
              </a:rPr>
              <a:t>: </a:t>
            </a:r>
            <a:r>
              <a:rPr dirty="0" sz="1100" spc="15">
                <a:latin typeface="Calibri"/>
                <a:cs typeface="Calibri"/>
              </a:rPr>
              <a:t>You </a:t>
            </a:r>
            <a:r>
              <a:rPr dirty="0" sz="1100" spc="10">
                <a:latin typeface="Calibri"/>
                <a:cs typeface="Calibri"/>
              </a:rPr>
              <a:t>will give </a:t>
            </a:r>
            <a:r>
              <a:rPr dirty="0" sz="1100" spc="15">
                <a:latin typeface="Calibri"/>
                <a:cs typeface="Calibri"/>
              </a:rPr>
              <a:t>your baby ARVs every </a:t>
            </a:r>
            <a:r>
              <a:rPr dirty="0" sz="1100" spc="10">
                <a:latin typeface="Calibri"/>
                <a:cs typeface="Calibri"/>
              </a:rPr>
              <a:t>day for at least  [insert </a:t>
            </a:r>
            <a:r>
              <a:rPr dirty="0" sz="1100" spc="15">
                <a:latin typeface="Calibri"/>
                <a:cs typeface="Calibri"/>
              </a:rPr>
              <a:t>national </a:t>
            </a:r>
            <a:r>
              <a:rPr dirty="0" sz="1100" spc="10">
                <a:latin typeface="Calibri"/>
                <a:cs typeface="Calibri"/>
              </a:rPr>
              <a:t>guidelines] </a:t>
            </a:r>
            <a:r>
              <a:rPr dirty="0" sz="1100" spc="15">
                <a:latin typeface="Calibri"/>
                <a:cs typeface="Calibri"/>
              </a:rPr>
              <a:t>months. </a:t>
            </a:r>
            <a:r>
              <a:rPr dirty="0" sz="1100" spc="10">
                <a:latin typeface="Calibri"/>
                <a:cs typeface="Calibri"/>
              </a:rPr>
              <a:t>Infant </a:t>
            </a:r>
            <a:r>
              <a:rPr dirty="0" sz="1100" spc="15">
                <a:latin typeface="Calibri"/>
                <a:cs typeface="Calibri"/>
              </a:rPr>
              <a:t>ARVs </a:t>
            </a:r>
            <a:r>
              <a:rPr dirty="0" sz="1100" spc="10">
                <a:latin typeface="Calibri"/>
                <a:cs typeface="Calibri"/>
              </a:rPr>
              <a:t>give the </a:t>
            </a:r>
            <a:r>
              <a:rPr dirty="0" sz="1100" spc="15">
                <a:latin typeface="Calibri"/>
                <a:cs typeface="Calibri"/>
              </a:rPr>
              <a:t>baby extra protection </a:t>
            </a:r>
            <a:r>
              <a:rPr dirty="0" sz="1100" spc="10">
                <a:latin typeface="Calibri"/>
                <a:cs typeface="Calibri"/>
              </a:rPr>
              <a:t>from</a:t>
            </a:r>
            <a:r>
              <a:rPr dirty="0" sz="1100" spc="75">
                <a:latin typeface="Calibri"/>
                <a:cs typeface="Calibri"/>
              </a:rPr>
              <a:t> </a:t>
            </a:r>
            <a:r>
              <a:rPr dirty="0" sz="1100" spc="15">
                <a:latin typeface="Calibri"/>
                <a:cs typeface="Calibri"/>
              </a:rPr>
              <a:t>HIV.</a:t>
            </a:r>
            <a:endParaRPr sz="1100">
              <a:latin typeface="Calibri"/>
              <a:cs typeface="Calibri"/>
            </a:endParaRPr>
          </a:p>
        </p:txBody>
      </p:sp>
      <p:grpSp>
        <p:nvGrpSpPr>
          <p:cNvPr id="10" name="object 10"/>
          <p:cNvGrpSpPr/>
          <p:nvPr/>
        </p:nvGrpSpPr>
        <p:grpSpPr>
          <a:xfrm>
            <a:off x="3224783" y="1493519"/>
            <a:ext cx="104139" cy="3301365"/>
            <a:chOff x="3224783" y="1493519"/>
            <a:chExt cx="104139" cy="3301365"/>
          </a:xfrm>
        </p:grpSpPr>
        <p:sp>
          <p:nvSpPr>
            <p:cNvPr id="11" name="object 11"/>
            <p:cNvSpPr/>
            <p:nvPr/>
          </p:nvSpPr>
          <p:spPr>
            <a:xfrm>
              <a:off x="3224783" y="1493519"/>
              <a:ext cx="103631" cy="3300983"/>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3276599" y="1514563"/>
              <a:ext cx="0" cy="3209925"/>
            </a:xfrm>
            <a:custGeom>
              <a:avLst/>
              <a:gdLst/>
              <a:ahLst/>
              <a:cxnLst/>
              <a:rect l="l" t="t" r="r" b="b"/>
              <a:pathLst>
                <a:path w="0" h="3209925">
                  <a:moveTo>
                    <a:pt x="0" y="0"/>
                  </a:moveTo>
                  <a:lnTo>
                    <a:pt x="1" y="3209836"/>
                  </a:lnTo>
                </a:path>
              </a:pathLst>
            </a:custGeom>
            <a:ln w="19050">
              <a:solidFill>
                <a:srgbClr val="002060"/>
              </a:solidFill>
            </a:ln>
          </p:spPr>
          <p:txBody>
            <a:bodyPr wrap="square" lIns="0" tIns="0" rIns="0" bIns="0" rtlCol="0"/>
            <a:lstStyle/>
            <a:p/>
          </p:txBody>
        </p:sp>
      </p:grpSp>
      <p:sp>
        <p:nvSpPr>
          <p:cNvPr id="13" name="object 13"/>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F79646"/>
          </a:solidFill>
        </p:spPr>
        <p:txBody>
          <a:bodyPr wrap="square" lIns="0" tIns="0" rIns="0" bIns="0" rtlCol="0"/>
          <a:lstStyle/>
          <a:p/>
        </p:txBody>
      </p:sp>
      <p:sp>
        <p:nvSpPr>
          <p:cNvPr id="14" name="object 14"/>
          <p:cNvSpPr txBox="1">
            <a:spLocks noGrp="1"/>
          </p:cNvSpPr>
          <p:nvPr>
            <p:ph type="title"/>
          </p:nvPr>
        </p:nvSpPr>
        <p:spPr>
          <a:xfrm>
            <a:off x="936730" y="625347"/>
            <a:ext cx="3535679"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4. </a:t>
            </a:r>
            <a:r>
              <a:rPr dirty="0" sz="2800" spc="-5">
                <a:solidFill>
                  <a:srgbClr val="FFFFFF"/>
                </a:solidFill>
              </a:rPr>
              <a:t>The </a:t>
            </a:r>
            <a:r>
              <a:rPr dirty="0" sz="2800" spc="-15">
                <a:solidFill>
                  <a:srgbClr val="FFFFFF"/>
                </a:solidFill>
              </a:rPr>
              <a:t>viral </a:t>
            </a:r>
            <a:r>
              <a:rPr dirty="0" sz="2800">
                <a:solidFill>
                  <a:srgbClr val="FFFFFF"/>
                </a:solidFill>
              </a:rPr>
              <a:t>load is</a:t>
            </a:r>
            <a:r>
              <a:rPr dirty="0" sz="2800" spc="-25">
                <a:solidFill>
                  <a:srgbClr val="FFFFFF"/>
                </a:solidFill>
              </a:rPr>
              <a:t> </a:t>
            </a:r>
            <a:r>
              <a:rPr dirty="0" sz="2800" spc="-5">
                <a:solidFill>
                  <a:srgbClr val="FFFFFF"/>
                </a:solidFill>
              </a:rPr>
              <a:t>HIGH</a:t>
            </a:r>
            <a:endParaRPr sz="2800"/>
          </a:p>
        </p:txBody>
      </p:sp>
      <p:grpSp>
        <p:nvGrpSpPr>
          <p:cNvPr id="15" name="object 15"/>
          <p:cNvGrpSpPr/>
          <p:nvPr/>
        </p:nvGrpSpPr>
        <p:grpSpPr>
          <a:xfrm>
            <a:off x="6205728" y="5038344"/>
            <a:ext cx="3209925" cy="2082164"/>
            <a:chOff x="6205728" y="5038344"/>
            <a:chExt cx="3209925" cy="2082164"/>
          </a:xfrm>
        </p:grpSpPr>
        <p:sp>
          <p:nvSpPr>
            <p:cNvPr id="16" name="object 16"/>
            <p:cNvSpPr/>
            <p:nvPr/>
          </p:nvSpPr>
          <p:spPr>
            <a:xfrm>
              <a:off x="6205728" y="5038344"/>
              <a:ext cx="3209544" cy="2081784"/>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6248400" y="5056755"/>
              <a:ext cx="3124200" cy="1997710"/>
            </a:xfrm>
            <a:custGeom>
              <a:avLst/>
              <a:gdLst/>
              <a:ahLst/>
              <a:cxnLst/>
              <a:rect l="l" t="t" r="r" b="b"/>
              <a:pathLst>
                <a:path w="3124200" h="1997709">
                  <a:moveTo>
                    <a:pt x="3124200" y="0"/>
                  </a:moveTo>
                  <a:lnTo>
                    <a:pt x="0" y="0"/>
                  </a:lnTo>
                  <a:lnTo>
                    <a:pt x="0" y="1997390"/>
                  </a:lnTo>
                  <a:lnTo>
                    <a:pt x="3124200" y="1997390"/>
                  </a:lnTo>
                  <a:lnTo>
                    <a:pt x="3124200" y="0"/>
                  </a:lnTo>
                  <a:close/>
                </a:path>
              </a:pathLst>
            </a:custGeom>
            <a:solidFill>
              <a:srgbClr val="E6E0EC"/>
            </a:solidFill>
          </p:spPr>
          <p:txBody>
            <a:bodyPr wrap="square" lIns="0" tIns="0" rIns="0" bIns="0" rtlCol="0"/>
            <a:lstStyle/>
            <a:p/>
          </p:txBody>
        </p:sp>
      </p:grpSp>
      <p:sp>
        <p:nvSpPr>
          <p:cNvPr id="18" name="object 18"/>
          <p:cNvSpPr txBox="1"/>
          <p:nvPr/>
        </p:nvSpPr>
        <p:spPr>
          <a:xfrm>
            <a:off x="6248400" y="5056755"/>
            <a:ext cx="3124200" cy="1997710"/>
          </a:xfrm>
          <a:prstGeom prst="rect">
            <a:avLst/>
          </a:prstGeom>
        </p:spPr>
        <p:txBody>
          <a:bodyPr wrap="square" lIns="0" tIns="38735" rIns="0" bIns="0" rtlCol="0" vert="horz">
            <a:spAutoFit/>
          </a:bodyPr>
          <a:lstStyle/>
          <a:p>
            <a:pPr marL="676910">
              <a:lnSpc>
                <a:spcPct val="100000"/>
              </a:lnSpc>
              <a:spcBef>
                <a:spcPts val="305"/>
              </a:spcBef>
            </a:pPr>
            <a:r>
              <a:rPr dirty="0" sz="1300" spc="-5" b="1">
                <a:latin typeface="Calibri"/>
                <a:cs typeface="Calibri"/>
              </a:rPr>
              <a:t>Provider</a:t>
            </a:r>
            <a:r>
              <a:rPr dirty="0" sz="1300" b="1">
                <a:latin typeface="Calibri"/>
                <a:cs typeface="Calibri"/>
              </a:rPr>
              <a:t> </a:t>
            </a:r>
            <a:r>
              <a:rPr dirty="0" sz="1300" spc="-5" b="1">
                <a:latin typeface="Calibri"/>
                <a:cs typeface="Calibri"/>
              </a:rPr>
              <a:t>Instructions:</a:t>
            </a:r>
            <a:endParaRPr sz="1300">
              <a:latin typeface="Calibri"/>
              <a:cs typeface="Calibri"/>
            </a:endParaRPr>
          </a:p>
          <a:p>
            <a:pPr marL="676910" marR="131445">
              <a:lnSpc>
                <a:spcPct val="80000"/>
              </a:lnSpc>
              <a:spcBef>
                <a:spcPts val="360"/>
              </a:spcBef>
            </a:pPr>
            <a:r>
              <a:rPr dirty="0" sz="1300" spc="-5">
                <a:latin typeface="Calibri"/>
                <a:cs typeface="Calibri"/>
              </a:rPr>
              <a:t>Remember </a:t>
            </a:r>
            <a:r>
              <a:rPr dirty="0" sz="1300" spc="-10">
                <a:latin typeface="Calibri"/>
                <a:cs typeface="Calibri"/>
              </a:rPr>
              <a:t>to </a:t>
            </a:r>
            <a:r>
              <a:rPr dirty="0" sz="1300">
                <a:latin typeface="Calibri"/>
                <a:cs typeface="Calibri"/>
              </a:rPr>
              <a:t>use </a:t>
            </a:r>
            <a:r>
              <a:rPr dirty="0" sz="1300" spc="-5">
                <a:latin typeface="Calibri"/>
                <a:cs typeface="Calibri"/>
              </a:rPr>
              <a:t>non-judgmental  </a:t>
            </a:r>
            <a:r>
              <a:rPr dirty="0" sz="1300">
                <a:latin typeface="Calibri"/>
                <a:cs typeface="Calibri"/>
              </a:rPr>
              <a:t>and </a:t>
            </a:r>
            <a:r>
              <a:rPr dirty="0" sz="1300" spc="-5">
                <a:latin typeface="Calibri"/>
                <a:cs typeface="Calibri"/>
              </a:rPr>
              <a:t>respectful language </a:t>
            </a:r>
            <a:r>
              <a:rPr dirty="0" sz="1300">
                <a:latin typeface="Calibri"/>
                <a:cs typeface="Calibri"/>
              </a:rPr>
              <a:t>– do not  </a:t>
            </a:r>
            <a:r>
              <a:rPr dirty="0" sz="1300" spc="-5">
                <a:latin typeface="Calibri"/>
                <a:cs typeface="Calibri"/>
              </a:rPr>
              <a:t>blame </a:t>
            </a:r>
            <a:r>
              <a:rPr dirty="0" sz="1300">
                <a:latin typeface="Calibri"/>
                <a:cs typeface="Calibri"/>
              </a:rPr>
              <a:t>or</a:t>
            </a:r>
            <a:r>
              <a:rPr dirty="0" sz="1300" spc="5">
                <a:latin typeface="Calibri"/>
                <a:cs typeface="Calibri"/>
              </a:rPr>
              <a:t> </a:t>
            </a:r>
            <a:r>
              <a:rPr dirty="0" sz="1300" spc="-5">
                <a:latin typeface="Calibri"/>
                <a:cs typeface="Calibri"/>
              </a:rPr>
              <a:t>criticize:</a:t>
            </a:r>
            <a:endParaRPr sz="1300">
              <a:latin typeface="Calibri"/>
              <a:cs typeface="Calibri"/>
            </a:endParaRPr>
          </a:p>
          <a:p>
            <a:pPr marL="676910" marR="155575">
              <a:lnSpc>
                <a:spcPct val="78800"/>
              </a:lnSpc>
              <a:spcBef>
                <a:spcPts val="355"/>
              </a:spcBef>
            </a:pPr>
            <a:r>
              <a:rPr dirty="0" sz="1300" i="1">
                <a:latin typeface="Calibri"/>
                <a:cs typeface="Calibri"/>
              </a:rPr>
              <a:t>“I </a:t>
            </a:r>
            <a:r>
              <a:rPr dirty="0" sz="1300" spc="-5" i="1">
                <a:latin typeface="Calibri"/>
                <a:cs typeface="Calibri"/>
              </a:rPr>
              <a:t>am glad you </a:t>
            </a:r>
            <a:r>
              <a:rPr dirty="0" sz="1300" spc="-10" i="1">
                <a:latin typeface="Calibri"/>
                <a:cs typeface="Calibri"/>
              </a:rPr>
              <a:t>came to </a:t>
            </a:r>
            <a:r>
              <a:rPr dirty="0" sz="1300" spc="-5" i="1">
                <a:latin typeface="Calibri"/>
                <a:cs typeface="Calibri"/>
              </a:rPr>
              <a:t>get your  viral load </a:t>
            </a:r>
            <a:r>
              <a:rPr dirty="0" sz="1300" spc="-10" i="1">
                <a:latin typeface="Calibri"/>
                <a:cs typeface="Calibri"/>
              </a:rPr>
              <a:t>test </a:t>
            </a:r>
            <a:r>
              <a:rPr dirty="0" sz="1300" spc="-5" i="1">
                <a:latin typeface="Calibri"/>
                <a:cs typeface="Calibri"/>
              </a:rPr>
              <a:t>results. </a:t>
            </a:r>
            <a:r>
              <a:rPr dirty="0" sz="1300" spc="-10" i="1">
                <a:latin typeface="Calibri"/>
                <a:cs typeface="Calibri"/>
              </a:rPr>
              <a:t>Now </a:t>
            </a:r>
            <a:r>
              <a:rPr dirty="0" sz="1300" spc="-5" i="1">
                <a:latin typeface="Calibri"/>
                <a:cs typeface="Calibri"/>
              </a:rPr>
              <a:t>we </a:t>
            </a:r>
            <a:r>
              <a:rPr dirty="0" sz="1300" spc="-10" i="1">
                <a:latin typeface="Calibri"/>
                <a:cs typeface="Calibri"/>
              </a:rPr>
              <a:t>can  </a:t>
            </a:r>
            <a:r>
              <a:rPr dirty="0" sz="1300" spc="-5" i="1">
                <a:latin typeface="Calibri"/>
                <a:cs typeface="Calibri"/>
              </a:rPr>
              <a:t>help </a:t>
            </a:r>
            <a:r>
              <a:rPr dirty="0" sz="1300" i="1">
                <a:latin typeface="Calibri"/>
                <a:cs typeface="Calibri"/>
              </a:rPr>
              <a:t>you </a:t>
            </a:r>
            <a:r>
              <a:rPr dirty="0" sz="1300" spc="-5" i="1">
                <a:latin typeface="Calibri"/>
                <a:cs typeface="Calibri"/>
              </a:rPr>
              <a:t>work </a:t>
            </a:r>
            <a:r>
              <a:rPr dirty="0" sz="1300" spc="-10" i="1">
                <a:latin typeface="Calibri"/>
                <a:cs typeface="Calibri"/>
              </a:rPr>
              <a:t>towards </a:t>
            </a:r>
            <a:r>
              <a:rPr dirty="0" sz="1300" i="1">
                <a:latin typeface="Calibri"/>
                <a:cs typeface="Calibri"/>
              </a:rPr>
              <a:t>a </a:t>
            </a:r>
            <a:r>
              <a:rPr dirty="0" sz="1300" spc="-5" i="1">
                <a:latin typeface="Calibri"/>
                <a:cs typeface="Calibri"/>
              </a:rPr>
              <a:t>low viral  load </a:t>
            </a:r>
            <a:r>
              <a:rPr dirty="0" sz="1300" spc="-10" i="1">
                <a:latin typeface="Calibri"/>
                <a:cs typeface="Calibri"/>
              </a:rPr>
              <a:t>to </a:t>
            </a:r>
            <a:r>
              <a:rPr dirty="0" sz="1300" spc="-5" i="1">
                <a:latin typeface="Calibri"/>
                <a:cs typeface="Calibri"/>
              </a:rPr>
              <a:t>protect yourself </a:t>
            </a:r>
            <a:r>
              <a:rPr dirty="0" sz="1300" spc="-10" i="1">
                <a:latin typeface="Calibri"/>
                <a:cs typeface="Calibri"/>
              </a:rPr>
              <a:t>and </a:t>
            </a:r>
            <a:r>
              <a:rPr dirty="0" sz="1300" spc="-5" i="1">
                <a:latin typeface="Calibri"/>
                <a:cs typeface="Calibri"/>
              </a:rPr>
              <a:t>your  </a:t>
            </a:r>
            <a:r>
              <a:rPr dirty="0" sz="1300" spc="-35" i="1">
                <a:latin typeface="Calibri"/>
                <a:cs typeface="Calibri"/>
              </a:rPr>
              <a:t>baby.”</a:t>
            </a:r>
            <a:endParaRPr sz="1300">
              <a:latin typeface="Calibri"/>
              <a:cs typeface="Calibri"/>
            </a:endParaRPr>
          </a:p>
        </p:txBody>
      </p:sp>
      <p:sp>
        <p:nvSpPr>
          <p:cNvPr id="19" name="object 19"/>
          <p:cNvSpPr/>
          <p:nvPr/>
        </p:nvSpPr>
        <p:spPr>
          <a:xfrm>
            <a:off x="751910" y="5105400"/>
            <a:ext cx="544830" cy="802587"/>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6324600" y="5105400"/>
            <a:ext cx="518813" cy="533400"/>
          </a:xfrm>
          <a:prstGeom prst="rect">
            <a:avLst/>
          </a:prstGeom>
          <a:blipFill>
            <a:blip r:embed="rId6" cstate="print"/>
            <a:stretch>
              <a:fillRect/>
            </a:stretch>
          </a:blipFill>
        </p:spPr>
        <p:txBody>
          <a:bodyPr wrap="square" lIns="0" tIns="0" rIns="0" bIns="0" rtlCol="0"/>
          <a:lstStyle/>
          <a:p/>
        </p:txBody>
      </p:sp>
      <p:grpSp>
        <p:nvGrpSpPr>
          <p:cNvPr id="21" name="object 21"/>
          <p:cNvGrpSpPr/>
          <p:nvPr/>
        </p:nvGrpSpPr>
        <p:grpSpPr>
          <a:xfrm>
            <a:off x="7691437" y="743672"/>
            <a:ext cx="1740535" cy="1233170"/>
            <a:chOff x="7691437" y="743672"/>
            <a:chExt cx="1740535" cy="1233170"/>
          </a:xfrm>
        </p:grpSpPr>
        <p:sp>
          <p:nvSpPr>
            <p:cNvPr id="22" name="object 22"/>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3" name="object 23"/>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4" name="object 24"/>
            <p:cNvSpPr/>
            <p:nvPr/>
          </p:nvSpPr>
          <p:spPr>
            <a:xfrm>
              <a:off x="8113058" y="1434983"/>
              <a:ext cx="391161" cy="444760"/>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8516059" y="1457959"/>
              <a:ext cx="437969" cy="447041"/>
            </a:xfrm>
            <a:prstGeom prst="rect">
              <a:avLst/>
            </a:prstGeom>
            <a:blipFill>
              <a:blip r:embed="rId8" cstate="print"/>
              <a:stretch>
                <a:fillRect/>
              </a:stretch>
            </a:blipFill>
          </p:spPr>
          <p:txBody>
            <a:bodyPr wrap="square" lIns="0" tIns="0" rIns="0" bIns="0" rtlCol="0"/>
            <a:lstStyle/>
            <a:p/>
          </p:txBody>
        </p:sp>
        <p:sp>
          <p:nvSpPr>
            <p:cNvPr id="26" name="object 26"/>
            <p:cNvSpPr/>
            <p:nvPr/>
          </p:nvSpPr>
          <p:spPr>
            <a:xfrm>
              <a:off x="8113058" y="790695"/>
              <a:ext cx="838201" cy="610515"/>
            </a:xfrm>
            <a:prstGeom prst="rect">
              <a:avLst/>
            </a:prstGeom>
            <a:blipFill>
              <a:blip r:embed="rId9" cstate="print"/>
              <a:stretch>
                <a:fillRect/>
              </a:stretch>
            </a:blipFill>
          </p:spPr>
          <p:txBody>
            <a:bodyPr wrap="square" lIns="0" tIns="0" rIns="0" bIns="0" rtlCol="0"/>
            <a:lstStyle/>
            <a:p/>
          </p:txBody>
        </p:sp>
      </p:grpSp>
      <p:sp>
        <p:nvSpPr>
          <p:cNvPr id="27" name="object 27"/>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F79646"/>
          </a:solid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5. </a:t>
            </a:r>
            <a:r>
              <a:rPr dirty="0" sz="2800" spc="-10">
                <a:solidFill>
                  <a:srgbClr val="FFFFFF"/>
                </a:solidFill>
              </a:rPr>
              <a:t>How are </a:t>
            </a:r>
            <a:r>
              <a:rPr dirty="0" sz="2800" spc="-15">
                <a:solidFill>
                  <a:srgbClr val="FFFFFF"/>
                </a:solidFill>
              </a:rPr>
              <a:t>you </a:t>
            </a:r>
            <a:r>
              <a:rPr dirty="0" sz="2800" spc="-5">
                <a:solidFill>
                  <a:srgbClr val="FFFFFF"/>
                </a:solidFill>
              </a:rPr>
              <a:t>taking</a:t>
            </a:r>
            <a:r>
              <a:rPr dirty="0" sz="2800" spc="45">
                <a:solidFill>
                  <a:srgbClr val="FFFFFF"/>
                </a:solidFill>
              </a:rPr>
              <a:t> </a:t>
            </a:r>
            <a:r>
              <a:rPr dirty="0" sz="2800" spc="-35">
                <a:solidFill>
                  <a:srgbClr val="FFFFFF"/>
                </a:solidFill>
              </a:rPr>
              <a:t>ARVs?</a:t>
            </a:r>
            <a:endParaRPr sz="2800"/>
          </a:p>
        </p:txBody>
      </p:sp>
      <p:sp>
        <p:nvSpPr>
          <p:cNvPr id="3" name="object 3"/>
          <p:cNvSpPr txBox="1"/>
          <p:nvPr/>
        </p:nvSpPr>
        <p:spPr>
          <a:xfrm>
            <a:off x="6708140" y="1790700"/>
            <a:ext cx="2497455" cy="3987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It can be </a:t>
            </a:r>
            <a:r>
              <a:rPr dirty="0" sz="2000" spc="-10">
                <a:latin typeface="Calibri"/>
                <a:cs typeface="Calibri"/>
              </a:rPr>
              <a:t>hard to </a:t>
            </a:r>
            <a:r>
              <a:rPr dirty="0" sz="2000" spc="-425">
                <a:latin typeface="Calibri"/>
                <a:cs typeface="Calibri"/>
              </a:rPr>
              <a:t>take  </a:t>
            </a:r>
            <a:r>
              <a:rPr dirty="0" sz="2000" spc="-30">
                <a:latin typeface="Calibri"/>
                <a:cs typeface="Calibri"/>
              </a:rPr>
              <a:t>ARVs </a:t>
            </a:r>
            <a:r>
              <a:rPr dirty="0" sz="2000" spc="-5">
                <a:latin typeface="Calibri"/>
                <a:cs typeface="Calibri"/>
              </a:rPr>
              <a:t>every</a:t>
            </a:r>
            <a:r>
              <a:rPr dirty="0" sz="2000">
                <a:latin typeface="Calibri"/>
                <a:cs typeface="Calibri"/>
              </a:rPr>
              <a:t> </a:t>
            </a:r>
            <a:r>
              <a:rPr dirty="0" sz="2000" spc="-45">
                <a:latin typeface="Calibri"/>
                <a:cs typeface="Calibri"/>
              </a:rPr>
              <a:t>day.</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220345" indent="-285750">
              <a:lnSpc>
                <a:spcPct val="100000"/>
              </a:lnSpc>
              <a:spcBef>
                <a:spcPts val="5"/>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a:t>
            </a:r>
            <a:r>
              <a:rPr dirty="0" sz="2000" spc="-10">
                <a:latin typeface="Calibri"/>
                <a:cs typeface="Calibri"/>
              </a:rPr>
              <a:t>review how </a:t>
            </a:r>
            <a:r>
              <a:rPr dirty="0" sz="2000" spc="-5">
                <a:latin typeface="Calibri"/>
                <a:cs typeface="Calibri"/>
              </a:rPr>
              <a:t>often  </a:t>
            </a:r>
            <a:r>
              <a:rPr dirty="0" sz="2000" spc="-15">
                <a:latin typeface="Calibri"/>
                <a:cs typeface="Calibri"/>
              </a:rPr>
              <a:t>you </a:t>
            </a:r>
            <a:r>
              <a:rPr dirty="0" sz="2000" spc="-25">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and </a:t>
            </a:r>
            <a:r>
              <a:rPr dirty="0" sz="2000">
                <a:latin typeface="Calibri"/>
                <a:cs typeface="Calibri"/>
              </a:rPr>
              <a:t>see </a:t>
            </a:r>
            <a:r>
              <a:rPr dirty="0" sz="2000" spc="-10">
                <a:latin typeface="Calibri"/>
                <a:cs typeface="Calibri"/>
              </a:rPr>
              <a:t>how </a:t>
            </a:r>
            <a:r>
              <a:rPr dirty="0" sz="2000">
                <a:latin typeface="Calibri"/>
                <a:cs typeface="Calibri"/>
              </a:rPr>
              <a:t>it </a:t>
            </a:r>
            <a:r>
              <a:rPr dirty="0" sz="2000" spc="-5">
                <a:latin typeface="Calibri"/>
                <a:cs typeface="Calibri"/>
              </a:rPr>
              <a:t>can  </a:t>
            </a:r>
            <a:r>
              <a:rPr dirty="0" sz="2000" spc="-10">
                <a:latin typeface="Calibri"/>
                <a:cs typeface="Calibri"/>
              </a:rPr>
              <a:t>improve.</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21920" indent="-285750">
              <a:lnSpc>
                <a:spcPct val="100000"/>
              </a:lnSpc>
              <a:spcBef>
                <a:spcPts val="5"/>
              </a:spcBef>
              <a:buFont typeface="Wingdings"/>
              <a:buChar char="➢"/>
              <a:tabLst>
                <a:tab pos="298450" algn="l"/>
              </a:tabLst>
            </a:pPr>
            <a:r>
              <a:rPr dirty="0" sz="2000" spc="-5">
                <a:latin typeface="Calibri"/>
                <a:cs typeface="Calibri"/>
              </a:rPr>
              <a:t>How </a:t>
            </a:r>
            <a:r>
              <a:rPr dirty="0" sz="2000" spc="-10">
                <a:latin typeface="Calibri"/>
                <a:cs typeface="Calibri"/>
              </a:rPr>
              <a:t>many </a:t>
            </a:r>
            <a:r>
              <a:rPr dirty="0" sz="2000">
                <a:latin typeface="Calibri"/>
                <a:cs typeface="Calibri"/>
              </a:rPr>
              <a:t>times  </a:t>
            </a:r>
            <a:r>
              <a:rPr dirty="0" sz="2000" spc="-10">
                <a:latin typeface="Calibri"/>
                <a:cs typeface="Calibri"/>
              </a:rPr>
              <a:t>would </a:t>
            </a:r>
            <a:r>
              <a:rPr dirty="0" sz="2000" spc="-15">
                <a:latin typeface="Calibri"/>
                <a:cs typeface="Calibri"/>
              </a:rPr>
              <a:t>you </a:t>
            </a:r>
            <a:r>
              <a:rPr dirty="0" sz="2000" spc="-10">
                <a:latin typeface="Calibri"/>
                <a:cs typeface="Calibri"/>
              </a:rPr>
              <a:t>say </a:t>
            </a:r>
            <a:r>
              <a:rPr dirty="0" sz="2000" spc="-15">
                <a:latin typeface="Calibri"/>
                <a:cs typeface="Calibri"/>
              </a:rPr>
              <a:t>you  </a:t>
            </a:r>
            <a:r>
              <a:rPr dirty="0" sz="2000">
                <a:latin typeface="Calibri"/>
                <a:cs typeface="Calibri"/>
              </a:rPr>
              <a:t>missed an </a:t>
            </a:r>
            <a:r>
              <a:rPr dirty="0" sz="2000" spc="-10">
                <a:latin typeface="Calibri"/>
                <a:cs typeface="Calibri"/>
              </a:rPr>
              <a:t>ARV</a:t>
            </a:r>
            <a:r>
              <a:rPr dirty="0" sz="2000" spc="-80">
                <a:latin typeface="Calibri"/>
                <a:cs typeface="Calibri"/>
              </a:rPr>
              <a:t> </a:t>
            </a:r>
            <a:r>
              <a:rPr dirty="0" sz="2000" spc="-5">
                <a:latin typeface="Calibri"/>
                <a:cs typeface="Calibri"/>
              </a:rPr>
              <a:t>dose  </a:t>
            </a:r>
            <a:r>
              <a:rPr dirty="0" sz="2000">
                <a:latin typeface="Calibri"/>
                <a:cs typeface="Calibri"/>
              </a:rPr>
              <a:t>in the </a:t>
            </a:r>
            <a:r>
              <a:rPr dirty="0" sz="2000" spc="-10">
                <a:latin typeface="Calibri"/>
                <a:cs typeface="Calibri"/>
              </a:rPr>
              <a:t>past</a:t>
            </a:r>
            <a:r>
              <a:rPr dirty="0" sz="2000" spc="-40">
                <a:latin typeface="Calibri"/>
                <a:cs typeface="Calibri"/>
              </a:rPr>
              <a:t> </a:t>
            </a:r>
            <a:r>
              <a:rPr dirty="0" sz="2000" spc="-5">
                <a:latin typeface="Calibri"/>
                <a:cs typeface="Calibri"/>
              </a:rPr>
              <a:t>week?</a:t>
            </a:r>
            <a:endParaRPr sz="2000">
              <a:latin typeface="Calibri"/>
              <a:cs typeface="Calibri"/>
            </a:endParaRPr>
          </a:p>
        </p:txBody>
      </p:sp>
      <p:sp>
        <p:nvSpPr>
          <p:cNvPr id="4" name="object 4"/>
          <p:cNvSpPr/>
          <p:nvPr/>
        </p:nvSpPr>
        <p:spPr>
          <a:xfrm>
            <a:off x="1819123" y="1547897"/>
            <a:ext cx="4268554" cy="5767302"/>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21" y="1481835"/>
            <a:ext cx="2668270" cy="241236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156845" indent="-285750">
              <a:lnSpc>
                <a:spcPts val="1900"/>
              </a:lnSpc>
              <a:spcBef>
                <a:spcPts val="459"/>
              </a:spcBef>
              <a:buFont typeface="Wingdings"/>
              <a:buChar char="➢"/>
              <a:tabLst>
                <a:tab pos="298450" algn="l"/>
              </a:tabLst>
            </a:pPr>
            <a:r>
              <a:rPr dirty="0" sz="1600" spc="-5">
                <a:latin typeface="Calibri"/>
                <a:cs typeface="Calibri"/>
              </a:rPr>
              <a:t>It </a:t>
            </a:r>
            <a:r>
              <a:rPr dirty="0" sz="1600" spc="-10">
                <a:latin typeface="Calibri"/>
                <a:cs typeface="Calibri"/>
              </a:rPr>
              <a:t>can </a:t>
            </a:r>
            <a:r>
              <a:rPr dirty="0" sz="1600" spc="-5">
                <a:latin typeface="Calibri"/>
                <a:cs typeface="Calibri"/>
              </a:rPr>
              <a:t>be </a:t>
            </a:r>
            <a:r>
              <a:rPr dirty="0" sz="1600" spc="-10">
                <a:latin typeface="Calibri"/>
                <a:cs typeface="Calibri"/>
              </a:rPr>
              <a:t>hard to </a:t>
            </a:r>
            <a:r>
              <a:rPr dirty="0" sz="1600" spc="-20">
                <a:latin typeface="Calibri"/>
                <a:cs typeface="Calibri"/>
              </a:rPr>
              <a:t>take </a:t>
            </a:r>
            <a:r>
              <a:rPr dirty="0" sz="1600" spc="-340">
                <a:latin typeface="Calibri"/>
                <a:cs typeface="Calibri"/>
              </a:rPr>
              <a:t>ARVs  </a:t>
            </a:r>
            <a:r>
              <a:rPr dirty="0" sz="1600" spc="-5">
                <a:latin typeface="Calibri"/>
                <a:cs typeface="Calibri"/>
              </a:rPr>
              <a:t>every </a:t>
            </a:r>
            <a:r>
              <a:rPr dirty="0" sz="1600" spc="-40">
                <a:latin typeface="Calibri"/>
                <a:cs typeface="Calibri"/>
              </a:rPr>
              <a:t>day.</a:t>
            </a:r>
            <a:endParaRPr sz="1600">
              <a:latin typeface="Calibri"/>
              <a:cs typeface="Calibri"/>
            </a:endParaRPr>
          </a:p>
          <a:p>
            <a:pPr marL="297815" marR="5080" indent="-285750">
              <a:lnSpc>
                <a:spcPct val="101299"/>
              </a:lnSpc>
              <a:spcBef>
                <a:spcPts val="295"/>
              </a:spcBef>
              <a:buFont typeface="Wingdings"/>
              <a:buChar char="➢"/>
              <a:tabLst>
                <a:tab pos="298450" algn="l"/>
              </a:tabLst>
            </a:pPr>
            <a:r>
              <a:rPr dirty="0" sz="1600" spc="-25">
                <a:latin typeface="Calibri"/>
                <a:cs typeface="Calibri"/>
              </a:rPr>
              <a:t>Together </a:t>
            </a:r>
            <a:r>
              <a:rPr dirty="0" sz="1600" spc="-5">
                <a:latin typeface="Calibri"/>
                <a:cs typeface="Calibri"/>
              </a:rPr>
              <a:t>we will </a:t>
            </a:r>
            <a:r>
              <a:rPr dirty="0" sz="1600" spc="-10">
                <a:latin typeface="Calibri"/>
                <a:cs typeface="Calibri"/>
              </a:rPr>
              <a:t>review </a:t>
            </a:r>
            <a:r>
              <a:rPr dirty="0" sz="1600" spc="-430">
                <a:latin typeface="Calibri"/>
                <a:cs typeface="Calibri"/>
              </a:rPr>
              <a:t>how </a:t>
            </a:r>
            <a:r>
              <a:rPr dirty="0" sz="1600" spc="-310">
                <a:latin typeface="Calibri"/>
                <a:cs typeface="Calibri"/>
              </a:rPr>
              <a:t> </a:t>
            </a:r>
            <a:r>
              <a:rPr dirty="0" sz="1600" spc="-5">
                <a:latin typeface="Calibri"/>
                <a:cs typeface="Calibri"/>
              </a:rPr>
              <a:t>often you </a:t>
            </a:r>
            <a:r>
              <a:rPr dirty="0" sz="1600" spc="-20">
                <a:latin typeface="Calibri"/>
                <a:cs typeface="Calibri"/>
              </a:rPr>
              <a:t>take </a:t>
            </a:r>
            <a:r>
              <a:rPr dirty="0" sz="1600" spc="-5">
                <a:latin typeface="Calibri"/>
                <a:cs typeface="Calibri"/>
              </a:rPr>
              <a:t>your </a:t>
            </a:r>
            <a:r>
              <a:rPr dirty="0" sz="1600" spc="-25">
                <a:latin typeface="Calibri"/>
                <a:cs typeface="Calibri"/>
              </a:rPr>
              <a:t>ARVs  </a:t>
            </a:r>
            <a:r>
              <a:rPr dirty="0" sz="1600" spc="-5">
                <a:latin typeface="Calibri"/>
                <a:cs typeface="Calibri"/>
              </a:rPr>
              <a:t>and see how it </a:t>
            </a:r>
            <a:r>
              <a:rPr dirty="0" sz="1600" spc="-10">
                <a:latin typeface="Calibri"/>
                <a:cs typeface="Calibri"/>
              </a:rPr>
              <a:t>can</a:t>
            </a:r>
            <a:r>
              <a:rPr dirty="0" sz="1600" spc="-20">
                <a:latin typeface="Calibri"/>
                <a:cs typeface="Calibri"/>
              </a:rPr>
              <a:t> </a:t>
            </a:r>
            <a:r>
              <a:rPr dirty="0" sz="1600" spc="-10">
                <a:latin typeface="Calibri"/>
                <a:cs typeface="Calibri"/>
              </a:rPr>
              <a:t>improve.</a:t>
            </a:r>
            <a:endParaRPr sz="1600">
              <a:latin typeface="Calibri"/>
              <a:cs typeface="Calibri"/>
            </a:endParaRPr>
          </a:p>
          <a:p>
            <a:pPr algn="just" marL="297815" marR="48895" indent="-285750">
              <a:lnSpc>
                <a:spcPts val="1900"/>
              </a:lnSpc>
              <a:spcBef>
                <a:spcPts val="465"/>
              </a:spcBef>
              <a:buFont typeface="Wingdings"/>
              <a:buChar char="➢"/>
              <a:tabLst>
                <a:tab pos="298450" algn="l"/>
              </a:tabLst>
            </a:pPr>
            <a:r>
              <a:rPr dirty="0" sz="1600" spc="-5">
                <a:latin typeface="Calibri"/>
                <a:cs typeface="Calibri"/>
              </a:rPr>
              <a:t>How </a:t>
            </a:r>
            <a:r>
              <a:rPr dirty="0" sz="1600" spc="-15">
                <a:latin typeface="Calibri"/>
                <a:cs typeface="Calibri"/>
              </a:rPr>
              <a:t>many </a:t>
            </a:r>
            <a:r>
              <a:rPr dirty="0" sz="1600" spc="-5">
                <a:latin typeface="Calibri"/>
                <a:cs typeface="Calibri"/>
              </a:rPr>
              <a:t>times would </a:t>
            </a:r>
            <a:r>
              <a:rPr dirty="0" sz="1600" spc="-370">
                <a:latin typeface="Calibri"/>
                <a:cs typeface="Calibri"/>
              </a:rPr>
              <a:t>you </a:t>
            </a:r>
            <a:r>
              <a:rPr dirty="0" sz="1600" spc="-345">
                <a:latin typeface="Calibri"/>
                <a:cs typeface="Calibri"/>
              </a:rPr>
              <a:t> </a:t>
            </a:r>
            <a:r>
              <a:rPr dirty="0" sz="1600" spc="-15">
                <a:latin typeface="Calibri"/>
                <a:cs typeface="Calibri"/>
              </a:rPr>
              <a:t>say </a:t>
            </a:r>
            <a:r>
              <a:rPr dirty="0" sz="1600" spc="-5">
                <a:latin typeface="Calibri"/>
                <a:cs typeface="Calibri"/>
              </a:rPr>
              <a:t>you missed an </a:t>
            </a:r>
            <a:r>
              <a:rPr dirty="0" sz="1600" spc="-10">
                <a:latin typeface="Calibri"/>
                <a:cs typeface="Calibri"/>
              </a:rPr>
              <a:t>ARV </a:t>
            </a:r>
            <a:r>
              <a:rPr dirty="0" sz="1600" spc="-5">
                <a:latin typeface="Calibri"/>
                <a:cs typeface="Calibri"/>
              </a:rPr>
              <a:t>dose  in the </a:t>
            </a:r>
            <a:r>
              <a:rPr dirty="0" sz="1600" spc="-10">
                <a:latin typeface="Calibri"/>
                <a:cs typeface="Calibri"/>
              </a:rPr>
              <a:t>past</a:t>
            </a:r>
            <a:r>
              <a:rPr dirty="0" sz="1600" spc="-5">
                <a:latin typeface="Calibri"/>
                <a:cs typeface="Calibri"/>
              </a:rPr>
              <a:t> week?</a:t>
            </a:r>
            <a:endParaRPr sz="1600">
              <a:latin typeface="Calibri"/>
              <a:cs typeface="Calibri"/>
            </a:endParaRPr>
          </a:p>
        </p:txBody>
      </p:sp>
      <p:sp>
        <p:nvSpPr>
          <p:cNvPr id="3" name="object 3"/>
          <p:cNvSpPr txBox="1"/>
          <p:nvPr/>
        </p:nvSpPr>
        <p:spPr>
          <a:xfrm>
            <a:off x="4107922" y="1504696"/>
            <a:ext cx="1207135" cy="223520"/>
          </a:xfrm>
          <a:prstGeom prst="rect">
            <a:avLst/>
          </a:prstGeom>
        </p:spPr>
        <p:txBody>
          <a:bodyPr wrap="square" lIns="0" tIns="12700" rIns="0" bIns="0" rtlCol="0" vert="horz">
            <a:spAutoFit/>
          </a:bodyPr>
          <a:lstStyle/>
          <a:p>
            <a:pPr marL="12700">
              <a:lnSpc>
                <a:spcPct val="100000"/>
              </a:lnSpc>
              <a:spcBef>
                <a:spcPts val="100"/>
              </a:spcBef>
            </a:pPr>
            <a:r>
              <a:rPr dirty="0" sz="1300" spc="-20" b="1">
                <a:latin typeface="Calibri"/>
                <a:cs typeface="Calibri"/>
              </a:rPr>
              <a:t>TALKING</a:t>
            </a:r>
            <a:r>
              <a:rPr dirty="0" sz="1300" spc="-45" b="1">
                <a:latin typeface="Calibri"/>
                <a:cs typeface="Calibri"/>
              </a:rPr>
              <a:t> </a:t>
            </a:r>
            <a:r>
              <a:rPr dirty="0" sz="1300" spc="-5" b="1">
                <a:latin typeface="Calibri"/>
                <a:cs typeface="Calibri"/>
              </a:rPr>
              <a:t>POINTS:</a:t>
            </a:r>
            <a:endParaRPr sz="1300">
              <a:latin typeface="Calibri"/>
              <a:cs typeface="Calibri"/>
            </a:endParaRPr>
          </a:p>
        </p:txBody>
      </p:sp>
      <p:sp>
        <p:nvSpPr>
          <p:cNvPr id="4" name="object 4"/>
          <p:cNvSpPr txBox="1"/>
          <p:nvPr/>
        </p:nvSpPr>
        <p:spPr>
          <a:xfrm>
            <a:off x="4107922" y="1708911"/>
            <a:ext cx="3459479"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5">
                <a:latin typeface="Calibri"/>
                <a:cs typeface="Calibri"/>
              </a:rPr>
              <a:t>Some </a:t>
            </a:r>
            <a:r>
              <a:rPr dirty="0" sz="1300">
                <a:latin typeface="Calibri"/>
                <a:cs typeface="Calibri"/>
              </a:rPr>
              <a:t>people find it </a:t>
            </a:r>
            <a:r>
              <a:rPr dirty="0" sz="1300" spc="-5">
                <a:latin typeface="Calibri"/>
                <a:cs typeface="Calibri"/>
              </a:rPr>
              <a:t>difficult </a:t>
            </a:r>
            <a:r>
              <a:rPr dirty="0" sz="1300" spc="-10">
                <a:latin typeface="Calibri"/>
                <a:cs typeface="Calibri"/>
              </a:rPr>
              <a:t>to </a:t>
            </a:r>
            <a:r>
              <a:rPr dirty="0" sz="1300" spc="-20">
                <a:latin typeface="Calibri"/>
                <a:cs typeface="Calibri"/>
              </a:rPr>
              <a:t>take </a:t>
            </a:r>
            <a:r>
              <a:rPr dirty="0" sz="1300" spc="-25">
                <a:latin typeface="Calibri"/>
                <a:cs typeface="Calibri"/>
              </a:rPr>
              <a:t>ARVs</a:t>
            </a:r>
            <a:r>
              <a:rPr dirty="0" sz="1300" spc="70">
                <a:latin typeface="Calibri"/>
                <a:cs typeface="Calibri"/>
              </a:rPr>
              <a:t> </a:t>
            </a:r>
            <a:r>
              <a:rPr dirty="0" sz="1300" spc="-5">
                <a:latin typeface="Calibri"/>
                <a:cs typeface="Calibri"/>
              </a:rPr>
              <a:t>every</a:t>
            </a:r>
            <a:endParaRPr sz="1300">
              <a:latin typeface="Calibri"/>
              <a:cs typeface="Calibri"/>
            </a:endParaRPr>
          </a:p>
        </p:txBody>
      </p:sp>
      <p:sp>
        <p:nvSpPr>
          <p:cNvPr id="5" name="object 5"/>
          <p:cNvSpPr txBox="1"/>
          <p:nvPr/>
        </p:nvSpPr>
        <p:spPr>
          <a:xfrm>
            <a:off x="4393672" y="1861311"/>
            <a:ext cx="294640" cy="223520"/>
          </a:xfrm>
          <a:prstGeom prst="rect">
            <a:avLst/>
          </a:prstGeom>
        </p:spPr>
        <p:txBody>
          <a:bodyPr wrap="square" lIns="0" tIns="12700" rIns="0" bIns="0" rtlCol="0" vert="horz">
            <a:spAutoFit/>
          </a:bodyPr>
          <a:lstStyle/>
          <a:p>
            <a:pPr marL="12700">
              <a:lnSpc>
                <a:spcPct val="100000"/>
              </a:lnSpc>
              <a:spcBef>
                <a:spcPts val="100"/>
              </a:spcBef>
            </a:pPr>
            <a:r>
              <a:rPr dirty="0" sz="1300">
                <a:latin typeface="Calibri"/>
                <a:cs typeface="Calibri"/>
              </a:rPr>
              <a:t>d</a:t>
            </a:r>
            <a:r>
              <a:rPr dirty="0" sz="1300" spc="-25">
                <a:latin typeface="Calibri"/>
                <a:cs typeface="Calibri"/>
              </a:rPr>
              <a:t>a</a:t>
            </a:r>
            <a:r>
              <a:rPr dirty="0" sz="1300" spc="-90">
                <a:latin typeface="Calibri"/>
                <a:cs typeface="Calibri"/>
              </a:rPr>
              <a:t>y</a:t>
            </a:r>
            <a:r>
              <a:rPr dirty="0" sz="1300">
                <a:latin typeface="Calibri"/>
                <a:cs typeface="Calibri"/>
              </a:rPr>
              <a:t>.</a:t>
            </a:r>
            <a:endParaRPr sz="1300">
              <a:latin typeface="Calibri"/>
              <a:cs typeface="Calibri"/>
            </a:endParaRPr>
          </a:p>
        </p:txBody>
      </p:sp>
      <p:sp>
        <p:nvSpPr>
          <p:cNvPr id="6" name="object 6"/>
          <p:cNvSpPr txBox="1"/>
          <p:nvPr/>
        </p:nvSpPr>
        <p:spPr>
          <a:xfrm>
            <a:off x="4107922" y="2065528"/>
            <a:ext cx="5191125" cy="1644014"/>
          </a:xfrm>
          <a:prstGeom prst="rect">
            <a:avLst/>
          </a:prstGeom>
        </p:spPr>
        <p:txBody>
          <a:bodyPr wrap="square" lIns="0" tIns="45719" rIns="0" bIns="0" rtlCol="0" vert="horz">
            <a:spAutoFit/>
          </a:bodyPr>
          <a:lstStyle/>
          <a:p>
            <a:pPr algn="just" marL="298450" marR="343535" indent="-285750">
              <a:lnSpc>
                <a:spcPts val="1300"/>
              </a:lnSpc>
              <a:spcBef>
                <a:spcPts val="359"/>
              </a:spcBef>
              <a:buFont typeface="Arial"/>
              <a:buChar char="•"/>
              <a:tabLst>
                <a:tab pos="298450" algn="l"/>
              </a:tabLst>
            </a:pPr>
            <a:r>
              <a:rPr dirty="0" u="sng" sz="1300" spc="-5" b="1">
                <a:uFill>
                  <a:solidFill>
                    <a:srgbClr val="000000"/>
                  </a:solidFill>
                </a:uFill>
                <a:latin typeface="Calibri"/>
                <a:cs typeface="Calibri"/>
              </a:rPr>
              <a:t>Early postpartum</a:t>
            </a:r>
            <a:r>
              <a:rPr dirty="0" sz="1300" spc="-5">
                <a:latin typeface="Calibri"/>
                <a:cs typeface="Calibri"/>
              </a:rPr>
              <a:t>: </a:t>
            </a:r>
            <a:r>
              <a:rPr dirty="0" sz="1300">
                <a:latin typeface="Calibri"/>
                <a:cs typeface="Calibri"/>
              </a:rPr>
              <a:t>When do </a:t>
            </a:r>
            <a:r>
              <a:rPr dirty="0" sz="1300" spc="-10">
                <a:latin typeface="Calibri"/>
                <a:cs typeface="Calibri"/>
              </a:rPr>
              <a:t>you </a:t>
            </a:r>
            <a:r>
              <a:rPr dirty="0" sz="1300" spc="-5">
                <a:latin typeface="Calibri"/>
                <a:cs typeface="Calibri"/>
              </a:rPr>
              <a:t>give your </a:t>
            </a:r>
            <a:r>
              <a:rPr dirty="0" sz="1300">
                <a:latin typeface="Calibri"/>
                <a:cs typeface="Calibri"/>
              </a:rPr>
              <a:t>baby his/her </a:t>
            </a:r>
            <a:r>
              <a:rPr dirty="0" sz="1300" spc="-20">
                <a:latin typeface="Calibri"/>
                <a:cs typeface="Calibri"/>
              </a:rPr>
              <a:t>ARVs? </a:t>
            </a:r>
            <a:r>
              <a:rPr dirty="0" sz="1300" spc="-5">
                <a:latin typeface="Calibri"/>
                <a:cs typeface="Calibri"/>
              </a:rPr>
              <a:t>Most  mums give </a:t>
            </a:r>
            <a:r>
              <a:rPr dirty="0" sz="1300" spc="-10">
                <a:latin typeface="Calibri"/>
                <a:cs typeface="Calibri"/>
              </a:rPr>
              <a:t>infant </a:t>
            </a:r>
            <a:r>
              <a:rPr dirty="0" sz="1300" spc="-25">
                <a:latin typeface="Calibri"/>
                <a:cs typeface="Calibri"/>
              </a:rPr>
              <a:t>ARVs </a:t>
            </a:r>
            <a:r>
              <a:rPr dirty="0" sz="1300" spc="-5">
                <a:latin typeface="Calibri"/>
                <a:cs typeface="Calibri"/>
              </a:rPr>
              <a:t>immediately after they </a:t>
            </a:r>
            <a:r>
              <a:rPr dirty="0" sz="1300" spc="-20">
                <a:latin typeface="Calibri"/>
                <a:cs typeface="Calibri"/>
              </a:rPr>
              <a:t>take </a:t>
            </a:r>
            <a:r>
              <a:rPr dirty="0" sz="1300">
                <a:latin typeface="Calibri"/>
                <a:cs typeface="Calibri"/>
              </a:rPr>
              <a:t>their </a:t>
            </a:r>
            <a:r>
              <a:rPr dirty="0" sz="1300" spc="-5">
                <a:latin typeface="Calibri"/>
                <a:cs typeface="Calibri"/>
              </a:rPr>
              <a:t>own</a:t>
            </a:r>
            <a:r>
              <a:rPr dirty="0" sz="1300" spc="130">
                <a:latin typeface="Calibri"/>
                <a:cs typeface="Calibri"/>
              </a:rPr>
              <a:t> </a:t>
            </a:r>
            <a:r>
              <a:rPr dirty="0" sz="1300">
                <a:latin typeface="Calibri"/>
                <a:cs typeface="Calibri"/>
              </a:rPr>
              <a:t>dose.</a:t>
            </a:r>
            <a:endParaRPr sz="1300">
              <a:latin typeface="Calibri"/>
              <a:cs typeface="Calibri"/>
            </a:endParaRPr>
          </a:p>
          <a:p>
            <a:pPr algn="just" marL="298450" indent="-285750">
              <a:lnSpc>
                <a:spcPts val="1485"/>
              </a:lnSpc>
              <a:buFont typeface="Arial"/>
              <a:buChar char="•"/>
              <a:tabLst>
                <a:tab pos="298450" algn="l"/>
              </a:tabLst>
            </a:pPr>
            <a:r>
              <a:rPr dirty="0" sz="1300" spc="-5">
                <a:latin typeface="Calibri"/>
                <a:cs typeface="Calibri"/>
              </a:rPr>
              <a:t>Many </a:t>
            </a:r>
            <a:r>
              <a:rPr dirty="0" sz="1300">
                <a:latin typeface="Calibri"/>
                <a:cs typeface="Calibri"/>
              </a:rPr>
              <a:t>people </a:t>
            </a:r>
            <a:r>
              <a:rPr dirty="0" sz="1300" spc="-10">
                <a:latin typeface="Calibri"/>
                <a:cs typeface="Calibri"/>
              </a:rPr>
              <a:t>have </a:t>
            </a:r>
            <a:r>
              <a:rPr dirty="0" sz="1300" spc="-5">
                <a:latin typeface="Calibri"/>
                <a:cs typeface="Calibri"/>
              </a:rPr>
              <a:t>problems taking </a:t>
            </a:r>
            <a:r>
              <a:rPr dirty="0" sz="1300">
                <a:latin typeface="Calibri"/>
                <a:cs typeface="Calibri"/>
              </a:rPr>
              <a:t>their pills </a:t>
            </a:r>
            <a:r>
              <a:rPr dirty="0" sz="1300" spc="-5">
                <a:latin typeface="Calibri"/>
                <a:cs typeface="Calibri"/>
              </a:rPr>
              <a:t>at some</a:t>
            </a:r>
            <a:r>
              <a:rPr dirty="0" sz="1300" spc="55">
                <a:latin typeface="Calibri"/>
                <a:cs typeface="Calibri"/>
              </a:rPr>
              <a:t> </a:t>
            </a:r>
            <a:r>
              <a:rPr dirty="0" sz="1300" spc="-5">
                <a:latin typeface="Calibri"/>
                <a:cs typeface="Calibri"/>
              </a:rPr>
              <a:t>point.</a:t>
            </a:r>
            <a:endParaRPr sz="1300">
              <a:latin typeface="Calibri"/>
              <a:cs typeface="Calibri"/>
            </a:endParaRPr>
          </a:p>
          <a:p>
            <a:pPr algn="just" marL="298450" marR="153670" indent="-285750">
              <a:lnSpc>
                <a:spcPct val="76900"/>
              </a:lnSpc>
              <a:spcBef>
                <a:spcPts val="405"/>
              </a:spcBef>
              <a:buFont typeface="Arial"/>
              <a:buChar char="•"/>
              <a:tabLst>
                <a:tab pos="298450" algn="l"/>
              </a:tabLst>
            </a:pPr>
            <a:r>
              <a:rPr dirty="0" u="sng" sz="1300" spc="-5" b="1">
                <a:uFill>
                  <a:solidFill>
                    <a:srgbClr val="000000"/>
                  </a:solidFill>
                </a:uFill>
                <a:latin typeface="Calibri"/>
                <a:cs typeface="Calibri"/>
              </a:rPr>
              <a:t>Early postpartum</a:t>
            </a:r>
            <a:r>
              <a:rPr dirty="0" sz="1300" spc="-5">
                <a:latin typeface="Calibri"/>
                <a:cs typeface="Calibri"/>
              </a:rPr>
              <a:t>: How </a:t>
            </a:r>
            <a:r>
              <a:rPr dirty="0" sz="1300" spc="-10">
                <a:latin typeface="Calibri"/>
                <a:cs typeface="Calibri"/>
              </a:rPr>
              <a:t>many </a:t>
            </a:r>
            <a:r>
              <a:rPr dirty="0" sz="1300" spc="-5">
                <a:latin typeface="Calibri"/>
                <a:cs typeface="Calibri"/>
              </a:rPr>
              <a:t>times would </a:t>
            </a:r>
            <a:r>
              <a:rPr dirty="0" sz="1300" spc="-10">
                <a:latin typeface="Calibri"/>
                <a:cs typeface="Calibri"/>
              </a:rPr>
              <a:t>you say you </a:t>
            </a:r>
            <a:r>
              <a:rPr dirty="0" sz="1300" spc="-5">
                <a:latin typeface="Calibri"/>
                <a:cs typeface="Calibri"/>
              </a:rPr>
              <a:t>missed </a:t>
            </a:r>
            <a:r>
              <a:rPr dirty="0" sz="1300">
                <a:latin typeface="Calibri"/>
                <a:cs typeface="Calibri"/>
              </a:rPr>
              <a:t>giving a  dose of </a:t>
            </a:r>
            <a:r>
              <a:rPr dirty="0" sz="1300" spc="-5">
                <a:latin typeface="Calibri"/>
                <a:cs typeface="Calibri"/>
              </a:rPr>
              <a:t>your </a:t>
            </a:r>
            <a:r>
              <a:rPr dirty="0" sz="1300" spc="-10">
                <a:latin typeface="Calibri"/>
                <a:cs typeface="Calibri"/>
              </a:rPr>
              <a:t>baby’s </a:t>
            </a:r>
            <a:r>
              <a:rPr dirty="0" sz="1300" spc="-25">
                <a:latin typeface="Calibri"/>
                <a:cs typeface="Calibri"/>
              </a:rPr>
              <a:t>ARVs </a:t>
            </a:r>
            <a:r>
              <a:rPr dirty="0" sz="1300">
                <a:latin typeface="Calibri"/>
                <a:cs typeface="Calibri"/>
              </a:rPr>
              <a:t>in the </a:t>
            </a:r>
            <a:r>
              <a:rPr dirty="0" sz="1300" spc="-5">
                <a:latin typeface="Calibri"/>
                <a:cs typeface="Calibri"/>
              </a:rPr>
              <a:t>past</a:t>
            </a:r>
            <a:r>
              <a:rPr dirty="0" sz="1300" spc="65">
                <a:latin typeface="Calibri"/>
                <a:cs typeface="Calibri"/>
              </a:rPr>
              <a:t> </a:t>
            </a:r>
            <a:r>
              <a:rPr dirty="0" sz="1300" spc="-5">
                <a:latin typeface="Calibri"/>
                <a:cs typeface="Calibri"/>
              </a:rPr>
              <a:t>week?</a:t>
            </a:r>
            <a:endParaRPr sz="1300">
              <a:latin typeface="Calibri"/>
              <a:cs typeface="Calibri"/>
            </a:endParaRPr>
          </a:p>
          <a:p>
            <a:pPr algn="just" marL="298450" marR="5080" indent="-285750">
              <a:lnSpc>
                <a:spcPct val="80000"/>
              </a:lnSpc>
              <a:spcBef>
                <a:spcPts val="360"/>
              </a:spcBef>
              <a:buFont typeface="Arial"/>
              <a:buChar char="•"/>
              <a:tabLst>
                <a:tab pos="298450" algn="l"/>
              </a:tabLst>
            </a:pPr>
            <a:r>
              <a:rPr dirty="0" sz="1300">
                <a:latin typeface="Calibri"/>
                <a:cs typeface="Calibri"/>
              </a:rPr>
              <a:t>Please think back </a:t>
            </a:r>
            <a:r>
              <a:rPr dirty="0" sz="1300" spc="-10">
                <a:latin typeface="Calibri"/>
                <a:cs typeface="Calibri"/>
              </a:rPr>
              <a:t>to </a:t>
            </a:r>
            <a:r>
              <a:rPr dirty="0" sz="1300">
                <a:latin typeface="Calibri"/>
                <a:cs typeface="Calibri"/>
              </a:rPr>
              <a:t>the </a:t>
            </a:r>
            <a:r>
              <a:rPr dirty="0" sz="1300" spc="-5">
                <a:latin typeface="Calibri"/>
                <a:cs typeface="Calibri"/>
              </a:rPr>
              <a:t>past </a:t>
            </a:r>
            <a:r>
              <a:rPr dirty="0" sz="1300">
                <a:latin typeface="Calibri"/>
                <a:cs typeface="Calibri"/>
              </a:rPr>
              <a:t>WEEK, </a:t>
            </a:r>
            <a:r>
              <a:rPr dirty="0" sz="1300" spc="-5">
                <a:latin typeface="Calibri"/>
                <a:cs typeface="Calibri"/>
              </a:rPr>
              <a:t>how </a:t>
            </a:r>
            <a:r>
              <a:rPr dirty="0" sz="1300" spc="-10">
                <a:latin typeface="Calibri"/>
                <a:cs typeface="Calibri"/>
              </a:rPr>
              <a:t>many </a:t>
            </a:r>
            <a:r>
              <a:rPr dirty="0" sz="1300">
                <a:latin typeface="Calibri"/>
                <a:cs typeface="Calibri"/>
              </a:rPr>
              <a:t>(of </a:t>
            </a:r>
            <a:r>
              <a:rPr dirty="0" sz="1300" spc="-5">
                <a:latin typeface="Calibri"/>
                <a:cs typeface="Calibri"/>
              </a:rPr>
              <a:t>your own) </a:t>
            </a:r>
            <a:r>
              <a:rPr dirty="0" sz="1300" spc="-10">
                <a:latin typeface="Calibri"/>
                <a:cs typeface="Calibri"/>
              </a:rPr>
              <a:t>ARV </a:t>
            </a:r>
            <a:r>
              <a:rPr dirty="0" sz="1300">
                <a:latin typeface="Calibri"/>
                <a:cs typeface="Calibri"/>
              </a:rPr>
              <a:t>doses  </a:t>
            </a:r>
            <a:r>
              <a:rPr dirty="0" sz="1300" spc="-10">
                <a:latin typeface="Calibri"/>
                <a:cs typeface="Calibri"/>
              </a:rPr>
              <a:t>(days)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10">
                <a:latin typeface="Calibri"/>
                <a:cs typeface="Calibri"/>
              </a:rPr>
              <a:t>you </a:t>
            </a:r>
            <a:r>
              <a:rPr dirty="0" sz="1300" spc="-5">
                <a:latin typeface="Calibri"/>
                <a:cs typeface="Calibri"/>
              </a:rPr>
              <a:t>missed? How </a:t>
            </a:r>
            <a:r>
              <a:rPr dirty="0" sz="1300" spc="-10">
                <a:latin typeface="Calibri"/>
                <a:cs typeface="Calibri"/>
              </a:rPr>
              <a:t>many </a:t>
            </a:r>
            <a:r>
              <a:rPr dirty="0" sz="1300">
                <a:latin typeface="Calibri"/>
                <a:cs typeface="Calibri"/>
              </a:rPr>
              <a:t>of the </a:t>
            </a:r>
            <a:r>
              <a:rPr dirty="0" sz="1300" spc="-10">
                <a:latin typeface="Calibri"/>
                <a:cs typeface="Calibri"/>
              </a:rPr>
              <a:t>baby’s </a:t>
            </a:r>
            <a:r>
              <a:rPr dirty="0" sz="1300">
                <a:latin typeface="Calibri"/>
                <a:cs typeface="Calibri"/>
              </a:rPr>
              <a:t>doses </a:t>
            </a:r>
            <a:r>
              <a:rPr dirty="0" sz="1300" spc="-10">
                <a:latin typeface="Calibri"/>
                <a:cs typeface="Calibri"/>
              </a:rPr>
              <a:t>have you  </a:t>
            </a:r>
            <a:r>
              <a:rPr dirty="0" sz="1300" spc="-5">
                <a:latin typeface="Calibri"/>
                <a:cs typeface="Calibri"/>
              </a:rPr>
              <a:t>missed?</a:t>
            </a:r>
            <a:endParaRPr sz="1300">
              <a:latin typeface="Calibri"/>
              <a:cs typeface="Calibri"/>
            </a:endParaRPr>
          </a:p>
          <a:p>
            <a:pPr algn="just" lvl="1" marL="708660" indent="-285750">
              <a:lnSpc>
                <a:spcPts val="1490"/>
              </a:lnSpc>
              <a:buFont typeface="Arial"/>
              <a:buChar char="•"/>
              <a:tabLst>
                <a:tab pos="708660" algn="l"/>
              </a:tabLst>
            </a:pPr>
            <a:r>
              <a:rPr dirty="0" sz="1300" spc="-15">
                <a:latin typeface="Calibri"/>
                <a:cs typeface="Calibri"/>
              </a:rPr>
              <a:t>Was </a:t>
            </a:r>
            <a:r>
              <a:rPr dirty="0" sz="1300">
                <a:latin typeface="Calibri"/>
                <a:cs typeface="Calibri"/>
              </a:rPr>
              <a:t>this a </a:t>
            </a:r>
            <a:r>
              <a:rPr dirty="0" sz="1300" spc="-5">
                <a:latin typeface="Calibri"/>
                <a:cs typeface="Calibri"/>
              </a:rPr>
              <a:t>typical</a:t>
            </a:r>
            <a:r>
              <a:rPr dirty="0" sz="1300" spc="40">
                <a:latin typeface="Calibri"/>
                <a:cs typeface="Calibri"/>
              </a:rPr>
              <a:t> </a:t>
            </a:r>
            <a:r>
              <a:rPr dirty="0" sz="1300" spc="-5">
                <a:latin typeface="Calibri"/>
                <a:cs typeface="Calibri"/>
              </a:rPr>
              <a:t>week?</a:t>
            </a:r>
            <a:endParaRPr sz="1300">
              <a:latin typeface="Calibri"/>
              <a:cs typeface="Calibri"/>
            </a:endParaRPr>
          </a:p>
        </p:txBody>
      </p:sp>
      <p:sp>
        <p:nvSpPr>
          <p:cNvPr id="7" name="object 7"/>
          <p:cNvSpPr txBox="1"/>
          <p:nvPr/>
        </p:nvSpPr>
        <p:spPr>
          <a:xfrm>
            <a:off x="4518133" y="3690111"/>
            <a:ext cx="2583180"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5">
                <a:latin typeface="Calibri"/>
                <a:cs typeface="Calibri"/>
              </a:rPr>
              <a:t>Now what </a:t>
            </a:r>
            <a:r>
              <a:rPr dirty="0" sz="1300">
                <a:latin typeface="Calibri"/>
                <a:cs typeface="Calibri"/>
              </a:rPr>
              <a:t>about the </a:t>
            </a:r>
            <a:r>
              <a:rPr dirty="0" sz="1300" spc="-5">
                <a:latin typeface="Calibri"/>
                <a:cs typeface="Calibri"/>
              </a:rPr>
              <a:t>past</a:t>
            </a:r>
            <a:r>
              <a:rPr dirty="0" sz="1300" spc="-10">
                <a:latin typeface="Calibri"/>
                <a:cs typeface="Calibri"/>
              </a:rPr>
              <a:t> </a:t>
            </a:r>
            <a:r>
              <a:rPr dirty="0" sz="1300" spc="-5">
                <a:latin typeface="Calibri"/>
                <a:cs typeface="Calibri"/>
              </a:rPr>
              <a:t>month?</a:t>
            </a:r>
            <a:endParaRPr sz="1300">
              <a:latin typeface="Calibri"/>
              <a:cs typeface="Calibri"/>
            </a:endParaRPr>
          </a:p>
        </p:txBody>
      </p:sp>
      <p:grpSp>
        <p:nvGrpSpPr>
          <p:cNvPr id="8" name="object 8"/>
          <p:cNvGrpSpPr/>
          <p:nvPr/>
        </p:nvGrpSpPr>
        <p:grpSpPr>
          <a:xfrm>
            <a:off x="3834384" y="1493519"/>
            <a:ext cx="5581015" cy="5626735"/>
            <a:chOff x="3834384" y="1493519"/>
            <a:chExt cx="5581015" cy="5626735"/>
          </a:xfrm>
        </p:grpSpPr>
        <p:sp>
          <p:nvSpPr>
            <p:cNvPr id="9" name="object 9"/>
            <p:cNvSpPr/>
            <p:nvPr/>
          </p:nvSpPr>
          <p:spPr>
            <a:xfrm>
              <a:off x="3834384" y="1493519"/>
              <a:ext cx="103632" cy="2843783"/>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3886200" y="1514563"/>
              <a:ext cx="0" cy="2752725"/>
            </a:xfrm>
            <a:custGeom>
              <a:avLst/>
              <a:gdLst/>
              <a:ahLst/>
              <a:cxnLst/>
              <a:rect l="l" t="t" r="r" b="b"/>
              <a:pathLst>
                <a:path w="0" h="2752725">
                  <a:moveTo>
                    <a:pt x="0" y="0"/>
                  </a:moveTo>
                  <a:lnTo>
                    <a:pt x="1" y="2752636"/>
                  </a:lnTo>
                </a:path>
              </a:pathLst>
            </a:custGeom>
            <a:ln w="19050">
              <a:solidFill>
                <a:srgbClr val="002060"/>
              </a:solidFill>
            </a:ln>
          </p:spPr>
          <p:txBody>
            <a:bodyPr wrap="square" lIns="0" tIns="0" rIns="0" bIns="0" rtlCol="0"/>
            <a:lstStyle/>
            <a:p/>
          </p:txBody>
        </p:sp>
        <p:sp>
          <p:nvSpPr>
            <p:cNvPr id="11" name="object 11"/>
            <p:cNvSpPr/>
            <p:nvPr/>
          </p:nvSpPr>
          <p:spPr>
            <a:xfrm>
              <a:off x="7272528" y="3715511"/>
              <a:ext cx="2142744" cy="3404616"/>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7315200" y="3733801"/>
              <a:ext cx="2057400" cy="3320415"/>
            </a:xfrm>
            <a:custGeom>
              <a:avLst/>
              <a:gdLst/>
              <a:ahLst/>
              <a:cxnLst/>
              <a:rect l="l" t="t" r="r" b="b"/>
              <a:pathLst>
                <a:path w="2057400" h="3320415">
                  <a:moveTo>
                    <a:pt x="2057400" y="0"/>
                  </a:moveTo>
                  <a:lnTo>
                    <a:pt x="0" y="0"/>
                  </a:lnTo>
                  <a:lnTo>
                    <a:pt x="0" y="3320344"/>
                  </a:lnTo>
                  <a:lnTo>
                    <a:pt x="2057400" y="3320344"/>
                  </a:lnTo>
                  <a:lnTo>
                    <a:pt x="2057400" y="0"/>
                  </a:lnTo>
                  <a:close/>
                </a:path>
              </a:pathLst>
            </a:custGeom>
            <a:solidFill>
              <a:srgbClr val="E6E0EC"/>
            </a:solidFill>
          </p:spPr>
          <p:txBody>
            <a:bodyPr wrap="square" lIns="0" tIns="0" rIns="0" bIns="0" rtlCol="0"/>
            <a:lstStyle/>
            <a:p/>
          </p:txBody>
        </p:sp>
      </p:grpSp>
      <p:sp>
        <p:nvSpPr>
          <p:cNvPr id="13" name="object 13"/>
          <p:cNvSpPr txBox="1"/>
          <p:nvPr/>
        </p:nvSpPr>
        <p:spPr>
          <a:xfrm>
            <a:off x="7315200" y="3733801"/>
            <a:ext cx="2057400" cy="3320415"/>
          </a:xfrm>
          <a:prstGeom prst="rect">
            <a:avLst/>
          </a:prstGeom>
        </p:spPr>
        <p:txBody>
          <a:bodyPr wrap="square" lIns="0" tIns="0" rIns="0" bIns="0" rtlCol="0" vert="horz">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50"/>
              </a:spcBef>
            </a:pPr>
            <a:endParaRPr sz="1500">
              <a:latin typeface="Times New Roman"/>
              <a:cs typeface="Times New Roman"/>
            </a:endParaRPr>
          </a:p>
          <a:p>
            <a:pPr marL="158115">
              <a:lnSpc>
                <a:spcPct val="100000"/>
              </a:lnSpc>
            </a:pPr>
            <a:r>
              <a:rPr dirty="0" sz="1500" spc="-5" b="1">
                <a:latin typeface="Calibri"/>
                <a:cs typeface="Calibri"/>
              </a:rPr>
              <a:t>Provider</a:t>
            </a:r>
            <a:r>
              <a:rPr dirty="0" sz="1500" spc="-15" b="1">
                <a:latin typeface="Calibri"/>
                <a:cs typeface="Calibri"/>
              </a:rPr>
              <a:t> </a:t>
            </a:r>
            <a:r>
              <a:rPr dirty="0" sz="1500" spc="-5" b="1">
                <a:latin typeface="Calibri"/>
                <a:cs typeface="Calibri"/>
              </a:rPr>
              <a:t>Instructions:</a:t>
            </a:r>
            <a:endParaRPr sz="1500">
              <a:latin typeface="Calibri"/>
              <a:cs typeface="Calibri"/>
            </a:endParaRPr>
          </a:p>
          <a:p>
            <a:pPr marL="501015" marR="131445" indent="-342900">
              <a:lnSpc>
                <a:spcPct val="79000"/>
              </a:lnSpc>
              <a:spcBef>
                <a:spcPts val="335"/>
              </a:spcBef>
              <a:buAutoNum type="arabicPeriod"/>
              <a:tabLst>
                <a:tab pos="501015" algn="l"/>
                <a:tab pos="501650" algn="l"/>
              </a:tabLst>
            </a:pPr>
            <a:r>
              <a:rPr dirty="0" sz="1300" spc="-5">
                <a:latin typeface="Calibri"/>
                <a:cs typeface="Calibri"/>
              </a:rPr>
              <a:t>Ask </a:t>
            </a:r>
            <a:r>
              <a:rPr dirty="0" sz="1300">
                <a:latin typeface="Calibri"/>
                <a:cs typeface="Calibri"/>
              </a:rPr>
              <a:t>the </a:t>
            </a:r>
            <a:r>
              <a:rPr dirty="0" sz="1300" spc="-5">
                <a:latin typeface="Calibri"/>
                <a:cs typeface="Calibri"/>
              </a:rPr>
              <a:t>patient </a:t>
            </a:r>
            <a:r>
              <a:rPr dirty="0" sz="1300" spc="-10">
                <a:latin typeface="Calibri"/>
                <a:cs typeface="Calibri"/>
              </a:rPr>
              <a:t>to  recall </a:t>
            </a:r>
            <a:r>
              <a:rPr dirty="0" sz="1300">
                <a:latin typeface="Calibri"/>
                <a:cs typeface="Calibri"/>
              </a:rPr>
              <a:t>the </a:t>
            </a:r>
            <a:r>
              <a:rPr dirty="0" sz="1300" spc="-5">
                <a:latin typeface="Calibri"/>
                <a:cs typeface="Calibri"/>
              </a:rPr>
              <a:t>last week  </a:t>
            </a:r>
            <a:r>
              <a:rPr dirty="0" sz="1300">
                <a:latin typeface="Calibri"/>
                <a:cs typeface="Calibri"/>
              </a:rPr>
              <a:t>and </a:t>
            </a:r>
            <a:r>
              <a:rPr dirty="0" sz="1300" spc="-5">
                <a:latin typeface="Calibri"/>
                <a:cs typeface="Calibri"/>
              </a:rPr>
              <a:t>how </a:t>
            </a:r>
            <a:r>
              <a:rPr dirty="0" sz="1300" spc="-10">
                <a:latin typeface="Calibri"/>
                <a:cs typeface="Calibri"/>
              </a:rPr>
              <a:t>many</a:t>
            </a:r>
            <a:r>
              <a:rPr dirty="0" sz="1300" spc="-55">
                <a:latin typeface="Calibri"/>
                <a:cs typeface="Calibri"/>
              </a:rPr>
              <a:t> </a:t>
            </a:r>
            <a:r>
              <a:rPr dirty="0" sz="1300">
                <a:latin typeface="Calibri"/>
                <a:cs typeface="Calibri"/>
              </a:rPr>
              <a:t>doses  she missed.</a:t>
            </a:r>
            <a:endParaRPr sz="1300">
              <a:latin typeface="Calibri"/>
              <a:cs typeface="Calibri"/>
            </a:endParaRPr>
          </a:p>
          <a:p>
            <a:pPr marL="501015" indent="-343535">
              <a:lnSpc>
                <a:spcPct val="100000"/>
              </a:lnSpc>
              <a:spcBef>
                <a:spcPts val="50"/>
              </a:spcBef>
              <a:buAutoNum type="arabicPeriod"/>
              <a:tabLst>
                <a:tab pos="501015" algn="l"/>
                <a:tab pos="501650" algn="l"/>
              </a:tabLst>
            </a:pPr>
            <a:r>
              <a:rPr dirty="0" sz="1300" spc="-5">
                <a:latin typeface="Calibri"/>
                <a:cs typeface="Calibri"/>
              </a:rPr>
              <a:t>Ask </a:t>
            </a:r>
            <a:r>
              <a:rPr dirty="0" sz="1300">
                <a:latin typeface="Calibri"/>
                <a:cs typeface="Calibri"/>
              </a:rPr>
              <a:t>if this is</a:t>
            </a:r>
            <a:r>
              <a:rPr dirty="0" sz="1300" spc="-10">
                <a:latin typeface="Calibri"/>
                <a:cs typeface="Calibri"/>
              </a:rPr>
              <a:t> </a:t>
            </a:r>
            <a:r>
              <a:rPr dirty="0" sz="1300" spc="-5">
                <a:latin typeface="Calibri"/>
                <a:cs typeface="Calibri"/>
              </a:rPr>
              <a:t>typical.</a:t>
            </a:r>
            <a:endParaRPr sz="1300">
              <a:latin typeface="Calibri"/>
              <a:cs typeface="Calibri"/>
            </a:endParaRPr>
          </a:p>
          <a:p>
            <a:pPr algn="just" marL="501015" marR="94615" indent="-342900">
              <a:lnSpc>
                <a:spcPct val="76900"/>
              </a:lnSpc>
              <a:spcBef>
                <a:spcPts val="384"/>
              </a:spcBef>
              <a:buAutoNum type="arabicPeriod"/>
              <a:tabLst>
                <a:tab pos="501650" algn="l"/>
              </a:tabLst>
            </a:pPr>
            <a:r>
              <a:rPr dirty="0" sz="1300" spc="-5">
                <a:latin typeface="Calibri"/>
                <a:cs typeface="Calibri"/>
              </a:rPr>
              <a:t>Determine how</a:t>
            </a:r>
            <a:r>
              <a:rPr dirty="0" sz="1300" spc="-50">
                <a:latin typeface="Calibri"/>
                <a:cs typeface="Calibri"/>
              </a:rPr>
              <a:t> </a:t>
            </a:r>
            <a:r>
              <a:rPr dirty="0" sz="1300" spc="-10">
                <a:latin typeface="Calibri"/>
                <a:cs typeface="Calibri"/>
              </a:rPr>
              <a:t>many  </a:t>
            </a:r>
            <a:r>
              <a:rPr dirty="0" sz="1300">
                <a:latin typeface="Calibri"/>
                <a:cs typeface="Calibri"/>
              </a:rPr>
              <a:t>doses </a:t>
            </a:r>
            <a:r>
              <a:rPr dirty="0" sz="1300" spc="-15">
                <a:latin typeface="Calibri"/>
                <a:cs typeface="Calibri"/>
              </a:rPr>
              <a:t>were </a:t>
            </a:r>
            <a:r>
              <a:rPr dirty="0" sz="1300" spc="-5">
                <a:latin typeface="Calibri"/>
                <a:cs typeface="Calibri"/>
              </a:rPr>
              <a:t>missed </a:t>
            </a:r>
            <a:r>
              <a:rPr dirty="0" sz="1300">
                <a:latin typeface="Calibri"/>
                <a:cs typeface="Calibri"/>
              </a:rPr>
              <a:t>in  the </a:t>
            </a:r>
            <a:r>
              <a:rPr dirty="0" sz="1300" spc="-5">
                <a:latin typeface="Calibri"/>
                <a:cs typeface="Calibri"/>
              </a:rPr>
              <a:t>last month.</a:t>
            </a:r>
            <a:endParaRPr sz="1300">
              <a:latin typeface="Calibri"/>
              <a:cs typeface="Calibri"/>
            </a:endParaRPr>
          </a:p>
          <a:p>
            <a:pPr marL="501015" marR="88265" indent="-342900">
              <a:lnSpc>
                <a:spcPct val="81000"/>
              </a:lnSpc>
              <a:spcBef>
                <a:spcPts val="340"/>
              </a:spcBef>
              <a:buAutoNum type="arabicPeriod"/>
              <a:tabLst>
                <a:tab pos="501015" algn="l"/>
                <a:tab pos="501650" algn="l"/>
              </a:tabLst>
            </a:pPr>
            <a:r>
              <a:rPr dirty="0" sz="1300">
                <a:latin typeface="Calibri"/>
                <a:cs typeface="Calibri"/>
              </a:rPr>
              <a:t>Using the </a:t>
            </a:r>
            <a:r>
              <a:rPr dirty="0" sz="1300" spc="-5">
                <a:latin typeface="Calibri"/>
                <a:cs typeface="Calibri"/>
              </a:rPr>
              <a:t>table </a:t>
            </a:r>
            <a:r>
              <a:rPr dirty="0" sz="1300" spc="-10">
                <a:latin typeface="Calibri"/>
                <a:cs typeface="Calibri"/>
              </a:rPr>
              <a:t>to </a:t>
            </a:r>
            <a:r>
              <a:rPr dirty="0" sz="1300">
                <a:latin typeface="Calibri"/>
                <a:cs typeface="Calibri"/>
              </a:rPr>
              <a:t>the  </a:t>
            </a:r>
            <a:r>
              <a:rPr dirty="0" sz="1300" spc="-5">
                <a:latin typeface="Calibri"/>
                <a:cs typeface="Calibri"/>
              </a:rPr>
              <a:t>left, determine </a:t>
            </a:r>
            <a:r>
              <a:rPr dirty="0" sz="1300">
                <a:latin typeface="Calibri"/>
                <a:cs typeface="Calibri"/>
              </a:rPr>
              <a:t>if the  </a:t>
            </a:r>
            <a:r>
              <a:rPr dirty="0" sz="1300" spc="-10">
                <a:latin typeface="Calibri"/>
                <a:cs typeface="Calibri"/>
              </a:rPr>
              <a:t>patient’s </a:t>
            </a:r>
            <a:r>
              <a:rPr dirty="0" sz="1300" spc="-5">
                <a:latin typeface="Calibri"/>
                <a:cs typeface="Calibri"/>
              </a:rPr>
              <a:t>adherence  </a:t>
            </a:r>
            <a:r>
              <a:rPr dirty="0" sz="1300">
                <a:latin typeface="Calibri"/>
                <a:cs typeface="Calibri"/>
              </a:rPr>
              <a:t>is </a:t>
            </a:r>
            <a:r>
              <a:rPr dirty="0" sz="1300" spc="-5">
                <a:latin typeface="Calibri"/>
                <a:cs typeface="Calibri"/>
              </a:rPr>
              <a:t>good, </a:t>
            </a:r>
            <a:r>
              <a:rPr dirty="0" sz="1300" spc="-10">
                <a:latin typeface="Calibri"/>
                <a:cs typeface="Calibri"/>
              </a:rPr>
              <a:t>fair </a:t>
            </a:r>
            <a:r>
              <a:rPr dirty="0" sz="1300">
                <a:latin typeface="Calibri"/>
                <a:cs typeface="Calibri"/>
              </a:rPr>
              <a:t>or</a:t>
            </a:r>
            <a:r>
              <a:rPr dirty="0" sz="1300" spc="-5">
                <a:latin typeface="Calibri"/>
                <a:cs typeface="Calibri"/>
              </a:rPr>
              <a:t> </a:t>
            </a:r>
            <a:r>
              <a:rPr dirty="0" sz="1300" spc="-30">
                <a:latin typeface="Calibri"/>
                <a:cs typeface="Calibri"/>
              </a:rPr>
              <a:t>poor.</a:t>
            </a:r>
            <a:endParaRPr sz="1300">
              <a:latin typeface="Calibri"/>
              <a:cs typeface="Calibri"/>
            </a:endParaRPr>
          </a:p>
        </p:txBody>
      </p:sp>
      <p:grpSp>
        <p:nvGrpSpPr>
          <p:cNvPr id="14" name="object 14"/>
          <p:cNvGrpSpPr/>
          <p:nvPr/>
        </p:nvGrpSpPr>
        <p:grpSpPr>
          <a:xfrm>
            <a:off x="457200" y="453525"/>
            <a:ext cx="9144000" cy="3928110"/>
            <a:chOff x="457200" y="453525"/>
            <a:chExt cx="9144000" cy="3928110"/>
          </a:xfrm>
        </p:grpSpPr>
        <p:sp>
          <p:nvSpPr>
            <p:cNvPr id="15" name="object 15"/>
            <p:cNvSpPr/>
            <p:nvPr/>
          </p:nvSpPr>
          <p:spPr>
            <a:xfrm>
              <a:off x="8153400" y="3848100"/>
              <a:ext cx="518813" cy="533400"/>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grpSp>
      <p:sp>
        <p:nvSpPr>
          <p:cNvPr id="17" name="object 17"/>
          <p:cNvSpPr txBox="1">
            <a:spLocks noGrp="1"/>
          </p:cNvSpPr>
          <p:nvPr>
            <p:ph type="title"/>
          </p:nvPr>
        </p:nvSpPr>
        <p:spPr>
          <a:xfrm>
            <a:off x="936730" y="625347"/>
            <a:ext cx="423672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5. </a:t>
            </a:r>
            <a:r>
              <a:rPr dirty="0" sz="2800" spc="-10">
                <a:solidFill>
                  <a:srgbClr val="FFFFFF"/>
                </a:solidFill>
              </a:rPr>
              <a:t>How are </a:t>
            </a:r>
            <a:r>
              <a:rPr dirty="0" sz="2800" spc="-15">
                <a:solidFill>
                  <a:srgbClr val="FFFFFF"/>
                </a:solidFill>
              </a:rPr>
              <a:t>you </a:t>
            </a:r>
            <a:r>
              <a:rPr dirty="0" sz="2800" spc="-5">
                <a:solidFill>
                  <a:srgbClr val="FFFFFF"/>
                </a:solidFill>
              </a:rPr>
              <a:t>taking</a:t>
            </a:r>
            <a:r>
              <a:rPr dirty="0" sz="2800" spc="-10">
                <a:solidFill>
                  <a:srgbClr val="FFFFFF"/>
                </a:solidFill>
              </a:rPr>
              <a:t> </a:t>
            </a:r>
            <a:r>
              <a:rPr dirty="0" sz="2800" spc="-35">
                <a:solidFill>
                  <a:srgbClr val="FFFFFF"/>
                </a:solidFill>
              </a:rPr>
              <a:t>ARVs?</a:t>
            </a:r>
            <a:endParaRPr sz="2800"/>
          </a:p>
        </p:txBody>
      </p:sp>
      <p:grpSp>
        <p:nvGrpSpPr>
          <p:cNvPr id="18" name="object 18"/>
          <p:cNvGrpSpPr/>
          <p:nvPr/>
        </p:nvGrpSpPr>
        <p:grpSpPr>
          <a:xfrm>
            <a:off x="643127" y="4361688"/>
            <a:ext cx="6638925" cy="2758440"/>
            <a:chOff x="643127" y="4361688"/>
            <a:chExt cx="6638925" cy="2758440"/>
          </a:xfrm>
        </p:grpSpPr>
        <p:sp>
          <p:nvSpPr>
            <p:cNvPr id="19" name="object 19"/>
            <p:cNvSpPr/>
            <p:nvPr/>
          </p:nvSpPr>
          <p:spPr>
            <a:xfrm>
              <a:off x="643127" y="4361688"/>
              <a:ext cx="6638544" cy="2758440"/>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685799" y="4381501"/>
              <a:ext cx="6553200" cy="2672715"/>
            </a:xfrm>
            <a:custGeom>
              <a:avLst/>
              <a:gdLst/>
              <a:ahLst/>
              <a:cxnLst/>
              <a:rect l="l" t="t" r="r" b="b"/>
              <a:pathLst>
                <a:path w="6553200" h="2672715">
                  <a:moveTo>
                    <a:pt x="6553200" y="0"/>
                  </a:moveTo>
                  <a:lnTo>
                    <a:pt x="0" y="0"/>
                  </a:lnTo>
                  <a:lnTo>
                    <a:pt x="0" y="2672644"/>
                  </a:lnTo>
                  <a:lnTo>
                    <a:pt x="6553200" y="2672644"/>
                  </a:lnTo>
                  <a:lnTo>
                    <a:pt x="6553200" y="0"/>
                  </a:lnTo>
                  <a:close/>
                </a:path>
              </a:pathLst>
            </a:custGeom>
            <a:solidFill>
              <a:srgbClr val="FFFFCC"/>
            </a:solidFill>
          </p:spPr>
          <p:txBody>
            <a:bodyPr wrap="square" lIns="0" tIns="0" rIns="0" bIns="0" rtlCol="0"/>
            <a:lstStyle/>
            <a:p/>
          </p:txBody>
        </p:sp>
        <p:sp>
          <p:nvSpPr>
            <p:cNvPr id="21" name="object 21"/>
            <p:cNvSpPr/>
            <p:nvPr/>
          </p:nvSpPr>
          <p:spPr>
            <a:xfrm>
              <a:off x="799138" y="4404591"/>
              <a:ext cx="594087" cy="457200"/>
            </a:xfrm>
            <a:prstGeom prst="rect">
              <a:avLst/>
            </a:prstGeom>
            <a:blipFill>
              <a:blip r:embed="rId6" cstate="print"/>
              <a:stretch>
                <a:fillRect/>
              </a:stretch>
            </a:blipFill>
          </p:spPr>
          <p:txBody>
            <a:bodyPr wrap="square" lIns="0" tIns="0" rIns="0" bIns="0" rtlCol="0"/>
            <a:lstStyle/>
            <a:p/>
          </p:txBody>
        </p:sp>
      </p:grpSp>
      <p:graphicFrame>
        <p:nvGraphicFramePr>
          <p:cNvPr id="22" name="object 22"/>
          <p:cNvGraphicFramePr>
            <a:graphicFrameLocks noGrp="1"/>
          </p:cNvGraphicFramePr>
          <p:nvPr/>
        </p:nvGraphicFramePr>
        <p:xfrm>
          <a:off x="3429000" y="4595162"/>
          <a:ext cx="3733800" cy="2275840"/>
        </p:xfrm>
        <a:graphic>
          <a:graphicData uri="http://schemas.openxmlformats.org/drawingml/2006/table">
            <a:tbl>
              <a:tblPr firstRow="1" bandRow="1">
                <a:tableStyleId>{2D5ABB26-0587-4C30-8999-92F81FD0307C}</a:tableStyleId>
              </a:tblPr>
              <a:tblGrid>
                <a:gridCol w="2566670"/>
                <a:gridCol w="1167130"/>
              </a:tblGrid>
              <a:tr h="410882">
                <a:tc>
                  <a:txBody>
                    <a:bodyPr/>
                    <a:lstStyle/>
                    <a:p>
                      <a:pPr algn="ctr" marL="43180">
                        <a:lnSpc>
                          <a:spcPct val="100000"/>
                        </a:lnSpc>
                        <a:spcBef>
                          <a:spcPts val="330"/>
                        </a:spcBef>
                      </a:pPr>
                      <a:r>
                        <a:rPr dirty="0" sz="1000" spc="-5" b="1">
                          <a:solidFill>
                            <a:srgbClr val="FFFFFF"/>
                          </a:solidFill>
                          <a:latin typeface="Calibri"/>
                          <a:cs typeface="Calibri"/>
                        </a:rPr>
                        <a:t>Number of doses missed per</a:t>
                      </a:r>
                      <a:r>
                        <a:rPr dirty="0" sz="1000" spc="-20" b="1">
                          <a:solidFill>
                            <a:srgbClr val="FFFFFF"/>
                          </a:solidFill>
                          <a:latin typeface="Calibri"/>
                          <a:cs typeface="Calibri"/>
                        </a:rPr>
                        <a:t> </a:t>
                      </a:r>
                      <a:r>
                        <a:rPr dirty="0" sz="1000" spc="-5" b="1">
                          <a:solidFill>
                            <a:srgbClr val="FFFFFF"/>
                          </a:solidFill>
                          <a:latin typeface="Calibri"/>
                          <a:cs typeface="Calibri"/>
                        </a:rPr>
                        <a:t>month</a:t>
                      </a:r>
                      <a:endParaRPr sz="1000">
                        <a:latin typeface="Calibri"/>
                        <a:cs typeface="Calibri"/>
                      </a:endParaRPr>
                    </a:p>
                  </a:txBody>
                  <a:tcPr marL="0" marR="0" marB="0" marT="41910">
                    <a:solidFill>
                      <a:srgbClr val="000000"/>
                    </a:solidFill>
                  </a:tcPr>
                </a:tc>
                <a:tc>
                  <a:txBody>
                    <a:bodyPr/>
                    <a:lstStyle/>
                    <a:p>
                      <a:pPr marL="377190" marR="268605" indent="-56515">
                        <a:lnSpc>
                          <a:spcPct val="100000"/>
                        </a:lnSpc>
                        <a:spcBef>
                          <a:spcPts val="330"/>
                        </a:spcBef>
                      </a:pPr>
                      <a:r>
                        <a:rPr dirty="0" sz="1000" spc="-10" b="1">
                          <a:solidFill>
                            <a:srgbClr val="FFFFFF"/>
                          </a:solidFill>
                          <a:latin typeface="Calibri"/>
                          <a:cs typeface="Calibri"/>
                        </a:rPr>
                        <a:t>A</a:t>
                      </a:r>
                      <a:r>
                        <a:rPr dirty="0" sz="1000" b="1">
                          <a:solidFill>
                            <a:srgbClr val="FFFFFF"/>
                          </a:solidFill>
                          <a:latin typeface="Calibri"/>
                          <a:cs typeface="Calibri"/>
                        </a:rPr>
                        <a:t>dh</a:t>
                      </a:r>
                      <a:r>
                        <a:rPr dirty="0" sz="1000" spc="-5" b="1">
                          <a:solidFill>
                            <a:srgbClr val="FFFFFF"/>
                          </a:solidFill>
                          <a:latin typeface="Calibri"/>
                          <a:cs typeface="Calibri"/>
                        </a:rPr>
                        <a:t>e</a:t>
                      </a:r>
                      <a:r>
                        <a:rPr dirty="0" sz="1000" spc="-10" b="1">
                          <a:solidFill>
                            <a:srgbClr val="FFFFFF"/>
                          </a:solidFill>
                          <a:latin typeface="Calibri"/>
                          <a:cs typeface="Calibri"/>
                        </a:rPr>
                        <a:t>r</a:t>
                      </a:r>
                      <a:r>
                        <a:rPr dirty="0" sz="1000" spc="-5" b="1">
                          <a:solidFill>
                            <a:srgbClr val="FFFFFF"/>
                          </a:solidFill>
                          <a:latin typeface="Calibri"/>
                          <a:cs typeface="Calibri"/>
                        </a:rPr>
                        <a:t>e</a:t>
                      </a:r>
                      <a:r>
                        <a:rPr dirty="0" sz="1000" b="1">
                          <a:solidFill>
                            <a:srgbClr val="FFFFFF"/>
                          </a:solidFill>
                          <a:latin typeface="Calibri"/>
                          <a:cs typeface="Calibri"/>
                        </a:rPr>
                        <a:t>n</a:t>
                      </a:r>
                      <a:r>
                        <a:rPr dirty="0" sz="1000" spc="-10" b="1">
                          <a:solidFill>
                            <a:srgbClr val="FFFFFF"/>
                          </a:solidFill>
                          <a:latin typeface="Calibri"/>
                          <a:cs typeface="Calibri"/>
                        </a:rPr>
                        <a:t>c</a:t>
                      </a:r>
                      <a:r>
                        <a:rPr dirty="0" sz="1000" b="1">
                          <a:solidFill>
                            <a:srgbClr val="FFFFFF"/>
                          </a:solidFill>
                          <a:latin typeface="Calibri"/>
                          <a:cs typeface="Calibri"/>
                        </a:rPr>
                        <a:t>e  </a:t>
                      </a:r>
                      <a:r>
                        <a:rPr dirty="0" sz="1000" spc="-5" b="1">
                          <a:solidFill>
                            <a:srgbClr val="FFFFFF"/>
                          </a:solidFill>
                          <a:latin typeface="Calibri"/>
                          <a:cs typeface="Calibri"/>
                        </a:rPr>
                        <a:t>category</a:t>
                      </a:r>
                      <a:endParaRPr sz="1000">
                        <a:latin typeface="Calibri"/>
                        <a:cs typeface="Calibri"/>
                      </a:endParaRPr>
                    </a:p>
                  </a:txBody>
                  <a:tcPr marL="0" marR="0" marB="0" marT="41910">
                    <a:solidFill>
                      <a:srgbClr val="000000"/>
                    </a:solidFill>
                  </a:tcPr>
                </a:tc>
              </a:tr>
              <a:tr h="220381">
                <a:tc gridSpan="2">
                  <a:txBody>
                    <a:bodyPr/>
                    <a:lstStyle/>
                    <a:p>
                      <a:pPr marL="395605">
                        <a:lnSpc>
                          <a:spcPct val="100000"/>
                        </a:lnSpc>
                        <a:spcBef>
                          <a:spcPts val="114"/>
                        </a:spcBef>
                      </a:pPr>
                      <a:r>
                        <a:rPr dirty="0" sz="1000" spc="-5">
                          <a:latin typeface="Calibri"/>
                          <a:cs typeface="Calibri"/>
                        </a:rPr>
                        <a:t>Patients taking once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14604">
                    <a:solidFill>
                      <a:srgbClr val="E7E7E7"/>
                    </a:solidFill>
                  </a:tcPr>
                </a:tc>
                <a:tc hMerge="1">
                  <a:txBody>
                    <a:bodyPr/>
                    <a:lstStyle/>
                    <a:p>
                      <a:pPr/>
                    </a:p>
                  </a:txBody>
                  <a:tcPr marL="0" marR="0" marB="0" marT="0"/>
                </a:tc>
              </a:tr>
              <a:tr h="233081">
                <a:tc>
                  <a:txBody>
                    <a:bodyPr/>
                    <a:lstStyle/>
                    <a:p>
                      <a:pPr algn="ctr" marL="43815">
                        <a:lnSpc>
                          <a:spcPct val="100000"/>
                        </a:lnSpc>
                        <a:spcBef>
                          <a:spcPts val="204"/>
                        </a:spcBef>
                      </a:pPr>
                      <a:r>
                        <a:rPr dirty="0" sz="1000" spc="-5">
                          <a:latin typeface="Calibri"/>
                          <a:cs typeface="Calibri"/>
                        </a:rPr>
                        <a:t>0-1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Good</a:t>
                      </a:r>
                      <a:endParaRPr sz="1000">
                        <a:latin typeface="Calibri"/>
                        <a:cs typeface="Calibri"/>
                      </a:endParaRPr>
                    </a:p>
                  </a:txBody>
                  <a:tcPr marL="0" marR="0" marB="0" marT="26034">
                    <a:solidFill>
                      <a:srgbClr val="FFFFFF"/>
                    </a:solidFill>
                  </a:tcPr>
                </a:tc>
              </a:tr>
              <a:tr h="233081">
                <a:tc>
                  <a:txBody>
                    <a:bodyPr/>
                    <a:lstStyle/>
                    <a:p>
                      <a:pPr algn="ctr" marL="43815">
                        <a:lnSpc>
                          <a:spcPct val="100000"/>
                        </a:lnSpc>
                        <a:spcBef>
                          <a:spcPts val="219"/>
                        </a:spcBef>
                      </a:pPr>
                      <a:r>
                        <a:rPr dirty="0" sz="1000">
                          <a:latin typeface="Calibri"/>
                          <a:cs typeface="Calibri"/>
                        </a:rPr>
                        <a:t>2–4</a:t>
                      </a:r>
                      <a:r>
                        <a:rPr dirty="0" sz="1000" spc="-5">
                          <a:latin typeface="Calibri"/>
                          <a:cs typeface="Calibri"/>
                        </a:rPr>
                        <a:t> doses</a:t>
                      </a:r>
                      <a:endParaRPr sz="1000">
                        <a:latin typeface="Calibri"/>
                        <a:cs typeface="Calibri"/>
                      </a:endParaRPr>
                    </a:p>
                  </a:txBody>
                  <a:tcPr marL="0" marR="0" marB="0" marT="27939">
                    <a:solidFill>
                      <a:srgbClr val="E7E7E7"/>
                    </a:solidFill>
                  </a:tcPr>
                </a:tc>
                <a:tc>
                  <a:txBody>
                    <a:bodyPr/>
                    <a:lstStyle/>
                    <a:p>
                      <a:pPr algn="ctr" marL="43180">
                        <a:lnSpc>
                          <a:spcPct val="100000"/>
                        </a:lnSpc>
                        <a:spcBef>
                          <a:spcPts val="219"/>
                        </a:spcBef>
                      </a:pPr>
                      <a:r>
                        <a:rPr dirty="0" sz="1000" spc="-5">
                          <a:latin typeface="Calibri"/>
                          <a:cs typeface="Calibri"/>
                        </a:rPr>
                        <a:t>Fair</a:t>
                      </a:r>
                      <a:endParaRPr sz="1000">
                        <a:latin typeface="Calibri"/>
                        <a:cs typeface="Calibri"/>
                      </a:endParaRPr>
                    </a:p>
                  </a:txBody>
                  <a:tcPr marL="0" marR="0" marB="0" marT="27939">
                    <a:solidFill>
                      <a:srgbClr val="E7E7E7"/>
                    </a:solidFill>
                  </a:tcPr>
                </a:tc>
              </a:tr>
              <a:tr h="233081">
                <a:tc>
                  <a:txBody>
                    <a:bodyPr/>
                    <a:lstStyle/>
                    <a:p>
                      <a:pPr algn="ctr" marL="43815">
                        <a:lnSpc>
                          <a:spcPct val="100000"/>
                        </a:lnSpc>
                        <a:spcBef>
                          <a:spcPts val="204"/>
                        </a:spcBef>
                      </a:pPr>
                      <a:r>
                        <a:rPr dirty="0" sz="1000">
                          <a:latin typeface="Calibri"/>
                          <a:cs typeface="Calibri"/>
                        </a:rPr>
                        <a:t>4+</a:t>
                      </a:r>
                      <a:r>
                        <a:rPr dirty="0" sz="1000" spc="-5">
                          <a:latin typeface="Calibri"/>
                          <a:cs typeface="Calibri"/>
                        </a:rPr>
                        <a:t>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Poor</a:t>
                      </a:r>
                      <a:endParaRPr sz="1000">
                        <a:latin typeface="Calibri"/>
                        <a:cs typeface="Calibri"/>
                      </a:endParaRPr>
                    </a:p>
                  </a:txBody>
                  <a:tcPr marL="0" marR="0" marB="0" marT="26034">
                    <a:solidFill>
                      <a:srgbClr val="FFFFFF"/>
                    </a:solidFill>
                  </a:tcPr>
                </a:tc>
              </a:tr>
              <a:tr h="233081">
                <a:tc gridSpan="2">
                  <a:txBody>
                    <a:bodyPr/>
                    <a:lstStyle/>
                    <a:p>
                      <a:pPr marL="381000">
                        <a:lnSpc>
                          <a:spcPct val="100000"/>
                        </a:lnSpc>
                        <a:spcBef>
                          <a:spcPts val="220"/>
                        </a:spcBef>
                      </a:pPr>
                      <a:r>
                        <a:rPr dirty="0" sz="1000" spc="-5">
                          <a:latin typeface="Calibri"/>
                          <a:cs typeface="Calibri"/>
                        </a:rPr>
                        <a:t>Patients taking twice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27940">
                    <a:solidFill>
                      <a:srgbClr val="E7E7E7"/>
                    </a:solidFill>
                  </a:tcPr>
                </a:tc>
                <a:tc hMerge="1">
                  <a:txBody>
                    <a:bodyPr/>
                    <a:lstStyle/>
                    <a:p>
                      <a:pPr/>
                    </a:p>
                  </a:txBody>
                  <a:tcPr marL="0" marR="0" marB="0" marT="0"/>
                </a:tc>
              </a:tr>
              <a:tr h="233083">
                <a:tc>
                  <a:txBody>
                    <a:bodyPr/>
                    <a:lstStyle/>
                    <a:p>
                      <a:pPr algn="ctr" marL="43815">
                        <a:lnSpc>
                          <a:spcPct val="100000"/>
                        </a:lnSpc>
                        <a:spcBef>
                          <a:spcPts val="209"/>
                        </a:spcBef>
                      </a:pPr>
                      <a:r>
                        <a:rPr dirty="0" sz="1000" spc="-5">
                          <a:latin typeface="Calibri"/>
                          <a:cs typeface="Calibri"/>
                        </a:rPr>
                        <a:t>0-3 doses</a:t>
                      </a:r>
                      <a:endParaRPr sz="1000">
                        <a:latin typeface="Calibri"/>
                        <a:cs typeface="Calibri"/>
                      </a:endParaRPr>
                    </a:p>
                  </a:txBody>
                  <a:tcPr marL="0" marR="0" marB="0" marT="26669">
                    <a:solidFill>
                      <a:srgbClr val="FFFFFF"/>
                    </a:solidFill>
                  </a:tcPr>
                </a:tc>
                <a:tc>
                  <a:txBody>
                    <a:bodyPr/>
                    <a:lstStyle/>
                    <a:p>
                      <a:pPr algn="ctr" marL="43815">
                        <a:lnSpc>
                          <a:spcPct val="100000"/>
                        </a:lnSpc>
                        <a:spcBef>
                          <a:spcPts val="209"/>
                        </a:spcBef>
                      </a:pPr>
                      <a:r>
                        <a:rPr dirty="0" sz="1000" spc="-5">
                          <a:latin typeface="Calibri"/>
                          <a:cs typeface="Calibri"/>
                        </a:rPr>
                        <a:t>Good</a:t>
                      </a:r>
                      <a:endParaRPr sz="1000">
                        <a:latin typeface="Calibri"/>
                        <a:cs typeface="Calibri"/>
                      </a:endParaRPr>
                    </a:p>
                  </a:txBody>
                  <a:tcPr marL="0" marR="0" marB="0" marT="26669">
                    <a:solidFill>
                      <a:srgbClr val="FFFFFF"/>
                    </a:solidFill>
                  </a:tcPr>
                </a:tc>
              </a:tr>
              <a:tr h="233081">
                <a:tc>
                  <a:txBody>
                    <a:bodyPr/>
                    <a:lstStyle/>
                    <a:p>
                      <a:pPr algn="ctr" marL="43815">
                        <a:lnSpc>
                          <a:spcPct val="100000"/>
                        </a:lnSpc>
                        <a:spcBef>
                          <a:spcPts val="220"/>
                        </a:spcBef>
                      </a:pPr>
                      <a:r>
                        <a:rPr dirty="0" sz="1000">
                          <a:latin typeface="Calibri"/>
                          <a:cs typeface="Calibri"/>
                        </a:rPr>
                        <a:t>4–8</a:t>
                      </a:r>
                      <a:r>
                        <a:rPr dirty="0" sz="1000" spc="-5">
                          <a:latin typeface="Calibri"/>
                          <a:cs typeface="Calibri"/>
                        </a:rPr>
                        <a:t> doses</a:t>
                      </a:r>
                      <a:endParaRPr sz="1000">
                        <a:latin typeface="Calibri"/>
                        <a:cs typeface="Calibri"/>
                      </a:endParaRPr>
                    </a:p>
                  </a:txBody>
                  <a:tcPr marL="0" marR="0" marB="0" marT="27940">
                    <a:solidFill>
                      <a:srgbClr val="E7E7E7"/>
                    </a:solidFill>
                  </a:tcPr>
                </a:tc>
                <a:tc>
                  <a:txBody>
                    <a:bodyPr/>
                    <a:lstStyle/>
                    <a:p>
                      <a:pPr algn="ctr" marL="43180">
                        <a:lnSpc>
                          <a:spcPct val="100000"/>
                        </a:lnSpc>
                        <a:spcBef>
                          <a:spcPts val="220"/>
                        </a:spcBef>
                      </a:pPr>
                      <a:r>
                        <a:rPr dirty="0" sz="1000" spc="-5">
                          <a:latin typeface="Calibri"/>
                          <a:cs typeface="Calibri"/>
                        </a:rPr>
                        <a:t>Fair</a:t>
                      </a:r>
                      <a:endParaRPr sz="1000">
                        <a:latin typeface="Calibri"/>
                        <a:cs typeface="Calibri"/>
                      </a:endParaRPr>
                    </a:p>
                  </a:txBody>
                  <a:tcPr marL="0" marR="0" marB="0" marT="27940">
                    <a:solidFill>
                      <a:srgbClr val="E7E7E7"/>
                    </a:solidFill>
                  </a:tcPr>
                </a:tc>
              </a:tr>
              <a:tr h="233082">
                <a:tc>
                  <a:txBody>
                    <a:bodyPr/>
                    <a:lstStyle/>
                    <a:p>
                      <a:pPr algn="ctr" marL="43815">
                        <a:lnSpc>
                          <a:spcPct val="100000"/>
                        </a:lnSpc>
                        <a:spcBef>
                          <a:spcPts val="210"/>
                        </a:spcBef>
                      </a:pPr>
                      <a:r>
                        <a:rPr dirty="0" sz="1000">
                          <a:latin typeface="Calibri"/>
                          <a:cs typeface="Calibri"/>
                        </a:rPr>
                        <a:t>8+</a:t>
                      </a:r>
                      <a:r>
                        <a:rPr dirty="0" sz="1000" spc="-5">
                          <a:latin typeface="Calibri"/>
                          <a:cs typeface="Calibri"/>
                        </a:rPr>
                        <a:t> doses</a:t>
                      </a:r>
                      <a:endParaRPr sz="1000">
                        <a:latin typeface="Calibri"/>
                        <a:cs typeface="Calibri"/>
                      </a:endParaRPr>
                    </a:p>
                  </a:txBody>
                  <a:tcPr marL="0" marR="0" marB="0" marT="26670">
                    <a:lnB w="28575">
                      <a:solidFill>
                        <a:srgbClr val="000000"/>
                      </a:solidFill>
                      <a:prstDash val="solid"/>
                    </a:lnB>
                    <a:solidFill>
                      <a:srgbClr val="FFFFFF"/>
                    </a:solidFill>
                  </a:tcPr>
                </a:tc>
                <a:tc>
                  <a:txBody>
                    <a:bodyPr/>
                    <a:lstStyle/>
                    <a:p>
                      <a:pPr algn="ctr" marL="43815">
                        <a:lnSpc>
                          <a:spcPct val="100000"/>
                        </a:lnSpc>
                        <a:spcBef>
                          <a:spcPts val="210"/>
                        </a:spcBef>
                      </a:pPr>
                      <a:r>
                        <a:rPr dirty="0" sz="1000" spc="-5">
                          <a:latin typeface="Calibri"/>
                          <a:cs typeface="Calibri"/>
                        </a:rPr>
                        <a:t>Poor</a:t>
                      </a:r>
                      <a:endParaRPr sz="1000">
                        <a:latin typeface="Calibri"/>
                        <a:cs typeface="Calibri"/>
                      </a:endParaRPr>
                    </a:p>
                  </a:txBody>
                  <a:tcPr marL="0" marR="0" marB="0" marT="26670">
                    <a:lnB w="28575">
                      <a:solidFill>
                        <a:srgbClr val="000000"/>
                      </a:solidFill>
                      <a:prstDash val="solid"/>
                    </a:lnB>
                    <a:solidFill>
                      <a:srgbClr val="FFFFFF"/>
                    </a:solidFill>
                  </a:tcPr>
                </a:tc>
              </a:tr>
            </a:tbl>
          </a:graphicData>
        </a:graphic>
      </p:graphicFrame>
      <p:sp>
        <p:nvSpPr>
          <p:cNvPr id="23" name="object 23"/>
          <p:cNvSpPr txBox="1"/>
          <p:nvPr/>
        </p:nvSpPr>
        <p:spPr>
          <a:xfrm>
            <a:off x="1393930" y="4475479"/>
            <a:ext cx="847090" cy="254000"/>
          </a:xfrm>
          <a:prstGeom prst="rect">
            <a:avLst/>
          </a:prstGeom>
        </p:spPr>
        <p:txBody>
          <a:bodyPr wrap="square" lIns="0" tIns="12700" rIns="0" bIns="0" rtlCol="0" vert="horz">
            <a:spAutoFit/>
          </a:bodyPr>
          <a:lstStyle/>
          <a:p>
            <a:pPr marL="12700">
              <a:lnSpc>
                <a:spcPct val="100000"/>
              </a:lnSpc>
              <a:spcBef>
                <a:spcPts val="100"/>
              </a:spcBef>
            </a:pPr>
            <a:r>
              <a:rPr dirty="0" sz="1500" b="1">
                <a:latin typeface="Calibri"/>
                <a:cs typeface="Calibri"/>
              </a:rPr>
              <a:t>Do</a:t>
            </a:r>
            <a:r>
              <a:rPr dirty="0" sz="1500" spc="-5" b="1">
                <a:latin typeface="Calibri"/>
                <a:cs typeface="Calibri"/>
              </a:rPr>
              <a:t>cu</a:t>
            </a:r>
            <a:r>
              <a:rPr dirty="0" sz="1500" b="1">
                <a:latin typeface="Calibri"/>
                <a:cs typeface="Calibri"/>
              </a:rPr>
              <a:t>m</a:t>
            </a:r>
            <a:r>
              <a:rPr dirty="0" sz="1500" spc="-5" b="1">
                <a:latin typeface="Calibri"/>
                <a:cs typeface="Calibri"/>
              </a:rPr>
              <a:t>e</a:t>
            </a:r>
            <a:r>
              <a:rPr dirty="0" sz="1500" spc="-20" b="1">
                <a:latin typeface="Calibri"/>
                <a:cs typeface="Calibri"/>
              </a:rPr>
              <a:t>n</a:t>
            </a:r>
            <a:r>
              <a:rPr dirty="0" sz="1500" b="1">
                <a:latin typeface="Calibri"/>
                <a:cs typeface="Calibri"/>
              </a:rPr>
              <a:t>t</a:t>
            </a:r>
            <a:endParaRPr sz="1500">
              <a:latin typeface="Calibri"/>
              <a:cs typeface="Calibri"/>
            </a:endParaRPr>
          </a:p>
        </p:txBody>
      </p:sp>
      <p:sp>
        <p:nvSpPr>
          <p:cNvPr id="24" name="object 24"/>
          <p:cNvSpPr txBox="1"/>
          <p:nvPr/>
        </p:nvSpPr>
        <p:spPr>
          <a:xfrm>
            <a:off x="831321" y="4894072"/>
            <a:ext cx="2400935" cy="1851660"/>
          </a:xfrm>
          <a:prstGeom prst="rect">
            <a:avLst/>
          </a:prstGeom>
        </p:spPr>
        <p:txBody>
          <a:bodyPr wrap="square" lIns="0" tIns="50800" rIns="0" bIns="0" rtlCol="0" vert="horz">
            <a:spAutoFit/>
          </a:bodyPr>
          <a:lstStyle/>
          <a:p>
            <a:pPr marL="186055" marR="5080" indent="-173355">
              <a:lnSpc>
                <a:spcPct val="80700"/>
              </a:lnSpc>
              <a:spcBef>
                <a:spcPts val="400"/>
              </a:spcBef>
              <a:buFont typeface="Arial"/>
              <a:buChar char="•"/>
              <a:tabLst>
                <a:tab pos="186055" algn="l"/>
              </a:tabLst>
            </a:pPr>
            <a:r>
              <a:rPr dirty="0" sz="1300" spc="-5">
                <a:latin typeface="Calibri"/>
                <a:cs typeface="Calibri"/>
              </a:rPr>
              <a:t>Complete </a:t>
            </a:r>
            <a:r>
              <a:rPr dirty="0" sz="1300">
                <a:latin typeface="Calibri"/>
                <a:cs typeface="Calibri"/>
              </a:rPr>
              <a:t>the </a:t>
            </a:r>
            <a:r>
              <a:rPr dirty="0" sz="1300" spc="-10">
                <a:latin typeface="Calibri"/>
                <a:cs typeface="Calibri"/>
              </a:rPr>
              <a:t>first </a:t>
            </a:r>
            <a:r>
              <a:rPr dirty="0" sz="1300" spc="-5">
                <a:latin typeface="Calibri"/>
                <a:cs typeface="Calibri"/>
              </a:rPr>
              <a:t>column </a:t>
            </a:r>
            <a:r>
              <a:rPr dirty="0" sz="1300">
                <a:latin typeface="Calibri"/>
                <a:cs typeface="Calibri"/>
              </a:rPr>
              <a:t>of  enhanced </a:t>
            </a:r>
            <a:r>
              <a:rPr dirty="0" sz="1300" spc="-5">
                <a:latin typeface="Calibri"/>
                <a:cs typeface="Calibri"/>
              </a:rPr>
              <a:t>adherence </a:t>
            </a:r>
            <a:r>
              <a:rPr dirty="0" sz="1300">
                <a:latin typeface="Calibri"/>
                <a:cs typeface="Calibri"/>
              </a:rPr>
              <a:t>session 1  on the </a:t>
            </a:r>
            <a:r>
              <a:rPr dirty="0" sz="1300" spc="-5" b="1">
                <a:latin typeface="Calibri"/>
                <a:cs typeface="Calibri"/>
              </a:rPr>
              <a:t>Enhanced Adherence  Plan </a:t>
            </a:r>
            <a:r>
              <a:rPr dirty="0" sz="1300" spc="-30" b="1">
                <a:latin typeface="Calibri"/>
                <a:cs typeface="Calibri"/>
              </a:rPr>
              <a:t>Tool </a:t>
            </a:r>
            <a:r>
              <a:rPr dirty="0" sz="1300">
                <a:latin typeface="Calibri"/>
                <a:cs typeface="Calibri"/>
              </a:rPr>
              <a:t>and </a:t>
            </a:r>
            <a:r>
              <a:rPr dirty="0" sz="1300" spc="-5">
                <a:latin typeface="Calibri"/>
                <a:cs typeface="Calibri"/>
              </a:rPr>
              <a:t>mark </a:t>
            </a:r>
            <a:r>
              <a:rPr dirty="0" sz="1300">
                <a:latin typeface="Calibri"/>
                <a:cs typeface="Calibri"/>
              </a:rPr>
              <a:t>the </a:t>
            </a:r>
            <a:r>
              <a:rPr dirty="0" sz="1300" spc="-5">
                <a:latin typeface="Calibri"/>
                <a:cs typeface="Calibri"/>
              </a:rPr>
              <a:t>mother’s  adherence </a:t>
            </a:r>
            <a:r>
              <a:rPr dirty="0" sz="1300">
                <a:latin typeface="Calibri"/>
                <a:cs typeface="Calibri"/>
              </a:rPr>
              <a:t>as </a:t>
            </a:r>
            <a:r>
              <a:rPr dirty="0" sz="1300" spc="-5">
                <a:latin typeface="Calibri"/>
                <a:cs typeface="Calibri"/>
              </a:rPr>
              <a:t>good, </a:t>
            </a:r>
            <a:r>
              <a:rPr dirty="0" sz="1300" spc="-30">
                <a:latin typeface="Calibri"/>
                <a:cs typeface="Calibri"/>
              </a:rPr>
              <a:t>fair, </a:t>
            </a:r>
            <a:r>
              <a:rPr dirty="0" sz="1300">
                <a:latin typeface="Calibri"/>
                <a:cs typeface="Calibri"/>
              </a:rPr>
              <a:t>or </a:t>
            </a:r>
            <a:r>
              <a:rPr dirty="0" sz="1300" spc="-25">
                <a:latin typeface="Calibri"/>
                <a:cs typeface="Calibri"/>
              </a:rPr>
              <a:t>poor,  </a:t>
            </a:r>
            <a:r>
              <a:rPr dirty="0" sz="1300" spc="-5">
                <a:latin typeface="Calibri"/>
                <a:cs typeface="Calibri"/>
              </a:rPr>
              <a:t>according </a:t>
            </a:r>
            <a:r>
              <a:rPr dirty="0" sz="1300" spc="-10">
                <a:latin typeface="Calibri"/>
                <a:cs typeface="Calibri"/>
              </a:rPr>
              <a:t>to </a:t>
            </a:r>
            <a:r>
              <a:rPr dirty="0" sz="1300">
                <a:latin typeface="Calibri"/>
                <a:cs typeface="Calibri"/>
              </a:rPr>
              <a:t>the </a:t>
            </a:r>
            <a:r>
              <a:rPr dirty="0" sz="1300" spc="-5">
                <a:latin typeface="Calibri"/>
                <a:cs typeface="Calibri"/>
              </a:rPr>
              <a:t>number </a:t>
            </a:r>
            <a:r>
              <a:rPr dirty="0" sz="1300">
                <a:latin typeface="Calibri"/>
                <a:cs typeface="Calibri"/>
              </a:rPr>
              <a:t>of  doses </a:t>
            </a:r>
            <a:r>
              <a:rPr dirty="0" sz="1300" spc="-5">
                <a:latin typeface="Calibri"/>
                <a:cs typeface="Calibri"/>
              </a:rPr>
              <a:t>missed </a:t>
            </a:r>
            <a:r>
              <a:rPr dirty="0" sz="1300">
                <a:latin typeface="Calibri"/>
                <a:cs typeface="Calibri"/>
              </a:rPr>
              <a:t>per </a:t>
            </a:r>
            <a:r>
              <a:rPr dirty="0" sz="1300" spc="-5">
                <a:latin typeface="Calibri"/>
                <a:cs typeface="Calibri"/>
              </a:rPr>
              <a:t>month </a:t>
            </a:r>
            <a:r>
              <a:rPr dirty="0" sz="1300">
                <a:latin typeface="Calibri"/>
                <a:cs typeface="Calibri"/>
              </a:rPr>
              <a:t>(as per  </a:t>
            </a:r>
            <a:r>
              <a:rPr dirty="0" sz="1300" spc="-5">
                <a:latin typeface="Calibri"/>
                <a:cs typeface="Calibri"/>
              </a:rPr>
              <a:t>table).</a:t>
            </a:r>
            <a:endParaRPr sz="1300">
              <a:latin typeface="Calibri"/>
              <a:cs typeface="Calibri"/>
            </a:endParaRPr>
          </a:p>
          <a:p>
            <a:pPr algn="just" marL="186055" marR="61594" indent="-173355">
              <a:lnSpc>
                <a:spcPct val="80000"/>
              </a:lnSpc>
              <a:spcBef>
                <a:spcPts val="265"/>
              </a:spcBef>
              <a:buFont typeface="Arial"/>
              <a:buChar char="•"/>
              <a:tabLst>
                <a:tab pos="186055" algn="l"/>
              </a:tabLst>
            </a:pPr>
            <a:r>
              <a:rPr dirty="0" u="sng" sz="1300" spc="-5" b="1">
                <a:uFill>
                  <a:solidFill>
                    <a:srgbClr val="000000"/>
                  </a:solidFill>
                </a:uFill>
                <a:latin typeface="Calibri"/>
                <a:cs typeface="Calibri"/>
              </a:rPr>
              <a:t>Early postpartum women</a:t>
            </a:r>
            <a:r>
              <a:rPr dirty="0" sz="1300" spc="-5">
                <a:latin typeface="Calibri"/>
                <a:cs typeface="Calibri"/>
              </a:rPr>
              <a:t>: </a:t>
            </a:r>
            <a:r>
              <a:rPr dirty="0" sz="1300">
                <a:latin typeface="Calibri"/>
                <a:cs typeface="Calibri"/>
              </a:rPr>
              <a:t>Do  the </a:t>
            </a:r>
            <a:r>
              <a:rPr dirty="0" sz="1300" spc="-5">
                <a:latin typeface="Calibri"/>
                <a:cs typeface="Calibri"/>
              </a:rPr>
              <a:t>same </a:t>
            </a:r>
            <a:r>
              <a:rPr dirty="0" sz="1300" spc="-10">
                <a:latin typeface="Calibri"/>
                <a:cs typeface="Calibri"/>
              </a:rPr>
              <a:t>for </a:t>
            </a:r>
            <a:r>
              <a:rPr dirty="0" sz="1300" spc="-5">
                <a:latin typeface="Calibri"/>
                <a:cs typeface="Calibri"/>
              </a:rPr>
              <a:t>adherence </a:t>
            </a:r>
            <a:r>
              <a:rPr dirty="0" sz="1300" spc="-10">
                <a:latin typeface="Calibri"/>
                <a:cs typeface="Calibri"/>
              </a:rPr>
              <a:t>to </a:t>
            </a:r>
            <a:r>
              <a:rPr dirty="0" sz="1300">
                <a:latin typeface="Calibri"/>
                <a:cs typeface="Calibri"/>
              </a:rPr>
              <a:t>the  </a:t>
            </a:r>
            <a:r>
              <a:rPr dirty="0" sz="1300" spc="-10">
                <a:latin typeface="Calibri"/>
                <a:cs typeface="Calibri"/>
              </a:rPr>
              <a:t>infant ARV prophylaxis</a:t>
            </a:r>
            <a:r>
              <a:rPr dirty="0" sz="1300" spc="15">
                <a:latin typeface="Calibri"/>
                <a:cs typeface="Calibri"/>
              </a:rPr>
              <a:t> </a:t>
            </a:r>
            <a:r>
              <a:rPr dirty="0" sz="1300" spc="-5">
                <a:latin typeface="Calibri"/>
                <a:cs typeface="Calibri"/>
              </a:rPr>
              <a:t>regimen.</a:t>
            </a:r>
            <a:endParaRPr sz="1300">
              <a:latin typeface="Calibri"/>
              <a:cs typeface="Calibri"/>
            </a:endParaRPr>
          </a:p>
        </p:txBody>
      </p:sp>
      <p:grpSp>
        <p:nvGrpSpPr>
          <p:cNvPr id="25" name="object 25"/>
          <p:cNvGrpSpPr/>
          <p:nvPr/>
        </p:nvGrpSpPr>
        <p:grpSpPr>
          <a:xfrm>
            <a:off x="7691437" y="743672"/>
            <a:ext cx="1740535" cy="1233170"/>
            <a:chOff x="7691437" y="743672"/>
            <a:chExt cx="1740535" cy="1233170"/>
          </a:xfrm>
        </p:grpSpPr>
        <p:sp>
          <p:nvSpPr>
            <p:cNvPr id="26" name="object 26"/>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7" name="object 27"/>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8" name="object 28"/>
            <p:cNvSpPr/>
            <p:nvPr/>
          </p:nvSpPr>
          <p:spPr>
            <a:xfrm>
              <a:off x="8138159" y="794455"/>
              <a:ext cx="811673" cy="1114379"/>
            </a:xfrm>
            <a:prstGeom prst="rect">
              <a:avLst/>
            </a:prstGeom>
            <a:blipFill>
              <a:blip r:embed="rId7" cstate="print"/>
              <a:stretch>
                <a:fillRect/>
              </a:stretch>
            </a:blipFill>
          </p:spPr>
          <p:txBody>
            <a:bodyPr wrap="square" lIns="0" tIns="0" rIns="0" bIns="0" rtlCol="0"/>
            <a:lstStyle/>
            <a:p/>
          </p:txBody>
        </p:sp>
      </p:grpSp>
      <p:sp>
        <p:nvSpPr>
          <p:cNvPr id="29" name="object 29"/>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6. </a:t>
            </a:r>
            <a:r>
              <a:rPr dirty="0" sz="2800" spc="-10">
                <a:solidFill>
                  <a:srgbClr val="FFFFFF"/>
                </a:solidFill>
              </a:rPr>
              <a:t>What are </a:t>
            </a:r>
            <a:r>
              <a:rPr dirty="0" sz="2800" spc="-5">
                <a:solidFill>
                  <a:srgbClr val="FFFFFF"/>
                </a:solidFill>
              </a:rPr>
              <a:t>the challenges </a:t>
            </a:r>
            <a:r>
              <a:rPr dirty="0" sz="2800">
                <a:solidFill>
                  <a:srgbClr val="FFFFFF"/>
                </a:solidFill>
              </a:rPr>
              <a:t>in </a:t>
            </a:r>
            <a:r>
              <a:rPr dirty="0" sz="2800" spc="-5">
                <a:solidFill>
                  <a:srgbClr val="FFFFFF"/>
                </a:solidFill>
              </a:rPr>
              <a:t>taking </a:t>
            </a:r>
            <a:r>
              <a:rPr dirty="0" sz="2800" spc="-15">
                <a:solidFill>
                  <a:srgbClr val="FFFFFF"/>
                </a:solidFill>
              </a:rPr>
              <a:t>your</a:t>
            </a:r>
            <a:r>
              <a:rPr dirty="0" sz="2800" spc="45">
                <a:solidFill>
                  <a:srgbClr val="FFFFFF"/>
                </a:solidFill>
              </a:rPr>
              <a:t> </a:t>
            </a:r>
            <a:r>
              <a:rPr dirty="0" sz="2800" spc="-35">
                <a:solidFill>
                  <a:srgbClr val="FFFFFF"/>
                </a:solidFill>
              </a:rPr>
              <a:t>ARVs?</a:t>
            </a:r>
            <a:endParaRPr sz="2800"/>
          </a:p>
        </p:txBody>
      </p:sp>
      <p:sp>
        <p:nvSpPr>
          <p:cNvPr id="3" name="object 3"/>
          <p:cNvSpPr txBox="1"/>
          <p:nvPr/>
        </p:nvSpPr>
        <p:spPr>
          <a:xfrm>
            <a:off x="840739" y="5582411"/>
            <a:ext cx="5332730" cy="12446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Sometimes there </a:t>
            </a:r>
            <a:r>
              <a:rPr dirty="0" sz="2000" spc="-10">
                <a:latin typeface="Calibri"/>
                <a:cs typeface="Calibri"/>
              </a:rPr>
              <a:t>are </a:t>
            </a:r>
            <a:r>
              <a:rPr dirty="0" sz="2000" spc="-5">
                <a:latin typeface="Calibri"/>
                <a:cs typeface="Calibri"/>
              </a:rPr>
              <a:t>barriers </a:t>
            </a:r>
            <a:r>
              <a:rPr dirty="0" sz="2000" spc="-10">
                <a:latin typeface="Calibri"/>
                <a:cs typeface="Calibri"/>
              </a:rPr>
              <a:t>to </a:t>
            </a:r>
            <a:r>
              <a:rPr dirty="0" sz="2000" spc="-5">
                <a:latin typeface="Calibri"/>
                <a:cs typeface="Calibri"/>
              </a:rPr>
              <a:t>taking </a:t>
            </a:r>
            <a:r>
              <a:rPr dirty="0" sz="2000" spc="-25">
                <a:latin typeface="Calibri"/>
                <a:cs typeface="Calibri"/>
              </a:rPr>
              <a:t>ARVs. </a:t>
            </a:r>
            <a:r>
              <a:rPr dirty="0" sz="2000" spc="-800">
                <a:latin typeface="Calibri"/>
                <a:cs typeface="Calibri"/>
              </a:rPr>
              <a:t>We </a:t>
            </a:r>
            <a:r>
              <a:rPr dirty="0" sz="2000" spc="-430">
                <a:latin typeface="Calibri"/>
                <a:cs typeface="Calibri"/>
              </a:rPr>
              <a:t> </a:t>
            </a:r>
            <a:r>
              <a:rPr dirty="0" sz="2000" spc="-5">
                <a:latin typeface="Calibri"/>
                <a:cs typeface="Calibri"/>
              </a:rPr>
              <a:t>can support </a:t>
            </a:r>
            <a:r>
              <a:rPr dirty="0" sz="2000" spc="-15">
                <a:latin typeface="Calibri"/>
                <a:cs typeface="Calibri"/>
              </a:rPr>
              <a:t>you </a:t>
            </a:r>
            <a:r>
              <a:rPr dirty="0" sz="2000" spc="-10">
                <a:latin typeface="Calibri"/>
                <a:cs typeface="Calibri"/>
              </a:rPr>
              <a:t>to </a:t>
            </a:r>
            <a:r>
              <a:rPr dirty="0" sz="2000" spc="-15">
                <a:latin typeface="Calibri"/>
                <a:cs typeface="Calibri"/>
              </a:rPr>
              <a:t>overcome </a:t>
            </a:r>
            <a:r>
              <a:rPr dirty="0" sz="2000">
                <a:latin typeface="Calibri"/>
                <a:cs typeface="Calibri"/>
              </a:rPr>
              <a:t>these</a:t>
            </a:r>
            <a:r>
              <a:rPr dirty="0" sz="2000" spc="20">
                <a:latin typeface="Calibri"/>
                <a:cs typeface="Calibri"/>
              </a:rPr>
              <a:t> </a:t>
            </a:r>
            <a:r>
              <a:rPr dirty="0" sz="2000" spc="-5">
                <a:latin typeface="Calibri"/>
                <a:cs typeface="Calibri"/>
              </a:rPr>
              <a:t>barriers.</a:t>
            </a:r>
            <a:endParaRPr sz="2000">
              <a:latin typeface="Calibri"/>
              <a:cs typeface="Calibri"/>
            </a:endParaRPr>
          </a:p>
          <a:p>
            <a:pPr marL="298450" marR="45720" indent="-285750">
              <a:lnSpc>
                <a:spcPct val="100000"/>
              </a:lnSpc>
              <a:buFont typeface="Wingdings"/>
              <a:buChar char="➢"/>
              <a:tabLst>
                <a:tab pos="298450" algn="l"/>
              </a:tabLst>
            </a:pPr>
            <a:r>
              <a:rPr dirty="0" sz="2000" spc="-60">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every </a:t>
            </a:r>
            <a:r>
              <a:rPr dirty="0" sz="2000" spc="-50">
                <a:latin typeface="Calibri"/>
                <a:cs typeface="Calibri"/>
              </a:rPr>
              <a:t>day, </a:t>
            </a:r>
            <a:r>
              <a:rPr dirty="0" sz="2000" spc="-10">
                <a:latin typeface="Calibri"/>
                <a:cs typeface="Calibri"/>
              </a:rPr>
              <a:t>even </a:t>
            </a:r>
            <a:r>
              <a:rPr dirty="0" sz="2000">
                <a:latin typeface="Calibri"/>
                <a:cs typeface="Calibri"/>
              </a:rPr>
              <a:t>if </a:t>
            </a:r>
            <a:r>
              <a:rPr dirty="0" sz="2000" spc="-15">
                <a:latin typeface="Calibri"/>
                <a:cs typeface="Calibri"/>
              </a:rPr>
              <a:t>you </a:t>
            </a:r>
            <a:r>
              <a:rPr dirty="0" sz="2000" spc="-10">
                <a:latin typeface="Calibri"/>
                <a:cs typeface="Calibri"/>
              </a:rPr>
              <a:t>are </a:t>
            </a:r>
            <a:r>
              <a:rPr dirty="0" sz="2000" spc="-225">
                <a:latin typeface="Calibri"/>
                <a:cs typeface="Calibri"/>
              </a:rPr>
              <a:t>feeling  </a:t>
            </a:r>
            <a:r>
              <a:rPr dirty="0" sz="2000" spc="-40">
                <a:latin typeface="Calibri"/>
                <a:cs typeface="Calibri"/>
              </a:rPr>
              <a:t>better.</a:t>
            </a:r>
            <a:endParaRPr sz="2000">
              <a:latin typeface="Calibri"/>
              <a:cs typeface="Calibri"/>
            </a:endParaRPr>
          </a:p>
        </p:txBody>
      </p:sp>
      <p:sp>
        <p:nvSpPr>
          <p:cNvPr id="4" name="object 4"/>
          <p:cNvSpPr/>
          <p:nvPr/>
        </p:nvSpPr>
        <p:spPr>
          <a:xfrm>
            <a:off x="1170710" y="1654199"/>
            <a:ext cx="4948886" cy="345120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498980" y="1883014"/>
            <a:ext cx="2258646" cy="326155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22" y="1438147"/>
            <a:ext cx="2745105" cy="1007110"/>
          </a:xfrm>
          <a:prstGeom prst="rect">
            <a:avLst/>
          </a:prstGeom>
        </p:spPr>
        <p:txBody>
          <a:bodyPr wrap="square" lIns="0" tIns="12700" rIns="0" bIns="0" rtlCol="0" vert="horz">
            <a:spAutoFit/>
          </a:bodyPr>
          <a:lstStyle/>
          <a:p>
            <a:pPr marL="12700">
              <a:lnSpc>
                <a:spcPts val="1415"/>
              </a:lnSpc>
              <a:spcBef>
                <a:spcPts val="100"/>
              </a:spcBef>
            </a:pPr>
            <a:r>
              <a:rPr dirty="0" sz="1200" b="1">
                <a:latin typeface="Calibri"/>
                <a:cs typeface="Calibri"/>
              </a:rPr>
              <a:t>KEY </a:t>
            </a:r>
            <a:r>
              <a:rPr dirty="0" sz="1200" spc="-10" b="1">
                <a:latin typeface="Calibri"/>
                <a:cs typeface="Calibri"/>
              </a:rPr>
              <a:t>MESSAGES:</a:t>
            </a:r>
            <a:endParaRPr sz="1200">
              <a:latin typeface="Calibri"/>
              <a:cs typeface="Calibri"/>
            </a:endParaRPr>
          </a:p>
          <a:p>
            <a:pPr marL="297815" marR="5080" indent="-285750">
              <a:lnSpc>
                <a:spcPct val="80000"/>
              </a:lnSpc>
              <a:spcBef>
                <a:spcPts val="265"/>
              </a:spcBef>
              <a:buFont typeface="Wingdings"/>
              <a:buChar char="➢"/>
              <a:tabLst>
                <a:tab pos="298450" algn="l"/>
              </a:tabLst>
            </a:pPr>
            <a:r>
              <a:rPr dirty="0" sz="1200" spc="-5">
                <a:latin typeface="Calibri"/>
                <a:cs typeface="Calibri"/>
              </a:rPr>
              <a:t>Sometimes </a:t>
            </a:r>
            <a:r>
              <a:rPr dirty="0" sz="1200" spc="-10">
                <a:latin typeface="Calibri"/>
                <a:cs typeface="Calibri"/>
              </a:rPr>
              <a:t>there are barriers to </a:t>
            </a:r>
            <a:r>
              <a:rPr dirty="0" sz="1200" spc="-100">
                <a:latin typeface="Calibri"/>
                <a:cs typeface="Calibri"/>
              </a:rPr>
              <a:t>taking  </a:t>
            </a:r>
            <a:r>
              <a:rPr dirty="0" sz="1200" spc="-15">
                <a:latin typeface="Calibri"/>
                <a:cs typeface="Calibri"/>
              </a:rPr>
              <a:t>ARVs. </a:t>
            </a:r>
            <a:r>
              <a:rPr dirty="0" sz="1200" spc="-25">
                <a:latin typeface="Calibri"/>
                <a:cs typeface="Calibri"/>
              </a:rPr>
              <a:t>We </a:t>
            </a:r>
            <a:r>
              <a:rPr dirty="0" sz="1200" spc="-5">
                <a:latin typeface="Calibri"/>
                <a:cs typeface="Calibri"/>
              </a:rPr>
              <a:t>can support </a:t>
            </a:r>
            <a:r>
              <a:rPr dirty="0" sz="1200" spc="-10">
                <a:latin typeface="Calibri"/>
                <a:cs typeface="Calibri"/>
              </a:rPr>
              <a:t>you to overcome  </a:t>
            </a:r>
            <a:r>
              <a:rPr dirty="0" sz="1200" spc="-5">
                <a:latin typeface="Calibri"/>
                <a:cs typeface="Calibri"/>
              </a:rPr>
              <a:t>these</a:t>
            </a:r>
            <a:r>
              <a:rPr dirty="0" sz="1200">
                <a:latin typeface="Calibri"/>
                <a:cs typeface="Calibri"/>
              </a:rPr>
              <a:t> </a:t>
            </a:r>
            <a:r>
              <a:rPr dirty="0" sz="1200" spc="-10">
                <a:latin typeface="Calibri"/>
                <a:cs typeface="Calibri"/>
              </a:rPr>
              <a:t>barriers.</a:t>
            </a:r>
            <a:endParaRPr sz="1200">
              <a:latin typeface="Calibri"/>
              <a:cs typeface="Calibri"/>
            </a:endParaRPr>
          </a:p>
          <a:p>
            <a:pPr marL="297815" marR="137795" indent="-285750">
              <a:lnSpc>
                <a:spcPts val="1200"/>
              </a:lnSpc>
              <a:spcBef>
                <a:spcPts val="190"/>
              </a:spcBef>
              <a:buFont typeface="Wingdings"/>
              <a:buChar char="➢"/>
              <a:tabLst>
                <a:tab pos="298450" algn="l"/>
              </a:tabLst>
            </a:pPr>
            <a:r>
              <a:rPr dirty="0" sz="1200" spc="-35">
                <a:latin typeface="Calibri"/>
                <a:cs typeface="Calibri"/>
              </a:rPr>
              <a:t>Take </a:t>
            </a:r>
            <a:r>
              <a:rPr dirty="0" sz="1200" spc="-10">
                <a:latin typeface="Calibri"/>
                <a:cs typeface="Calibri"/>
              </a:rPr>
              <a:t>your </a:t>
            </a:r>
            <a:r>
              <a:rPr dirty="0" sz="1200" spc="-20">
                <a:latin typeface="Calibri"/>
                <a:cs typeface="Calibri"/>
              </a:rPr>
              <a:t>ARVs </a:t>
            </a:r>
            <a:r>
              <a:rPr dirty="0" sz="1200" spc="-5">
                <a:latin typeface="Calibri"/>
                <a:cs typeface="Calibri"/>
              </a:rPr>
              <a:t>every </a:t>
            </a:r>
            <a:r>
              <a:rPr dirty="0" sz="1200" spc="-35">
                <a:latin typeface="Calibri"/>
                <a:cs typeface="Calibri"/>
              </a:rPr>
              <a:t>day, </a:t>
            </a:r>
            <a:r>
              <a:rPr dirty="0" sz="1200" spc="-10">
                <a:latin typeface="Calibri"/>
                <a:cs typeface="Calibri"/>
              </a:rPr>
              <a:t>even </a:t>
            </a:r>
            <a:r>
              <a:rPr dirty="0" sz="1200" spc="-5">
                <a:latin typeface="Calibri"/>
                <a:cs typeface="Calibri"/>
              </a:rPr>
              <a:t>if </a:t>
            </a:r>
            <a:r>
              <a:rPr dirty="0" sz="1200" spc="-315">
                <a:latin typeface="Calibri"/>
                <a:cs typeface="Calibri"/>
              </a:rPr>
              <a:t>you </a:t>
            </a:r>
            <a:r>
              <a:rPr dirty="0" sz="1200" spc="-165">
                <a:latin typeface="Calibri"/>
                <a:cs typeface="Calibri"/>
              </a:rPr>
              <a:t> </a:t>
            </a:r>
            <a:r>
              <a:rPr dirty="0" sz="1200" spc="-10">
                <a:latin typeface="Calibri"/>
                <a:cs typeface="Calibri"/>
              </a:rPr>
              <a:t>are feeling</a:t>
            </a:r>
            <a:r>
              <a:rPr dirty="0" sz="1200" spc="10">
                <a:latin typeface="Calibri"/>
                <a:cs typeface="Calibri"/>
              </a:rPr>
              <a:t> </a:t>
            </a:r>
            <a:r>
              <a:rPr dirty="0" sz="1200" spc="-30">
                <a:latin typeface="Calibri"/>
                <a:cs typeface="Calibri"/>
              </a:rPr>
              <a:t>better.</a:t>
            </a:r>
            <a:endParaRPr sz="1200">
              <a:latin typeface="Calibri"/>
              <a:cs typeface="Calibri"/>
            </a:endParaRPr>
          </a:p>
        </p:txBody>
      </p:sp>
      <p:sp>
        <p:nvSpPr>
          <p:cNvPr id="3" name="object 3"/>
          <p:cNvSpPr txBox="1"/>
          <p:nvPr/>
        </p:nvSpPr>
        <p:spPr>
          <a:xfrm>
            <a:off x="3986565" y="1463040"/>
            <a:ext cx="1036955" cy="193040"/>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Calibri"/>
                <a:cs typeface="Calibri"/>
              </a:rPr>
              <a:t>TALKING</a:t>
            </a:r>
            <a:r>
              <a:rPr dirty="0" sz="1100" spc="-65" b="1">
                <a:latin typeface="Calibri"/>
                <a:cs typeface="Calibri"/>
              </a:rPr>
              <a:t> </a:t>
            </a:r>
            <a:r>
              <a:rPr dirty="0" sz="1100" b="1">
                <a:latin typeface="Calibri"/>
                <a:cs typeface="Calibri"/>
              </a:rPr>
              <a:t>POINTS:</a:t>
            </a:r>
            <a:endParaRPr sz="1100">
              <a:latin typeface="Calibri"/>
              <a:cs typeface="Calibri"/>
            </a:endParaRPr>
          </a:p>
        </p:txBody>
      </p:sp>
      <p:sp>
        <p:nvSpPr>
          <p:cNvPr id="4" name="object 4"/>
          <p:cNvSpPr txBox="1"/>
          <p:nvPr/>
        </p:nvSpPr>
        <p:spPr>
          <a:xfrm>
            <a:off x="3986565" y="1667255"/>
            <a:ext cx="5259070" cy="1296670"/>
          </a:xfrm>
          <a:prstGeom prst="rect">
            <a:avLst/>
          </a:prstGeom>
        </p:spPr>
        <p:txBody>
          <a:bodyPr wrap="square" lIns="0" tIns="20320" rIns="0" bIns="0" rtlCol="0" vert="horz">
            <a:spAutoFit/>
          </a:bodyPr>
          <a:lstStyle/>
          <a:p>
            <a:pPr marL="298450" marR="1881505" indent="-285750">
              <a:lnSpc>
                <a:spcPts val="1300"/>
              </a:lnSpc>
              <a:spcBef>
                <a:spcPts val="160"/>
              </a:spcBef>
              <a:buFont typeface="Arial"/>
              <a:buChar char="•"/>
              <a:tabLst>
                <a:tab pos="297815" algn="l"/>
                <a:tab pos="298450" algn="l"/>
              </a:tabLst>
            </a:pPr>
            <a:r>
              <a:rPr dirty="0" sz="1100" spc="-5">
                <a:latin typeface="Calibri"/>
                <a:cs typeface="Calibri"/>
              </a:rPr>
              <a:t>Let’s explore any </a:t>
            </a:r>
            <a:r>
              <a:rPr dirty="0" sz="1100" spc="-5" b="1">
                <a:latin typeface="Calibri"/>
                <a:cs typeface="Calibri"/>
              </a:rPr>
              <a:t>challenges </a:t>
            </a:r>
            <a:r>
              <a:rPr dirty="0" sz="1100" spc="-5">
                <a:latin typeface="Calibri"/>
                <a:cs typeface="Calibri"/>
              </a:rPr>
              <a:t>you may be having when  taking </a:t>
            </a:r>
            <a:r>
              <a:rPr dirty="0" sz="1100">
                <a:latin typeface="Calibri"/>
                <a:cs typeface="Calibri"/>
              </a:rPr>
              <a:t>ARVs </a:t>
            </a:r>
            <a:r>
              <a:rPr dirty="0" sz="1100" spc="-5">
                <a:latin typeface="Calibri"/>
                <a:cs typeface="Calibri"/>
              </a:rPr>
              <a:t>[</a:t>
            </a:r>
            <a:r>
              <a:rPr dirty="0" sz="1100" spc="-5" i="1">
                <a:latin typeface="Calibri"/>
                <a:cs typeface="Calibri"/>
              </a:rPr>
              <a:t>or giving </a:t>
            </a:r>
            <a:r>
              <a:rPr dirty="0" sz="1100" i="1">
                <a:latin typeface="Calibri"/>
                <a:cs typeface="Calibri"/>
              </a:rPr>
              <a:t>ARVs </a:t>
            </a:r>
            <a:r>
              <a:rPr dirty="0" sz="1100" spc="-5" i="1">
                <a:latin typeface="Calibri"/>
                <a:cs typeface="Calibri"/>
              </a:rPr>
              <a:t>to your</a:t>
            </a:r>
            <a:r>
              <a:rPr dirty="0" sz="1100" spc="-35" i="1">
                <a:latin typeface="Calibri"/>
                <a:cs typeface="Calibri"/>
              </a:rPr>
              <a:t> </a:t>
            </a:r>
            <a:r>
              <a:rPr dirty="0" sz="1100" spc="-5" i="1">
                <a:latin typeface="Calibri"/>
                <a:cs typeface="Calibri"/>
              </a:rPr>
              <a:t>baby</a:t>
            </a:r>
            <a:r>
              <a:rPr dirty="0" sz="1100" spc="-5">
                <a:latin typeface="Calibri"/>
                <a:cs typeface="Calibri"/>
              </a:rPr>
              <a:t>].</a:t>
            </a:r>
            <a:endParaRPr sz="1100">
              <a:latin typeface="Calibri"/>
              <a:cs typeface="Calibri"/>
            </a:endParaRPr>
          </a:p>
          <a:p>
            <a:pPr marL="298450" indent="-285750">
              <a:lnSpc>
                <a:spcPts val="1310"/>
              </a:lnSpc>
              <a:spcBef>
                <a:spcPts val="244"/>
              </a:spcBef>
              <a:buFont typeface="Arial"/>
              <a:buChar char="•"/>
              <a:tabLst>
                <a:tab pos="297815" algn="l"/>
                <a:tab pos="298450" algn="l"/>
              </a:tabLst>
            </a:pPr>
            <a:r>
              <a:rPr dirty="0" sz="1100" spc="-5">
                <a:latin typeface="Calibri"/>
                <a:cs typeface="Calibri"/>
              </a:rPr>
              <a:t>Please </a:t>
            </a:r>
            <a:r>
              <a:rPr dirty="0" sz="1100">
                <a:latin typeface="Calibri"/>
                <a:cs typeface="Calibri"/>
              </a:rPr>
              <a:t>feel </a:t>
            </a:r>
            <a:r>
              <a:rPr dirty="0" sz="1100" spc="-5">
                <a:latin typeface="Calibri"/>
                <a:cs typeface="Calibri"/>
              </a:rPr>
              <a:t>comfortable telling me about challenges you</a:t>
            </a:r>
            <a:endParaRPr sz="1100">
              <a:latin typeface="Calibri"/>
              <a:cs typeface="Calibri"/>
            </a:endParaRPr>
          </a:p>
          <a:p>
            <a:pPr marL="298450">
              <a:lnSpc>
                <a:spcPts val="1310"/>
              </a:lnSpc>
            </a:pPr>
            <a:r>
              <a:rPr dirty="0" sz="1100" spc="-5">
                <a:latin typeface="Calibri"/>
                <a:cs typeface="Calibri"/>
              </a:rPr>
              <a:t>are facing; </a:t>
            </a:r>
            <a:r>
              <a:rPr dirty="0" sz="1100">
                <a:latin typeface="Calibri"/>
                <a:cs typeface="Calibri"/>
              </a:rPr>
              <a:t>I </a:t>
            </a:r>
            <a:r>
              <a:rPr dirty="0" sz="1100" spc="-5">
                <a:latin typeface="Calibri"/>
                <a:cs typeface="Calibri"/>
              </a:rPr>
              <a:t>am asking because </a:t>
            </a:r>
            <a:r>
              <a:rPr dirty="0" sz="1100">
                <a:latin typeface="Calibri"/>
                <a:cs typeface="Calibri"/>
              </a:rPr>
              <a:t>I </a:t>
            </a:r>
            <a:r>
              <a:rPr dirty="0" sz="1100" spc="-5">
                <a:latin typeface="Calibri"/>
                <a:cs typeface="Calibri"/>
              </a:rPr>
              <a:t>want to try to find ways to make it</a:t>
            </a:r>
            <a:r>
              <a:rPr dirty="0" sz="1100" spc="5">
                <a:latin typeface="Calibri"/>
                <a:cs typeface="Calibri"/>
              </a:rPr>
              <a:t> </a:t>
            </a:r>
            <a:r>
              <a:rPr dirty="0" sz="1100" spc="-5">
                <a:latin typeface="Calibri"/>
                <a:cs typeface="Calibri"/>
              </a:rPr>
              <a:t>easier.</a:t>
            </a:r>
            <a:endParaRPr sz="1100">
              <a:latin typeface="Calibri"/>
              <a:cs typeface="Calibri"/>
            </a:endParaRPr>
          </a:p>
          <a:p>
            <a:pPr marL="298450" indent="-285750">
              <a:lnSpc>
                <a:spcPct val="100000"/>
              </a:lnSpc>
              <a:spcBef>
                <a:spcPts val="260"/>
              </a:spcBef>
              <a:buFont typeface="Arial"/>
              <a:buChar char="•"/>
              <a:tabLst>
                <a:tab pos="297815" algn="l"/>
                <a:tab pos="298450" algn="l"/>
              </a:tabLst>
            </a:pPr>
            <a:r>
              <a:rPr dirty="0" sz="1100" spc="-5">
                <a:latin typeface="Calibri"/>
                <a:cs typeface="Calibri"/>
              </a:rPr>
              <a:t>Can you </a:t>
            </a:r>
            <a:r>
              <a:rPr dirty="0" sz="1100" spc="-5" b="1">
                <a:latin typeface="Calibri"/>
                <a:cs typeface="Calibri"/>
              </a:rPr>
              <a:t>recall </a:t>
            </a:r>
            <a:r>
              <a:rPr dirty="0" sz="1100" spc="-5">
                <a:latin typeface="Calibri"/>
                <a:cs typeface="Calibri"/>
              </a:rPr>
              <a:t>and describe circumstances around the </a:t>
            </a:r>
            <a:r>
              <a:rPr dirty="0" sz="1100" spc="-5" b="1">
                <a:latin typeface="Calibri"/>
                <a:cs typeface="Calibri"/>
              </a:rPr>
              <a:t>last </a:t>
            </a:r>
            <a:r>
              <a:rPr dirty="0" sz="1100" b="1">
                <a:latin typeface="Calibri"/>
                <a:cs typeface="Calibri"/>
              </a:rPr>
              <a:t>time </a:t>
            </a:r>
            <a:r>
              <a:rPr dirty="0" sz="1100" spc="-5" b="1">
                <a:latin typeface="Calibri"/>
                <a:cs typeface="Calibri"/>
              </a:rPr>
              <a:t>you missed your</a:t>
            </a:r>
            <a:r>
              <a:rPr dirty="0" sz="1100" spc="45" b="1">
                <a:latin typeface="Calibri"/>
                <a:cs typeface="Calibri"/>
              </a:rPr>
              <a:t> </a:t>
            </a:r>
            <a:r>
              <a:rPr dirty="0" sz="1100" spc="-5" b="1">
                <a:latin typeface="Calibri"/>
                <a:cs typeface="Calibri"/>
              </a:rPr>
              <a:t>dose?</a:t>
            </a:r>
            <a:endParaRPr sz="1100">
              <a:latin typeface="Calibri"/>
              <a:cs typeface="Calibri"/>
            </a:endParaRPr>
          </a:p>
          <a:p>
            <a:pPr marL="298450" marR="122555" indent="-285750">
              <a:lnSpc>
                <a:spcPts val="1300"/>
              </a:lnSpc>
              <a:spcBef>
                <a:spcPts val="350"/>
              </a:spcBef>
              <a:buFont typeface="Arial"/>
              <a:buChar char="•"/>
              <a:tabLst>
                <a:tab pos="297815" algn="l"/>
                <a:tab pos="298450" algn="l"/>
              </a:tabLst>
            </a:pPr>
            <a:r>
              <a:rPr dirty="0" u="sng" sz="1100" spc="-5" b="1">
                <a:uFill>
                  <a:solidFill>
                    <a:srgbClr val="000000"/>
                  </a:solidFill>
                </a:uFill>
                <a:latin typeface="Calibri"/>
                <a:cs typeface="Calibri"/>
              </a:rPr>
              <a:t>Early postpartum women</a:t>
            </a:r>
            <a:r>
              <a:rPr dirty="0" sz="1100" spc="-5">
                <a:latin typeface="Calibri"/>
                <a:cs typeface="Calibri"/>
              </a:rPr>
              <a:t>: Can you recall and describe circumstances around the </a:t>
            </a:r>
            <a:r>
              <a:rPr dirty="0" sz="1100" spc="-5" b="1">
                <a:latin typeface="Calibri"/>
                <a:cs typeface="Calibri"/>
              </a:rPr>
              <a:t>last  </a:t>
            </a:r>
            <a:r>
              <a:rPr dirty="0" sz="1100" b="1">
                <a:latin typeface="Calibri"/>
                <a:cs typeface="Calibri"/>
              </a:rPr>
              <a:t>time </a:t>
            </a:r>
            <a:r>
              <a:rPr dirty="0" sz="1100" spc="-5" b="1">
                <a:latin typeface="Calibri"/>
                <a:cs typeface="Calibri"/>
              </a:rPr>
              <a:t>your baby missed </a:t>
            </a:r>
            <a:r>
              <a:rPr dirty="0" sz="1100" b="1">
                <a:latin typeface="Calibri"/>
                <a:cs typeface="Calibri"/>
              </a:rPr>
              <a:t>a</a:t>
            </a:r>
            <a:r>
              <a:rPr dirty="0" sz="1100" spc="-5" b="1">
                <a:latin typeface="Calibri"/>
                <a:cs typeface="Calibri"/>
              </a:rPr>
              <a:t> dose</a:t>
            </a:r>
            <a:r>
              <a:rPr dirty="0" sz="1100" spc="-5">
                <a:latin typeface="Calibri"/>
                <a:cs typeface="Calibri"/>
              </a:rPr>
              <a:t>?</a:t>
            </a:r>
            <a:endParaRPr sz="1100">
              <a:latin typeface="Calibri"/>
              <a:cs typeface="Calibri"/>
            </a:endParaRPr>
          </a:p>
        </p:txBody>
      </p:sp>
      <p:grpSp>
        <p:nvGrpSpPr>
          <p:cNvPr id="5" name="object 5"/>
          <p:cNvGrpSpPr/>
          <p:nvPr/>
        </p:nvGrpSpPr>
        <p:grpSpPr>
          <a:xfrm>
            <a:off x="3758184" y="1493519"/>
            <a:ext cx="104139" cy="5663565"/>
            <a:chOff x="3758184" y="1493519"/>
            <a:chExt cx="104139" cy="5663565"/>
          </a:xfrm>
        </p:grpSpPr>
        <p:sp>
          <p:nvSpPr>
            <p:cNvPr id="6" name="object 6"/>
            <p:cNvSpPr/>
            <p:nvPr/>
          </p:nvSpPr>
          <p:spPr>
            <a:xfrm>
              <a:off x="3758184" y="1493519"/>
              <a:ext cx="103632" cy="566318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810000" y="1514563"/>
              <a:ext cx="0" cy="5572125"/>
            </a:xfrm>
            <a:custGeom>
              <a:avLst/>
              <a:gdLst/>
              <a:ahLst/>
              <a:cxnLst/>
              <a:rect l="l" t="t" r="r" b="b"/>
              <a:pathLst>
                <a:path w="0" h="5572125">
                  <a:moveTo>
                    <a:pt x="0" y="0"/>
                  </a:moveTo>
                  <a:lnTo>
                    <a:pt x="1" y="5572036"/>
                  </a:lnTo>
                </a:path>
              </a:pathLst>
            </a:custGeom>
            <a:ln w="19050">
              <a:solidFill>
                <a:srgbClr val="002060"/>
              </a:solidFill>
            </a:ln>
          </p:spPr>
          <p:txBody>
            <a:bodyPr wrap="square" lIns="0" tIns="0" rIns="0" bIns="0" rtlCol="0"/>
            <a:lstStyle/>
            <a:p/>
          </p:txBody>
        </p:sp>
      </p:grpSp>
      <p:grpSp>
        <p:nvGrpSpPr>
          <p:cNvPr id="8" name="object 8"/>
          <p:cNvGrpSpPr/>
          <p:nvPr/>
        </p:nvGrpSpPr>
        <p:grpSpPr>
          <a:xfrm>
            <a:off x="643127" y="2584704"/>
            <a:ext cx="2981325" cy="4630420"/>
            <a:chOff x="643127" y="2584704"/>
            <a:chExt cx="2981325" cy="4630420"/>
          </a:xfrm>
        </p:grpSpPr>
        <p:sp>
          <p:nvSpPr>
            <p:cNvPr id="9" name="object 9"/>
            <p:cNvSpPr/>
            <p:nvPr/>
          </p:nvSpPr>
          <p:spPr>
            <a:xfrm>
              <a:off x="643127" y="2584704"/>
              <a:ext cx="2980944" cy="3575304"/>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685799" y="2602298"/>
              <a:ext cx="2895600" cy="3493770"/>
            </a:xfrm>
            <a:custGeom>
              <a:avLst/>
              <a:gdLst/>
              <a:ahLst/>
              <a:cxnLst/>
              <a:rect l="l" t="t" r="r" b="b"/>
              <a:pathLst>
                <a:path w="2895600" h="3493770">
                  <a:moveTo>
                    <a:pt x="2895600" y="0"/>
                  </a:moveTo>
                  <a:lnTo>
                    <a:pt x="0" y="0"/>
                  </a:lnTo>
                  <a:lnTo>
                    <a:pt x="0" y="3493702"/>
                  </a:lnTo>
                  <a:lnTo>
                    <a:pt x="2895600" y="3493702"/>
                  </a:lnTo>
                  <a:lnTo>
                    <a:pt x="2895600" y="0"/>
                  </a:lnTo>
                  <a:close/>
                </a:path>
              </a:pathLst>
            </a:custGeom>
            <a:solidFill>
              <a:srgbClr val="E6E0EC"/>
            </a:solidFill>
          </p:spPr>
          <p:txBody>
            <a:bodyPr wrap="square" lIns="0" tIns="0" rIns="0" bIns="0" rtlCol="0"/>
            <a:lstStyle/>
            <a:p/>
          </p:txBody>
        </p:sp>
        <p:sp>
          <p:nvSpPr>
            <p:cNvPr id="11" name="object 11"/>
            <p:cNvSpPr/>
            <p:nvPr/>
          </p:nvSpPr>
          <p:spPr>
            <a:xfrm>
              <a:off x="753494" y="2743200"/>
              <a:ext cx="518813" cy="53340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643127" y="6187439"/>
              <a:ext cx="2980944" cy="1027176"/>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85799" y="6204656"/>
              <a:ext cx="2895600" cy="944880"/>
            </a:xfrm>
            <a:custGeom>
              <a:avLst/>
              <a:gdLst/>
              <a:ahLst/>
              <a:cxnLst/>
              <a:rect l="l" t="t" r="r" b="b"/>
              <a:pathLst>
                <a:path w="2895600" h="944879">
                  <a:moveTo>
                    <a:pt x="2895600" y="0"/>
                  </a:moveTo>
                  <a:lnTo>
                    <a:pt x="0" y="0"/>
                  </a:lnTo>
                  <a:lnTo>
                    <a:pt x="0" y="944740"/>
                  </a:lnTo>
                  <a:lnTo>
                    <a:pt x="2895600" y="944740"/>
                  </a:lnTo>
                  <a:lnTo>
                    <a:pt x="2895600" y="0"/>
                  </a:lnTo>
                  <a:close/>
                </a:path>
              </a:pathLst>
            </a:custGeom>
            <a:solidFill>
              <a:srgbClr val="FFFFCC"/>
            </a:solidFill>
          </p:spPr>
          <p:txBody>
            <a:bodyPr wrap="square" lIns="0" tIns="0" rIns="0" bIns="0" rtlCol="0"/>
            <a:lstStyle/>
            <a:p/>
          </p:txBody>
        </p:sp>
        <p:sp>
          <p:nvSpPr>
            <p:cNvPr id="14" name="object 14"/>
            <p:cNvSpPr/>
            <p:nvPr/>
          </p:nvSpPr>
          <p:spPr>
            <a:xfrm>
              <a:off x="799140" y="6204654"/>
              <a:ext cx="496261" cy="381913"/>
            </a:xfrm>
            <a:prstGeom prst="rect">
              <a:avLst/>
            </a:prstGeom>
            <a:blipFill>
              <a:blip r:embed="rId6" cstate="print"/>
              <a:stretch>
                <a:fillRect/>
              </a:stretch>
            </a:blipFill>
          </p:spPr>
          <p:txBody>
            <a:bodyPr wrap="square" lIns="0" tIns="0" rIns="0" bIns="0" rtlCol="0"/>
            <a:lstStyle/>
            <a:p/>
          </p:txBody>
        </p:sp>
      </p:grpSp>
      <p:sp>
        <p:nvSpPr>
          <p:cNvPr id="15" name="object 15"/>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6" name="object 16"/>
          <p:cNvSpPr txBox="1">
            <a:spLocks noGrp="1"/>
          </p:cNvSpPr>
          <p:nvPr>
            <p:ph type="title"/>
          </p:nvPr>
        </p:nvSpPr>
        <p:spPr>
          <a:xfrm>
            <a:off x="936730" y="641603"/>
            <a:ext cx="6554470" cy="421640"/>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6. What </a:t>
            </a:r>
            <a:r>
              <a:rPr dirty="0" spc="-10">
                <a:solidFill>
                  <a:srgbClr val="FFFFFF"/>
                </a:solidFill>
              </a:rPr>
              <a:t>are </a:t>
            </a:r>
            <a:r>
              <a:rPr dirty="0" spc="-5">
                <a:solidFill>
                  <a:srgbClr val="FFFFFF"/>
                </a:solidFill>
              </a:rPr>
              <a:t>the challenges in </a:t>
            </a:r>
            <a:r>
              <a:rPr dirty="0" spc="-10">
                <a:solidFill>
                  <a:srgbClr val="FFFFFF"/>
                </a:solidFill>
              </a:rPr>
              <a:t>taking your</a:t>
            </a:r>
            <a:r>
              <a:rPr dirty="0" spc="15">
                <a:solidFill>
                  <a:srgbClr val="FFFFFF"/>
                </a:solidFill>
              </a:rPr>
              <a:t> </a:t>
            </a:r>
            <a:r>
              <a:rPr dirty="0" spc="-30">
                <a:solidFill>
                  <a:srgbClr val="FFFFFF"/>
                </a:solidFill>
              </a:rPr>
              <a:t>ARVs?</a:t>
            </a:r>
          </a:p>
        </p:txBody>
      </p:sp>
      <p:sp>
        <p:nvSpPr>
          <p:cNvPr id="17" name="object 17"/>
          <p:cNvSpPr txBox="1"/>
          <p:nvPr/>
        </p:nvSpPr>
        <p:spPr>
          <a:xfrm>
            <a:off x="685800" y="6204656"/>
            <a:ext cx="2895600" cy="944880"/>
          </a:xfrm>
          <a:prstGeom prst="rect">
            <a:avLst/>
          </a:prstGeom>
        </p:spPr>
        <p:txBody>
          <a:bodyPr wrap="square" lIns="0" tIns="33655" rIns="0" bIns="0" rtlCol="0" vert="horz">
            <a:spAutoFit/>
          </a:bodyPr>
          <a:lstStyle/>
          <a:p>
            <a:pPr marL="708025">
              <a:lnSpc>
                <a:spcPct val="100000"/>
              </a:lnSpc>
              <a:spcBef>
                <a:spcPts val="265"/>
              </a:spcBef>
            </a:pPr>
            <a:r>
              <a:rPr dirty="0" sz="1400" spc="-5" b="1">
                <a:latin typeface="Calibri"/>
                <a:cs typeface="Calibri"/>
              </a:rPr>
              <a:t>Document</a:t>
            </a:r>
            <a:endParaRPr sz="1400">
              <a:latin typeface="Calibri"/>
              <a:cs typeface="Calibri"/>
            </a:endParaRPr>
          </a:p>
          <a:p>
            <a:pPr>
              <a:lnSpc>
                <a:spcPct val="100000"/>
              </a:lnSpc>
              <a:spcBef>
                <a:spcPts val="25"/>
              </a:spcBef>
            </a:pPr>
            <a:endParaRPr sz="1300">
              <a:latin typeface="Calibri"/>
              <a:cs typeface="Calibri"/>
            </a:endParaRPr>
          </a:p>
          <a:p>
            <a:pPr marL="158115" marR="142875">
              <a:lnSpc>
                <a:spcPct val="80000"/>
              </a:lnSpc>
            </a:pPr>
            <a:r>
              <a:rPr dirty="0" sz="1200" spc="-5">
                <a:latin typeface="Calibri"/>
                <a:cs typeface="Calibri"/>
              </a:rPr>
              <a:t>Document the specific </a:t>
            </a:r>
            <a:r>
              <a:rPr dirty="0" sz="1200" spc="-10">
                <a:latin typeface="Calibri"/>
                <a:cs typeface="Calibri"/>
              </a:rPr>
              <a:t>barriers </a:t>
            </a:r>
            <a:r>
              <a:rPr dirty="0" sz="1200" spc="-5">
                <a:latin typeface="Calibri"/>
                <a:cs typeface="Calibri"/>
              </a:rPr>
              <a:t>you  </a:t>
            </a:r>
            <a:r>
              <a:rPr dirty="0" sz="1200" spc="-10">
                <a:latin typeface="Calibri"/>
                <a:cs typeface="Calibri"/>
              </a:rPr>
              <a:t>identify </a:t>
            </a:r>
            <a:r>
              <a:rPr dirty="0" sz="1200" spc="-5">
                <a:latin typeface="Calibri"/>
                <a:cs typeface="Calibri"/>
              </a:rPr>
              <a:t>with the </a:t>
            </a:r>
            <a:r>
              <a:rPr dirty="0" sz="1200" spc="-10">
                <a:latin typeface="Calibri"/>
                <a:cs typeface="Calibri"/>
              </a:rPr>
              <a:t>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5" b="1">
                <a:latin typeface="Calibri"/>
                <a:cs typeface="Calibri"/>
              </a:rPr>
              <a:t> </a:t>
            </a:r>
            <a:r>
              <a:rPr dirty="0" sz="1200" spc="-20" b="1">
                <a:latin typeface="Calibri"/>
                <a:cs typeface="Calibri"/>
              </a:rPr>
              <a:t>Tool.</a:t>
            </a:r>
            <a:endParaRPr sz="1200">
              <a:latin typeface="Calibri"/>
              <a:cs typeface="Calibri"/>
            </a:endParaRPr>
          </a:p>
        </p:txBody>
      </p:sp>
      <p:sp>
        <p:nvSpPr>
          <p:cNvPr id="18" name="object 18"/>
          <p:cNvSpPr txBox="1"/>
          <p:nvPr/>
        </p:nvSpPr>
        <p:spPr>
          <a:xfrm>
            <a:off x="685800" y="2602298"/>
            <a:ext cx="2895600" cy="3493770"/>
          </a:xfrm>
          <a:prstGeom prst="rect">
            <a:avLst/>
          </a:prstGeom>
        </p:spPr>
        <p:txBody>
          <a:bodyPr wrap="square" lIns="0" tIns="53975" rIns="0" bIns="0" rtlCol="0" vert="horz">
            <a:spAutoFit/>
          </a:bodyPr>
          <a:lstStyle/>
          <a:p>
            <a:pPr marL="691515">
              <a:lnSpc>
                <a:spcPct val="100000"/>
              </a:lnSpc>
              <a:spcBef>
                <a:spcPts val="425"/>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marL="691515" marR="146050">
              <a:lnSpc>
                <a:spcPct val="77100"/>
              </a:lnSpc>
              <a:spcBef>
                <a:spcPts val="390"/>
              </a:spcBef>
            </a:pPr>
            <a:r>
              <a:rPr dirty="0" sz="1400" spc="-5" b="1">
                <a:latin typeface="Calibri"/>
                <a:cs typeface="Calibri"/>
              </a:rPr>
              <a:t>Explore barriers and  challenges with the</a:t>
            </a:r>
            <a:r>
              <a:rPr dirty="0" sz="1400" spc="-40" b="1">
                <a:latin typeface="Calibri"/>
                <a:cs typeface="Calibri"/>
              </a:rPr>
              <a:t> </a:t>
            </a:r>
            <a:r>
              <a:rPr dirty="0" sz="1400" spc="-10" b="1">
                <a:latin typeface="Calibri"/>
                <a:cs typeface="Calibri"/>
              </a:rPr>
              <a:t>patient.</a:t>
            </a:r>
            <a:endParaRPr sz="1400">
              <a:latin typeface="Calibri"/>
              <a:cs typeface="Calibri"/>
            </a:endParaRPr>
          </a:p>
          <a:p>
            <a:pPr marL="167640" marR="633095">
              <a:lnSpc>
                <a:spcPct val="100800"/>
              </a:lnSpc>
              <a:spcBef>
                <a:spcPts val="955"/>
              </a:spcBef>
            </a:pPr>
            <a:r>
              <a:rPr dirty="0" sz="1200" b="1">
                <a:latin typeface="Calibri"/>
                <a:cs typeface="Calibri"/>
              </a:rPr>
              <a:t>O: Open-ended </a:t>
            </a:r>
            <a:r>
              <a:rPr dirty="0" sz="1200" spc="-5" b="1">
                <a:latin typeface="Calibri"/>
                <a:cs typeface="Calibri"/>
              </a:rPr>
              <a:t>Questions</a:t>
            </a:r>
            <a:r>
              <a:rPr dirty="0" sz="1200" spc="-50" b="1">
                <a:latin typeface="Calibri"/>
                <a:cs typeface="Calibri"/>
              </a:rPr>
              <a:t> </a:t>
            </a:r>
            <a:r>
              <a:rPr dirty="0" sz="1200" spc="-10" b="1">
                <a:latin typeface="Calibri"/>
                <a:cs typeface="Calibri"/>
              </a:rPr>
              <a:t>(Avoid  </a:t>
            </a:r>
            <a:r>
              <a:rPr dirty="0" sz="1200" spc="-5" b="1">
                <a:latin typeface="Calibri"/>
                <a:cs typeface="Calibri"/>
              </a:rPr>
              <a:t>questions that </a:t>
            </a:r>
            <a:r>
              <a:rPr dirty="0" sz="1200" spc="-10" b="1">
                <a:latin typeface="Calibri"/>
                <a:cs typeface="Calibri"/>
              </a:rPr>
              <a:t>are answered </a:t>
            </a:r>
            <a:r>
              <a:rPr dirty="0" sz="1200" spc="-5" b="1">
                <a:latin typeface="Calibri"/>
                <a:cs typeface="Calibri"/>
              </a:rPr>
              <a:t>as  </a:t>
            </a:r>
            <a:r>
              <a:rPr dirty="0" sz="1200" spc="-15" b="1">
                <a:latin typeface="Calibri"/>
                <a:cs typeface="Calibri"/>
              </a:rPr>
              <a:t>Yes/No), </a:t>
            </a:r>
            <a:r>
              <a:rPr dirty="0" sz="1200" spc="-10" b="1">
                <a:latin typeface="Calibri"/>
                <a:cs typeface="Calibri"/>
              </a:rPr>
              <a:t>for</a:t>
            </a:r>
            <a:r>
              <a:rPr dirty="0" sz="1200" spc="15" b="1">
                <a:latin typeface="Calibri"/>
                <a:cs typeface="Calibri"/>
              </a:rPr>
              <a:t> </a:t>
            </a:r>
            <a:r>
              <a:rPr dirty="0" sz="1200" spc="-10" b="1">
                <a:latin typeface="Calibri"/>
                <a:cs typeface="Calibri"/>
              </a:rPr>
              <a:t>example:</a:t>
            </a:r>
            <a:endParaRPr sz="1200">
              <a:latin typeface="Calibri"/>
              <a:cs typeface="Calibri"/>
            </a:endParaRPr>
          </a:p>
          <a:p>
            <a:pPr marL="340995" indent="-173355">
              <a:lnSpc>
                <a:spcPts val="1390"/>
              </a:lnSpc>
              <a:buFont typeface="Arial"/>
              <a:buChar char="•"/>
              <a:tabLst>
                <a:tab pos="340995" algn="l"/>
              </a:tabLst>
            </a:pPr>
            <a:r>
              <a:rPr dirty="0" sz="1200" spc="-10">
                <a:latin typeface="Calibri"/>
                <a:cs typeface="Calibri"/>
              </a:rPr>
              <a:t>What makes </a:t>
            </a:r>
            <a:r>
              <a:rPr dirty="0" sz="1200" spc="-5">
                <a:latin typeface="Calibri"/>
                <a:cs typeface="Calibri"/>
              </a:rPr>
              <a:t>it difficult </a:t>
            </a:r>
            <a:r>
              <a:rPr dirty="0" sz="1200" spc="-10">
                <a:latin typeface="Calibri"/>
                <a:cs typeface="Calibri"/>
              </a:rPr>
              <a:t>to </a:t>
            </a:r>
            <a:r>
              <a:rPr dirty="0" sz="1200" spc="-15">
                <a:latin typeface="Calibri"/>
                <a:cs typeface="Calibri"/>
              </a:rPr>
              <a:t>take</a:t>
            </a:r>
            <a:r>
              <a:rPr dirty="0" sz="1200" spc="30">
                <a:latin typeface="Calibri"/>
                <a:cs typeface="Calibri"/>
              </a:rPr>
              <a:t> </a:t>
            </a:r>
            <a:r>
              <a:rPr dirty="0" sz="1200" spc="-10">
                <a:latin typeface="Calibri"/>
                <a:cs typeface="Calibri"/>
              </a:rPr>
              <a:t>your</a:t>
            </a:r>
            <a:endParaRPr sz="1200">
              <a:latin typeface="Calibri"/>
              <a:cs typeface="Calibri"/>
            </a:endParaRPr>
          </a:p>
          <a:p>
            <a:pPr marL="340995">
              <a:lnSpc>
                <a:spcPts val="1415"/>
              </a:lnSpc>
              <a:spcBef>
                <a:spcPts val="70"/>
              </a:spcBef>
            </a:pPr>
            <a:r>
              <a:rPr dirty="0" sz="1200" spc="-20">
                <a:latin typeface="Calibri"/>
                <a:cs typeface="Calibri"/>
              </a:rPr>
              <a:t>ARVs </a:t>
            </a:r>
            <a:r>
              <a:rPr dirty="0" sz="1200" spc="-10">
                <a:latin typeface="Calibri"/>
                <a:cs typeface="Calibri"/>
              </a:rPr>
              <a:t>every</a:t>
            </a:r>
            <a:r>
              <a:rPr dirty="0" sz="1200" spc="20">
                <a:latin typeface="Calibri"/>
                <a:cs typeface="Calibri"/>
              </a:rPr>
              <a:t> </a:t>
            </a:r>
            <a:r>
              <a:rPr dirty="0" sz="1200" spc="-15">
                <a:latin typeface="Calibri"/>
                <a:cs typeface="Calibri"/>
              </a:rPr>
              <a:t>day?</a:t>
            </a:r>
            <a:endParaRPr sz="1200">
              <a:latin typeface="Calibri"/>
              <a:cs typeface="Calibri"/>
            </a:endParaRPr>
          </a:p>
          <a:p>
            <a:pPr marL="340995" indent="-173355">
              <a:lnSpc>
                <a:spcPts val="1415"/>
              </a:lnSpc>
              <a:buFont typeface="Arial"/>
              <a:buChar char="•"/>
              <a:tabLst>
                <a:tab pos="340995" algn="l"/>
              </a:tabLst>
            </a:pPr>
            <a:r>
              <a:rPr dirty="0" u="sng" sz="1200" spc="-10" b="1">
                <a:uFill>
                  <a:solidFill>
                    <a:srgbClr val="000000"/>
                  </a:solidFill>
                </a:uFill>
                <a:latin typeface="Calibri"/>
                <a:cs typeface="Calibri"/>
              </a:rPr>
              <a:t>Pregnant/early </a:t>
            </a:r>
            <a:r>
              <a:rPr dirty="0" u="sng" sz="1200" spc="-5" b="1">
                <a:uFill>
                  <a:solidFill>
                    <a:srgbClr val="000000"/>
                  </a:solidFill>
                </a:uFill>
                <a:latin typeface="Calibri"/>
                <a:cs typeface="Calibri"/>
              </a:rPr>
              <a:t>postpartum</a:t>
            </a:r>
            <a:r>
              <a:rPr dirty="0" u="sng" sz="1200" b="1">
                <a:uFill>
                  <a:solidFill>
                    <a:srgbClr val="000000"/>
                  </a:solidFill>
                </a:uFill>
                <a:latin typeface="Calibri"/>
                <a:cs typeface="Calibri"/>
              </a:rPr>
              <a:t> </a:t>
            </a:r>
            <a:r>
              <a:rPr dirty="0" u="sng" sz="1200" spc="-5" b="1">
                <a:uFill>
                  <a:solidFill>
                    <a:srgbClr val="000000"/>
                  </a:solidFill>
                </a:uFill>
                <a:latin typeface="Calibri"/>
                <a:cs typeface="Calibri"/>
              </a:rPr>
              <a:t>women</a:t>
            </a:r>
            <a:r>
              <a:rPr dirty="0" sz="1200" spc="-5">
                <a:latin typeface="Calibri"/>
                <a:cs typeface="Calibri"/>
              </a:rPr>
              <a:t>:</a:t>
            </a:r>
            <a:endParaRPr sz="1200">
              <a:latin typeface="Calibri"/>
              <a:cs typeface="Calibri"/>
            </a:endParaRPr>
          </a:p>
          <a:p>
            <a:pPr marL="340995" marR="243204">
              <a:lnSpc>
                <a:spcPts val="1390"/>
              </a:lnSpc>
              <a:spcBef>
                <a:spcPts val="160"/>
              </a:spcBef>
            </a:pPr>
            <a:r>
              <a:rPr dirty="0" sz="1200" spc="-10">
                <a:latin typeface="Calibri"/>
                <a:cs typeface="Calibri"/>
              </a:rPr>
              <a:t>What might make it/makes </a:t>
            </a:r>
            <a:r>
              <a:rPr dirty="0" sz="1200" spc="-5">
                <a:latin typeface="Calibri"/>
                <a:cs typeface="Calibri"/>
              </a:rPr>
              <a:t>it difficult  </a:t>
            </a:r>
            <a:r>
              <a:rPr dirty="0" sz="1200" spc="-10">
                <a:latin typeface="Calibri"/>
                <a:cs typeface="Calibri"/>
              </a:rPr>
              <a:t>to give </a:t>
            </a:r>
            <a:r>
              <a:rPr dirty="0" sz="1200" spc="-20">
                <a:latin typeface="Calibri"/>
                <a:cs typeface="Calibri"/>
              </a:rPr>
              <a:t>ARVs </a:t>
            </a:r>
            <a:r>
              <a:rPr dirty="0" sz="1200" spc="-10">
                <a:latin typeface="Calibri"/>
                <a:cs typeface="Calibri"/>
              </a:rPr>
              <a:t>to your baby </a:t>
            </a:r>
            <a:r>
              <a:rPr dirty="0" sz="1200" spc="-5">
                <a:latin typeface="Calibri"/>
                <a:cs typeface="Calibri"/>
              </a:rPr>
              <a:t>every</a:t>
            </a:r>
            <a:r>
              <a:rPr dirty="0" sz="1200" spc="55">
                <a:latin typeface="Calibri"/>
                <a:cs typeface="Calibri"/>
              </a:rPr>
              <a:t> </a:t>
            </a:r>
            <a:r>
              <a:rPr dirty="0" sz="1200" spc="-15">
                <a:latin typeface="Calibri"/>
                <a:cs typeface="Calibri"/>
              </a:rPr>
              <a:t>day?</a:t>
            </a:r>
            <a:endParaRPr sz="1200">
              <a:latin typeface="Calibri"/>
              <a:cs typeface="Calibri"/>
            </a:endParaRPr>
          </a:p>
          <a:p>
            <a:pPr marL="340995" indent="-173355">
              <a:lnSpc>
                <a:spcPts val="1355"/>
              </a:lnSpc>
              <a:buFont typeface="Arial"/>
              <a:buChar char="•"/>
              <a:tabLst>
                <a:tab pos="340995" algn="l"/>
              </a:tabLst>
            </a:pPr>
            <a:r>
              <a:rPr dirty="0" sz="1200" spc="-10">
                <a:latin typeface="Calibri"/>
                <a:cs typeface="Calibri"/>
              </a:rPr>
              <a:t>What </a:t>
            </a:r>
            <a:r>
              <a:rPr dirty="0" sz="1200" spc="-15">
                <a:latin typeface="Calibri"/>
                <a:cs typeface="Calibri"/>
              </a:rPr>
              <a:t>have </a:t>
            </a:r>
            <a:r>
              <a:rPr dirty="0" sz="1200" spc="-10">
                <a:latin typeface="Calibri"/>
                <a:cs typeface="Calibri"/>
              </a:rPr>
              <a:t>you already </a:t>
            </a:r>
            <a:r>
              <a:rPr dirty="0" sz="1200" spc="-5">
                <a:latin typeface="Calibri"/>
                <a:cs typeface="Calibri"/>
              </a:rPr>
              <a:t>done</a:t>
            </a:r>
            <a:r>
              <a:rPr dirty="0" sz="1200" spc="5">
                <a:latin typeface="Calibri"/>
                <a:cs typeface="Calibri"/>
              </a:rPr>
              <a:t> </a:t>
            </a:r>
            <a:r>
              <a:rPr dirty="0" sz="1200" spc="-10">
                <a:latin typeface="Calibri"/>
                <a:cs typeface="Calibri"/>
              </a:rPr>
              <a:t>to</a:t>
            </a:r>
            <a:endParaRPr sz="1200">
              <a:latin typeface="Calibri"/>
              <a:cs typeface="Calibri"/>
            </a:endParaRPr>
          </a:p>
          <a:p>
            <a:pPr marL="340995" marR="394335">
              <a:lnSpc>
                <a:spcPts val="1390"/>
              </a:lnSpc>
              <a:spcBef>
                <a:spcPts val="160"/>
              </a:spcBef>
            </a:pPr>
            <a:r>
              <a:rPr dirty="0" sz="1200" spc="-5">
                <a:latin typeface="Calibri"/>
                <a:cs typeface="Calibri"/>
              </a:rPr>
              <a:t>remember </a:t>
            </a:r>
            <a:r>
              <a:rPr dirty="0" sz="1200" spc="-10">
                <a:latin typeface="Calibri"/>
                <a:cs typeface="Calibri"/>
              </a:rPr>
              <a:t>to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10">
                <a:latin typeface="Calibri"/>
                <a:cs typeface="Calibri"/>
              </a:rPr>
              <a:t>every  </a:t>
            </a:r>
            <a:r>
              <a:rPr dirty="0" sz="1200" spc="-15">
                <a:latin typeface="Calibri"/>
                <a:cs typeface="Calibri"/>
              </a:rPr>
              <a:t>day?</a:t>
            </a:r>
            <a:endParaRPr sz="1200">
              <a:latin typeface="Calibri"/>
              <a:cs typeface="Calibri"/>
            </a:endParaRPr>
          </a:p>
          <a:p>
            <a:pPr marL="340995" marR="274320" indent="-173355">
              <a:lnSpc>
                <a:spcPts val="1390"/>
              </a:lnSpc>
              <a:spcBef>
                <a:spcPts val="125"/>
              </a:spcBef>
              <a:buFont typeface="Arial"/>
              <a:buChar char="•"/>
              <a:tabLst>
                <a:tab pos="340995" algn="l"/>
              </a:tabLst>
            </a:pPr>
            <a:r>
              <a:rPr dirty="0" sz="1200" spc="-10">
                <a:latin typeface="Calibri"/>
                <a:cs typeface="Calibri"/>
              </a:rPr>
              <a:t>What </a:t>
            </a:r>
            <a:r>
              <a:rPr dirty="0" sz="1200" spc="-5">
                <a:latin typeface="Calibri"/>
                <a:cs typeface="Calibri"/>
              </a:rPr>
              <a:t>do </a:t>
            </a:r>
            <a:r>
              <a:rPr dirty="0" sz="1200" spc="-10">
                <a:latin typeface="Calibri"/>
                <a:cs typeface="Calibri"/>
              </a:rPr>
              <a:t>you </a:t>
            </a:r>
            <a:r>
              <a:rPr dirty="0" sz="1200" spc="-5">
                <a:latin typeface="Calibri"/>
                <a:cs typeface="Calibri"/>
              </a:rPr>
              <a:t>think will happen if </a:t>
            </a:r>
            <a:r>
              <a:rPr dirty="0" sz="1200" spc="-10">
                <a:latin typeface="Calibri"/>
                <a:cs typeface="Calibri"/>
              </a:rPr>
              <a:t>you  are </a:t>
            </a:r>
            <a:r>
              <a:rPr dirty="0" sz="1200" spc="-5">
                <a:latin typeface="Calibri"/>
                <a:cs typeface="Calibri"/>
              </a:rPr>
              <a:t>not </a:t>
            </a:r>
            <a:r>
              <a:rPr dirty="0" sz="1200" spc="-10">
                <a:latin typeface="Calibri"/>
                <a:cs typeface="Calibri"/>
              </a:rPr>
              <a:t>taking your </a:t>
            </a:r>
            <a:r>
              <a:rPr dirty="0" sz="1200" spc="-20">
                <a:latin typeface="Calibri"/>
                <a:cs typeface="Calibri"/>
              </a:rPr>
              <a:t>ARVs </a:t>
            </a:r>
            <a:r>
              <a:rPr dirty="0" sz="1200" spc="-5">
                <a:latin typeface="Calibri"/>
                <a:cs typeface="Calibri"/>
              </a:rPr>
              <a:t>the </a:t>
            </a:r>
            <a:r>
              <a:rPr dirty="0" sz="1200">
                <a:latin typeface="Calibri"/>
                <a:cs typeface="Calibri"/>
              </a:rPr>
              <a:t>same  </a:t>
            </a:r>
            <a:r>
              <a:rPr dirty="0" sz="1200" spc="-15">
                <a:latin typeface="Calibri"/>
                <a:cs typeface="Calibri"/>
              </a:rPr>
              <a:t>way </a:t>
            </a:r>
            <a:r>
              <a:rPr dirty="0" sz="1200" spc="-10">
                <a:latin typeface="Calibri"/>
                <a:cs typeface="Calibri"/>
              </a:rPr>
              <a:t>every</a:t>
            </a:r>
            <a:r>
              <a:rPr dirty="0" sz="1200">
                <a:latin typeface="Calibri"/>
                <a:cs typeface="Calibri"/>
              </a:rPr>
              <a:t> </a:t>
            </a:r>
            <a:r>
              <a:rPr dirty="0" sz="1200" spc="-15">
                <a:latin typeface="Calibri"/>
                <a:cs typeface="Calibri"/>
              </a:rPr>
              <a:t>day?</a:t>
            </a:r>
            <a:endParaRPr sz="1200">
              <a:latin typeface="Calibri"/>
              <a:cs typeface="Calibri"/>
            </a:endParaRPr>
          </a:p>
        </p:txBody>
      </p:sp>
      <p:graphicFrame>
        <p:nvGraphicFramePr>
          <p:cNvPr id="19" name="object 19"/>
          <p:cNvGraphicFramePr>
            <a:graphicFrameLocks noGrp="1"/>
          </p:cNvGraphicFramePr>
          <p:nvPr/>
        </p:nvGraphicFramePr>
        <p:xfrm>
          <a:off x="3879851" y="2955349"/>
          <a:ext cx="5577840" cy="4200525"/>
        </p:xfrm>
        <a:graphic>
          <a:graphicData uri="http://schemas.openxmlformats.org/drawingml/2006/table">
            <a:tbl>
              <a:tblPr firstRow="1" bandRow="1">
                <a:tableStyleId>{2D5ABB26-0587-4C30-8999-92F81FD0307C}</a:tableStyleId>
              </a:tblPr>
              <a:tblGrid>
                <a:gridCol w="958215"/>
                <a:gridCol w="4599940"/>
              </a:tblGrid>
              <a:tr h="247120">
                <a:tc>
                  <a:txBody>
                    <a:bodyPr/>
                    <a:lstStyle/>
                    <a:p>
                      <a:pPr marL="220345">
                        <a:lnSpc>
                          <a:spcPct val="100000"/>
                        </a:lnSpc>
                        <a:spcBef>
                          <a:spcPts val="204"/>
                        </a:spcBef>
                      </a:pPr>
                      <a:r>
                        <a:rPr dirty="0" sz="1000" spc="-5" b="1">
                          <a:solidFill>
                            <a:srgbClr val="FFFFFF"/>
                          </a:solidFill>
                          <a:latin typeface="Calibri"/>
                          <a:cs typeface="Calibri"/>
                        </a:rPr>
                        <a:t>BARRIERS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algn="ctr">
                        <a:lnSpc>
                          <a:spcPct val="100000"/>
                        </a:lnSpc>
                        <a:spcBef>
                          <a:spcPts val="204"/>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47120">
                <a:tc gridSpan="2">
                  <a:txBody>
                    <a:bodyPr/>
                    <a:lstStyle/>
                    <a:p>
                      <a:pPr algn="ctr">
                        <a:lnSpc>
                          <a:spcPct val="100000"/>
                        </a:lnSpc>
                        <a:spcBef>
                          <a:spcPts val="204"/>
                        </a:spcBef>
                      </a:pPr>
                      <a:r>
                        <a:rPr dirty="0" sz="1000" spc="-10" b="1">
                          <a:latin typeface="Calibri"/>
                          <a:cs typeface="Calibri"/>
                        </a:rPr>
                        <a:t>INDIVIDUAL</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690282">
                <a:tc>
                  <a:txBody>
                    <a:bodyPr/>
                    <a:lstStyle/>
                    <a:p>
                      <a:pPr marL="82550" marR="278130">
                        <a:lnSpc>
                          <a:spcPct val="100000"/>
                        </a:lnSpc>
                        <a:spcBef>
                          <a:spcPts val="225"/>
                        </a:spcBef>
                      </a:pPr>
                      <a:r>
                        <a:rPr dirty="0" sz="1000" b="1">
                          <a:latin typeface="Calibri"/>
                          <a:cs typeface="Calibri"/>
                        </a:rPr>
                        <a:t>Kn</a:t>
                      </a:r>
                      <a:r>
                        <a:rPr dirty="0" sz="1000" spc="-5" b="1">
                          <a:latin typeface="Calibri"/>
                          <a:cs typeface="Calibri"/>
                        </a:rPr>
                        <a:t>o</a:t>
                      </a:r>
                      <a:r>
                        <a:rPr dirty="0" sz="1000" b="1">
                          <a:latin typeface="Calibri"/>
                          <a:cs typeface="Calibri"/>
                        </a:rPr>
                        <a:t>wl</a:t>
                      </a:r>
                      <a:r>
                        <a:rPr dirty="0" sz="1000" spc="-5" b="1">
                          <a:latin typeface="Calibri"/>
                          <a:cs typeface="Calibri"/>
                        </a:rPr>
                        <a:t>e</a:t>
                      </a:r>
                      <a:r>
                        <a:rPr dirty="0" sz="1000" b="1">
                          <a:latin typeface="Calibri"/>
                          <a:cs typeface="Calibri"/>
                        </a:rPr>
                        <a:t>dge  </a:t>
                      </a:r>
                      <a:r>
                        <a:rPr dirty="0" sz="1000" spc="-5" b="1">
                          <a:latin typeface="Calibri"/>
                          <a:cs typeface="Calibri"/>
                        </a:rPr>
                        <a:t>deficit</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213360">
                        <a:lnSpc>
                          <a:spcPct val="100000"/>
                        </a:lnSpc>
                        <a:spcBef>
                          <a:spcPts val="225"/>
                        </a:spcBef>
                      </a:pPr>
                      <a:r>
                        <a:rPr dirty="0" sz="1000" spc="-5">
                          <a:latin typeface="Calibri"/>
                          <a:cs typeface="Calibri"/>
                        </a:rPr>
                        <a:t>Can you tell </a:t>
                      </a:r>
                      <a:r>
                        <a:rPr dirty="0" sz="1000">
                          <a:latin typeface="Calibri"/>
                          <a:cs typeface="Calibri"/>
                        </a:rPr>
                        <a:t>me </a:t>
                      </a:r>
                      <a:r>
                        <a:rPr dirty="0" sz="1000" spc="-5">
                          <a:latin typeface="Calibri"/>
                          <a:cs typeface="Calibri"/>
                        </a:rPr>
                        <a:t>the names of your [</a:t>
                      </a:r>
                      <a:r>
                        <a:rPr dirty="0" sz="1000" spc="-5" i="1">
                          <a:latin typeface="Calibri"/>
                          <a:cs typeface="Calibri"/>
                        </a:rPr>
                        <a:t>and your baby’s</a:t>
                      </a:r>
                      <a:r>
                        <a:rPr dirty="0" sz="1000" spc="-5">
                          <a:latin typeface="Calibri"/>
                          <a:cs typeface="Calibri"/>
                        </a:rPr>
                        <a:t>] ARVs? What is your  understanding of how you are supposed </a:t>
                      </a:r>
                      <a:r>
                        <a:rPr dirty="0" sz="1000">
                          <a:latin typeface="Calibri"/>
                          <a:cs typeface="Calibri"/>
                        </a:rPr>
                        <a:t>to </a:t>
                      </a:r>
                      <a:r>
                        <a:rPr dirty="0" sz="1000" spc="-5">
                          <a:latin typeface="Calibri"/>
                          <a:cs typeface="Calibri"/>
                        </a:rPr>
                        <a:t>take ARVs [</a:t>
                      </a:r>
                      <a:r>
                        <a:rPr dirty="0" sz="1000" spc="-5" i="1">
                          <a:latin typeface="Calibri"/>
                          <a:cs typeface="Calibri"/>
                        </a:rPr>
                        <a:t>give ARVs </a:t>
                      </a:r>
                      <a:r>
                        <a:rPr dirty="0" sz="1000" i="1">
                          <a:latin typeface="Calibri"/>
                          <a:cs typeface="Calibri"/>
                        </a:rPr>
                        <a:t>to </a:t>
                      </a:r>
                      <a:r>
                        <a:rPr dirty="0" sz="1000" spc="-5" i="1">
                          <a:latin typeface="Calibri"/>
                          <a:cs typeface="Calibri"/>
                        </a:rPr>
                        <a:t>your baby</a:t>
                      </a:r>
                      <a:r>
                        <a:rPr dirty="0" sz="1000" spc="-5">
                          <a:latin typeface="Calibri"/>
                          <a:cs typeface="Calibri"/>
                        </a:rPr>
                        <a:t>] (e.g.  what time of day, how much </a:t>
                      </a:r>
                      <a:r>
                        <a:rPr dirty="0" sz="1000">
                          <a:latin typeface="Calibri"/>
                          <a:cs typeface="Calibri"/>
                        </a:rPr>
                        <a:t>[if </a:t>
                      </a:r>
                      <a:r>
                        <a:rPr dirty="0" sz="1000" spc="-5">
                          <a:latin typeface="Calibri"/>
                          <a:cs typeface="Calibri"/>
                        </a:rPr>
                        <a:t>liquid], how many </a:t>
                      </a:r>
                      <a:r>
                        <a:rPr dirty="0" sz="1000">
                          <a:latin typeface="Calibri"/>
                          <a:cs typeface="Calibri"/>
                        </a:rPr>
                        <a:t>[if </a:t>
                      </a:r>
                      <a:r>
                        <a:rPr dirty="0" sz="1000" spc="-5">
                          <a:latin typeface="Calibri"/>
                          <a:cs typeface="Calibri"/>
                        </a:rPr>
                        <a:t>pills]? What is your  understanding of the purpose of 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37882">
                <a:tc>
                  <a:txBody>
                    <a:bodyPr/>
                    <a:lstStyle/>
                    <a:p>
                      <a:pPr marL="82550">
                        <a:lnSpc>
                          <a:spcPct val="100000"/>
                        </a:lnSpc>
                        <a:spcBef>
                          <a:spcPts val="215"/>
                        </a:spcBef>
                      </a:pPr>
                      <a:r>
                        <a:rPr dirty="0" sz="1000" b="1">
                          <a:latin typeface="Calibri"/>
                          <a:cs typeface="Calibri"/>
                        </a:rPr>
                        <a:t>Side</a:t>
                      </a:r>
                      <a:r>
                        <a:rPr dirty="0" sz="1000" spc="-15" b="1">
                          <a:latin typeface="Calibri"/>
                          <a:cs typeface="Calibri"/>
                        </a:rPr>
                        <a:t> </a:t>
                      </a:r>
                      <a:r>
                        <a:rPr dirty="0" sz="1000" spc="-5" b="1">
                          <a:latin typeface="Calibri"/>
                          <a:cs typeface="Calibri"/>
                        </a:rPr>
                        <a:t>effects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76200">
                        <a:lnSpc>
                          <a:spcPct val="100000"/>
                        </a:lnSpc>
                        <a:spcBef>
                          <a:spcPts val="215"/>
                        </a:spcBef>
                      </a:pPr>
                      <a:r>
                        <a:rPr dirty="0" sz="1000" spc="-5">
                          <a:latin typeface="Calibri"/>
                          <a:cs typeface="Calibri"/>
                        </a:rPr>
                        <a:t>Have the ARVs affected the way you feel? Do you think the ARVs have made you feel  ill in any way? If yes, please describe what problems they cause (e.g. nausea, diarrhea,  sleep</a:t>
                      </a:r>
                      <a:r>
                        <a:rPr dirty="0" sz="1000" spc="-10">
                          <a:latin typeface="Calibri"/>
                          <a:cs typeface="Calibri"/>
                        </a:rPr>
                        <a:t> </a:t>
                      </a:r>
                      <a:r>
                        <a:rPr dirty="0" sz="1000" spc="-5">
                          <a:latin typeface="Calibri"/>
                          <a:cs typeface="Calibri"/>
                        </a:rPr>
                        <a:t>disturbance).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537882">
                <a:tc>
                  <a:txBody>
                    <a:bodyPr/>
                    <a:lstStyle/>
                    <a:p>
                      <a:pPr marL="82550">
                        <a:lnSpc>
                          <a:spcPct val="100000"/>
                        </a:lnSpc>
                        <a:spcBef>
                          <a:spcPts val="229"/>
                        </a:spcBef>
                      </a:pPr>
                      <a:r>
                        <a:rPr dirty="0" sz="1000" spc="-5" b="1">
                          <a:latin typeface="Calibri"/>
                          <a:cs typeface="Calibri"/>
                        </a:rPr>
                        <a:t>Forgot</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433705">
                        <a:lnSpc>
                          <a:spcPct val="100000"/>
                        </a:lnSpc>
                        <a:spcBef>
                          <a:spcPts val="229"/>
                        </a:spcBef>
                      </a:pPr>
                      <a:r>
                        <a:rPr dirty="0" sz="1000" spc="-5">
                          <a:latin typeface="Calibri"/>
                          <a:cs typeface="Calibri"/>
                        </a:rPr>
                        <a:t>Have you ever forgotten or do you often forget </a:t>
                      </a:r>
                      <a:r>
                        <a:rPr dirty="0" sz="1000">
                          <a:latin typeface="Calibri"/>
                          <a:cs typeface="Calibri"/>
                        </a:rPr>
                        <a:t>to </a:t>
                      </a:r>
                      <a:r>
                        <a:rPr dirty="0" sz="1000" spc="-5">
                          <a:latin typeface="Calibri"/>
                          <a:cs typeface="Calibri"/>
                        </a:rPr>
                        <a:t>take ARVs [</a:t>
                      </a:r>
                      <a:r>
                        <a:rPr dirty="0" sz="1000" spc="-5" i="1">
                          <a:latin typeface="Calibri"/>
                          <a:cs typeface="Calibri"/>
                        </a:rPr>
                        <a:t>give ARVs </a:t>
                      </a:r>
                      <a:r>
                        <a:rPr dirty="0" sz="1000" i="1">
                          <a:latin typeface="Calibri"/>
                          <a:cs typeface="Calibri"/>
                        </a:rPr>
                        <a:t>to </a:t>
                      </a:r>
                      <a:r>
                        <a:rPr dirty="0" sz="1000" spc="-5" i="1">
                          <a:latin typeface="Calibri"/>
                          <a:cs typeface="Calibri"/>
                        </a:rPr>
                        <a:t>your  baby</a:t>
                      </a:r>
                      <a:r>
                        <a:rPr dirty="0" sz="1000" spc="-5">
                          <a:latin typeface="Calibri"/>
                          <a:cs typeface="Calibri"/>
                        </a:rPr>
                        <a:t>]? Do you take them at </a:t>
                      </a:r>
                      <a:r>
                        <a:rPr dirty="0" sz="1000">
                          <a:latin typeface="Calibri"/>
                          <a:cs typeface="Calibri"/>
                        </a:rPr>
                        <a:t>a </a:t>
                      </a:r>
                      <a:r>
                        <a:rPr dirty="0" sz="1000" spc="-5">
                          <a:latin typeface="Calibri"/>
                          <a:cs typeface="Calibri"/>
                        </a:rPr>
                        <a:t>set time of day? What is your method of  remembering/reminding yourself?</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a:lnSpc>
                          <a:spcPct val="100000"/>
                        </a:lnSpc>
                        <a:spcBef>
                          <a:spcPts val="215"/>
                        </a:spcBef>
                      </a:pPr>
                      <a:r>
                        <a:rPr dirty="0" sz="1000" spc="-5" b="1">
                          <a:latin typeface="Calibri"/>
                          <a:cs typeface="Calibri"/>
                        </a:rPr>
                        <a:t>Feeling</a:t>
                      </a:r>
                      <a:r>
                        <a:rPr dirty="0" sz="1000" spc="-15" b="1">
                          <a:latin typeface="Calibri"/>
                          <a:cs typeface="Calibri"/>
                        </a:rPr>
                        <a:t> </a:t>
                      </a:r>
                      <a:r>
                        <a:rPr dirty="0" sz="1000" spc="-5" b="1">
                          <a:latin typeface="Calibri"/>
                          <a:cs typeface="Calibri"/>
                        </a:rPr>
                        <a:t>better</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92075">
                        <a:lnSpc>
                          <a:spcPct val="100000"/>
                        </a:lnSpc>
                        <a:spcBef>
                          <a:spcPts val="215"/>
                        </a:spcBef>
                      </a:pPr>
                      <a:r>
                        <a:rPr dirty="0" sz="1000" spc="-5">
                          <a:latin typeface="Calibri"/>
                          <a:cs typeface="Calibri"/>
                        </a:rPr>
                        <a:t>Do you take ARVs even when you are feeling well? </a:t>
                      </a:r>
                      <a:r>
                        <a:rPr dirty="0" sz="1000" spc="-5" i="1">
                          <a:latin typeface="Calibri"/>
                          <a:cs typeface="Calibri"/>
                        </a:rPr>
                        <a:t>Do you give ARVs </a:t>
                      </a:r>
                      <a:r>
                        <a:rPr dirty="0" sz="1000" i="1">
                          <a:latin typeface="Calibri"/>
                          <a:cs typeface="Calibri"/>
                        </a:rPr>
                        <a:t>to </a:t>
                      </a:r>
                      <a:r>
                        <a:rPr dirty="0" sz="1000" spc="-5" i="1">
                          <a:latin typeface="Calibri"/>
                          <a:cs typeface="Calibri"/>
                        </a:rPr>
                        <a:t>you baby even  if he/she is</a:t>
                      </a:r>
                      <a:r>
                        <a:rPr dirty="0" sz="1000" spc="-15" i="1">
                          <a:latin typeface="Calibri"/>
                          <a:cs typeface="Calibri"/>
                        </a:rPr>
                        <a:t> </a:t>
                      </a:r>
                      <a:r>
                        <a:rPr dirty="0" sz="1000" spc="-5" i="1">
                          <a:latin typeface="Calibri"/>
                          <a:cs typeface="Calibri"/>
                        </a:rPr>
                        <a:t>unwell?</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04"/>
                        </a:spcBef>
                      </a:pPr>
                      <a:r>
                        <a:rPr dirty="0" sz="1000" spc="-5" b="1">
                          <a:latin typeface="Calibri"/>
                          <a:cs typeface="Calibri"/>
                        </a:rPr>
                        <a:t>Physical</a:t>
                      </a:r>
                      <a:r>
                        <a:rPr dirty="0" sz="1000" spc="-15" b="1">
                          <a:latin typeface="Calibri"/>
                          <a:cs typeface="Calibri"/>
                        </a:rPr>
                        <a:t> </a:t>
                      </a:r>
                      <a:r>
                        <a:rPr dirty="0" sz="1000" spc="-5" b="1">
                          <a:latin typeface="Calibri"/>
                          <a:cs typeface="Calibri"/>
                        </a:rPr>
                        <a:t>illness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04"/>
                        </a:spcBef>
                      </a:pPr>
                      <a:r>
                        <a:rPr dirty="0" sz="1000" spc="-5">
                          <a:latin typeface="Calibri"/>
                          <a:cs typeface="Calibri"/>
                        </a:rPr>
                        <a:t>Have you had illnesses that have prevented you from taking</a:t>
                      </a:r>
                      <a:r>
                        <a:rPr dirty="0" sz="1000" spc="20">
                          <a:latin typeface="Calibri"/>
                          <a:cs typeface="Calibri"/>
                        </a:rPr>
                        <a:t> </a:t>
                      </a:r>
                      <a:r>
                        <a:rPr dirty="0" sz="1000" spc="-5">
                          <a:latin typeface="Calibri"/>
                          <a:cs typeface="Calibri"/>
                        </a:rPr>
                        <a:t>ARVs?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328295">
                        <a:lnSpc>
                          <a:spcPct val="100000"/>
                        </a:lnSpc>
                        <a:spcBef>
                          <a:spcPts val="219"/>
                        </a:spcBef>
                      </a:pPr>
                      <a:r>
                        <a:rPr dirty="0" sz="1000" spc="-5" b="1">
                          <a:latin typeface="Calibri"/>
                          <a:cs typeface="Calibri"/>
                        </a:rPr>
                        <a:t>Alcohol</a:t>
                      </a:r>
                      <a:r>
                        <a:rPr dirty="0" sz="1000" spc="-75" b="1">
                          <a:latin typeface="Calibri"/>
                          <a:cs typeface="Calibri"/>
                        </a:rPr>
                        <a:t> </a:t>
                      </a:r>
                      <a:r>
                        <a:rPr dirty="0" sz="1000" b="1">
                          <a:latin typeface="Calibri"/>
                          <a:cs typeface="Calibri"/>
                        </a:rPr>
                        <a:t>or  </a:t>
                      </a:r>
                      <a:r>
                        <a:rPr dirty="0" sz="1000" spc="-5" b="1">
                          <a:latin typeface="Calibri"/>
                          <a:cs typeface="Calibri"/>
                        </a:rPr>
                        <a:t>drug</a:t>
                      </a:r>
                      <a:r>
                        <a:rPr dirty="0" sz="1000" spc="-25" b="1">
                          <a:latin typeface="Calibri"/>
                          <a:cs typeface="Calibri"/>
                        </a:rPr>
                        <a:t> </a:t>
                      </a:r>
                      <a:r>
                        <a:rPr dirty="0" sz="1000" b="1">
                          <a:latin typeface="Calibri"/>
                          <a:cs typeface="Calibri"/>
                        </a:rPr>
                        <a:t>use</a:t>
                      </a:r>
                      <a:endParaRPr sz="10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304800">
                        <a:lnSpc>
                          <a:spcPct val="100000"/>
                        </a:lnSpc>
                        <a:spcBef>
                          <a:spcPts val="219"/>
                        </a:spcBef>
                      </a:pPr>
                      <a:r>
                        <a:rPr dirty="0" sz="1000" spc="-5">
                          <a:latin typeface="Calibri"/>
                          <a:cs typeface="Calibri"/>
                        </a:rPr>
                        <a:t>Do you use alcohol? Do you use drugs? Do you feel this affects your ability </a:t>
                      </a:r>
                      <a:r>
                        <a:rPr dirty="0" sz="1000">
                          <a:latin typeface="Calibri"/>
                          <a:cs typeface="Calibri"/>
                        </a:rPr>
                        <a:t>to </a:t>
                      </a:r>
                      <a:r>
                        <a:rPr dirty="0" sz="1000" spc="-5">
                          <a:latin typeface="Calibri"/>
                          <a:cs typeface="Calibri"/>
                        </a:rPr>
                        <a:t>take  </a:t>
                      </a:r>
                      <a:r>
                        <a:rPr dirty="0" sz="1000" spc="-10">
                          <a:latin typeface="Calibri"/>
                          <a:cs typeface="Calibri"/>
                        </a:rPr>
                        <a:t>ARVs </a:t>
                      </a:r>
                      <a:r>
                        <a:rPr dirty="0" sz="1000" spc="-5">
                          <a:latin typeface="Calibri"/>
                          <a:cs typeface="Calibri"/>
                        </a:rPr>
                        <a:t>[</a:t>
                      </a:r>
                      <a:r>
                        <a:rPr dirty="0" sz="1000" spc="-5" i="1">
                          <a:latin typeface="Calibri"/>
                          <a:cs typeface="Calibri"/>
                        </a:rPr>
                        <a:t>give ARVs </a:t>
                      </a:r>
                      <a:r>
                        <a:rPr dirty="0" sz="1000" i="1">
                          <a:latin typeface="Calibri"/>
                          <a:cs typeface="Calibri"/>
                        </a:rPr>
                        <a:t>to </a:t>
                      </a:r>
                      <a:r>
                        <a:rPr dirty="0" sz="1000" spc="-5" i="1">
                          <a:latin typeface="Calibri"/>
                          <a:cs typeface="Calibri"/>
                        </a:rPr>
                        <a:t>your</a:t>
                      </a:r>
                      <a:r>
                        <a:rPr dirty="0" sz="1000" spc="-15" i="1">
                          <a:latin typeface="Calibri"/>
                          <a:cs typeface="Calibri"/>
                        </a:rPr>
                        <a:t> </a:t>
                      </a:r>
                      <a:r>
                        <a:rPr dirty="0" sz="1000" spc="-5" i="1">
                          <a:latin typeface="Calibri"/>
                          <a:cs typeface="Calibri"/>
                        </a:rPr>
                        <a:t>baby</a:t>
                      </a:r>
                      <a:r>
                        <a:rPr dirty="0" sz="1000" spc="-5">
                          <a:latin typeface="Calibri"/>
                          <a:cs typeface="Calibri"/>
                        </a:rPr>
                        <a:t>]?</a:t>
                      </a:r>
                      <a:endParaRPr sz="10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385482">
                <a:tc>
                  <a:txBody>
                    <a:bodyPr/>
                    <a:lstStyle/>
                    <a:p>
                      <a:pPr marL="82550">
                        <a:lnSpc>
                          <a:spcPct val="100000"/>
                        </a:lnSpc>
                        <a:spcBef>
                          <a:spcPts val="204"/>
                        </a:spcBef>
                      </a:pPr>
                      <a:r>
                        <a:rPr dirty="0" sz="1000" spc="-5" b="1">
                          <a:latin typeface="Calibri"/>
                          <a:cs typeface="Calibri"/>
                        </a:rPr>
                        <a:t>Depression</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146685">
                        <a:lnSpc>
                          <a:spcPct val="100000"/>
                        </a:lnSpc>
                        <a:spcBef>
                          <a:spcPts val="204"/>
                        </a:spcBef>
                      </a:pPr>
                      <a:r>
                        <a:rPr dirty="0" sz="1000" spc="-5">
                          <a:latin typeface="Calibri"/>
                          <a:cs typeface="Calibri"/>
                        </a:rPr>
                        <a:t>How is your mood in general? Have you been feeling sad or confused? If yes, has this  affected your ability </a:t>
                      </a:r>
                      <a:r>
                        <a:rPr dirty="0" sz="1000">
                          <a:latin typeface="Calibri"/>
                          <a:cs typeface="Calibri"/>
                        </a:rPr>
                        <a:t>to </a:t>
                      </a:r>
                      <a:r>
                        <a:rPr dirty="0" sz="1000" spc="-5">
                          <a:latin typeface="Calibri"/>
                          <a:cs typeface="Calibri"/>
                        </a:rPr>
                        <a:t>take ARVs [</a:t>
                      </a:r>
                      <a:r>
                        <a:rPr dirty="0" sz="1000" spc="-5" i="1">
                          <a:latin typeface="Calibri"/>
                          <a:cs typeface="Calibri"/>
                        </a:rPr>
                        <a:t>give ARVs </a:t>
                      </a:r>
                      <a:r>
                        <a:rPr dirty="0" sz="1000" i="1">
                          <a:latin typeface="Calibri"/>
                          <a:cs typeface="Calibri"/>
                        </a:rPr>
                        <a:t>to </a:t>
                      </a:r>
                      <a:r>
                        <a:rPr dirty="0" sz="1000" spc="-5" i="1">
                          <a:latin typeface="Calibri"/>
                          <a:cs typeface="Calibri"/>
                        </a:rPr>
                        <a:t>your</a:t>
                      </a:r>
                      <a:r>
                        <a:rPr dirty="0" sz="1000" spc="-20" i="1">
                          <a:latin typeface="Calibri"/>
                          <a:cs typeface="Calibri"/>
                        </a:rPr>
                        <a:t> </a:t>
                      </a:r>
                      <a:r>
                        <a:rPr dirty="0" sz="1000" spc="-5" i="1">
                          <a:latin typeface="Calibri"/>
                          <a:cs typeface="Calibri"/>
                        </a:rPr>
                        <a:t>baby</a:t>
                      </a:r>
                      <a:r>
                        <a:rPr dirty="0" sz="1000" spc="-5">
                          <a:latin typeface="Calibri"/>
                          <a:cs typeface="Calibri"/>
                        </a:rPr>
                        <a:t>]?</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37882">
                <a:tc>
                  <a:txBody>
                    <a:bodyPr/>
                    <a:lstStyle/>
                    <a:p>
                      <a:pPr marL="82550">
                        <a:lnSpc>
                          <a:spcPct val="100000"/>
                        </a:lnSpc>
                        <a:spcBef>
                          <a:spcPts val="220"/>
                        </a:spcBef>
                      </a:pPr>
                      <a:r>
                        <a:rPr dirty="0" sz="1000" spc="-5" b="1">
                          <a:latin typeface="Calibri"/>
                          <a:cs typeface="Calibri"/>
                        </a:rPr>
                        <a:t>Health</a:t>
                      </a:r>
                      <a:r>
                        <a:rPr dirty="0" sz="1000" spc="-15" b="1">
                          <a:latin typeface="Calibri"/>
                          <a:cs typeface="Calibri"/>
                        </a:rPr>
                        <a:t> </a:t>
                      </a:r>
                      <a:r>
                        <a:rPr dirty="0" sz="1000" spc="-5" b="1">
                          <a:latin typeface="Calibri"/>
                          <a:cs typeface="Calibri"/>
                        </a:rPr>
                        <a:t>beliefs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gn="just" marL="82550" marR="175260">
                        <a:lnSpc>
                          <a:spcPct val="100000"/>
                        </a:lnSpc>
                        <a:spcBef>
                          <a:spcPts val="220"/>
                        </a:spcBef>
                      </a:pPr>
                      <a:r>
                        <a:rPr dirty="0" sz="1000" spc="-5">
                          <a:latin typeface="Calibri"/>
                          <a:cs typeface="Calibri"/>
                        </a:rPr>
                        <a:t>Do you believe that taking ARVs every day is beneficial for your health [</a:t>
                      </a:r>
                      <a:r>
                        <a:rPr dirty="0" sz="1000" spc="-5" i="1">
                          <a:latin typeface="Calibri"/>
                          <a:cs typeface="Calibri"/>
                        </a:rPr>
                        <a:t>beneficial for  your baby’s health</a:t>
                      </a:r>
                      <a:r>
                        <a:rPr dirty="0" sz="1000" spc="-5">
                          <a:latin typeface="Calibri"/>
                          <a:cs typeface="Calibri"/>
                        </a:rPr>
                        <a:t>]? What do you think is the best way </a:t>
                      </a:r>
                      <a:r>
                        <a:rPr dirty="0" sz="1000">
                          <a:latin typeface="Calibri"/>
                          <a:cs typeface="Calibri"/>
                        </a:rPr>
                        <a:t>to </a:t>
                      </a:r>
                      <a:r>
                        <a:rPr dirty="0" sz="1000" spc="-5">
                          <a:latin typeface="Calibri"/>
                          <a:cs typeface="Calibri"/>
                        </a:rPr>
                        <a:t>treat HIV? Have you ever  tried other remedies for treating</a:t>
                      </a:r>
                      <a:r>
                        <a:rPr dirty="0" sz="1000" spc="10">
                          <a:latin typeface="Calibri"/>
                          <a:cs typeface="Calibri"/>
                        </a:rPr>
                        <a:t> </a:t>
                      </a:r>
                      <a:r>
                        <a:rPr dirty="0" sz="1000" spc="-5">
                          <a:latin typeface="Calibri"/>
                          <a:cs typeface="Calibri"/>
                        </a:rPr>
                        <a:t>HIV?</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bl>
          </a:graphicData>
        </a:graphic>
      </p:graphicFrame>
      <p:grpSp>
        <p:nvGrpSpPr>
          <p:cNvPr id="20" name="object 20"/>
          <p:cNvGrpSpPr/>
          <p:nvPr/>
        </p:nvGrpSpPr>
        <p:grpSpPr>
          <a:xfrm>
            <a:off x="7691437" y="743672"/>
            <a:ext cx="1740535" cy="1233170"/>
            <a:chOff x="7691437" y="743672"/>
            <a:chExt cx="1740535" cy="1233170"/>
          </a:xfrm>
        </p:grpSpPr>
        <p:sp>
          <p:nvSpPr>
            <p:cNvPr id="21" name="object 21"/>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2" name="object 22"/>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3" name="object 23"/>
            <p:cNvSpPr/>
            <p:nvPr/>
          </p:nvSpPr>
          <p:spPr>
            <a:xfrm>
              <a:off x="7769334" y="979487"/>
              <a:ext cx="1086065" cy="791049"/>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8750628" y="956946"/>
              <a:ext cx="568567" cy="836129"/>
            </a:xfrm>
            <a:prstGeom prst="rect">
              <a:avLst/>
            </a:prstGeom>
            <a:blipFill>
              <a:blip r:embed="rId8" cstate="print"/>
              <a:stretch>
                <a:fillRect/>
              </a:stretch>
            </a:blipFill>
          </p:spPr>
          <p:txBody>
            <a:bodyPr wrap="square" lIns="0" tIns="0" rIns="0" bIns="0" rtlCol="0"/>
            <a:lstStyle/>
            <a:p/>
          </p:txBody>
        </p:sp>
      </p:grpSp>
      <p:sp>
        <p:nvSpPr>
          <p:cNvPr id="25" name="object 2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7. </a:t>
            </a:r>
            <a:r>
              <a:rPr dirty="0" sz="2800" spc="-10">
                <a:solidFill>
                  <a:srgbClr val="FFFFFF"/>
                </a:solidFill>
              </a:rPr>
              <a:t>What are </a:t>
            </a:r>
            <a:r>
              <a:rPr dirty="0" sz="2800" spc="-5">
                <a:solidFill>
                  <a:srgbClr val="FFFFFF"/>
                </a:solidFill>
              </a:rPr>
              <a:t>the challenges </a:t>
            </a:r>
            <a:r>
              <a:rPr dirty="0" sz="2800">
                <a:solidFill>
                  <a:srgbClr val="FFFFFF"/>
                </a:solidFill>
              </a:rPr>
              <a:t>in </a:t>
            </a:r>
            <a:r>
              <a:rPr dirty="0" sz="2800" spc="-5">
                <a:solidFill>
                  <a:srgbClr val="FFFFFF"/>
                </a:solidFill>
              </a:rPr>
              <a:t>taking </a:t>
            </a:r>
            <a:r>
              <a:rPr dirty="0" sz="2800" spc="-15">
                <a:solidFill>
                  <a:srgbClr val="FFFFFF"/>
                </a:solidFill>
              </a:rPr>
              <a:t>your</a:t>
            </a:r>
            <a:r>
              <a:rPr dirty="0" sz="2800" spc="45">
                <a:solidFill>
                  <a:srgbClr val="FFFFFF"/>
                </a:solidFill>
              </a:rPr>
              <a:t> </a:t>
            </a:r>
            <a:r>
              <a:rPr dirty="0" sz="2800" spc="-35">
                <a:solidFill>
                  <a:srgbClr val="FFFFFF"/>
                </a:solidFill>
              </a:rPr>
              <a:t>ARVs?</a:t>
            </a:r>
            <a:endParaRPr sz="2800"/>
          </a:p>
        </p:txBody>
      </p:sp>
      <p:sp>
        <p:nvSpPr>
          <p:cNvPr id="3" name="object 3"/>
          <p:cNvSpPr txBox="1"/>
          <p:nvPr/>
        </p:nvSpPr>
        <p:spPr>
          <a:xfrm>
            <a:off x="7256780" y="2485644"/>
            <a:ext cx="2026285" cy="3378200"/>
          </a:xfrm>
          <a:prstGeom prst="rect">
            <a:avLst/>
          </a:prstGeom>
        </p:spPr>
        <p:txBody>
          <a:bodyPr wrap="square" lIns="0" tIns="12700" rIns="0" bIns="0" rtlCol="0" vert="horz">
            <a:spAutoFit/>
          </a:bodyPr>
          <a:lstStyle/>
          <a:p>
            <a:pPr marL="298450" marR="39370" indent="-285750">
              <a:lnSpc>
                <a:spcPct val="100000"/>
              </a:lnSpc>
              <a:spcBef>
                <a:spcPts val="100"/>
              </a:spcBef>
              <a:buFont typeface="Wingdings"/>
              <a:buChar char="➢"/>
              <a:tabLst>
                <a:tab pos="298450" algn="l"/>
              </a:tabLst>
            </a:pPr>
            <a:r>
              <a:rPr dirty="0" sz="2000" spc="-15">
                <a:latin typeface="Calibri"/>
                <a:cs typeface="Calibri"/>
              </a:rPr>
              <a:t>Have you </a:t>
            </a:r>
            <a:r>
              <a:rPr dirty="0" sz="2000" spc="-10">
                <a:latin typeface="Calibri"/>
                <a:cs typeface="Calibri"/>
              </a:rPr>
              <a:t>ever  </a:t>
            </a:r>
            <a:r>
              <a:rPr dirty="0" sz="2000">
                <a:latin typeface="Calibri"/>
                <a:cs typeface="Calibri"/>
              </a:rPr>
              <a:t>missed a </a:t>
            </a:r>
            <a:r>
              <a:rPr dirty="0" sz="2000" spc="-5">
                <a:latin typeface="Calibri"/>
                <a:cs typeface="Calibri"/>
              </a:rPr>
              <a:t>dose  because </a:t>
            </a:r>
            <a:r>
              <a:rPr dirty="0" sz="2000" spc="-15">
                <a:latin typeface="Calibri"/>
                <a:cs typeface="Calibri"/>
              </a:rPr>
              <a:t>you</a:t>
            </a:r>
            <a:r>
              <a:rPr dirty="0" sz="2000" spc="-75">
                <a:latin typeface="Calibri"/>
                <a:cs typeface="Calibri"/>
              </a:rPr>
              <a:t> </a:t>
            </a:r>
            <a:r>
              <a:rPr dirty="0" sz="2000" spc="-15">
                <a:latin typeface="Calibri"/>
                <a:cs typeface="Calibri"/>
              </a:rPr>
              <a:t>ran  </a:t>
            </a:r>
            <a:r>
              <a:rPr dirty="0" sz="2000" spc="-5">
                <a:latin typeface="Calibri"/>
                <a:cs typeface="Calibri"/>
              </a:rPr>
              <a:t>out of </a:t>
            </a:r>
            <a:r>
              <a:rPr dirty="0" sz="2000" spc="-30">
                <a:latin typeface="Calibri"/>
                <a:cs typeface="Calibri"/>
              </a:rPr>
              <a:t>ARVs </a:t>
            </a:r>
            <a:r>
              <a:rPr dirty="0" sz="2000" spc="-5">
                <a:latin typeface="Calibri"/>
                <a:cs typeface="Calibri"/>
              </a:rPr>
              <a:t>or  </a:t>
            </a:r>
            <a:r>
              <a:rPr dirty="0" sz="2000" spc="-15">
                <a:latin typeface="Calibri"/>
                <a:cs typeface="Calibri"/>
              </a:rPr>
              <a:t>were </a:t>
            </a:r>
            <a:r>
              <a:rPr dirty="0" sz="2000" spc="-10">
                <a:latin typeface="Calibri"/>
                <a:cs typeface="Calibri"/>
              </a:rPr>
              <a:t>too</a:t>
            </a:r>
            <a:r>
              <a:rPr dirty="0" sz="2000" spc="-30">
                <a:latin typeface="Calibri"/>
                <a:cs typeface="Calibri"/>
              </a:rPr>
              <a:t> </a:t>
            </a:r>
            <a:r>
              <a:rPr dirty="0" sz="2000" spc="-15">
                <a:latin typeface="Calibri"/>
                <a:cs typeface="Calibri"/>
              </a:rPr>
              <a:t>busy?</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080" indent="-285750">
              <a:lnSpc>
                <a:spcPct val="100000"/>
              </a:lnSpc>
              <a:spcBef>
                <a:spcPts val="5"/>
              </a:spcBef>
              <a:buFont typeface="Wingdings"/>
              <a:buChar char="➢"/>
              <a:tabLst>
                <a:tab pos="298450" algn="l"/>
              </a:tabLst>
            </a:pPr>
            <a:r>
              <a:rPr dirty="0" sz="2000" spc="-5">
                <a:latin typeface="Calibri"/>
                <a:cs typeface="Calibri"/>
              </a:rPr>
              <a:t>If </a:t>
            </a:r>
            <a:r>
              <a:rPr dirty="0" sz="2000" spc="-15">
                <a:latin typeface="Calibri"/>
                <a:cs typeface="Calibri"/>
              </a:rPr>
              <a:t>you </a:t>
            </a:r>
            <a:r>
              <a:rPr dirty="0" sz="2000" spc="-5">
                <a:latin typeface="Calibri"/>
                <a:cs typeface="Calibri"/>
              </a:rPr>
              <a:t>plan on  being </a:t>
            </a:r>
            <a:r>
              <a:rPr dirty="0" sz="2000" spc="-20">
                <a:latin typeface="Calibri"/>
                <a:cs typeface="Calibri"/>
              </a:rPr>
              <a:t>away</a:t>
            </a:r>
            <a:r>
              <a:rPr dirty="0" sz="2000" spc="-90">
                <a:latin typeface="Calibri"/>
                <a:cs typeface="Calibri"/>
              </a:rPr>
              <a:t> </a:t>
            </a:r>
            <a:r>
              <a:rPr dirty="0" sz="2000" spc="-10">
                <a:latin typeface="Calibri"/>
                <a:cs typeface="Calibri"/>
              </a:rPr>
              <a:t>from  </a:t>
            </a:r>
            <a:r>
              <a:rPr dirty="0" sz="2000">
                <a:latin typeface="Calibri"/>
                <a:cs typeface="Calibri"/>
              </a:rPr>
              <a:t>the </a:t>
            </a:r>
            <a:r>
              <a:rPr dirty="0" sz="2000" spc="-5">
                <a:latin typeface="Calibri"/>
                <a:cs typeface="Calibri"/>
              </a:rPr>
              <a:t>clinic, let us  know </a:t>
            </a:r>
            <a:r>
              <a:rPr dirty="0" sz="2000">
                <a:latin typeface="Calibri"/>
                <a:cs typeface="Calibri"/>
              </a:rPr>
              <a:t>so </a:t>
            </a:r>
            <a:r>
              <a:rPr dirty="0" sz="2000" spc="-5">
                <a:latin typeface="Calibri"/>
                <a:cs typeface="Calibri"/>
              </a:rPr>
              <a:t>that </a:t>
            </a:r>
            <a:r>
              <a:rPr dirty="0" sz="2000" spc="-15">
                <a:latin typeface="Calibri"/>
                <a:cs typeface="Calibri"/>
              </a:rPr>
              <a:t>we  </a:t>
            </a:r>
            <a:r>
              <a:rPr dirty="0" sz="2000" spc="-5">
                <a:latin typeface="Calibri"/>
                <a:cs typeface="Calibri"/>
              </a:rPr>
              <a:t>can plan</a:t>
            </a:r>
            <a:r>
              <a:rPr dirty="0" sz="2000" spc="-45">
                <a:latin typeface="Calibri"/>
                <a:cs typeface="Calibri"/>
              </a:rPr>
              <a:t> </a:t>
            </a:r>
            <a:r>
              <a:rPr dirty="0" sz="2000" spc="-5">
                <a:latin typeface="Calibri"/>
                <a:cs typeface="Calibri"/>
              </a:rPr>
              <a:t>ahead.</a:t>
            </a:r>
            <a:endParaRPr sz="2000">
              <a:latin typeface="Calibri"/>
              <a:cs typeface="Calibri"/>
            </a:endParaRPr>
          </a:p>
        </p:txBody>
      </p:sp>
      <p:sp>
        <p:nvSpPr>
          <p:cNvPr id="4" name="object 4"/>
          <p:cNvSpPr/>
          <p:nvPr/>
        </p:nvSpPr>
        <p:spPr>
          <a:xfrm>
            <a:off x="1066800" y="1905001"/>
            <a:ext cx="5963231" cy="434339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8922" y="1494536"/>
            <a:ext cx="2832735" cy="1610360"/>
          </a:xfrm>
          <a:prstGeom prst="rect">
            <a:avLst/>
          </a:prstGeom>
        </p:spPr>
        <p:txBody>
          <a:bodyPr wrap="square" lIns="0" tIns="36830" rIns="0" bIns="0" rtlCol="0" vert="horz">
            <a:spAutoFit/>
          </a:bodyPr>
          <a:lstStyle/>
          <a:p>
            <a:pPr marL="12700">
              <a:lnSpc>
                <a:spcPct val="100000"/>
              </a:lnSpc>
              <a:spcBef>
                <a:spcPts val="290"/>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7815" marR="124460" indent="-285750">
              <a:lnSpc>
                <a:spcPct val="88700"/>
              </a:lnSpc>
              <a:spcBef>
                <a:spcPts val="395"/>
              </a:spcBef>
              <a:buFont typeface="Wingdings"/>
              <a:buChar char="➢"/>
              <a:tabLst>
                <a:tab pos="298450" algn="l"/>
              </a:tabLst>
            </a:pPr>
            <a:r>
              <a:rPr dirty="0" sz="1500" spc="-15">
                <a:latin typeface="Calibri"/>
                <a:cs typeface="Calibri"/>
              </a:rPr>
              <a:t>Have </a:t>
            </a:r>
            <a:r>
              <a:rPr dirty="0" sz="1500" spc="-10">
                <a:latin typeface="Calibri"/>
                <a:cs typeface="Calibri"/>
              </a:rPr>
              <a:t>you ever </a:t>
            </a:r>
            <a:r>
              <a:rPr dirty="0" sz="1500">
                <a:latin typeface="Calibri"/>
                <a:cs typeface="Calibri"/>
              </a:rPr>
              <a:t>missed a </a:t>
            </a:r>
            <a:r>
              <a:rPr dirty="0" sz="1500" spc="-5">
                <a:latin typeface="Calibri"/>
                <a:cs typeface="Calibri"/>
              </a:rPr>
              <a:t>dose  because </a:t>
            </a:r>
            <a:r>
              <a:rPr dirty="0" sz="1500" spc="-10">
                <a:latin typeface="Calibri"/>
                <a:cs typeface="Calibri"/>
              </a:rPr>
              <a:t>you </a:t>
            </a:r>
            <a:r>
              <a:rPr dirty="0" sz="1500" spc="-15">
                <a:latin typeface="Calibri"/>
                <a:cs typeface="Calibri"/>
              </a:rPr>
              <a:t>ran </a:t>
            </a:r>
            <a:r>
              <a:rPr dirty="0" sz="1500" spc="-5">
                <a:latin typeface="Calibri"/>
                <a:cs typeface="Calibri"/>
              </a:rPr>
              <a:t>out of </a:t>
            </a:r>
            <a:r>
              <a:rPr dirty="0" sz="1500" spc="-30">
                <a:latin typeface="Calibri"/>
                <a:cs typeface="Calibri"/>
              </a:rPr>
              <a:t>ARVs </a:t>
            </a:r>
            <a:r>
              <a:rPr dirty="0" sz="1500" spc="-5">
                <a:latin typeface="Calibri"/>
                <a:cs typeface="Calibri"/>
              </a:rPr>
              <a:t>or  </a:t>
            </a:r>
            <a:r>
              <a:rPr dirty="0" sz="1500" spc="-10">
                <a:latin typeface="Calibri"/>
                <a:cs typeface="Calibri"/>
              </a:rPr>
              <a:t>were too busy?</a:t>
            </a:r>
            <a:endParaRPr sz="1500">
              <a:latin typeface="Calibri"/>
              <a:cs typeface="Calibri"/>
            </a:endParaRPr>
          </a:p>
          <a:p>
            <a:pPr marL="297815" marR="5080" indent="-285750">
              <a:lnSpc>
                <a:spcPct val="91300"/>
              </a:lnSpc>
              <a:spcBef>
                <a:spcPts val="375"/>
              </a:spcBef>
              <a:buFont typeface="Wingdings"/>
              <a:buChar char="➢"/>
              <a:tabLst>
                <a:tab pos="298450" algn="l"/>
              </a:tabLst>
            </a:pPr>
            <a:r>
              <a:rPr dirty="0" sz="1500" spc="-5">
                <a:latin typeface="Calibri"/>
                <a:cs typeface="Calibri"/>
              </a:rPr>
              <a:t>If </a:t>
            </a:r>
            <a:r>
              <a:rPr dirty="0" sz="1500" spc="-10">
                <a:latin typeface="Calibri"/>
                <a:cs typeface="Calibri"/>
              </a:rPr>
              <a:t>you </a:t>
            </a:r>
            <a:r>
              <a:rPr dirty="0" sz="1500" spc="-5">
                <a:latin typeface="Calibri"/>
                <a:cs typeface="Calibri"/>
              </a:rPr>
              <a:t>plan on being </a:t>
            </a:r>
            <a:r>
              <a:rPr dirty="0" sz="1500" spc="-20">
                <a:latin typeface="Calibri"/>
                <a:cs typeface="Calibri"/>
              </a:rPr>
              <a:t>away </a:t>
            </a:r>
            <a:r>
              <a:rPr dirty="0" sz="1500" spc="-25">
                <a:latin typeface="Calibri"/>
                <a:cs typeface="Calibri"/>
              </a:rPr>
              <a:t>from  </a:t>
            </a:r>
            <a:r>
              <a:rPr dirty="0" sz="1500" spc="-5">
                <a:latin typeface="Calibri"/>
                <a:cs typeface="Calibri"/>
              </a:rPr>
              <a:t>the </a:t>
            </a:r>
            <a:r>
              <a:rPr dirty="0" sz="1500">
                <a:latin typeface="Calibri"/>
                <a:cs typeface="Calibri"/>
              </a:rPr>
              <a:t>clinic, let </a:t>
            </a:r>
            <a:r>
              <a:rPr dirty="0" sz="1500" spc="-5">
                <a:latin typeface="Calibri"/>
                <a:cs typeface="Calibri"/>
              </a:rPr>
              <a:t>us know </a:t>
            </a:r>
            <a:r>
              <a:rPr dirty="0" sz="1500">
                <a:latin typeface="Calibri"/>
                <a:cs typeface="Calibri"/>
              </a:rPr>
              <a:t>so </a:t>
            </a:r>
            <a:r>
              <a:rPr dirty="0" sz="1500" spc="-10">
                <a:latin typeface="Calibri"/>
                <a:cs typeface="Calibri"/>
              </a:rPr>
              <a:t>that we  can </a:t>
            </a:r>
            <a:r>
              <a:rPr dirty="0" sz="1500" spc="-5">
                <a:latin typeface="Calibri"/>
                <a:cs typeface="Calibri"/>
              </a:rPr>
              <a:t>plan </a:t>
            </a:r>
            <a:r>
              <a:rPr dirty="0" sz="1500" spc="-10">
                <a:latin typeface="Calibri"/>
                <a:cs typeface="Calibri"/>
              </a:rPr>
              <a:t>ahead.</a:t>
            </a:r>
            <a:endParaRPr sz="1500">
              <a:latin typeface="Calibri"/>
              <a:cs typeface="Calibri"/>
            </a:endParaRPr>
          </a:p>
        </p:txBody>
      </p:sp>
      <p:sp>
        <p:nvSpPr>
          <p:cNvPr id="3" name="object 3"/>
          <p:cNvSpPr txBox="1"/>
          <p:nvPr/>
        </p:nvSpPr>
        <p:spPr>
          <a:xfrm>
            <a:off x="4031720" y="1530603"/>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4031720" y="1821179"/>
            <a:ext cx="3495040" cy="23876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400" spc="-15">
                <a:latin typeface="Calibri"/>
                <a:cs typeface="Calibri"/>
              </a:rPr>
              <a:t>Let’s </a:t>
            </a:r>
            <a:r>
              <a:rPr dirty="0" sz="1400" spc="-5">
                <a:latin typeface="Calibri"/>
                <a:cs typeface="Calibri"/>
              </a:rPr>
              <a:t>continue to </a:t>
            </a:r>
            <a:r>
              <a:rPr dirty="0" sz="1400" spc="-10">
                <a:latin typeface="Calibri"/>
                <a:cs typeface="Calibri"/>
              </a:rPr>
              <a:t>explore any </a:t>
            </a:r>
            <a:r>
              <a:rPr dirty="0" sz="1400" spc="-5">
                <a:latin typeface="Calibri"/>
                <a:cs typeface="Calibri"/>
              </a:rPr>
              <a:t>challenges</a:t>
            </a:r>
            <a:r>
              <a:rPr dirty="0" sz="1400" spc="20">
                <a:latin typeface="Calibri"/>
                <a:cs typeface="Calibri"/>
              </a:rPr>
              <a:t> </a:t>
            </a:r>
            <a:r>
              <a:rPr dirty="0" sz="1400" spc="-10">
                <a:latin typeface="Calibri"/>
                <a:cs typeface="Calibri"/>
              </a:rPr>
              <a:t>you</a:t>
            </a:r>
            <a:endParaRPr sz="1400">
              <a:latin typeface="Calibri"/>
              <a:cs typeface="Calibri"/>
            </a:endParaRPr>
          </a:p>
        </p:txBody>
      </p:sp>
      <p:sp>
        <p:nvSpPr>
          <p:cNvPr id="5" name="object 5"/>
          <p:cNvSpPr txBox="1"/>
          <p:nvPr/>
        </p:nvSpPr>
        <p:spPr>
          <a:xfrm>
            <a:off x="4317470" y="2025396"/>
            <a:ext cx="4475480" cy="455295"/>
          </a:xfrm>
          <a:prstGeom prst="rect">
            <a:avLst/>
          </a:prstGeom>
        </p:spPr>
        <p:txBody>
          <a:bodyPr wrap="square" lIns="0" tIns="12700" rIns="0" bIns="0" rtlCol="0" vert="horz">
            <a:spAutoFit/>
          </a:bodyPr>
          <a:lstStyle/>
          <a:p>
            <a:pPr marL="12700">
              <a:lnSpc>
                <a:spcPct val="100000"/>
              </a:lnSpc>
              <a:spcBef>
                <a:spcPts val="100"/>
              </a:spcBef>
            </a:pPr>
            <a:r>
              <a:rPr dirty="0" sz="1400" spc="-15">
                <a:latin typeface="Calibri"/>
                <a:cs typeface="Calibri"/>
              </a:rPr>
              <a:t>may </a:t>
            </a:r>
            <a:r>
              <a:rPr dirty="0" sz="1400">
                <a:latin typeface="Calibri"/>
                <a:cs typeface="Calibri"/>
              </a:rPr>
              <a:t>be </a:t>
            </a:r>
            <a:r>
              <a:rPr dirty="0" sz="1400" spc="-10">
                <a:latin typeface="Calibri"/>
                <a:cs typeface="Calibri"/>
              </a:rPr>
              <a:t>facing </a:t>
            </a:r>
            <a:r>
              <a:rPr dirty="0" sz="1400" spc="-5">
                <a:latin typeface="Calibri"/>
                <a:cs typeface="Calibri"/>
              </a:rPr>
              <a:t>when taking </a:t>
            </a:r>
            <a:r>
              <a:rPr dirty="0" sz="1400" spc="-20">
                <a:latin typeface="Calibri"/>
                <a:cs typeface="Calibri"/>
              </a:rPr>
              <a:t>ARVs </a:t>
            </a:r>
            <a:r>
              <a:rPr dirty="0" sz="1400" spc="-5">
                <a:latin typeface="Calibri"/>
                <a:cs typeface="Calibri"/>
              </a:rPr>
              <a:t>[or </a:t>
            </a:r>
            <a:r>
              <a:rPr dirty="0" sz="1400" i="1">
                <a:latin typeface="Calibri"/>
                <a:cs typeface="Calibri"/>
              </a:rPr>
              <a:t>giving </a:t>
            </a:r>
            <a:r>
              <a:rPr dirty="0" sz="1400" spc="-25" i="1">
                <a:latin typeface="Calibri"/>
                <a:cs typeface="Calibri"/>
              </a:rPr>
              <a:t>ARVs </a:t>
            </a:r>
            <a:r>
              <a:rPr dirty="0" sz="1400" spc="-10" i="1">
                <a:latin typeface="Calibri"/>
                <a:cs typeface="Calibri"/>
              </a:rPr>
              <a:t>to </a:t>
            </a:r>
            <a:r>
              <a:rPr dirty="0" sz="1400" spc="-5" i="1">
                <a:latin typeface="Calibri"/>
                <a:cs typeface="Calibri"/>
              </a:rPr>
              <a:t>your</a:t>
            </a:r>
            <a:r>
              <a:rPr dirty="0" sz="1400" spc="50" i="1">
                <a:latin typeface="Calibri"/>
                <a:cs typeface="Calibri"/>
              </a:rPr>
              <a:t> </a:t>
            </a:r>
            <a:r>
              <a:rPr dirty="0" sz="1400" i="1">
                <a:latin typeface="Calibri"/>
                <a:cs typeface="Calibri"/>
              </a:rPr>
              <a:t>baby</a:t>
            </a:r>
            <a:r>
              <a:rPr dirty="0" sz="1400">
                <a:latin typeface="Calibri"/>
                <a:cs typeface="Calibri"/>
              </a:rPr>
              <a:t>]</a:t>
            </a:r>
            <a:endParaRPr sz="1400">
              <a:latin typeface="Calibri"/>
              <a:cs typeface="Calibri"/>
            </a:endParaRPr>
          </a:p>
          <a:p>
            <a:pPr marL="12700">
              <a:lnSpc>
                <a:spcPct val="100000"/>
              </a:lnSpc>
              <a:spcBef>
                <a:spcPts val="20"/>
              </a:spcBef>
            </a:pPr>
            <a:r>
              <a:rPr dirty="0" sz="1400" spc="-5" b="1">
                <a:latin typeface="Calibri"/>
                <a:cs typeface="Calibri"/>
              </a:rPr>
              <a:t>(individual and household </a:t>
            </a:r>
            <a:r>
              <a:rPr dirty="0" sz="1400" spc="-10" b="1">
                <a:latin typeface="Calibri"/>
                <a:cs typeface="Calibri"/>
              </a:rPr>
              <a:t>level </a:t>
            </a:r>
            <a:r>
              <a:rPr dirty="0" sz="1400" spc="-5" b="1">
                <a:latin typeface="Calibri"/>
                <a:cs typeface="Calibri"/>
              </a:rPr>
              <a:t>barriers).</a:t>
            </a:r>
            <a:endParaRPr sz="1400">
              <a:latin typeface="Calibri"/>
              <a:cs typeface="Calibri"/>
            </a:endParaRPr>
          </a:p>
        </p:txBody>
      </p:sp>
      <p:grpSp>
        <p:nvGrpSpPr>
          <p:cNvPr id="6" name="object 6"/>
          <p:cNvGrpSpPr/>
          <p:nvPr/>
        </p:nvGrpSpPr>
        <p:grpSpPr>
          <a:xfrm>
            <a:off x="3834384" y="1493519"/>
            <a:ext cx="104139" cy="5587365"/>
            <a:chOff x="3834384" y="1493519"/>
            <a:chExt cx="104139" cy="5587365"/>
          </a:xfrm>
        </p:grpSpPr>
        <p:sp>
          <p:nvSpPr>
            <p:cNvPr id="7" name="object 7"/>
            <p:cNvSpPr/>
            <p:nvPr/>
          </p:nvSpPr>
          <p:spPr>
            <a:xfrm>
              <a:off x="3834384" y="1493519"/>
              <a:ext cx="103632" cy="5586984"/>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9" name="object 9"/>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0" name="object 10"/>
          <p:cNvSpPr txBox="1">
            <a:spLocks noGrp="1"/>
          </p:cNvSpPr>
          <p:nvPr>
            <p:ph type="title"/>
          </p:nvPr>
        </p:nvSpPr>
        <p:spPr>
          <a:xfrm>
            <a:off x="936730" y="641603"/>
            <a:ext cx="6554470" cy="421640"/>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7. What </a:t>
            </a:r>
            <a:r>
              <a:rPr dirty="0" spc="-10">
                <a:solidFill>
                  <a:srgbClr val="FFFFFF"/>
                </a:solidFill>
              </a:rPr>
              <a:t>are </a:t>
            </a:r>
            <a:r>
              <a:rPr dirty="0" spc="-5">
                <a:solidFill>
                  <a:srgbClr val="FFFFFF"/>
                </a:solidFill>
              </a:rPr>
              <a:t>the challenges in </a:t>
            </a:r>
            <a:r>
              <a:rPr dirty="0" spc="-10">
                <a:solidFill>
                  <a:srgbClr val="FFFFFF"/>
                </a:solidFill>
              </a:rPr>
              <a:t>taking your</a:t>
            </a:r>
            <a:r>
              <a:rPr dirty="0" spc="15">
                <a:solidFill>
                  <a:srgbClr val="FFFFFF"/>
                </a:solidFill>
              </a:rPr>
              <a:t> </a:t>
            </a:r>
            <a:r>
              <a:rPr dirty="0" spc="-30">
                <a:solidFill>
                  <a:srgbClr val="FFFFFF"/>
                </a:solidFill>
              </a:rPr>
              <a:t>ARVs?</a:t>
            </a:r>
          </a:p>
        </p:txBody>
      </p:sp>
      <p:grpSp>
        <p:nvGrpSpPr>
          <p:cNvPr id="11" name="object 11"/>
          <p:cNvGrpSpPr/>
          <p:nvPr/>
        </p:nvGrpSpPr>
        <p:grpSpPr>
          <a:xfrm>
            <a:off x="643127" y="6111239"/>
            <a:ext cx="2981325" cy="1039494"/>
            <a:chOff x="643127" y="6111239"/>
            <a:chExt cx="2981325" cy="1039494"/>
          </a:xfrm>
        </p:grpSpPr>
        <p:sp>
          <p:nvSpPr>
            <p:cNvPr id="12" name="object 12"/>
            <p:cNvSpPr/>
            <p:nvPr/>
          </p:nvSpPr>
          <p:spPr>
            <a:xfrm>
              <a:off x="643127" y="6111239"/>
              <a:ext cx="2980944" cy="1039367"/>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685799" y="6128456"/>
              <a:ext cx="2895600" cy="958215"/>
            </a:xfrm>
            <a:custGeom>
              <a:avLst/>
              <a:gdLst/>
              <a:ahLst/>
              <a:cxnLst/>
              <a:rect l="l" t="t" r="r" b="b"/>
              <a:pathLst>
                <a:path w="2895600" h="958215">
                  <a:moveTo>
                    <a:pt x="2895600" y="0"/>
                  </a:moveTo>
                  <a:lnTo>
                    <a:pt x="0" y="0"/>
                  </a:lnTo>
                  <a:lnTo>
                    <a:pt x="0" y="958144"/>
                  </a:lnTo>
                  <a:lnTo>
                    <a:pt x="2895600" y="958144"/>
                  </a:lnTo>
                  <a:lnTo>
                    <a:pt x="2895600" y="0"/>
                  </a:lnTo>
                  <a:close/>
                </a:path>
              </a:pathLst>
            </a:custGeom>
            <a:solidFill>
              <a:srgbClr val="FFFFCC"/>
            </a:solidFill>
          </p:spPr>
          <p:txBody>
            <a:bodyPr wrap="square" lIns="0" tIns="0" rIns="0" bIns="0" rtlCol="0"/>
            <a:lstStyle/>
            <a:p/>
          </p:txBody>
        </p:sp>
        <p:sp>
          <p:nvSpPr>
            <p:cNvPr id="14" name="object 14"/>
            <p:cNvSpPr/>
            <p:nvPr/>
          </p:nvSpPr>
          <p:spPr>
            <a:xfrm>
              <a:off x="799140" y="6172199"/>
              <a:ext cx="496261" cy="381913"/>
            </a:xfrm>
            <a:prstGeom prst="rect">
              <a:avLst/>
            </a:prstGeom>
            <a:blipFill>
              <a:blip r:embed="rId4" cstate="print"/>
              <a:stretch>
                <a:fillRect/>
              </a:stretch>
            </a:blipFill>
          </p:spPr>
          <p:txBody>
            <a:bodyPr wrap="square" lIns="0" tIns="0" rIns="0" bIns="0" rtlCol="0"/>
            <a:lstStyle/>
            <a:p/>
          </p:txBody>
        </p:sp>
      </p:grpSp>
      <p:sp>
        <p:nvSpPr>
          <p:cNvPr id="15" name="object 15"/>
          <p:cNvSpPr txBox="1"/>
          <p:nvPr/>
        </p:nvSpPr>
        <p:spPr>
          <a:xfrm>
            <a:off x="685800" y="6128456"/>
            <a:ext cx="2895600" cy="958215"/>
          </a:xfrm>
          <a:prstGeom prst="rect">
            <a:avLst/>
          </a:prstGeom>
        </p:spPr>
        <p:txBody>
          <a:bodyPr wrap="square" lIns="0" tIns="30480" rIns="0" bIns="0" rtlCol="0" vert="horz">
            <a:spAutoFit/>
          </a:bodyPr>
          <a:lstStyle/>
          <a:p>
            <a:pPr marL="847725">
              <a:lnSpc>
                <a:spcPct val="100000"/>
              </a:lnSpc>
              <a:spcBef>
                <a:spcPts val="240"/>
              </a:spcBef>
            </a:pPr>
            <a:r>
              <a:rPr dirty="0" sz="1400" spc="-5" b="1">
                <a:latin typeface="Calibri"/>
                <a:cs typeface="Calibri"/>
              </a:rPr>
              <a:t>Document</a:t>
            </a:r>
            <a:endParaRPr sz="1400">
              <a:latin typeface="Calibri"/>
              <a:cs typeface="Calibri"/>
            </a:endParaRPr>
          </a:p>
          <a:p>
            <a:pPr>
              <a:lnSpc>
                <a:spcPct val="100000"/>
              </a:lnSpc>
            </a:pPr>
            <a:endParaRPr sz="1400">
              <a:latin typeface="Calibri"/>
              <a:cs typeface="Calibri"/>
            </a:endParaRPr>
          </a:p>
          <a:p>
            <a:pPr marL="158115" marR="142875">
              <a:lnSpc>
                <a:spcPct val="80000"/>
              </a:lnSpc>
            </a:pPr>
            <a:r>
              <a:rPr dirty="0" sz="1200" spc="-5">
                <a:latin typeface="Calibri"/>
                <a:cs typeface="Calibri"/>
              </a:rPr>
              <a:t>Document the specific </a:t>
            </a:r>
            <a:r>
              <a:rPr dirty="0" sz="1200" spc="-10">
                <a:latin typeface="Calibri"/>
                <a:cs typeface="Calibri"/>
              </a:rPr>
              <a:t>barriers </a:t>
            </a:r>
            <a:r>
              <a:rPr dirty="0" sz="1200" spc="-5">
                <a:latin typeface="Calibri"/>
                <a:cs typeface="Calibri"/>
              </a:rPr>
              <a:t>you  </a:t>
            </a:r>
            <a:r>
              <a:rPr dirty="0" sz="1200" spc="-10">
                <a:latin typeface="Calibri"/>
                <a:cs typeface="Calibri"/>
              </a:rPr>
              <a:t>identify </a:t>
            </a:r>
            <a:r>
              <a:rPr dirty="0" sz="1200" spc="-5">
                <a:latin typeface="Calibri"/>
                <a:cs typeface="Calibri"/>
              </a:rPr>
              <a:t>with the </a:t>
            </a:r>
            <a:r>
              <a:rPr dirty="0" sz="1200" spc="-10">
                <a:latin typeface="Calibri"/>
                <a:cs typeface="Calibri"/>
              </a:rPr>
              <a:t>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5" b="1">
                <a:latin typeface="Calibri"/>
                <a:cs typeface="Calibri"/>
              </a:rPr>
              <a:t> </a:t>
            </a:r>
            <a:r>
              <a:rPr dirty="0" sz="1200" spc="-20" b="1">
                <a:latin typeface="Calibri"/>
                <a:cs typeface="Calibri"/>
              </a:rPr>
              <a:t>Tool.</a:t>
            </a:r>
            <a:endParaRPr sz="1200">
              <a:latin typeface="Calibri"/>
              <a:cs typeface="Calibri"/>
            </a:endParaRPr>
          </a:p>
        </p:txBody>
      </p:sp>
      <p:graphicFrame>
        <p:nvGraphicFramePr>
          <p:cNvPr id="16" name="object 16"/>
          <p:cNvGraphicFramePr>
            <a:graphicFrameLocks noGrp="1"/>
          </p:cNvGraphicFramePr>
          <p:nvPr/>
        </p:nvGraphicFramePr>
        <p:xfrm>
          <a:off x="3956050" y="2911665"/>
          <a:ext cx="5505450" cy="4029075"/>
        </p:xfrm>
        <a:graphic>
          <a:graphicData uri="http://schemas.openxmlformats.org/drawingml/2006/table">
            <a:tbl>
              <a:tblPr firstRow="1" bandRow="1">
                <a:tableStyleId>{2D5ABB26-0587-4C30-8999-92F81FD0307C}</a:tableStyleId>
              </a:tblPr>
              <a:tblGrid>
                <a:gridCol w="1123315"/>
                <a:gridCol w="4363085"/>
              </a:tblGrid>
              <a:tr h="233082">
                <a:tc>
                  <a:txBody>
                    <a:bodyPr/>
                    <a:lstStyle/>
                    <a:p>
                      <a:pPr marL="302895">
                        <a:lnSpc>
                          <a:spcPct val="100000"/>
                        </a:lnSpc>
                        <a:spcBef>
                          <a:spcPts val="215"/>
                        </a:spcBef>
                      </a:pPr>
                      <a:r>
                        <a:rPr dirty="0" sz="1000" spc="-5" b="1">
                          <a:solidFill>
                            <a:srgbClr val="FFFFFF"/>
                          </a:solidFill>
                          <a:latin typeface="Calibri"/>
                          <a:cs typeface="Calibri"/>
                        </a:rPr>
                        <a:t>BARRIERS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algn="ctr">
                        <a:lnSpc>
                          <a:spcPct val="100000"/>
                        </a:lnSpc>
                        <a:spcBef>
                          <a:spcPts val="215"/>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33082">
                <a:tc gridSpan="2">
                  <a:txBody>
                    <a:bodyPr/>
                    <a:lstStyle/>
                    <a:p>
                      <a:pPr algn="ctr">
                        <a:lnSpc>
                          <a:spcPct val="100000"/>
                        </a:lnSpc>
                        <a:spcBef>
                          <a:spcPts val="225"/>
                        </a:spcBef>
                      </a:pPr>
                      <a:r>
                        <a:rPr dirty="0" sz="1000" spc="-10" b="1">
                          <a:latin typeface="Calibri"/>
                          <a:cs typeface="Calibri"/>
                        </a:rPr>
                        <a:t>INDIVIDUAL </a:t>
                      </a:r>
                      <a:r>
                        <a:rPr dirty="0" sz="1000" spc="5" b="1">
                          <a:latin typeface="Calibri"/>
                          <a:cs typeface="Calibri"/>
                        </a:rPr>
                        <a:t> </a:t>
                      </a:r>
                      <a:r>
                        <a:rPr dirty="0" sz="1000" spc="-5" b="1">
                          <a:latin typeface="Calibri"/>
                          <a:cs typeface="Calibri"/>
                        </a:rPr>
                        <a:t>(continued)</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233082">
                <a:tc>
                  <a:txBody>
                    <a:bodyPr/>
                    <a:lstStyle/>
                    <a:p>
                      <a:pPr marL="82550">
                        <a:lnSpc>
                          <a:spcPct val="100000"/>
                        </a:lnSpc>
                        <a:spcBef>
                          <a:spcPts val="215"/>
                        </a:spcBef>
                      </a:pPr>
                      <a:r>
                        <a:rPr dirty="0" sz="1000" b="1">
                          <a:latin typeface="Calibri"/>
                          <a:cs typeface="Calibri"/>
                        </a:rPr>
                        <a:t>Pill</a:t>
                      </a:r>
                      <a:r>
                        <a:rPr dirty="0" sz="1000" spc="-5" b="1">
                          <a:latin typeface="Calibri"/>
                          <a:cs typeface="Calibri"/>
                        </a:rPr>
                        <a:t> burden</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15"/>
                        </a:spcBef>
                      </a:pPr>
                      <a:r>
                        <a:rPr dirty="0" sz="1000" spc="-5">
                          <a:latin typeface="Calibri"/>
                          <a:cs typeface="Calibri"/>
                        </a:rPr>
                        <a:t>Is the number of pills or amount of liquid </a:t>
                      </a:r>
                      <a:r>
                        <a:rPr dirty="0" sz="1000">
                          <a:latin typeface="Calibri"/>
                          <a:cs typeface="Calibri"/>
                        </a:rPr>
                        <a:t>a </a:t>
                      </a:r>
                      <a:r>
                        <a:rPr dirty="0" sz="1000" spc="-5">
                          <a:latin typeface="Calibri"/>
                          <a:cs typeface="Calibri"/>
                        </a:rPr>
                        <a:t>challenge for</a:t>
                      </a:r>
                      <a:r>
                        <a:rPr dirty="0" sz="1000" spc="5">
                          <a:latin typeface="Calibri"/>
                          <a:cs typeface="Calibri"/>
                        </a:rPr>
                        <a:t> </a:t>
                      </a:r>
                      <a:r>
                        <a:rPr dirty="0" sz="1000" spc="-5">
                          <a:latin typeface="Calibri"/>
                          <a:cs typeface="Calibri"/>
                        </a:rPr>
                        <a:t>you?</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240029">
                        <a:lnSpc>
                          <a:spcPct val="100000"/>
                        </a:lnSpc>
                        <a:spcBef>
                          <a:spcPts val="229"/>
                        </a:spcBef>
                      </a:pPr>
                      <a:r>
                        <a:rPr dirty="0" sz="1000" spc="-5" b="1">
                          <a:latin typeface="Calibri"/>
                          <a:cs typeface="Calibri"/>
                        </a:rPr>
                        <a:t>Lost/ran out</a:t>
                      </a:r>
                      <a:r>
                        <a:rPr dirty="0" sz="1000" spc="-70" b="1">
                          <a:latin typeface="Calibri"/>
                          <a:cs typeface="Calibri"/>
                        </a:rPr>
                        <a:t> </a:t>
                      </a:r>
                      <a:r>
                        <a:rPr dirty="0" sz="1000" spc="-5" b="1">
                          <a:latin typeface="Calibri"/>
                          <a:cs typeface="Calibri"/>
                        </a:rPr>
                        <a:t>of  </a:t>
                      </a:r>
                      <a:r>
                        <a:rPr dirty="0" sz="1000" b="1">
                          <a:latin typeface="Calibri"/>
                          <a:cs typeface="Calibri"/>
                        </a:rPr>
                        <a:t>pills</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29"/>
                        </a:spcBef>
                      </a:pPr>
                      <a:r>
                        <a:rPr dirty="0" sz="1000" spc="-5">
                          <a:latin typeface="Calibri"/>
                          <a:cs typeface="Calibri"/>
                        </a:rPr>
                        <a:t>Have you lost or run out of</a:t>
                      </a:r>
                      <a:r>
                        <a:rPr dirty="0" sz="1000" spc="5">
                          <a:latin typeface="Calibri"/>
                          <a:cs typeface="Calibri"/>
                        </a:rPr>
                        <a:t> </a:t>
                      </a:r>
                      <a:r>
                        <a:rPr dirty="0" sz="1000" spc="-5">
                          <a:latin typeface="Calibri"/>
                          <a:cs typeface="Calibri"/>
                        </a:rPr>
                        <a:t>ARVs?</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690282">
                <a:tc>
                  <a:txBody>
                    <a:bodyPr/>
                    <a:lstStyle/>
                    <a:p>
                      <a:pPr marL="82550" marR="367030">
                        <a:lnSpc>
                          <a:spcPct val="100000"/>
                        </a:lnSpc>
                        <a:spcBef>
                          <a:spcPts val="215"/>
                        </a:spcBef>
                      </a:pPr>
                      <a:r>
                        <a:rPr dirty="0" sz="1000" spc="-5" b="1">
                          <a:latin typeface="Calibri"/>
                          <a:cs typeface="Calibri"/>
                        </a:rPr>
                        <a:t>Pregnancy</a:t>
                      </a:r>
                      <a:r>
                        <a:rPr dirty="0" sz="1000" spc="-80" b="1">
                          <a:latin typeface="Calibri"/>
                          <a:cs typeface="Calibri"/>
                        </a:rPr>
                        <a:t> </a:t>
                      </a:r>
                      <a:r>
                        <a:rPr dirty="0" sz="1000" b="1">
                          <a:latin typeface="Calibri"/>
                          <a:cs typeface="Calibri"/>
                        </a:rPr>
                        <a:t>&amp;  </a:t>
                      </a:r>
                      <a:r>
                        <a:rPr dirty="0" sz="1000" spc="-5" b="1">
                          <a:latin typeface="Calibri"/>
                          <a:cs typeface="Calibri"/>
                        </a:rPr>
                        <a:t>delivery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143510">
                        <a:lnSpc>
                          <a:spcPct val="100000"/>
                        </a:lnSpc>
                        <a:spcBef>
                          <a:spcPts val="215"/>
                        </a:spcBef>
                      </a:pPr>
                      <a:r>
                        <a:rPr dirty="0" sz="1000" spc="-5">
                          <a:latin typeface="Calibri"/>
                          <a:cs typeface="Calibri"/>
                        </a:rPr>
                        <a:t>What changes in routine do you expect over the coming months? Where do you  plan </a:t>
                      </a:r>
                      <a:r>
                        <a:rPr dirty="0" sz="1000">
                          <a:latin typeface="Calibri"/>
                          <a:cs typeface="Calibri"/>
                        </a:rPr>
                        <a:t>to </a:t>
                      </a:r>
                      <a:r>
                        <a:rPr dirty="0" sz="1000" spc="-5">
                          <a:latin typeface="Calibri"/>
                          <a:cs typeface="Calibri"/>
                        </a:rPr>
                        <a:t>have the baby? When do you intend </a:t>
                      </a:r>
                      <a:r>
                        <a:rPr dirty="0" sz="1000">
                          <a:latin typeface="Calibri"/>
                          <a:cs typeface="Calibri"/>
                        </a:rPr>
                        <a:t>to go </a:t>
                      </a:r>
                      <a:r>
                        <a:rPr dirty="0" sz="1000" spc="-5">
                          <a:latin typeface="Calibri"/>
                          <a:cs typeface="Calibri"/>
                        </a:rPr>
                        <a:t>there? Will you be able </a:t>
                      </a:r>
                      <a:r>
                        <a:rPr dirty="0" sz="1000">
                          <a:latin typeface="Calibri"/>
                          <a:cs typeface="Calibri"/>
                        </a:rPr>
                        <a:t>to get  </a:t>
                      </a:r>
                      <a:r>
                        <a:rPr dirty="0" sz="1000" spc="-5">
                          <a:latin typeface="Calibri"/>
                          <a:cs typeface="Calibri"/>
                        </a:rPr>
                        <a:t>refills there? (If not, ensure she has sufficient ARVs for herself and the baby for  the entire duration of her</a:t>
                      </a:r>
                      <a:r>
                        <a:rPr dirty="0" sz="1000">
                          <a:latin typeface="Calibri"/>
                          <a:cs typeface="Calibri"/>
                        </a:rPr>
                        <a:t> </a:t>
                      </a:r>
                      <a:r>
                        <a:rPr dirty="0" sz="1000" spc="-5">
                          <a:latin typeface="Calibri"/>
                          <a:cs typeface="Calibri"/>
                        </a:rPr>
                        <a:t>stay.)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37882">
                <a:tc>
                  <a:txBody>
                    <a:bodyPr/>
                    <a:lstStyle/>
                    <a:p>
                      <a:pPr marL="82550" marR="459740">
                        <a:lnSpc>
                          <a:spcPct val="100000"/>
                        </a:lnSpc>
                        <a:spcBef>
                          <a:spcPts val="204"/>
                        </a:spcBef>
                      </a:pPr>
                      <a:r>
                        <a:rPr dirty="0" sz="1000" b="1">
                          <a:latin typeface="Calibri"/>
                          <a:cs typeface="Calibri"/>
                        </a:rPr>
                        <a:t>S</a:t>
                      </a:r>
                      <a:r>
                        <a:rPr dirty="0" sz="1000" spc="-10" b="1">
                          <a:latin typeface="Calibri"/>
                          <a:cs typeface="Calibri"/>
                        </a:rPr>
                        <a:t>c</a:t>
                      </a:r>
                      <a:r>
                        <a:rPr dirty="0" sz="1000" b="1">
                          <a:latin typeface="Calibri"/>
                          <a:cs typeface="Calibri"/>
                        </a:rPr>
                        <a:t>h</a:t>
                      </a:r>
                      <a:r>
                        <a:rPr dirty="0" sz="1000" spc="-5" b="1">
                          <a:latin typeface="Calibri"/>
                          <a:cs typeface="Calibri"/>
                        </a:rPr>
                        <a:t>e</a:t>
                      </a:r>
                      <a:r>
                        <a:rPr dirty="0" sz="1000" b="1">
                          <a:latin typeface="Calibri"/>
                          <a:cs typeface="Calibri"/>
                        </a:rPr>
                        <a:t>duling  </a:t>
                      </a:r>
                      <a:r>
                        <a:rPr dirty="0" sz="1000" spc="-5" b="1">
                          <a:latin typeface="Calibri"/>
                          <a:cs typeface="Calibri"/>
                        </a:rPr>
                        <a:t>difficulty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84455">
                        <a:lnSpc>
                          <a:spcPct val="100000"/>
                        </a:lnSpc>
                        <a:spcBef>
                          <a:spcPts val="204"/>
                        </a:spcBef>
                      </a:pPr>
                      <a:r>
                        <a:rPr dirty="0" sz="1000" spc="-5">
                          <a:latin typeface="Calibri"/>
                          <a:cs typeface="Calibri"/>
                        </a:rPr>
                        <a:t>Have you been too busy </a:t>
                      </a:r>
                      <a:r>
                        <a:rPr dirty="0" sz="1000">
                          <a:latin typeface="Calibri"/>
                          <a:cs typeface="Calibri"/>
                        </a:rPr>
                        <a:t>to </a:t>
                      </a:r>
                      <a:r>
                        <a:rPr dirty="0" sz="1000" spc="-5">
                          <a:latin typeface="Calibri"/>
                          <a:cs typeface="Calibri"/>
                        </a:rPr>
                        <a:t>take [</a:t>
                      </a:r>
                      <a:r>
                        <a:rPr dirty="0" sz="1000" spc="-5" i="1">
                          <a:latin typeface="Calibri"/>
                          <a:cs typeface="Calibri"/>
                        </a:rPr>
                        <a:t>give</a:t>
                      </a:r>
                      <a:r>
                        <a:rPr dirty="0" sz="1000" spc="-5">
                          <a:latin typeface="Calibri"/>
                          <a:cs typeface="Calibri"/>
                        </a:rPr>
                        <a:t>] ARVs? Does work take you way from home  for long periods of time? Do you have trouble finding privacy at work for taking  </a:t>
                      </a:r>
                      <a:r>
                        <a:rPr dirty="0" sz="1000" spc="-10">
                          <a:latin typeface="Calibri"/>
                          <a:cs typeface="Calibri"/>
                        </a:rPr>
                        <a:t>ARVs?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gridSpan="2">
                  <a:txBody>
                    <a:bodyPr/>
                    <a:lstStyle/>
                    <a:p>
                      <a:pPr algn="ctr" marL="635">
                        <a:lnSpc>
                          <a:spcPct val="100000"/>
                        </a:lnSpc>
                        <a:spcBef>
                          <a:spcPts val="219"/>
                        </a:spcBef>
                      </a:pPr>
                      <a:r>
                        <a:rPr dirty="0" sz="1000" spc="-5" b="1">
                          <a:latin typeface="Calibri"/>
                          <a:cs typeface="Calibri"/>
                        </a:rPr>
                        <a:t>HOUSEHOLD</a:t>
                      </a:r>
                      <a:endParaRPr sz="10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r>
              <a:tr h="385482">
                <a:tc>
                  <a:txBody>
                    <a:bodyPr/>
                    <a:lstStyle/>
                    <a:p>
                      <a:pPr marL="82550">
                        <a:lnSpc>
                          <a:spcPct val="100000"/>
                        </a:lnSpc>
                        <a:spcBef>
                          <a:spcPts val="204"/>
                        </a:spcBef>
                      </a:pPr>
                      <a:r>
                        <a:rPr dirty="0" sz="1000" spc="-5" b="1">
                          <a:latin typeface="Calibri"/>
                          <a:cs typeface="Calibri"/>
                        </a:rPr>
                        <a:t>Share </a:t>
                      </a:r>
                      <a:r>
                        <a:rPr dirty="0" sz="1000" b="1">
                          <a:latin typeface="Calibri"/>
                          <a:cs typeface="Calibri"/>
                        </a:rPr>
                        <a:t>with</a:t>
                      </a:r>
                      <a:r>
                        <a:rPr dirty="0" sz="1000" spc="-35" b="1">
                          <a:latin typeface="Calibri"/>
                          <a:cs typeface="Calibri"/>
                        </a:rPr>
                        <a:t> </a:t>
                      </a:r>
                      <a:r>
                        <a:rPr dirty="0" sz="1000" spc="-5" b="1">
                          <a:latin typeface="Calibri"/>
                          <a:cs typeface="Calibri"/>
                        </a:rPr>
                        <a:t>others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459105">
                        <a:lnSpc>
                          <a:spcPct val="100000"/>
                        </a:lnSpc>
                        <a:spcBef>
                          <a:spcPts val="204"/>
                        </a:spcBef>
                      </a:pPr>
                      <a:r>
                        <a:rPr dirty="0" sz="1000" spc="-5">
                          <a:latin typeface="Calibri"/>
                          <a:cs typeface="Calibri"/>
                        </a:rPr>
                        <a:t>Have you ever shared your ARVs with others? </a:t>
                      </a:r>
                      <a:r>
                        <a:rPr dirty="0" sz="1000">
                          <a:latin typeface="Calibri"/>
                          <a:cs typeface="Calibri"/>
                        </a:rPr>
                        <a:t>Or </a:t>
                      </a:r>
                      <a:r>
                        <a:rPr dirty="0" sz="1000" spc="-5">
                          <a:latin typeface="Calibri"/>
                          <a:cs typeface="Calibri"/>
                        </a:rPr>
                        <a:t>given your baby’s ARV </a:t>
                      </a:r>
                      <a:r>
                        <a:rPr dirty="0" sz="1000">
                          <a:latin typeface="Calibri"/>
                          <a:cs typeface="Calibri"/>
                        </a:rPr>
                        <a:t>to  </a:t>
                      </a:r>
                      <a:r>
                        <a:rPr dirty="0" sz="1000" spc="-5">
                          <a:latin typeface="Calibri"/>
                          <a:cs typeface="Calibri"/>
                        </a:rPr>
                        <a:t>anyone else?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20"/>
                        </a:spcBef>
                      </a:pPr>
                      <a:r>
                        <a:rPr dirty="0" sz="1000" spc="-5" b="1">
                          <a:latin typeface="Calibri"/>
                          <a:cs typeface="Calibri"/>
                        </a:rPr>
                        <a:t>Fear of</a:t>
                      </a:r>
                      <a:r>
                        <a:rPr dirty="0" sz="1000" spc="-40" b="1">
                          <a:latin typeface="Calibri"/>
                          <a:cs typeface="Calibri"/>
                        </a:rPr>
                        <a:t> </a:t>
                      </a:r>
                      <a:r>
                        <a:rPr dirty="0" sz="1000" spc="-5" b="1">
                          <a:latin typeface="Calibri"/>
                          <a:cs typeface="Calibri"/>
                        </a:rPr>
                        <a:t>disclosure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20"/>
                        </a:spcBef>
                      </a:pPr>
                      <a:r>
                        <a:rPr dirty="0" sz="1000" spc="-5">
                          <a:latin typeface="Calibri"/>
                          <a:cs typeface="Calibri"/>
                        </a:rPr>
                        <a:t>Have you disclosed your HIV status </a:t>
                      </a:r>
                      <a:r>
                        <a:rPr dirty="0" sz="1000">
                          <a:latin typeface="Calibri"/>
                          <a:cs typeface="Calibri"/>
                        </a:rPr>
                        <a:t>to </a:t>
                      </a:r>
                      <a:r>
                        <a:rPr dirty="0" sz="1000" spc="-5">
                          <a:latin typeface="Calibri"/>
                          <a:cs typeface="Calibri"/>
                        </a:rPr>
                        <a:t>your family or your partner?</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234950">
                        <a:lnSpc>
                          <a:spcPct val="100000"/>
                        </a:lnSpc>
                        <a:spcBef>
                          <a:spcPts val="209"/>
                        </a:spcBef>
                      </a:pPr>
                      <a:r>
                        <a:rPr dirty="0" sz="1000" b="1">
                          <a:latin typeface="Calibri"/>
                          <a:cs typeface="Calibri"/>
                        </a:rPr>
                        <a:t>F</a:t>
                      </a:r>
                      <a:r>
                        <a:rPr dirty="0" sz="1000" spc="-10" b="1">
                          <a:latin typeface="Calibri"/>
                          <a:cs typeface="Calibri"/>
                        </a:rPr>
                        <a:t>a</a:t>
                      </a:r>
                      <a:r>
                        <a:rPr dirty="0" sz="1000" spc="-5" b="1">
                          <a:latin typeface="Calibri"/>
                          <a:cs typeface="Calibri"/>
                        </a:rPr>
                        <a:t>m</a:t>
                      </a:r>
                      <a:r>
                        <a:rPr dirty="0" sz="1000" b="1">
                          <a:latin typeface="Calibri"/>
                          <a:cs typeface="Calibri"/>
                        </a:rPr>
                        <a:t>ily</a:t>
                      </a:r>
                      <a:r>
                        <a:rPr dirty="0" sz="1000" spc="-10" b="1">
                          <a:latin typeface="Calibri"/>
                          <a:cs typeface="Calibri"/>
                        </a:rPr>
                        <a:t>/</a:t>
                      </a:r>
                      <a:r>
                        <a:rPr dirty="0" sz="1000" b="1">
                          <a:latin typeface="Calibri"/>
                          <a:cs typeface="Calibri"/>
                        </a:rPr>
                        <a:t>p</a:t>
                      </a:r>
                      <a:r>
                        <a:rPr dirty="0" sz="1000" spc="-10" b="1">
                          <a:latin typeface="Calibri"/>
                          <a:cs typeface="Calibri"/>
                        </a:rPr>
                        <a:t>ar</a:t>
                      </a:r>
                      <a:r>
                        <a:rPr dirty="0" sz="1000" b="1">
                          <a:latin typeface="Calibri"/>
                          <a:cs typeface="Calibri"/>
                        </a:rPr>
                        <a:t>tn</a:t>
                      </a:r>
                      <a:r>
                        <a:rPr dirty="0" sz="1000" spc="-5" b="1">
                          <a:latin typeface="Calibri"/>
                          <a:cs typeface="Calibri"/>
                        </a:rPr>
                        <a:t>e</a:t>
                      </a:r>
                      <a:r>
                        <a:rPr dirty="0" sz="1000" b="1">
                          <a:latin typeface="Calibri"/>
                          <a:cs typeface="Calibri"/>
                        </a:rPr>
                        <a:t>r  </a:t>
                      </a:r>
                      <a:r>
                        <a:rPr dirty="0" sz="1000" spc="-5" b="1">
                          <a:latin typeface="Calibri"/>
                          <a:cs typeface="Calibri"/>
                        </a:rPr>
                        <a:t>relationships</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280035">
                        <a:lnSpc>
                          <a:spcPct val="100000"/>
                        </a:lnSpc>
                        <a:spcBef>
                          <a:spcPts val="209"/>
                        </a:spcBef>
                      </a:pPr>
                      <a:r>
                        <a:rPr dirty="0" sz="1000" spc="-5">
                          <a:latin typeface="Calibri"/>
                          <a:cs typeface="Calibri"/>
                        </a:rPr>
                        <a:t>Has your family or partner been non-supportive or kept you from taking ARVs  [</a:t>
                      </a:r>
                      <a:r>
                        <a:rPr dirty="0" sz="1000" spc="-5" i="1">
                          <a:latin typeface="Calibri"/>
                          <a:cs typeface="Calibri"/>
                        </a:rPr>
                        <a:t>giving ARVs </a:t>
                      </a:r>
                      <a:r>
                        <a:rPr dirty="0" sz="1000" i="1">
                          <a:latin typeface="Calibri"/>
                          <a:cs typeface="Calibri"/>
                        </a:rPr>
                        <a:t>to </a:t>
                      </a:r>
                      <a:r>
                        <a:rPr dirty="0" sz="1000" spc="-5" i="1">
                          <a:latin typeface="Calibri"/>
                          <a:cs typeface="Calibri"/>
                        </a:rPr>
                        <a:t>your</a:t>
                      </a:r>
                      <a:r>
                        <a:rPr dirty="0" sz="1000" spc="-20" i="1">
                          <a:latin typeface="Calibri"/>
                          <a:cs typeface="Calibri"/>
                        </a:rPr>
                        <a:t> </a:t>
                      </a:r>
                      <a:r>
                        <a:rPr dirty="0" sz="1000" spc="-5" i="1">
                          <a:latin typeface="Calibri"/>
                          <a:cs typeface="Calibri"/>
                        </a:rPr>
                        <a:t>baby</a:t>
                      </a:r>
                      <a:r>
                        <a:rPr dirty="0" sz="1000" spc="-5">
                          <a:latin typeface="Calibri"/>
                          <a:cs typeface="Calibri"/>
                        </a:rPr>
                        <a:t>]?</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20"/>
                        </a:spcBef>
                      </a:pPr>
                      <a:r>
                        <a:rPr dirty="0" sz="1000" spc="-5" b="1">
                          <a:latin typeface="Calibri"/>
                          <a:cs typeface="Calibri"/>
                        </a:rPr>
                        <a:t>Inability </a:t>
                      </a:r>
                      <a:r>
                        <a:rPr dirty="0" sz="1000" b="1">
                          <a:latin typeface="Calibri"/>
                          <a:cs typeface="Calibri"/>
                        </a:rPr>
                        <a:t>to</a:t>
                      </a:r>
                      <a:r>
                        <a:rPr dirty="0" sz="1000" spc="-15" b="1">
                          <a:latin typeface="Calibri"/>
                          <a:cs typeface="Calibri"/>
                        </a:rPr>
                        <a:t> </a:t>
                      </a:r>
                      <a:r>
                        <a:rPr dirty="0" sz="1000" spc="-5" b="1">
                          <a:latin typeface="Calibri"/>
                          <a:cs typeface="Calibri"/>
                        </a:rPr>
                        <a:t>pay</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20"/>
                        </a:spcBef>
                      </a:pPr>
                      <a:r>
                        <a:rPr dirty="0" sz="1000" spc="-5">
                          <a:latin typeface="Calibri"/>
                          <a:cs typeface="Calibri"/>
                        </a:rPr>
                        <a:t>Have clinic or other fees kept you from taking [</a:t>
                      </a:r>
                      <a:r>
                        <a:rPr dirty="0" sz="1000" spc="-5" i="1">
                          <a:latin typeface="Calibri"/>
                          <a:cs typeface="Calibri"/>
                        </a:rPr>
                        <a:t>giving</a:t>
                      </a:r>
                      <a:r>
                        <a:rPr dirty="0" sz="1000" spc="-5">
                          <a:latin typeface="Calibri"/>
                          <a:cs typeface="Calibri"/>
                        </a:rPr>
                        <a:t>]</a:t>
                      </a:r>
                      <a:r>
                        <a:rPr dirty="0" sz="1000" spc="35">
                          <a:latin typeface="Calibri"/>
                          <a:cs typeface="Calibri"/>
                        </a:rPr>
                        <a:t> </a:t>
                      </a:r>
                      <a:r>
                        <a:rPr dirty="0" sz="1000" spc="-5">
                          <a:latin typeface="Calibri"/>
                          <a:cs typeface="Calibri"/>
                        </a:rPr>
                        <a:t>ARVs?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33082">
                <a:tc>
                  <a:txBody>
                    <a:bodyPr/>
                    <a:lstStyle/>
                    <a:p>
                      <a:pPr marL="82550">
                        <a:lnSpc>
                          <a:spcPct val="100000"/>
                        </a:lnSpc>
                        <a:spcBef>
                          <a:spcPts val="210"/>
                        </a:spcBef>
                      </a:pPr>
                      <a:r>
                        <a:rPr dirty="0" sz="1000" spc="-5" b="1">
                          <a:latin typeface="Calibri"/>
                          <a:cs typeface="Calibri"/>
                        </a:rPr>
                        <a:t>Food</a:t>
                      </a:r>
                      <a:r>
                        <a:rPr dirty="0" sz="1000" spc="-15" b="1">
                          <a:latin typeface="Calibri"/>
                          <a:cs typeface="Calibri"/>
                        </a:rPr>
                        <a:t> </a:t>
                      </a:r>
                      <a:r>
                        <a:rPr dirty="0" sz="1000" spc="-5" b="1">
                          <a:latin typeface="Calibri"/>
                          <a:cs typeface="Calibri"/>
                        </a:rPr>
                        <a:t>insecurity</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10"/>
                        </a:spcBef>
                      </a:pPr>
                      <a:r>
                        <a:rPr dirty="0" sz="1000" spc="-5">
                          <a:latin typeface="Calibri"/>
                          <a:cs typeface="Calibri"/>
                        </a:rPr>
                        <a:t>Has </a:t>
                      </a:r>
                      <a:r>
                        <a:rPr dirty="0" sz="1000">
                          <a:latin typeface="Calibri"/>
                          <a:cs typeface="Calibri"/>
                        </a:rPr>
                        <a:t>a </a:t>
                      </a:r>
                      <a:r>
                        <a:rPr dirty="0" sz="1000" spc="-5">
                          <a:latin typeface="Calibri"/>
                          <a:cs typeface="Calibri"/>
                        </a:rPr>
                        <a:t>lack of adequate food ever been </a:t>
                      </a:r>
                      <a:r>
                        <a:rPr dirty="0" sz="1000">
                          <a:latin typeface="Calibri"/>
                          <a:cs typeface="Calibri"/>
                        </a:rPr>
                        <a:t>a </a:t>
                      </a:r>
                      <a:r>
                        <a:rPr dirty="0" sz="1000" spc="-5">
                          <a:latin typeface="Calibri"/>
                          <a:cs typeface="Calibri"/>
                        </a:rPr>
                        <a:t>problem for taking</a:t>
                      </a:r>
                      <a:r>
                        <a:rPr dirty="0" sz="1000" spc="-15">
                          <a:latin typeface="Calibri"/>
                          <a:cs typeface="Calibri"/>
                        </a:rPr>
                        <a:t> </a:t>
                      </a:r>
                      <a:r>
                        <a:rPr dirty="0" sz="1000" spc="-5">
                          <a:latin typeface="Calibri"/>
                          <a:cs typeface="Calibri"/>
                        </a:rPr>
                        <a:t>ARVs?</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bl>
          </a:graphicData>
        </a:graphic>
      </p:graphicFrame>
      <p:grpSp>
        <p:nvGrpSpPr>
          <p:cNvPr id="17" name="object 17"/>
          <p:cNvGrpSpPr/>
          <p:nvPr/>
        </p:nvGrpSpPr>
        <p:grpSpPr>
          <a:xfrm>
            <a:off x="566927" y="3334511"/>
            <a:ext cx="2981325" cy="2694940"/>
            <a:chOff x="566927" y="3334511"/>
            <a:chExt cx="2981325" cy="2694940"/>
          </a:xfrm>
        </p:grpSpPr>
        <p:sp>
          <p:nvSpPr>
            <p:cNvPr id="18" name="object 18"/>
            <p:cNvSpPr/>
            <p:nvPr/>
          </p:nvSpPr>
          <p:spPr>
            <a:xfrm>
              <a:off x="566927" y="3334511"/>
              <a:ext cx="2980944" cy="2694432"/>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609599" y="3352799"/>
              <a:ext cx="2895600" cy="2613025"/>
            </a:xfrm>
            <a:custGeom>
              <a:avLst/>
              <a:gdLst/>
              <a:ahLst/>
              <a:cxnLst/>
              <a:rect l="l" t="t" r="r" b="b"/>
              <a:pathLst>
                <a:path w="2895600" h="2613025">
                  <a:moveTo>
                    <a:pt x="2895600" y="0"/>
                  </a:moveTo>
                  <a:lnTo>
                    <a:pt x="0" y="0"/>
                  </a:lnTo>
                  <a:lnTo>
                    <a:pt x="0" y="2612671"/>
                  </a:lnTo>
                  <a:lnTo>
                    <a:pt x="2895600" y="2612671"/>
                  </a:lnTo>
                  <a:lnTo>
                    <a:pt x="2895600" y="0"/>
                  </a:lnTo>
                  <a:close/>
                </a:path>
              </a:pathLst>
            </a:custGeom>
            <a:solidFill>
              <a:srgbClr val="E6E0EC"/>
            </a:solidFill>
          </p:spPr>
          <p:txBody>
            <a:bodyPr wrap="square" lIns="0" tIns="0" rIns="0" bIns="0" rtlCol="0"/>
            <a:lstStyle/>
            <a:p/>
          </p:txBody>
        </p:sp>
        <p:sp>
          <p:nvSpPr>
            <p:cNvPr id="20" name="object 20"/>
            <p:cNvSpPr/>
            <p:nvPr/>
          </p:nvSpPr>
          <p:spPr>
            <a:xfrm>
              <a:off x="685799" y="3657599"/>
              <a:ext cx="518813" cy="533400"/>
            </a:xfrm>
            <a:prstGeom prst="rect">
              <a:avLst/>
            </a:prstGeom>
            <a:blipFill>
              <a:blip r:embed="rId6" cstate="print"/>
              <a:stretch>
                <a:fillRect/>
              </a:stretch>
            </a:blipFill>
          </p:spPr>
          <p:txBody>
            <a:bodyPr wrap="square" lIns="0" tIns="0" rIns="0" bIns="0" rtlCol="0"/>
            <a:lstStyle/>
            <a:p/>
          </p:txBody>
        </p:sp>
      </p:grpSp>
      <p:sp>
        <p:nvSpPr>
          <p:cNvPr id="21" name="object 21"/>
          <p:cNvSpPr txBox="1"/>
          <p:nvPr/>
        </p:nvSpPr>
        <p:spPr>
          <a:xfrm>
            <a:off x="609600" y="3352800"/>
            <a:ext cx="2895600" cy="2613025"/>
          </a:xfrm>
          <a:prstGeom prst="rect">
            <a:avLst/>
          </a:prstGeom>
        </p:spPr>
        <p:txBody>
          <a:bodyPr wrap="square" lIns="0" tIns="65405" rIns="0" bIns="0" rtlCol="0" vert="horz">
            <a:spAutoFit/>
          </a:bodyPr>
          <a:lstStyle/>
          <a:p>
            <a:pPr marL="767715">
              <a:lnSpc>
                <a:spcPct val="100000"/>
              </a:lnSpc>
              <a:spcBef>
                <a:spcPts val="515"/>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marL="767715" marR="7620">
              <a:lnSpc>
                <a:spcPct val="78300"/>
              </a:lnSpc>
              <a:spcBef>
                <a:spcPts val="325"/>
              </a:spcBef>
            </a:pPr>
            <a:r>
              <a:rPr dirty="0" sz="1200" spc="-5" b="1">
                <a:latin typeface="Calibri"/>
                <a:cs typeface="Calibri"/>
              </a:rPr>
              <a:t>Summarize what was learned  </a:t>
            </a:r>
            <a:r>
              <a:rPr dirty="0" sz="1200" spc="-10" b="1">
                <a:latin typeface="Calibri"/>
                <a:cs typeface="Calibri"/>
              </a:rPr>
              <a:t>from </a:t>
            </a:r>
            <a:r>
              <a:rPr dirty="0" sz="1200" b="1">
                <a:latin typeface="Calibri"/>
                <a:cs typeface="Calibri"/>
              </a:rPr>
              <a:t>the </a:t>
            </a:r>
            <a:r>
              <a:rPr dirty="0" sz="1200" spc="-5" b="1">
                <a:latin typeface="Calibri"/>
                <a:cs typeface="Calibri"/>
              </a:rPr>
              <a:t>patient </a:t>
            </a:r>
            <a:r>
              <a:rPr dirty="0" sz="1200" b="1">
                <a:latin typeface="Calibri"/>
                <a:cs typeface="Calibri"/>
              </a:rPr>
              <a:t>about </a:t>
            </a:r>
            <a:r>
              <a:rPr dirty="0" sz="1200" spc="-10" b="1">
                <a:latin typeface="Calibri"/>
                <a:cs typeface="Calibri"/>
              </a:rPr>
              <a:t>any  </a:t>
            </a:r>
            <a:r>
              <a:rPr dirty="0" sz="1200" spc="-5" b="1">
                <a:latin typeface="Calibri"/>
                <a:cs typeface="Calibri"/>
              </a:rPr>
              <a:t>specific barriers identified </a:t>
            </a:r>
            <a:r>
              <a:rPr dirty="0" sz="1200" b="1">
                <a:latin typeface="Calibri"/>
                <a:cs typeface="Calibri"/>
              </a:rPr>
              <a:t>on this  </a:t>
            </a:r>
            <a:r>
              <a:rPr dirty="0" sz="1200" spc="-10" b="1">
                <a:latin typeface="Calibri"/>
                <a:cs typeface="Calibri"/>
              </a:rPr>
              <a:t>card.</a:t>
            </a:r>
            <a:endParaRPr sz="1200">
              <a:latin typeface="Calibri"/>
              <a:cs typeface="Calibri"/>
            </a:endParaRPr>
          </a:p>
          <a:p>
            <a:pPr marL="91440">
              <a:lnSpc>
                <a:spcPct val="100000"/>
              </a:lnSpc>
              <a:spcBef>
                <a:spcPts val="1150"/>
              </a:spcBef>
            </a:pPr>
            <a:r>
              <a:rPr dirty="0" sz="1200" spc="-5" b="1">
                <a:latin typeface="Calibri"/>
                <a:cs typeface="Calibri"/>
              </a:rPr>
              <a:t>A: Affirmations, </a:t>
            </a:r>
            <a:r>
              <a:rPr dirty="0" sz="1200" spc="-10" b="1">
                <a:latin typeface="Calibri"/>
                <a:cs typeface="Calibri"/>
              </a:rPr>
              <a:t>for</a:t>
            </a:r>
            <a:r>
              <a:rPr dirty="0" sz="1200" spc="5" b="1">
                <a:latin typeface="Calibri"/>
                <a:cs typeface="Calibri"/>
              </a:rPr>
              <a:t> </a:t>
            </a:r>
            <a:r>
              <a:rPr dirty="0" sz="1200" spc="-10" b="1">
                <a:latin typeface="Calibri"/>
                <a:cs typeface="Calibri"/>
              </a:rPr>
              <a:t>example:</a:t>
            </a:r>
            <a:endParaRPr sz="1200">
              <a:latin typeface="Calibri"/>
              <a:cs typeface="Calibri"/>
            </a:endParaRPr>
          </a:p>
          <a:p>
            <a:pPr marL="377190" marR="290830" indent="-285750">
              <a:lnSpc>
                <a:spcPct val="97500"/>
              </a:lnSpc>
              <a:spcBef>
                <a:spcPts val="85"/>
              </a:spcBef>
              <a:buFont typeface="Arial"/>
              <a:buChar char="•"/>
              <a:tabLst>
                <a:tab pos="376555" algn="l"/>
                <a:tab pos="377190" algn="l"/>
              </a:tabLst>
            </a:pP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appreciate that you are able</a:t>
            </a:r>
            <a:r>
              <a:rPr dirty="0" sz="1200" spc="-5" i="1">
                <a:latin typeface="Calibri"/>
                <a:cs typeface="Calibri"/>
              </a:rPr>
              <a:t> </a:t>
            </a:r>
            <a:r>
              <a:rPr dirty="0" sz="1200" spc="-10">
                <a:latin typeface="Calibri"/>
                <a:cs typeface="Calibri"/>
              </a:rPr>
              <a:t>to </a:t>
            </a:r>
            <a:r>
              <a:rPr dirty="0" sz="1200" spc="-5">
                <a:latin typeface="Calibri"/>
                <a:cs typeface="Calibri"/>
              </a:rPr>
              <a:t>be  honest about the </a:t>
            </a:r>
            <a:r>
              <a:rPr dirty="0" sz="1200" spc="-15">
                <a:latin typeface="Calibri"/>
                <a:cs typeface="Calibri"/>
              </a:rPr>
              <a:t>way </a:t>
            </a:r>
            <a:r>
              <a:rPr dirty="0" sz="1200" spc="-10">
                <a:latin typeface="Calibri"/>
                <a:cs typeface="Calibri"/>
              </a:rPr>
              <a:t>you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5">
                <a:latin typeface="Calibri"/>
                <a:cs typeface="Calibri"/>
              </a:rPr>
              <a:t>[</a:t>
            </a:r>
            <a:r>
              <a:rPr dirty="0" sz="1200" spc="-5" i="1">
                <a:latin typeface="Calibri"/>
                <a:cs typeface="Calibri"/>
              </a:rPr>
              <a:t>give </a:t>
            </a:r>
            <a:r>
              <a:rPr dirty="0" sz="1200" spc="-25" i="1">
                <a:latin typeface="Calibri"/>
                <a:cs typeface="Calibri"/>
              </a:rPr>
              <a:t>ARVs </a:t>
            </a:r>
            <a:r>
              <a:rPr dirty="0" sz="1200" spc="-10" i="1">
                <a:latin typeface="Calibri"/>
                <a:cs typeface="Calibri"/>
              </a:rPr>
              <a:t>to </a:t>
            </a:r>
            <a:r>
              <a:rPr dirty="0" sz="1200" spc="-5" i="1">
                <a:latin typeface="Calibri"/>
                <a:cs typeface="Calibri"/>
              </a:rPr>
              <a:t>your</a:t>
            </a:r>
            <a:r>
              <a:rPr dirty="0" sz="1200" spc="50" i="1">
                <a:latin typeface="Calibri"/>
                <a:cs typeface="Calibri"/>
              </a:rPr>
              <a:t> </a:t>
            </a:r>
            <a:r>
              <a:rPr dirty="0" sz="1200" spc="-10" i="1">
                <a:latin typeface="Calibri"/>
                <a:cs typeface="Calibri"/>
              </a:rPr>
              <a:t>baby</a:t>
            </a:r>
            <a:r>
              <a:rPr dirty="0" sz="1200" spc="-10">
                <a:latin typeface="Calibri"/>
                <a:cs typeface="Calibri"/>
              </a:rPr>
              <a:t>].</a:t>
            </a:r>
            <a:endParaRPr sz="1200">
              <a:latin typeface="Calibri"/>
              <a:cs typeface="Calibri"/>
            </a:endParaRPr>
          </a:p>
          <a:p>
            <a:pPr marL="377190" marR="163830" indent="-285750">
              <a:lnSpc>
                <a:spcPts val="1390"/>
              </a:lnSpc>
              <a:spcBef>
                <a:spcPts val="160"/>
              </a:spcBef>
              <a:buFont typeface="Arial"/>
              <a:buChar char="•"/>
              <a:tabLst>
                <a:tab pos="376555" algn="l"/>
                <a:tab pos="377190" algn="l"/>
              </a:tabLst>
            </a:pPr>
            <a:r>
              <a:rPr dirty="0" u="sng" sz="1200" spc="-30" i="1">
                <a:uFill>
                  <a:solidFill>
                    <a:srgbClr val="000000"/>
                  </a:solidFill>
                </a:uFill>
                <a:latin typeface="Calibri"/>
                <a:cs typeface="Calibri"/>
              </a:rPr>
              <a:t>You </a:t>
            </a:r>
            <a:r>
              <a:rPr dirty="0" u="sng" sz="1200" spc="-5" i="1">
                <a:uFill>
                  <a:solidFill>
                    <a:srgbClr val="000000"/>
                  </a:solidFill>
                </a:uFill>
                <a:latin typeface="Calibri"/>
                <a:cs typeface="Calibri"/>
              </a:rPr>
              <a:t>are clearly </a:t>
            </a:r>
            <a:r>
              <a:rPr dirty="0" u="sng" sz="1200" i="1">
                <a:uFill>
                  <a:solidFill>
                    <a:srgbClr val="000000"/>
                  </a:solidFill>
                </a:uFill>
                <a:latin typeface="Calibri"/>
                <a:cs typeface="Calibri"/>
              </a:rPr>
              <a:t>a </a:t>
            </a:r>
            <a:r>
              <a:rPr dirty="0" u="sng" sz="1200" spc="-5" i="1">
                <a:uFill>
                  <a:solidFill>
                    <a:srgbClr val="000000"/>
                  </a:solidFill>
                </a:uFill>
                <a:latin typeface="Calibri"/>
                <a:cs typeface="Calibri"/>
              </a:rPr>
              <a:t>resourceful person</a:t>
            </a:r>
            <a:r>
              <a:rPr dirty="0" sz="1200" spc="-5" i="1">
                <a:latin typeface="Calibri"/>
                <a:cs typeface="Calibri"/>
              </a:rPr>
              <a:t> </a:t>
            </a:r>
            <a:r>
              <a:rPr dirty="0" sz="1200" spc="-15">
                <a:latin typeface="Calibri"/>
                <a:cs typeface="Calibri"/>
              </a:rPr>
              <a:t>to  </a:t>
            </a:r>
            <a:r>
              <a:rPr dirty="0" sz="1200" spc="-5">
                <a:latin typeface="Calibri"/>
                <a:cs typeface="Calibri"/>
              </a:rPr>
              <a:t>manage </a:t>
            </a:r>
            <a:r>
              <a:rPr dirty="0" sz="1200">
                <a:latin typeface="Calibri"/>
                <a:cs typeface="Calibri"/>
              </a:rPr>
              <a:t>so </a:t>
            </a:r>
            <a:r>
              <a:rPr dirty="0" sz="1200" spc="-10">
                <a:latin typeface="Calibri"/>
                <a:cs typeface="Calibri"/>
              </a:rPr>
              <a:t>many</a:t>
            </a:r>
            <a:r>
              <a:rPr dirty="0" sz="1200">
                <a:latin typeface="Calibri"/>
                <a:cs typeface="Calibri"/>
              </a:rPr>
              <a:t> </a:t>
            </a:r>
            <a:r>
              <a:rPr dirty="0" sz="1200" spc="-5">
                <a:latin typeface="Calibri"/>
                <a:cs typeface="Calibri"/>
              </a:rPr>
              <a:t>challenges.</a:t>
            </a:r>
            <a:endParaRPr sz="1200">
              <a:latin typeface="Calibri"/>
              <a:cs typeface="Calibri"/>
            </a:endParaRPr>
          </a:p>
          <a:p>
            <a:pPr marL="377190" marR="146050" indent="-285750">
              <a:lnSpc>
                <a:spcPts val="1420"/>
              </a:lnSpc>
              <a:spcBef>
                <a:spcPts val="75"/>
              </a:spcBef>
              <a:buFont typeface="Arial"/>
              <a:buChar char="•"/>
              <a:tabLst>
                <a:tab pos="376555" algn="l"/>
                <a:tab pos="377190" algn="l"/>
              </a:tabLst>
            </a:pPr>
            <a:r>
              <a:rPr dirty="0" u="sng" sz="1200" spc="-20" i="1">
                <a:uFill>
                  <a:solidFill>
                    <a:srgbClr val="000000"/>
                  </a:solidFill>
                </a:uFill>
                <a:latin typeface="Calibri"/>
                <a:cs typeface="Calibri"/>
              </a:rPr>
              <a:t>You’ve </a:t>
            </a:r>
            <a:r>
              <a:rPr dirty="0" u="sng" sz="1200" spc="-10" i="1">
                <a:uFill>
                  <a:solidFill>
                    <a:srgbClr val="000000"/>
                  </a:solidFill>
                </a:uFill>
                <a:latin typeface="Calibri"/>
                <a:cs typeface="Calibri"/>
              </a:rPr>
              <a:t>worked </a:t>
            </a:r>
            <a:r>
              <a:rPr dirty="0" u="sng" sz="1200" spc="-5" i="1">
                <a:uFill>
                  <a:solidFill>
                    <a:srgbClr val="000000"/>
                  </a:solidFill>
                </a:uFill>
                <a:latin typeface="Calibri"/>
                <a:cs typeface="Calibri"/>
              </a:rPr>
              <a:t>really hard</a:t>
            </a:r>
            <a:r>
              <a:rPr dirty="0" sz="1200" spc="-5" i="1">
                <a:latin typeface="Calibri"/>
                <a:cs typeface="Calibri"/>
              </a:rPr>
              <a:t> </a:t>
            </a:r>
            <a:r>
              <a:rPr dirty="0" sz="1200" spc="-10">
                <a:latin typeface="Calibri"/>
                <a:cs typeface="Calibri"/>
              </a:rPr>
              <a:t>to </a:t>
            </a:r>
            <a:r>
              <a:rPr dirty="0" sz="1200" spc="-15">
                <a:latin typeface="Calibri"/>
                <a:cs typeface="Calibri"/>
              </a:rPr>
              <a:t>take </a:t>
            </a:r>
            <a:r>
              <a:rPr dirty="0" sz="1200" spc="-10">
                <a:latin typeface="Calibri"/>
                <a:cs typeface="Calibri"/>
              </a:rPr>
              <a:t>your  </a:t>
            </a:r>
            <a:r>
              <a:rPr dirty="0" sz="1200" spc="-5">
                <a:latin typeface="Calibri"/>
                <a:cs typeface="Calibri"/>
              </a:rPr>
              <a:t>medications </a:t>
            </a:r>
            <a:r>
              <a:rPr dirty="0" sz="1200" spc="-10">
                <a:latin typeface="Calibri"/>
                <a:cs typeface="Calibri"/>
              </a:rPr>
              <a:t>despite </a:t>
            </a:r>
            <a:r>
              <a:rPr dirty="0" sz="1200" spc="-5">
                <a:latin typeface="Calibri"/>
                <a:cs typeface="Calibri"/>
              </a:rPr>
              <a:t>these challenges.</a:t>
            </a:r>
            <a:endParaRPr sz="1200">
              <a:latin typeface="Calibri"/>
              <a:cs typeface="Calibri"/>
            </a:endParaRPr>
          </a:p>
        </p:txBody>
      </p:sp>
      <p:grpSp>
        <p:nvGrpSpPr>
          <p:cNvPr id="22" name="object 22"/>
          <p:cNvGrpSpPr/>
          <p:nvPr/>
        </p:nvGrpSpPr>
        <p:grpSpPr>
          <a:xfrm>
            <a:off x="7691437" y="743672"/>
            <a:ext cx="1740535" cy="1233170"/>
            <a:chOff x="7691437" y="743672"/>
            <a:chExt cx="1740535" cy="1233170"/>
          </a:xfrm>
        </p:grpSpPr>
        <p:sp>
          <p:nvSpPr>
            <p:cNvPr id="23" name="object 23"/>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4" name="object 24"/>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5" name="object 25"/>
            <p:cNvSpPr/>
            <p:nvPr/>
          </p:nvSpPr>
          <p:spPr>
            <a:xfrm>
              <a:off x="7848600" y="820434"/>
              <a:ext cx="1489045" cy="1084565"/>
            </a:xfrm>
            <a:prstGeom prst="rect">
              <a:avLst/>
            </a:prstGeom>
            <a:blipFill>
              <a:blip r:embed="rId7" cstate="print"/>
              <a:stretch>
                <a:fillRect/>
              </a:stretch>
            </a:blipFill>
          </p:spPr>
          <p:txBody>
            <a:bodyPr wrap="square" lIns="0" tIns="0" rIns="0" bIns="0" rtlCol="0"/>
            <a:lstStyle/>
            <a:p/>
          </p:txBody>
        </p:sp>
      </p:grpSp>
      <p:sp>
        <p:nvSpPr>
          <p:cNvPr id="26" name="object 2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8. </a:t>
            </a:r>
            <a:r>
              <a:rPr dirty="0" sz="2800" spc="-10">
                <a:solidFill>
                  <a:srgbClr val="FFFFFF"/>
                </a:solidFill>
              </a:rPr>
              <a:t>What are </a:t>
            </a:r>
            <a:r>
              <a:rPr dirty="0" sz="2800" spc="-5">
                <a:solidFill>
                  <a:srgbClr val="FFFFFF"/>
                </a:solidFill>
              </a:rPr>
              <a:t>the challenges </a:t>
            </a:r>
            <a:r>
              <a:rPr dirty="0" sz="2800">
                <a:solidFill>
                  <a:srgbClr val="FFFFFF"/>
                </a:solidFill>
              </a:rPr>
              <a:t>in </a:t>
            </a:r>
            <a:r>
              <a:rPr dirty="0" sz="2800" spc="-5">
                <a:solidFill>
                  <a:srgbClr val="FFFFFF"/>
                </a:solidFill>
              </a:rPr>
              <a:t>taking </a:t>
            </a:r>
            <a:r>
              <a:rPr dirty="0" sz="2800" spc="-15">
                <a:solidFill>
                  <a:srgbClr val="FFFFFF"/>
                </a:solidFill>
              </a:rPr>
              <a:t>your</a:t>
            </a:r>
            <a:r>
              <a:rPr dirty="0" sz="2800" spc="45">
                <a:solidFill>
                  <a:srgbClr val="FFFFFF"/>
                </a:solidFill>
              </a:rPr>
              <a:t> </a:t>
            </a:r>
            <a:r>
              <a:rPr dirty="0" sz="2800" spc="-35">
                <a:solidFill>
                  <a:srgbClr val="FFFFFF"/>
                </a:solidFill>
              </a:rPr>
              <a:t>ARVs?</a:t>
            </a:r>
            <a:endParaRPr sz="2800"/>
          </a:p>
        </p:txBody>
      </p:sp>
      <p:sp>
        <p:nvSpPr>
          <p:cNvPr id="3" name="object 3"/>
          <p:cNvSpPr txBox="1"/>
          <p:nvPr/>
        </p:nvSpPr>
        <p:spPr>
          <a:xfrm>
            <a:off x="7012940" y="1946147"/>
            <a:ext cx="2412365" cy="4914900"/>
          </a:xfrm>
          <a:prstGeom prst="rect">
            <a:avLst/>
          </a:prstGeom>
        </p:spPr>
        <p:txBody>
          <a:bodyPr wrap="square" lIns="0" tIns="12700" rIns="0" bIns="0" rtlCol="0" vert="horz">
            <a:spAutoFit/>
          </a:bodyPr>
          <a:lstStyle/>
          <a:p>
            <a:pPr marL="298450" marR="71120" indent="-285750">
              <a:lnSpc>
                <a:spcPct val="100000"/>
              </a:lnSpc>
              <a:spcBef>
                <a:spcPts val="100"/>
              </a:spcBef>
              <a:buFont typeface="Wingdings"/>
              <a:buChar char="➢"/>
              <a:tabLst>
                <a:tab pos="298450" algn="l"/>
              </a:tabLst>
            </a:pPr>
            <a:r>
              <a:rPr dirty="0" sz="2000">
                <a:latin typeface="Calibri"/>
                <a:cs typeface="Calibri"/>
              </a:rPr>
              <a:t>Sometimes </a:t>
            </a:r>
            <a:r>
              <a:rPr dirty="0" sz="2000" spc="-5">
                <a:latin typeface="Calibri"/>
                <a:cs typeface="Calibri"/>
              </a:rPr>
              <a:t>there  </a:t>
            </a:r>
            <a:r>
              <a:rPr dirty="0" sz="2000" spc="-10">
                <a:latin typeface="Calibri"/>
                <a:cs typeface="Calibri"/>
              </a:rPr>
              <a:t>are </a:t>
            </a:r>
            <a:r>
              <a:rPr dirty="0" sz="2000" spc="-5">
                <a:latin typeface="Calibri"/>
                <a:cs typeface="Calibri"/>
              </a:rPr>
              <a:t>clinic </a:t>
            </a:r>
            <a:r>
              <a:rPr dirty="0" sz="2000">
                <a:latin typeface="Calibri"/>
                <a:cs typeface="Calibri"/>
              </a:rPr>
              <a:t>or  </a:t>
            </a:r>
            <a:r>
              <a:rPr dirty="0" sz="2000" spc="-5">
                <a:latin typeface="Calibri"/>
                <a:cs typeface="Calibri"/>
              </a:rPr>
              <a:t>community</a:t>
            </a:r>
            <a:r>
              <a:rPr dirty="0" sz="2000" spc="-60">
                <a:latin typeface="Calibri"/>
                <a:cs typeface="Calibri"/>
              </a:rPr>
              <a:t> </a:t>
            </a:r>
            <a:r>
              <a:rPr dirty="0" sz="2000" spc="-5">
                <a:latin typeface="Calibri"/>
                <a:cs typeface="Calibri"/>
              </a:rPr>
              <a:t>barriers  </a:t>
            </a:r>
            <a:r>
              <a:rPr dirty="0" sz="2000" spc="-10">
                <a:latin typeface="Calibri"/>
                <a:cs typeface="Calibri"/>
              </a:rPr>
              <a:t>to </a:t>
            </a:r>
            <a:r>
              <a:rPr dirty="0" sz="2000" spc="-5">
                <a:latin typeface="Calibri"/>
                <a:cs typeface="Calibri"/>
              </a:rPr>
              <a:t>taking </a:t>
            </a:r>
            <a:r>
              <a:rPr dirty="0" sz="2000" spc="-25">
                <a:latin typeface="Calibri"/>
                <a:cs typeface="Calibri"/>
              </a:rPr>
              <a:t>ARVs. </a:t>
            </a:r>
            <a:r>
              <a:rPr dirty="0" sz="2000" spc="-35">
                <a:latin typeface="Calibri"/>
                <a:cs typeface="Calibri"/>
              </a:rPr>
              <a:t>We  </a:t>
            </a:r>
            <a:r>
              <a:rPr dirty="0" sz="2000" spc="-5">
                <a:latin typeface="Calibri"/>
                <a:cs typeface="Calibri"/>
              </a:rPr>
              <a:t>can support you </a:t>
            </a:r>
            <a:r>
              <a:rPr dirty="0" sz="2000" spc="-10">
                <a:latin typeface="Calibri"/>
                <a:cs typeface="Calibri"/>
              </a:rPr>
              <a:t>to  overcome </a:t>
            </a:r>
            <a:r>
              <a:rPr dirty="0" sz="2000">
                <a:latin typeface="Calibri"/>
                <a:cs typeface="Calibri"/>
              </a:rPr>
              <a:t>these  </a:t>
            </a:r>
            <a:r>
              <a:rPr dirty="0" sz="2000" spc="-5">
                <a:latin typeface="Calibri"/>
                <a:cs typeface="Calibri"/>
              </a:rPr>
              <a:t>barriers.</a:t>
            </a:r>
            <a:endParaRPr sz="2000">
              <a:latin typeface="Calibri"/>
              <a:cs typeface="Calibri"/>
            </a:endParaRPr>
          </a:p>
          <a:p>
            <a:pPr>
              <a:lnSpc>
                <a:spcPct val="100000"/>
              </a:lnSpc>
              <a:spcBef>
                <a:spcPts val="45"/>
              </a:spcBef>
              <a:buFont typeface="Wingdings"/>
              <a:buChar char="➢"/>
            </a:pPr>
            <a:endParaRPr sz="1900">
              <a:latin typeface="Calibri"/>
              <a:cs typeface="Calibri"/>
            </a:endParaRPr>
          </a:p>
          <a:p>
            <a:pPr marL="298450" marR="5080" indent="-285750">
              <a:lnSpc>
                <a:spcPct val="101299"/>
              </a:lnSpc>
              <a:spcBef>
                <a:spcPts val="5"/>
              </a:spcBef>
              <a:buFont typeface="Wingdings"/>
              <a:buChar char="➢"/>
              <a:tabLst>
                <a:tab pos="298450" algn="l"/>
              </a:tabLst>
            </a:pPr>
            <a:r>
              <a:rPr dirty="0" sz="2000" spc="-10">
                <a:latin typeface="Calibri"/>
                <a:cs typeface="Calibri"/>
              </a:rPr>
              <a:t>Are </a:t>
            </a:r>
            <a:r>
              <a:rPr dirty="0" sz="2000" spc="-5">
                <a:latin typeface="Calibri"/>
                <a:cs typeface="Calibri"/>
              </a:rPr>
              <a:t>there </a:t>
            </a:r>
            <a:r>
              <a:rPr dirty="0" sz="2000" spc="-10">
                <a:latin typeface="Calibri"/>
                <a:cs typeface="Calibri"/>
              </a:rPr>
              <a:t>family  </a:t>
            </a:r>
            <a:r>
              <a:rPr dirty="0" sz="2000" spc="-5">
                <a:latin typeface="Calibri"/>
                <a:cs typeface="Calibri"/>
              </a:rPr>
              <a:t>traditions </a:t>
            </a:r>
            <a:r>
              <a:rPr dirty="0" sz="2000" spc="-10">
                <a:latin typeface="Calibri"/>
                <a:cs typeface="Calibri"/>
              </a:rPr>
              <a:t>around  </a:t>
            </a:r>
            <a:r>
              <a:rPr dirty="0" sz="2000" spc="-5">
                <a:latin typeface="Calibri"/>
                <a:cs typeface="Calibri"/>
              </a:rPr>
              <a:t>delivery that we  </a:t>
            </a:r>
            <a:r>
              <a:rPr dirty="0" sz="2000">
                <a:latin typeface="Calibri"/>
                <a:cs typeface="Calibri"/>
              </a:rPr>
              <a:t>should </a:t>
            </a:r>
            <a:r>
              <a:rPr dirty="0" sz="2000" spc="-5">
                <a:latin typeface="Calibri"/>
                <a:cs typeface="Calibri"/>
              </a:rPr>
              <a:t>know</a:t>
            </a:r>
            <a:r>
              <a:rPr dirty="0" sz="2000" spc="-65">
                <a:latin typeface="Calibri"/>
                <a:cs typeface="Calibri"/>
              </a:rPr>
              <a:t> </a:t>
            </a:r>
            <a:r>
              <a:rPr dirty="0" sz="2000" spc="-5">
                <a:latin typeface="Calibri"/>
                <a:cs typeface="Calibri"/>
              </a:rPr>
              <a:t>about?</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algn="just" marL="298450" marR="246379" indent="-285750">
              <a:lnSpc>
                <a:spcPct val="100000"/>
              </a:lnSpc>
              <a:spcBef>
                <a:spcPts val="5"/>
              </a:spcBef>
              <a:buFont typeface="Wingdings"/>
              <a:buChar char="➢"/>
              <a:tabLst>
                <a:tab pos="298450" algn="l"/>
              </a:tabLst>
            </a:pPr>
            <a:r>
              <a:rPr dirty="0" sz="2000" spc="-15">
                <a:latin typeface="Calibri"/>
                <a:cs typeface="Calibri"/>
              </a:rPr>
              <a:t>Let’s </a:t>
            </a:r>
            <a:r>
              <a:rPr dirty="0" sz="2000" spc="-5">
                <a:latin typeface="Calibri"/>
                <a:cs typeface="Calibri"/>
              </a:rPr>
              <a:t>plan </a:t>
            </a:r>
            <a:r>
              <a:rPr dirty="0" sz="2000" spc="-15">
                <a:latin typeface="Calibri"/>
                <a:cs typeface="Calibri"/>
              </a:rPr>
              <a:t>for </a:t>
            </a:r>
            <a:r>
              <a:rPr dirty="0" sz="2000" spc="-405">
                <a:latin typeface="Calibri"/>
                <a:cs typeface="Calibri"/>
              </a:rPr>
              <a:t>your  </a:t>
            </a:r>
            <a:r>
              <a:rPr dirty="0" sz="2000" spc="-5">
                <a:latin typeface="Calibri"/>
                <a:cs typeface="Calibri"/>
              </a:rPr>
              <a:t>delivery and </a:t>
            </a:r>
            <a:r>
              <a:rPr dirty="0" sz="2000" spc="-15">
                <a:latin typeface="Calibri"/>
                <a:cs typeface="Calibri"/>
              </a:rPr>
              <a:t>post-  </a:t>
            </a:r>
            <a:r>
              <a:rPr dirty="0" sz="2000" spc="-5">
                <a:latin typeface="Calibri"/>
                <a:cs typeface="Calibri"/>
              </a:rPr>
              <a:t>partum</a:t>
            </a:r>
            <a:r>
              <a:rPr dirty="0" sz="2000" spc="-15">
                <a:latin typeface="Calibri"/>
                <a:cs typeface="Calibri"/>
              </a:rPr>
              <a:t> </a:t>
            </a:r>
            <a:r>
              <a:rPr dirty="0" sz="2000" spc="-10">
                <a:latin typeface="Calibri"/>
                <a:cs typeface="Calibri"/>
              </a:rPr>
              <a:t>care.</a:t>
            </a:r>
            <a:endParaRPr sz="2000">
              <a:latin typeface="Calibri"/>
              <a:cs typeface="Calibri"/>
            </a:endParaRPr>
          </a:p>
        </p:txBody>
      </p:sp>
      <p:sp>
        <p:nvSpPr>
          <p:cNvPr id="4" name="object 4"/>
          <p:cNvSpPr/>
          <p:nvPr/>
        </p:nvSpPr>
        <p:spPr>
          <a:xfrm>
            <a:off x="1027993" y="2016494"/>
            <a:ext cx="5652341" cy="415570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8920" y="1505203"/>
            <a:ext cx="2726690" cy="1479550"/>
          </a:xfrm>
          <a:prstGeom prst="rect">
            <a:avLst/>
          </a:prstGeom>
        </p:spPr>
        <p:txBody>
          <a:bodyPr wrap="square" lIns="0" tIns="12700" rIns="0" bIns="0" rtlCol="0" vert="horz">
            <a:spAutoFit/>
          </a:bodyPr>
          <a:lstStyle/>
          <a:p>
            <a:pPr marL="12700">
              <a:lnSpc>
                <a:spcPts val="1415"/>
              </a:lnSpc>
              <a:spcBef>
                <a:spcPts val="100"/>
              </a:spcBef>
            </a:pPr>
            <a:r>
              <a:rPr dirty="0" sz="1200" b="1">
                <a:latin typeface="Calibri"/>
                <a:cs typeface="Calibri"/>
              </a:rPr>
              <a:t>KEY </a:t>
            </a:r>
            <a:r>
              <a:rPr dirty="0" sz="1200" spc="-10" b="1">
                <a:latin typeface="Calibri"/>
                <a:cs typeface="Calibri"/>
              </a:rPr>
              <a:t>MESSAGES:</a:t>
            </a:r>
            <a:endParaRPr sz="1200">
              <a:latin typeface="Calibri"/>
              <a:cs typeface="Calibri"/>
            </a:endParaRPr>
          </a:p>
          <a:p>
            <a:pPr marL="298450" marR="5080" indent="-285750">
              <a:lnSpc>
                <a:spcPct val="81100"/>
              </a:lnSpc>
              <a:spcBef>
                <a:spcPts val="245"/>
              </a:spcBef>
              <a:buFont typeface="Wingdings"/>
              <a:buChar char="➢"/>
              <a:tabLst>
                <a:tab pos="298450" algn="l"/>
              </a:tabLst>
            </a:pPr>
            <a:r>
              <a:rPr dirty="0" sz="1200" spc="-5">
                <a:latin typeface="Calibri"/>
                <a:cs typeface="Calibri"/>
              </a:rPr>
              <a:t>Sometimes </a:t>
            </a:r>
            <a:r>
              <a:rPr dirty="0" sz="1200" spc="-10">
                <a:latin typeface="Calibri"/>
                <a:cs typeface="Calibri"/>
              </a:rPr>
              <a:t>there are </a:t>
            </a:r>
            <a:r>
              <a:rPr dirty="0" sz="1200" spc="-5">
                <a:latin typeface="Calibri"/>
                <a:cs typeface="Calibri"/>
              </a:rPr>
              <a:t>clinic </a:t>
            </a:r>
            <a:r>
              <a:rPr dirty="0" sz="1200">
                <a:latin typeface="Calibri"/>
                <a:cs typeface="Calibri"/>
              </a:rPr>
              <a:t>or  </a:t>
            </a:r>
            <a:r>
              <a:rPr dirty="0" sz="1200" spc="-5">
                <a:latin typeface="Calibri"/>
                <a:cs typeface="Calibri"/>
              </a:rPr>
              <a:t>community </a:t>
            </a:r>
            <a:r>
              <a:rPr dirty="0" sz="1200" spc="-10">
                <a:latin typeface="Calibri"/>
                <a:cs typeface="Calibri"/>
              </a:rPr>
              <a:t>barriers to </a:t>
            </a:r>
            <a:r>
              <a:rPr dirty="0" sz="1200" spc="-5">
                <a:latin typeface="Calibri"/>
                <a:cs typeface="Calibri"/>
              </a:rPr>
              <a:t>taking </a:t>
            </a:r>
            <a:r>
              <a:rPr dirty="0" sz="1200" spc="-15">
                <a:latin typeface="Calibri"/>
                <a:cs typeface="Calibri"/>
              </a:rPr>
              <a:t>ARVs. </a:t>
            </a:r>
            <a:r>
              <a:rPr dirty="0" sz="1200" spc="-25">
                <a:latin typeface="Calibri"/>
                <a:cs typeface="Calibri"/>
              </a:rPr>
              <a:t>We  </a:t>
            </a:r>
            <a:r>
              <a:rPr dirty="0" sz="1200" spc="-5">
                <a:latin typeface="Calibri"/>
                <a:cs typeface="Calibri"/>
              </a:rPr>
              <a:t>can support </a:t>
            </a:r>
            <a:r>
              <a:rPr dirty="0" sz="1200" spc="-10">
                <a:latin typeface="Calibri"/>
                <a:cs typeface="Calibri"/>
              </a:rPr>
              <a:t>you to overcome </a:t>
            </a:r>
            <a:r>
              <a:rPr dirty="0" sz="1200" spc="-5">
                <a:latin typeface="Calibri"/>
                <a:cs typeface="Calibri"/>
              </a:rPr>
              <a:t>these  </a:t>
            </a:r>
            <a:r>
              <a:rPr dirty="0" sz="1200" spc="-10">
                <a:latin typeface="Calibri"/>
                <a:cs typeface="Calibri"/>
              </a:rPr>
              <a:t>barriers.</a:t>
            </a:r>
            <a:endParaRPr sz="1200">
              <a:latin typeface="Calibri"/>
              <a:cs typeface="Calibri"/>
            </a:endParaRPr>
          </a:p>
          <a:p>
            <a:pPr marL="298450" marR="131445" indent="-285750">
              <a:lnSpc>
                <a:spcPts val="1200"/>
              </a:lnSpc>
              <a:spcBef>
                <a:spcPts val="195"/>
              </a:spcBef>
              <a:buFont typeface="Wingdings"/>
              <a:buChar char="➢"/>
              <a:tabLst>
                <a:tab pos="298450" algn="l"/>
              </a:tabLst>
            </a:pPr>
            <a:r>
              <a:rPr dirty="0" sz="1200" spc="-10">
                <a:latin typeface="Calibri"/>
                <a:cs typeface="Calibri"/>
              </a:rPr>
              <a:t>Are there family traditions around  </a:t>
            </a:r>
            <a:r>
              <a:rPr dirty="0" sz="1200" spc="-5">
                <a:latin typeface="Calibri"/>
                <a:cs typeface="Calibri"/>
              </a:rPr>
              <a:t>delivery </a:t>
            </a:r>
            <a:r>
              <a:rPr dirty="0" sz="1200" spc="-10">
                <a:latin typeface="Calibri"/>
                <a:cs typeface="Calibri"/>
              </a:rPr>
              <a:t>that </a:t>
            </a:r>
            <a:r>
              <a:rPr dirty="0" sz="1200" spc="-5">
                <a:latin typeface="Calibri"/>
                <a:cs typeface="Calibri"/>
              </a:rPr>
              <a:t>we should know</a:t>
            </a:r>
            <a:r>
              <a:rPr dirty="0" sz="1200" spc="-30">
                <a:latin typeface="Calibri"/>
                <a:cs typeface="Calibri"/>
              </a:rPr>
              <a:t> </a:t>
            </a:r>
            <a:r>
              <a:rPr dirty="0" sz="1200" spc="-5">
                <a:latin typeface="Calibri"/>
                <a:cs typeface="Calibri"/>
              </a:rPr>
              <a:t>about?</a:t>
            </a:r>
            <a:endParaRPr sz="1200">
              <a:latin typeface="Calibri"/>
              <a:cs typeface="Calibri"/>
            </a:endParaRPr>
          </a:p>
          <a:p>
            <a:pPr marL="298450" marR="170815" indent="-285750">
              <a:lnSpc>
                <a:spcPct val="76700"/>
              </a:lnSpc>
              <a:spcBef>
                <a:spcPts val="310"/>
              </a:spcBef>
              <a:buFont typeface="Wingdings"/>
              <a:buChar char="➢"/>
              <a:tabLst>
                <a:tab pos="298450" algn="l"/>
              </a:tabLst>
            </a:pPr>
            <a:r>
              <a:rPr dirty="0" sz="1200" spc="-10">
                <a:latin typeface="Calibri"/>
                <a:cs typeface="Calibri"/>
              </a:rPr>
              <a:t>Let’s </a:t>
            </a:r>
            <a:r>
              <a:rPr dirty="0" sz="1200" spc="-5">
                <a:latin typeface="Calibri"/>
                <a:cs typeface="Calibri"/>
              </a:rPr>
              <a:t>plan </a:t>
            </a:r>
            <a:r>
              <a:rPr dirty="0" sz="1200" spc="-10">
                <a:latin typeface="Calibri"/>
                <a:cs typeface="Calibri"/>
              </a:rPr>
              <a:t>for your </a:t>
            </a:r>
            <a:r>
              <a:rPr dirty="0" sz="1200" spc="-5">
                <a:latin typeface="Calibri"/>
                <a:cs typeface="Calibri"/>
              </a:rPr>
              <a:t>delivery and </a:t>
            </a:r>
            <a:r>
              <a:rPr dirty="0" sz="1200" spc="-200">
                <a:latin typeface="Calibri"/>
                <a:cs typeface="Calibri"/>
              </a:rPr>
              <a:t>post-  </a:t>
            </a:r>
            <a:r>
              <a:rPr dirty="0" sz="1200" spc="-10">
                <a:latin typeface="Calibri"/>
                <a:cs typeface="Calibri"/>
              </a:rPr>
              <a:t>partum</a:t>
            </a:r>
            <a:r>
              <a:rPr dirty="0" sz="1200">
                <a:latin typeface="Calibri"/>
                <a:cs typeface="Calibri"/>
              </a:rPr>
              <a:t> </a:t>
            </a:r>
            <a:r>
              <a:rPr dirty="0" sz="1200" spc="-10">
                <a:latin typeface="Calibri"/>
                <a:cs typeface="Calibri"/>
              </a:rPr>
              <a:t>care.</a:t>
            </a:r>
            <a:endParaRPr sz="1200">
              <a:latin typeface="Calibri"/>
              <a:cs typeface="Calibri"/>
            </a:endParaRPr>
          </a:p>
        </p:txBody>
      </p:sp>
      <p:sp>
        <p:nvSpPr>
          <p:cNvPr id="3" name="object 3"/>
          <p:cNvSpPr txBox="1"/>
          <p:nvPr/>
        </p:nvSpPr>
        <p:spPr>
          <a:xfrm>
            <a:off x="3986312"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3986312" y="1754123"/>
            <a:ext cx="3472815" cy="443230"/>
          </a:xfrm>
          <a:prstGeom prst="rect">
            <a:avLst/>
          </a:prstGeom>
        </p:spPr>
        <p:txBody>
          <a:bodyPr wrap="square" lIns="0" tIns="26670" rIns="0" bIns="0" rtlCol="0" vert="horz">
            <a:spAutoFit/>
          </a:bodyPr>
          <a:lstStyle/>
          <a:p>
            <a:pPr marL="298450" marR="5080" indent="-285750">
              <a:lnSpc>
                <a:spcPts val="1610"/>
              </a:lnSpc>
              <a:spcBef>
                <a:spcPts val="210"/>
              </a:spcBef>
              <a:buFont typeface="Arial"/>
              <a:buChar char="•"/>
              <a:tabLst>
                <a:tab pos="297815" algn="l"/>
                <a:tab pos="298450" algn="l"/>
              </a:tabLst>
            </a:pPr>
            <a:r>
              <a:rPr dirty="0" sz="1400" spc="-15">
                <a:latin typeface="Calibri"/>
                <a:cs typeface="Calibri"/>
              </a:rPr>
              <a:t>Let’s </a:t>
            </a:r>
            <a:r>
              <a:rPr dirty="0" sz="1400" spc="-5">
                <a:latin typeface="Calibri"/>
                <a:cs typeface="Calibri"/>
              </a:rPr>
              <a:t>continue to </a:t>
            </a:r>
            <a:r>
              <a:rPr dirty="0" sz="1400" spc="-10">
                <a:latin typeface="Calibri"/>
                <a:cs typeface="Calibri"/>
              </a:rPr>
              <a:t>explore any </a:t>
            </a:r>
            <a:r>
              <a:rPr dirty="0" sz="1400" spc="-5">
                <a:latin typeface="Calibri"/>
                <a:cs typeface="Calibri"/>
              </a:rPr>
              <a:t>challenges  </a:t>
            </a:r>
            <a:r>
              <a:rPr dirty="0" sz="1400" spc="-10">
                <a:latin typeface="Calibri"/>
                <a:cs typeface="Calibri"/>
              </a:rPr>
              <a:t>you </a:t>
            </a:r>
            <a:r>
              <a:rPr dirty="0" sz="1400" spc="-15">
                <a:latin typeface="Calibri"/>
                <a:cs typeface="Calibri"/>
              </a:rPr>
              <a:t>may </a:t>
            </a:r>
            <a:r>
              <a:rPr dirty="0" sz="1400">
                <a:latin typeface="Calibri"/>
                <a:cs typeface="Calibri"/>
              </a:rPr>
              <a:t>be </a:t>
            </a:r>
            <a:r>
              <a:rPr dirty="0" sz="1400" spc="-10">
                <a:latin typeface="Calibri"/>
                <a:cs typeface="Calibri"/>
              </a:rPr>
              <a:t>facing </a:t>
            </a:r>
            <a:r>
              <a:rPr dirty="0" sz="1400" spc="-5">
                <a:latin typeface="Calibri"/>
                <a:cs typeface="Calibri"/>
              </a:rPr>
              <a:t>when taking </a:t>
            </a:r>
            <a:r>
              <a:rPr dirty="0" sz="1400" spc="-20">
                <a:latin typeface="Calibri"/>
                <a:cs typeface="Calibri"/>
              </a:rPr>
              <a:t>ARVs</a:t>
            </a:r>
            <a:r>
              <a:rPr dirty="0" sz="1400" spc="5">
                <a:latin typeface="Calibri"/>
                <a:cs typeface="Calibri"/>
              </a:rPr>
              <a:t> </a:t>
            </a:r>
            <a:r>
              <a:rPr dirty="0" sz="1400">
                <a:latin typeface="Calibri"/>
                <a:cs typeface="Calibri"/>
              </a:rPr>
              <a:t>[</a:t>
            </a:r>
            <a:r>
              <a:rPr dirty="0" sz="1400" i="1">
                <a:latin typeface="Calibri"/>
                <a:cs typeface="Calibri"/>
              </a:rPr>
              <a:t>giving</a:t>
            </a:r>
            <a:endParaRPr sz="1400">
              <a:latin typeface="Calibri"/>
              <a:cs typeface="Calibri"/>
            </a:endParaRPr>
          </a:p>
        </p:txBody>
      </p:sp>
      <p:sp>
        <p:nvSpPr>
          <p:cNvPr id="5" name="object 5"/>
          <p:cNvSpPr txBox="1"/>
          <p:nvPr/>
        </p:nvSpPr>
        <p:spPr>
          <a:xfrm>
            <a:off x="4272062" y="2174747"/>
            <a:ext cx="4683760" cy="238760"/>
          </a:xfrm>
          <a:prstGeom prst="rect">
            <a:avLst/>
          </a:prstGeom>
        </p:spPr>
        <p:txBody>
          <a:bodyPr wrap="square" lIns="0" tIns="12700" rIns="0" bIns="0" rtlCol="0" vert="horz">
            <a:spAutoFit/>
          </a:bodyPr>
          <a:lstStyle/>
          <a:p>
            <a:pPr marL="12700">
              <a:lnSpc>
                <a:spcPct val="100000"/>
              </a:lnSpc>
              <a:spcBef>
                <a:spcPts val="100"/>
              </a:spcBef>
            </a:pPr>
            <a:r>
              <a:rPr dirty="0" sz="1400" spc="-25" i="1">
                <a:latin typeface="Calibri"/>
                <a:cs typeface="Calibri"/>
              </a:rPr>
              <a:t>ARVs </a:t>
            </a:r>
            <a:r>
              <a:rPr dirty="0" sz="1400" spc="-10" i="1">
                <a:latin typeface="Calibri"/>
                <a:cs typeface="Calibri"/>
              </a:rPr>
              <a:t>to </a:t>
            </a:r>
            <a:r>
              <a:rPr dirty="0" sz="1400" spc="-5" i="1">
                <a:latin typeface="Calibri"/>
                <a:cs typeface="Calibri"/>
              </a:rPr>
              <a:t>your </a:t>
            </a:r>
            <a:r>
              <a:rPr dirty="0" sz="1400" i="1">
                <a:latin typeface="Calibri"/>
                <a:cs typeface="Calibri"/>
              </a:rPr>
              <a:t>baby</a:t>
            </a:r>
            <a:r>
              <a:rPr dirty="0" sz="1400">
                <a:latin typeface="Calibri"/>
                <a:cs typeface="Calibri"/>
              </a:rPr>
              <a:t>] </a:t>
            </a:r>
            <a:r>
              <a:rPr dirty="0" sz="1400" spc="-5" b="1">
                <a:latin typeface="Calibri"/>
                <a:cs typeface="Calibri"/>
              </a:rPr>
              <a:t>(institutional and community </a:t>
            </a:r>
            <a:r>
              <a:rPr dirty="0" sz="1400" spc="-10" b="1">
                <a:latin typeface="Calibri"/>
                <a:cs typeface="Calibri"/>
              </a:rPr>
              <a:t>level</a:t>
            </a:r>
            <a:r>
              <a:rPr dirty="0" sz="1400" spc="20" b="1">
                <a:latin typeface="Calibri"/>
                <a:cs typeface="Calibri"/>
              </a:rPr>
              <a:t> </a:t>
            </a:r>
            <a:r>
              <a:rPr dirty="0" sz="1400" spc="-5" b="1">
                <a:latin typeface="Calibri"/>
                <a:cs typeface="Calibri"/>
              </a:rPr>
              <a:t>barriers).</a:t>
            </a:r>
            <a:endParaRPr sz="1400">
              <a:latin typeface="Calibri"/>
              <a:cs typeface="Calibri"/>
            </a:endParaRPr>
          </a:p>
        </p:txBody>
      </p:sp>
      <p:grpSp>
        <p:nvGrpSpPr>
          <p:cNvPr id="6" name="object 6"/>
          <p:cNvGrpSpPr/>
          <p:nvPr/>
        </p:nvGrpSpPr>
        <p:grpSpPr>
          <a:xfrm>
            <a:off x="457200" y="453525"/>
            <a:ext cx="9144000" cy="6703695"/>
            <a:chOff x="457200" y="453525"/>
            <a:chExt cx="9144000" cy="6703695"/>
          </a:xfrm>
        </p:grpSpPr>
        <p:sp>
          <p:nvSpPr>
            <p:cNvPr id="7" name="object 7"/>
            <p:cNvSpPr/>
            <p:nvPr/>
          </p:nvSpPr>
          <p:spPr>
            <a:xfrm>
              <a:off x="3758184" y="1493519"/>
              <a:ext cx="103632" cy="5663184"/>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810000" y="1514563"/>
              <a:ext cx="0" cy="5572125"/>
            </a:xfrm>
            <a:custGeom>
              <a:avLst/>
              <a:gdLst/>
              <a:ahLst/>
              <a:cxnLst/>
              <a:rect l="l" t="t" r="r" b="b"/>
              <a:pathLst>
                <a:path w="0" h="5572125">
                  <a:moveTo>
                    <a:pt x="0" y="0"/>
                  </a:moveTo>
                  <a:lnTo>
                    <a:pt x="1" y="5572036"/>
                  </a:lnTo>
                </a:path>
              </a:pathLst>
            </a:custGeom>
            <a:ln w="19050">
              <a:solidFill>
                <a:srgbClr val="002060"/>
              </a:solidFill>
            </a:ln>
          </p:spPr>
          <p:txBody>
            <a:bodyPr wrap="square" lIns="0" tIns="0" rIns="0" bIns="0" rtlCol="0"/>
            <a:lstStyle/>
            <a:p/>
          </p:txBody>
        </p:sp>
        <p:sp>
          <p:nvSpPr>
            <p:cNvPr id="9" name="object 9"/>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grpSp>
      <p:sp>
        <p:nvSpPr>
          <p:cNvPr id="10" name="object 10"/>
          <p:cNvSpPr txBox="1">
            <a:spLocks noGrp="1"/>
          </p:cNvSpPr>
          <p:nvPr>
            <p:ph type="title"/>
          </p:nvPr>
        </p:nvSpPr>
        <p:spPr>
          <a:xfrm>
            <a:off x="936730" y="641603"/>
            <a:ext cx="6554470" cy="421640"/>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8. What </a:t>
            </a:r>
            <a:r>
              <a:rPr dirty="0" spc="-10">
                <a:solidFill>
                  <a:srgbClr val="FFFFFF"/>
                </a:solidFill>
              </a:rPr>
              <a:t>are </a:t>
            </a:r>
            <a:r>
              <a:rPr dirty="0" spc="-5">
                <a:solidFill>
                  <a:srgbClr val="FFFFFF"/>
                </a:solidFill>
              </a:rPr>
              <a:t>the challenges in </a:t>
            </a:r>
            <a:r>
              <a:rPr dirty="0" spc="-10">
                <a:solidFill>
                  <a:srgbClr val="FFFFFF"/>
                </a:solidFill>
              </a:rPr>
              <a:t>taking your</a:t>
            </a:r>
            <a:r>
              <a:rPr dirty="0" spc="15">
                <a:solidFill>
                  <a:srgbClr val="FFFFFF"/>
                </a:solidFill>
              </a:rPr>
              <a:t> </a:t>
            </a:r>
            <a:r>
              <a:rPr dirty="0" spc="-30">
                <a:solidFill>
                  <a:srgbClr val="FFFFFF"/>
                </a:solidFill>
              </a:rPr>
              <a:t>ARVs?</a:t>
            </a:r>
          </a:p>
        </p:txBody>
      </p:sp>
      <p:grpSp>
        <p:nvGrpSpPr>
          <p:cNvPr id="11" name="object 11"/>
          <p:cNvGrpSpPr/>
          <p:nvPr/>
        </p:nvGrpSpPr>
        <p:grpSpPr>
          <a:xfrm>
            <a:off x="643127" y="6095086"/>
            <a:ext cx="2981325" cy="1056005"/>
            <a:chOff x="643127" y="6095086"/>
            <a:chExt cx="2981325" cy="1056005"/>
          </a:xfrm>
        </p:grpSpPr>
        <p:sp>
          <p:nvSpPr>
            <p:cNvPr id="12" name="object 12"/>
            <p:cNvSpPr/>
            <p:nvPr/>
          </p:nvSpPr>
          <p:spPr>
            <a:xfrm>
              <a:off x="643127" y="6111239"/>
              <a:ext cx="2980944" cy="1039367"/>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685799" y="6128456"/>
              <a:ext cx="2895600" cy="958215"/>
            </a:xfrm>
            <a:custGeom>
              <a:avLst/>
              <a:gdLst/>
              <a:ahLst/>
              <a:cxnLst/>
              <a:rect l="l" t="t" r="r" b="b"/>
              <a:pathLst>
                <a:path w="2895600" h="958215">
                  <a:moveTo>
                    <a:pt x="2895600" y="0"/>
                  </a:moveTo>
                  <a:lnTo>
                    <a:pt x="0" y="0"/>
                  </a:lnTo>
                  <a:lnTo>
                    <a:pt x="0" y="958144"/>
                  </a:lnTo>
                  <a:lnTo>
                    <a:pt x="2895600" y="958144"/>
                  </a:lnTo>
                  <a:lnTo>
                    <a:pt x="2895600" y="0"/>
                  </a:lnTo>
                  <a:close/>
                </a:path>
              </a:pathLst>
            </a:custGeom>
            <a:solidFill>
              <a:srgbClr val="FFFFCC"/>
            </a:solidFill>
          </p:spPr>
          <p:txBody>
            <a:bodyPr wrap="square" lIns="0" tIns="0" rIns="0" bIns="0" rtlCol="0"/>
            <a:lstStyle/>
            <a:p/>
          </p:txBody>
        </p:sp>
        <p:sp>
          <p:nvSpPr>
            <p:cNvPr id="14" name="object 14"/>
            <p:cNvSpPr/>
            <p:nvPr/>
          </p:nvSpPr>
          <p:spPr>
            <a:xfrm>
              <a:off x="799140" y="6095086"/>
              <a:ext cx="496261" cy="381914"/>
            </a:xfrm>
            <a:prstGeom prst="rect">
              <a:avLst/>
            </a:prstGeom>
            <a:blipFill>
              <a:blip r:embed="rId4" cstate="print"/>
              <a:stretch>
                <a:fillRect/>
              </a:stretch>
            </a:blipFill>
          </p:spPr>
          <p:txBody>
            <a:bodyPr wrap="square" lIns="0" tIns="0" rIns="0" bIns="0" rtlCol="0"/>
            <a:lstStyle/>
            <a:p/>
          </p:txBody>
        </p:sp>
      </p:grpSp>
      <p:sp>
        <p:nvSpPr>
          <p:cNvPr id="15" name="object 15"/>
          <p:cNvSpPr txBox="1"/>
          <p:nvPr/>
        </p:nvSpPr>
        <p:spPr>
          <a:xfrm>
            <a:off x="685800" y="6128456"/>
            <a:ext cx="2895600" cy="958215"/>
          </a:xfrm>
          <a:prstGeom prst="rect">
            <a:avLst/>
          </a:prstGeom>
        </p:spPr>
        <p:txBody>
          <a:bodyPr wrap="square" lIns="0" tIns="30480" rIns="0" bIns="0" rtlCol="0" vert="horz">
            <a:spAutoFit/>
          </a:bodyPr>
          <a:lstStyle/>
          <a:p>
            <a:pPr marL="708025">
              <a:lnSpc>
                <a:spcPct val="100000"/>
              </a:lnSpc>
              <a:spcBef>
                <a:spcPts val="240"/>
              </a:spcBef>
            </a:pPr>
            <a:r>
              <a:rPr dirty="0" sz="1400" spc="-5" b="1">
                <a:latin typeface="Calibri"/>
                <a:cs typeface="Calibri"/>
              </a:rPr>
              <a:t>Document</a:t>
            </a:r>
            <a:endParaRPr sz="1400">
              <a:latin typeface="Calibri"/>
              <a:cs typeface="Calibri"/>
            </a:endParaRPr>
          </a:p>
          <a:p>
            <a:pPr>
              <a:lnSpc>
                <a:spcPct val="100000"/>
              </a:lnSpc>
              <a:spcBef>
                <a:spcPts val="40"/>
              </a:spcBef>
            </a:pPr>
            <a:endParaRPr sz="1300">
              <a:latin typeface="Calibri"/>
              <a:cs typeface="Calibri"/>
            </a:endParaRPr>
          </a:p>
          <a:p>
            <a:pPr marL="158115" marR="142875">
              <a:lnSpc>
                <a:spcPct val="79200"/>
              </a:lnSpc>
            </a:pPr>
            <a:r>
              <a:rPr dirty="0" sz="1200" spc="-5">
                <a:latin typeface="Calibri"/>
                <a:cs typeface="Calibri"/>
              </a:rPr>
              <a:t>Document the specific </a:t>
            </a:r>
            <a:r>
              <a:rPr dirty="0" sz="1200" spc="-10">
                <a:latin typeface="Calibri"/>
                <a:cs typeface="Calibri"/>
              </a:rPr>
              <a:t>barriers </a:t>
            </a:r>
            <a:r>
              <a:rPr dirty="0" sz="1200" spc="-5">
                <a:latin typeface="Calibri"/>
                <a:cs typeface="Calibri"/>
              </a:rPr>
              <a:t>you  </a:t>
            </a:r>
            <a:r>
              <a:rPr dirty="0" sz="1200" spc="-10">
                <a:latin typeface="Calibri"/>
                <a:cs typeface="Calibri"/>
              </a:rPr>
              <a:t>identify </a:t>
            </a:r>
            <a:r>
              <a:rPr dirty="0" sz="1200" spc="-5">
                <a:latin typeface="Calibri"/>
                <a:cs typeface="Calibri"/>
              </a:rPr>
              <a:t>with the </a:t>
            </a:r>
            <a:r>
              <a:rPr dirty="0" sz="1200" spc="-10">
                <a:latin typeface="Calibri"/>
                <a:cs typeface="Calibri"/>
              </a:rPr>
              <a:t>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5" b="1">
                <a:latin typeface="Calibri"/>
                <a:cs typeface="Calibri"/>
              </a:rPr>
              <a:t> </a:t>
            </a:r>
            <a:r>
              <a:rPr dirty="0" sz="1200" spc="-20" b="1">
                <a:latin typeface="Calibri"/>
                <a:cs typeface="Calibri"/>
              </a:rPr>
              <a:t>Tool.</a:t>
            </a:r>
            <a:endParaRPr sz="1200">
              <a:latin typeface="Calibri"/>
              <a:cs typeface="Calibri"/>
            </a:endParaRPr>
          </a:p>
        </p:txBody>
      </p:sp>
      <p:grpSp>
        <p:nvGrpSpPr>
          <p:cNvPr id="16" name="object 16"/>
          <p:cNvGrpSpPr/>
          <p:nvPr/>
        </p:nvGrpSpPr>
        <p:grpSpPr>
          <a:xfrm>
            <a:off x="643127" y="3029711"/>
            <a:ext cx="2981325" cy="3054350"/>
            <a:chOff x="643127" y="3029711"/>
            <a:chExt cx="2981325" cy="3054350"/>
          </a:xfrm>
        </p:grpSpPr>
        <p:sp>
          <p:nvSpPr>
            <p:cNvPr id="17" name="object 17"/>
            <p:cNvSpPr/>
            <p:nvPr/>
          </p:nvSpPr>
          <p:spPr>
            <a:xfrm>
              <a:off x="643127" y="3029711"/>
              <a:ext cx="2980944" cy="3054096"/>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685799" y="3047999"/>
              <a:ext cx="2895600" cy="2971800"/>
            </a:xfrm>
            <a:custGeom>
              <a:avLst/>
              <a:gdLst/>
              <a:ahLst/>
              <a:cxnLst/>
              <a:rect l="l" t="t" r="r" b="b"/>
              <a:pathLst>
                <a:path w="2895600" h="2971800">
                  <a:moveTo>
                    <a:pt x="2895600" y="0"/>
                  </a:moveTo>
                  <a:lnTo>
                    <a:pt x="0" y="0"/>
                  </a:lnTo>
                  <a:lnTo>
                    <a:pt x="0" y="2971800"/>
                  </a:lnTo>
                  <a:lnTo>
                    <a:pt x="2895600" y="2971800"/>
                  </a:lnTo>
                  <a:lnTo>
                    <a:pt x="2895600" y="0"/>
                  </a:lnTo>
                  <a:close/>
                </a:path>
              </a:pathLst>
            </a:custGeom>
            <a:solidFill>
              <a:srgbClr val="E6E0EC"/>
            </a:solidFill>
          </p:spPr>
          <p:txBody>
            <a:bodyPr wrap="square" lIns="0" tIns="0" rIns="0" bIns="0" rtlCol="0"/>
            <a:lstStyle/>
            <a:p/>
          </p:txBody>
        </p:sp>
        <p:sp>
          <p:nvSpPr>
            <p:cNvPr id="19" name="object 19"/>
            <p:cNvSpPr/>
            <p:nvPr/>
          </p:nvSpPr>
          <p:spPr>
            <a:xfrm>
              <a:off x="753494" y="3067603"/>
              <a:ext cx="518813" cy="533400"/>
            </a:xfrm>
            <a:prstGeom prst="rect">
              <a:avLst/>
            </a:prstGeom>
            <a:blipFill>
              <a:blip r:embed="rId6" cstate="print"/>
              <a:stretch>
                <a:fillRect/>
              </a:stretch>
            </a:blipFill>
          </p:spPr>
          <p:txBody>
            <a:bodyPr wrap="square" lIns="0" tIns="0" rIns="0" bIns="0" rtlCol="0"/>
            <a:lstStyle/>
            <a:p/>
          </p:txBody>
        </p:sp>
      </p:grpSp>
      <p:sp>
        <p:nvSpPr>
          <p:cNvPr id="20" name="object 20"/>
          <p:cNvSpPr txBox="1"/>
          <p:nvPr/>
        </p:nvSpPr>
        <p:spPr>
          <a:xfrm>
            <a:off x="685800" y="3048000"/>
            <a:ext cx="2895600" cy="2971800"/>
          </a:xfrm>
          <a:prstGeom prst="rect">
            <a:avLst/>
          </a:prstGeom>
        </p:spPr>
        <p:txBody>
          <a:bodyPr wrap="square" lIns="0" tIns="10160" rIns="0" bIns="0" rtlCol="0" vert="horz">
            <a:spAutoFit/>
          </a:bodyPr>
          <a:lstStyle/>
          <a:p>
            <a:pPr marL="691515">
              <a:lnSpc>
                <a:spcPts val="1795"/>
              </a:lnSpc>
              <a:spcBef>
                <a:spcPts val="80"/>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marL="691515" marR="83820">
              <a:lnSpc>
                <a:spcPct val="78900"/>
              </a:lnSpc>
              <a:spcBef>
                <a:spcPts val="300"/>
              </a:spcBef>
            </a:pPr>
            <a:r>
              <a:rPr dirty="0" sz="1200" spc="-5" b="1">
                <a:latin typeface="Calibri"/>
                <a:cs typeface="Calibri"/>
              </a:rPr>
              <a:t>Summarize what was learned  </a:t>
            </a:r>
            <a:r>
              <a:rPr dirty="0" sz="1200" spc="-10" b="1">
                <a:latin typeface="Calibri"/>
                <a:cs typeface="Calibri"/>
              </a:rPr>
              <a:t>from </a:t>
            </a:r>
            <a:r>
              <a:rPr dirty="0" sz="1200" b="1">
                <a:latin typeface="Calibri"/>
                <a:cs typeface="Calibri"/>
              </a:rPr>
              <a:t>the </a:t>
            </a:r>
            <a:r>
              <a:rPr dirty="0" sz="1200" spc="-5" b="1">
                <a:latin typeface="Calibri"/>
                <a:cs typeface="Calibri"/>
              </a:rPr>
              <a:t>patient </a:t>
            </a:r>
            <a:r>
              <a:rPr dirty="0" sz="1200" b="1">
                <a:latin typeface="Calibri"/>
                <a:cs typeface="Calibri"/>
              </a:rPr>
              <a:t>about </a:t>
            </a:r>
            <a:r>
              <a:rPr dirty="0" sz="1200" spc="-10" b="1">
                <a:latin typeface="Calibri"/>
                <a:cs typeface="Calibri"/>
              </a:rPr>
              <a:t>any  </a:t>
            </a:r>
            <a:r>
              <a:rPr dirty="0" sz="1200" spc="-5" b="1">
                <a:latin typeface="Calibri"/>
                <a:cs typeface="Calibri"/>
              </a:rPr>
              <a:t>specific barriers identified </a:t>
            </a:r>
            <a:r>
              <a:rPr dirty="0" sz="1200" b="1">
                <a:latin typeface="Calibri"/>
                <a:cs typeface="Calibri"/>
              </a:rPr>
              <a:t>on this  </a:t>
            </a:r>
            <a:r>
              <a:rPr dirty="0" sz="1200" spc="-10" b="1">
                <a:latin typeface="Calibri"/>
                <a:cs typeface="Calibri"/>
              </a:rPr>
              <a:t>card.</a:t>
            </a:r>
            <a:endParaRPr sz="1200">
              <a:latin typeface="Calibri"/>
              <a:cs typeface="Calibri"/>
            </a:endParaRPr>
          </a:p>
          <a:p>
            <a:pPr marL="88900">
              <a:lnSpc>
                <a:spcPct val="100000"/>
              </a:lnSpc>
              <a:spcBef>
                <a:spcPts val="985"/>
              </a:spcBef>
            </a:pPr>
            <a:r>
              <a:rPr dirty="0" sz="1200" spc="-5" b="1">
                <a:latin typeface="Calibri"/>
                <a:cs typeface="Calibri"/>
              </a:rPr>
              <a:t>R: </a:t>
            </a:r>
            <a:r>
              <a:rPr dirty="0" sz="1200" spc="-10" b="1">
                <a:latin typeface="Calibri"/>
                <a:cs typeface="Calibri"/>
              </a:rPr>
              <a:t>Reflective </a:t>
            </a:r>
            <a:r>
              <a:rPr dirty="0" sz="1200" b="1">
                <a:latin typeface="Calibri"/>
                <a:cs typeface="Calibri"/>
              </a:rPr>
              <a:t>listening, </a:t>
            </a:r>
            <a:r>
              <a:rPr dirty="0" sz="1200" spc="-10" b="1">
                <a:latin typeface="Calibri"/>
                <a:cs typeface="Calibri"/>
              </a:rPr>
              <a:t>for</a:t>
            </a:r>
            <a:r>
              <a:rPr dirty="0" sz="1200" b="1">
                <a:latin typeface="Calibri"/>
                <a:cs typeface="Calibri"/>
              </a:rPr>
              <a:t> </a:t>
            </a:r>
            <a:r>
              <a:rPr dirty="0" sz="1200" spc="-10" b="1">
                <a:latin typeface="Calibri"/>
                <a:cs typeface="Calibri"/>
              </a:rPr>
              <a:t>example:</a:t>
            </a:r>
            <a:endParaRPr sz="1200">
              <a:latin typeface="Calibri"/>
              <a:cs typeface="Calibri"/>
            </a:endParaRPr>
          </a:p>
          <a:p>
            <a:pPr marL="374650" marR="316865" indent="-285750">
              <a:lnSpc>
                <a:spcPct val="97500"/>
              </a:lnSpc>
              <a:spcBef>
                <a:spcPts val="85"/>
              </a:spcBef>
              <a:buFont typeface="Arial"/>
              <a:buChar char="•"/>
              <a:tabLst>
                <a:tab pos="374650" algn="l"/>
                <a:tab pos="375285" algn="l"/>
              </a:tabLst>
            </a:pPr>
            <a:r>
              <a:rPr dirty="0" u="sng" sz="1200" spc="-30" i="1">
                <a:uFill>
                  <a:solidFill>
                    <a:srgbClr val="000000"/>
                  </a:solidFill>
                </a:uFill>
                <a:latin typeface="Calibri"/>
                <a:cs typeface="Calibri"/>
              </a:rPr>
              <a:t>You’re </a:t>
            </a:r>
            <a:r>
              <a:rPr dirty="0" u="sng" sz="1200" spc="-5" i="1">
                <a:uFill>
                  <a:solidFill>
                    <a:srgbClr val="000000"/>
                  </a:solidFill>
                </a:uFill>
                <a:latin typeface="Calibri"/>
                <a:cs typeface="Calibri"/>
              </a:rPr>
              <a:t>wondering</a:t>
            </a:r>
            <a:r>
              <a:rPr dirty="0" sz="1200" spc="-5" i="1">
                <a:latin typeface="Calibri"/>
                <a:cs typeface="Calibri"/>
              </a:rPr>
              <a:t> </a:t>
            </a:r>
            <a:r>
              <a:rPr dirty="0" sz="1200" spc="-5">
                <a:latin typeface="Calibri"/>
                <a:cs typeface="Calibri"/>
              </a:rPr>
              <a:t>if it </a:t>
            </a:r>
            <a:r>
              <a:rPr dirty="0" sz="1200" spc="-15">
                <a:latin typeface="Calibri"/>
                <a:cs typeface="Calibri"/>
              </a:rPr>
              <a:t>matters </a:t>
            </a:r>
            <a:r>
              <a:rPr dirty="0" sz="1200" spc="-5">
                <a:latin typeface="Calibri"/>
                <a:cs typeface="Calibri"/>
              </a:rPr>
              <a:t>if </a:t>
            </a:r>
            <a:r>
              <a:rPr dirty="0" sz="1200" spc="-10">
                <a:latin typeface="Calibri"/>
                <a:cs typeface="Calibri"/>
              </a:rPr>
              <a:t>you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5">
                <a:latin typeface="Calibri"/>
                <a:cs typeface="Calibri"/>
              </a:rPr>
              <a:t>[</a:t>
            </a:r>
            <a:r>
              <a:rPr dirty="0" sz="1200" spc="-5" i="1">
                <a:latin typeface="Calibri"/>
                <a:cs typeface="Calibri"/>
              </a:rPr>
              <a:t>give </a:t>
            </a:r>
            <a:r>
              <a:rPr dirty="0" sz="1200" spc="-25" i="1">
                <a:latin typeface="Calibri"/>
                <a:cs typeface="Calibri"/>
              </a:rPr>
              <a:t>ARVs </a:t>
            </a:r>
            <a:r>
              <a:rPr dirty="0" sz="1200" spc="-10" i="1">
                <a:latin typeface="Calibri"/>
                <a:cs typeface="Calibri"/>
              </a:rPr>
              <a:t>to </a:t>
            </a:r>
            <a:r>
              <a:rPr dirty="0" sz="1200" spc="-5" i="1">
                <a:latin typeface="Calibri"/>
                <a:cs typeface="Calibri"/>
              </a:rPr>
              <a:t>your  </a:t>
            </a:r>
            <a:r>
              <a:rPr dirty="0" sz="1200" spc="-10" i="1">
                <a:latin typeface="Calibri"/>
                <a:cs typeface="Calibri"/>
              </a:rPr>
              <a:t>baby</a:t>
            </a:r>
            <a:r>
              <a:rPr dirty="0" sz="1200" spc="-10">
                <a:latin typeface="Calibri"/>
                <a:cs typeface="Calibri"/>
              </a:rPr>
              <a:t>].</a:t>
            </a:r>
            <a:endParaRPr sz="1200">
              <a:latin typeface="Calibri"/>
              <a:cs typeface="Calibri"/>
            </a:endParaRPr>
          </a:p>
          <a:p>
            <a:pPr marL="374650" marR="175895" indent="-285750">
              <a:lnSpc>
                <a:spcPct val="100000"/>
              </a:lnSpc>
              <a:spcBef>
                <a:spcPts val="70"/>
              </a:spcBef>
              <a:buFont typeface="Arial"/>
              <a:buChar char="•"/>
              <a:tabLst>
                <a:tab pos="374650" algn="l"/>
                <a:tab pos="375285" algn="l"/>
              </a:tabLst>
            </a:pPr>
            <a:r>
              <a:rPr dirty="0" u="sng" sz="1200" spc="-5" i="1">
                <a:uFill>
                  <a:solidFill>
                    <a:srgbClr val="000000"/>
                  </a:solidFill>
                </a:uFill>
                <a:latin typeface="Calibri"/>
                <a:cs typeface="Calibri"/>
              </a:rPr>
              <a:t>So you </a:t>
            </a:r>
            <a:r>
              <a:rPr dirty="0" u="sng" sz="1200" spc="-10" i="1">
                <a:uFill>
                  <a:solidFill>
                    <a:srgbClr val="000000"/>
                  </a:solidFill>
                </a:uFill>
                <a:latin typeface="Calibri"/>
                <a:cs typeface="Calibri"/>
              </a:rPr>
              <a:t>said </a:t>
            </a:r>
            <a:r>
              <a:rPr dirty="0" u="sng" sz="1200" spc="-5" i="1">
                <a:uFill>
                  <a:solidFill>
                    <a:srgbClr val="000000"/>
                  </a:solidFill>
                </a:uFill>
                <a:latin typeface="Calibri"/>
                <a:cs typeface="Calibri"/>
              </a:rPr>
              <a:t>you </a:t>
            </a:r>
            <a:r>
              <a:rPr dirty="0" u="sng" sz="1200" spc="-10" i="1">
                <a:uFill>
                  <a:solidFill>
                    <a:srgbClr val="000000"/>
                  </a:solidFill>
                </a:uFill>
                <a:latin typeface="Calibri"/>
                <a:cs typeface="Calibri"/>
              </a:rPr>
              <a:t>feel</a:t>
            </a:r>
            <a:r>
              <a:rPr dirty="0" sz="1200" spc="-10" i="1">
                <a:latin typeface="Calibri"/>
                <a:cs typeface="Calibri"/>
              </a:rPr>
              <a:t> </a:t>
            </a:r>
            <a:r>
              <a:rPr dirty="0" sz="1200" spc="-5">
                <a:latin typeface="Calibri"/>
                <a:cs typeface="Calibri"/>
              </a:rPr>
              <a:t>angry </a:t>
            </a:r>
            <a:r>
              <a:rPr dirty="0" sz="1200">
                <a:latin typeface="Calibri"/>
                <a:cs typeface="Calibri"/>
              </a:rPr>
              <a:t>when </a:t>
            </a:r>
            <a:r>
              <a:rPr dirty="0" sz="1200" spc="-10">
                <a:latin typeface="Calibri"/>
                <a:cs typeface="Calibri"/>
              </a:rPr>
              <a:t>you  think </a:t>
            </a:r>
            <a:r>
              <a:rPr dirty="0" sz="1200" spc="-5">
                <a:latin typeface="Calibri"/>
                <a:cs typeface="Calibri"/>
              </a:rPr>
              <a:t>about </a:t>
            </a:r>
            <a:r>
              <a:rPr dirty="0" sz="1200" spc="-10">
                <a:latin typeface="Calibri"/>
                <a:cs typeface="Calibri"/>
              </a:rPr>
              <a:t>taking your </a:t>
            </a:r>
            <a:r>
              <a:rPr dirty="0" sz="1200" spc="-20">
                <a:latin typeface="Calibri"/>
                <a:cs typeface="Calibri"/>
              </a:rPr>
              <a:t>ARVs </a:t>
            </a:r>
            <a:r>
              <a:rPr dirty="0" sz="1200" spc="-5">
                <a:latin typeface="Calibri"/>
                <a:cs typeface="Calibri"/>
              </a:rPr>
              <a:t>and </a:t>
            </a:r>
            <a:r>
              <a:rPr dirty="0" sz="1200" spc="-10">
                <a:latin typeface="Calibri"/>
                <a:cs typeface="Calibri"/>
              </a:rPr>
              <a:t>that  makes </a:t>
            </a:r>
            <a:r>
              <a:rPr dirty="0" sz="1200" spc="-5">
                <a:latin typeface="Calibri"/>
                <a:cs typeface="Calibri"/>
              </a:rPr>
              <a:t>it </a:t>
            </a:r>
            <a:r>
              <a:rPr dirty="0" sz="1200" spc="-10">
                <a:latin typeface="Calibri"/>
                <a:cs typeface="Calibri"/>
              </a:rPr>
              <a:t>really</a:t>
            </a:r>
            <a:r>
              <a:rPr dirty="0" sz="1200" spc="10">
                <a:latin typeface="Calibri"/>
                <a:cs typeface="Calibri"/>
              </a:rPr>
              <a:t> </a:t>
            </a:r>
            <a:r>
              <a:rPr dirty="0" sz="1200" spc="-10">
                <a:latin typeface="Calibri"/>
                <a:cs typeface="Calibri"/>
              </a:rPr>
              <a:t>hard.</a:t>
            </a:r>
            <a:endParaRPr sz="1200">
              <a:latin typeface="Calibri"/>
              <a:cs typeface="Calibri"/>
            </a:endParaRPr>
          </a:p>
          <a:p>
            <a:pPr marL="374650" marR="177165" indent="-285750">
              <a:lnSpc>
                <a:spcPts val="1390"/>
              </a:lnSpc>
              <a:spcBef>
                <a:spcPts val="65"/>
              </a:spcBef>
              <a:buFont typeface="Arial"/>
              <a:buChar char="•"/>
              <a:tabLst>
                <a:tab pos="374650" algn="l"/>
                <a:tab pos="375285" algn="l"/>
              </a:tabLst>
            </a:pPr>
            <a:r>
              <a:rPr dirty="0" u="sng" sz="1200" spc="-5" i="1">
                <a:uFill>
                  <a:solidFill>
                    <a:srgbClr val="000000"/>
                  </a:solidFill>
                </a:uFill>
                <a:latin typeface="Calibri"/>
                <a:cs typeface="Calibri"/>
              </a:rPr>
              <a:t>What </a:t>
            </a: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hear you saying is</a:t>
            </a:r>
            <a:r>
              <a:rPr dirty="0" sz="1200" spc="-5" i="1">
                <a:latin typeface="Calibri"/>
                <a:cs typeface="Calibri"/>
              </a:rPr>
              <a:t> </a:t>
            </a:r>
            <a:r>
              <a:rPr dirty="0" sz="1200" spc="-5">
                <a:latin typeface="Calibri"/>
                <a:cs typeface="Calibri"/>
              </a:rPr>
              <a:t>you </a:t>
            </a:r>
            <a:r>
              <a:rPr dirty="0" sz="1200" spc="-10">
                <a:latin typeface="Calibri"/>
                <a:cs typeface="Calibri"/>
              </a:rPr>
              <a:t>are </a:t>
            </a:r>
            <a:r>
              <a:rPr dirty="0" sz="1200">
                <a:latin typeface="Calibri"/>
                <a:cs typeface="Calibri"/>
              </a:rPr>
              <a:t>so  </a:t>
            </a:r>
            <a:r>
              <a:rPr dirty="0" sz="1200" spc="-5">
                <a:latin typeface="Calibri"/>
                <a:cs typeface="Calibri"/>
              </a:rPr>
              <a:t>overwhelmed, </a:t>
            </a:r>
            <a:r>
              <a:rPr dirty="0" sz="1200" spc="-10">
                <a:latin typeface="Calibri"/>
                <a:cs typeface="Calibri"/>
              </a:rPr>
              <a:t>your </a:t>
            </a:r>
            <a:r>
              <a:rPr dirty="0" sz="1200" spc="-5">
                <a:latin typeface="Calibri"/>
                <a:cs typeface="Calibri"/>
              </a:rPr>
              <a:t>health is the</a:t>
            </a:r>
            <a:r>
              <a:rPr dirty="0" sz="1200" spc="-30">
                <a:latin typeface="Calibri"/>
                <a:cs typeface="Calibri"/>
              </a:rPr>
              <a:t> </a:t>
            </a:r>
            <a:r>
              <a:rPr dirty="0" sz="1200" spc="-5">
                <a:latin typeface="Calibri"/>
                <a:cs typeface="Calibri"/>
              </a:rPr>
              <a:t>least</a:t>
            </a:r>
            <a:endParaRPr sz="1200">
              <a:latin typeface="Calibri"/>
              <a:cs typeface="Calibri"/>
            </a:endParaRPr>
          </a:p>
          <a:p>
            <a:pPr marL="374650">
              <a:lnSpc>
                <a:spcPct val="100000"/>
              </a:lnSpc>
              <a:spcBef>
                <a:spcPts val="35"/>
              </a:spcBef>
            </a:pPr>
            <a:r>
              <a:rPr dirty="0" sz="1200">
                <a:latin typeface="Calibri"/>
                <a:cs typeface="Calibri"/>
              </a:rPr>
              <a:t>of </a:t>
            </a:r>
            <a:r>
              <a:rPr dirty="0" sz="1200" spc="-10">
                <a:latin typeface="Calibri"/>
                <a:cs typeface="Calibri"/>
              </a:rPr>
              <a:t>your problems right</a:t>
            </a:r>
            <a:r>
              <a:rPr dirty="0" sz="1200" spc="15">
                <a:latin typeface="Calibri"/>
                <a:cs typeface="Calibri"/>
              </a:rPr>
              <a:t> </a:t>
            </a:r>
            <a:r>
              <a:rPr dirty="0" sz="1200" spc="-25">
                <a:latin typeface="Calibri"/>
                <a:cs typeface="Calibri"/>
              </a:rPr>
              <a:t>now.</a:t>
            </a:r>
            <a:endParaRPr sz="1200">
              <a:latin typeface="Calibri"/>
              <a:cs typeface="Calibri"/>
            </a:endParaRPr>
          </a:p>
        </p:txBody>
      </p:sp>
      <p:graphicFrame>
        <p:nvGraphicFramePr>
          <p:cNvPr id="21" name="object 21"/>
          <p:cNvGraphicFramePr>
            <a:graphicFrameLocks noGrp="1"/>
          </p:cNvGraphicFramePr>
          <p:nvPr/>
        </p:nvGraphicFramePr>
        <p:xfrm>
          <a:off x="3916602" y="2660650"/>
          <a:ext cx="5551170" cy="2506345"/>
        </p:xfrm>
        <a:graphic>
          <a:graphicData uri="http://schemas.openxmlformats.org/drawingml/2006/table">
            <a:tbl>
              <a:tblPr firstRow="1" bandRow="1">
                <a:tableStyleId>{2D5ABB26-0587-4C30-8999-92F81FD0307C}</a:tableStyleId>
              </a:tblPr>
              <a:tblGrid>
                <a:gridCol w="1271905"/>
                <a:gridCol w="4259580"/>
              </a:tblGrid>
              <a:tr h="233082">
                <a:tc>
                  <a:txBody>
                    <a:bodyPr/>
                    <a:lstStyle/>
                    <a:p>
                      <a:pPr marL="377190">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marL="1254125">
                        <a:lnSpc>
                          <a:spcPct val="100000"/>
                        </a:lnSpc>
                        <a:spcBef>
                          <a:spcPts val="220"/>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33082">
                <a:tc gridSpan="2">
                  <a:txBody>
                    <a:bodyPr/>
                    <a:lstStyle/>
                    <a:p>
                      <a:pPr algn="ctr">
                        <a:lnSpc>
                          <a:spcPct val="100000"/>
                        </a:lnSpc>
                        <a:spcBef>
                          <a:spcPts val="210"/>
                        </a:spcBef>
                      </a:pPr>
                      <a:r>
                        <a:rPr dirty="0" sz="1000" spc="-5" b="1">
                          <a:latin typeface="Calibri"/>
                          <a:cs typeface="Calibri"/>
                        </a:rPr>
                        <a:t>INSTIUTIONAL/COMMUNITY</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385482">
                <a:tc>
                  <a:txBody>
                    <a:bodyPr/>
                    <a:lstStyle/>
                    <a:p>
                      <a:pPr marL="82550">
                        <a:lnSpc>
                          <a:spcPct val="100000"/>
                        </a:lnSpc>
                        <a:spcBef>
                          <a:spcPts val="225"/>
                        </a:spcBef>
                      </a:pPr>
                      <a:r>
                        <a:rPr dirty="0" sz="1000" spc="-5" b="1">
                          <a:latin typeface="Calibri"/>
                          <a:cs typeface="Calibri"/>
                        </a:rPr>
                        <a:t>Drug</a:t>
                      </a:r>
                      <a:r>
                        <a:rPr dirty="0" sz="1000" spc="-15" b="1">
                          <a:latin typeface="Calibri"/>
                          <a:cs typeface="Calibri"/>
                        </a:rPr>
                        <a:t> </a:t>
                      </a:r>
                      <a:r>
                        <a:rPr dirty="0" sz="1000" spc="-5" b="1">
                          <a:latin typeface="Calibri"/>
                          <a:cs typeface="Calibri"/>
                        </a:rPr>
                        <a:t>stock-out</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205104">
                        <a:lnSpc>
                          <a:spcPct val="100000"/>
                        </a:lnSpc>
                        <a:spcBef>
                          <a:spcPts val="225"/>
                        </a:spcBef>
                      </a:pPr>
                      <a:r>
                        <a:rPr dirty="0" sz="1000" spc="-5">
                          <a:latin typeface="Calibri"/>
                          <a:cs typeface="Calibri"/>
                        </a:rPr>
                        <a:t>Have you ever come </a:t>
                      </a:r>
                      <a:r>
                        <a:rPr dirty="0" sz="1000">
                          <a:latin typeface="Calibri"/>
                          <a:cs typeface="Calibri"/>
                        </a:rPr>
                        <a:t>to </a:t>
                      </a:r>
                      <a:r>
                        <a:rPr dirty="0" sz="1000" spc="-5">
                          <a:latin typeface="Calibri"/>
                          <a:cs typeface="Calibri"/>
                        </a:rPr>
                        <a:t>the health facility and found that there were no ARVs  available, or you were only given </a:t>
                      </a:r>
                      <a:r>
                        <a:rPr dirty="0" sz="1000">
                          <a:latin typeface="Calibri"/>
                          <a:cs typeface="Calibri"/>
                        </a:rPr>
                        <a:t>a </a:t>
                      </a:r>
                      <a:r>
                        <a:rPr dirty="0" sz="1000" spc="-5">
                          <a:latin typeface="Calibri"/>
                          <a:cs typeface="Calibri"/>
                        </a:rPr>
                        <a:t>small</a:t>
                      </a:r>
                      <a:r>
                        <a:rPr dirty="0" sz="1000" spc="-15">
                          <a:latin typeface="Calibri"/>
                          <a:cs typeface="Calibri"/>
                        </a:rPr>
                        <a:t> </a:t>
                      </a:r>
                      <a:r>
                        <a:rPr dirty="0" sz="1000" spc="-5">
                          <a:latin typeface="Calibri"/>
                          <a:cs typeface="Calibri"/>
                        </a:rPr>
                        <a:t>supply?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a:lnSpc>
                          <a:spcPct val="100000"/>
                        </a:lnSpc>
                        <a:spcBef>
                          <a:spcPts val="215"/>
                        </a:spcBef>
                      </a:pPr>
                      <a:r>
                        <a:rPr dirty="0" sz="1000" spc="-5" b="1">
                          <a:latin typeface="Calibri"/>
                          <a:cs typeface="Calibri"/>
                        </a:rPr>
                        <a:t>Long wait</a:t>
                      </a:r>
                      <a:r>
                        <a:rPr dirty="0" sz="1000" spc="-10" b="1">
                          <a:latin typeface="Calibri"/>
                          <a:cs typeface="Calibri"/>
                        </a:rPr>
                        <a:t> </a:t>
                      </a:r>
                      <a:r>
                        <a:rPr dirty="0" sz="1000" spc="-5" b="1">
                          <a:latin typeface="Calibri"/>
                          <a:cs typeface="Calibri"/>
                        </a:rPr>
                        <a:t>times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298450">
                        <a:lnSpc>
                          <a:spcPct val="100000"/>
                        </a:lnSpc>
                        <a:spcBef>
                          <a:spcPts val="215"/>
                        </a:spcBef>
                      </a:pPr>
                      <a:r>
                        <a:rPr dirty="0" sz="1000" spc="-5">
                          <a:latin typeface="Calibri"/>
                          <a:cs typeface="Calibri"/>
                        </a:rPr>
                        <a:t>Have you ever left the health facility before receiving your ARVs because of  long wait</a:t>
                      </a:r>
                      <a:r>
                        <a:rPr dirty="0" sz="1000">
                          <a:latin typeface="Calibri"/>
                          <a:cs typeface="Calibri"/>
                        </a:rPr>
                        <a:t> </a:t>
                      </a:r>
                      <a:r>
                        <a:rPr dirty="0" sz="1000" spc="-5">
                          <a:latin typeface="Calibri"/>
                          <a:cs typeface="Calibri"/>
                        </a:rPr>
                        <a:t>times?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385482">
                <a:tc>
                  <a:txBody>
                    <a:bodyPr/>
                    <a:lstStyle/>
                    <a:p>
                      <a:pPr marL="82550" marR="423545">
                        <a:lnSpc>
                          <a:spcPct val="100000"/>
                        </a:lnSpc>
                        <a:spcBef>
                          <a:spcPts val="225"/>
                        </a:spcBef>
                      </a:pPr>
                      <a:r>
                        <a:rPr dirty="0" sz="1000" spc="-5" b="1">
                          <a:latin typeface="Calibri"/>
                          <a:cs typeface="Calibri"/>
                        </a:rPr>
                        <a:t>Stigma and  </a:t>
                      </a:r>
                      <a:r>
                        <a:rPr dirty="0" sz="1000" b="1">
                          <a:latin typeface="Calibri"/>
                          <a:cs typeface="Calibri"/>
                        </a:rPr>
                        <a:t>dis</a:t>
                      </a:r>
                      <a:r>
                        <a:rPr dirty="0" sz="1000" spc="-10" b="1">
                          <a:latin typeface="Calibri"/>
                          <a:cs typeface="Calibri"/>
                        </a:rPr>
                        <a:t>cr</a:t>
                      </a:r>
                      <a:r>
                        <a:rPr dirty="0" sz="1000" b="1">
                          <a:latin typeface="Calibri"/>
                          <a:cs typeface="Calibri"/>
                        </a:rPr>
                        <a:t>i</a:t>
                      </a:r>
                      <a:r>
                        <a:rPr dirty="0" sz="1000" spc="-5" b="1">
                          <a:latin typeface="Calibri"/>
                          <a:cs typeface="Calibri"/>
                        </a:rPr>
                        <a:t>m</a:t>
                      </a:r>
                      <a:r>
                        <a:rPr dirty="0" sz="1000" b="1">
                          <a:latin typeface="Calibri"/>
                          <a:cs typeface="Calibri"/>
                        </a:rPr>
                        <a:t>in</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332105">
                        <a:lnSpc>
                          <a:spcPct val="100000"/>
                        </a:lnSpc>
                        <a:spcBef>
                          <a:spcPts val="225"/>
                        </a:spcBef>
                      </a:pPr>
                      <a:r>
                        <a:rPr dirty="0" sz="1000" spc="-5">
                          <a:latin typeface="Calibri"/>
                          <a:cs typeface="Calibri"/>
                        </a:rPr>
                        <a:t>Are you fearful that people in the community will find out about your HIV?  Does that prevent you from coming </a:t>
                      </a:r>
                      <a:r>
                        <a:rPr dirty="0" sz="1000">
                          <a:latin typeface="Calibri"/>
                          <a:cs typeface="Calibri"/>
                        </a:rPr>
                        <a:t>to </a:t>
                      </a:r>
                      <a:r>
                        <a:rPr dirty="0" sz="1000" spc="-5">
                          <a:latin typeface="Calibri"/>
                          <a:cs typeface="Calibri"/>
                        </a:rPr>
                        <a:t>clinic or taking</a:t>
                      </a:r>
                      <a:r>
                        <a:rPr dirty="0" sz="1000" spc="25">
                          <a:latin typeface="Calibri"/>
                          <a:cs typeface="Calibri"/>
                        </a:rPr>
                        <a:t> </a:t>
                      </a:r>
                      <a:r>
                        <a:rPr dirty="0" sz="1000" spc="-5">
                          <a:latin typeface="Calibri"/>
                          <a:cs typeface="Calibri"/>
                        </a:rPr>
                        <a:t>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99695">
                        <a:lnSpc>
                          <a:spcPct val="100000"/>
                        </a:lnSpc>
                        <a:spcBef>
                          <a:spcPts val="215"/>
                        </a:spcBef>
                      </a:pPr>
                      <a:r>
                        <a:rPr dirty="0" sz="1000" spc="-5" b="1">
                          <a:latin typeface="Calibri"/>
                          <a:cs typeface="Calibri"/>
                        </a:rPr>
                        <a:t>Political crisis/  war/natural</a:t>
                      </a:r>
                      <a:r>
                        <a:rPr dirty="0" sz="1000" spc="-60" b="1">
                          <a:latin typeface="Calibri"/>
                          <a:cs typeface="Calibri"/>
                        </a:rPr>
                        <a:t> </a:t>
                      </a:r>
                      <a:r>
                        <a:rPr dirty="0" sz="1000" spc="-5" b="1">
                          <a:latin typeface="Calibri"/>
                          <a:cs typeface="Calibri"/>
                        </a:rPr>
                        <a:t>disaster</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15"/>
                        </a:spcBef>
                      </a:pPr>
                      <a:r>
                        <a:rPr dirty="0" sz="1000" spc="-5">
                          <a:latin typeface="Calibri"/>
                          <a:cs typeface="Calibri"/>
                        </a:rPr>
                        <a:t>Is it ever unsafe for you </a:t>
                      </a:r>
                      <a:r>
                        <a:rPr dirty="0" sz="1000">
                          <a:latin typeface="Calibri"/>
                          <a:cs typeface="Calibri"/>
                        </a:rPr>
                        <a:t>to </a:t>
                      </a:r>
                      <a:r>
                        <a:rPr dirty="0" sz="1000" spc="-5">
                          <a:latin typeface="Calibri"/>
                          <a:cs typeface="Calibri"/>
                        </a:rPr>
                        <a:t>pick up ARVs from the health</a:t>
                      </a:r>
                      <a:r>
                        <a:rPr dirty="0" sz="1000" spc="10">
                          <a:latin typeface="Calibri"/>
                          <a:cs typeface="Calibri"/>
                        </a:rPr>
                        <a:t> </a:t>
                      </a:r>
                      <a:r>
                        <a:rPr dirty="0" sz="1000" spc="-5">
                          <a:latin typeface="Calibri"/>
                          <a:cs typeface="Calibri"/>
                        </a:rPr>
                        <a:t>facility?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485364">
                <a:tc>
                  <a:txBody>
                    <a:bodyPr/>
                    <a:lstStyle/>
                    <a:p>
                      <a:pPr marL="82550" marR="240029">
                        <a:lnSpc>
                          <a:spcPct val="100000"/>
                        </a:lnSpc>
                        <a:spcBef>
                          <a:spcPts val="225"/>
                        </a:spcBef>
                      </a:pPr>
                      <a:r>
                        <a:rPr dirty="0" sz="1000" spc="-5" b="1">
                          <a:latin typeface="Calibri"/>
                          <a:cs typeface="Calibri"/>
                        </a:rPr>
                        <a:t>Traditions</a:t>
                      </a:r>
                      <a:r>
                        <a:rPr dirty="0" sz="1000" spc="-60" b="1">
                          <a:latin typeface="Calibri"/>
                          <a:cs typeface="Calibri"/>
                        </a:rPr>
                        <a:t> </a:t>
                      </a:r>
                      <a:r>
                        <a:rPr dirty="0" sz="1000" spc="-5" b="1">
                          <a:latin typeface="Calibri"/>
                          <a:cs typeface="Calibri"/>
                        </a:rPr>
                        <a:t>around  birth/delivery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88265">
                        <a:lnSpc>
                          <a:spcPct val="100000"/>
                        </a:lnSpc>
                        <a:spcBef>
                          <a:spcPts val="225"/>
                        </a:spcBef>
                      </a:pPr>
                      <a:r>
                        <a:rPr dirty="0" sz="1000" spc="-5">
                          <a:latin typeface="Calibri"/>
                          <a:cs typeface="Calibri"/>
                        </a:rPr>
                        <a:t>Where will you be delivering the baby? When do you plan </a:t>
                      </a:r>
                      <a:r>
                        <a:rPr dirty="0" sz="1000">
                          <a:latin typeface="Calibri"/>
                          <a:cs typeface="Calibri"/>
                        </a:rPr>
                        <a:t>to </a:t>
                      </a:r>
                      <a:r>
                        <a:rPr dirty="0" sz="1000" spc="-5">
                          <a:latin typeface="Calibri"/>
                          <a:cs typeface="Calibri"/>
                        </a:rPr>
                        <a:t>leave </a:t>
                      </a:r>
                      <a:r>
                        <a:rPr dirty="0" sz="1000">
                          <a:latin typeface="Calibri"/>
                          <a:cs typeface="Calibri"/>
                        </a:rPr>
                        <a:t>to go </a:t>
                      </a:r>
                      <a:r>
                        <a:rPr dirty="0" sz="1000" spc="-5">
                          <a:latin typeface="Calibri"/>
                          <a:cs typeface="Calibri"/>
                        </a:rPr>
                        <a:t>there?  How long after the birth will you stay</a:t>
                      </a:r>
                      <a:r>
                        <a:rPr dirty="0" sz="1000">
                          <a:latin typeface="Calibri"/>
                          <a:cs typeface="Calibri"/>
                        </a:rPr>
                        <a:t> </a:t>
                      </a:r>
                      <a:r>
                        <a:rPr dirty="0" sz="1000" spc="-5">
                          <a:latin typeface="Calibri"/>
                          <a:cs typeface="Calibri"/>
                        </a:rPr>
                        <a:t>there?</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sp>
        <p:nvSpPr>
          <p:cNvPr id="22" name="object 22"/>
          <p:cNvSpPr/>
          <p:nvPr/>
        </p:nvSpPr>
        <p:spPr>
          <a:xfrm>
            <a:off x="3874008" y="5215127"/>
            <a:ext cx="5617464" cy="1953767"/>
          </a:xfrm>
          <a:prstGeom prst="rect">
            <a:avLst/>
          </a:prstGeom>
          <a:blipFill>
            <a:blip r:embed="rId7" cstate="print"/>
            <a:stretch>
              <a:fillRect/>
            </a:stretch>
          </a:blipFill>
        </p:spPr>
        <p:txBody>
          <a:bodyPr wrap="square" lIns="0" tIns="0" rIns="0" bIns="0" rtlCol="0"/>
          <a:lstStyle/>
          <a:p/>
        </p:txBody>
      </p:sp>
      <p:sp>
        <p:nvSpPr>
          <p:cNvPr id="23" name="object 23"/>
          <p:cNvSpPr txBox="1"/>
          <p:nvPr/>
        </p:nvSpPr>
        <p:spPr>
          <a:xfrm>
            <a:off x="3916865" y="5233233"/>
            <a:ext cx="5532120" cy="1871345"/>
          </a:xfrm>
          <a:prstGeom prst="rect">
            <a:avLst/>
          </a:prstGeom>
          <a:solidFill>
            <a:srgbClr val="E6E0EC"/>
          </a:solidFill>
        </p:spPr>
        <p:txBody>
          <a:bodyPr wrap="square" lIns="0" tIns="64135" rIns="0" bIns="0" rtlCol="0" vert="horz">
            <a:spAutoFit/>
          </a:bodyPr>
          <a:lstStyle/>
          <a:p>
            <a:pPr algn="just" marL="86360">
              <a:lnSpc>
                <a:spcPct val="100000"/>
              </a:lnSpc>
              <a:spcBef>
                <a:spcPts val="505"/>
              </a:spcBef>
            </a:pPr>
            <a:r>
              <a:rPr dirty="0" sz="1200" spc="-5" b="1">
                <a:latin typeface="Calibri"/>
                <a:cs typeface="Calibri"/>
              </a:rPr>
              <a:t>S: Summary </a:t>
            </a:r>
            <a:r>
              <a:rPr dirty="0" sz="1200" spc="-10" b="1">
                <a:latin typeface="Calibri"/>
                <a:cs typeface="Calibri"/>
              </a:rPr>
              <a:t>statements, for</a:t>
            </a:r>
            <a:r>
              <a:rPr dirty="0" sz="1200" spc="10" b="1">
                <a:latin typeface="Calibri"/>
                <a:cs typeface="Calibri"/>
              </a:rPr>
              <a:t> </a:t>
            </a:r>
            <a:r>
              <a:rPr dirty="0" sz="1200" spc="-10" b="1">
                <a:latin typeface="Calibri"/>
                <a:cs typeface="Calibri"/>
              </a:rPr>
              <a:t>example:</a:t>
            </a:r>
            <a:endParaRPr sz="1200">
              <a:latin typeface="Calibri"/>
              <a:cs typeface="Calibri"/>
            </a:endParaRPr>
          </a:p>
          <a:p>
            <a:pPr algn="just" marL="372110" marR="94615" indent="-285750">
              <a:lnSpc>
                <a:spcPct val="97500"/>
              </a:lnSpc>
              <a:spcBef>
                <a:spcPts val="105"/>
              </a:spcBef>
              <a:buFont typeface="Arial"/>
              <a:buChar char="•"/>
              <a:tabLst>
                <a:tab pos="372745" algn="l"/>
              </a:tabLst>
            </a:pPr>
            <a:r>
              <a:rPr dirty="0" u="sng" sz="1200" spc="-5" i="1">
                <a:uFill>
                  <a:solidFill>
                    <a:srgbClr val="000000"/>
                  </a:solidFill>
                </a:uFill>
                <a:latin typeface="Calibri"/>
                <a:cs typeface="Calibri"/>
              </a:rPr>
              <a:t>Let </a:t>
            </a:r>
            <a:r>
              <a:rPr dirty="0" u="sng" sz="1200" i="1">
                <a:uFill>
                  <a:solidFill>
                    <a:srgbClr val="000000"/>
                  </a:solidFill>
                </a:uFill>
                <a:latin typeface="Calibri"/>
                <a:cs typeface="Calibri"/>
              </a:rPr>
              <a:t>me </a:t>
            </a:r>
            <a:r>
              <a:rPr dirty="0" u="sng" sz="1200" spc="-5" i="1">
                <a:uFill>
                  <a:solidFill>
                    <a:srgbClr val="000000"/>
                  </a:solidFill>
                </a:uFill>
                <a:latin typeface="Calibri"/>
                <a:cs typeface="Calibri"/>
              </a:rPr>
              <a:t>see </a:t>
            </a:r>
            <a:r>
              <a:rPr dirty="0" u="sng" sz="1200" i="1">
                <a:uFill>
                  <a:solidFill>
                    <a:srgbClr val="000000"/>
                  </a:solidFill>
                </a:uFill>
                <a:latin typeface="Calibri"/>
                <a:cs typeface="Calibri"/>
              </a:rPr>
              <a:t>if I </a:t>
            </a:r>
            <a:r>
              <a:rPr dirty="0" u="sng" sz="1200" spc="-10" i="1">
                <a:uFill>
                  <a:solidFill>
                    <a:srgbClr val="000000"/>
                  </a:solidFill>
                </a:uFill>
                <a:latin typeface="Calibri"/>
                <a:cs typeface="Calibri"/>
              </a:rPr>
              <a:t>understand </a:t>
            </a:r>
            <a:r>
              <a:rPr dirty="0" u="sng" sz="1200" spc="-5" i="1">
                <a:uFill>
                  <a:solidFill>
                    <a:srgbClr val="000000"/>
                  </a:solidFill>
                </a:uFill>
                <a:latin typeface="Calibri"/>
                <a:cs typeface="Calibri"/>
              </a:rPr>
              <a:t>so </a:t>
            </a:r>
            <a:r>
              <a:rPr dirty="0" u="sng" sz="1200" spc="-35" i="1">
                <a:uFill>
                  <a:solidFill>
                    <a:srgbClr val="000000"/>
                  </a:solidFill>
                </a:uFill>
                <a:latin typeface="Calibri"/>
                <a:cs typeface="Calibri"/>
              </a:rPr>
              <a:t>far.</a:t>
            </a:r>
            <a:r>
              <a:rPr dirty="0" sz="1200" spc="-35" i="1">
                <a:latin typeface="Calibri"/>
                <a:cs typeface="Calibri"/>
              </a:rPr>
              <a:t> </a:t>
            </a:r>
            <a:r>
              <a:rPr dirty="0" sz="1200" spc="-30">
                <a:latin typeface="Calibri"/>
                <a:cs typeface="Calibri"/>
              </a:rPr>
              <a:t>You </a:t>
            </a:r>
            <a:r>
              <a:rPr dirty="0" sz="1200" spc="-10">
                <a:latin typeface="Calibri"/>
                <a:cs typeface="Calibri"/>
              </a:rPr>
              <a:t>are struggling to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5">
                <a:latin typeface="Calibri"/>
                <a:cs typeface="Calibri"/>
              </a:rPr>
              <a:t>because </a:t>
            </a:r>
            <a:r>
              <a:rPr dirty="0" sz="1200" spc="-10">
                <a:latin typeface="Calibri"/>
                <a:cs typeface="Calibri"/>
              </a:rPr>
              <a:t>you  want </a:t>
            </a:r>
            <a:r>
              <a:rPr dirty="0" sz="1200" spc="-5">
                <a:latin typeface="Calibri"/>
                <a:cs typeface="Calibri"/>
              </a:rPr>
              <a:t>[</a:t>
            </a:r>
            <a:r>
              <a:rPr dirty="0" sz="1200" spc="-5" i="1">
                <a:latin typeface="Calibri"/>
                <a:cs typeface="Calibri"/>
              </a:rPr>
              <a:t>your </a:t>
            </a:r>
            <a:r>
              <a:rPr dirty="0" sz="1200" spc="-10" i="1">
                <a:latin typeface="Calibri"/>
                <a:cs typeface="Calibri"/>
              </a:rPr>
              <a:t>baby</a:t>
            </a:r>
            <a:r>
              <a:rPr dirty="0" sz="1200" spc="-10">
                <a:latin typeface="Calibri"/>
                <a:cs typeface="Calibri"/>
              </a:rPr>
              <a:t>] to </a:t>
            </a:r>
            <a:r>
              <a:rPr dirty="0" sz="1200" spc="-5">
                <a:latin typeface="Calibri"/>
                <a:cs typeface="Calibri"/>
              </a:rPr>
              <a:t>be well and </a:t>
            </a:r>
            <a:r>
              <a:rPr dirty="0" sz="1200" spc="-20">
                <a:latin typeface="Calibri"/>
                <a:cs typeface="Calibri"/>
              </a:rPr>
              <a:t>healthy, </a:t>
            </a:r>
            <a:r>
              <a:rPr dirty="0" sz="1200" spc="-10">
                <a:latin typeface="Calibri"/>
                <a:cs typeface="Calibri"/>
              </a:rPr>
              <a:t>but you </a:t>
            </a:r>
            <a:r>
              <a:rPr dirty="0" sz="1200">
                <a:latin typeface="Calibri"/>
                <a:cs typeface="Calibri"/>
              </a:rPr>
              <a:t>also </a:t>
            </a:r>
            <a:r>
              <a:rPr dirty="0" sz="1200" spc="-15">
                <a:latin typeface="Calibri"/>
                <a:cs typeface="Calibri"/>
              </a:rPr>
              <a:t>have </a:t>
            </a:r>
            <a:r>
              <a:rPr dirty="0" sz="1200" spc="-5">
                <a:latin typeface="Calibri"/>
                <a:cs typeface="Calibri"/>
              </a:rPr>
              <a:t>other </a:t>
            </a:r>
            <a:r>
              <a:rPr dirty="0" sz="1200" spc="-10">
                <a:latin typeface="Calibri"/>
                <a:cs typeface="Calibri"/>
              </a:rPr>
              <a:t>problems </a:t>
            </a:r>
            <a:r>
              <a:rPr dirty="0" sz="1200" spc="-5">
                <a:latin typeface="Calibri"/>
                <a:cs typeface="Calibri"/>
              </a:rPr>
              <a:t>in </a:t>
            </a:r>
            <a:r>
              <a:rPr dirty="0" sz="1200" spc="-10">
                <a:latin typeface="Calibri"/>
                <a:cs typeface="Calibri"/>
              </a:rPr>
              <a:t>your  </a:t>
            </a:r>
            <a:r>
              <a:rPr dirty="0" sz="1200" spc="-15">
                <a:latin typeface="Calibri"/>
                <a:cs typeface="Calibri"/>
              </a:rPr>
              <a:t>life </a:t>
            </a:r>
            <a:r>
              <a:rPr dirty="0" sz="1200" spc="-10">
                <a:latin typeface="Calibri"/>
                <a:cs typeface="Calibri"/>
              </a:rPr>
              <a:t>that make </a:t>
            </a:r>
            <a:r>
              <a:rPr dirty="0" sz="1200" spc="-5">
                <a:latin typeface="Calibri"/>
                <a:cs typeface="Calibri"/>
              </a:rPr>
              <a:t>it </a:t>
            </a:r>
            <a:r>
              <a:rPr dirty="0" sz="1200" spc="-10">
                <a:latin typeface="Calibri"/>
                <a:cs typeface="Calibri"/>
              </a:rPr>
              <a:t>difficult to focus </a:t>
            </a:r>
            <a:r>
              <a:rPr dirty="0" sz="1200">
                <a:latin typeface="Calibri"/>
                <a:cs typeface="Calibri"/>
              </a:rPr>
              <a:t>on </a:t>
            </a:r>
            <a:r>
              <a:rPr dirty="0" sz="1200" spc="-10">
                <a:latin typeface="Calibri"/>
                <a:cs typeface="Calibri"/>
              </a:rPr>
              <a:t>your</a:t>
            </a:r>
            <a:r>
              <a:rPr dirty="0" sz="1200" spc="85">
                <a:latin typeface="Calibri"/>
                <a:cs typeface="Calibri"/>
              </a:rPr>
              <a:t> </a:t>
            </a:r>
            <a:r>
              <a:rPr dirty="0" sz="1200" spc="-5">
                <a:latin typeface="Calibri"/>
                <a:cs typeface="Calibri"/>
              </a:rPr>
              <a:t>health.</a:t>
            </a:r>
            <a:endParaRPr sz="1200">
              <a:latin typeface="Calibri"/>
              <a:cs typeface="Calibri"/>
            </a:endParaRPr>
          </a:p>
          <a:p>
            <a:pPr marL="372110" marR="139700" indent="-285750">
              <a:lnSpc>
                <a:spcPct val="100800"/>
              </a:lnSpc>
              <a:spcBef>
                <a:spcPts val="40"/>
              </a:spcBef>
              <a:buFont typeface="Arial"/>
              <a:buChar char="•"/>
              <a:tabLst>
                <a:tab pos="372110" algn="l"/>
                <a:tab pos="372745" algn="l"/>
              </a:tabLst>
            </a:pPr>
            <a:r>
              <a:rPr dirty="0" u="sng" sz="1200" spc="-15" i="1">
                <a:uFill>
                  <a:solidFill>
                    <a:srgbClr val="000000"/>
                  </a:solidFill>
                </a:uFill>
                <a:latin typeface="Calibri"/>
                <a:cs typeface="Calibri"/>
              </a:rPr>
              <a:t>Here’s </a:t>
            </a:r>
            <a:r>
              <a:rPr dirty="0" u="sng" sz="1200" spc="-5" i="1">
                <a:uFill>
                  <a:solidFill>
                    <a:srgbClr val="000000"/>
                  </a:solidFill>
                </a:uFill>
                <a:latin typeface="Calibri"/>
                <a:cs typeface="Calibri"/>
              </a:rPr>
              <a:t>what I’ve heard you </a:t>
            </a:r>
            <a:r>
              <a:rPr dirty="0" u="sng" sz="1200" spc="-20" i="1">
                <a:uFill>
                  <a:solidFill>
                    <a:srgbClr val="000000"/>
                  </a:solidFill>
                </a:uFill>
                <a:latin typeface="Calibri"/>
                <a:cs typeface="Calibri"/>
              </a:rPr>
              <a:t>say, </a:t>
            </a:r>
            <a:r>
              <a:rPr dirty="0" u="sng" sz="1200" spc="-5" i="1">
                <a:uFill>
                  <a:solidFill>
                    <a:srgbClr val="000000"/>
                  </a:solidFill>
                </a:uFill>
                <a:latin typeface="Calibri"/>
                <a:cs typeface="Calibri"/>
              </a:rPr>
              <a:t>let </a:t>
            </a:r>
            <a:r>
              <a:rPr dirty="0" u="sng" sz="1200" i="1">
                <a:uFill>
                  <a:solidFill>
                    <a:srgbClr val="000000"/>
                  </a:solidFill>
                </a:uFill>
                <a:latin typeface="Calibri"/>
                <a:cs typeface="Calibri"/>
              </a:rPr>
              <a:t>me </a:t>
            </a:r>
            <a:r>
              <a:rPr dirty="0" u="sng" sz="1200" spc="-5" i="1">
                <a:uFill>
                  <a:solidFill>
                    <a:srgbClr val="000000"/>
                  </a:solidFill>
                </a:uFill>
                <a:latin typeface="Calibri"/>
                <a:cs typeface="Calibri"/>
              </a:rPr>
              <a:t>know if it is </a:t>
            </a:r>
            <a:r>
              <a:rPr dirty="0" u="sng" sz="1200" spc="-10" i="1">
                <a:uFill>
                  <a:solidFill>
                    <a:srgbClr val="000000"/>
                  </a:solidFill>
                </a:uFill>
                <a:latin typeface="Calibri"/>
                <a:cs typeface="Calibri"/>
              </a:rPr>
              <a:t>right.</a:t>
            </a:r>
            <a:r>
              <a:rPr dirty="0" sz="1200" spc="-10" i="1">
                <a:latin typeface="Calibri"/>
                <a:cs typeface="Calibri"/>
              </a:rPr>
              <a:t> </a:t>
            </a:r>
            <a:r>
              <a:rPr dirty="0" sz="1200" spc="-30">
                <a:latin typeface="Calibri"/>
                <a:cs typeface="Calibri"/>
              </a:rPr>
              <a:t>You </a:t>
            </a:r>
            <a:r>
              <a:rPr dirty="0" sz="1200" spc="-10">
                <a:latin typeface="Calibri"/>
                <a:cs typeface="Calibri"/>
              </a:rPr>
              <a:t>feel </a:t>
            </a:r>
            <a:r>
              <a:rPr dirty="0" sz="1200" spc="-5">
                <a:latin typeface="Calibri"/>
                <a:cs typeface="Calibri"/>
              </a:rPr>
              <a:t>fine when </a:t>
            </a:r>
            <a:r>
              <a:rPr dirty="0" sz="1200" spc="-10">
                <a:latin typeface="Calibri"/>
                <a:cs typeface="Calibri"/>
              </a:rPr>
              <a:t>you  </a:t>
            </a:r>
            <a:r>
              <a:rPr dirty="0" sz="1200">
                <a:latin typeface="Calibri"/>
                <a:cs typeface="Calibri"/>
              </a:rPr>
              <a:t>miss a </a:t>
            </a:r>
            <a:r>
              <a:rPr dirty="0" sz="1200" spc="-5">
                <a:latin typeface="Calibri"/>
                <a:cs typeface="Calibri"/>
              </a:rPr>
              <a:t>dose and </a:t>
            </a:r>
            <a:r>
              <a:rPr dirty="0" sz="1200" spc="-10">
                <a:latin typeface="Calibri"/>
                <a:cs typeface="Calibri"/>
              </a:rPr>
              <a:t>are feeling really uncertain </a:t>
            </a:r>
            <a:r>
              <a:rPr dirty="0" sz="1200" spc="-5">
                <a:latin typeface="Calibri"/>
                <a:cs typeface="Calibri"/>
              </a:rPr>
              <a:t>about whether </a:t>
            </a:r>
            <a:r>
              <a:rPr dirty="0" sz="1200" spc="-20">
                <a:latin typeface="Calibri"/>
                <a:cs typeface="Calibri"/>
              </a:rPr>
              <a:t>ARVs </a:t>
            </a:r>
            <a:r>
              <a:rPr dirty="0" sz="1200" spc="-10">
                <a:latin typeface="Calibri"/>
                <a:cs typeface="Calibri"/>
              </a:rPr>
              <a:t>are </a:t>
            </a:r>
            <a:r>
              <a:rPr dirty="0" sz="1200">
                <a:latin typeface="Calibri"/>
                <a:cs typeface="Calibri"/>
              </a:rPr>
              <a:t>necessary </a:t>
            </a:r>
            <a:r>
              <a:rPr dirty="0" sz="1200" spc="-10">
                <a:latin typeface="Calibri"/>
                <a:cs typeface="Calibri"/>
              </a:rPr>
              <a:t>to  keep you</a:t>
            </a:r>
            <a:r>
              <a:rPr dirty="0" sz="1200" spc="-5">
                <a:latin typeface="Calibri"/>
                <a:cs typeface="Calibri"/>
              </a:rPr>
              <a:t> </a:t>
            </a:r>
            <a:r>
              <a:rPr dirty="0" sz="1200" spc="-20">
                <a:latin typeface="Calibri"/>
                <a:cs typeface="Calibri"/>
              </a:rPr>
              <a:t>healthy.</a:t>
            </a:r>
            <a:endParaRPr sz="1200">
              <a:latin typeface="Calibri"/>
              <a:cs typeface="Calibri"/>
            </a:endParaRPr>
          </a:p>
          <a:p>
            <a:pPr marL="372110" marR="328930" indent="-285750">
              <a:lnSpc>
                <a:spcPts val="1420"/>
              </a:lnSpc>
              <a:spcBef>
                <a:spcPts val="15"/>
              </a:spcBef>
              <a:buFont typeface="Arial"/>
              <a:buChar char="•"/>
              <a:tabLst>
                <a:tab pos="372110" algn="l"/>
                <a:tab pos="372745" algn="l"/>
              </a:tabLst>
            </a:pPr>
            <a:r>
              <a:rPr dirty="0" u="sng" sz="1200" spc="-5" i="1">
                <a:uFill>
                  <a:solidFill>
                    <a:srgbClr val="000000"/>
                  </a:solidFill>
                </a:uFill>
                <a:latin typeface="Calibri"/>
                <a:cs typeface="Calibri"/>
              </a:rPr>
              <a:t>What </a:t>
            </a: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hear you saying is that</a:t>
            </a:r>
            <a:r>
              <a:rPr dirty="0" sz="1200" spc="-5" i="1">
                <a:latin typeface="Calibri"/>
                <a:cs typeface="Calibri"/>
              </a:rPr>
              <a:t> </a:t>
            </a:r>
            <a:r>
              <a:rPr dirty="0" sz="1200" spc="-5">
                <a:latin typeface="Calibri"/>
                <a:cs typeface="Calibri"/>
              </a:rPr>
              <a:t>you </a:t>
            </a:r>
            <a:r>
              <a:rPr dirty="0" sz="1200" spc="-10">
                <a:latin typeface="Calibri"/>
                <a:cs typeface="Calibri"/>
              </a:rPr>
              <a:t>are </a:t>
            </a:r>
            <a:r>
              <a:rPr dirty="0" sz="1200" spc="-5">
                <a:latin typeface="Calibri"/>
                <a:cs typeface="Calibri"/>
              </a:rPr>
              <a:t>concerned </a:t>
            </a:r>
            <a:r>
              <a:rPr dirty="0" sz="1200" spc="-10">
                <a:latin typeface="Calibri"/>
                <a:cs typeface="Calibri"/>
              </a:rPr>
              <a:t>that </a:t>
            </a:r>
            <a:r>
              <a:rPr dirty="0" sz="1200" spc="-5">
                <a:latin typeface="Calibri"/>
                <a:cs typeface="Calibri"/>
              </a:rPr>
              <a:t>taking </a:t>
            </a:r>
            <a:r>
              <a:rPr dirty="0" sz="1200" spc="-20">
                <a:latin typeface="Calibri"/>
                <a:cs typeface="Calibri"/>
              </a:rPr>
              <a:t>ARVs </a:t>
            </a:r>
            <a:r>
              <a:rPr dirty="0" sz="1200" spc="-10">
                <a:latin typeface="Calibri"/>
                <a:cs typeface="Calibri"/>
              </a:rPr>
              <a:t>might </a:t>
            </a:r>
            <a:r>
              <a:rPr dirty="0" sz="1200" spc="-5">
                <a:latin typeface="Calibri"/>
                <a:cs typeface="Calibri"/>
              </a:rPr>
              <a:t>harm  your </a:t>
            </a:r>
            <a:r>
              <a:rPr dirty="0" sz="1200" spc="-25">
                <a:latin typeface="Calibri"/>
                <a:cs typeface="Calibri"/>
              </a:rPr>
              <a:t>baby. </a:t>
            </a:r>
            <a:r>
              <a:rPr dirty="0" sz="1200" spc="-10">
                <a:latin typeface="Calibri"/>
                <a:cs typeface="Calibri"/>
              </a:rPr>
              <a:t>Let’s </a:t>
            </a:r>
            <a:r>
              <a:rPr dirty="0" sz="1200">
                <a:latin typeface="Calibri"/>
                <a:cs typeface="Calibri"/>
              </a:rPr>
              <a:t>discuss </a:t>
            </a:r>
            <a:r>
              <a:rPr dirty="0" sz="1200" spc="-10">
                <a:latin typeface="Calibri"/>
                <a:cs typeface="Calibri"/>
              </a:rPr>
              <a:t>that</a:t>
            </a:r>
            <a:r>
              <a:rPr dirty="0" sz="1200" spc="40">
                <a:latin typeface="Calibri"/>
                <a:cs typeface="Calibri"/>
              </a:rPr>
              <a:t> </a:t>
            </a:r>
            <a:r>
              <a:rPr dirty="0" sz="1200" spc="-5">
                <a:latin typeface="Calibri"/>
                <a:cs typeface="Calibri"/>
              </a:rPr>
              <a:t>concern…</a:t>
            </a:r>
            <a:endParaRPr sz="1200">
              <a:latin typeface="Calibri"/>
              <a:cs typeface="Calibri"/>
            </a:endParaRPr>
          </a:p>
        </p:txBody>
      </p:sp>
      <p:grpSp>
        <p:nvGrpSpPr>
          <p:cNvPr id="24" name="object 24"/>
          <p:cNvGrpSpPr/>
          <p:nvPr/>
        </p:nvGrpSpPr>
        <p:grpSpPr>
          <a:xfrm>
            <a:off x="7691437" y="743672"/>
            <a:ext cx="1740535" cy="1233170"/>
            <a:chOff x="7691437" y="743672"/>
            <a:chExt cx="1740535" cy="1233170"/>
          </a:xfrm>
        </p:grpSpPr>
        <p:sp>
          <p:nvSpPr>
            <p:cNvPr id="25" name="object 25"/>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6" name="object 26"/>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7848600" y="838200"/>
              <a:ext cx="1456015" cy="1029337"/>
            </a:xfrm>
            <a:prstGeom prst="rect">
              <a:avLst/>
            </a:prstGeom>
            <a:blipFill>
              <a:blip r:embed="rId8" cstate="print"/>
              <a:stretch>
                <a:fillRect/>
              </a:stretch>
            </a:blipFill>
          </p:spPr>
          <p:txBody>
            <a:bodyPr wrap="square" lIns="0" tIns="0" rIns="0" bIns="0" rtlCol="0"/>
            <a:lstStyle/>
            <a:p/>
          </p:txBody>
        </p:sp>
      </p:grpSp>
      <p:sp>
        <p:nvSpPr>
          <p:cNvPr id="28" name="object 28"/>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700" rIns="0" bIns="0" rtlCol="0" vert="horz">
            <a:spAutoFit/>
          </a:bodyPr>
          <a:lstStyle/>
          <a:p>
            <a:pPr marL="12700">
              <a:lnSpc>
                <a:spcPts val="3815"/>
              </a:lnSpc>
              <a:spcBef>
                <a:spcPts val="100"/>
              </a:spcBef>
            </a:pPr>
            <a:r>
              <a:rPr dirty="0" sz="3200" spc="-20"/>
              <a:t>H</a:t>
            </a:r>
            <a:r>
              <a:rPr dirty="0" spc="-20"/>
              <a:t>OW</a:t>
            </a:r>
            <a:r>
              <a:rPr dirty="0" spc="95"/>
              <a:t> </a:t>
            </a:r>
            <a:r>
              <a:rPr dirty="0" sz="3200" spc="-45"/>
              <a:t>T</a:t>
            </a:r>
            <a:r>
              <a:rPr dirty="0" spc="-45"/>
              <a:t>O</a:t>
            </a:r>
            <a:r>
              <a:rPr dirty="0" spc="105"/>
              <a:t> </a:t>
            </a:r>
            <a:r>
              <a:rPr dirty="0" sz="3200" spc="-10"/>
              <a:t>U</a:t>
            </a:r>
            <a:r>
              <a:rPr dirty="0" spc="-10"/>
              <a:t>SE</a:t>
            </a:r>
            <a:r>
              <a:rPr dirty="0" spc="105"/>
              <a:t> </a:t>
            </a:r>
            <a:r>
              <a:rPr dirty="0" sz="3200" spc="-10"/>
              <a:t>T</a:t>
            </a:r>
            <a:r>
              <a:rPr dirty="0" spc="-10"/>
              <a:t>HE</a:t>
            </a:r>
            <a:r>
              <a:rPr dirty="0" spc="105"/>
              <a:t> </a:t>
            </a:r>
            <a:r>
              <a:rPr dirty="0" sz="3200" spc="-15"/>
              <a:t>V</a:t>
            </a:r>
            <a:r>
              <a:rPr dirty="0" spc="-15"/>
              <a:t>IRAL</a:t>
            </a:r>
            <a:r>
              <a:rPr dirty="0" spc="120"/>
              <a:t> </a:t>
            </a:r>
            <a:r>
              <a:rPr dirty="0" sz="3200" spc="-40"/>
              <a:t>L</a:t>
            </a:r>
            <a:r>
              <a:rPr dirty="0" spc="-40"/>
              <a:t>OAD</a:t>
            </a:r>
            <a:r>
              <a:rPr dirty="0" spc="100"/>
              <a:t> </a:t>
            </a:r>
            <a:r>
              <a:rPr dirty="0" sz="3200" spc="-25"/>
              <a:t>M</a:t>
            </a:r>
            <a:r>
              <a:rPr dirty="0" spc="-25"/>
              <a:t>ONITORING</a:t>
            </a:r>
            <a:r>
              <a:rPr dirty="0" spc="105"/>
              <a:t> </a:t>
            </a:r>
            <a:r>
              <a:rPr dirty="0" spc="-30"/>
              <a:t>AND</a:t>
            </a:r>
            <a:endParaRPr sz="3200"/>
          </a:p>
          <a:p>
            <a:pPr marL="158750">
              <a:lnSpc>
                <a:spcPts val="3815"/>
              </a:lnSpc>
            </a:pPr>
            <a:r>
              <a:rPr dirty="0" sz="3200" spc="-25"/>
              <a:t>E</a:t>
            </a:r>
            <a:r>
              <a:rPr dirty="0" spc="-25"/>
              <a:t>NHANCED </a:t>
            </a:r>
            <a:r>
              <a:rPr dirty="0" sz="3200" spc="-25"/>
              <a:t>A</a:t>
            </a:r>
            <a:r>
              <a:rPr dirty="0" spc="-25"/>
              <a:t>DHERENCE </a:t>
            </a:r>
            <a:r>
              <a:rPr dirty="0" sz="3200" spc="-20"/>
              <a:t>C</a:t>
            </a:r>
            <a:r>
              <a:rPr dirty="0" spc="-20"/>
              <a:t>OUNSELING</a:t>
            </a:r>
            <a:r>
              <a:rPr dirty="0" spc="400"/>
              <a:t> </a:t>
            </a:r>
            <a:r>
              <a:rPr dirty="0" sz="3200" spc="-25"/>
              <a:t>F</a:t>
            </a:r>
            <a:r>
              <a:rPr dirty="0" spc="-25"/>
              <a:t>LIPCHART</a:t>
            </a:r>
            <a:endParaRPr sz="3200"/>
          </a:p>
        </p:txBody>
      </p:sp>
      <p:sp>
        <p:nvSpPr>
          <p:cNvPr id="3" name="object 3"/>
          <p:cNvSpPr txBox="1"/>
          <p:nvPr/>
        </p:nvSpPr>
        <p:spPr>
          <a:xfrm>
            <a:off x="1059921" y="1916684"/>
            <a:ext cx="8063230" cy="4847590"/>
          </a:xfrm>
          <a:prstGeom prst="rect">
            <a:avLst/>
          </a:prstGeom>
        </p:spPr>
        <p:txBody>
          <a:bodyPr wrap="square" lIns="0" tIns="6985" rIns="0" bIns="0" rtlCol="0" vert="horz">
            <a:spAutoFit/>
          </a:bodyPr>
          <a:lstStyle/>
          <a:p>
            <a:pPr marL="12700" marR="20955">
              <a:lnSpc>
                <a:spcPct val="119600"/>
              </a:lnSpc>
              <a:spcBef>
                <a:spcPts val="55"/>
              </a:spcBef>
            </a:pPr>
            <a:r>
              <a:rPr dirty="0" sz="1200" spc="-5">
                <a:latin typeface="Calibri"/>
                <a:cs typeface="Calibri"/>
              </a:rPr>
              <a:t>The purpose </a:t>
            </a:r>
            <a:r>
              <a:rPr dirty="0" sz="1200">
                <a:latin typeface="Calibri"/>
                <a:cs typeface="Calibri"/>
              </a:rPr>
              <a:t>of </a:t>
            </a:r>
            <a:r>
              <a:rPr dirty="0" sz="1200" spc="-5">
                <a:latin typeface="Calibri"/>
                <a:cs typeface="Calibri"/>
              </a:rPr>
              <a:t>this flipchart </a:t>
            </a:r>
            <a:r>
              <a:rPr dirty="0" sz="1200">
                <a:latin typeface="Calibri"/>
                <a:cs typeface="Calibri"/>
              </a:rPr>
              <a:t>is </a:t>
            </a:r>
            <a:r>
              <a:rPr dirty="0" sz="1200" spc="-10">
                <a:latin typeface="Calibri"/>
                <a:cs typeface="Calibri"/>
              </a:rPr>
              <a:t>to provide pregnant </a:t>
            </a:r>
            <a:r>
              <a:rPr dirty="0" sz="1200" spc="-5">
                <a:latin typeface="Calibri"/>
                <a:cs typeface="Calibri"/>
              </a:rPr>
              <a:t>and </a:t>
            </a:r>
            <a:r>
              <a:rPr dirty="0" sz="1200" spc="-10">
                <a:latin typeface="Calibri"/>
                <a:cs typeface="Calibri"/>
              </a:rPr>
              <a:t>breastfeeding </a:t>
            </a:r>
            <a:r>
              <a:rPr dirty="0" sz="1200" spc="-5">
                <a:latin typeface="Calibri"/>
                <a:cs typeface="Calibri"/>
              </a:rPr>
              <a:t>women who </a:t>
            </a:r>
            <a:r>
              <a:rPr dirty="0" sz="1200" spc="-10">
                <a:latin typeface="Calibri"/>
                <a:cs typeface="Calibri"/>
              </a:rPr>
              <a:t>are </a:t>
            </a:r>
            <a:r>
              <a:rPr dirty="0" sz="1200" spc="-5">
                <a:latin typeface="Calibri"/>
                <a:cs typeface="Calibri"/>
              </a:rPr>
              <a:t>receiving </a:t>
            </a:r>
            <a:r>
              <a:rPr dirty="0" sz="1200" spc="-10">
                <a:latin typeface="Calibri"/>
                <a:cs typeface="Calibri"/>
              </a:rPr>
              <a:t>antiretrovirals </a:t>
            </a:r>
            <a:r>
              <a:rPr dirty="0" sz="1200" spc="-15">
                <a:latin typeface="Calibri"/>
                <a:cs typeface="Calibri"/>
              </a:rPr>
              <a:t>(ARVs) </a:t>
            </a:r>
            <a:r>
              <a:rPr dirty="0" sz="1200" spc="-10">
                <a:latin typeface="Calibri"/>
                <a:cs typeface="Calibri"/>
              </a:rPr>
              <a:t>information  </a:t>
            </a:r>
            <a:r>
              <a:rPr dirty="0" sz="1200" spc="-5">
                <a:latin typeface="Calibri"/>
                <a:cs typeface="Calibri"/>
              </a:rPr>
              <a:t>about </a:t>
            </a:r>
            <a:r>
              <a:rPr dirty="0" sz="1200" spc="-10">
                <a:latin typeface="Calibri"/>
                <a:cs typeface="Calibri"/>
              </a:rPr>
              <a:t>viral </a:t>
            </a:r>
            <a:r>
              <a:rPr dirty="0" sz="1200" spc="-5">
                <a:latin typeface="Calibri"/>
                <a:cs typeface="Calibri"/>
              </a:rPr>
              <a:t>load monitoring—including the meaning </a:t>
            </a:r>
            <a:r>
              <a:rPr dirty="0" sz="1200">
                <a:latin typeface="Calibri"/>
                <a:cs typeface="Calibri"/>
              </a:rPr>
              <a:t>of </a:t>
            </a:r>
            <a:r>
              <a:rPr dirty="0" sz="1200" spc="-10">
                <a:latin typeface="Calibri"/>
                <a:cs typeface="Calibri"/>
              </a:rPr>
              <a:t>viral </a:t>
            </a:r>
            <a:r>
              <a:rPr dirty="0" sz="1200" spc="-5">
                <a:latin typeface="Calibri"/>
                <a:cs typeface="Calibri"/>
              </a:rPr>
              <a:t>load results and implications </a:t>
            </a:r>
            <a:r>
              <a:rPr dirty="0" sz="1200" spc="-10">
                <a:latin typeface="Calibri"/>
                <a:cs typeface="Calibri"/>
              </a:rPr>
              <a:t>for </a:t>
            </a:r>
            <a:r>
              <a:rPr dirty="0" sz="1200" spc="-5">
                <a:latin typeface="Calibri"/>
                <a:cs typeface="Calibri"/>
              </a:rPr>
              <a:t>transmission </a:t>
            </a:r>
            <a:r>
              <a:rPr dirty="0" sz="1200" spc="-10">
                <a:latin typeface="Calibri"/>
                <a:cs typeface="Calibri"/>
              </a:rPr>
              <a:t>to </a:t>
            </a:r>
            <a:r>
              <a:rPr dirty="0" sz="1200" spc="-5">
                <a:latin typeface="Calibri"/>
                <a:cs typeface="Calibri"/>
              </a:rPr>
              <a:t>their newborns—as  well </a:t>
            </a:r>
            <a:r>
              <a:rPr dirty="0" sz="1200">
                <a:latin typeface="Calibri"/>
                <a:cs typeface="Calibri"/>
              </a:rPr>
              <a:t>as </a:t>
            </a:r>
            <a:r>
              <a:rPr dirty="0" sz="1200" spc="-5">
                <a:latin typeface="Calibri"/>
                <a:cs typeface="Calibri"/>
              </a:rPr>
              <a:t>guidance </a:t>
            </a:r>
            <a:r>
              <a:rPr dirty="0" sz="1200">
                <a:latin typeface="Calibri"/>
                <a:cs typeface="Calibri"/>
              </a:rPr>
              <a:t>on </a:t>
            </a:r>
            <a:r>
              <a:rPr dirty="0" sz="1200" spc="-10">
                <a:latin typeface="Calibri"/>
                <a:cs typeface="Calibri"/>
              </a:rPr>
              <a:t>adherence </a:t>
            </a:r>
            <a:r>
              <a:rPr dirty="0" sz="1200">
                <a:latin typeface="Calibri"/>
                <a:cs typeface="Calibri"/>
              </a:rPr>
              <a:t>assessment </a:t>
            </a:r>
            <a:r>
              <a:rPr dirty="0" sz="1200" spc="-5">
                <a:latin typeface="Calibri"/>
                <a:cs typeface="Calibri"/>
              </a:rPr>
              <a:t>and counseling, especially </a:t>
            </a:r>
            <a:r>
              <a:rPr dirty="0" sz="1200" spc="-10">
                <a:latin typeface="Calibri"/>
                <a:cs typeface="Calibri"/>
              </a:rPr>
              <a:t>for </a:t>
            </a:r>
            <a:r>
              <a:rPr dirty="0" sz="1200" spc="-5">
                <a:latin typeface="Calibri"/>
                <a:cs typeface="Calibri"/>
              </a:rPr>
              <a:t>those with </a:t>
            </a:r>
            <a:r>
              <a:rPr dirty="0" sz="1200" spc="-10">
                <a:latin typeface="Calibri"/>
                <a:cs typeface="Calibri"/>
              </a:rPr>
              <a:t>elevated viral </a:t>
            </a:r>
            <a:r>
              <a:rPr dirty="0" sz="1200" spc="-5">
                <a:latin typeface="Calibri"/>
                <a:cs typeface="Calibri"/>
              </a:rPr>
              <a:t>loads who </a:t>
            </a:r>
            <a:r>
              <a:rPr dirty="0" sz="1200" spc="-15">
                <a:latin typeface="Calibri"/>
                <a:cs typeface="Calibri"/>
              </a:rPr>
              <a:t>warrant </a:t>
            </a:r>
            <a:r>
              <a:rPr dirty="0" sz="1200" spc="-5">
                <a:latin typeface="Calibri"/>
                <a:cs typeface="Calibri"/>
              </a:rPr>
              <a:t>enhanced  adherence counseling. It was </a:t>
            </a:r>
            <a:r>
              <a:rPr dirty="0" sz="1200" spc="-10">
                <a:latin typeface="Calibri"/>
                <a:cs typeface="Calibri"/>
              </a:rPr>
              <a:t>developed for </a:t>
            </a:r>
            <a:r>
              <a:rPr dirty="0" sz="1200" spc="-5">
                <a:latin typeface="Calibri"/>
                <a:cs typeface="Calibri"/>
              </a:rPr>
              <a:t>use </a:t>
            </a:r>
            <a:r>
              <a:rPr dirty="0" sz="1200" spc="-10">
                <a:latin typeface="Calibri"/>
                <a:cs typeface="Calibri"/>
              </a:rPr>
              <a:t>by </a:t>
            </a:r>
            <a:r>
              <a:rPr dirty="0" sz="1200">
                <a:latin typeface="Calibri"/>
                <a:cs typeface="Calibri"/>
              </a:rPr>
              <a:t>a </a:t>
            </a:r>
            <a:r>
              <a:rPr dirty="0" sz="1200" spc="-15">
                <a:latin typeface="Calibri"/>
                <a:cs typeface="Calibri"/>
              </a:rPr>
              <a:t>range </a:t>
            </a:r>
            <a:r>
              <a:rPr dirty="0" sz="1200">
                <a:latin typeface="Calibri"/>
                <a:cs typeface="Calibri"/>
              </a:rPr>
              <a:t>of </a:t>
            </a:r>
            <a:r>
              <a:rPr dirty="0" sz="1200" spc="-5">
                <a:latin typeface="Calibri"/>
                <a:cs typeface="Calibri"/>
              </a:rPr>
              <a:t>health </a:t>
            </a:r>
            <a:r>
              <a:rPr dirty="0" sz="1200" spc="-10">
                <a:latin typeface="Calibri"/>
                <a:cs typeface="Calibri"/>
              </a:rPr>
              <a:t>care </a:t>
            </a:r>
            <a:r>
              <a:rPr dirty="0" sz="1200" spc="-15">
                <a:latin typeface="Calibri"/>
                <a:cs typeface="Calibri"/>
              </a:rPr>
              <a:t>workers </a:t>
            </a:r>
            <a:r>
              <a:rPr dirty="0" sz="1200">
                <a:latin typeface="Calibri"/>
                <a:cs typeface="Calibri"/>
              </a:rPr>
              <a:t>(e.g. </a:t>
            </a:r>
            <a:r>
              <a:rPr dirty="0" sz="1200" spc="-10">
                <a:latin typeface="Calibri"/>
                <a:cs typeface="Calibri"/>
              </a:rPr>
              <a:t>adherence </a:t>
            </a:r>
            <a:r>
              <a:rPr dirty="0" sz="1200" spc="-5">
                <a:latin typeface="Calibri"/>
                <a:cs typeface="Calibri"/>
              </a:rPr>
              <a:t>counselors, </a:t>
            </a:r>
            <a:r>
              <a:rPr dirty="0" sz="1200" spc="-10">
                <a:latin typeface="Calibri"/>
                <a:cs typeface="Calibri"/>
              </a:rPr>
              <a:t>doctors, nurses,  </a:t>
            </a:r>
            <a:r>
              <a:rPr dirty="0" sz="1200" spc="-5">
                <a:latin typeface="Calibri"/>
                <a:cs typeface="Calibri"/>
              </a:rPr>
              <a:t>pharmacists, community health </a:t>
            </a:r>
            <a:r>
              <a:rPr dirty="0" sz="1200" spc="-10">
                <a:latin typeface="Calibri"/>
                <a:cs typeface="Calibri"/>
              </a:rPr>
              <a:t>workers) </a:t>
            </a:r>
            <a:r>
              <a:rPr dirty="0" sz="1200" spc="-5">
                <a:latin typeface="Calibri"/>
                <a:cs typeface="Calibri"/>
              </a:rPr>
              <a:t>who work with </a:t>
            </a:r>
            <a:r>
              <a:rPr dirty="0" sz="1200" spc="-10">
                <a:latin typeface="Calibri"/>
                <a:cs typeface="Calibri"/>
              </a:rPr>
              <a:t>pregnant </a:t>
            </a:r>
            <a:r>
              <a:rPr dirty="0" sz="1200" spc="-5">
                <a:latin typeface="Calibri"/>
                <a:cs typeface="Calibri"/>
              </a:rPr>
              <a:t>and </a:t>
            </a:r>
            <a:r>
              <a:rPr dirty="0" sz="1200" spc="-10">
                <a:latin typeface="Calibri"/>
                <a:cs typeface="Calibri"/>
              </a:rPr>
              <a:t>breastfeeding </a:t>
            </a:r>
            <a:r>
              <a:rPr dirty="0" sz="1200" spc="-5">
                <a:latin typeface="Calibri"/>
                <a:cs typeface="Calibri"/>
              </a:rPr>
              <a:t>women living with HIV and their</a:t>
            </a:r>
            <a:r>
              <a:rPr dirty="0" sz="1200" spc="100">
                <a:latin typeface="Calibri"/>
                <a:cs typeface="Calibri"/>
              </a:rPr>
              <a:t> </a:t>
            </a:r>
            <a:r>
              <a:rPr dirty="0" sz="1200" spc="-10">
                <a:latin typeface="Calibri"/>
                <a:cs typeface="Calibri"/>
              </a:rPr>
              <a:t>families</a:t>
            </a:r>
            <a:endParaRPr sz="1200">
              <a:latin typeface="Calibri"/>
              <a:cs typeface="Calibri"/>
            </a:endParaRPr>
          </a:p>
          <a:p>
            <a:pPr>
              <a:lnSpc>
                <a:spcPct val="100000"/>
              </a:lnSpc>
              <a:spcBef>
                <a:spcPts val="30"/>
              </a:spcBef>
            </a:pPr>
            <a:endParaRPr sz="1450">
              <a:latin typeface="Calibri"/>
              <a:cs typeface="Calibri"/>
            </a:endParaRPr>
          </a:p>
          <a:p>
            <a:pPr algn="just" marL="12700" marR="264160">
              <a:lnSpc>
                <a:spcPct val="118300"/>
              </a:lnSpc>
            </a:pPr>
            <a:r>
              <a:rPr dirty="0" sz="1200" spc="-5">
                <a:latin typeface="Calibri"/>
                <a:cs typeface="Calibri"/>
              </a:rPr>
              <a:t>Each </a:t>
            </a:r>
            <a:r>
              <a:rPr dirty="0" sz="1200" spc="-10">
                <a:latin typeface="Calibri"/>
                <a:cs typeface="Calibri"/>
              </a:rPr>
              <a:t>card, </a:t>
            </a:r>
            <a:r>
              <a:rPr dirty="0" sz="1200">
                <a:latin typeface="Calibri"/>
                <a:cs typeface="Calibri"/>
              </a:rPr>
              <a:t>or set of </a:t>
            </a:r>
            <a:r>
              <a:rPr dirty="0" sz="1200" spc="-10">
                <a:latin typeface="Calibri"/>
                <a:cs typeface="Calibri"/>
              </a:rPr>
              <a:t>cards, </a:t>
            </a:r>
            <a:r>
              <a:rPr dirty="0" sz="1200" spc="-5">
                <a:latin typeface="Calibri"/>
                <a:cs typeface="Calibri"/>
              </a:rPr>
              <a:t>focuses </a:t>
            </a:r>
            <a:r>
              <a:rPr dirty="0" sz="1200">
                <a:latin typeface="Calibri"/>
                <a:cs typeface="Calibri"/>
              </a:rPr>
              <a:t>on a </a:t>
            </a:r>
            <a:r>
              <a:rPr dirty="0" sz="1200" spc="-5">
                <a:latin typeface="Calibri"/>
                <a:cs typeface="Calibri"/>
              </a:rPr>
              <a:t>specific </a:t>
            </a:r>
            <a:r>
              <a:rPr dirty="0" sz="1200" spc="-10">
                <a:latin typeface="Calibri"/>
                <a:cs typeface="Calibri"/>
              </a:rPr>
              <a:t>topic important </a:t>
            </a:r>
            <a:r>
              <a:rPr dirty="0" sz="1200" spc="-5">
                <a:latin typeface="Calibri"/>
                <a:cs typeface="Calibri"/>
              </a:rPr>
              <a:t>in the </a:t>
            </a:r>
            <a:r>
              <a:rPr dirty="0" sz="1200" spc="-10">
                <a:latin typeface="Calibri"/>
                <a:cs typeface="Calibri"/>
              </a:rPr>
              <a:t>care </a:t>
            </a:r>
            <a:r>
              <a:rPr dirty="0" sz="1200" spc="-5">
                <a:latin typeface="Calibri"/>
                <a:cs typeface="Calibri"/>
              </a:rPr>
              <a:t>and support </a:t>
            </a:r>
            <a:r>
              <a:rPr dirty="0" sz="1200">
                <a:latin typeface="Calibri"/>
                <a:cs typeface="Calibri"/>
              </a:rPr>
              <a:t>of </a:t>
            </a:r>
            <a:r>
              <a:rPr dirty="0" sz="1200" spc="-10">
                <a:latin typeface="Calibri"/>
                <a:cs typeface="Calibri"/>
              </a:rPr>
              <a:t>pregnant </a:t>
            </a:r>
            <a:r>
              <a:rPr dirty="0" sz="1200" spc="-5">
                <a:latin typeface="Calibri"/>
                <a:cs typeface="Calibri"/>
              </a:rPr>
              <a:t>and </a:t>
            </a:r>
            <a:r>
              <a:rPr dirty="0" sz="1200" spc="-10">
                <a:latin typeface="Calibri"/>
                <a:cs typeface="Calibri"/>
              </a:rPr>
              <a:t>breastfeeding </a:t>
            </a:r>
            <a:r>
              <a:rPr dirty="0" sz="1200" spc="-5">
                <a:latin typeface="Calibri"/>
                <a:cs typeface="Calibri"/>
              </a:rPr>
              <a:t>women  receiving ART who </a:t>
            </a:r>
            <a:r>
              <a:rPr dirty="0" sz="1200" spc="-10">
                <a:latin typeface="Calibri"/>
                <a:cs typeface="Calibri"/>
              </a:rPr>
              <a:t>are undergoing viral </a:t>
            </a:r>
            <a:r>
              <a:rPr dirty="0" sz="1200" spc="-5">
                <a:latin typeface="Calibri"/>
                <a:cs typeface="Calibri"/>
              </a:rPr>
              <a:t>load testing, </a:t>
            </a:r>
            <a:r>
              <a:rPr dirty="0" sz="1200">
                <a:latin typeface="Calibri"/>
                <a:cs typeface="Calibri"/>
              </a:rPr>
              <a:t>or </a:t>
            </a:r>
            <a:r>
              <a:rPr dirty="0" sz="1200" spc="-5">
                <a:latin typeface="Calibri"/>
                <a:cs typeface="Calibri"/>
              </a:rPr>
              <a:t>who </a:t>
            </a:r>
            <a:r>
              <a:rPr dirty="0" sz="1200" spc="-10">
                <a:latin typeface="Calibri"/>
                <a:cs typeface="Calibri"/>
              </a:rPr>
              <a:t>already </a:t>
            </a:r>
            <a:r>
              <a:rPr dirty="0" sz="1200" spc="-15">
                <a:latin typeface="Calibri"/>
                <a:cs typeface="Calibri"/>
              </a:rPr>
              <a:t>have </a:t>
            </a:r>
            <a:r>
              <a:rPr dirty="0" sz="1200">
                <a:latin typeface="Calibri"/>
                <a:cs typeface="Calibri"/>
              </a:rPr>
              <a:t>a </a:t>
            </a:r>
            <a:r>
              <a:rPr dirty="0" sz="1200" spc="-10">
                <a:latin typeface="Calibri"/>
                <a:cs typeface="Calibri"/>
              </a:rPr>
              <a:t>viral </a:t>
            </a:r>
            <a:r>
              <a:rPr dirty="0" sz="1200" spc="-5">
                <a:latin typeface="Calibri"/>
                <a:cs typeface="Calibri"/>
              </a:rPr>
              <a:t>load </a:t>
            </a:r>
            <a:r>
              <a:rPr dirty="0" sz="1200" spc="-10">
                <a:latin typeface="Calibri"/>
                <a:cs typeface="Calibri"/>
              </a:rPr>
              <a:t>result. </a:t>
            </a:r>
            <a:r>
              <a:rPr dirty="0" sz="1200" spc="-20">
                <a:latin typeface="Calibri"/>
                <a:cs typeface="Calibri"/>
              </a:rPr>
              <a:t>Topics </a:t>
            </a:r>
            <a:r>
              <a:rPr dirty="0" sz="1200" spc="-10">
                <a:latin typeface="Calibri"/>
                <a:cs typeface="Calibri"/>
              </a:rPr>
              <a:t>are color-coded for </a:t>
            </a:r>
            <a:r>
              <a:rPr dirty="0" sz="1200">
                <a:latin typeface="Calibri"/>
                <a:cs typeface="Calibri"/>
              </a:rPr>
              <a:t>ease of  </a:t>
            </a:r>
            <a:r>
              <a:rPr dirty="0" sz="1200" spc="-5">
                <a:latin typeface="Calibri"/>
                <a:cs typeface="Calibri"/>
              </a:rPr>
              <a:t>use.</a:t>
            </a:r>
            <a:endParaRPr sz="1200">
              <a:latin typeface="Calibri"/>
              <a:cs typeface="Calibri"/>
            </a:endParaRPr>
          </a:p>
          <a:p>
            <a:pPr>
              <a:lnSpc>
                <a:spcPct val="100000"/>
              </a:lnSpc>
              <a:spcBef>
                <a:spcPts val="25"/>
              </a:spcBef>
            </a:pPr>
            <a:endParaRPr sz="1650">
              <a:latin typeface="Calibri"/>
              <a:cs typeface="Calibri"/>
            </a:endParaRPr>
          </a:p>
          <a:p>
            <a:pPr marL="12700">
              <a:lnSpc>
                <a:spcPct val="100000"/>
              </a:lnSpc>
              <a:spcBef>
                <a:spcPts val="5"/>
              </a:spcBef>
            </a:pPr>
            <a:r>
              <a:rPr dirty="0" sz="1200" spc="-5" b="1">
                <a:latin typeface="Calibri"/>
                <a:cs typeface="Calibri"/>
              </a:rPr>
              <a:t>Directions </a:t>
            </a:r>
            <a:r>
              <a:rPr dirty="0" sz="1200" b="1">
                <a:latin typeface="Calibri"/>
                <a:cs typeface="Calibri"/>
              </a:rPr>
              <a:t>on how </a:t>
            </a:r>
            <a:r>
              <a:rPr dirty="0" sz="1200" spc="-10" b="1">
                <a:latin typeface="Calibri"/>
                <a:cs typeface="Calibri"/>
              </a:rPr>
              <a:t>to </a:t>
            </a:r>
            <a:r>
              <a:rPr dirty="0" sz="1200" b="1">
                <a:latin typeface="Calibri"/>
                <a:cs typeface="Calibri"/>
              </a:rPr>
              <a:t>use the flip</a:t>
            </a:r>
            <a:r>
              <a:rPr dirty="0" sz="1200" spc="30" b="1">
                <a:latin typeface="Calibri"/>
                <a:cs typeface="Calibri"/>
              </a:rPr>
              <a:t> </a:t>
            </a:r>
            <a:r>
              <a:rPr dirty="0" sz="1200" spc="-5" b="1">
                <a:latin typeface="Calibri"/>
                <a:cs typeface="Calibri"/>
              </a:rPr>
              <a:t>chart:</a:t>
            </a:r>
            <a:endParaRPr sz="1200">
              <a:latin typeface="Calibri"/>
              <a:cs typeface="Calibri"/>
            </a:endParaRPr>
          </a:p>
          <a:p>
            <a:pPr marL="184150" indent="-171450">
              <a:lnSpc>
                <a:spcPct val="100000"/>
              </a:lnSpc>
              <a:spcBef>
                <a:spcPts val="260"/>
              </a:spcBef>
              <a:buFont typeface="Arial"/>
              <a:buChar char="•"/>
              <a:tabLst>
                <a:tab pos="184150" algn="l"/>
              </a:tabLst>
            </a:pPr>
            <a:r>
              <a:rPr dirty="0" sz="1200">
                <a:latin typeface="Calibri"/>
                <a:cs typeface="Calibri"/>
              </a:rPr>
              <a:t>Place </a:t>
            </a:r>
            <a:r>
              <a:rPr dirty="0" sz="1200" spc="-5">
                <a:latin typeface="Calibri"/>
                <a:cs typeface="Calibri"/>
              </a:rPr>
              <a:t>flip chart </a:t>
            </a:r>
            <a:r>
              <a:rPr dirty="0" sz="1200">
                <a:latin typeface="Calibri"/>
                <a:cs typeface="Calibri"/>
              </a:rPr>
              <a:t>on </a:t>
            </a:r>
            <a:r>
              <a:rPr dirty="0" sz="1200" spc="-10">
                <a:latin typeface="Calibri"/>
                <a:cs typeface="Calibri"/>
              </a:rPr>
              <a:t>table </a:t>
            </a:r>
            <a:r>
              <a:rPr dirty="0" sz="1200">
                <a:latin typeface="Calibri"/>
                <a:cs typeface="Calibri"/>
              </a:rPr>
              <a:t>so </a:t>
            </a:r>
            <a:r>
              <a:rPr dirty="0" sz="1200" spc="-10">
                <a:latin typeface="Calibri"/>
                <a:cs typeface="Calibri"/>
              </a:rPr>
              <a:t>that </a:t>
            </a:r>
            <a:r>
              <a:rPr dirty="0" sz="1200" spc="-5">
                <a:latin typeface="Calibri"/>
                <a:cs typeface="Calibri"/>
              </a:rPr>
              <a:t>the </a:t>
            </a:r>
            <a:r>
              <a:rPr dirty="0" sz="1200" spc="-10">
                <a:latin typeface="Calibri"/>
                <a:cs typeface="Calibri"/>
              </a:rPr>
              <a:t>patient </a:t>
            </a:r>
            <a:r>
              <a:rPr dirty="0" sz="1200" spc="-5">
                <a:latin typeface="Calibri"/>
                <a:cs typeface="Calibri"/>
              </a:rPr>
              <a:t>has </a:t>
            </a:r>
            <a:r>
              <a:rPr dirty="0" sz="1200">
                <a:latin typeface="Calibri"/>
                <a:cs typeface="Calibri"/>
              </a:rPr>
              <a:t>a </a:t>
            </a:r>
            <a:r>
              <a:rPr dirty="0" sz="1200" spc="-5">
                <a:latin typeface="Calibri"/>
                <a:cs typeface="Calibri"/>
              </a:rPr>
              <a:t>good view </a:t>
            </a:r>
            <a:r>
              <a:rPr dirty="0" sz="1200">
                <a:latin typeface="Calibri"/>
                <a:cs typeface="Calibri"/>
              </a:rPr>
              <a:t>of </a:t>
            </a:r>
            <a:r>
              <a:rPr dirty="0" sz="1200" spc="-5">
                <a:latin typeface="Calibri"/>
                <a:cs typeface="Calibri"/>
              </a:rPr>
              <a:t>the </a:t>
            </a:r>
            <a:r>
              <a:rPr dirty="0" sz="1200" spc="-10">
                <a:latin typeface="Calibri"/>
                <a:cs typeface="Calibri"/>
              </a:rPr>
              <a:t>pictures </a:t>
            </a:r>
            <a:r>
              <a:rPr dirty="0" sz="1200" spc="-5">
                <a:latin typeface="Calibri"/>
                <a:cs typeface="Calibri"/>
              </a:rPr>
              <a:t>while </a:t>
            </a:r>
            <a:r>
              <a:rPr dirty="0" sz="1200" spc="-10">
                <a:latin typeface="Calibri"/>
                <a:cs typeface="Calibri"/>
              </a:rPr>
              <a:t>you </a:t>
            </a:r>
            <a:r>
              <a:rPr dirty="0" sz="1200" spc="-5">
                <a:latin typeface="Calibri"/>
                <a:cs typeface="Calibri"/>
              </a:rPr>
              <a:t>can </a:t>
            </a:r>
            <a:r>
              <a:rPr dirty="0" sz="1200" spc="-10">
                <a:latin typeface="Calibri"/>
                <a:cs typeface="Calibri"/>
              </a:rPr>
              <a:t>read </a:t>
            </a:r>
            <a:r>
              <a:rPr dirty="0" sz="1200" spc="-5">
                <a:latin typeface="Calibri"/>
                <a:cs typeface="Calibri"/>
              </a:rPr>
              <a:t>the side with</a:t>
            </a:r>
            <a:r>
              <a:rPr dirty="0" sz="1200" spc="165">
                <a:latin typeface="Calibri"/>
                <a:cs typeface="Calibri"/>
              </a:rPr>
              <a:t> </a:t>
            </a:r>
            <a:r>
              <a:rPr dirty="0" sz="1200" spc="-5">
                <a:latin typeface="Calibri"/>
                <a:cs typeface="Calibri"/>
              </a:rPr>
              <a:t>notes.</a:t>
            </a:r>
            <a:endParaRPr sz="1200">
              <a:latin typeface="Calibri"/>
              <a:cs typeface="Calibri"/>
            </a:endParaRPr>
          </a:p>
          <a:p>
            <a:pPr marL="184150" indent="-171450">
              <a:lnSpc>
                <a:spcPct val="100000"/>
              </a:lnSpc>
              <a:spcBef>
                <a:spcPts val="265"/>
              </a:spcBef>
              <a:buFont typeface="Arial"/>
              <a:buChar char="•"/>
              <a:tabLst>
                <a:tab pos="184150" algn="l"/>
              </a:tabLst>
            </a:pPr>
            <a:r>
              <a:rPr dirty="0" sz="1200" spc="-10">
                <a:latin typeface="Calibri"/>
                <a:cs typeface="Calibri"/>
              </a:rPr>
              <a:t>Key </a:t>
            </a:r>
            <a:r>
              <a:rPr dirty="0" sz="1200" spc="-5">
                <a:latin typeface="Calibri"/>
                <a:cs typeface="Calibri"/>
              </a:rPr>
              <a:t>messages </a:t>
            </a:r>
            <a:r>
              <a:rPr dirty="0" sz="1200" spc="-10">
                <a:latin typeface="Calibri"/>
                <a:cs typeface="Calibri"/>
              </a:rPr>
              <a:t>for patients </a:t>
            </a:r>
            <a:r>
              <a:rPr dirty="0" sz="1200" spc="-5">
                <a:latin typeface="Calibri"/>
                <a:cs typeface="Calibri"/>
              </a:rPr>
              <a:t>and </a:t>
            </a:r>
            <a:r>
              <a:rPr dirty="0" sz="1200" spc="-10">
                <a:latin typeface="Calibri"/>
                <a:cs typeface="Calibri"/>
              </a:rPr>
              <a:t>instructions to providers are </a:t>
            </a:r>
            <a:r>
              <a:rPr dirty="0" sz="1200" spc="-5">
                <a:latin typeface="Calibri"/>
                <a:cs typeface="Calibri"/>
              </a:rPr>
              <a:t>in</a:t>
            </a:r>
            <a:r>
              <a:rPr dirty="0" sz="1200" spc="100">
                <a:latin typeface="Calibri"/>
                <a:cs typeface="Calibri"/>
              </a:rPr>
              <a:t> </a:t>
            </a:r>
            <a:r>
              <a:rPr dirty="0" sz="1200" b="1">
                <a:latin typeface="Calibri"/>
                <a:cs typeface="Calibri"/>
              </a:rPr>
              <a:t>bold.</a:t>
            </a:r>
            <a:endParaRPr sz="1200">
              <a:latin typeface="Calibri"/>
              <a:cs typeface="Calibri"/>
            </a:endParaRPr>
          </a:p>
          <a:p>
            <a:pPr marL="184150" marR="5080" indent="-171450">
              <a:lnSpc>
                <a:spcPct val="118300"/>
              </a:lnSpc>
              <a:spcBef>
                <a:spcPts val="95"/>
              </a:spcBef>
              <a:buFont typeface="Arial"/>
              <a:buChar char="•"/>
              <a:tabLst>
                <a:tab pos="184150" algn="l"/>
              </a:tabLst>
            </a:pPr>
            <a:r>
              <a:rPr dirty="0" sz="1200" spc="-10">
                <a:latin typeface="Calibri"/>
                <a:cs typeface="Calibri"/>
              </a:rPr>
              <a:t>There are </a:t>
            </a:r>
            <a:r>
              <a:rPr dirty="0" sz="1200" spc="-5">
                <a:latin typeface="Calibri"/>
                <a:cs typeface="Calibri"/>
              </a:rPr>
              <a:t>notes </a:t>
            </a:r>
            <a:r>
              <a:rPr dirty="0" sz="1200" spc="-10">
                <a:latin typeface="Calibri"/>
                <a:cs typeface="Calibri"/>
              </a:rPr>
              <a:t>to prompt </a:t>
            </a:r>
            <a:r>
              <a:rPr dirty="0" sz="1200" spc="-5">
                <a:latin typeface="Calibri"/>
                <a:cs typeface="Calibri"/>
              </a:rPr>
              <a:t>and </a:t>
            </a:r>
            <a:r>
              <a:rPr dirty="0" sz="1200" spc="-10">
                <a:latin typeface="Calibri"/>
                <a:cs typeface="Calibri"/>
              </a:rPr>
              <a:t>guide </a:t>
            </a:r>
            <a:r>
              <a:rPr dirty="0" sz="1200" spc="-5">
                <a:latin typeface="Calibri"/>
                <a:cs typeface="Calibri"/>
              </a:rPr>
              <a:t>discussion with the </a:t>
            </a:r>
            <a:r>
              <a:rPr dirty="0" sz="1200" spc="-10">
                <a:latin typeface="Calibri"/>
                <a:cs typeface="Calibri"/>
              </a:rPr>
              <a:t>patient, including questions to review covered material </a:t>
            </a:r>
            <a:r>
              <a:rPr dirty="0" sz="1200" spc="-5">
                <a:latin typeface="Calibri"/>
                <a:cs typeface="Calibri"/>
              </a:rPr>
              <a:t>and </a:t>
            </a:r>
            <a:r>
              <a:rPr dirty="0" sz="1200">
                <a:latin typeface="Calibri"/>
                <a:cs typeface="Calibri"/>
              </a:rPr>
              <a:t>assess </a:t>
            </a:r>
            <a:r>
              <a:rPr dirty="0" sz="1200" spc="-5">
                <a:latin typeface="Calibri"/>
                <a:cs typeface="Calibri"/>
              </a:rPr>
              <a:t>the  </a:t>
            </a:r>
            <a:r>
              <a:rPr dirty="0" sz="1200" spc="-15">
                <a:latin typeface="Calibri"/>
                <a:cs typeface="Calibri"/>
              </a:rPr>
              <a:t>patient’s</a:t>
            </a:r>
            <a:r>
              <a:rPr dirty="0" sz="1200">
                <a:latin typeface="Calibri"/>
                <a:cs typeface="Calibri"/>
              </a:rPr>
              <a:t> </a:t>
            </a:r>
            <a:r>
              <a:rPr dirty="0" sz="1200" spc="-10">
                <a:latin typeface="Calibri"/>
                <a:cs typeface="Calibri"/>
              </a:rPr>
              <a:t>understanding.</a:t>
            </a:r>
            <a:endParaRPr sz="1200">
              <a:latin typeface="Calibri"/>
              <a:cs typeface="Calibri"/>
            </a:endParaRPr>
          </a:p>
          <a:p>
            <a:pPr marL="184150" marR="476884" indent="-171450">
              <a:lnSpc>
                <a:spcPct val="118300"/>
              </a:lnSpc>
              <a:spcBef>
                <a:spcPts val="5"/>
              </a:spcBef>
              <a:buFont typeface="Arial"/>
              <a:buChar char="•"/>
              <a:tabLst>
                <a:tab pos="184150" algn="l"/>
              </a:tabLst>
            </a:pPr>
            <a:r>
              <a:rPr dirty="0" sz="1200" spc="-10">
                <a:latin typeface="Calibri"/>
                <a:cs typeface="Calibri"/>
              </a:rPr>
              <a:t>There are cards for </a:t>
            </a:r>
            <a:r>
              <a:rPr dirty="0" sz="1200" spc="-5">
                <a:latin typeface="Calibri"/>
                <a:cs typeface="Calibri"/>
              </a:rPr>
              <a:t>specific visits, </a:t>
            </a:r>
            <a:r>
              <a:rPr dirty="0" sz="1200" spc="-10">
                <a:latin typeface="Calibri"/>
                <a:cs typeface="Calibri"/>
              </a:rPr>
              <a:t>including </a:t>
            </a:r>
            <a:r>
              <a:rPr dirty="0" sz="1200" spc="-5">
                <a:latin typeface="Calibri"/>
                <a:cs typeface="Calibri"/>
              </a:rPr>
              <a:t>when </a:t>
            </a:r>
            <a:r>
              <a:rPr dirty="0" sz="1200" spc="-10">
                <a:latin typeface="Calibri"/>
                <a:cs typeface="Calibri"/>
              </a:rPr>
              <a:t>starting </a:t>
            </a:r>
            <a:r>
              <a:rPr dirty="0" sz="1200" spc="-15">
                <a:latin typeface="Calibri"/>
                <a:cs typeface="Calibri"/>
              </a:rPr>
              <a:t>ARVs, </a:t>
            </a:r>
            <a:r>
              <a:rPr dirty="0" sz="1200" spc="-5">
                <a:latin typeface="Calibri"/>
                <a:cs typeface="Calibri"/>
              </a:rPr>
              <a:t>when </a:t>
            </a:r>
            <a:r>
              <a:rPr dirty="0" sz="1200" spc="-10">
                <a:latin typeface="Calibri"/>
                <a:cs typeface="Calibri"/>
              </a:rPr>
              <a:t>undergoing </a:t>
            </a:r>
            <a:r>
              <a:rPr dirty="0" sz="1200">
                <a:latin typeface="Calibri"/>
                <a:cs typeface="Calibri"/>
              </a:rPr>
              <a:t>a </a:t>
            </a:r>
            <a:r>
              <a:rPr dirty="0" sz="1200" spc="-10">
                <a:latin typeface="Calibri"/>
                <a:cs typeface="Calibri"/>
              </a:rPr>
              <a:t>viral </a:t>
            </a:r>
            <a:r>
              <a:rPr dirty="0" sz="1200" spc="-5">
                <a:latin typeface="Calibri"/>
                <a:cs typeface="Calibri"/>
              </a:rPr>
              <a:t>load </a:t>
            </a:r>
            <a:r>
              <a:rPr dirty="0" sz="1200" spc="-10">
                <a:latin typeface="Calibri"/>
                <a:cs typeface="Calibri"/>
              </a:rPr>
              <a:t>test, </a:t>
            </a:r>
            <a:r>
              <a:rPr dirty="0" sz="1200" spc="-5">
                <a:latin typeface="Calibri"/>
                <a:cs typeface="Calibri"/>
              </a:rPr>
              <a:t>and when </a:t>
            </a:r>
            <a:r>
              <a:rPr dirty="0" sz="1200" spc="-10">
                <a:latin typeface="Calibri"/>
                <a:cs typeface="Calibri"/>
              </a:rPr>
              <a:t>results are  available. There </a:t>
            </a:r>
            <a:r>
              <a:rPr dirty="0" sz="1200" spc="-5">
                <a:latin typeface="Calibri"/>
                <a:cs typeface="Calibri"/>
              </a:rPr>
              <a:t>is another </a:t>
            </a:r>
            <a:r>
              <a:rPr dirty="0" sz="1200">
                <a:latin typeface="Calibri"/>
                <a:cs typeface="Calibri"/>
              </a:rPr>
              <a:t>set of </a:t>
            </a:r>
            <a:r>
              <a:rPr dirty="0" sz="1200" spc="-10">
                <a:latin typeface="Calibri"/>
                <a:cs typeface="Calibri"/>
              </a:rPr>
              <a:t>cards to guide </a:t>
            </a:r>
            <a:r>
              <a:rPr dirty="0" sz="1200" spc="-5">
                <a:latin typeface="Calibri"/>
                <a:cs typeface="Calibri"/>
              </a:rPr>
              <a:t>the discussion with the women whose </a:t>
            </a:r>
            <a:r>
              <a:rPr dirty="0" sz="1200" spc="-10">
                <a:latin typeface="Calibri"/>
                <a:cs typeface="Calibri"/>
              </a:rPr>
              <a:t>viral </a:t>
            </a:r>
            <a:r>
              <a:rPr dirty="0" sz="1200" spc="-5">
                <a:latin typeface="Calibri"/>
                <a:cs typeface="Calibri"/>
              </a:rPr>
              <a:t>load </a:t>
            </a:r>
            <a:r>
              <a:rPr dirty="0" sz="1200" spc="-10">
                <a:latin typeface="Calibri"/>
                <a:cs typeface="Calibri"/>
              </a:rPr>
              <a:t>result </a:t>
            </a:r>
            <a:r>
              <a:rPr dirty="0" sz="1200">
                <a:latin typeface="Calibri"/>
                <a:cs typeface="Calibri"/>
              </a:rPr>
              <a:t>1000 or less,</a:t>
            </a:r>
            <a:r>
              <a:rPr dirty="0" sz="1200" spc="254">
                <a:latin typeface="Calibri"/>
                <a:cs typeface="Calibri"/>
              </a:rPr>
              <a:t> </a:t>
            </a:r>
            <a:r>
              <a:rPr dirty="0" sz="1200" spc="-5">
                <a:latin typeface="Calibri"/>
                <a:cs typeface="Calibri"/>
              </a:rPr>
              <a:t>and</a:t>
            </a:r>
            <a:endParaRPr sz="1200">
              <a:latin typeface="Calibri"/>
              <a:cs typeface="Calibri"/>
            </a:endParaRPr>
          </a:p>
          <a:p>
            <a:pPr marL="184150">
              <a:lnSpc>
                <a:spcPct val="100000"/>
              </a:lnSpc>
              <a:spcBef>
                <a:spcPts val="359"/>
              </a:spcBef>
            </a:pPr>
            <a:r>
              <a:rPr dirty="0" sz="1200" spc="-5">
                <a:latin typeface="Calibri"/>
                <a:cs typeface="Calibri"/>
              </a:rPr>
              <a:t>another </a:t>
            </a:r>
            <a:r>
              <a:rPr dirty="0" sz="1200">
                <a:latin typeface="Calibri"/>
                <a:cs typeface="Calibri"/>
              </a:rPr>
              <a:t>set </a:t>
            </a:r>
            <a:r>
              <a:rPr dirty="0" sz="1200" spc="-5">
                <a:latin typeface="Calibri"/>
                <a:cs typeface="Calibri"/>
              </a:rPr>
              <a:t>if </a:t>
            </a:r>
            <a:r>
              <a:rPr dirty="0" sz="1200" spc="-10">
                <a:latin typeface="Calibri"/>
                <a:cs typeface="Calibri"/>
              </a:rPr>
              <a:t>viral </a:t>
            </a:r>
            <a:r>
              <a:rPr dirty="0" sz="1200" spc="-5">
                <a:latin typeface="Calibri"/>
                <a:cs typeface="Calibri"/>
              </a:rPr>
              <a:t>load result is </a:t>
            </a:r>
            <a:r>
              <a:rPr dirty="0" sz="1200" spc="-10">
                <a:latin typeface="Calibri"/>
                <a:cs typeface="Calibri"/>
              </a:rPr>
              <a:t>greater </a:t>
            </a:r>
            <a:r>
              <a:rPr dirty="0" sz="1200" spc="-5">
                <a:latin typeface="Calibri"/>
                <a:cs typeface="Calibri"/>
              </a:rPr>
              <a:t>than</a:t>
            </a:r>
            <a:r>
              <a:rPr dirty="0" sz="1200" spc="30">
                <a:latin typeface="Calibri"/>
                <a:cs typeface="Calibri"/>
              </a:rPr>
              <a:t> </a:t>
            </a:r>
            <a:r>
              <a:rPr dirty="0" sz="1200">
                <a:latin typeface="Calibri"/>
                <a:cs typeface="Calibri"/>
              </a:rPr>
              <a:t>1000.</a:t>
            </a:r>
            <a:endParaRPr sz="1200">
              <a:latin typeface="Calibri"/>
              <a:cs typeface="Calibri"/>
            </a:endParaRPr>
          </a:p>
          <a:p>
            <a:pPr marL="184150" marR="361315" indent="-171450">
              <a:lnSpc>
                <a:spcPts val="1700"/>
              </a:lnSpc>
              <a:spcBef>
                <a:spcPts val="80"/>
              </a:spcBef>
              <a:buFont typeface="Arial"/>
              <a:buChar char="•"/>
              <a:tabLst>
                <a:tab pos="184150" algn="l"/>
              </a:tabLst>
            </a:pPr>
            <a:r>
              <a:rPr dirty="0" sz="1200">
                <a:latin typeface="Calibri"/>
                <a:cs typeface="Calibri"/>
              </a:rPr>
              <a:t>A </a:t>
            </a:r>
            <a:r>
              <a:rPr dirty="0" sz="1200" spc="-10">
                <a:latin typeface="Calibri"/>
                <a:cs typeface="Calibri"/>
              </a:rPr>
              <a:t>separate </a:t>
            </a:r>
            <a:r>
              <a:rPr dirty="0" sz="1200" spc="-5">
                <a:latin typeface="Calibri"/>
                <a:cs typeface="Calibri"/>
              </a:rPr>
              <a:t>document, the </a:t>
            </a:r>
            <a:r>
              <a:rPr dirty="0" sz="1200" b="1">
                <a:latin typeface="Calibri"/>
                <a:cs typeface="Calibri"/>
              </a:rPr>
              <a:t>Enhanced </a:t>
            </a:r>
            <a:r>
              <a:rPr dirty="0" sz="1200" spc="-5" b="1">
                <a:latin typeface="Calibri"/>
                <a:cs typeface="Calibri"/>
              </a:rPr>
              <a:t>Adherence Plan </a:t>
            </a:r>
            <a:r>
              <a:rPr dirty="0" sz="1200" spc="-5">
                <a:latin typeface="Calibri"/>
                <a:cs typeface="Calibri"/>
              </a:rPr>
              <a:t>tool, should be used in conjunction with this counselling flipchart </a:t>
            </a:r>
            <a:r>
              <a:rPr dirty="0" sz="1200" spc="-10">
                <a:latin typeface="Calibri"/>
                <a:cs typeface="Calibri"/>
              </a:rPr>
              <a:t>to  </a:t>
            </a:r>
            <a:r>
              <a:rPr dirty="0" sz="1200">
                <a:latin typeface="Calibri"/>
                <a:cs typeface="Calibri"/>
              </a:rPr>
              <a:t>assess </a:t>
            </a:r>
            <a:r>
              <a:rPr dirty="0" sz="1200" spc="-5">
                <a:latin typeface="Calibri"/>
                <a:cs typeface="Calibri"/>
              </a:rPr>
              <a:t>and document </a:t>
            </a:r>
            <a:r>
              <a:rPr dirty="0" sz="1200" spc="-10">
                <a:latin typeface="Calibri"/>
                <a:cs typeface="Calibri"/>
              </a:rPr>
              <a:t>findings </a:t>
            </a:r>
            <a:r>
              <a:rPr dirty="0" sz="1200" spc="-5">
                <a:latin typeface="Calibri"/>
                <a:cs typeface="Calibri"/>
              </a:rPr>
              <a:t>and the </a:t>
            </a:r>
            <a:r>
              <a:rPr dirty="0" sz="1200" spc="-10">
                <a:latin typeface="Calibri"/>
                <a:cs typeface="Calibri"/>
              </a:rPr>
              <a:t>patient’s </a:t>
            </a:r>
            <a:r>
              <a:rPr dirty="0" sz="1200" spc="-5">
                <a:latin typeface="Calibri"/>
                <a:cs typeface="Calibri"/>
              </a:rPr>
              <a:t>plan; it should be included in the </a:t>
            </a:r>
            <a:r>
              <a:rPr dirty="0" sz="1200" spc="-10">
                <a:latin typeface="Calibri"/>
                <a:cs typeface="Calibri"/>
              </a:rPr>
              <a:t>patient’s</a:t>
            </a:r>
            <a:r>
              <a:rPr dirty="0" sz="1200" spc="110">
                <a:latin typeface="Calibri"/>
                <a:cs typeface="Calibri"/>
              </a:rPr>
              <a:t> </a:t>
            </a:r>
            <a:r>
              <a:rPr dirty="0" sz="1200" spc="-5">
                <a:latin typeface="Calibri"/>
                <a:cs typeface="Calibri"/>
              </a:rPr>
              <a:t>file.</a:t>
            </a:r>
            <a:endParaRPr sz="1200">
              <a:latin typeface="Calibri"/>
              <a:cs typeface="Calibri"/>
            </a:endParaRPr>
          </a:p>
          <a:p>
            <a:pPr marL="184150" marR="24130" indent="-171450">
              <a:lnSpc>
                <a:spcPct val="118300"/>
              </a:lnSpc>
              <a:buFont typeface="Arial"/>
              <a:buChar char="•"/>
              <a:tabLst>
                <a:tab pos="184150" algn="l"/>
              </a:tabLst>
            </a:pPr>
            <a:r>
              <a:rPr dirty="0" sz="1200" spc="-5">
                <a:latin typeface="Calibri"/>
                <a:cs typeface="Calibri"/>
              </a:rPr>
              <a:t>After the </a:t>
            </a:r>
            <a:r>
              <a:rPr dirty="0" sz="1200" spc="-10">
                <a:latin typeface="Calibri"/>
                <a:cs typeface="Calibri"/>
              </a:rPr>
              <a:t>first </a:t>
            </a:r>
            <a:r>
              <a:rPr dirty="0" sz="1200" spc="-5">
                <a:latin typeface="Calibri"/>
                <a:cs typeface="Calibri"/>
              </a:rPr>
              <a:t>enhanced </a:t>
            </a:r>
            <a:r>
              <a:rPr dirty="0" sz="1200" spc="-10">
                <a:latin typeface="Calibri"/>
                <a:cs typeface="Calibri"/>
              </a:rPr>
              <a:t>adherence </a:t>
            </a:r>
            <a:r>
              <a:rPr dirty="0" sz="1200" spc="-5">
                <a:latin typeface="Calibri"/>
                <a:cs typeface="Calibri"/>
              </a:rPr>
              <a:t>counseling </a:t>
            </a:r>
            <a:r>
              <a:rPr dirty="0" sz="1200">
                <a:latin typeface="Calibri"/>
                <a:cs typeface="Calibri"/>
              </a:rPr>
              <a:t>session </a:t>
            </a:r>
            <a:r>
              <a:rPr dirty="0" sz="1200" spc="-5">
                <a:latin typeface="Calibri"/>
                <a:cs typeface="Calibri"/>
              </a:rPr>
              <a:t>(second and </a:t>
            </a:r>
            <a:r>
              <a:rPr dirty="0" sz="1200" spc="-10">
                <a:latin typeface="Calibri"/>
                <a:cs typeface="Calibri"/>
              </a:rPr>
              <a:t>beyond), </a:t>
            </a:r>
            <a:r>
              <a:rPr dirty="0" sz="1200" spc="-5">
                <a:latin typeface="Calibri"/>
                <a:cs typeface="Calibri"/>
              </a:rPr>
              <a:t>begin the </a:t>
            </a:r>
            <a:r>
              <a:rPr dirty="0" sz="1200">
                <a:latin typeface="Calibri"/>
                <a:cs typeface="Calibri"/>
              </a:rPr>
              <a:t>session </a:t>
            </a:r>
            <a:r>
              <a:rPr dirty="0" sz="1200" spc="-5">
                <a:latin typeface="Calibri"/>
                <a:cs typeface="Calibri"/>
              </a:rPr>
              <a:t>with </a:t>
            </a:r>
            <a:r>
              <a:rPr dirty="0" sz="1200" spc="-10">
                <a:latin typeface="Calibri"/>
                <a:cs typeface="Calibri"/>
              </a:rPr>
              <a:t>card </a:t>
            </a:r>
            <a:r>
              <a:rPr dirty="0" sz="1200">
                <a:latin typeface="Calibri"/>
                <a:cs typeface="Calibri"/>
              </a:rPr>
              <a:t>18 </a:t>
            </a:r>
            <a:r>
              <a:rPr dirty="0" sz="1200" spc="-5">
                <a:latin typeface="Calibri"/>
                <a:cs typeface="Calibri"/>
              </a:rPr>
              <a:t>and </a:t>
            </a:r>
            <a:r>
              <a:rPr dirty="0" sz="1200" spc="-10">
                <a:latin typeface="Calibri"/>
                <a:cs typeface="Calibri"/>
              </a:rPr>
              <a:t>repeat cards </a:t>
            </a:r>
            <a:r>
              <a:rPr dirty="0" sz="1200">
                <a:latin typeface="Calibri"/>
                <a:cs typeface="Calibri"/>
              </a:rPr>
              <a:t>5-  17 as</a:t>
            </a:r>
            <a:r>
              <a:rPr dirty="0" sz="1200" spc="5">
                <a:latin typeface="Calibri"/>
                <a:cs typeface="Calibri"/>
              </a:rPr>
              <a:t> </a:t>
            </a:r>
            <a:r>
              <a:rPr dirty="0" sz="1200" spc="-5">
                <a:latin typeface="Calibri"/>
                <a:cs typeface="Calibri"/>
              </a:rPr>
              <a:t>needed..</a:t>
            </a:r>
            <a:endParaRPr sz="12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9. </a:t>
            </a:r>
            <a:r>
              <a:rPr dirty="0" sz="2800" spc="-5">
                <a:solidFill>
                  <a:srgbClr val="FFFFFF"/>
                </a:solidFill>
              </a:rPr>
              <a:t>Tips </a:t>
            </a:r>
            <a:r>
              <a:rPr dirty="0" sz="2800" spc="-15">
                <a:solidFill>
                  <a:srgbClr val="FFFFFF"/>
                </a:solidFill>
              </a:rPr>
              <a:t>to improve </a:t>
            </a:r>
            <a:r>
              <a:rPr dirty="0" sz="2800" spc="-5">
                <a:solidFill>
                  <a:srgbClr val="FFFFFF"/>
                </a:solidFill>
              </a:rPr>
              <a:t>taking</a:t>
            </a:r>
            <a:r>
              <a:rPr dirty="0" sz="2800" spc="35">
                <a:solidFill>
                  <a:srgbClr val="FFFFFF"/>
                </a:solidFill>
              </a:rPr>
              <a:t> </a:t>
            </a:r>
            <a:r>
              <a:rPr dirty="0" sz="2800" spc="-45">
                <a:solidFill>
                  <a:srgbClr val="FFFFFF"/>
                </a:solidFill>
              </a:rPr>
              <a:t>ARVs</a:t>
            </a:r>
            <a:endParaRPr sz="2800"/>
          </a:p>
        </p:txBody>
      </p:sp>
      <p:sp>
        <p:nvSpPr>
          <p:cNvPr id="3" name="object 3"/>
          <p:cNvSpPr txBox="1"/>
          <p:nvPr/>
        </p:nvSpPr>
        <p:spPr>
          <a:xfrm>
            <a:off x="6668170" y="2976371"/>
            <a:ext cx="2354580" cy="2463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15">
                <a:latin typeface="Calibri"/>
                <a:cs typeface="Calibri"/>
              </a:rPr>
              <a:t>Let’s </a:t>
            </a:r>
            <a:r>
              <a:rPr dirty="0" sz="2000" spc="-5">
                <a:latin typeface="Calibri"/>
                <a:cs typeface="Calibri"/>
              </a:rPr>
              <a:t>discuss </a:t>
            </a:r>
            <a:r>
              <a:rPr dirty="0" sz="2000" spc="-10">
                <a:latin typeface="Calibri"/>
                <a:cs typeface="Calibri"/>
              </a:rPr>
              <a:t>how </a:t>
            </a:r>
            <a:r>
              <a:rPr dirty="0" sz="2000" spc="-730">
                <a:latin typeface="Calibri"/>
                <a:cs typeface="Calibri"/>
              </a:rPr>
              <a:t>to </a:t>
            </a:r>
            <a:r>
              <a:rPr dirty="0" sz="2000" spc="-445">
                <a:latin typeface="Calibri"/>
                <a:cs typeface="Calibri"/>
              </a:rPr>
              <a:t> </a:t>
            </a:r>
            <a:r>
              <a:rPr dirty="0" sz="2000" spc="-5">
                <a:latin typeface="Calibri"/>
                <a:cs typeface="Calibri"/>
              </a:rPr>
              <a:t>deal </a:t>
            </a:r>
            <a:r>
              <a:rPr dirty="0" sz="2000">
                <a:latin typeface="Calibri"/>
                <a:cs typeface="Calibri"/>
              </a:rPr>
              <a:t>with </a:t>
            </a:r>
            <a:r>
              <a:rPr dirty="0" sz="2000" spc="-15">
                <a:latin typeface="Calibri"/>
                <a:cs typeface="Calibri"/>
              </a:rPr>
              <a:t>any </a:t>
            </a:r>
            <a:r>
              <a:rPr dirty="0" sz="2000" spc="-5">
                <a:latin typeface="Calibri"/>
                <a:cs typeface="Calibri"/>
              </a:rPr>
              <a:t>side  </a:t>
            </a:r>
            <a:r>
              <a:rPr dirty="0" sz="2000" spc="-15">
                <a:latin typeface="Calibri"/>
                <a:cs typeface="Calibri"/>
              </a:rPr>
              <a:t>effects you have  </a:t>
            </a:r>
            <a:r>
              <a:rPr dirty="0" sz="2000" spc="-5">
                <a:latin typeface="Calibri"/>
                <a:cs typeface="Calibri"/>
              </a:rPr>
              <a:t>experienced.</a:t>
            </a:r>
            <a:endParaRPr sz="2000">
              <a:latin typeface="Calibri"/>
              <a:cs typeface="Calibri"/>
            </a:endParaRPr>
          </a:p>
          <a:p>
            <a:pPr marL="298450" marR="183515" indent="-285750">
              <a:lnSpc>
                <a:spcPct val="100000"/>
              </a:lnSpc>
              <a:buFont typeface="Wingdings"/>
              <a:buChar char="➢"/>
              <a:tabLst>
                <a:tab pos="298450" algn="l"/>
              </a:tabLst>
            </a:pPr>
            <a:r>
              <a:rPr dirty="0" sz="2000" spc="-10">
                <a:latin typeface="Calibri"/>
                <a:cs typeface="Calibri"/>
              </a:rPr>
              <a:t>There are many  </a:t>
            </a:r>
            <a:r>
              <a:rPr dirty="0" sz="2000" spc="-25">
                <a:latin typeface="Calibri"/>
                <a:cs typeface="Calibri"/>
              </a:rPr>
              <a:t>ways </a:t>
            </a:r>
            <a:r>
              <a:rPr dirty="0" sz="2000" spc="-10">
                <a:latin typeface="Calibri"/>
                <a:cs typeface="Calibri"/>
              </a:rPr>
              <a:t>to </a:t>
            </a:r>
            <a:r>
              <a:rPr dirty="0" sz="2000" spc="-5">
                <a:latin typeface="Calibri"/>
                <a:cs typeface="Calibri"/>
              </a:rPr>
              <a:t>help </a:t>
            </a:r>
            <a:r>
              <a:rPr dirty="0" sz="2000" spc="-15">
                <a:latin typeface="Calibri"/>
                <a:cs typeface="Calibri"/>
              </a:rPr>
              <a:t>you  </a:t>
            </a:r>
            <a:r>
              <a:rPr dirty="0" sz="2000" spc="-5">
                <a:latin typeface="Calibri"/>
                <a:cs typeface="Calibri"/>
              </a:rPr>
              <a:t>remember </a:t>
            </a:r>
            <a:r>
              <a:rPr dirty="0" sz="2000" spc="-10">
                <a:latin typeface="Calibri"/>
                <a:cs typeface="Calibri"/>
              </a:rPr>
              <a:t>to</a:t>
            </a:r>
            <a:r>
              <a:rPr dirty="0" sz="2000" spc="-75">
                <a:latin typeface="Calibri"/>
                <a:cs typeface="Calibri"/>
              </a:rPr>
              <a:t> </a:t>
            </a:r>
            <a:r>
              <a:rPr dirty="0" sz="2000" spc="-25">
                <a:latin typeface="Calibri"/>
                <a:cs typeface="Calibri"/>
              </a:rPr>
              <a:t>take  </a:t>
            </a:r>
            <a:r>
              <a:rPr dirty="0" sz="2000" spc="-10">
                <a:latin typeface="Calibri"/>
                <a:cs typeface="Calibri"/>
              </a:rPr>
              <a:t>your</a:t>
            </a:r>
            <a:r>
              <a:rPr dirty="0" sz="2000" spc="-1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264908" y="2166865"/>
            <a:ext cx="5073449" cy="375906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85900"/>
            <a:ext cx="1931035" cy="1701800"/>
          </a:xfrm>
          <a:prstGeom prst="rect">
            <a:avLst/>
          </a:prstGeom>
        </p:spPr>
        <p:txBody>
          <a:bodyPr wrap="square" lIns="0" tIns="40005" rIns="0" bIns="0" rtlCol="0" vert="horz">
            <a:spAutoFit/>
          </a:bodyPr>
          <a:lstStyle/>
          <a:p>
            <a:pPr marL="12700">
              <a:lnSpc>
                <a:spcPct val="100000"/>
              </a:lnSpc>
              <a:spcBef>
                <a:spcPts val="315"/>
              </a:spcBef>
            </a:pPr>
            <a:r>
              <a:rPr dirty="0" sz="1400" b="1">
                <a:latin typeface="Calibri"/>
                <a:cs typeface="Calibri"/>
              </a:rPr>
              <a:t>KEY</a:t>
            </a:r>
            <a:r>
              <a:rPr dirty="0" sz="1400" spc="-15" b="1">
                <a:latin typeface="Calibri"/>
                <a:cs typeface="Calibri"/>
              </a:rPr>
              <a:t> </a:t>
            </a:r>
            <a:r>
              <a:rPr dirty="0" sz="1400" spc="-10" b="1">
                <a:latin typeface="Calibri"/>
                <a:cs typeface="Calibri"/>
              </a:rPr>
              <a:t>MESSAGES:</a:t>
            </a:r>
            <a:endParaRPr sz="1400">
              <a:latin typeface="Calibri"/>
              <a:cs typeface="Calibri"/>
            </a:endParaRPr>
          </a:p>
          <a:p>
            <a:pPr marL="298450" marR="194310" indent="-285750">
              <a:lnSpc>
                <a:spcPct val="89500"/>
              </a:lnSpc>
              <a:spcBef>
                <a:spcPts val="390"/>
              </a:spcBef>
              <a:buFont typeface="Wingdings"/>
              <a:buChar char="➢"/>
              <a:tabLst>
                <a:tab pos="298450" algn="l"/>
              </a:tabLst>
            </a:pPr>
            <a:r>
              <a:rPr dirty="0" sz="1400" spc="-15">
                <a:latin typeface="Calibri"/>
                <a:cs typeface="Calibri"/>
              </a:rPr>
              <a:t>Let’s </a:t>
            </a:r>
            <a:r>
              <a:rPr dirty="0" sz="1400" spc="-5">
                <a:latin typeface="Calibri"/>
                <a:cs typeface="Calibri"/>
              </a:rPr>
              <a:t>discuss how </a:t>
            </a:r>
            <a:r>
              <a:rPr dirty="0" sz="1400" spc="-515">
                <a:latin typeface="Calibri"/>
                <a:cs typeface="Calibri"/>
              </a:rPr>
              <a:t>to </a:t>
            </a:r>
            <a:r>
              <a:rPr dirty="0" sz="1400" spc="-310">
                <a:latin typeface="Calibri"/>
                <a:cs typeface="Calibri"/>
              </a:rPr>
              <a:t> </a:t>
            </a:r>
            <a:r>
              <a:rPr dirty="0" sz="1400">
                <a:latin typeface="Calibri"/>
                <a:cs typeface="Calibri"/>
              </a:rPr>
              <a:t>deal with </a:t>
            </a:r>
            <a:r>
              <a:rPr dirty="0" sz="1400" spc="-10">
                <a:latin typeface="Calibri"/>
                <a:cs typeface="Calibri"/>
              </a:rPr>
              <a:t>any </a:t>
            </a:r>
            <a:r>
              <a:rPr dirty="0" sz="1400">
                <a:latin typeface="Calibri"/>
                <a:cs typeface="Calibri"/>
              </a:rPr>
              <a:t>side  </a:t>
            </a:r>
            <a:r>
              <a:rPr dirty="0" sz="1400" spc="-10">
                <a:latin typeface="Calibri"/>
                <a:cs typeface="Calibri"/>
              </a:rPr>
              <a:t>effects you have  </a:t>
            </a:r>
            <a:r>
              <a:rPr dirty="0" sz="1400" spc="-5">
                <a:latin typeface="Calibri"/>
                <a:cs typeface="Calibri"/>
              </a:rPr>
              <a:t>experienced.</a:t>
            </a:r>
            <a:endParaRPr sz="1400">
              <a:latin typeface="Calibri"/>
              <a:cs typeface="Calibri"/>
            </a:endParaRPr>
          </a:p>
          <a:p>
            <a:pPr marL="298450" marR="5080" indent="-285750">
              <a:lnSpc>
                <a:spcPct val="89300"/>
              </a:lnSpc>
              <a:spcBef>
                <a:spcPts val="400"/>
              </a:spcBef>
              <a:buFont typeface="Wingdings"/>
              <a:buChar char="➢"/>
              <a:tabLst>
                <a:tab pos="298450" algn="l"/>
              </a:tabLst>
            </a:pPr>
            <a:r>
              <a:rPr dirty="0" sz="1400" spc="-5">
                <a:latin typeface="Calibri"/>
                <a:cs typeface="Calibri"/>
              </a:rPr>
              <a:t>There </a:t>
            </a:r>
            <a:r>
              <a:rPr dirty="0" sz="1400" spc="-10">
                <a:latin typeface="Calibri"/>
                <a:cs typeface="Calibri"/>
              </a:rPr>
              <a:t>are many </a:t>
            </a:r>
            <a:r>
              <a:rPr dirty="0" sz="1400" spc="-110">
                <a:latin typeface="Calibri"/>
                <a:cs typeface="Calibri"/>
              </a:rPr>
              <a:t>ways  </a:t>
            </a:r>
            <a:r>
              <a:rPr dirty="0" sz="1400" spc="-5">
                <a:latin typeface="Calibri"/>
                <a:cs typeface="Calibri"/>
              </a:rPr>
              <a:t>to </a:t>
            </a:r>
            <a:r>
              <a:rPr dirty="0" sz="1400">
                <a:latin typeface="Calibri"/>
                <a:cs typeface="Calibri"/>
              </a:rPr>
              <a:t>help </a:t>
            </a:r>
            <a:r>
              <a:rPr dirty="0" sz="1400" spc="-10">
                <a:latin typeface="Calibri"/>
                <a:cs typeface="Calibri"/>
              </a:rPr>
              <a:t>you</a:t>
            </a:r>
            <a:r>
              <a:rPr dirty="0" sz="1400" spc="-95">
                <a:latin typeface="Calibri"/>
                <a:cs typeface="Calibri"/>
              </a:rPr>
              <a:t> </a:t>
            </a:r>
            <a:r>
              <a:rPr dirty="0" sz="1400" spc="-5">
                <a:latin typeface="Calibri"/>
                <a:cs typeface="Calibri"/>
              </a:rPr>
              <a:t>remember  to </a:t>
            </a:r>
            <a:r>
              <a:rPr dirty="0" sz="1400" spc="-15">
                <a:latin typeface="Calibri"/>
                <a:cs typeface="Calibri"/>
              </a:rPr>
              <a:t>take </a:t>
            </a:r>
            <a:r>
              <a:rPr dirty="0" sz="1400" spc="-5">
                <a:latin typeface="Calibri"/>
                <a:cs typeface="Calibri"/>
              </a:rPr>
              <a:t>your</a:t>
            </a:r>
            <a:r>
              <a:rPr dirty="0" sz="1400" spc="-20">
                <a:latin typeface="Calibri"/>
                <a:cs typeface="Calibri"/>
              </a:rPr>
              <a:t> ARVs.</a:t>
            </a:r>
            <a:endParaRPr sz="1400">
              <a:latin typeface="Calibri"/>
              <a:cs typeface="Calibri"/>
            </a:endParaRPr>
          </a:p>
        </p:txBody>
      </p:sp>
      <p:sp>
        <p:nvSpPr>
          <p:cNvPr id="3" name="object 3"/>
          <p:cNvSpPr txBox="1"/>
          <p:nvPr/>
        </p:nvSpPr>
        <p:spPr>
          <a:xfrm>
            <a:off x="2964939"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2964939" y="1742947"/>
            <a:ext cx="6066155" cy="1415415"/>
          </a:xfrm>
          <a:prstGeom prst="rect">
            <a:avLst/>
          </a:prstGeom>
        </p:spPr>
        <p:txBody>
          <a:bodyPr wrap="square" lIns="0" tIns="6350" rIns="0" bIns="0" rtlCol="0" vert="horz">
            <a:spAutoFit/>
          </a:bodyPr>
          <a:lstStyle/>
          <a:p>
            <a:pPr marL="297815" marR="1475740" indent="-285750">
              <a:lnSpc>
                <a:spcPct val="103299"/>
              </a:lnSpc>
              <a:spcBef>
                <a:spcPts val="50"/>
              </a:spcBef>
              <a:buFont typeface="Arial"/>
              <a:buChar char="•"/>
              <a:tabLst>
                <a:tab pos="297815" algn="l"/>
                <a:tab pos="298450" algn="l"/>
              </a:tabLst>
            </a:pPr>
            <a:r>
              <a:rPr dirty="0" sz="1200">
                <a:latin typeface="Calibri"/>
                <a:cs typeface="Calibri"/>
              </a:rPr>
              <a:t>I </a:t>
            </a:r>
            <a:r>
              <a:rPr dirty="0" sz="1200" spc="-10">
                <a:latin typeface="Calibri"/>
                <a:cs typeface="Calibri"/>
              </a:rPr>
              <a:t>appreciate that you are </a:t>
            </a:r>
            <a:r>
              <a:rPr dirty="0" sz="1200" spc="-5">
                <a:latin typeface="Calibri"/>
                <a:cs typeface="Calibri"/>
              </a:rPr>
              <a:t>able </a:t>
            </a:r>
            <a:r>
              <a:rPr dirty="0" sz="1200" spc="-10">
                <a:latin typeface="Calibri"/>
                <a:cs typeface="Calibri"/>
              </a:rPr>
              <a:t>to </a:t>
            </a:r>
            <a:r>
              <a:rPr dirty="0" sz="1200" spc="-5">
                <a:latin typeface="Calibri"/>
                <a:cs typeface="Calibri"/>
              </a:rPr>
              <a:t>be honest about challenges </a:t>
            </a:r>
            <a:r>
              <a:rPr dirty="0" sz="1200">
                <a:latin typeface="Calibri"/>
                <a:cs typeface="Calibri"/>
              </a:rPr>
              <a:t>of </a:t>
            </a:r>
            <a:r>
              <a:rPr dirty="0" sz="1200" spc="-10">
                <a:latin typeface="Calibri"/>
                <a:cs typeface="Calibri"/>
              </a:rPr>
              <a:t>taking  </a:t>
            </a:r>
            <a:r>
              <a:rPr dirty="0" sz="1200" spc="-15">
                <a:latin typeface="Calibri"/>
                <a:cs typeface="Calibri"/>
              </a:rPr>
              <a:t>ARVs.</a:t>
            </a:r>
            <a:endParaRPr sz="1200">
              <a:latin typeface="Calibri"/>
              <a:cs typeface="Calibri"/>
            </a:endParaRPr>
          </a:p>
          <a:p>
            <a:pPr marL="298450" indent="-285750">
              <a:lnSpc>
                <a:spcPct val="100000"/>
              </a:lnSpc>
              <a:spcBef>
                <a:spcPts val="265"/>
              </a:spcBef>
              <a:buFont typeface="Arial"/>
              <a:buChar char="•"/>
              <a:tabLst>
                <a:tab pos="297815" algn="l"/>
                <a:tab pos="298450" algn="l"/>
              </a:tabLst>
            </a:pPr>
            <a:r>
              <a:rPr dirty="0" sz="1200" spc="-10">
                <a:latin typeface="Calibri"/>
                <a:cs typeface="Calibri"/>
              </a:rPr>
              <a:t>What </a:t>
            </a:r>
            <a:r>
              <a:rPr dirty="0" sz="1200">
                <a:latin typeface="Calibri"/>
                <a:cs typeface="Calibri"/>
              </a:rPr>
              <a:t>I </a:t>
            </a:r>
            <a:r>
              <a:rPr dirty="0" sz="1200" spc="-5">
                <a:latin typeface="Calibri"/>
                <a:cs typeface="Calibri"/>
              </a:rPr>
              <a:t>hear </a:t>
            </a:r>
            <a:r>
              <a:rPr dirty="0" sz="1200" spc="-10">
                <a:latin typeface="Calibri"/>
                <a:cs typeface="Calibri"/>
              </a:rPr>
              <a:t>you saying </a:t>
            </a:r>
            <a:r>
              <a:rPr dirty="0" sz="1200">
                <a:latin typeface="Calibri"/>
                <a:cs typeface="Calibri"/>
              </a:rPr>
              <a:t>is… </a:t>
            </a:r>
            <a:r>
              <a:rPr dirty="0" sz="1200" spc="-5" i="1">
                <a:latin typeface="Calibri"/>
                <a:cs typeface="Calibri"/>
              </a:rPr>
              <a:t>(summarize main challenges and</a:t>
            </a:r>
            <a:r>
              <a:rPr dirty="0" sz="1200" spc="30" i="1">
                <a:latin typeface="Calibri"/>
                <a:cs typeface="Calibri"/>
              </a:rPr>
              <a:t> </a:t>
            </a:r>
            <a:r>
              <a:rPr dirty="0" sz="1200" spc="-5" i="1">
                <a:latin typeface="Calibri"/>
                <a:cs typeface="Calibri"/>
              </a:rPr>
              <a:t>barriers).</a:t>
            </a:r>
            <a:endParaRPr sz="1200">
              <a:latin typeface="Calibri"/>
              <a:cs typeface="Calibri"/>
            </a:endParaRPr>
          </a:p>
          <a:p>
            <a:pPr marL="297815" marR="5080" indent="-285750">
              <a:lnSpc>
                <a:spcPct val="105000"/>
              </a:lnSpc>
              <a:spcBef>
                <a:spcPts val="190"/>
              </a:spcBef>
              <a:buFont typeface="Arial"/>
              <a:buChar char="•"/>
              <a:tabLst>
                <a:tab pos="297815" algn="l"/>
                <a:tab pos="298450" algn="l"/>
              </a:tabLst>
            </a:pPr>
            <a:r>
              <a:rPr dirty="0" sz="1200" spc="-10">
                <a:latin typeface="Calibri"/>
                <a:cs typeface="Calibri"/>
              </a:rPr>
              <a:t>Let’s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a:latin typeface="Calibri"/>
                <a:cs typeface="Calibri"/>
              </a:rPr>
              <a:t>it </a:t>
            </a:r>
            <a:r>
              <a:rPr dirty="0" sz="1200" spc="-10">
                <a:latin typeface="Calibri"/>
                <a:cs typeface="Calibri"/>
              </a:rPr>
              <a:t>better for you to </a:t>
            </a:r>
            <a:r>
              <a:rPr dirty="0" sz="1200" spc="-15">
                <a:latin typeface="Calibri"/>
                <a:cs typeface="Calibri"/>
              </a:rPr>
              <a:t>take </a:t>
            </a:r>
            <a:r>
              <a:rPr dirty="0" sz="1200" spc="-20">
                <a:latin typeface="Calibri"/>
                <a:cs typeface="Calibri"/>
              </a:rPr>
              <a:t>ARVs </a:t>
            </a:r>
            <a:r>
              <a:rPr dirty="0" sz="1200" spc="-5">
                <a:latin typeface="Calibri"/>
                <a:cs typeface="Calibri"/>
              </a:rPr>
              <a:t>[and </a:t>
            </a:r>
            <a:r>
              <a:rPr dirty="0" sz="1200" spc="-10">
                <a:latin typeface="Calibri"/>
                <a:cs typeface="Calibri"/>
              </a:rPr>
              <a:t>give </a:t>
            </a:r>
            <a:r>
              <a:rPr dirty="0" sz="1200" spc="-20">
                <a:latin typeface="Calibri"/>
                <a:cs typeface="Calibri"/>
              </a:rPr>
              <a:t>ARVs </a:t>
            </a:r>
            <a:r>
              <a:rPr dirty="0" sz="1200" spc="-10">
                <a:latin typeface="Calibri"/>
                <a:cs typeface="Calibri"/>
              </a:rPr>
              <a:t>to your  baby].</a:t>
            </a:r>
            <a:endParaRPr sz="1200">
              <a:latin typeface="Calibri"/>
              <a:cs typeface="Calibri"/>
            </a:endParaRPr>
          </a:p>
          <a:p>
            <a:pPr marL="297815" marR="67310" indent="-285750">
              <a:lnSpc>
                <a:spcPts val="1420"/>
              </a:lnSpc>
              <a:spcBef>
                <a:spcPts val="305"/>
              </a:spcBef>
              <a:buFont typeface="Arial"/>
              <a:buChar char="•"/>
              <a:tabLst>
                <a:tab pos="297815" algn="l"/>
                <a:tab pos="298450" algn="l"/>
              </a:tabLst>
            </a:pPr>
            <a:r>
              <a:rPr dirty="0" sz="1200" spc="-5">
                <a:latin typeface="Calibri"/>
                <a:cs typeface="Calibri"/>
              </a:rPr>
              <a:t>Do you </a:t>
            </a:r>
            <a:r>
              <a:rPr dirty="0" sz="1200" spc="-15">
                <a:latin typeface="Calibri"/>
                <a:cs typeface="Calibri"/>
              </a:rPr>
              <a:t>have </a:t>
            </a:r>
            <a:r>
              <a:rPr dirty="0" sz="1200" spc="-5">
                <a:latin typeface="Calibri"/>
                <a:cs typeface="Calibri"/>
              </a:rPr>
              <a:t>suggestions </a:t>
            </a:r>
            <a:r>
              <a:rPr dirty="0" sz="1200" spc="-10">
                <a:latin typeface="Calibri"/>
                <a:cs typeface="Calibri"/>
              </a:rPr>
              <a:t>to make </a:t>
            </a:r>
            <a:r>
              <a:rPr dirty="0" sz="1200">
                <a:latin typeface="Calibri"/>
                <a:cs typeface="Calibri"/>
              </a:rPr>
              <a:t>it easier </a:t>
            </a:r>
            <a:r>
              <a:rPr dirty="0" sz="1200" spc="-10">
                <a:latin typeface="Calibri"/>
                <a:cs typeface="Calibri"/>
              </a:rPr>
              <a:t>to </a:t>
            </a:r>
            <a:r>
              <a:rPr dirty="0" sz="1200" spc="-15">
                <a:latin typeface="Calibri"/>
                <a:cs typeface="Calibri"/>
              </a:rPr>
              <a:t>take </a:t>
            </a:r>
            <a:r>
              <a:rPr dirty="0" sz="1200" spc="-5">
                <a:latin typeface="Calibri"/>
                <a:cs typeface="Calibri"/>
              </a:rPr>
              <a:t>[</a:t>
            </a:r>
            <a:r>
              <a:rPr dirty="0" sz="1200" spc="-5" i="1">
                <a:latin typeface="Calibri"/>
                <a:cs typeface="Calibri"/>
              </a:rPr>
              <a:t>give</a:t>
            </a:r>
            <a:r>
              <a:rPr dirty="0" sz="1200" spc="-5">
                <a:latin typeface="Calibri"/>
                <a:cs typeface="Calibri"/>
              </a:rPr>
              <a:t>] </a:t>
            </a:r>
            <a:r>
              <a:rPr dirty="0" sz="1200" spc="-20">
                <a:latin typeface="Calibri"/>
                <a:cs typeface="Calibri"/>
              </a:rPr>
              <a:t>ARVs </a:t>
            </a:r>
            <a:r>
              <a:rPr dirty="0" sz="1200" spc="-5">
                <a:latin typeface="Calibri"/>
                <a:cs typeface="Calibri"/>
              </a:rPr>
              <a:t>in response </a:t>
            </a:r>
            <a:r>
              <a:rPr dirty="0" sz="1200" spc="-10">
                <a:latin typeface="Calibri"/>
                <a:cs typeface="Calibri"/>
              </a:rPr>
              <a:t>to </a:t>
            </a:r>
            <a:r>
              <a:rPr dirty="0" sz="1200">
                <a:latin typeface="Calibri"/>
                <a:cs typeface="Calibri"/>
              </a:rPr>
              <a:t>each </a:t>
            </a:r>
            <a:r>
              <a:rPr dirty="0" sz="1200" spc="-5">
                <a:latin typeface="Calibri"/>
                <a:cs typeface="Calibri"/>
              </a:rPr>
              <a:t>barrier </a:t>
            </a:r>
            <a:r>
              <a:rPr dirty="0" sz="1200" spc="-10">
                <a:latin typeface="Calibri"/>
                <a:cs typeface="Calibri"/>
              </a:rPr>
              <a:t>we  </a:t>
            </a:r>
            <a:r>
              <a:rPr dirty="0" sz="1200" spc="-5">
                <a:latin typeface="Calibri"/>
                <a:cs typeface="Calibri"/>
              </a:rPr>
              <a:t>discussed?</a:t>
            </a:r>
            <a:endParaRPr sz="1200">
              <a:latin typeface="Calibri"/>
              <a:cs typeface="Calibri"/>
            </a:endParaRPr>
          </a:p>
        </p:txBody>
      </p:sp>
      <p:sp>
        <p:nvSpPr>
          <p:cNvPr id="5" name="object 5"/>
          <p:cNvSpPr txBox="1"/>
          <p:nvPr/>
        </p:nvSpPr>
        <p:spPr>
          <a:xfrm>
            <a:off x="2977639" y="3198548"/>
            <a:ext cx="1440815" cy="186055"/>
          </a:xfrm>
          <a:prstGeom prst="rect">
            <a:avLst/>
          </a:prstGeom>
        </p:spPr>
        <p:txBody>
          <a:bodyPr wrap="square" lIns="0" tIns="0" rIns="0" bIns="0" rtlCol="0" vert="horz">
            <a:spAutoFit/>
          </a:bodyPr>
          <a:lstStyle/>
          <a:p>
            <a:pPr>
              <a:lnSpc>
                <a:spcPts val="1385"/>
              </a:lnSpc>
              <a:tabLst>
                <a:tab pos="285115" algn="l"/>
              </a:tabLst>
            </a:pPr>
            <a:r>
              <a:rPr dirty="0" sz="1200">
                <a:latin typeface="Arial"/>
                <a:cs typeface="Arial"/>
              </a:rPr>
              <a:t>•	</a:t>
            </a:r>
            <a:r>
              <a:rPr dirty="0" sz="1200" spc="-5">
                <a:latin typeface="Calibri"/>
                <a:cs typeface="Calibri"/>
              </a:rPr>
              <a:t>Missing </a:t>
            </a:r>
            <a:r>
              <a:rPr dirty="0" sz="1200" spc="-10">
                <a:latin typeface="Calibri"/>
                <a:cs typeface="Calibri"/>
              </a:rPr>
              <a:t>more</a:t>
            </a:r>
            <a:r>
              <a:rPr dirty="0" sz="1200" spc="-35">
                <a:latin typeface="Calibri"/>
                <a:cs typeface="Calibri"/>
              </a:rPr>
              <a:t> </a:t>
            </a:r>
            <a:r>
              <a:rPr dirty="0" sz="1200" spc="-5">
                <a:latin typeface="Calibri"/>
                <a:cs typeface="Calibri"/>
              </a:rPr>
              <a:t>than</a:t>
            </a:r>
            <a:endParaRPr sz="1200">
              <a:latin typeface="Calibri"/>
              <a:cs typeface="Calibri"/>
            </a:endParaRPr>
          </a:p>
        </p:txBody>
      </p:sp>
      <p:sp>
        <p:nvSpPr>
          <p:cNvPr id="6" name="object 6"/>
          <p:cNvSpPr txBox="1"/>
          <p:nvPr/>
        </p:nvSpPr>
        <p:spPr>
          <a:xfrm>
            <a:off x="4452431" y="3198548"/>
            <a:ext cx="4482465" cy="186055"/>
          </a:xfrm>
          <a:prstGeom prst="rect">
            <a:avLst/>
          </a:prstGeom>
        </p:spPr>
        <p:txBody>
          <a:bodyPr wrap="square" lIns="0" tIns="0" rIns="0" bIns="0" rtlCol="0" vert="horz">
            <a:spAutoFit/>
          </a:bodyPr>
          <a:lstStyle/>
          <a:p>
            <a:pPr>
              <a:lnSpc>
                <a:spcPts val="1385"/>
              </a:lnSpc>
            </a:pPr>
            <a:r>
              <a:rPr dirty="0" sz="1200" spc="-5">
                <a:latin typeface="Calibri"/>
                <a:cs typeface="Calibri"/>
              </a:rPr>
              <a:t>two </a:t>
            </a:r>
            <a:r>
              <a:rPr dirty="0" sz="1200">
                <a:latin typeface="Calibri"/>
                <a:cs typeface="Calibri"/>
              </a:rPr>
              <a:t>or </a:t>
            </a:r>
            <a:r>
              <a:rPr dirty="0" sz="1200" spc="-10">
                <a:latin typeface="Calibri"/>
                <a:cs typeface="Calibri"/>
              </a:rPr>
              <a:t>three </a:t>
            </a:r>
            <a:r>
              <a:rPr dirty="0" sz="1200">
                <a:latin typeface="Calibri"/>
                <a:cs typeface="Calibri"/>
              </a:rPr>
              <a:t>doses </a:t>
            </a:r>
            <a:r>
              <a:rPr dirty="0" sz="1200" spc="-5">
                <a:latin typeface="Calibri"/>
                <a:cs typeface="Calibri"/>
              </a:rPr>
              <a:t>in </a:t>
            </a:r>
            <a:r>
              <a:rPr dirty="0" sz="1200">
                <a:latin typeface="Calibri"/>
                <a:cs typeface="Calibri"/>
              </a:rPr>
              <a:t>a </a:t>
            </a:r>
            <a:r>
              <a:rPr dirty="0" sz="1200" spc="-5">
                <a:latin typeface="Calibri"/>
                <a:cs typeface="Calibri"/>
              </a:rPr>
              <a:t>month can lead </a:t>
            </a:r>
            <a:r>
              <a:rPr dirty="0" sz="1200" spc="-10">
                <a:latin typeface="Calibri"/>
                <a:cs typeface="Calibri"/>
              </a:rPr>
              <a:t>to </a:t>
            </a:r>
            <a:r>
              <a:rPr dirty="0" sz="1200" spc="-5">
                <a:latin typeface="Calibri"/>
                <a:cs typeface="Calibri"/>
              </a:rPr>
              <a:t>medications not working</a:t>
            </a:r>
            <a:r>
              <a:rPr dirty="0" sz="1200" spc="25">
                <a:latin typeface="Calibri"/>
                <a:cs typeface="Calibri"/>
              </a:rPr>
              <a:t> </a:t>
            </a:r>
            <a:r>
              <a:rPr dirty="0" sz="1200" spc="-5">
                <a:latin typeface="Calibri"/>
                <a:cs typeface="Calibri"/>
              </a:rPr>
              <a:t>well.</a:t>
            </a:r>
            <a:endParaRPr sz="1200">
              <a:latin typeface="Calibri"/>
              <a:cs typeface="Calibri"/>
            </a:endParaRPr>
          </a:p>
        </p:txBody>
      </p:sp>
      <p:grpSp>
        <p:nvGrpSpPr>
          <p:cNvPr id="7" name="object 7"/>
          <p:cNvGrpSpPr/>
          <p:nvPr/>
        </p:nvGrpSpPr>
        <p:grpSpPr>
          <a:xfrm>
            <a:off x="2767583" y="1502663"/>
            <a:ext cx="104139" cy="1615440"/>
            <a:chOff x="2767583" y="1502663"/>
            <a:chExt cx="104139" cy="1615440"/>
          </a:xfrm>
        </p:grpSpPr>
        <p:sp>
          <p:nvSpPr>
            <p:cNvPr id="8" name="object 8"/>
            <p:cNvSpPr/>
            <p:nvPr/>
          </p:nvSpPr>
          <p:spPr>
            <a:xfrm>
              <a:off x="2767583" y="1502663"/>
              <a:ext cx="103631" cy="1615439"/>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2819401" y="1523999"/>
              <a:ext cx="0" cy="1524000"/>
            </a:xfrm>
            <a:custGeom>
              <a:avLst/>
              <a:gdLst/>
              <a:ahLst/>
              <a:cxnLst/>
              <a:rect l="l" t="t" r="r" b="b"/>
              <a:pathLst>
                <a:path w="0" h="1524000">
                  <a:moveTo>
                    <a:pt x="0" y="0"/>
                  </a:moveTo>
                  <a:lnTo>
                    <a:pt x="1" y="1524000"/>
                  </a:lnTo>
                </a:path>
              </a:pathLst>
            </a:custGeom>
            <a:ln w="19050">
              <a:solidFill>
                <a:srgbClr val="002060"/>
              </a:solidFill>
            </a:ln>
          </p:spPr>
          <p:txBody>
            <a:bodyPr wrap="square" lIns="0" tIns="0" rIns="0" bIns="0" rtlCol="0"/>
            <a:lstStyle/>
            <a:p/>
          </p:txBody>
        </p:sp>
      </p:grpSp>
      <p:grpSp>
        <p:nvGrpSpPr>
          <p:cNvPr id="10" name="object 10"/>
          <p:cNvGrpSpPr/>
          <p:nvPr/>
        </p:nvGrpSpPr>
        <p:grpSpPr>
          <a:xfrm>
            <a:off x="643127" y="3258311"/>
            <a:ext cx="2143125" cy="3892550"/>
            <a:chOff x="643127" y="3258311"/>
            <a:chExt cx="2143125" cy="3892550"/>
          </a:xfrm>
        </p:grpSpPr>
        <p:sp>
          <p:nvSpPr>
            <p:cNvPr id="11" name="object 11"/>
            <p:cNvSpPr/>
            <p:nvPr/>
          </p:nvSpPr>
          <p:spPr>
            <a:xfrm>
              <a:off x="643127" y="5925311"/>
              <a:ext cx="2142744" cy="1225296"/>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685799" y="5943600"/>
              <a:ext cx="2057400" cy="1143000"/>
            </a:xfrm>
            <a:custGeom>
              <a:avLst/>
              <a:gdLst/>
              <a:ahLst/>
              <a:cxnLst/>
              <a:rect l="l" t="t" r="r" b="b"/>
              <a:pathLst>
                <a:path w="2057400" h="1143000">
                  <a:moveTo>
                    <a:pt x="2057400" y="0"/>
                  </a:moveTo>
                  <a:lnTo>
                    <a:pt x="0" y="0"/>
                  </a:lnTo>
                  <a:lnTo>
                    <a:pt x="0" y="1142999"/>
                  </a:lnTo>
                  <a:lnTo>
                    <a:pt x="2057400" y="1142999"/>
                  </a:lnTo>
                  <a:lnTo>
                    <a:pt x="2057400" y="0"/>
                  </a:lnTo>
                  <a:close/>
                </a:path>
              </a:pathLst>
            </a:custGeom>
            <a:solidFill>
              <a:srgbClr val="FFFFCC"/>
            </a:solidFill>
          </p:spPr>
          <p:txBody>
            <a:bodyPr wrap="square" lIns="0" tIns="0" rIns="0" bIns="0" rtlCol="0"/>
            <a:lstStyle/>
            <a:p/>
          </p:txBody>
        </p:sp>
        <p:sp>
          <p:nvSpPr>
            <p:cNvPr id="13" name="object 13"/>
            <p:cNvSpPr/>
            <p:nvPr/>
          </p:nvSpPr>
          <p:spPr>
            <a:xfrm>
              <a:off x="762001" y="6018885"/>
              <a:ext cx="496261" cy="381914"/>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643127" y="3258311"/>
              <a:ext cx="2142744" cy="2673096"/>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685799" y="3276599"/>
              <a:ext cx="2057400" cy="2590800"/>
            </a:xfrm>
            <a:custGeom>
              <a:avLst/>
              <a:gdLst/>
              <a:ahLst/>
              <a:cxnLst/>
              <a:rect l="l" t="t" r="r" b="b"/>
              <a:pathLst>
                <a:path w="2057400" h="2590800">
                  <a:moveTo>
                    <a:pt x="2057400" y="0"/>
                  </a:moveTo>
                  <a:lnTo>
                    <a:pt x="0" y="0"/>
                  </a:lnTo>
                  <a:lnTo>
                    <a:pt x="0" y="2590800"/>
                  </a:lnTo>
                  <a:lnTo>
                    <a:pt x="2057400" y="2590800"/>
                  </a:lnTo>
                  <a:lnTo>
                    <a:pt x="2057400" y="0"/>
                  </a:lnTo>
                  <a:close/>
                </a:path>
              </a:pathLst>
            </a:custGeom>
            <a:solidFill>
              <a:srgbClr val="E6E0EC"/>
            </a:solidFill>
          </p:spPr>
          <p:txBody>
            <a:bodyPr wrap="square" lIns="0" tIns="0" rIns="0" bIns="0" rtlCol="0"/>
            <a:lstStyle/>
            <a:p/>
          </p:txBody>
        </p:sp>
        <p:sp>
          <p:nvSpPr>
            <p:cNvPr id="16" name="object 16"/>
            <p:cNvSpPr/>
            <p:nvPr/>
          </p:nvSpPr>
          <p:spPr>
            <a:xfrm>
              <a:off x="753494" y="3352799"/>
              <a:ext cx="518813" cy="533400"/>
            </a:xfrm>
            <a:prstGeom prst="rect">
              <a:avLst/>
            </a:prstGeom>
            <a:blipFill>
              <a:blip r:embed="rId6" cstate="print"/>
              <a:stretch>
                <a:fillRect/>
              </a:stretch>
            </a:blipFill>
          </p:spPr>
          <p:txBody>
            <a:bodyPr wrap="square" lIns="0" tIns="0" rIns="0" bIns="0" rtlCol="0"/>
            <a:lstStyle/>
            <a:p/>
          </p:txBody>
        </p:sp>
      </p:grpSp>
      <p:sp>
        <p:nvSpPr>
          <p:cNvPr id="17" name="object 17"/>
          <p:cNvSpPr txBox="1"/>
          <p:nvPr/>
        </p:nvSpPr>
        <p:spPr>
          <a:xfrm>
            <a:off x="685800" y="3276600"/>
            <a:ext cx="2057400" cy="2590800"/>
          </a:xfrm>
          <a:prstGeom prst="rect">
            <a:avLst/>
          </a:prstGeom>
        </p:spPr>
        <p:txBody>
          <a:bodyPr wrap="square" lIns="0" tIns="104775" rIns="0" bIns="0" rtlCol="0" vert="horz">
            <a:spAutoFit/>
          </a:bodyPr>
          <a:lstStyle/>
          <a:p>
            <a:pPr marL="767715" marR="345440">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algn="just" marL="165100" marR="354965">
              <a:lnSpc>
                <a:spcPct val="100800"/>
              </a:lnSpc>
              <a:spcBef>
                <a:spcPts val="960"/>
              </a:spcBef>
            </a:pPr>
            <a:r>
              <a:rPr dirty="0" sz="1200" spc="-5">
                <a:latin typeface="Calibri"/>
                <a:cs typeface="Calibri"/>
              </a:rPr>
              <a:t>After giving </a:t>
            </a:r>
            <a:r>
              <a:rPr dirty="0" sz="1200">
                <a:latin typeface="Calibri"/>
                <a:cs typeface="Calibri"/>
              </a:rPr>
              <a:t>a </a:t>
            </a:r>
            <a:r>
              <a:rPr dirty="0" sz="1200" spc="-5">
                <a:latin typeface="Calibri"/>
                <a:cs typeface="Calibri"/>
              </a:rPr>
              <a:t>tip, </a:t>
            </a:r>
            <a:r>
              <a:rPr dirty="0" sz="1200">
                <a:latin typeface="Calibri"/>
                <a:cs typeface="Calibri"/>
              </a:rPr>
              <a:t>ask </a:t>
            </a:r>
            <a:r>
              <a:rPr dirty="0" sz="1200" spc="-5">
                <a:latin typeface="Calibri"/>
                <a:cs typeface="Calibri"/>
              </a:rPr>
              <a:t>if it  </a:t>
            </a:r>
            <a:r>
              <a:rPr dirty="0" sz="1200">
                <a:latin typeface="Calibri"/>
                <a:cs typeface="Calibri"/>
              </a:rPr>
              <a:t>seems </a:t>
            </a:r>
            <a:r>
              <a:rPr dirty="0" sz="1200" spc="-10">
                <a:latin typeface="Calibri"/>
                <a:cs typeface="Calibri"/>
              </a:rPr>
              <a:t>helpful </a:t>
            </a:r>
            <a:r>
              <a:rPr dirty="0" sz="1200">
                <a:latin typeface="Calibri"/>
                <a:cs typeface="Calibri"/>
              </a:rPr>
              <a:t>or </a:t>
            </a:r>
            <a:r>
              <a:rPr dirty="0" sz="1200" spc="-5">
                <a:latin typeface="Calibri"/>
                <a:cs typeface="Calibri"/>
              </a:rPr>
              <a:t>if </a:t>
            </a:r>
            <a:r>
              <a:rPr dirty="0" sz="1200" spc="-10">
                <a:latin typeface="Calibri"/>
                <a:cs typeface="Calibri"/>
              </a:rPr>
              <a:t>there  are</a:t>
            </a:r>
            <a:r>
              <a:rPr dirty="0" sz="1200">
                <a:latin typeface="Calibri"/>
                <a:cs typeface="Calibri"/>
              </a:rPr>
              <a:t> </a:t>
            </a:r>
            <a:r>
              <a:rPr dirty="0" sz="1200" spc="-5">
                <a:latin typeface="Calibri"/>
                <a:cs typeface="Calibri"/>
              </a:rPr>
              <a:t>questions:</a:t>
            </a:r>
            <a:endParaRPr sz="1200">
              <a:latin typeface="Calibri"/>
              <a:cs typeface="Calibri"/>
            </a:endParaRPr>
          </a:p>
          <a:p>
            <a:pPr algn="just" marL="338455" indent="-173990">
              <a:lnSpc>
                <a:spcPts val="1390"/>
              </a:lnSpc>
              <a:buFont typeface="Arial"/>
              <a:buChar char="•"/>
              <a:tabLst>
                <a:tab pos="339090" algn="l"/>
              </a:tabLst>
            </a:pPr>
            <a:r>
              <a:rPr dirty="0" sz="1200" spc="-5">
                <a:latin typeface="Calibri"/>
                <a:cs typeface="Calibri"/>
              </a:rPr>
              <a:t>“How </a:t>
            </a:r>
            <a:r>
              <a:rPr dirty="0" sz="1200" spc="-10">
                <a:latin typeface="Calibri"/>
                <a:cs typeface="Calibri"/>
              </a:rPr>
              <a:t>likely </a:t>
            </a:r>
            <a:r>
              <a:rPr dirty="0" sz="1200" spc="-5">
                <a:latin typeface="Calibri"/>
                <a:cs typeface="Calibri"/>
              </a:rPr>
              <a:t>do </a:t>
            </a:r>
            <a:r>
              <a:rPr dirty="0" sz="1200" spc="-10">
                <a:latin typeface="Calibri"/>
                <a:cs typeface="Calibri"/>
              </a:rPr>
              <a:t>you</a:t>
            </a:r>
            <a:r>
              <a:rPr dirty="0" sz="1200">
                <a:latin typeface="Calibri"/>
                <a:cs typeface="Calibri"/>
              </a:rPr>
              <a:t> </a:t>
            </a:r>
            <a:r>
              <a:rPr dirty="0" sz="1200" spc="-5">
                <a:latin typeface="Calibri"/>
                <a:cs typeface="Calibri"/>
              </a:rPr>
              <a:t>think</a:t>
            </a:r>
            <a:endParaRPr sz="1200">
              <a:latin typeface="Calibri"/>
              <a:cs typeface="Calibri"/>
            </a:endParaRPr>
          </a:p>
          <a:p>
            <a:pPr algn="just" marL="338455" marR="392430">
              <a:lnSpc>
                <a:spcPts val="1420"/>
              </a:lnSpc>
              <a:spcBef>
                <a:spcPts val="114"/>
              </a:spcBef>
            </a:pPr>
            <a:r>
              <a:rPr dirty="0" sz="1200" spc="-5">
                <a:latin typeface="Calibri"/>
                <a:cs typeface="Calibri"/>
              </a:rPr>
              <a:t>it is </a:t>
            </a:r>
            <a:r>
              <a:rPr dirty="0" sz="1200" spc="-10">
                <a:latin typeface="Calibri"/>
                <a:cs typeface="Calibri"/>
              </a:rPr>
              <a:t>that </a:t>
            </a:r>
            <a:r>
              <a:rPr dirty="0" sz="1200" spc="-5">
                <a:latin typeface="Calibri"/>
                <a:cs typeface="Calibri"/>
              </a:rPr>
              <a:t>this will help  you?”</a:t>
            </a:r>
            <a:endParaRPr sz="1200">
              <a:latin typeface="Calibri"/>
              <a:cs typeface="Calibri"/>
            </a:endParaRPr>
          </a:p>
          <a:p>
            <a:pPr marL="338455" marR="415925" indent="-173355">
              <a:lnSpc>
                <a:spcPts val="1420"/>
              </a:lnSpc>
              <a:spcBef>
                <a:spcPts val="65"/>
              </a:spcBef>
              <a:buFont typeface="Arial"/>
              <a:buChar char="•"/>
              <a:tabLst>
                <a:tab pos="339090" algn="l"/>
              </a:tabLst>
            </a:pPr>
            <a:r>
              <a:rPr dirty="0" sz="1200" spc="-5">
                <a:latin typeface="Calibri"/>
                <a:cs typeface="Calibri"/>
              </a:rPr>
              <a:t>How </a:t>
            </a:r>
            <a:r>
              <a:rPr dirty="0" sz="1200" spc="-10">
                <a:latin typeface="Calibri"/>
                <a:cs typeface="Calibri"/>
              </a:rPr>
              <a:t>likely are you to  </a:t>
            </a:r>
            <a:r>
              <a:rPr dirty="0" sz="1200" spc="-5">
                <a:latin typeface="Calibri"/>
                <a:cs typeface="Calibri"/>
              </a:rPr>
              <a:t>try…?”</a:t>
            </a:r>
            <a:endParaRPr sz="1200">
              <a:latin typeface="Calibri"/>
              <a:cs typeface="Calibri"/>
            </a:endParaRPr>
          </a:p>
          <a:p>
            <a:pPr marL="338455" indent="-173990">
              <a:lnSpc>
                <a:spcPts val="1345"/>
              </a:lnSpc>
              <a:buFont typeface="Arial"/>
              <a:buChar char="•"/>
              <a:tabLst>
                <a:tab pos="339090" algn="l"/>
              </a:tabLst>
            </a:pPr>
            <a:r>
              <a:rPr dirty="0" sz="1200" spc="-10">
                <a:latin typeface="Calibri"/>
                <a:cs typeface="Calibri"/>
              </a:rPr>
              <a:t>“What </a:t>
            </a:r>
            <a:r>
              <a:rPr dirty="0" sz="1200" spc="-5">
                <a:latin typeface="Calibri"/>
                <a:cs typeface="Calibri"/>
              </a:rPr>
              <a:t>questions do</a:t>
            </a:r>
            <a:r>
              <a:rPr dirty="0" sz="1200">
                <a:latin typeface="Calibri"/>
                <a:cs typeface="Calibri"/>
              </a:rPr>
              <a:t> </a:t>
            </a:r>
            <a:r>
              <a:rPr dirty="0" sz="1200" spc="-10">
                <a:latin typeface="Calibri"/>
                <a:cs typeface="Calibri"/>
              </a:rPr>
              <a:t>you</a:t>
            </a:r>
            <a:endParaRPr sz="1200">
              <a:latin typeface="Calibri"/>
              <a:cs typeface="Calibri"/>
            </a:endParaRPr>
          </a:p>
          <a:p>
            <a:pPr marL="338455">
              <a:lnSpc>
                <a:spcPct val="100000"/>
              </a:lnSpc>
              <a:spcBef>
                <a:spcPts val="45"/>
              </a:spcBef>
            </a:pPr>
            <a:r>
              <a:rPr dirty="0" sz="1200" spc="-15">
                <a:latin typeface="Calibri"/>
                <a:cs typeface="Calibri"/>
              </a:rPr>
              <a:t>have</a:t>
            </a:r>
            <a:r>
              <a:rPr dirty="0" sz="1200">
                <a:latin typeface="Calibri"/>
                <a:cs typeface="Calibri"/>
              </a:rPr>
              <a:t> </a:t>
            </a:r>
            <a:r>
              <a:rPr dirty="0" sz="1200" spc="-5">
                <a:latin typeface="Calibri"/>
                <a:cs typeface="Calibri"/>
              </a:rPr>
              <a:t>about…?”</a:t>
            </a:r>
            <a:endParaRPr sz="1200">
              <a:latin typeface="Calibri"/>
              <a:cs typeface="Calibri"/>
            </a:endParaRPr>
          </a:p>
        </p:txBody>
      </p:sp>
      <p:sp>
        <p:nvSpPr>
          <p:cNvPr id="18" name="object 18"/>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9" name="object 19"/>
          <p:cNvSpPr txBox="1">
            <a:spLocks noGrp="1"/>
          </p:cNvSpPr>
          <p:nvPr>
            <p:ph type="title"/>
          </p:nvPr>
        </p:nvSpPr>
        <p:spPr>
          <a:xfrm>
            <a:off x="936748" y="625347"/>
            <a:ext cx="449707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9. </a:t>
            </a:r>
            <a:r>
              <a:rPr dirty="0" sz="2800" spc="-5">
                <a:solidFill>
                  <a:srgbClr val="FFFFFF"/>
                </a:solidFill>
              </a:rPr>
              <a:t>Tips </a:t>
            </a:r>
            <a:r>
              <a:rPr dirty="0" sz="2800" spc="-15">
                <a:solidFill>
                  <a:srgbClr val="FFFFFF"/>
                </a:solidFill>
              </a:rPr>
              <a:t>to improve </a:t>
            </a:r>
            <a:r>
              <a:rPr dirty="0" sz="2800" spc="-5">
                <a:solidFill>
                  <a:srgbClr val="FFFFFF"/>
                </a:solidFill>
              </a:rPr>
              <a:t>taking </a:t>
            </a:r>
            <a:r>
              <a:rPr dirty="0" sz="2800" spc="-45">
                <a:solidFill>
                  <a:srgbClr val="FFFFFF"/>
                </a:solidFill>
              </a:rPr>
              <a:t>ARVs</a:t>
            </a:r>
            <a:endParaRPr sz="2800"/>
          </a:p>
        </p:txBody>
      </p:sp>
      <p:sp>
        <p:nvSpPr>
          <p:cNvPr id="20" name="object 20"/>
          <p:cNvSpPr txBox="1"/>
          <p:nvPr/>
        </p:nvSpPr>
        <p:spPr>
          <a:xfrm>
            <a:off x="685800" y="5943600"/>
            <a:ext cx="2057400" cy="1143000"/>
          </a:xfrm>
          <a:prstGeom prst="rect">
            <a:avLst/>
          </a:prstGeom>
        </p:spPr>
        <p:txBody>
          <a:bodyPr wrap="square" lIns="0" tIns="77470" rIns="0" bIns="0" rtlCol="0" vert="horz">
            <a:spAutoFit/>
          </a:bodyPr>
          <a:lstStyle/>
          <a:p>
            <a:pPr marL="620395">
              <a:lnSpc>
                <a:spcPct val="100000"/>
              </a:lnSpc>
              <a:spcBef>
                <a:spcPts val="610"/>
              </a:spcBef>
            </a:pPr>
            <a:r>
              <a:rPr dirty="0" sz="1500" spc="-5" b="1">
                <a:latin typeface="Calibri"/>
                <a:cs typeface="Calibri"/>
              </a:rPr>
              <a:t>Document</a:t>
            </a:r>
            <a:endParaRPr sz="1500">
              <a:latin typeface="Calibri"/>
              <a:cs typeface="Calibri"/>
            </a:endParaRPr>
          </a:p>
          <a:p>
            <a:pPr marL="81915" marR="98425">
              <a:lnSpc>
                <a:spcPct val="80600"/>
              </a:lnSpc>
              <a:spcBef>
                <a:spcPts val="1375"/>
              </a:spcBef>
            </a:pPr>
            <a:r>
              <a:rPr dirty="0" sz="1100" spc="-5">
                <a:latin typeface="Calibri"/>
                <a:cs typeface="Calibri"/>
              </a:rPr>
              <a:t>Document planned interventions  to address barriers identified by  patient on the </a:t>
            </a:r>
            <a:r>
              <a:rPr dirty="0" sz="1100" spc="-5" b="1">
                <a:latin typeface="Calibri"/>
                <a:cs typeface="Calibri"/>
              </a:rPr>
              <a:t>Enhanced  Adherence Plan</a:t>
            </a:r>
            <a:r>
              <a:rPr dirty="0" sz="1100" spc="-15" b="1">
                <a:latin typeface="Calibri"/>
                <a:cs typeface="Calibri"/>
              </a:rPr>
              <a:t> </a:t>
            </a:r>
            <a:r>
              <a:rPr dirty="0" sz="1100" b="1">
                <a:latin typeface="Calibri"/>
                <a:cs typeface="Calibri"/>
              </a:rPr>
              <a:t>Tool.</a:t>
            </a:r>
            <a:endParaRPr sz="1100">
              <a:latin typeface="Calibri"/>
              <a:cs typeface="Calibri"/>
            </a:endParaRPr>
          </a:p>
        </p:txBody>
      </p:sp>
      <p:graphicFrame>
        <p:nvGraphicFramePr>
          <p:cNvPr id="21" name="object 21"/>
          <p:cNvGraphicFramePr>
            <a:graphicFrameLocks noGrp="1"/>
          </p:cNvGraphicFramePr>
          <p:nvPr/>
        </p:nvGraphicFramePr>
        <p:xfrm>
          <a:off x="2963872" y="3178336"/>
          <a:ext cx="6504940" cy="4006215"/>
        </p:xfrm>
        <a:graphic>
          <a:graphicData uri="http://schemas.openxmlformats.org/drawingml/2006/table">
            <a:tbl>
              <a:tblPr firstRow="1" bandRow="1">
                <a:tableStyleId>{2D5ABB26-0587-4C30-8999-92F81FD0307C}</a:tableStyleId>
              </a:tblPr>
              <a:tblGrid>
                <a:gridCol w="1441450"/>
                <a:gridCol w="1841500"/>
                <a:gridCol w="1841500"/>
                <a:gridCol w="1360804"/>
              </a:tblGrid>
              <a:tr h="258845">
                <a:tc>
                  <a:txBody>
                    <a:bodyPr/>
                    <a:lstStyle/>
                    <a:p>
                      <a:pPr marL="461645">
                        <a:lnSpc>
                          <a:spcPct val="100000"/>
                        </a:lnSpc>
                        <a:spcBef>
                          <a:spcPts val="225"/>
                        </a:spcBef>
                      </a:pPr>
                      <a:r>
                        <a:rPr dirty="0" sz="1000" spc="-5" b="1">
                          <a:solidFill>
                            <a:srgbClr val="FFFFFF"/>
                          </a:solidFill>
                          <a:latin typeface="Calibri"/>
                          <a:cs typeface="Calibri"/>
                        </a:rPr>
                        <a:t>BARRIERS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gridSpan="3">
                  <a:txBody>
                    <a:bodyPr/>
                    <a:lstStyle/>
                    <a:p>
                      <a:pPr marL="82550">
                        <a:lnSpc>
                          <a:spcPct val="100000"/>
                        </a:lnSpc>
                        <a:spcBef>
                          <a:spcPts val="225"/>
                        </a:spcBef>
                      </a:pPr>
                      <a:r>
                        <a:rPr dirty="0" sz="1000" spc="-5" b="1">
                          <a:solidFill>
                            <a:srgbClr val="FFFFFF"/>
                          </a:solidFill>
                          <a:latin typeface="Calibri"/>
                          <a:cs typeface="Calibri"/>
                        </a:rPr>
                        <a:t>INTERVENTIONS </a:t>
                      </a:r>
                      <a:r>
                        <a:rPr dirty="0" sz="1000" b="1">
                          <a:solidFill>
                            <a:srgbClr val="FFFFFF"/>
                          </a:solidFill>
                          <a:latin typeface="Calibri"/>
                          <a:cs typeface="Calibri"/>
                        </a:rPr>
                        <a:t>TO </a:t>
                      </a:r>
                      <a:r>
                        <a:rPr dirty="0" sz="1000" spc="-10" b="1">
                          <a:solidFill>
                            <a:srgbClr val="FFFFFF"/>
                          </a:solidFill>
                          <a:latin typeface="Calibri"/>
                          <a:cs typeface="Calibri"/>
                        </a:rPr>
                        <a:t>ADDRESS </a:t>
                      </a:r>
                      <a:r>
                        <a:rPr dirty="0" sz="1000" spc="-5" b="1">
                          <a:solidFill>
                            <a:srgbClr val="FFFFFF"/>
                          </a:solidFill>
                          <a:latin typeface="Calibri"/>
                          <a:cs typeface="Calibri"/>
                        </a:rPr>
                        <a:t>BARRIERS AND IMPROVE</a:t>
                      </a:r>
                      <a:r>
                        <a:rPr dirty="0" sz="1000" b="1">
                          <a:solidFill>
                            <a:srgbClr val="FFFFFF"/>
                          </a:solidFill>
                          <a:latin typeface="Calibri"/>
                          <a:cs typeface="Calibri"/>
                        </a:rPr>
                        <a:t> </a:t>
                      </a:r>
                      <a:r>
                        <a:rPr dirty="0" sz="1000" spc="-10" b="1">
                          <a:solidFill>
                            <a:srgbClr val="FFFFFF"/>
                          </a:solidFill>
                          <a:latin typeface="Calibri"/>
                          <a:cs typeface="Calibri"/>
                        </a:rPr>
                        <a:t>ADHERENCE</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58845">
                <a:tc gridSpan="4">
                  <a:txBody>
                    <a:bodyPr/>
                    <a:lstStyle/>
                    <a:p>
                      <a:pPr algn="ctr">
                        <a:lnSpc>
                          <a:spcPct val="100000"/>
                        </a:lnSpc>
                        <a:spcBef>
                          <a:spcPts val="229"/>
                        </a:spcBef>
                      </a:pPr>
                      <a:r>
                        <a:rPr dirty="0" sz="1000" spc="-10" b="1">
                          <a:latin typeface="Calibri"/>
                          <a:cs typeface="Calibri"/>
                        </a:rPr>
                        <a:t>INDIVIDUAL</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537882">
                <a:tc>
                  <a:txBody>
                    <a:bodyPr/>
                    <a:lstStyle/>
                    <a:p>
                      <a:pPr marL="82550" marR="173990">
                        <a:lnSpc>
                          <a:spcPct val="100000"/>
                        </a:lnSpc>
                        <a:spcBef>
                          <a:spcPts val="204"/>
                        </a:spcBef>
                      </a:pPr>
                      <a:r>
                        <a:rPr dirty="0" sz="1000" spc="-5" b="1">
                          <a:latin typeface="Calibri"/>
                          <a:cs typeface="Calibri"/>
                        </a:rPr>
                        <a:t>Knowledge  deficit/worried that  ARVs may harm</a:t>
                      </a:r>
                      <a:r>
                        <a:rPr dirty="0" sz="1000" spc="-70" b="1">
                          <a:latin typeface="Calibri"/>
                          <a:cs typeface="Calibri"/>
                        </a:rPr>
                        <a:t> </a:t>
                      </a:r>
                      <a:r>
                        <a:rPr dirty="0" sz="1000" spc="-5" b="1">
                          <a:latin typeface="Calibri"/>
                          <a:cs typeface="Calibri"/>
                        </a:rPr>
                        <a:t>infant</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02895" indent="-171450">
                        <a:lnSpc>
                          <a:spcPct val="100000"/>
                        </a:lnSpc>
                        <a:spcBef>
                          <a:spcPts val="204"/>
                        </a:spcBef>
                        <a:buFont typeface="Arial"/>
                        <a:buChar char="•"/>
                        <a:tabLst>
                          <a:tab pos="254635" algn="l"/>
                        </a:tabLst>
                      </a:pPr>
                      <a:r>
                        <a:rPr dirty="0" sz="1000" spc="-5">
                          <a:latin typeface="Calibri"/>
                          <a:cs typeface="Calibri"/>
                        </a:rPr>
                        <a:t>Individual counseling for  basic HIV/ARV</a:t>
                      </a:r>
                      <a:r>
                        <a:rPr dirty="0" sz="1000" spc="-65">
                          <a:latin typeface="Calibri"/>
                          <a:cs typeface="Calibri"/>
                        </a:rPr>
                        <a:t> </a:t>
                      </a:r>
                      <a:r>
                        <a:rPr dirty="0" sz="1000" spc="-5">
                          <a:latin typeface="Calibri"/>
                          <a:cs typeface="Calibri"/>
                        </a:rPr>
                        <a:t>education</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88620" indent="-171450">
                        <a:lnSpc>
                          <a:spcPct val="100000"/>
                        </a:lnSpc>
                        <a:spcBef>
                          <a:spcPts val="204"/>
                        </a:spcBef>
                        <a:buFont typeface="Arial"/>
                        <a:buChar char="•"/>
                        <a:tabLst>
                          <a:tab pos="254635" algn="l"/>
                        </a:tabLst>
                      </a:pPr>
                      <a:r>
                        <a:rPr dirty="0" sz="1000" spc="-5">
                          <a:latin typeface="Calibri"/>
                          <a:cs typeface="Calibri"/>
                        </a:rPr>
                        <a:t>Group counseling/peer  support group</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492125" indent="-171450">
                        <a:lnSpc>
                          <a:spcPct val="100000"/>
                        </a:lnSpc>
                        <a:spcBef>
                          <a:spcPts val="204"/>
                        </a:spcBef>
                        <a:buFont typeface="Arial"/>
                        <a:buChar char="•"/>
                        <a:tabLst>
                          <a:tab pos="254635" algn="l"/>
                        </a:tabLst>
                      </a:pPr>
                      <a:r>
                        <a:rPr dirty="0" sz="1000" spc="-5">
                          <a:latin typeface="Calibri"/>
                          <a:cs typeface="Calibri"/>
                        </a:rPr>
                        <a:t>Written  ins</a:t>
                      </a:r>
                      <a:r>
                        <a:rPr dirty="0" sz="1000">
                          <a:latin typeface="Calibri"/>
                          <a:cs typeface="Calibri"/>
                        </a:rPr>
                        <a:t>tr</a:t>
                      </a:r>
                      <a:r>
                        <a:rPr dirty="0" sz="1000" spc="-5">
                          <a:latin typeface="Calibri"/>
                          <a:cs typeface="Calibri"/>
                        </a:rPr>
                        <a:t>u</a:t>
                      </a:r>
                      <a:r>
                        <a:rPr dirty="0" sz="1000">
                          <a:latin typeface="Calibri"/>
                          <a:cs typeface="Calibri"/>
                        </a:rPr>
                        <a:t>ct</a:t>
                      </a:r>
                      <a:r>
                        <a:rPr dirty="0" sz="1000" spc="-5">
                          <a:latin typeface="Calibri"/>
                          <a:cs typeface="Calibri"/>
                        </a:rPr>
                        <a:t>ions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995082">
                <a:tc>
                  <a:txBody>
                    <a:bodyPr/>
                    <a:lstStyle/>
                    <a:p>
                      <a:pPr marL="82550">
                        <a:lnSpc>
                          <a:spcPct val="100000"/>
                        </a:lnSpc>
                        <a:spcBef>
                          <a:spcPts val="220"/>
                        </a:spcBef>
                      </a:pPr>
                      <a:r>
                        <a:rPr dirty="0" sz="1000" b="1">
                          <a:latin typeface="Calibri"/>
                          <a:cs typeface="Calibri"/>
                        </a:rPr>
                        <a:t>Side</a:t>
                      </a:r>
                      <a:r>
                        <a:rPr dirty="0" sz="1000" spc="-10" b="1">
                          <a:latin typeface="Calibri"/>
                          <a:cs typeface="Calibri"/>
                        </a:rPr>
                        <a:t> </a:t>
                      </a:r>
                      <a:r>
                        <a:rPr dirty="0" sz="1000" spc="-5" b="1">
                          <a:latin typeface="Calibri"/>
                          <a:cs typeface="Calibri"/>
                        </a:rPr>
                        <a:t>effects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236220" indent="-171450">
                        <a:lnSpc>
                          <a:spcPct val="100000"/>
                        </a:lnSpc>
                        <a:spcBef>
                          <a:spcPts val="220"/>
                        </a:spcBef>
                        <a:buFont typeface="Arial"/>
                        <a:buChar char="•"/>
                        <a:tabLst>
                          <a:tab pos="254635" algn="l"/>
                        </a:tabLst>
                      </a:pPr>
                      <a:r>
                        <a:rPr dirty="0" sz="1000" spc="-5">
                          <a:latin typeface="Calibri"/>
                          <a:cs typeface="Calibri"/>
                        </a:rPr>
                        <a:t>Nausea </a:t>
                      </a:r>
                      <a:r>
                        <a:rPr dirty="0" sz="1000">
                          <a:latin typeface="Wingdings"/>
                          <a:cs typeface="Wingdings"/>
                        </a:rPr>
                        <a:t>à</a:t>
                      </a:r>
                      <a:r>
                        <a:rPr dirty="0" sz="1000" spc="-819">
                          <a:latin typeface="Wingdings"/>
                          <a:cs typeface="Wingdings"/>
                        </a:rPr>
                        <a:t> </a:t>
                      </a:r>
                      <a:r>
                        <a:rPr dirty="0" sz="1000" spc="-5">
                          <a:latin typeface="Calibri"/>
                          <a:cs typeface="Calibri"/>
                        </a:rPr>
                        <a:t>take with </a:t>
                      </a:r>
                      <a:r>
                        <a:rPr dirty="0" sz="1000" spc="-10">
                          <a:latin typeface="Calibri"/>
                          <a:cs typeface="Calibri"/>
                        </a:rPr>
                        <a:t>food,  </a:t>
                      </a:r>
                      <a:r>
                        <a:rPr dirty="0" sz="1000" spc="-5">
                          <a:latin typeface="Calibri"/>
                          <a:cs typeface="Calibri"/>
                        </a:rPr>
                        <a:t>anti-emetic</a:t>
                      </a:r>
                      <a:endParaRPr sz="1000">
                        <a:latin typeface="Calibri"/>
                        <a:cs typeface="Calibri"/>
                      </a:endParaRPr>
                    </a:p>
                    <a:p>
                      <a:pPr marL="254000" marR="202565" indent="-171450">
                        <a:lnSpc>
                          <a:spcPct val="100000"/>
                        </a:lnSpc>
                        <a:buFont typeface="Arial"/>
                        <a:buChar char="•"/>
                        <a:tabLst>
                          <a:tab pos="254635" algn="l"/>
                        </a:tabLst>
                      </a:pPr>
                      <a:r>
                        <a:rPr dirty="0" sz="1000" spc="-5">
                          <a:latin typeface="Calibri"/>
                          <a:cs typeface="Calibri"/>
                        </a:rPr>
                        <a:t>Headache </a:t>
                      </a:r>
                      <a:r>
                        <a:rPr dirty="0" sz="1000">
                          <a:latin typeface="Wingdings"/>
                          <a:cs typeface="Wingdings"/>
                        </a:rPr>
                        <a:t>à</a:t>
                      </a:r>
                      <a:r>
                        <a:rPr dirty="0" sz="1000" spc="-819">
                          <a:latin typeface="Wingdings"/>
                          <a:cs typeface="Wingdings"/>
                        </a:rPr>
                        <a:t> </a:t>
                      </a:r>
                      <a:r>
                        <a:rPr dirty="0" sz="1000" spc="-5">
                          <a:latin typeface="Calibri"/>
                          <a:cs typeface="Calibri"/>
                        </a:rPr>
                        <a:t>paracetamol,  evaluate for</a:t>
                      </a:r>
                      <a:r>
                        <a:rPr dirty="0" sz="1000" spc="-10">
                          <a:latin typeface="Calibri"/>
                          <a:cs typeface="Calibri"/>
                        </a:rPr>
                        <a:t> </a:t>
                      </a:r>
                      <a:r>
                        <a:rPr dirty="0" sz="1000" spc="-5">
                          <a:latin typeface="Calibri"/>
                          <a:cs typeface="Calibri"/>
                        </a:rPr>
                        <a:t>meningitis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gn="just" marL="254000" marR="251460" indent="-171450">
                        <a:lnSpc>
                          <a:spcPct val="100000"/>
                        </a:lnSpc>
                        <a:spcBef>
                          <a:spcPts val="220"/>
                        </a:spcBef>
                        <a:buFont typeface="Arial"/>
                        <a:buChar char="•"/>
                        <a:tabLst>
                          <a:tab pos="254635" algn="l"/>
                        </a:tabLst>
                      </a:pPr>
                      <a:r>
                        <a:rPr dirty="0" sz="1000" spc="-5">
                          <a:latin typeface="Calibri"/>
                          <a:cs typeface="Calibri"/>
                        </a:rPr>
                        <a:t>Diarrhea </a:t>
                      </a:r>
                      <a:r>
                        <a:rPr dirty="0" sz="1000">
                          <a:latin typeface="Wingdings"/>
                          <a:cs typeface="Wingdings"/>
                        </a:rPr>
                        <a:t>à</a:t>
                      </a:r>
                      <a:r>
                        <a:rPr dirty="0" sz="1000" spc="-835">
                          <a:latin typeface="Wingdings"/>
                          <a:cs typeface="Wingdings"/>
                        </a:rPr>
                        <a:t> </a:t>
                      </a:r>
                      <a:r>
                        <a:rPr dirty="0" sz="1000" spc="-5">
                          <a:latin typeface="Calibri"/>
                          <a:cs typeface="Calibri"/>
                        </a:rPr>
                        <a:t>anti-diarrheal  once infections ruled out,  hydration</a:t>
                      </a:r>
                      <a:endParaRPr sz="1000">
                        <a:latin typeface="Calibri"/>
                        <a:cs typeface="Calibri"/>
                      </a:endParaRPr>
                    </a:p>
                    <a:p>
                      <a:pPr marL="254000" marR="236220" indent="-171450">
                        <a:lnSpc>
                          <a:spcPct val="100000"/>
                        </a:lnSpc>
                        <a:buFont typeface="Arial"/>
                        <a:buChar char="•"/>
                        <a:tabLst>
                          <a:tab pos="254635" algn="l"/>
                        </a:tabLst>
                      </a:pPr>
                      <a:r>
                        <a:rPr dirty="0" sz="1000" spc="-5">
                          <a:latin typeface="Calibri"/>
                          <a:cs typeface="Calibri"/>
                        </a:rPr>
                        <a:t>Fatigue </a:t>
                      </a:r>
                      <a:r>
                        <a:rPr dirty="0" sz="1000">
                          <a:latin typeface="Wingdings"/>
                          <a:cs typeface="Wingdings"/>
                        </a:rPr>
                        <a:t>à </a:t>
                      </a:r>
                      <a:r>
                        <a:rPr dirty="0" sz="1000" spc="-5">
                          <a:latin typeface="Calibri"/>
                          <a:cs typeface="Calibri"/>
                        </a:rPr>
                        <a:t>check </a:t>
                      </a:r>
                      <a:r>
                        <a:rPr dirty="0" sz="1000">
                          <a:latin typeface="Calibri"/>
                          <a:cs typeface="Calibri"/>
                        </a:rPr>
                        <a:t>Hgb,  </a:t>
                      </a:r>
                      <a:r>
                        <a:rPr dirty="0" sz="1000" spc="-5">
                          <a:latin typeface="Calibri"/>
                          <a:cs typeface="Calibri"/>
                        </a:rPr>
                        <a:t>consider substitution if on  AZT</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gn="r" marL="171450" marR="97155" indent="-171450">
                        <a:lnSpc>
                          <a:spcPct val="100000"/>
                        </a:lnSpc>
                        <a:spcBef>
                          <a:spcPts val="220"/>
                        </a:spcBef>
                        <a:buFont typeface="Arial"/>
                        <a:buChar char="•"/>
                        <a:tabLst>
                          <a:tab pos="171450" algn="l"/>
                        </a:tabLst>
                      </a:pPr>
                      <a:r>
                        <a:rPr dirty="0" sz="1000" spc="-5">
                          <a:latin typeface="Calibri"/>
                          <a:cs typeface="Calibri"/>
                        </a:rPr>
                        <a:t>An</a:t>
                      </a:r>
                      <a:r>
                        <a:rPr dirty="0" sz="1000">
                          <a:latin typeface="Calibri"/>
                          <a:cs typeface="Calibri"/>
                        </a:rPr>
                        <a:t>x</a:t>
                      </a:r>
                      <a:r>
                        <a:rPr dirty="0" sz="1000" spc="-5">
                          <a:latin typeface="Calibri"/>
                          <a:cs typeface="Calibri"/>
                        </a:rPr>
                        <a:t>i</a:t>
                      </a:r>
                      <a:r>
                        <a:rPr dirty="0" sz="1000">
                          <a:latin typeface="Calibri"/>
                          <a:cs typeface="Calibri"/>
                        </a:rPr>
                        <a:t>et</a:t>
                      </a:r>
                      <a:r>
                        <a:rPr dirty="0" sz="1000" spc="-5">
                          <a:latin typeface="Calibri"/>
                          <a:cs typeface="Calibri"/>
                        </a:rPr>
                        <a:t>y</a:t>
                      </a:r>
                      <a:r>
                        <a:rPr dirty="0" sz="1000">
                          <a:latin typeface="Calibri"/>
                          <a:cs typeface="Calibri"/>
                        </a:rPr>
                        <a:t>/</a:t>
                      </a:r>
                      <a:r>
                        <a:rPr dirty="0" sz="1000" spc="-5">
                          <a:latin typeface="Calibri"/>
                          <a:cs typeface="Calibri"/>
                        </a:rPr>
                        <a:t>d</a:t>
                      </a:r>
                      <a:r>
                        <a:rPr dirty="0" sz="1000">
                          <a:latin typeface="Calibri"/>
                          <a:cs typeface="Calibri"/>
                        </a:rPr>
                        <a:t>e</a:t>
                      </a:r>
                      <a:r>
                        <a:rPr dirty="0" sz="1000" spc="-5">
                          <a:latin typeface="Calibri"/>
                          <a:cs typeface="Calibri"/>
                        </a:rPr>
                        <a:t>p</a:t>
                      </a:r>
                      <a:r>
                        <a:rPr dirty="0" sz="1000">
                          <a:latin typeface="Calibri"/>
                          <a:cs typeface="Calibri"/>
                        </a:rPr>
                        <a:t>re</a:t>
                      </a:r>
                      <a:r>
                        <a:rPr dirty="0" sz="1000" spc="-5">
                          <a:latin typeface="Calibri"/>
                          <a:cs typeface="Calibri"/>
                        </a:rPr>
                        <a:t>ssio</a:t>
                      </a:r>
                      <a:r>
                        <a:rPr dirty="0" sz="1000">
                          <a:latin typeface="Calibri"/>
                          <a:cs typeface="Calibri"/>
                        </a:rPr>
                        <a:t>n</a:t>
                      </a:r>
                      <a:endParaRPr sz="1000">
                        <a:latin typeface="Calibri"/>
                        <a:cs typeface="Calibri"/>
                      </a:endParaRPr>
                    </a:p>
                    <a:p>
                      <a:pPr algn="r" marR="125730">
                        <a:lnSpc>
                          <a:spcPct val="100000"/>
                        </a:lnSpc>
                      </a:pPr>
                      <a:r>
                        <a:rPr dirty="0" sz="1000">
                          <a:latin typeface="Wingdings"/>
                          <a:cs typeface="Wingdings"/>
                        </a:rPr>
                        <a:t>à</a:t>
                      </a:r>
                      <a:r>
                        <a:rPr dirty="0" sz="1000" spc="-840">
                          <a:latin typeface="Wingdings"/>
                          <a:cs typeface="Wingdings"/>
                        </a:rPr>
                        <a:t> </a:t>
                      </a:r>
                      <a:r>
                        <a:rPr dirty="0" sz="1000" spc="-5">
                          <a:latin typeface="Calibri"/>
                          <a:cs typeface="Calibri"/>
                        </a:rPr>
                        <a:t>take before bed</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842682">
                <a:tc>
                  <a:txBody>
                    <a:bodyPr/>
                    <a:lstStyle/>
                    <a:p>
                      <a:pPr marL="82550">
                        <a:lnSpc>
                          <a:spcPct val="100000"/>
                        </a:lnSpc>
                        <a:spcBef>
                          <a:spcPts val="204"/>
                        </a:spcBef>
                      </a:pPr>
                      <a:r>
                        <a:rPr dirty="0" sz="1000" spc="-5" b="1">
                          <a:latin typeface="Calibri"/>
                          <a:cs typeface="Calibri"/>
                        </a:rPr>
                        <a:t>Forgot</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56540" indent="-171450">
                        <a:lnSpc>
                          <a:spcPct val="100000"/>
                        </a:lnSpc>
                        <a:spcBef>
                          <a:spcPts val="204"/>
                        </a:spcBef>
                        <a:buFont typeface="Arial"/>
                        <a:buChar char="•"/>
                        <a:tabLst>
                          <a:tab pos="254635" algn="l"/>
                        </a:tabLst>
                      </a:pPr>
                      <a:r>
                        <a:rPr dirty="0" sz="1000" spc="-5">
                          <a:latin typeface="Calibri"/>
                          <a:cs typeface="Calibri"/>
                        </a:rPr>
                        <a:t>Medication organizer (i.e.  pillbox)</a:t>
                      </a:r>
                      <a:endParaRPr sz="1000">
                        <a:latin typeface="Calibri"/>
                        <a:cs typeface="Calibri"/>
                      </a:endParaRPr>
                    </a:p>
                    <a:p>
                      <a:pPr marL="254000" marR="539750" indent="-171450">
                        <a:lnSpc>
                          <a:spcPct val="100000"/>
                        </a:lnSpc>
                        <a:buFont typeface="Arial"/>
                        <a:buChar char="•"/>
                        <a:tabLst>
                          <a:tab pos="254635" algn="l"/>
                        </a:tabLst>
                      </a:pPr>
                      <a:r>
                        <a:rPr dirty="0" sz="1000" spc="-5">
                          <a:latin typeface="Calibri"/>
                          <a:cs typeface="Calibri"/>
                        </a:rPr>
                        <a:t>Treatment buddy</a:t>
                      </a:r>
                      <a:r>
                        <a:rPr dirty="0" sz="1000" spc="-50">
                          <a:latin typeface="Calibri"/>
                          <a:cs typeface="Calibri"/>
                        </a:rPr>
                        <a:t> </a:t>
                      </a:r>
                      <a:r>
                        <a:rPr dirty="0" sz="1000" spc="-5">
                          <a:latin typeface="Calibri"/>
                          <a:cs typeface="Calibri"/>
                        </a:rPr>
                        <a:t>or  supporter</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Directly Observed</a:t>
                      </a:r>
                      <a:r>
                        <a:rPr dirty="0" sz="1000" spc="-15">
                          <a:latin typeface="Calibri"/>
                          <a:cs typeface="Calibri"/>
                        </a:rPr>
                        <a:t> </a:t>
                      </a:r>
                      <a:r>
                        <a:rPr dirty="0" sz="1000" spc="-5">
                          <a:latin typeface="Calibri"/>
                          <a:cs typeface="Calibri"/>
                        </a:rPr>
                        <a:t>Therapy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79070" indent="-171450">
                        <a:lnSpc>
                          <a:spcPct val="100000"/>
                        </a:lnSpc>
                        <a:spcBef>
                          <a:spcPts val="204"/>
                        </a:spcBef>
                        <a:buFont typeface="Arial"/>
                        <a:buChar char="•"/>
                        <a:tabLst>
                          <a:tab pos="254635" algn="l"/>
                        </a:tabLst>
                      </a:pPr>
                      <a:r>
                        <a:rPr dirty="0" sz="1000" spc="-5">
                          <a:latin typeface="Calibri"/>
                          <a:cs typeface="Calibri"/>
                        </a:rPr>
                        <a:t>Visual medication schedule  (e.g. calendar,</a:t>
                      </a:r>
                      <a:r>
                        <a:rPr dirty="0" sz="1000" spc="-35">
                          <a:latin typeface="Calibri"/>
                          <a:cs typeface="Calibri"/>
                        </a:rPr>
                        <a:t> </a:t>
                      </a:r>
                      <a:r>
                        <a:rPr dirty="0" sz="1000" spc="-5">
                          <a:latin typeface="Calibri"/>
                          <a:cs typeface="Calibri"/>
                        </a:rPr>
                        <a:t>journal/log)</a:t>
                      </a:r>
                      <a:endParaRPr sz="1000">
                        <a:latin typeface="Calibri"/>
                        <a:cs typeface="Calibri"/>
                      </a:endParaRPr>
                    </a:p>
                    <a:p>
                      <a:pPr marL="254000" marR="93345" indent="-171450">
                        <a:lnSpc>
                          <a:spcPct val="100000"/>
                        </a:lnSpc>
                        <a:buFont typeface="Arial"/>
                        <a:buChar char="•"/>
                        <a:tabLst>
                          <a:tab pos="254635" algn="l"/>
                        </a:tabLst>
                      </a:pPr>
                      <a:r>
                        <a:rPr dirty="0" sz="1000" spc="-5">
                          <a:latin typeface="Calibri"/>
                          <a:cs typeface="Calibri"/>
                        </a:rPr>
                        <a:t>Announced pill count at next  session</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84150" indent="-171450">
                        <a:lnSpc>
                          <a:spcPct val="100000"/>
                        </a:lnSpc>
                        <a:spcBef>
                          <a:spcPts val="204"/>
                        </a:spcBef>
                        <a:buFont typeface="Arial"/>
                        <a:buChar char="•"/>
                        <a:tabLst>
                          <a:tab pos="254635" algn="l"/>
                        </a:tabLst>
                      </a:pPr>
                      <a:r>
                        <a:rPr dirty="0" sz="1000" spc="-5">
                          <a:latin typeface="Calibri"/>
                          <a:cs typeface="Calibri"/>
                        </a:rPr>
                        <a:t>Reminder</a:t>
                      </a:r>
                      <a:r>
                        <a:rPr dirty="0" sz="1000" spc="-55">
                          <a:latin typeface="Calibri"/>
                          <a:cs typeface="Calibri"/>
                        </a:rPr>
                        <a:t> </a:t>
                      </a:r>
                      <a:r>
                        <a:rPr dirty="0" sz="1000" spc="-5">
                          <a:latin typeface="Calibri"/>
                          <a:cs typeface="Calibri"/>
                        </a:rPr>
                        <a:t>devices  (e.g. phone calls,  SMS,</a:t>
                      </a:r>
                      <a:r>
                        <a:rPr dirty="0" sz="1000" spc="-15">
                          <a:latin typeface="Calibri"/>
                          <a:cs typeface="Calibri"/>
                        </a:rPr>
                        <a:t> </a:t>
                      </a:r>
                      <a:r>
                        <a:rPr dirty="0" sz="1000" spc="-5">
                          <a:latin typeface="Calibri"/>
                          <a:cs typeface="Calibri"/>
                        </a:rPr>
                        <a:t>alarm)</a:t>
                      </a:r>
                      <a:endParaRPr sz="1000">
                        <a:latin typeface="Calibri"/>
                        <a:cs typeface="Calibri"/>
                      </a:endParaRPr>
                    </a:p>
                    <a:p>
                      <a:pPr marL="254000" marR="207645" indent="-171450">
                        <a:lnSpc>
                          <a:spcPct val="100000"/>
                        </a:lnSpc>
                        <a:buFont typeface="Arial"/>
                        <a:buChar char="•"/>
                        <a:tabLst>
                          <a:tab pos="254635" algn="l"/>
                        </a:tabLst>
                      </a:pPr>
                      <a:r>
                        <a:rPr dirty="0" sz="1000" spc="-5">
                          <a:latin typeface="Calibri"/>
                          <a:cs typeface="Calibri"/>
                        </a:rPr>
                        <a:t>Take pills late,</a:t>
                      </a:r>
                      <a:r>
                        <a:rPr dirty="0" sz="1000" spc="-70">
                          <a:latin typeface="Calibri"/>
                          <a:cs typeface="Calibri"/>
                        </a:rPr>
                        <a:t> </a:t>
                      </a:r>
                      <a:r>
                        <a:rPr dirty="0" sz="1000" spc="-5">
                          <a:latin typeface="Calibri"/>
                          <a:cs typeface="Calibri"/>
                        </a:rPr>
                        <a:t>do  not skip</a:t>
                      </a:r>
                      <a:r>
                        <a:rPr dirty="0" sz="1000" spc="-20">
                          <a:latin typeface="Calibri"/>
                          <a:cs typeface="Calibri"/>
                        </a:rPr>
                        <a:t> </a:t>
                      </a:r>
                      <a:r>
                        <a:rPr dirty="0" sz="1000" spc="-5">
                          <a:latin typeface="Calibri"/>
                          <a:cs typeface="Calibri"/>
                        </a:rPr>
                        <a:t>dose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672067">
                <a:tc>
                  <a:txBody>
                    <a:bodyPr/>
                    <a:lstStyle/>
                    <a:p>
                      <a:pPr marL="82550" marR="165100">
                        <a:lnSpc>
                          <a:spcPct val="100000"/>
                        </a:lnSpc>
                        <a:spcBef>
                          <a:spcPts val="220"/>
                        </a:spcBef>
                      </a:pPr>
                      <a:r>
                        <a:rPr dirty="0" sz="1000" spc="-5" b="1">
                          <a:latin typeface="Calibri"/>
                          <a:cs typeface="Calibri"/>
                        </a:rPr>
                        <a:t>Feeling better/doesn’t  feel </a:t>
                      </a:r>
                      <a:r>
                        <a:rPr dirty="0" sz="1000" b="1">
                          <a:latin typeface="Calibri"/>
                          <a:cs typeface="Calibri"/>
                        </a:rPr>
                        <a:t>the </a:t>
                      </a:r>
                      <a:r>
                        <a:rPr dirty="0" sz="1000" spc="-5" b="1">
                          <a:latin typeface="Calibri"/>
                          <a:cs typeface="Calibri"/>
                        </a:rPr>
                        <a:t>need for  continued</a:t>
                      </a:r>
                      <a:r>
                        <a:rPr dirty="0" sz="1000" spc="-30" b="1">
                          <a:latin typeface="Calibri"/>
                          <a:cs typeface="Calibri"/>
                        </a:rPr>
                        <a:t> </a:t>
                      </a:r>
                      <a:r>
                        <a:rPr dirty="0" sz="1000" spc="-5" b="1">
                          <a:latin typeface="Calibri"/>
                          <a:cs typeface="Calibri"/>
                        </a:rPr>
                        <a:t>medication</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20"/>
                        </a:spcBef>
                        <a:buFont typeface="Arial"/>
                        <a:buChar char="•"/>
                        <a:tabLst>
                          <a:tab pos="254635" algn="l"/>
                        </a:tabLst>
                      </a:pPr>
                      <a:r>
                        <a:rPr dirty="0" sz="1000" spc="-5">
                          <a:latin typeface="Calibri"/>
                          <a:cs typeface="Calibri"/>
                        </a:rPr>
                        <a:t>Basic HIV/ARV</a:t>
                      </a:r>
                      <a:r>
                        <a:rPr dirty="0" sz="1000" spc="-15">
                          <a:latin typeface="Calibri"/>
                          <a:cs typeface="Calibri"/>
                        </a:rPr>
                        <a:t> </a:t>
                      </a:r>
                      <a:r>
                        <a:rPr dirty="0" sz="1000" spc="-5">
                          <a:latin typeface="Calibri"/>
                          <a:cs typeface="Calibri"/>
                        </a:rPr>
                        <a:t>education</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388620" indent="-171450">
                        <a:lnSpc>
                          <a:spcPct val="100000"/>
                        </a:lnSpc>
                        <a:spcBef>
                          <a:spcPts val="220"/>
                        </a:spcBef>
                        <a:buFont typeface="Arial"/>
                        <a:buChar char="•"/>
                        <a:tabLst>
                          <a:tab pos="254635" algn="l"/>
                        </a:tabLst>
                      </a:pPr>
                      <a:r>
                        <a:rPr dirty="0" sz="1000" spc="-5">
                          <a:latin typeface="Calibri"/>
                          <a:cs typeface="Calibri"/>
                        </a:rPr>
                        <a:t>Group counseling/peer  support group</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20"/>
                        </a:spcBef>
                        <a:buFont typeface="Arial"/>
                        <a:buChar char="•"/>
                        <a:tabLst>
                          <a:tab pos="254635" algn="l"/>
                        </a:tabLst>
                      </a:pPr>
                      <a:r>
                        <a:rPr dirty="0" sz="1000" spc="-5">
                          <a:latin typeface="Calibri"/>
                          <a:cs typeface="Calibri"/>
                        </a:rPr>
                        <a:t>Mentor</a:t>
                      </a:r>
                      <a:r>
                        <a:rPr dirty="0" sz="1000" spc="-10">
                          <a:latin typeface="Calibri"/>
                          <a:cs typeface="Calibri"/>
                        </a:rPr>
                        <a:t> </a:t>
                      </a:r>
                      <a:r>
                        <a:rPr dirty="0" sz="1000" spc="-5">
                          <a:latin typeface="Calibri"/>
                          <a:cs typeface="Calibri"/>
                        </a:rPr>
                        <a:t>mother</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Treatment</a:t>
                      </a:r>
                      <a:r>
                        <a:rPr dirty="0" sz="1000" spc="-10">
                          <a:latin typeface="Calibri"/>
                          <a:cs typeface="Calibri"/>
                        </a:rPr>
                        <a:t> </a:t>
                      </a:r>
                      <a:r>
                        <a:rPr dirty="0" sz="1000" spc="-5">
                          <a:latin typeface="Calibri"/>
                          <a:cs typeface="Calibri"/>
                        </a:rPr>
                        <a:t>buddy</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428089">
                <a:tc>
                  <a:txBody>
                    <a:bodyPr/>
                    <a:lstStyle/>
                    <a:p>
                      <a:pPr marL="82550">
                        <a:lnSpc>
                          <a:spcPct val="100000"/>
                        </a:lnSpc>
                        <a:spcBef>
                          <a:spcPts val="209"/>
                        </a:spcBef>
                      </a:pPr>
                      <a:r>
                        <a:rPr dirty="0" sz="1000" spc="-5" b="1">
                          <a:latin typeface="Calibri"/>
                          <a:cs typeface="Calibri"/>
                        </a:rPr>
                        <a:t>Physical</a:t>
                      </a:r>
                      <a:r>
                        <a:rPr dirty="0" sz="1000" b="1">
                          <a:latin typeface="Calibri"/>
                          <a:cs typeface="Calibri"/>
                        </a:rPr>
                        <a:t> </a:t>
                      </a:r>
                      <a:r>
                        <a:rPr dirty="0" sz="1000" spc="-5" b="1">
                          <a:latin typeface="Calibri"/>
                          <a:cs typeface="Calibri"/>
                        </a:rPr>
                        <a:t>illness</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97510" indent="-171450">
                        <a:lnSpc>
                          <a:spcPct val="100000"/>
                        </a:lnSpc>
                        <a:spcBef>
                          <a:spcPts val="209"/>
                        </a:spcBef>
                        <a:buFont typeface="Arial"/>
                        <a:buChar char="•"/>
                        <a:tabLst>
                          <a:tab pos="254635" algn="l"/>
                        </a:tabLst>
                      </a:pPr>
                      <a:r>
                        <a:rPr dirty="0" sz="1000" spc="-5">
                          <a:latin typeface="Calibri"/>
                          <a:cs typeface="Calibri"/>
                        </a:rPr>
                        <a:t>Clinical care </a:t>
                      </a:r>
                      <a:r>
                        <a:rPr dirty="0" sz="1000">
                          <a:latin typeface="Calibri"/>
                          <a:cs typeface="Calibri"/>
                        </a:rPr>
                        <a:t>to</a:t>
                      </a:r>
                      <a:r>
                        <a:rPr dirty="0" sz="1000" spc="-60">
                          <a:latin typeface="Calibri"/>
                          <a:cs typeface="Calibri"/>
                        </a:rPr>
                        <a:t> </a:t>
                      </a:r>
                      <a:r>
                        <a:rPr dirty="0" sz="1000" spc="-5">
                          <a:latin typeface="Calibri"/>
                          <a:cs typeface="Calibri"/>
                        </a:rPr>
                        <a:t>address  comorbidities</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9"/>
                        </a:spcBef>
                        <a:buFont typeface="Arial"/>
                        <a:buChar char="•"/>
                        <a:tabLst>
                          <a:tab pos="254635" algn="l"/>
                        </a:tabLst>
                      </a:pPr>
                      <a:r>
                        <a:rPr dirty="0" sz="1000" spc="-5">
                          <a:latin typeface="Calibri"/>
                          <a:cs typeface="Calibri"/>
                        </a:rPr>
                        <a:t>Directly Observed</a:t>
                      </a:r>
                      <a:r>
                        <a:rPr dirty="0" sz="1000" spc="-15">
                          <a:latin typeface="Calibri"/>
                          <a:cs typeface="Calibri"/>
                        </a:rPr>
                        <a:t> </a:t>
                      </a:r>
                      <a:r>
                        <a:rPr dirty="0" sz="1000" spc="-5">
                          <a:latin typeface="Calibri"/>
                          <a:cs typeface="Calibri"/>
                        </a:rPr>
                        <a:t>Therapy</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9"/>
                        </a:spcBef>
                        <a:buFont typeface="Arial"/>
                        <a:buChar char="•"/>
                        <a:tabLst>
                          <a:tab pos="254635" algn="l"/>
                        </a:tabLst>
                      </a:pPr>
                      <a:r>
                        <a:rPr dirty="0" sz="1000" spc="-5">
                          <a:latin typeface="Calibri"/>
                          <a:cs typeface="Calibri"/>
                        </a:rPr>
                        <a:t>Treatment</a:t>
                      </a:r>
                      <a:r>
                        <a:rPr dirty="0" sz="1000" spc="-10">
                          <a:latin typeface="Calibri"/>
                          <a:cs typeface="Calibri"/>
                        </a:rPr>
                        <a:t> </a:t>
                      </a:r>
                      <a:r>
                        <a:rPr dirty="0" sz="1000" spc="-5">
                          <a:latin typeface="Calibri"/>
                          <a:cs typeface="Calibri"/>
                        </a:rPr>
                        <a:t>buddy</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grpSp>
        <p:nvGrpSpPr>
          <p:cNvPr id="22" name="object 22"/>
          <p:cNvGrpSpPr/>
          <p:nvPr/>
        </p:nvGrpSpPr>
        <p:grpSpPr>
          <a:xfrm>
            <a:off x="7691437" y="743672"/>
            <a:ext cx="1740535" cy="1233170"/>
            <a:chOff x="7691437" y="743672"/>
            <a:chExt cx="1740535" cy="1233170"/>
          </a:xfrm>
        </p:grpSpPr>
        <p:sp>
          <p:nvSpPr>
            <p:cNvPr id="23" name="object 23"/>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4" name="object 24"/>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5" name="object 25"/>
            <p:cNvSpPr/>
            <p:nvPr/>
          </p:nvSpPr>
          <p:spPr>
            <a:xfrm>
              <a:off x="7848600" y="852429"/>
              <a:ext cx="1430822" cy="1011528"/>
            </a:xfrm>
            <a:prstGeom prst="rect">
              <a:avLst/>
            </a:prstGeom>
            <a:blipFill>
              <a:blip r:embed="rId7" cstate="print"/>
              <a:stretch>
                <a:fillRect/>
              </a:stretch>
            </a:blipFill>
          </p:spPr>
          <p:txBody>
            <a:bodyPr wrap="square" lIns="0" tIns="0" rIns="0" bIns="0" rtlCol="0"/>
            <a:lstStyle/>
            <a:p/>
          </p:txBody>
        </p:sp>
      </p:grpSp>
      <p:sp>
        <p:nvSpPr>
          <p:cNvPr id="26" name="object 2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10. </a:t>
            </a:r>
            <a:r>
              <a:rPr dirty="0" sz="2800" spc="-5">
                <a:solidFill>
                  <a:srgbClr val="FFFFFF"/>
                </a:solidFill>
              </a:rPr>
              <a:t>Tips </a:t>
            </a:r>
            <a:r>
              <a:rPr dirty="0" sz="2800" spc="-15">
                <a:solidFill>
                  <a:srgbClr val="FFFFFF"/>
                </a:solidFill>
              </a:rPr>
              <a:t>to improve </a:t>
            </a:r>
            <a:r>
              <a:rPr dirty="0" sz="2800" spc="-5">
                <a:solidFill>
                  <a:srgbClr val="FFFFFF"/>
                </a:solidFill>
              </a:rPr>
              <a:t>taking</a:t>
            </a:r>
            <a:r>
              <a:rPr dirty="0" sz="2800" spc="35">
                <a:solidFill>
                  <a:srgbClr val="FFFFFF"/>
                </a:solidFill>
              </a:rPr>
              <a:t> </a:t>
            </a:r>
            <a:r>
              <a:rPr dirty="0" sz="2800" spc="-45">
                <a:solidFill>
                  <a:srgbClr val="FFFFFF"/>
                </a:solidFill>
              </a:rPr>
              <a:t>ARVs</a:t>
            </a:r>
            <a:endParaRPr sz="2800"/>
          </a:p>
        </p:txBody>
      </p:sp>
      <p:sp>
        <p:nvSpPr>
          <p:cNvPr id="3" name="object 3"/>
          <p:cNvSpPr txBox="1"/>
          <p:nvPr/>
        </p:nvSpPr>
        <p:spPr>
          <a:xfrm>
            <a:off x="6327140" y="5430011"/>
            <a:ext cx="2169795" cy="12446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75">
                <a:latin typeface="Calibri"/>
                <a:cs typeface="Calibri"/>
              </a:rPr>
              <a:t>will  </a:t>
            </a:r>
            <a:r>
              <a:rPr dirty="0" sz="2000" spc="-5">
                <a:latin typeface="Calibri"/>
                <a:cs typeface="Calibri"/>
              </a:rPr>
              <a:t>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a:latin typeface="Calibri"/>
                <a:cs typeface="Calibri"/>
              </a:rPr>
              <a:t>it easier </a:t>
            </a:r>
            <a:r>
              <a:rPr dirty="0" sz="2000" spc="-10">
                <a:latin typeface="Calibri"/>
                <a:cs typeface="Calibri"/>
              </a:rPr>
              <a:t>to </a:t>
            </a:r>
            <a:r>
              <a:rPr dirty="0" sz="2000" spc="-25">
                <a:latin typeface="Calibri"/>
                <a:cs typeface="Calibri"/>
              </a:rPr>
              <a:t>take  ARVs.</a:t>
            </a:r>
            <a:endParaRPr sz="2000">
              <a:latin typeface="Calibri"/>
              <a:cs typeface="Calibri"/>
            </a:endParaRPr>
          </a:p>
        </p:txBody>
      </p:sp>
      <p:sp>
        <p:nvSpPr>
          <p:cNvPr id="4" name="object 4"/>
          <p:cNvSpPr/>
          <p:nvPr/>
        </p:nvSpPr>
        <p:spPr>
          <a:xfrm>
            <a:off x="1223900" y="1494028"/>
            <a:ext cx="4250034" cy="5719155"/>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715000" y="1524000"/>
            <a:ext cx="3318346" cy="356616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957070" cy="1092200"/>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find </a:t>
            </a:r>
            <a:r>
              <a:rPr dirty="0" sz="1600" spc="-20">
                <a:latin typeface="Calibri"/>
                <a:cs typeface="Calibri"/>
              </a:rPr>
              <a:t>ways </a:t>
            </a:r>
            <a:r>
              <a:rPr dirty="0" sz="1600" spc="-10">
                <a:latin typeface="Calibri"/>
                <a:cs typeface="Calibri"/>
              </a:rPr>
              <a:t>to </a:t>
            </a:r>
            <a:r>
              <a:rPr dirty="0" sz="1600" spc="-20">
                <a:latin typeface="Calibri"/>
                <a:cs typeface="Calibri"/>
              </a:rPr>
              <a:t>make </a:t>
            </a:r>
            <a:r>
              <a:rPr dirty="0" sz="1600" spc="-5">
                <a:latin typeface="Calibri"/>
                <a:cs typeface="Calibri"/>
              </a:rPr>
              <a:t>it  easier </a:t>
            </a:r>
            <a:r>
              <a:rPr dirty="0" sz="1600" spc="-10">
                <a:latin typeface="Calibri"/>
                <a:cs typeface="Calibri"/>
              </a:rPr>
              <a:t>to </a:t>
            </a:r>
            <a:r>
              <a:rPr dirty="0" sz="1600" spc="-20">
                <a:latin typeface="Calibri"/>
                <a:cs typeface="Calibri"/>
              </a:rPr>
              <a:t>take</a:t>
            </a:r>
            <a:r>
              <a:rPr dirty="0" sz="1600" spc="-40">
                <a:latin typeface="Calibri"/>
                <a:cs typeface="Calibri"/>
              </a:rPr>
              <a:t> </a:t>
            </a:r>
            <a:r>
              <a:rPr dirty="0" sz="1600" spc="-20">
                <a:latin typeface="Calibri"/>
                <a:cs typeface="Calibri"/>
              </a:rPr>
              <a:t>ARVs.</a:t>
            </a:r>
            <a:endParaRPr sz="1600">
              <a:latin typeface="Calibri"/>
              <a:cs typeface="Calibri"/>
            </a:endParaRPr>
          </a:p>
        </p:txBody>
      </p:sp>
      <p:grpSp>
        <p:nvGrpSpPr>
          <p:cNvPr id="3" name="object 3"/>
          <p:cNvGrpSpPr/>
          <p:nvPr/>
        </p:nvGrpSpPr>
        <p:grpSpPr>
          <a:xfrm>
            <a:off x="2761488" y="1502663"/>
            <a:ext cx="109855" cy="1615440"/>
            <a:chOff x="2761488" y="1502663"/>
            <a:chExt cx="109855" cy="1615440"/>
          </a:xfrm>
        </p:grpSpPr>
        <p:sp>
          <p:nvSpPr>
            <p:cNvPr id="4" name="object 4"/>
            <p:cNvSpPr/>
            <p:nvPr/>
          </p:nvSpPr>
          <p:spPr>
            <a:xfrm>
              <a:off x="2761488" y="1502663"/>
              <a:ext cx="109727" cy="1615439"/>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812474" y="1523999"/>
              <a:ext cx="6985" cy="1524000"/>
            </a:xfrm>
            <a:custGeom>
              <a:avLst/>
              <a:gdLst/>
              <a:ahLst/>
              <a:cxnLst/>
              <a:rect l="l" t="t" r="r" b="b"/>
              <a:pathLst>
                <a:path w="6985" h="1524000">
                  <a:moveTo>
                    <a:pt x="6927" y="0"/>
                  </a:moveTo>
                  <a:lnTo>
                    <a:pt x="0" y="1524000"/>
                  </a:lnTo>
                </a:path>
              </a:pathLst>
            </a:custGeom>
            <a:ln w="19050">
              <a:solidFill>
                <a:srgbClr val="002060"/>
              </a:solidFill>
            </a:ln>
          </p:spPr>
          <p:txBody>
            <a:bodyPr wrap="square" lIns="0" tIns="0" rIns="0" bIns="0" rtlCol="0"/>
            <a:lstStyle/>
            <a:p/>
          </p:txBody>
        </p:sp>
      </p:grpSp>
      <p:grpSp>
        <p:nvGrpSpPr>
          <p:cNvPr id="6" name="object 6"/>
          <p:cNvGrpSpPr/>
          <p:nvPr/>
        </p:nvGrpSpPr>
        <p:grpSpPr>
          <a:xfrm>
            <a:off x="643127" y="5925311"/>
            <a:ext cx="2143125" cy="1225550"/>
            <a:chOff x="643127" y="5925311"/>
            <a:chExt cx="2143125" cy="1225550"/>
          </a:xfrm>
        </p:grpSpPr>
        <p:sp>
          <p:nvSpPr>
            <p:cNvPr id="7" name="object 7"/>
            <p:cNvSpPr/>
            <p:nvPr/>
          </p:nvSpPr>
          <p:spPr>
            <a:xfrm>
              <a:off x="643127" y="5925311"/>
              <a:ext cx="2142744" cy="122529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85799" y="5943600"/>
              <a:ext cx="2057400" cy="1143000"/>
            </a:xfrm>
            <a:custGeom>
              <a:avLst/>
              <a:gdLst/>
              <a:ahLst/>
              <a:cxnLst/>
              <a:rect l="l" t="t" r="r" b="b"/>
              <a:pathLst>
                <a:path w="2057400" h="1143000">
                  <a:moveTo>
                    <a:pt x="2057400" y="0"/>
                  </a:moveTo>
                  <a:lnTo>
                    <a:pt x="0" y="0"/>
                  </a:lnTo>
                  <a:lnTo>
                    <a:pt x="0" y="1142999"/>
                  </a:lnTo>
                  <a:lnTo>
                    <a:pt x="2057400" y="1142999"/>
                  </a:lnTo>
                  <a:lnTo>
                    <a:pt x="2057400" y="0"/>
                  </a:lnTo>
                  <a:close/>
                </a:path>
              </a:pathLst>
            </a:custGeom>
            <a:solidFill>
              <a:srgbClr val="FFFFCC"/>
            </a:solidFill>
          </p:spPr>
          <p:txBody>
            <a:bodyPr wrap="square" lIns="0" tIns="0" rIns="0" bIns="0" rtlCol="0"/>
            <a:lstStyle/>
            <a:p/>
          </p:txBody>
        </p:sp>
        <p:sp>
          <p:nvSpPr>
            <p:cNvPr id="9" name="object 9"/>
            <p:cNvSpPr/>
            <p:nvPr/>
          </p:nvSpPr>
          <p:spPr>
            <a:xfrm>
              <a:off x="762001" y="6018886"/>
              <a:ext cx="496261" cy="381914"/>
            </a:xfrm>
            <a:prstGeom prst="rect">
              <a:avLst/>
            </a:prstGeom>
            <a:blipFill>
              <a:blip r:embed="rId4" cstate="print"/>
              <a:stretch>
                <a:fillRect/>
              </a:stretch>
            </a:blipFill>
          </p:spPr>
          <p:txBody>
            <a:bodyPr wrap="square" lIns="0" tIns="0" rIns="0" bIns="0" rtlCol="0"/>
            <a:lstStyle/>
            <a:p/>
          </p:txBody>
        </p:sp>
      </p:grpSp>
      <p:grpSp>
        <p:nvGrpSpPr>
          <p:cNvPr id="10" name="object 10"/>
          <p:cNvGrpSpPr/>
          <p:nvPr/>
        </p:nvGrpSpPr>
        <p:grpSpPr>
          <a:xfrm>
            <a:off x="643127" y="3182111"/>
            <a:ext cx="2143125" cy="2673350"/>
            <a:chOff x="643127" y="3182111"/>
            <a:chExt cx="2143125" cy="2673350"/>
          </a:xfrm>
        </p:grpSpPr>
        <p:sp>
          <p:nvSpPr>
            <p:cNvPr id="11" name="object 11"/>
            <p:cNvSpPr/>
            <p:nvPr/>
          </p:nvSpPr>
          <p:spPr>
            <a:xfrm>
              <a:off x="643127" y="3182111"/>
              <a:ext cx="2142744" cy="2673096"/>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685799" y="3200399"/>
              <a:ext cx="2057400" cy="2590800"/>
            </a:xfrm>
            <a:custGeom>
              <a:avLst/>
              <a:gdLst/>
              <a:ahLst/>
              <a:cxnLst/>
              <a:rect l="l" t="t" r="r" b="b"/>
              <a:pathLst>
                <a:path w="2057400" h="2590800">
                  <a:moveTo>
                    <a:pt x="2057400" y="0"/>
                  </a:moveTo>
                  <a:lnTo>
                    <a:pt x="0" y="0"/>
                  </a:lnTo>
                  <a:lnTo>
                    <a:pt x="0" y="2590800"/>
                  </a:lnTo>
                  <a:lnTo>
                    <a:pt x="2057400" y="2590800"/>
                  </a:lnTo>
                  <a:lnTo>
                    <a:pt x="2057400" y="0"/>
                  </a:lnTo>
                  <a:close/>
                </a:path>
              </a:pathLst>
            </a:custGeom>
            <a:solidFill>
              <a:srgbClr val="E6E0EC"/>
            </a:solidFill>
          </p:spPr>
          <p:txBody>
            <a:bodyPr wrap="square" lIns="0" tIns="0" rIns="0" bIns="0" rtlCol="0"/>
            <a:lstStyle/>
            <a:p/>
          </p:txBody>
        </p:sp>
        <p:sp>
          <p:nvSpPr>
            <p:cNvPr id="13" name="object 13"/>
            <p:cNvSpPr/>
            <p:nvPr/>
          </p:nvSpPr>
          <p:spPr>
            <a:xfrm>
              <a:off x="753494" y="3276599"/>
              <a:ext cx="518813" cy="533400"/>
            </a:xfrm>
            <a:prstGeom prst="rect">
              <a:avLst/>
            </a:prstGeom>
            <a:blipFill>
              <a:blip r:embed="rId6" cstate="print"/>
              <a:stretch>
                <a:fillRect/>
              </a:stretch>
            </a:blipFill>
          </p:spPr>
          <p:txBody>
            <a:bodyPr wrap="square" lIns="0" tIns="0" rIns="0" bIns="0" rtlCol="0"/>
            <a:lstStyle/>
            <a:p/>
          </p:txBody>
        </p:sp>
      </p:grpSp>
      <p:sp>
        <p:nvSpPr>
          <p:cNvPr id="14" name="object 14"/>
          <p:cNvSpPr txBox="1"/>
          <p:nvPr/>
        </p:nvSpPr>
        <p:spPr>
          <a:xfrm>
            <a:off x="685800" y="3200400"/>
            <a:ext cx="2057400" cy="2590800"/>
          </a:xfrm>
          <a:prstGeom prst="rect">
            <a:avLst/>
          </a:prstGeom>
        </p:spPr>
        <p:txBody>
          <a:bodyPr wrap="square" lIns="0" tIns="104775" rIns="0" bIns="0" rtlCol="0" vert="horz">
            <a:spAutoFit/>
          </a:bodyPr>
          <a:lstStyle/>
          <a:p>
            <a:pPr marL="691515" marR="421640">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65100" marR="405765">
              <a:lnSpc>
                <a:spcPct val="100800"/>
              </a:lnSpc>
              <a:spcBef>
                <a:spcPts val="960"/>
              </a:spcBef>
            </a:pPr>
            <a:r>
              <a:rPr dirty="0" sz="1200" spc="-10" b="1">
                <a:latin typeface="Calibri"/>
                <a:cs typeface="Calibri"/>
              </a:rPr>
              <a:t>Collaborate to </a:t>
            </a:r>
            <a:r>
              <a:rPr dirty="0" sz="1200" spc="-5" b="1">
                <a:latin typeface="Calibri"/>
                <a:cs typeface="Calibri"/>
              </a:rPr>
              <a:t>come </a:t>
            </a:r>
            <a:r>
              <a:rPr dirty="0" sz="1200" b="1">
                <a:latin typeface="Calibri"/>
                <a:cs typeface="Calibri"/>
              </a:rPr>
              <a:t>up  with solutions, </a:t>
            </a:r>
            <a:r>
              <a:rPr dirty="0" sz="1200" spc="-10" b="1">
                <a:latin typeface="Calibri"/>
                <a:cs typeface="Calibri"/>
              </a:rPr>
              <a:t>for  example:</a:t>
            </a:r>
            <a:endParaRPr sz="1200">
              <a:latin typeface="Calibri"/>
              <a:cs typeface="Calibri"/>
            </a:endParaRPr>
          </a:p>
          <a:p>
            <a:pPr>
              <a:lnSpc>
                <a:spcPct val="100000"/>
              </a:lnSpc>
              <a:spcBef>
                <a:spcPts val="40"/>
              </a:spcBef>
            </a:pPr>
            <a:endParaRPr sz="1200">
              <a:latin typeface="Calibri"/>
              <a:cs typeface="Calibri"/>
            </a:endParaRPr>
          </a:p>
          <a:p>
            <a:pPr marL="450850" marR="608330" indent="-285750">
              <a:lnSpc>
                <a:spcPts val="1420"/>
              </a:lnSpc>
              <a:buFont typeface="Arial"/>
              <a:buChar char="•"/>
              <a:tabLst>
                <a:tab pos="450850" algn="l"/>
                <a:tab pos="451484" algn="l"/>
              </a:tabLst>
            </a:pPr>
            <a:r>
              <a:rPr dirty="0" sz="1200" spc="-10">
                <a:latin typeface="Calibri"/>
                <a:cs typeface="Calibri"/>
              </a:rPr>
              <a:t>“What </a:t>
            </a:r>
            <a:r>
              <a:rPr dirty="0" sz="1200" spc="-15">
                <a:latin typeface="Calibri"/>
                <a:cs typeface="Calibri"/>
              </a:rPr>
              <a:t>have</a:t>
            </a:r>
            <a:r>
              <a:rPr dirty="0" sz="1200" spc="-50">
                <a:latin typeface="Calibri"/>
                <a:cs typeface="Calibri"/>
              </a:rPr>
              <a:t> </a:t>
            </a:r>
            <a:r>
              <a:rPr dirty="0" sz="1200" spc="-10">
                <a:latin typeface="Calibri"/>
                <a:cs typeface="Calibri"/>
              </a:rPr>
              <a:t>you  </a:t>
            </a:r>
            <a:r>
              <a:rPr dirty="0" sz="1200" spc="-5">
                <a:latin typeface="Calibri"/>
                <a:cs typeface="Calibri"/>
              </a:rPr>
              <a:t>already</a:t>
            </a:r>
            <a:r>
              <a:rPr dirty="0" sz="1200" spc="-30">
                <a:latin typeface="Calibri"/>
                <a:cs typeface="Calibri"/>
              </a:rPr>
              <a:t> </a:t>
            </a:r>
            <a:r>
              <a:rPr dirty="0" sz="1200" spc="-5">
                <a:latin typeface="Calibri"/>
                <a:cs typeface="Calibri"/>
              </a:rPr>
              <a:t>tried?”</a:t>
            </a:r>
            <a:endParaRPr sz="1200">
              <a:latin typeface="Calibri"/>
              <a:cs typeface="Calibri"/>
            </a:endParaRPr>
          </a:p>
          <a:p>
            <a:pPr marL="450850" marR="165100" indent="-285750">
              <a:lnSpc>
                <a:spcPct val="99400"/>
              </a:lnSpc>
              <a:spcBef>
                <a:spcPts val="10"/>
              </a:spcBef>
              <a:buFont typeface="Arial"/>
              <a:buChar char="•"/>
              <a:tabLst>
                <a:tab pos="450850" algn="l"/>
                <a:tab pos="451484" algn="l"/>
              </a:tabLst>
            </a:pPr>
            <a:r>
              <a:rPr dirty="0" sz="1200" spc="-20">
                <a:latin typeface="Calibri"/>
                <a:cs typeface="Calibri"/>
              </a:rPr>
              <a:t>“You </a:t>
            </a:r>
            <a:r>
              <a:rPr dirty="0" sz="1200" spc="-15">
                <a:latin typeface="Calibri"/>
                <a:cs typeface="Calibri"/>
              </a:rPr>
              <a:t>have </a:t>
            </a:r>
            <a:r>
              <a:rPr dirty="0" sz="1200" spc="-10">
                <a:latin typeface="Calibri"/>
                <a:cs typeface="Calibri"/>
              </a:rPr>
              <a:t>thought </a:t>
            </a:r>
            <a:r>
              <a:rPr dirty="0" sz="1200">
                <a:latin typeface="Calibri"/>
                <a:cs typeface="Calibri"/>
              </a:rPr>
              <a:t>a  </a:t>
            </a:r>
            <a:r>
              <a:rPr dirty="0" sz="1200" spc="-5">
                <a:latin typeface="Calibri"/>
                <a:cs typeface="Calibri"/>
              </a:rPr>
              <a:t>lot about this, </a:t>
            </a:r>
            <a:r>
              <a:rPr dirty="0" sz="1200" spc="-10">
                <a:latin typeface="Calibri"/>
                <a:cs typeface="Calibri"/>
              </a:rPr>
              <a:t>what  are </a:t>
            </a:r>
            <a:r>
              <a:rPr dirty="0" sz="1200" spc="-5">
                <a:latin typeface="Calibri"/>
                <a:cs typeface="Calibri"/>
              </a:rPr>
              <a:t>other </a:t>
            </a:r>
            <a:r>
              <a:rPr dirty="0" sz="1200" spc="-15">
                <a:latin typeface="Calibri"/>
                <a:cs typeface="Calibri"/>
              </a:rPr>
              <a:t>ways </a:t>
            </a:r>
            <a:r>
              <a:rPr dirty="0" sz="1200" spc="-10">
                <a:latin typeface="Calibri"/>
                <a:cs typeface="Calibri"/>
              </a:rPr>
              <a:t>to </a:t>
            </a:r>
            <a:r>
              <a:rPr dirty="0" sz="1200" spc="-5">
                <a:latin typeface="Calibri"/>
                <a:cs typeface="Calibri"/>
              </a:rPr>
              <a:t>solve  this</a:t>
            </a:r>
            <a:r>
              <a:rPr dirty="0" sz="1200">
                <a:latin typeface="Calibri"/>
                <a:cs typeface="Calibri"/>
              </a:rPr>
              <a:t> </a:t>
            </a:r>
            <a:r>
              <a:rPr dirty="0" sz="1200" spc="-5">
                <a:latin typeface="Calibri"/>
                <a:cs typeface="Calibri"/>
              </a:rPr>
              <a:t>problem?”</a:t>
            </a:r>
            <a:endParaRPr sz="1200">
              <a:latin typeface="Calibri"/>
              <a:cs typeface="Calibri"/>
            </a:endParaRPr>
          </a:p>
        </p:txBody>
      </p:sp>
      <p:sp>
        <p:nvSpPr>
          <p:cNvPr id="15" name="object 15"/>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6" name="object 16"/>
          <p:cNvSpPr txBox="1">
            <a:spLocks noGrp="1"/>
          </p:cNvSpPr>
          <p:nvPr>
            <p:ph type="title"/>
          </p:nvPr>
        </p:nvSpPr>
        <p:spPr>
          <a:xfrm>
            <a:off x="936748" y="625347"/>
            <a:ext cx="4678045"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10. </a:t>
            </a:r>
            <a:r>
              <a:rPr dirty="0" sz="2800" spc="-5">
                <a:solidFill>
                  <a:srgbClr val="FFFFFF"/>
                </a:solidFill>
              </a:rPr>
              <a:t>Tips </a:t>
            </a:r>
            <a:r>
              <a:rPr dirty="0" sz="2800" spc="-15">
                <a:solidFill>
                  <a:srgbClr val="FFFFFF"/>
                </a:solidFill>
              </a:rPr>
              <a:t>to improve </a:t>
            </a:r>
            <a:r>
              <a:rPr dirty="0" sz="2800" spc="-5">
                <a:solidFill>
                  <a:srgbClr val="FFFFFF"/>
                </a:solidFill>
              </a:rPr>
              <a:t>taking</a:t>
            </a:r>
            <a:r>
              <a:rPr dirty="0" sz="2800">
                <a:solidFill>
                  <a:srgbClr val="FFFFFF"/>
                </a:solidFill>
              </a:rPr>
              <a:t> </a:t>
            </a:r>
            <a:r>
              <a:rPr dirty="0" sz="2800" spc="-45">
                <a:solidFill>
                  <a:srgbClr val="FFFFFF"/>
                </a:solidFill>
              </a:rPr>
              <a:t>ARVs</a:t>
            </a:r>
            <a:endParaRPr sz="2800"/>
          </a:p>
        </p:txBody>
      </p:sp>
      <p:sp>
        <p:nvSpPr>
          <p:cNvPr id="17" name="object 17"/>
          <p:cNvSpPr txBox="1"/>
          <p:nvPr/>
        </p:nvSpPr>
        <p:spPr>
          <a:xfrm>
            <a:off x="685800" y="5943600"/>
            <a:ext cx="2057400" cy="1143000"/>
          </a:xfrm>
          <a:prstGeom prst="rect">
            <a:avLst/>
          </a:prstGeom>
        </p:spPr>
        <p:txBody>
          <a:bodyPr wrap="square" lIns="0" tIns="77470" rIns="0" bIns="0" rtlCol="0" vert="horz">
            <a:spAutoFit/>
          </a:bodyPr>
          <a:lstStyle/>
          <a:p>
            <a:pPr marL="620395">
              <a:lnSpc>
                <a:spcPct val="100000"/>
              </a:lnSpc>
              <a:spcBef>
                <a:spcPts val="610"/>
              </a:spcBef>
            </a:pPr>
            <a:r>
              <a:rPr dirty="0" sz="1500" spc="-5" b="1">
                <a:latin typeface="Calibri"/>
                <a:cs typeface="Calibri"/>
              </a:rPr>
              <a:t>Document</a:t>
            </a:r>
            <a:endParaRPr sz="1500">
              <a:latin typeface="Calibri"/>
              <a:cs typeface="Calibri"/>
            </a:endParaRPr>
          </a:p>
          <a:p>
            <a:pPr marL="81915" marR="98425">
              <a:lnSpc>
                <a:spcPct val="80600"/>
              </a:lnSpc>
              <a:spcBef>
                <a:spcPts val="1375"/>
              </a:spcBef>
            </a:pPr>
            <a:r>
              <a:rPr dirty="0" sz="1100" spc="-5">
                <a:latin typeface="Calibri"/>
                <a:cs typeface="Calibri"/>
              </a:rPr>
              <a:t>Document planned interventions  to address barriers identified by  patient on the </a:t>
            </a:r>
            <a:r>
              <a:rPr dirty="0" sz="1100" spc="-5" b="1">
                <a:latin typeface="Calibri"/>
                <a:cs typeface="Calibri"/>
              </a:rPr>
              <a:t>Enhanced  Adherence Plan</a:t>
            </a:r>
            <a:r>
              <a:rPr dirty="0" sz="1100" spc="-15" b="1">
                <a:latin typeface="Calibri"/>
                <a:cs typeface="Calibri"/>
              </a:rPr>
              <a:t> </a:t>
            </a:r>
            <a:r>
              <a:rPr dirty="0" sz="1100" b="1">
                <a:latin typeface="Calibri"/>
                <a:cs typeface="Calibri"/>
              </a:rPr>
              <a:t>Tool.</a:t>
            </a:r>
            <a:endParaRPr sz="1100">
              <a:latin typeface="Calibri"/>
              <a:cs typeface="Calibri"/>
            </a:endParaRPr>
          </a:p>
        </p:txBody>
      </p:sp>
      <p:graphicFrame>
        <p:nvGraphicFramePr>
          <p:cNvPr id="18" name="object 18"/>
          <p:cNvGraphicFramePr>
            <a:graphicFrameLocks noGrp="1"/>
          </p:cNvGraphicFramePr>
          <p:nvPr/>
        </p:nvGraphicFramePr>
        <p:xfrm>
          <a:off x="2927159" y="2279650"/>
          <a:ext cx="6124575" cy="4838700"/>
        </p:xfrm>
        <a:graphic>
          <a:graphicData uri="http://schemas.openxmlformats.org/drawingml/2006/table">
            <a:tbl>
              <a:tblPr firstRow="1" bandRow="1">
                <a:tableStyleId>{2D5ABB26-0587-4C30-8999-92F81FD0307C}</a:tableStyleId>
              </a:tblPr>
              <a:tblGrid>
                <a:gridCol w="1284605"/>
                <a:gridCol w="1511300"/>
                <a:gridCol w="1656715"/>
                <a:gridCol w="1652270"/>
              </a:tblGrid>
              <a:tr h="217842">
                <a:tc>
                  <a:txBody>
                    <a:bodyPr/>
                    <a:lstStyle/>
                    <a:p>
                      <a:pPr marL="407670">
                        <a:lnSpc>
                          <a:spcPct val="100000"/>
                        </a:lnSpc>
                        <a:spcBef>
                          <a:spcPts val="225"/>
                        </a:spcBef>
                      </a:pPr>
                      <a:r>
                        <a:rPr dirty="0" sz="900" b="1">
                          <a:solidFill>
                            <a:srgbClr val="FFFFFF"/>
                          </a:solidFill>
                          <a:latin typeface="Calibri"/>
                          <a:cs typeface="Calibri"/>
                        </a:rPr>
                        <a:t>BARRIERS</a:t>
                      </a:r>
                      <a:endParaRPr sz="9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gridSpan="3">
                  <a:txBody>
                    <a:bodyPr/>
                    <a:lstStyle/>
                    <a:p>
                      <a:pPr algn="ctr">
                        <a:lnSpc>
                          <a:spcPct val="100000"/>
                        </a:lnSpc>
                        <a:spcBef>
                          <a:spcPts val="225"/>
                        </a:spcBef>
                      </a:pPr>
                      <a:r>
                        <a:rPr dirty="0" sz="900" spc="-5" b="1">
                          <a:solidFill>
                            <a:srgbClr val="FFFFFF"/>
                          </a:solidFill>
                          <a:latin typeface="Calibri"/>
                          <a:cs typeface="Calibri"/>
                        </a:rPr>
                        <a:t>INTERVENTIONS </a:t>
                      </a:r>
                      <a:r>
                        <a:rPr dirty="0" sz="900" b="1">
                          <a:solidFill>
                            <a:srgbClr val="FFFFFF"/>
                          </a:solidFill>
                          <a:latin typeface="Calibri"/>
                          <a:cs typeface="Calibri"/>
                        </a:rPr>
                        <a:t>TO </a:t>
                      </a:r>
                      <a:r>
                        <a:rPr dirty="0" sz="900" spc="-5" b="1">
                          <a:solidFill>
                            <a:srgbClr val="FFFFFF"/>
                          </a:solidFill>
                          <a:latin typeface="Calibri"/>
                          <a:cs typeface="Calibri"/>
                        </a:rPr>
                        <a:t>ADDRESS </a:t>
                      </a:r>
                      <a:r>
                        <a:rPr dirty="0" sz="900" b="1">
                          <a:solidFill>
                            <a:srgbClr val="FFFFFF"/>
                          </a:solidFill>
                          <a:latin typeface="Calibri"/>
                          <a:cs typeface="Calibri"/>
                        </a:rPr>
                        <a:t>BARRIERS </a:t>
                      </a:r>
                      <a:r>
                        <a:rPr dirty="0" sz="900" spc="-5" b="1">
                          <a:solidFill>
                            <a:srgbClr val="FFFFFF"/>
                          </a:solidFill>
                          <a:latin typeface="Calibri"/>
                          <a:cs typeface="Calibri"/>
                        </a:rPr>
                        <a:t>AND </a:t>
                      </a:r>
                      <a:r>
                        <a:rPr dirty="0" sz="900" b="1">
                          <a:solidFill>
                            <a:srgbClr val="FFFFFF"/>
                          </a:solidFill>
                          <a:latin typeface="Calibri"/>
                          <a:cs typeface="Calibri"/>
                        </a:rPr>
                        <a:t>IMPROVE</a:t>
                      </a:r>
                      <a:r>
                        <a:rPr dirty="0" sz="900" spc="-30" b="1">
                          <a:solidFill>
                            <a:srgbClr val="FFFFFF"/>
                          </a:solidFill>
                          <a:latin typeface="Calibri"/>
                          <a:cs typeface="Calibri"/>
                        </a:rPr>
                        <a:t> </a:t>
                      </a:r>
                      <a:r>
                        <a:rPr dirty="0" sz="900" spc="-5" b="1">
                          <a:solidFill>
                            <a:srgbClr val="FFFFFF"/>
                          </a:solidFill>
                          <a:latin typeface="Calibri"/>
                          <a:cs typeface="Calibri"/>
                        </a:rPr>
                        <a:t>ADHERENCE</a:t>
                      </a:r>
                      <a:endParaRPr sz="9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33082">
                <a:tc gridSpan="4">
                  <a:txBody>
                    <a:bodyPr/>
                    <a:lstStyle/>
                    <a:p>
                      <a:pPr algn="ctr">
                        <a:lnSpc>
                          <a:spcPct val="100000"/>
                        </a:lnSpc>
                        <a:spcBef>
                          <a:spcPts val="210"/>
                        </a:spcBef>
                      </a:pPr>
                      <a:r>
                        <a:rPr dirty="0" sz="1000" spc="-10" b="1">
                          <a:latin typeface="Calibri"/>
                          <a:cs typeface="Calibri"/>
                        </a:rPr>
                        <a:t>INDIVIDUAL</a:t>
                      </a:r>
                      <a:r>
                        <a:rPr dirty="0" sz="1000" spc="-5" b="1">
                          <a:latin typeface="Calibri"/>
                          <a:cs typeface="Calibri"/>
                        </a:rPr>
                        <a:t> (continued)</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537882">
                <a:tc>
                  <a:txBody>
                    <a:bodyPr/>
                    <a:lstStyle/>
                    <a:p>
                      <a:pPr marL="82550">
                        <a:lnSpc>
                          <a:spcPct val="100000"/>
                        </a:lnSpc>
                        <a:spcBef>
                          <a:spcPts val="225"/>
                        </a:spcBef>
                      </a:pPr>
                      <a:r>
                        <a:rPr dirty="0" sz="1000" spc="-5" b="1">
                          <a:latin typeface="Calibri"/>
                          <a:cs typeface="Calibri"/>
                        </a:rPr>
                        <a:t>Depression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42265" indent="-171450">
                        <a:lnSpc>
                          <a:spcPct val="100000"/>
                        </a:lnSpc>
                        <a:spcBef>
                          <a:spcPts val="225"/>
                        </a:spcBef>
                        <a:buFont typeface="Arial"/>
                        <a:buChar char="•"/>
                        <a:tabLst>
                          <a:tab pos="254635" algn="l"/>
                        </a:tabLst>
                      </a:pPr>
                      <a:r>
                        <a:rPr dirty="0" sz="1000" spc="-5">
                          <a:latin typeface="Calibri"/>
                          <a:cs typeface="Calibri"/>
                        </a:rPr>
                        <a:t>Screening for</a:t>
                      </a:r>
                      <a:r>
                        <a:rPr dirty="0" sz="1000" spc="-60">
                          <a:latin typeface="Calibri"/>
                          <a:cs typeface="Calibri"/>
                        </a:rPr>
                        <a:t> </a:t>
                      </a:r>
                      <a:r>
                        <a:rPr dirty="0" sz="1000" spc="-5">
                          <a:latin typeface="Calibri"/>
                          <a:cs typeface="Calibri"/>
                        </a:rPr>
                        <a:t>and  management of  depression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Peer support group</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Treatment buddy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33082">
                <a:tc>
                  <a:txBody>
                    <a:bodyPr/>
                    <a:lstStyle/>
                    <a:p>
                      <a:pPr marL="82550">
                        <a:lnSpc>
                          <a:spcPct val="100000"/>
                        </a:lnSpc>
                        <a:spcBef>
                          <a:spcPts val="215"/>
                        </a:spcBef>
                      </a:pPr>
                      <a:r>
                        <a:rPr dirty="0" sz="1000" b="1">
                          <a:latin typeface="Calibri"/>
                          <a:cs typeface="Calibri"/>
                        </a:rPr>
                        <a:t>Pill</a:t>
                      </a:r>
                      <a:r>
                        <a:rPr dirty="0" sz="1000" spc="-5" b="1">
                          <a:latin typeface="Calibri"/>
                          <a:cs typeface="Calibri"/>
                        </a:rPr>
                        <a:t> burden</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3">
                  <a:txBody>
                    <a:bodyPr/>
                    <a:lstStyle/>
                    <a:p>
                      <a:pPr marL="254000" indent="-172085">
                        <a:lnSpc>
                          <a:spcPct val="100000"/>
                        </a:lnSpc>
                        <a:spcBef>
                          <a:spcPts val="215"/>
                        </a:spcBef>
                        <a:buFont typeface="Arial"/>
                        <a:buChar char="•"/>
                        <a:tabLst>
                          <a:tab pos="254635" algn="l"/>
                        </a:tabLst>
                      </a:pPr>
                      <a:r>
                        <a:rPr dirty="0" sz="1000" spc="-5">
                          <a:latin typeface="Calibri"/>
                          <a:cs typeface="Calibri"/>
                        </a:rPr>
                        <a:t>Change </a:t>
                      </a:r>
                      <a:r>
                        <a:rPr dirty="0" sz="1000">
                          <a:latin typeface="Calibri"/>
                          <a:cs typeface="Calibri"/>
                        </a:rPr>
                        <a:t>to </a:t>
                      </a:r>
                      <a:r>
                        <a:rPr dirty="0" sz="1000" spc="-5">
                          <a:latin typeface="Calibri"/>
                          <a:cs typeface="Calibri"/>
                        </a:rPr>
                        <a:t>fixed-dose combination or once-daily dosing if</a:t>
                      </a:r>
                      <a:r>
                        <a:rPr dirty="0" sz="1000">
                          <a:latin typeface="Calibri"/>
                          <a:cs typeface="Calibri"/>
                        </a:rPr>
                        <a:t> </a:t>
                      </a:r>
                      <a:r>
                        <a:rPr dirty="0" sz="1000" spc="-5">
                          <a:latin typeface="Calibri"/>
                          <a:cs typeface="Calibri"/>
                        </a:rPr>
                        <a:t>possible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r>
              <a:tr h="385482">
                <a:tc>
                  <a:txBody>
                    <a:bodyPr/>
                    <a:lstStyle/>
                    <a:p>
                      <a:pPr marL="82550">
                        <a:lnSpc>
                          <a:spcPct val="100000"/>
                        </a:lnSpc>
                        <a:spcBef>
                          <a:spcPts val="225"/>
                        </a:spcBef>
                      </a:pPr>
                      <a:r>
                        <a:rPr dirty="0" sz="1000" spc="-5" b="1">
                          <a:latin typeface="Calibri"/>
                          <a:cs typeface="Calibri"/>
                        </a:rPr>
                        <a:t>Lost/ran out of</a:t>
                      </a:r>
                      <a:r>
                        <a:rPr dirty="0" sz="1000" spc="-20" b="1">
                          <a:latin typeface="Calibri"/>
                          <a:cs typeface="Calibri"/>
                        </a:rPr>
                        <a:t> </a:t>
                      </a:r>
                      <a:r>
                        <a:rPr dirty="0" sz="1000" b="1">
                          <a:latin typeface="Calibri"/>
                          <a:cs typeface="Calibri"/>
                        </a:rPr>
                        <a:t>pills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Extra supply of</a:t>
                      </a:r>
                      <a:r>
                        <a:rPr dirty="0" sz="1000" spc="-35">
                          <a:latin typeface="Calibri"/>
                          <a:cs typeface="Calibri"/>
                        </a:rPr>
                        <a:t> </a:t>
                      </a:r>
                      <a:r>
                        <a:rPr dirty="0" sz="1000" spc="-5">
                          <a:latin typeface="Calibri"/>
                          <a:cs typeface="Calibri"/>
                        </a:rPr>
                        <a:t>pills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Drug pick-up</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68275" indent="-171450">
                        <a:lnSpc>
                          <a:spcPct val="100000"/>
                        </a:lnSpc>
                        <a:spcBef>
                          <a:spcPts val="225"/>
                        </a:spcBef>
                        <a:buFont typeface="Arial"/>
                        <a:buChar char="•"/>
                        <a:tabLst>
                          <a:tab pos="254635" algn="l"/>
                        </a:tabLst>
                      </a:pPr>
                      <a:r>
                        <a:rPr dirty="0" sz="1000" spc="-5">
                          <a:latin typeface="Calibri"/>
                          <a:cs typeface="Calibri"/>
                        </a:rPr>
                        <a:t>Educate patient </a:t>
                      </a:r>
                      <a:r>
                        <a:rPr dirty="0" sz="1000">
                          <a:latin typeface="Calibri"/>
                          <a:cs typeface="Calibri"/>
                        </a:rPr>
                        <a:t>to</a:t>
                      </a:r>
                      <a:r>
                        <a:rPr dirty="0" sz="1000" spc="-50">
                          <a:latin typeface="Calibri"/>
                          <a:cs typeface="Calibri"/>
                        </a:rPr>
                        <a:t> </a:t>
                      </a:r>
                      <a:r>
                        <a:rPr dirty="0" sz="1000" spc="-5">
                          <a:latin typeface="Calibri"/>
                          <a:cs typeface="Calibri"/>
                        </a:rPr>
                        <a:t>alert  facility if it</a:t>
                      </a:r>
                      <a:r>
                        <a:rPr dirty="0" sz="1000" spc="-20">
                          <a:latin typeface="Calibri"/>
                          <a:cs typeface="Calibri"/>
                        </a:rPr>
                        <a:t> </a:t>
                      </a:r>
                      <a:r>
                        <a:rPr dirty="0" sz="1000" spc="-5">
                          <a:latin typeface="Calibri"/>
                          <a:cs typeface="Calibri"/>
                        </a:rPr>
                        <a:t>occurs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405130">
                        <a:lnSpc>
                          <a:spcPct val="100000"/>
                        </a:lnSpc>
                        <a:spcBef>
                          <a:spcPts val="215"/>
                        </a:spcBef>
                      </a:pPr>
                      <a:r>
                        <a:rPr dirty="0" sz="1000" b="1">
                          <a:latin typeface="Calibri"/>
                          <a:cs typeface="Calibri"/>
                        </a:rPr>
                        <a:t>T</a:t>
                      </a:r>
                      <a:r>
                        <a:rPr dirty="0" sz="1000" spc="-10" b="1">
                          <a:latin typeface="Calibri"/>
                          <a:cs typeface="Calibri"/>
                        </a:rPr>
                        <a:t>ra</a:t>
                      </a:r>
                      <a:r>
                        <a:rPr dirty="0" sz="1000" b="1">
                          <a:latin typeface="Calibri"/>
                          <a:cs typeface="Calibri"/>
                        </a:rPr>
                        <a:t>nsp</a:t>
                      </a:r>
                      <a:r>
                        <a:rPr dirty="0" sz="1000" spc="-5" b="1">
                          <a:latin typeface="Calibri"/>
                          <a:cs typeface="Calibri"/>
                        </a:rPr>
                        <a:t>o</a:t>
                      </a:r>
                      <a:r>
                        <a:rPr dirty="0" sz="1000" spc="-10" b="1">
                          <a:latin typeface="Calibri"/>
                          <a:cs typeface="Calibri"/>
                        </a:rPr>
                        <a:t>r</a:t>
                      </a:r>
                      <a:r>
                        <a:rPr dirty="0" sz="1000" b="1">
                          <a:latin typeface="Calibri"/>
                          <a:cs typeface="Calibri"/>
                        </a:rPr>
                        <a:t>t</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  </a:t>
                      </a:r>
                      <a:r>
                        <a:rPr dirty="0" sz="1000" spc="-5" b="1">
                          <a:latin typeface="Calibri"/>
                          <a:cs typeface="Calibri"/>
                        </a:rPr>
                        <a:t>problems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Drug pick-up</a:t>
                      </a:r>
                      <a:r>
                        <a:rPr dirty="0" sz="1000" spc="-15">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357505" indent="-171450">
                        <a:lnSpc>
                          <a:spcPct val="100000"/>
                        </a:lnSpc>
                        <a:spcBef>
                          <a:spcPts val="215"/>
                        </a:spcBef>
                        <a:buFont typeface="Arial"/>
                        <a:buChar char="•"/>
                        <a:tabLst>
                          <a:tab pos="254635" algn="l"/>
                        </a:tabLst>
                      </a:pPr>
                      <a:r>
                        <a:rPr dirty="0" sz="1000" spc="-5">
                          <a:latin typeface="Calibri"/>
                          <a:cs typeface="Calibri"/>
                        </a:rPr>
                        <a:t>Three month</a:t>
                      </a:r>
                      <a:r>
                        <a:rPr dirty="0" sz="1000" spc="-55">
                          <a:latin typeface="Calibri"/>
                          <a:cs typeface="Calibri"/>
                        </a:rPr>
                        <a:t> </a:t>
                      </a:r>
                      <a:r>
                        <a:rPr dirty="0" sz="1000" spc="-5">
                          <a:latin typeface="Calibri"/>
                          <a:cs typeface="Calibri"/>
                        </a:rPr>
                        <a:t>supply  when</a:t>
                      </a:r>
                      <a:r>
                        <a:rPr dirty="0" sz="1000" spc="-15">
                          <a:latin typeface="Calibri"/>
                          <a:cs typeface="Calibri"/>
                        </a:rPr>
                        <a:t> </a:t>
                      </a:r>
                      <a:r>
                        <a:rPr dirty="0" sz="1000" spc="-5">
                          <a:latin typeface="Calibri"/>
                          <a:cs typeface="Calibri"/>
                        </a:rPr>
                        <a:t>feasible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690282">
                <a:tc>
                  <a:txBody>
                    <a:bodyPr/>
                    <a:lstStyle/>
                    <a:p>
                      <a:pPr marL="82550" marR="321945">
                        <a:lnSpc>
                          <a:spcPct val="100000"/>
                        </a:lnSpc>
                        <a:spcBef>
                          <a:spcPts val="225"/>
                        </a:spcBef>
                      </a:pPr>
                      <a:r>
                        <a:rPr dirty="0" sz="1000" spc="-5" b="1">
                          <a:latin typeface="Calibri"/>
                          <a:cs typeface="Calibri"/>
                        </a:rPr>
                        <a:t>Health  </a:t>
                      </a:r>
                      <a:r>
                        <a:rPr dirty="0" sz="1000" b="1">
                          <a:latin typeface="Calibri"/>
                          <a:cs typeface="Calibri"/>
                        </a:rPr>
                        <a:t>b</a:t>
                      </a:r>
                      <a:r>
                        <a:rPr dirty="0" sz="1000" spc="-5" b="1">
                          <a:latin typeface="Calibri"/>
                          <a:cs typeface="Calibri"/>
                        </a:rPr>
                        <a:t>e</a:t>
                      </a:r>
                      <a:r>
                        <a:rPr dirty="0" sz="1000" b="1">
                          <a:latin typeface="Calibri"/>
                          <a:cs typeface="Calibri"/>
                        </a:rPr>
                        <a:t>li</a:t>
                      </a:r>
                      <a:r>
                        <a:rPr dirty="0" sz="1000" spc="-5" b="1">
                          <a:latin typeface="Calibri"/>
                          <a:cs typeface="Calibri"/>
                        </a:rPr>
                        <a:t>ef</a:t>
                      </a:r>
                      <a:r>
                        <a:rPr dirty="0" sz="1000" b="1">
                          <a:latin typeface="Calibri"/>
                          <a:cs typeface="Calibri"/>
                        </a:rPr>
                        <a:t>s</a:t>
                      </a:r>
                      <a:r>
                        <a:rPr dirty="0" sz="1000" spc="-10" b="1">
                          <a:latin typeface="Calibri"/>
                          <a:cs typeface="Calibri"/>
                        </a:rPr>
                        <a:t>/c</a:t>
                      </a:r>
                      <a:r>
                        <a:rPr dirty="0" sz="1000" spc="-5" b="1">
                          <a:latin typeface="Calibri"/>
                          <a:cs typeface="Calibri"/>
                        </a:rPr>
                        <a:t>o</a:t>
                      </a:r>
                      <a:r>
                        <a:rPr dirty="0" sz="1000" b="1">
                          <a:latin typeface="Calibri"/>
                          <a:cs typeface="Calibri"/>
                        </a:rPr>
                        <a:t>n</a:t>
                      </a:r>
                      <a:r>
                        <a:rPr dirty="0" sz="1000" spc="-10" b="1">
                          <a:latin typeface="Calibri"/>
                          <a:cs typeface="Calibri"/>
                        </a:rPr>
                        <a:t>c</a:t>
                      </a:r>
                      <a:r>
                        <a:rPr dirty="0" sz="1000" spc="-5" b="1">
                          <a:latin typeface="Calibri"/>
                          <a:cs typeface="Calibri"/>
                        </a:rPr>
                        <a:t>e</a:t>
                      </a:r>
                      <a:r>
                        <a:rPr dirty="0" sz="1000" spc="-10" b="1">
                          <a:latin typeface="Calibri"/>
                          <a:cs typeface="Calibri"/>
                        </a:rPr>
                        <a:t>r</a:t>
                      </a:r>
                      <a:r>
                        <a:rPr dirty="0" sz="1000" b="1">
                          <a:latin typeface="Calibri"/>
                          <a:cs typeface="Calibri"/>
                        </a:rPr>
                        <a:t>ns  </a:t>
                      </a:r>
                      <a:r>
                        <a:rPr dirty="0" sz="1000" spc="-5" b="1">
                          <a:latin typeface="Calibri"/>
                          <a:cs typeface="Calibri"/>
                        </a:rPr>
                        <a:t>that ARVs harm  infant</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68275" indent="-171450">
                        <a:lnSpc>
                          <a:spcPct val="100000"/>
                        </a:lnSpc>
                        <a:spcBef>
                          <a:spcPts val="225"/>
                        </a:spcBef>
                        <a:buFont typeface="Arial"/>
                        <a:buChar char="•"/>
                        <a:tabLst>
                          <a:tab pos="254635" algn="l"/>
                        </a:tabLst>
                      </a:pPr>
                      <a:r>
                        <a:rPr dirty="0" sz="1000" spc="-5">
                          <a:latin typeface="Calibri"/>
                          <a:cs typeface="Calibri"/>
                        </a:rPr>
                        <a:t>Individual</a:t>
                      </a:r>
                      <a:r>
                        <a:rPr dirty="0" sz="1000" spc="-75">
                          <a:latin typeface="Calibri"/>
                          <a:cs typeface="Calibri"/>
                        </a:rPr>
                        <a:t> </a:t>
                      </a:r>
                      <a:r>
                        <a:rPr dirty="0" sz="1000" spc="-5">
                          <a:latin typeface="Calibri"/>
                          <a:cs typeface="Calibri"/>
                        </a:rPr>
                        <a:t>counseling  for basic HIV/ARV  education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Group</a:t>
                      </a:r>
                      <a:r>
                        <a:rPr dirty="0" sz="1000" spc="-10">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Peer support group</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Mentor mothers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1299882">
                <a:tc>
                  <a:txBody>
                    <a:bodyPr/>
                    <a:lstStyle/>
                    <a:p>
                      <a:pPr marL="82550">
                        <a:lnSpc>
                          <a:spcPct val="100000"/>
                        </a:lnSpc>
                        <a:spcBef>
                          <a:spcPts val="215"/>
                        </a:spcBef>
                      </a:pPr>
                      <a:r>
                        <a:rPr dirty="0" sz="1000" spc="-5" b="1">
                          <a:latin typeface="Calibri"/>
                          <a:cs typeface="Calibri"/>
                        </a:rPr>
                        <a:t>Scheduling</a:t>
                      </a:r>
                      <a:r>
                        <a:rPr dirty="0" sz="1000" spc="-15" b="1">
                          <a:latin typeface="Calibri"/>
                          <a:cs typeface="Calibri"/>
                        </a:rPr>
                        <a:t> </a:t>
                      </a:r>
                      <a:r>
                        <a:rPr dirty="0" sz="1000" spc="-5" b="1">
                          <a:latin typeface="Calibri"/>
                          <a:cs typeface="Calibri"/>
                        </a:rPr>
                        <a:t>difficulty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190500" indent="-171450">
                        <a:lnSpc>
                          <a:spcPct val="100000"/>
                        </a:lnSpc>
                        <a:spcBef>
                          <a:spcPts val="215"/>
                        </a:spcBef>
                        <a:buFont typeface="Arial"/>
                        <a:buChar char="•"/>
                        <a:tabLst>
                          <a:tab pos="254635" algn="l"/>
                        </a:tabLst>
                      </a:pPr>
                      <a:r>
                        <a:rPr dirty="0" sz="1000" spc="-5">
                          <a:latin typeface="Calibri"/>
                          <a:cs typeface="Calibri"/>
                        </a:rPr>
                        <a:t>Education (e.g.  combine with daily  routine such as  bedtime, brushing  teeth, infant feeding  schedule)</a:t>
                      </a:r>
                      <a:endParaRPr sz="1000">
                        <a:latin typeface="Calibri"/>
                        <a:cs typeface="Calibri"/>
                      </a:endParaRPr>
                    </a:p>
                    <a:p>
                      <a:pPr marL="254000" marR="212090" indent="-171450">
                        <a:lnSpc>
                          <a:spcPct val="100000"/>
                        </a:lnSpc>
                        <a:buFont typeface="Arial"/>
                        <a:buChar char="•"/>
                        <a:tabLst>
                          <a:tab pos="254635" algn="l"/>
                        </a:tabLst>
                      </a:pPr>
                      <a:r>
                        <a:rPr dirty="0" sz="1000" spc="-5">
                          <a:latin typeface="Calibri"/>
                          <a:cs typeface="Calibri"/>
                        </a:rPr>
                        <a:t>Three month</a:t>
                      </a:r>
                      <a:r>
                        <a:rPr dirty="0" sz="1000" spc="-55">
                          <a:latin typeface="Calibri"/>
                          <a:cs typeface="Calibri"/>
                        </a:rPr>
                        <a:t> </a:t>
                      </a:r>
                      <a:r>
                        <a:rPr dirty="0" sz="1000" spc="-5">
                          <a:latin typeface="Calibri"/>
                          <a:cs typeface="Calibri"/>
                        </a:rPr>
                        <a:t>supply  when</a:t>
                      </a:r>
                      <a:r>
                        <a:rPr dirty="0" sz="1000" spc="-15">
                          <a:latin typeface="Calibri"/>
                          <a:cs typeface="Calibri"/>
                        </a:rPr>
                        <a:t> </a:t>
                      </a:r>
                      <a:r>
                        <a:rPr dirty="0" sz="1000" spc="-5">
                          <a:latin typeface="Calibri"/>
                          <a:cs typeface="Calibri"/>
                        </a:rPr>
                        <a:t>feasible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134620" indent="-171450">
                        <a:lnSpc>
                          <a:spcPct val="100000"/>
                        </a:lnSpc>
                        <a:spcBef>
                          <a:spcPts val="215"/>
                        </a:spcBef>
                        <a:buFont typeface="Arial"/>
                        <a:buChar char="•"/>
                        <a:tabLst>
                          <a:tab pos="254635" algn="l"/>
                        </a:tabLst>
                      </a:pPr>
                      <a:r>
                        <a:rPr dirty="0" sz="1000" spc="-5">
                          <a:latin typeface="Calibri"/>
                          <a:cs typeface="Calibri"/>
                        </a:rPr>
                        <a:t>Reminder devices (e.g.  phone calls, SMS,</a:t>
                      </a:r>
                      <a:r>
                        <a:rPr dirty="0" sz="1000" spc="-55">
                          <a:latin typeface="Calibri"/>
                          <a:cs typeface="Calibri"/>
                        </a:rPr>
                        <a:t> </a:t>
                      </a:r>
                      <a:r>
                        <a:rPr dirty="0" sz="1000" spc="-5">
                          <a:latin typeface="Calibri"/>
                          <a:cs typeface="Calibri"/>
                        </a:rPr>
                        <a:t>alarm)</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Treatment buddy</a:t>
                      </a:r>
                      <a:endParaRPr sz="1000">
                        <a:latin typeface="Calibri"/>
                        <a:cs typeface="Calibri"/>
                      </a:endParaRPr>
                    </a:p>
                    <a:p>
                      <a:pPr marL="254000" marR="215265" indent="-171450">
                        <a:lnSpc>
                          <a:spcPct val="100000"/>
                        </a:lnSpc>
                        <a:buFont typeface="Arial"/>
                        <a:buChar char="•"/>
                        <a:tabLst>
                          <a:tab pos="254635" algn="l"/>
                        </a:tabLst>
                      </a:pPr>
                      <a:r>
                        <a:rPr dirty="0" sz="1000">
                          <a:latin typeface="Calibri"/>
                          <a:cs typeface="Calibri"/>
                        </a:rPr>
                        <a:t>Keep a </a:t>
                      </a:r>
                      <a:r>
                        <a:rPr dirty="0" sz="1000" spc="-5">
                          <a:latin typeface="Calibri"/>
                          <a:cs typeface="Calibri"/>
                        </a:rPr>
                        <a:t>few doses of  ARVs in different  locations (e.g. at</a:t>
                      </a:r>
                      <a:r>
                        <a:rPr dirty="0" sz="1000" spc="-55">
                          <a:latin typeface="Calibri"/>
                          <a:cs typeface="Calibri"/>
                        </a:rPr>
                        <a:t> </a:t>
                      </a:r>
                      <a:r>
                        <a:rPr dirty="0" sz="1000" spc="-5">
                          <a:latin typeface="Calibri"/>
                          <a:cs typeface="Calibri"/>
                        </a:rPr>
                        <a:t>work)  for easy</a:t>
                      </a:r>
                      <a:r>
                        <a:rPr dirty="0" sz="1000" spc="-10">
                          <a:latin typeface="Calibri"/>
                          <a:cs typeface="Calibri"/>
                        </a:rPr>
                        <a:t> </a:t>
                      </a:r>
                      <a:r>
                        <a:rPr dirty="0" sz="1000" spc="-5">
                          <a:latin typeface="Calibri"/>
                          <a:cs typeface="Calibri"/>
                        </a:rPr>
                        <a:t>access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842682">
                <a:tc>
                  <a:txBody>
                    <a:bodyPr/>
                    <a:lstStyle/>
                    <a:p>
                      <a:pPr marL="82550">
                        <a:lnSpc>
                          <a:spcPct val="100000"/>
                        </a:lnSpc>
                        <a:spcBef>
                          <a:spcPts val="204"/>
                        </a:spcBef>
                      </a:pPr>
                      <a:r>
                        <a:rPr dirty="0" sz="1000" spc="-5" b="1">
                          <a:latin typeface="Calibri"/>
                          <a:cs typeface="Calibri"/>
                        </a:rPr>
                        <a:t>Alcohol </a:t>
                      </a:r>
                      <a:r>
                        <a:rPr dirty="0" sz="1000" b="1">
                          <a:latin typeface="Calibri"/>
                          <a:cs typeface="Calibri"/>
                        </a:rPr>
                        <a:t>or </a:t>
                      </a:r>
                      <a:r>
                        <a:rPr dirty="0" sz="1000" spc="-5" b="1">
                          <a:latin typeface="Calibri"/>
                          <a:cs typeface="Calibri"/>
                        </a:rPr>
                        <a:t>drug</a:t>
                      </a:r>
                      <a:r>
                        <a:rPr dirty="0" sz="1000" spc="-35" b="1">
                          <a:latin typeface="Calibri"/>
                          <a:cs typeface="Calibri"/>
                        </a:rPr>
                        <a:t> </a:t>
                      </a:r>
                      <a:r>
                        <a:rPr dirty="0" sz="1000" b="1">
                          <a:latin typeface="Calibri"/>
                          <a:cs typeface="Calibri"/>
                        </a:rPr>
                        <a:t>use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61620" indent="-171450">
                        <a:lnSpc>
                          <a:spcPct val="100000"/>
                        </a:lnSpc>
                        <a:spcBef>
                          <a:spcPts val="204"/>
                        </a:spcBef>
                        <a:buFont typeface="Arial"/>
                        <a:buChar char="•"/>
                        <a:tabLst>
                          <a:tab pos="254635" algn="l"/>
                        </a:tabLst>
                      </a:pPr>
                      <a:r>
                        <a:rPr dirty="0" sz="1000" spc="-5">
                          <a:latin typeface="Calibri"/>
                          <a:cs typeface="Calibri"/>
                        </a:rPr>
                        <a:t>Opioid</a:t>
                      </a:r>
                      <a:r>
                        <a:rPr dirty="0" sz="1000" spc="-65">
                          <a:latin typeface="Calibri"/>
                          <a:cs typeface="Calibri"/>
                        </a:rPr>
                        <a:t> </a:t>
                      </a:r>
                      <a:r>
                        <a:rPr dirty="0" sz="1000" spc="-5">
                          <a:latin typeface="Calibri"/>
                          <a:cs typeface="Calibri"/>
                        </a:rPr>
                        <a:t>substitution  therapy</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Individual</a:t>
                      </a:r>
                      <a:r>
                        <a:rPr dirty="0" sz="1000" spc="-25">
                          <a:latin typeface="Calibri"/>
                          <a:cs typeface="Calibri"/>
                        </a:rPr>
                        <a:t> </a:t>
                      </a:r>
                      <a:r>
                        <a:rPr dirty="0" sz="1000" spc="-5">
                          <a:latin typeface="Calibri"/>
                          <a:cs typeface="Calibri"/>
                        </a:rPr>
                        <a:t>counseling</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473709" indent="-171450">
                        <a:lnSpc>
                          <a:spcPct val="100000"/>
                        </a:lnSpc>
                        <a:spcBef>
                          <a:spcPts val="204"/>
                        </a:spcBef>
                        <a:buFont typeface="Arial"/>
                        <a:buChar char="•"/>
                        <a:tabLst>
                          <a:tab pos="254635" algn="l"/>
                        </a:tabLst>
                      </a:pPr>
                      <a:r>
                        <a:rPr dirty="0" sz="1000" spc="-5">
                          <a:latin typeface="Calibri"/>
                          <a:cs typeface="Calibri"/>
                        </a:rPr>
                        <a:t>Directly</a:t>
                      </a:r>
                      <a:r>
                        <a:rPr dirty="0" sz="1000" spc="-50">
                          <a:latin typeface="Calibri"/>
                          <a:cs typeface="Calibri"/>
                        </a:rPr>
                        <a:t> </a:t>
                      </a:r>
                      <a:r>
                        <a:rPr dirty="0" sz="1000" spc="-5">
                          <a:latin typeface="Calibri"/>
                          <a:cs typeface="Calibri"/>
                        </a:rPr>
                        <a:t>Observed  Therapy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Peer support group</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sp>
        <p:nvSpPr>
          <p:cNvPr id="19" name="object 19"/>
          <p:cNvSpPr txBox="1"/>
          <p:nvPr/>
        </p:nvSpPr>
        <p:spPr>
          <a:xfrm>
            <a:off x="2964939"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20" name="object 20"/>
          <p:cNvSpPr txBox="1"/>
          <p:nvPr/>
        </p:nvSpPr>
        <p:spPr>
          <a:xfrm>
            <a:off x="2964939" y="1742947"/>
            <a:ext cx="4327525" cy="397510"/>
          </a:xfrm>
          <a:prstGeom prst="rect">
            <a:avLst/>
          </a:prstGeom>
        </p:spPr>
        <p:txBody>
          <a:bodyPr wrap="square" lIns="0" tIns="6350" rIns="0" bIns="0" rtlCol="0" vert="horz">
            <a:spAutoFit/>
          </a:bodyPr>
          <a:lstStyle/>
          <a:p>
            <a:pPr marL="297815" marR="5080" indent="-285750">
              <a:lnSpc>
                <a:spcPct val="103299"/>
              </a:lnSpc>
              <a:spcBef>
                <a:spcPts val="50"/>
              </a:spcBef>
              <a:buFont typeface="Arial"/>
              <a:buChar char="•"/>
              <a:tabLst>
                <a:tab pos="297815" algn="l"/>
                <a:tab pos="298450" algn="l"/>
              </a:tabLst>
            </a:pPr>
            <a:r>
              <a:rPr dirty="0" sz="1200" spc="-10">
                <a:latin typeface="Calibri"/>
                <a:cs typeface="Calibri"/>
              </a:rPr>
              <a:t>Let’s continue to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spc="-5">
                <a:latin typeface="Calibri"/>
                <a:cs typeface="Calibri"/>
              </a:rPr>
              <a:t>taking </a:t>
            </a:r>
            <a:r>
              <a:rPr dirty="0" sz="1200" spc="-20">
                <a:latin typeface="Calibri"/>
                <a:cs typeface="Calibri"/>
              </a:rPr>
              <a:t>ARVs  </a:t>
            </a:r>
            <a:r>
              <a:rPr dirty="0" sz="1200" spc="-10">
                <a:latin typeface="Calibri"/>
                <a:cs typeface="Calibri"/>
              </a:rPr>
              <a:t>better </a:t>
            </a:r>
            <a:r>
              <a:rPr dirty="0" sz="1200" b="1">
                <a:latin typeface="Calibri"/>
                <a:cs typeface="Calibri"/>
              </a:rPr>
              <a:t>(individual</a:t>
            </a:r>
            <a:r>
              <a:rPr dirty="0" sz="1200" spc="10" b="1">
                <a:latin typeface="Calibri"/>
                <a:cs typeface="Calibri"/>
              </a:rPr>
              <a:t> </a:t>
            </a:r>
            <a:r>
              <a:rPr dirty="0" sz="1200" spc="-5" b="1">
                <a:latin typeface="Calibri"/>
                <a:cs typeface="Calibri"/>
              </a:rPr>
              <a:t>level).</a:t>
            </a:r>
            <a:endParaRPr sz="1200">
              <a:latin typeface="Calibri"/>
              <a:cs typeface="Calibri"/>
            </a:endParaRPr>
          </a:p>
        </p:txBody>
      </p:sp>
      <p:grpSp>
        <p:nvGrpSpPr>
          <p:cNvPr id="21" name="object 21"/>
          <p:cNvGrpSpPr/>
          <p:nvPr/>
        </p:nvGrpSpPr>
        <p:grpSpPr>
          <a:xfrm>
            <a:off x="7691437" y="743672"/>
            <a:ext cx="1740535" cy="1233170"/>
            <a:chOff x="7691437" y="743672"/>
            <a:chExt cx="1740535" cy="1233170"/>
          </a:xfrm>
        </p:grpSpPr>
        <p:sp>
          <p:nvSpPr>
            <p:cNvPr id="22" name="object 22"/>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3" name="object 23"/>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4" name="object 24"/>
            <p:cNvSpPr/>
            <p:nvPr/>
          </p:nvSpPr>
          <p:spPr>
            <a:xfrm>
              <a:off x="7924800" y="847073"/>
              <a:ext cx="758214" cy="1040982"/>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8706131" y="847074"/>
              <a:ext cx="590267" cy="634348"/>
            </a:xfrm>
            <a:prstGeom prst="rect">
              <a:avLst/>
            </a:prstGeom>
            <a:blipFill>
              <a:blip r:embed="rId8" cstate="print"/>
              <a:stretch>
                <a:fillRect/>
              </a:stretch>
            </a:blipFill>
          </p:spPr>
          <p:txBody>
            <a:bodyPr wrap="square" lIns="0" tIns="0" rIns="0" bIns="0" rtlCol="0"/>
            <a:lstStyle/>
            <a:p/>
          </p:txBody>
        </p:sp>
      </p:grpSp>
      <p:sp>
        <p:nvSpPr>
          <p:cNvPr id="26" name="object 2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11. </a:t>
            </a:r>
            <a:r>
              <a:rPr dirty="0" sz="2800" spc="-5">
                <a:solidFill>
                  <a:srgbClr val="FFFFFF"/>
                </a:solidFill>
              </a:rPr>
              <a:t>Tips </a:t>
            </a:r>
            <a:r>
              <a:rPr dirty="0" sz="2800" spc="-15">
                <a:solidFill>
                  <a:srgbClr val="FFFFFF"/>
                </a:solidFill>
              </a:rPr>
              <a:t>to improve </a:t>
            </a:r>
            <a:r>
              <a:rPr dirty="0" sz="2800" spc="-5">
                <a:solidFill>
                  <a:srgbClr val="FFFFFF"/>
                </a:solidFill>
              </a:rPr>
              <a:t>taking</a:t>
            </a:r>
            <a:r>
              <a:rPr dirty="0" sz="2800" spc="35">
                <a:solidFill>
                  <a:srgbClr val="FFFFFF"/>
                </a:solidFill>
              </a:rPr>
              <a:t> </a:t>
            </a:r>
            <a:r>
              <a:rPr dirty="0" sz="2800" spc="-45">
                <a:solidFill>
                  <a:srgbClr val="FFFFFF"/>
                </a:solidFill>
              </a:rPr>
              <a:t>ARVs</a:t>
            </a:r>
            <a:endParaRPr sz="2800"/>
          </a:p>
        </p:txBody>
      </p:sp>
      <p:sp>
        <p:nvSpPr>
          <p:cNvPr id="3" name="object 3"/>
          <p:cNvSpPr txBox="1"/>
          <p:nvPr/>
        </p:nvSpPr>
        <p:spPr>
          <a:xfrm>
            <a:off x="1681490" y="6192011"/>
            <a:ext cx="6206490"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a:latin typeface="Calibri"/>
                <a:cs typeface="Calibri"/>
              </a:rPr>
              <a:t>it easier </a:t>
            </a:r>
            <a:r>
              <a:rPr dirty="0" sz="2000" spc="-10">
                <a:latin typeface="Calibri"/>
                <a:cs typeface="Calibri"/>
              </a:rPr>
              <a:t>to </a:t>
            </a:r>
            <a:r>
              <a:rPr dirty="0" sz="2000" spc="-25">
                <a:latin typeface="Calibri"/>
                <a:cs typeface="Calibri"/>
              </a:rPr>
              <a:t>take</a:t>
            </a:r>
            <a:r>
              <a:rPr dirty="0" sz="2000" spc="120">
                <a:latin typeface="Calibri"/>
                <a:cs typeface="Calibri"/>
              </a:rPr>
              <a:t> </a:t>
            </a:r>
            <a:r>
              <a:rPr dirty="0" sz="2000" spc="-310">
                <a:latin typeface="Calibri"/>
                <a:cs typeface="Calibri"/>
              </a:rPr>
              <a:t>ARVs.</a:t>
            </a:r>
            <a:endParaRPr sz="2000">
              <a:latin typeface="Calibri"/>
              <a:cs typeface="Calibri"/>
            </a:endParaRPr>
          </a:p>
        </p:txBody>
      </p:sp>
      <p:sp>
        <p:nvSpPr>
          <p:cNvPr id="4" name="object 4"/>
          <p:cNvSpPr/>
          <p:nvPr/>
        </p:nvSpPr>
        <p:spPr>
          <a:xfrm>
            <a:off x="633192" y="2362201"/>
            <a:ext cx="4268941" cy="3109341"/>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210948" y="2512957"/>
            <a:ext cx="4268941" cy="295858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957070" cy="1092200"/>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find </a:t>
            </a:r>
            <a:r>
              <a:rPr dirty="0" sz="1600" spc="-20">
                <a:latin typeface="Calibri"/>
                <a:cs typeface="Calibri"/>
              </a:rPr>
              <a:t>ways </a:t>
            </a:r>
            <a:r>
              <a:rPr dirty="0" sz="1600" spc="-10">
                <a:latin typeface="Calibri"/>
                <a:cs typeface="Calibri"/>
              </a:rPr>
              <a:t>to </a:t>
            </a:r>
            <a:r>
              <a:rPr dirty="0" sz="1600" spc="-20">
                <a:latin typeface="Calibri"/>
                <a:cs typeface="Calibri"/>
              </a:rPr>
              <a:t>make </a:t>
            </a:r>
            <a:r>
              <a:rPr dirty="0" sz="1600" spc="-5">
                <a:latin typeface="Calibri"/>
                <a:cs typeface="Calibri"/>
              </a:rPr>
              <a:t>it  easier </a:t>
            </a:r>
            <a:r>
              <a:rPr dirty="0" sz="1600" spc="-10">
                <a:latin typeface="Calibri"/>
                <a:cs typeface="Calibri"/>
              </a:rPr>
              <a:t>to </a:t>
            </a:r>
            <a:r>
              <a:rPr dirty="0" sz="1600" spc="-20">
                <a:latin typeface="Calibri"/>
                <a:cs typeface="Calibri"/>
              </a:rPr>
              <a:t>take</a:t>
            </a:r>
            <a:r>
              <a:rPr dirty="0" sz="1600" spc="-40">
                <a:latin typeface="Calibri"/>
                <a:cs typeface="Calibri"/>
              </a:rPr>
              <a:t> </a:t>
            </a:r>
            <a:r>
              <a:rPr dirty="0" sz="1600" spc="-20">
                <a:latin typeface="Calibri"/>
                <a:cs typeface="Calibri"/>
              </a:rPr>
              <a:t>ARVs.</a:t>
            </a:r>
            <a:endParaRPr sz="1600">
              <a:latin typeface="Calibri"/>
              <a:cs typeface="Calibri"/>
            </a:endParaRPr>
          </a:p>
        </p:txBody>
      </p:sp>
      <p:sp>
        <p:nvSpPr>
          <p:cNvPr id="3" name="object 3"/>
          <p:cNvSpPr/>
          <p:nvPr/>
        </p:nvSpPr>
        <p:spPr>
          <a:xfrm>
            <a:off x="2996183" y="1502663"/>
            <a:ext cx="109728" cy="1310639"/>
          </a:xfrm>
          <a:prstGeom prst="rect">
            <a:avLst/>
          </a:prstGeom>
          <a:blipFill>
            <a:blip r:embed="rId2" cstate="print"/>
            <a:stretch>
              <a:fillRect/>
            </a:stretch>
          </a:blipFill>
        </p:spPr>
        <p:txBody>
          <a:bodyPr wrap="square" lIns="0" tIns="0" rIns="0" bIns="0" rtlCol="0"/>
          <a:lstStyle/>
          <a:p/>
        </p:txBody>
      </p:sp>
      <p:grpSp>
        <p:nvGrpSpPr>
          <p:cNvPr id="4" name="object 4"/>
          <p:cNvGrpSpPr/>
          <p:nvPr/>
        </p:nvGrpSpPr>
        <p:grpSpPr>
          <a:xfrm>
            <a:off x="643127" y="4477511"/>
            <a:ext cx="2286000" cy="2597150"/>
            <a:chOff x="643127" y="4477511"/>
            <a:chExt cx="2286000" cy="2597150"/>
          </a:xfrm>
        </p:grpSpPr>
        <p:sp>
          <p:nvSpPr>
            <p:cNvPr id="5" name="object 5"/>
            <p:cNvSpPr/>
            <p:nvPr/>
          </p:nvSpPr>
          <p:spPr>
            <a:xfrm>
              <a:off x="643127" y="4477511"/>
              <a:ext cx="2286000" cy="259689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685799" y="4495800"/>
              <a:ext cx="2203450" cy="2514600"/>
            </a:xfrm>
            <a:custGeom>
              <a:avLst/>
              <a:gdLst/>
              <a:ahLst/>
              <a:cxnLst/>
              <a:rect l="l" t="t" r="r" b="b"/>
              <a:pathLst>
                <a:path w="2203450" h="2514600">
                  <a:moveTo>
                    <a:pt x="2202872" y="0"/>
                  </a:moveTo>
                  <a:lnTo>
                    <a:pt x="0" y="0"/>
                  </a:lnTo>
                  <a:lnTo>
                    <a:pt x="0" y="2514599"/>
                  </a:lnTo>
                  <a:lnTo>
                    <a:pt x="2202872" y="2514599"/>
                  </a:lnTo>
                  <a:lnTo>
                    <a:pt x="2202872" y="0"/>
                  </a:lnTo>
                  <a:close/>
                </a:path>
              </a:pathLst>
            </a:custGeom>
            <a:solidFill>
              <a:srgbClr val="FFFFCC"/>
            </a:solidFill>
          </p:spPr>
          <p:txBody>
            <a:bodyPr wrap="square" lIns="0" tIns="0" rIns="0" bIns="0" rtlCol="0"/>
            <a:lstStyle/>
            <a:p/>
          </p:txBody>
        </p:sp>
        <p:sp>
          <p:nvSpPr>
            <p:cNvPr id="7" name="object 7"/>
            <p:cNvSpPr/>
            <p:nvPr/>
          </p:nvSpPr>
          <p:spPr>
            <a:xfrm>
              <a:off x="799140" y="4571086"/>
              <a:ext cx="496261" cy="381914"/>
            </a:xfrm>
            <a:prstGeom prst="rect">
              <a:avLst/>
            </a:prstGeom>
            <a:blipFill>
              <a:blip r:embed="rId4" cstate="print"/>
              <a:stretch>
                <a:fillRect/>
              </a:stretch>
            </a:blipFill>
          </p:spPr>
          <p:txBody>
            <a:bodyPr wrap="square" lIns="0" tIns="0" rIns="0" bIns="0" rtlCol="0"/>
            <a:lstStyle/>
            <a:p/>
          </p:txBody>
        </p:sp>
      </p:grpSp>
      <p:grpSp>
        <p:nvGrpSpPr>
          <p:cNvPr id="8" name="object 8"/>
          <p:cNvGrpSpPr/>
          <p:nvPr/>
        </p:nvGrpSpPr>
        <p:grpSpPr>
          <a:xfrm>
            <a:off x="643127" y="2877311"/>
            <a:ext cx="2286000" cy="1530350"/>
            <a:chOff x="643127" y="2877311"/>
            <a:chExt cx="2286000" cy="1530350"/>
          </a:xfrm>
        </p:grpSpPr>
        <p:sp>
          <p:nvSpPr>
            <p:cNvPr id="9" name="object 9"/>
            <p:cNvSpPr/>
            <p:nvPr/>
          </p:nvSpPr>
          <p:spPr>
            <a:xfrm>
              <a:off x="643127" y="2877311"/>
              <a:ext cx="2286000" cy="1530096"/>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685799" y="2895599"/>
              <a:ext cx="2203450" cy="1447800"/>
            </a:xfrm>
            <a:custGeom>
              <a:avLst/>
              <a:gdLst/>
              <a:ahLst/>
              <a:cxnLst/>
              <a:rect l="l" t="t" r="r" b="b"/>
              <a:pathLst>
                <a:path w="2203450" h="1447800">
                  <a:moveTo>
                    <a:pt x="2202872" y="0"/>
                  </a:moveTo>
                  <a:lnTo>
                    <a:pt x="0" y="0"/>
                  </a:lnTo>
                  <a:lnTo>
                    <a:pt x="0" y="1447800"/>
                  </a:lnTo>
                  <a:lnTo>
                    <a:pt x="2202872" y="1447800"/>
                  </a:lnTo>
                  <a:lnTo>
                    <a:pt x="2202872" y="0"/>
                  </a:lnTo>
                  <a:close/>
                </a:path>
              </a:pathLst>
            </a:custGeom>
            <a:solidFill>
              <a:srgbClr val="E6E0EC"/>
            </a:solidFill>
          </p:spPr>
          <p:txBody>
            <a:bodyPr wrap="square" lIns="0" tIns="0" rIns="0" bIns="0" rtlCol="0"/>
            <a:lstStyle/>
            <a:p/>
          </p:txBody>
        </p:sp>
        <p:sp>
          <p:nvSpPr>
            <p:cNvPr id="11" name="object 11"/>
            <p:cNvSpPr/>
            <p:nvPr/>
          </p:nvSpPr>
          <p:spPr>
            <a:xfrm>
              <a:off x="753494" y="2971799"/>
              <a:ext cx="518813" cy="533400"/>
            </a:xfrm>
            <a:prstGeom prst="rect">
              <a:avLst/>
            </a:prstGeom>
            <a:blipFill>
              <a:blip r:embed="rId6" cstate="print"/>
              <a:stretch>
                <a:fillRect/>
              </a:stretch>
            </a:blipFill>
          </p:spPr>
          <p:txBody>
            <a:bodyPr wrap="square" lIns="0" tIns="0" rIns="0" bIns="0" rtlCol="0"/>
            <a:lstStyle/>
            <a:p/>
          </p:txBody>
        </p:sp>
      </p:grpSp>
      <p:sp>
        <p:nvSpPr>
          <p:cNvPr id="12" name="object 12"/>
          <p:cNvSpPr txBox="1"/>
          <p:nvPr/>
        </p:nvSpPr>
        <p:spPr>
          <a:xfrm>
            <a:off x="685800" y="2895600"/>
            <a:ext cx="2203450" cy="1447800"/>
          </a:xfrm>
          <a:prstGeom prst="rect">
            <a:avLst/>
          </a:prstGeom>
        </p:spPr>
        <p:txBody>
          <a:bodyPr wrap="square" lIns="0" tIns="104775" rIns="0" bIns="0" rtlCol="0" vert="horz">
            <a:spAutoFit/>
          </a:bodyPr>
          <a:lstStyle/>
          <a:p>
            <a:pPr marL="691515" marR="567055">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65100" marR="403225">
              <a:lnSpc>
                <a:spcPct val="100800"/>
              </a:lnSpc>
              <a:spcBef>
                <a:spcPts val="960"/>
              </a:spcBef>
            </a:pPr>
            <a:r>
              <a:rPr dirty="0" sz="1200" spc="-10">
                <a:latin typeface="Calibri"/>
                <a:cs typeface="Calibri"/>
              </a:rPr>
              <a:t>Offer </a:t>
            </a:r>
            <a:r>
              <a:rPr dirty="0" sz="1200" spc="-5">
                <a:latin typeface="Calibri"/>
                <a:cs typeface="Calibri"/>
              </a:rPr>
              <a:t>suggestions </a:t>
            </a:r>
            <a:r>
              <a:rPr dirty="0" sz="1200" spc="-10">
                <a:latin typeface="Calibri"/>
                <a:cs typeface="Calibri"/>
              </a:rPr>
              <a:t>to  overcome </a:t>
            </a:r>
            <a:r>
              <a:rPr dirty="0" sz="1200" spc="-5">
                <a:latin typeface="Calibri"/>
                <a:cs typeface="Calibri"/>
              </a:rPr>
              <a:t>specific </a:t>
            </a:r>
            <a:r>
              <a:rPr dirty="0" sz="1200" spc="-10">
                <a:latin typeface="Calibri"/>
                <a:cs typeface="Calibri"/>
              </a:rPr>
              <a:t>barriers  that </a:t>
            </a:r>
            <a:r>
              <a:rPr dirty="0" sz="1200" spc="-15">
                <a:latin typeface="Calibri"/>
                <a:cs typeface="Calibri"/>
              </a:rPr>
              <a:t>have </a:t>
            </a:r>
            <a:r>
              <a:rPr dirty="0" sz="1200" spc="-5">
                <a:latin typeface="Calibri"/>
                <a:cs typeface="Calibri"/>
              </a:rPr>
              <a:t>been</a:t>
            </a:r>
            <a:r>
              <a:rPr dirty="0" sz="1200" spc="10">
                <a:latin typeface="Calibri"/>
                <a:cs typeface="Calibri"/>
              </a:rPr>
              <a:t> </a:t>
            </a:r>
            <a:r>
              <a:rPr dirty="0" sz="1200" spc="-10">
                <a:latin typeface="Calibri"/>
                <a:cs typeface="Calibri"/>
              </a:rPr>
              <a:t>identified.</a:t>
            </a:r>
            <a:endParaRPr sz="1200">
              <a:latin typeface="Calibri"/>
              <a:cs typeface="Calibri"/>
            </a:endParaRPr>
          </a:p>
        </p:txBody>
      </p:sp>
      <p:sp>
        <p:nvSpPr>
          <p:cNvPr id="13" name="object 13"/>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11. </a:t>
            </a:r>
            <a:r>
              <a:rPr dirty="0" sz="2800" spc="-5">
                <a:solidFill>
                  <a:srgbClr val="FFFFFF"/>
                </a:solidFill>
              </a:rPr>
              <a:t>Tips </a:t>
            </a:r>
            <a:r>
              <a:rPr dirty="0" sz="2800" spc="-15">
                <a:solidFill>
                  <a:srgbClr val="FFFFFF"/>
                </a:solidFill>
              </a:rPr>
              <a:t>to improve </a:t>
            </a:r>
            <a:r>
              <a:rPr dirty="0" sz="2800" spc="-5">
                <a:solidFill>
                  <a:srgbClr val="FFFFFF"/>
                </a:solidFill>
              </a:rPr>
              <a:t>taking</a:t>
            </a:r>
            <a:r>
              <a:rPr dirty="0" sz="2800" spc="35">
                <a:solidFill>
                  <a:srgbClr val="FFFFFF"/>
                </a:solidFill>
              </a:rPr>
              <a:t> </a:t>
            </a:r>
            <a:r>
              <a:rPr dirty="0" sz="2800" spc="-45">
                <a:solidFill>
                  <a:srgbClr val="FFFFFF"/>
                </a:solidFill>
              </a:rPr>
              <a:t>ARVs</a:t>
            </a:r>
            <a:endParaRPr sz="2800"/>
          </a:p>
        </p:txBody>
      </p:sp>
      <p:graphicFrame>
        <p:nvGraphicFramePr>
          <p:cNvPr id="14" name="object 14"/>
          <p:cNvGraphicFramePr>
            <a:graphicFrameLocks noGrp="1"/>
          </p:cNvGraphicFramePr>
          <p:nvPr/>
        </p:nvGraphicFramePr>
        <p:xfrm>
          <a:off x="3035012" y="1514475"/>
          <a:ext cx="6282690" cy="5475605"/>
        </p:xfrm>
        <a:graphic>
          <a:graphicData uri="http://schemas.openxmlformats.org/drawingml/2006/table">
            <a:tbl>
              <a:tblPr firstRow="1" bandRow="1">
                <a:tableStyleId>{2D5ABB26-0587-4C30-8999-92F81FD0307C}</a:tableStyleId>
              </a:tblPr>
              <a:tblGrid>
                <a:gridCol w="1535430"/>
                <a:gridCol w="182244"/>
                <a:gridCol w="1480820"/>
                <a:gridCol w="1447165"/>
                <a:gridCol w="1607819"/>
              </a:tblGrid>
              <a:tr h="1076325">
                <a:tc gridSpan="5">
                  <a:txBody>
                    <a:bodyPr/>
                    <a:lstStyle/>
                    <a:p>
                      <a:pPr marL="156845">
                        <a:lnSpc>
                          <a:spcPts val="1620"/>
                        </a:lnSpc>
                      </a:pPr>
                      <a:r>
                        <a:rPr dirty="0" sz="1600" spc="-25" b="1">
                          <a:latin typeface="Calibri"/>
                          <a:cs typeface="Calibri"/>
                        </a:rPr>
                        <a:t>TALKING</a:t>
                      </a:r>
                      <a:r>
                        <a:rPr dirty="0" sz="1600" b="1">
                          <a:latin typeface="Calibri"/>
                          <a:cs typeface="Calibri"/>
                        </a:rPr>
                        <a:t> </a:t>
                      </a:r>
                      <a:r>
                        <a:rPr dirty="0" sz="1600" spc="-5" b="1">
                          <a:latin typeface="Calibri"/>
                          <a:cs typeface="Calibri"/>
                        </a:rPr>
                        <a:t>POINTS:</a:t>
                      </a:r>
                      <a:endParaRPr sz="1600">
                        <a:latin typeface="Calibri"/>
                        <a:cs typeface="Calibri"/>
                      </a:endParaRPr>
                    </a:p>
                    <a:p>
                      <a:pPr marL="442595" marR="1789430" indent="-285750">
                        <a:lnSpc>
                          <a:spcPct val="103299"/>
                        </a:lnSpc>
                        <a:spcBef>
                          <a:spcPts val="229"/>
                        </a:spcBef>
                        <a:buFont typeface="Arial"/>
                        <a:buChar char="•"/>
                        <a:tabLst>
                          <a:tab pos="442595" algn="l"/>
                          <a:tab pos="443230" algn="l"/>
                        </a:tabLst>
                      </a:pPr>
                      <a:r>
                        <a:rPr dirty="0" sz="1200" spc="-10">
                          <a:latin typeface="Calibri"/>
                          <a:cs typeface="Calibri"/>
                        </a:rPr>
                        <a:t>Let’s continue to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spc="-5">
                          <a:latin typeface="Calibri"/>
                          <a:cs typeface="Calibri"/>
                        </a:rPr>
                        <a:t>taking </a:t>
                      </a:r>
                      <a:r>
                        <a:rPr dirty="0" sz="1200" spc="-20">
                          <a:latin typeface="Calibri"/>
                          <a:cs typeface="Calibri"/>
                        </a:rPr>
                        <a:t>ARVs  </a:t>
                      </a:r>
                      <a:r>
                        <a:rPr dirty="0" sz="1200" spc="-10">
                          <a:latin typeface="Calibri"/>
                          <a:cs typeface="Calibri"/>
                        </a:rPr>
                        <a:t>better </a:t>
                      </a:r>
                      <a:r>
                        <a:rPr dirty="0" sz="1200" b="1">
                          <a:latin typeface="Calibri"/>
                          <a:cs typeface="Calibri"/>
                        </a:rPr>
                        <a:t>(household and </a:t>
                      </a:r>
                      <a:r>
                        <a:rPr dirty="0" sz="1200" spc="-5" b="1">
                          <a:latin typeface="Calibri"/>
                          <a:cs typeface="Calibri"/>
                        </a:rPr>
                        <a:t>institutional/community</a:t>
                      </a:r>
                      <a:r>
                        <a:rPr dirty="0" sz="1200" spc="15" b="1">
                          <a:latin typeface="Calibri"/>
                          <a:cs typeface="Calibri"/>
                        </a:rPr>
                        <a:t> </a:t>
                      </a:r>
                      <a:r>
                        <a:rPr dirty="0" sz="1200" spc="-5" b="1">
                          <a:latin typeface="Calibri"/>
                          <a:cs typeface="Calibri"/>
                        </a:rPr>
                        <a:t>level).</a:t>
                      </a:r>
                      <a:endParaRPr sz="1200">
                        <a:latin typeface="Calibri"/>
                        <a:cs typeface="Calibri"/>
                      </a:endParaRPr>
                    </a:p>
                  </a:txBody>
                  <a:tcPr marL="0" marR="0" marB="0" marT="0">
                    <a:lnL w="28575">
                      <a:solidFill>
                        <a:srgbClr val="002060"/>
                      </a:solidFill>
                      <a:prstDash val="solid"/>
                    </a:lnL>
                    <a:lnB w="19050">
                      <a:solidFill>
                        <a:srgbClr val="FFFFFF"/>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33082">
                <a:tc gridSpan="2">
                  <a:txBody>
                    <a:bodyPr/>
                    <a:lstStyle/>
                    <a:p>
                      <a:pPr algn="ctr">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28575">
                      <a:solidFill>
                        <a:srgbClr val="002060"/>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gridSpan="3">
                  <a:txBody>
                    <a:bodyPr/>
                    <a:lstStyle/>
                    <a:p>
                      <a:pPr marL="479425">
                        <a:lnSpc>
                          <a:spcPct val="100000"/>
                        </a:lnSpc>
                        <a:spcBef>
                          <a:spcPts val="220"/>
                        </a:spcBef>
                      </a:pPr>
                      <a:r>
                        <a:rPr dirty="0" sz="1000" spc="-5" b="1">
                          <a:solidFill>
                            <a:srgbClr val="FFFFFF"/>
                          </a:solidFill>
                          <a:latin typeface="Calibri"/>
                          <a:cs typeface="Calibri"/>
                        </a:rPr>
                        <a:t>INTERVENTIONS </a:t>
                      </a:r>
                      <a:r>
                        <a:rPr dirty="0" sz="1000" b="1">
                          <a:solidFill>
                            <a:srgbClr val="FFFFFF"/>
                          </a:solidFill>
                          <a:latin typeface="Calibri"/>
                          <a:cs typeface="Calibri"/>
                        </a:rPr>
                        <a:t>TO </a:t>
                      </a:r>
                      <a:r>
                        <a:rPr dirty="0" sz="1000" spc="-10" b="1">
                          <a:solidFill>
                            <a:srgbClr val="FFFFFF"/>
                          </a:solidFill>
                          <a:latin typeface="Calibri"/>
                          <a:cs typeface="Calibri"/>
                        </a:rPr>
                        <a:t>ADDRESS </a:t>
                      </a:r>
                      <a:r>
                        <a:rPr dirty="0" sz="1000" spc="-5" b="1">
                          <a:solidFill>
                            <a:srgbClr val="FFFFFF"/>
                          </a:solidFill>
                          <a:latin typeface="Calibri"/>
                          <a:cs typeface="Calibri"/>
                        </a:rPr>
                        <a:t>BARRIERS AND IMPROVE</a:t>
                      </a:r>
                      <a:r>
                        <a:rPr dirty="0" sz="1000" spc="10" b="1">
                          <a:solidFill>
                            <a:srgbClr val="FFFFFF"/>
                          </a:solidFill>
                          <a:latin typeface="Calibri"/>
                          <a:cs typeface="Calibri"/>
                        </a:rPr>
                        <a:t> </a:t>
                      </a:r>
                      <a:r>
                        <a:rPr dirty="0" sz="1000" spc="-10" b="1">
                          <a:solidFill>
                            <a:srgbClr val="FFFFFF"/>
                          </a:solidFill>
                          <a:latin typeface="Calibri"/>
                          <a:cs typeface="Calibri"/>
                        </a:rPr>
                        <a:t>ADHERENCE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33082">
                <a:tc gridSpan="5">
                  <a:txBody>
                    <a:bodyPr/>
                    <a:lstStyle/>
                    <a:p>
                      <a:pPr algn="ctr">
                        <a:lnSpc>
                          <a:spcPct val="100000"/>
                        </a:lnSpc>
                        <a:spcBef>
                          <a:spcPts val="210"/>
                        </a:spcBef>
                      </a:pPr>
                      <a:r>
                        <a:rPr dirty="0" sz="1000" spc="-5" b="1">
                          <a:latin typeface="Calibri"/>
                          <a:cs typeface="Calibri"/>
                        </a:rPr>
                        <a:t>HOUSEHOLD</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537882">
                <a:tc>
                  <a:txBody>
                    <a:bodyPr/>
                    <a:lstStyle/>
                    <a:p>
                      <a:pPr marL="81915">
                        <a:lnSpc>
                          <a:spcPct val="100000"/>
                        </a:lnSpc>
                        <a:spcBef>
                          <a:spcPts val="225"/>
                        </a:spcBef>
                      </a:pPr>
                      <a:r>
                        <a:rPr dirty="0" sz="1000" spc="-5" b="1">
                          <a:latin typeface="Calibri"/>
                          <a:cs typeface="Calibri"/>
                        </a:rPr>
                        <a:t>Share </a:t>
                      </a:r>
                      <a:r>
                        <a:rPr dirty="0" sz="1000" b="1">
                          <a:latin typeface="Calibri"/>
                          <a:cs typeface="Calibri"/>
                        </a:rPr>
                        <a:t>with</a:t>
                      </a:r>
                      <a:r>
                        <a:rPr dirty="0" sz="1000" spc="-15" b="1">
                          <a:latin typeface="Calibri"/>
                          <a:cs typeface="Calibri"/>
                        </a:rPr>
                        <a:t> </a:t>
                      </a:r>
                      <a:r>
                        <a:rPr dirty="0" sz="1000" spc="-5" b="1">
                          <a:latin typeface="Calibri"/>
                          <a:cs typeface="Calibri"/>
                        </a:rPr>
                        <a:t>others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254000" marR="125095" indent="-171450">
                        <a:lnSpc>
                          <a:spcPct val="100000"/>
                        </a:lnSpc>
                        <a:spcBef>
                          <a:spcPts val="225"/>
                        </a:spcBef>
                        <a:buFont typeface="Arial"/>
                        <a:buChar char="•"/>
                        <a:tabLst>
                          <a:tab pos="254635" algn="l"/>
                        </a:tabLst>
                      </a:pPr>
                      <a:r>
                        <a:rPr dirty="0" sz="1000" spc="-5">
                          <a:latin typeface="Calibri"/>
                          <a:cs typeface="Calibri"/>
                        </a:rPr>
                        <a:t>Individual counseling for  basic HIV/ARV</a:t>
                      </a:r>
                      <a:r>
                        <a:rPr dirty="0" sz="1000" spc="-65">
                          <a:latin typeface="Calibri"/>
                          <a:cs typeface="Calibri"/>
                        </a:rPr>
                        <a:t> </a:t>
                      </a:r>
                      <a:r>
                        <a:rPr dirty="0" sz="1000" spc="-5">
                          <a:latin typeface="Calibri"/>
                          <a:cs typeface="Calibri"/>
                        </a:rPr>
                        <a:t>education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Group</a:t>
                      </a:r>
                      <a:r>
                        <a:rPr dirty="0" sz="1000" spc="-15">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83820" indent="-171450">
                        <a:lnSpc>
                          <a:spcPct val="100000"/>
                        </a:lnSpc>
                        <a:spcBef>
                          <a:spcPts val="225"/>
                        </a:spcBef>
                        <a:buFont typeface="Arial"/>
                        <a:buChar char="•"/>
                        <a:tabLst>
                          <a:tab pos="254635" algn="l"/>
                        </a:tabLst>
                      </a:pPr>
                      <a:r>
                        <a:rPr dirty="0" sz="1000" spc="-5">
                          <a:latin typeface="Calibri"/>
                          <a:cs typeface="Calibri"/>
                        </a:rPr>
                        <a:t>Facilitate enrollment  into care/PrEP for</a:t>
                      </a:r>
                      <a:r>
                        <a:rPr dirty="0" sz="1000" spc="-60">
                          <a:latin typeface="Calibri"/>
                          <a:cs typeface="Calibri"/>
                        </a:rPr>
                        <a:t> </a:t>
                      </a:r>
                      <a:r>
                        <a:rPr dirty="0" sz="1000" spc="-5">
                          <a:latin typeface="Calibri"/>
                          <a:cs typeface="Calibri"/>
                        </a:rPr>
                        <a:t>family  members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690282">
                <a:tc>
                  <a:txBody>
                    <a:bodyPr/>
                    <a:lstStyle/>
                    <a:p>
                      <a:pPr marL="81915">
                        <a:lnSpc>
                          <a:spcPct val="100000"/>
                        </a:lnSpc>
                        <a:spcBef>
                          <a:spcPts val="215"/>
                        </a:spcBef>
                      </a:pPr>
                      <a:r>
                        <a:rPr dirty="0" sz="1000" spc="-5" b="1">
                          <a:latin typeface="Calibri"/>
                          <a:cs typeface="Calibri"/>
                        </a:rPr>
                        <a:t>Fear of</a:t>
                      </a:r>
                      <a:r>
                        <a:rPr dirty="0" sz="1000" spc="-25" b="1">
                          <a:latin typeface="Calibri"/>
                          <a:cs typeface="Calibri"/>
                        </a:rPr>
                        <a:t> </a:t>
                      </a:r>
                      <a:r>
                        <a:rPr dirty="0" sz="1000" spc="-5" b="1">
                          <a:latin typeface="Calibri"/>
                          <a:cs typeface="Calibri"/>
                        </a:rPr>
                        <a:t>disclosure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254000" indent="-172085">
                        <a:lnSpc>
                          <a:spcPct val="100000"/>
                        </a:lnSpc>
                        <a:spcBef>
                          <a:spcPts val="215"/>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Treatment</a:t>
                      </a:r>
                      <a:r>
                        <a:rPr dirty="0" sz="1000" spc="-65">
                          <a:latin typeface="Calibri"/>
                          <a:cs typeface="Calibri"/>
                        </a:rPr>
                        <a:t> </a:t>
                      </a:r>
                      <a:r>
                        <a:rPr dirty="0" sz="1000" spc="-5">
                          <a:latin typeface="Calibri"/>
                          <a:cs typeface="Calibri"/>
                        </a:rPr>
                        <a:t>buddy</a:t>
                      </a:r>
                      <a:endParaRPr sz="1000">
                        <a:latin typeface="Calibri"/>
                        <a:cs typeface="Calibri"/>
                      </a:endParaRPr>
                    </a:p>
                    <a:p>
                      <a:pPr marL="254000" marR="190500" indent="-171450">
                        <a:lnSpc>
                          <a:spcPct val="100000"/>
                        </a:lnSpc>
                        <a:buFont typeface="Arial"/>
                        <a:buChar char="•"/>
                        <a:tabLst>
                          <a:tab pos="254635" algn="l"/>
                        </a:tabLst>
                      </a:pPr>
                      <a:r>
                        <a:rPr dirty="0" sz="1000" spc="-5">
                          <a:latin typeface="Calibri"/>
                          <a:cs typeface="Calibri"/>
                        </a:rPr>
                        <a:t>Couples counseling</a:t>
                      </a:r>
                      <a:r>
                        <a:rPr dirty="0" sz="1000" spc="-65">
                          <a:latin typeface="Calibri"/>
                          <a:cs typeface="Calibri"/>
                        </a:rPr>
                        <a:t> </a:t>
                      </a:r>
                      <a:r>
                        <a:rPr dirty="0" sz="1000" spc="-5">
                          <a:latin typeface="Calibri"/>
                          <a:cs typeface="Calibri"/>
                        </a:rPr>
                        <a:t>and  testing</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Group</a:t>
                      </a:r>
                      <a:r>
                        <a:rPr dirty="0" sz="1000" spc="-15">
                          <a:latin typeface="Calibri"/>
                          <a:cs typeface="Calibri"/>
                        </a:rPr>
                        <a:t> </a:t>
                      </a:r>
                      <a:r>
                        <a:rPr dirty="0" sz="1000" spc="-5">
                          <a:latin typeface="Calibri"/>
                          <a:cs typeface="Calibri"/>
                        </a:rPr>
                        <a:t>counseling</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Unmarked pill</a:t>
                      </a:r>
                      <a:r>
                        <a:rPr dirty="0" sz="1000" spc="-25">
                          <a:latin typeface="Calibri"/>
                          <a:cs typeface="Calibri"/>
                        </a:rPr>
                        <a:t> </a:t>
                      </a:r>
                      <a:r>
                        <a:rPr dirty="0" sz="1000" spc="-5">
                          <a:latin typeface="Calibri"/>
                          <a:cs typeface="Calibri"/>
                        </a:rPr>
                        <a:t>bottle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Peer support</a:t>
                      </a:r>
                      <a:r>
                        <a:rPr dirty="0" sz="1000" spc="-10">
                          <a:latin typeface="Calibri"/>
                          <a:cs typeface="Calibri"/>
                        </a:rPr>
                        <a:t> </a:t>
                      </a:r>
                      <a:r>
                        <a:rPr dirty="0" sz="1000" spc="-5">
                          <a:latin typeface="Calibri"/>
                          <a:cs typeface="Calibri"/>
                        </a:rPr>
                        <a:t>group</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385482">
                <a:tc>
                  <a:txBody>
                    <a:bodyPr/>
                    <a:lstStyle/>
                    <a:p>
                      <a:pPr marL="81915" marR="648335">
                        <a:lnSpc>
                          <a:spcPct val="100000"/>
                        </a:lnSpc>
                        <a:spcBef>
                          <a:spcPts val="225"/>
                        </a:spcBef>
                      </a:pPr>
                      <a:r>
                        <a:rPr dirty="0" sz="1000" b="1">
                          <a:latin typeface="Calibri"/>
                          <a:cs typeface="Calibri"/>
                        </a:rPr>
                        <a:t>F</a:t>
                      </a:r>
                      <a:r>
                        <a:rPr dirty="0" sz="1000" spc="-10" b="1">
                          <a:latin typeface="Calibri"/>
                          <a:cs typeface="Calibri"/>
                        </a:rPr>
                        <a:t>a</a:t>
                      </a:r>
                      <a:r>
                        <a:rPr dirty="0" sz="1000" spc="-5" b="1">
                          <a:latin typeface="Calibri"/>
                          <a:cs typeface="Calibri"/>
                        </a:rPr>
                        <a:t>m</a:t>
                      </a:r>
                      <a:r>
                        <a:rPr dirty="0" sz="1000" b="1">
                          <a:latin typeface="Calibri"/>
                          <a:cs typeface="Calibri"/>
                        </a:rPr>
                        <a:t>ily</a:t>
                      </a:r>
                      <a:r>
                        <a:rPr dirty="0" sz="1000" spc="-10" b="1">
                          <a:latin typeface="Calibri"/>
                          <a:cs typeface="Calibri"/>
                        </a:rPr>
                        <a:t>/</a:t>
                      </a:r>
                      <a:r>
                        <a:rPr dirty="0" sz="1000" b="1">
                          <a:latin typeface="Calibri"/>
                          <a:cs typeface="Calibri"/>
                        </a:rPr>
                        <a:t>p</a:t>
                      </a:r>
                      <a:r>
                        <a:rPr dirty="0" sz="1000" spc="-10" b="1">
                          <a:latin typeface="Calibri"/>
                          <a:cs typeface="Calibri"/>
                        </a:rPr>
                        <a:t>ar</a:t>
                      </a:r>
                      <a:r>
                        <a:rPr dirty="0" sz="1000" b="1">
                          <a:latin typeface="Calibri"/>
                          <a:cs typeface="Calibri"/>
                        </a:rPr>
                        <a:t>tn</a:t>
                      </a:r>
                      <a:r>
                        <a:rPr dirty="0" sz="1000" spc="-5" b="1">
                          <a:latin typeface="Calibri"/>
                          <a:cs typeface="Calibri"/>
                        </a:rPr>
                        <a:t>e</a:t>
                      </a:r>
                      <a:r>
                        <a:rPr dirty="0" sz="1000" b="1">
                          <a:latin typeface="Calibri"/>
                          <a:cs typeface="Calibri"/>
                        </a:rPr>
                        <a:t>r  </a:t>
                      </a:r>
                      <a:r>
                        <a:rPr dirty="0" sz="1000" spc="-5" b="1">
                          <a:latin typeface="Calibri"/>
                          <a:cs typeface="Calibri"/>
                        </a:rPr>
                        <a:t>relationships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4">
                  <a:txBody>
                    <a:bodyPr/>
                    <a:lstStyle/>
                    <a:p>
                      <a:pPr marL="254000" indent="-172085">
                        <a:lnSpc>
                          <a:spcPct val="100000"/>
                        </a:lnSpc>
                        <a:spcBef>
                          <a:spcPts val="225"/>
                        </a:spcBef>
                        <a:buFont typeface="Arial"/>
                        <a:buChar char="•"/>
                        <a:tabLst>
                          <a:tab pos="254635" algn="l"/>
                        </a:tabLst>
                      </a:pPr>
                      <a:r>
                        <a:rPr dirty="0" sz="1000" spc="-5">
                          <a:latin typeface="Calibri"/>
                          <a:cs typeface="Calibri"/>
                        </a:rPr>
                        <a:t>Group</a:t>
                      </a:r>
                      <a:r>
                        <a:rPr dirty="0" sz="1000" spc="-10">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33082">
                <a:tc>
                  <a:txBody>
                    <a:bodyPr/>
                    <a:lstStyle/>
                    <a:p>
                      <a:pPr marL="81915">
                        <a:lnSpc>
                          <a:spcPct val="100000"/>
                        </a:lnSpc>
                        <a:spcBef>
                          <a:spcPts val="215"/>
                        </a:spcBef>
                      </a:pPr>
                      <a:r>
                        <a:rPr dirty="0" sz="1000" spc="-5" b="1">
                          <a:latin typeface="Calibri"/>
                          <a:cs typeface="Calibri"/>
                        </a:rPr>
                        <a:t>Inability </a:t>
                      </a:r>
                      <a:r>
                        <a:rPr dirty="0" sz="1000" b="1">
                          <a:latin typeface="Calibri"/>
                          <a:cs typeface="Calibri"/>
                        </a:rPr>
                        <a:t>to</a:t>
                      </a:r>
                      <a:r>
                        <a:rPr dirty="0" sz="1000" spc="-10" b="1">
                          <a:latin typeface="Calibri"/>
                          <a:cs typeface="Calibri"/>
                        </a:rPr>
                        <a:t> </a:t>
                      </a:r>
                      <a:r>
                        <a:rPr dirty="0" sz="1000" spc="-5" b="1">
                          <a:latin typeface="Calibri"/>
                          <a:cs typeface="Calibri"/>
                        </a:rPr>
                        <a:t>pay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4">
                  <a:txBody>
                    <a:bodyPr/>
                    <a:lstStyle/>
                    <a:p>
                      <a:pPr marL="254000" indent="-172085">
                        <a:lnSpc>
                          <a:spcPct val="100000"/>
                        </a:lnSpc>
                        <a:spcBef>
                          <a:spcPts val="215"/>
                        </a:spcBef>
                        <a:buFont typeface="Arial"/>
                        <a:buChar char="•"/>
                        <a:tabLst>
                          <a:tab pos="254635" algn="l"/>
                        </a:tabLst>
                      </a:pPr>
                      <a:r>
                        <a:rPr dirty="0" sz="1000" spc="-5">
                          <a:latin typeface="Calibri"/>
                          <a:cs typeface="Calibri"/>
                        </a:rPr>
                        <a:t>Refer </a:t>
                      </a:r>
                      <a:r>
                        <a:rPr dirty="0" sz="1000">
                          <a:latin typeface="Calibri"/>
                          <a:cs typeface="Calibri"/>
                        </a:rPr>
                        <a:t>to </a:t>
                      </a:r>
                      <a:r>
                        <a:rPr dirty="0" sz="1000" spc="-5">
                          <a:latin typeface="Calibri"/>
                          <a:cs typeface="Calibri"/>
                        </a:rPr>
                        <a:t>social worker, peer worker or NGO</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33082">
                <a:tc>
                  <a:txBody>
                    <a:bodyPr/>
                    <a:lstStyle/>
                    <a:p>
                      <a:pPr marL="81915">
                        <a:lnSpc>
                          <a:spcPct val="100000"/>
                        </a:lnSpc>
                        <a:spcBef>
                          <a:spcPts val="225"/>
                        </a:spcBef>
                      </a:pPr>
                      <a:r>
                        <a:rPr dirty="0" sz="1000" spc="-5" b="1">
                          <a:latin typeface="Calibri"/>
                          <a:cs typeface="Calibri"/>
                        </a:rPr>
                        <a:t>Food</a:t>
                      </a:r>
                      <a:r>
                        <a:rPr dirty="0" sz="1000" spc="-10" b="1">
                          <a:latin typeface="Calibri"/>
                          <a:cs typeface="Calibri"/>
                        </a:rPr>
                        <a:t> </a:t>
                      </a:r>
                      <a:r>
                        <a:rPr dirty="0" sz="1000" spc="-5" b="1">
                          <a:latin typeface="Calibri"/>
                          <a:cs typeface="Calibri"/>
                        </a:rPr>
                        <a:t>insecurity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4">
                  <a:txBody>
                    <a:bodyPr/>
                    <a:lstStyle/>
                    <a:p>
                      <a:pPr marL="254000" indent="-172085">
                        <a:lnSpc>
                          <a:spcPct val="100000"/>
                        </a:lnSpc>
                        <a:spcBef>
                          <a:spcPts val="225"/>
                        </a:spcBef>
                        <a:buFont typeface="Arial"/>
                        <a:buChar char="•"/>
                        <a:tabLst>
                          <a:tab pos="254635" algn="l"/>
                        </a:tabLst>
                      </a:pPr>
                      <a:r>
                        <a:rPr dirty="0" sz="1000" spc="-5">
                          <a:latin typeface="Calibri"/>
                          <a:cs typeface="Calibri"/>
                        </a:rPr>
                        <a:t>Refer </a:t>
                      </a:r>
                      <a:r>
                        <a:rPr dirty="0" sz="1000">
                          <a:latin typeface="Calibri"/>
                          <a:cs typeface="Calibri"/>
                        </a:rPr>
                        <a:t>to </a:t>
                      </a:r>
                      <a:r>
                        <a:rPr dirty="0" sz="1000" spc="-5">
                          <a:latin typeface="Calibri"/>
                          <a:cs typeface="Calibri"/>
                        </a:rPr>
                        <a:t>social worker, peer worker or NGO</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33082">
                <a:tc gridSpan="5">
                  <a:txBody>
                    <a:bodyPr/>
                    <a:lstStyle/>
                    <a:p>
                      <a:pPr algn="ctr">
                        <a:lnSpc>
                          <a:spcPct val="100000"/>
                        </a:lnSpc>
                        <a:spcBef>
                          <a:spcPts val="215"/>
                        </a:spcBef>
                      </a:pPr>
                      <a:r>
                        <a:rPr dirty="0" sz="1000" spc="-5" b="1">
                          <a:latin typeface="Calibri"/>
                          <a:cs typeface="Calibri"/>
                        </a:rPr>
                        <a:t>INSTITUTIONAL/COMMUNITY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85482">
                <a:tc>
                  <a:txBody>
                    <a:bodyPr/>
                    <a:lstStyle/>
                    <a:p>
                      <a:pPr marL="81915">
                        <a:lnSpc>
                          <a:spcPct val="100000"/>
                        </a:lnSpc>
                        <a:spcBef>
                          <a:spcPts val="204"/>
                        </a:spcBef>
                      </a:pPr>
                      <a:r>
                        <a:rPr dirty="0" sz="1000" spc="-5" b="1">
                          <a:latin typeface="Calibri"/>
                          <a:cs typeface="Calibri"/>
                        </a:rPr>
                        <a:t>Long wait times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254000" marR="105410" indent="-171450">
                        <a:lnSpc>
                          <a:spcPct val="100000"/>
                        </a:lnSpc>
                        <a:spcBef>
                          <a:spcPts val="204"/>
                        </a:spcBef>
                        <a:buFont typeface="Arial"/>
                        <a:buChar char="•"/>
                        <a:tabLst>
                          <a:tab pos="254635" algn="l"/>
                        </a:tabLst>
                      </a:pPr>
                      <a:r>
                        <a:rPr dirty="0" sz="1000" spc="-5">
                          <a:latin typeface="Calibri"/>
                          <a:cs typeface="Calibri"/>
                        </a:rPr>
                        <a:t>Nurse-led or community-  based</a:t>
                      </a:r>
                      <a:r>
                        <a:rPr dirty="0" sz="1000" spc="-10">
                          <a:latin typeface="Calibri"/>
                          <a:cs typeface="Calibri"/>
                        </a:rPr>
                        <a:t> </a:t>
                      </a:r>
                      <a:r>
                        <a:rPr dirty="0" sz="1000" spc="-5">
                          <a:latin typeface="Calibri"/>
                          <a:cs typeface="Calibri"/>
                        </a:rPr>
                        <a:t>care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marR="148590" indent="-171450">
                        <a:lnSpc>
                          <a:spcPct val="100000"/>
                        </a:lnSpc>
                        <a:spcBef>
                          <a:spcPts val="204"/>
                        </a:spcBef>
                        <a:buFont typeface="Arial"/>
                        <a:buChar char="•"/>
                        <a:tabLst>
                          <a:tab pos="254635" algn="l"/>
                        </a:tabLst>
                      </a:pPr>
                      <a:r>
                        <a:rPr dirty="0" sz="1000" spc="-5">
                          <a:latin typeface="Calibri"/>
                          <a:cs typeface="Calibri"/>
                        </a:rPr>
                        <a:t>Three month</a:t>
                      </a:r>
                      <a:r>
                        <a:rPr dirty="0" sz="1000" spc="-55">
                          <a:latin typeface="Calibri"/>
                          <a:cs typeface="Calibri"/>
                        </a:rPr>
                        <a:t> </a:t>
                      </a:r>
                      <a:r>
                        <a:rPr dirty="0" sz="1000" spc="-5">
                          <a:latin typeface="Calibri"/>
                          <a:cs typeface="Calibri"/>
                        </a:rPr>
                        <a:t>supply  where</a:t>
                      </a:r>
                      <a:r>
                        <a:rPr dirty="0" sz="1000" spc="-10">
                          <a:latin typeface="Calibri"/>
                          <a:cs typeface="Calibri"/>
                        </a:rPr>
                        <a:t> </a:t>
                      </a:r>
                      <a:r>
                        <a:rPr dirty="0" sz="1000" spc="-5">
                          <a:latin typeface="Calibri"/>
                          <a:cs typeface="Calibri"/>
                        </a:rPr>
                        <a:t>feasible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1915" marR="687705">
                        <a:lnSpc>
                          <a:spcPct val="100000"/>
                        </a:lnSpc>
                        <a:spcBef>
                          <a:spcPts val="215"/>
                        </a:spcBef>
                      </a:pPr>
                      <a:r>
                        <a:rPr dirty="0" sz="1000" spc="-5" b="1">
                          <a:latin typeface="Calibri"/>
                          <a:cs typeface="Calibri"/>
                        </a:rPr>
                        <a:t>Stigma and  </a:t>
                      </a:r>
                      <a:r>
                        <a:rPr dirty="0" sz="1000" b="1">
                          <a:latin typeface="Calibri"/>
                          <a:cs typeface="Calibri"/>
                        </a:rPr>
                        <a:t>dis</a:t>
                      </a:r>
                      <a:r>
                        <a:rPr dirty="0" sz="1000" spc="-10" b="1">
                          <a:latin typeface="Calibri"/>
                          <a:cs typeface="Calibri"/>
                        </a:rPr>
                        <a:t>cr</a:t>
                      </a:r>
                      <a:r>
                        <a:rPr dirty="0" sz="1000" b="1">
                          <a:latin typeface="Calibri"/>
                          <a:cs typeface="Calibri"/>
                        </a:rPr>
                        <a:t>i</a:t>
                      </a:r>
                      <a:r>
                        <a:rPr dirty="0" sz="1000" spc="-5" b="1">
                          <a:latin typeface="Calibri"/>
                          <a:cs typeface="Calibri"/>
                        </a:rPr>
                        <a:t>m</a:t>
                      </a:r>
                      <a:r>
                        <a:rPr dirty="0" sz="1000" b="1">
                          <a:latin typeface="Calibri"/>
                          <a:cs typeface="Calibri"/>
                        </a:rPr>
                        <a:t>in</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254000" marR="517525" indent="-171450">
                        <a:lnSpc>
                          <a:spcPct val="100000"/>
                        </a:lnSpc>
                        <a:spcBef>
                          <a:spcPts val="215"/>
                        </a:spcBef>
                        <a:buFont typeface="Arial"/>
                        <a:buChar char="•"/>
                        <a:tabLst>
                          <a:tab pos="254635" algn="l"/>
                        </a:tabLst>
                      </a:pPr>
                      <a:r>
                        <a:rPr dirty="0" sz="1000" spc="-5">
                          <a:latin typeface="Calibri"/>
                          <a:cs typeface="Calibri"/>
                        </a:rPr>
                        <a:t>Individual</a:t>
                      </a:r>
                      <a:r>
                        <a:rPr dirty="0" sz="1000" spc="-75">
                          <a:latin typeface="Calibri"/>
                          <a:cs typeface="Calibri"/>
                        </a:rPr>
                        <a:t> </a:t>
                      </a:r>
                      <a:r>
                        <a:rPr dirty="0" sz="1000" spc="-5">
                          <a:latin typeface="Calibri"/>
                          <a:cs typeface="Calibri"/>
                        </a:rPr>
                        <a:t>/group  counseling</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Peer support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842682">
                <a:tc>
                  <a:txBody>
                    <a:bodyPr/>
                    <a:lstStyle/>
                    <a:p>
                      <a:pPr marL="81915" marR="492759">
                        <a:lnSpc>
                          <a:spcPct val="100000"/>
                        </a:lnSpc>
                        <a:spcBef>
                          <a:spcPts val="204"/>
                        </a:spcBef>
                      </a:pPr>
                      <a:r>
                        <a:rPr dirty="0" sz="1000" spc="-5" b="1">
                          <a:latin typeface="Calibri"/>
                          <a:cs typeface="Calibri"/>
                        </a:rPr>
                        <a:t>Political  </a:t>
                      </a:r>
                      <a:r>
                        <a:rPr dirty="0" sz="1000" spc="-10" b="1">
                          <a:latin typeface="Calibri"/>
                          <a:cs typeface="Calibri"/>
                        </a:rPr>
                        <a:t>c</a:t>
                      </a:r>
                      <a:r>
                        <a:rPr dirty="0" sz="1000" spc="-5" b="1">
                          <a:latin typeface="Calibri"/>
                          <a:cs typeface="Calibri"/>
                        </a:rPr>
                        <a:t>r</a:t>
                      </a:r>
                      <a:r>
                        <a:rPr dirty="0" sz="1000" b="1">
                          <a:latin typeface="Calibri"/>
                          <a:cs typeface="Calibri"/>
                        </a:rPr>
                        <a:t>isis</a:t>
                      </a:r>
                      <a:r>
                        <a:rPr dirty="0" sz="1000" spc="-5" b="1">
                          <a:latin typeface="Calibri"/>
                          <a:cs typeface="Calibri"/>
                        </a:rPr>
                        <a:t>/</a:t>
                      </a:r>
                      <a:r>
                        <a:rPr dirty="0" sz="1000" spc="5" b="1">
                          <a:latin typeface="Calibri"/>
                          <a:cs typeface="Calibri"/>
                        </a:rPr>
                        <a:t>w</a:t>
                      </a:r>
                      <a:r>
                        <a:rPr dirty="0" sz="1000" spc="-10" b="1">
                          <a:latin typeface="Calibri"/>
                          <a:cs typeface="Calibri"/>
                        </a:rPr>
                        <a:t>a</a:t>
                      </a:r>
                      <a:r>
                        <a:rPr dirty="0" sz="1000" spc="-5" b="1">
                          <a:latin typeface="Calibri"/>
                          <a:cs typeface="Calibri"/>
                        </a:rPr>
                        <a:t>r/</a:t>
                      </a:r>
                      <a:r>
                        <a:rPr dirty="0" sz="1000" b="1">
                          <a:latin typeface="Calibri"/>
                          <a:cs typeface="Calibri"/>
                        </a:rPr>
                        <a:t>n</a:t>
                      </a:r>
                      <a:r>
                        <a:rPr dirty="0" sz="1000" spc="-10" b="1">
                          <a:latin typeface="Calibri"/>
                          <a:cs typeface="Calibri"/>
                        </a:rPr>
                        <a:t>a</a:t>
                      </a:r>
                      <a:r>
                        <a:rPr dirty="0" sz="1000" b="1">
                          <a:latin typeface="Calibri"/>
                          <a:cs typeface="Calibri"/>
                        </a:rPr>
                        <a:t>tu</a:t>
                      </a:r>
                      <a:r>
                        <a:rPr dirty="0" sz="1000" spc="-5" b="1">
                          <a:latin typeface="Calibri"/>
                          <a:cs typeface="Calibri"/>
                        </a:rPr>
                        <a:t>r</a:t>
                      </a:r>
                      <a:r>
                        <a:rPr dirty="0" sz="1000" spc="-10" b="1">
                          <a:latin typeface="Calibri"/>
                          <a:cs typeface="Calibri"/>
                        </a:rPr>
                        <a:t>a</a:t>
                      </a:r>
                      <a:r>
                        <a:rPr dirty="0" sz="1000" b="1">
                          <a:latin typeface="Calibri"/>
                          <a:cs typeface="Calibri"/>
                        </a:rPr>
                        <a:t>l  </a:t>
                      </a:r>
                      <a:r>
                        <a:rPr dirty="0" sz="1000" spc="-5" b="1">
                          <a:latin typeface="Calibri"/>
                          <a:cs typeface="Calibri"/>
                        </a:rPr>
                        <a:t>disaster</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254000" indent="-172085">
                        <a:lnSpc>
                          <a:spcPct val="100000"/>
                        </a:lnSpc>
                        <a:spcBef>
                          <a:spcPts val="204"/>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Case</a:t>
                      </a:r>
                      <a:r>
                        <a:rPr dirty="0" sz="1000" spc="-10">
                          <a:latin typeface="Calibri"/>
                          <a:cs typeface="Calibri"/>
                        </a:rPr>
                        <a:t> </a:t>
                      </a:r>
                      <a:r>
                        <a:rPr dirty="0" sz="1000" spc="-5">
                          <a:latin typeface="Calibri"/>
                          <a:cs typeface="Calibri"/>
                        </a:rPr>
                        <a:t>management</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algn="just" marL="254000" marR="86995" indent="-171450">
                        <a:lnSpc>
                          <a:spcPct val="100000"/>
                        </a:lnSpc>
                        <a:spcBef>
                          <a:spcPts val="204"/>
                        </a:spcBef>
                        <a:buFont typeface="Arial"/>
                        <a:buChar char="•"/>
                        <a:tabLst>
                          <a:tab pos="254635" algn="l"/>
                        </a:tabLst>
                      </a:pPr>
                      <a:r>
                        <a:rPr dirty="0" sz="1000" spc="-5">
                          <a:latin typeface="Calibri"/>
                          <a:cs typeface="Calibri"/>
                        </a:rPr>
                        <a:t>Reconsider distribution,  transportation</a:t>
                      </a:r>
                      <a:r>
                        <a:rPr dirty="0" sz="1000" spc="-45">
                          <a:latin typeface="Calibri"/>
                          <a:cs typeface="Calibri"/>
                        </a:rPr>
                        <a:t> </a:t>
                      </a:r>
                      <a:r>
                        <a:rPr dirty="0" sz="1000" spc="-5">
                          <a:latin typeface="Calibri"/>
                          <a:cs typeface="Calibri"/>
                        </a:rPr>
                        <a:t>networks</a:t>
                      </a:r>
                      <a:endParaRPr sz="1000">
                        <a:latin typeface="Calibri"/>
                        <a:cs typeface="Calibri"/>
                      </a:endParaRPr>
                    </a:p>
                    <a:p>
                      <a:pPr algn="just" marL="254000" marR="177800" indent="-171450">
                        <a:lnSpc>
                          <a:spcPct val="100000"/>
                        </a:lnSpc>
                        <a:buFont typeface="Arial"/>
                        <a:buChar char="•"/>
                        <a:tabLst>
                          <a:tab pos="254635" algn="l"/>
                        </a:tabLst>
                      </a:pPr>
                      <a:r>
                        <a:rPr dirty="0" sz="1000" spc="-5">
                          <a:latin typeface="Calibri"/>
                          <a:cs typeface="Calibri"/>
                        </a:rPr>
                        <a:t>Consider alternative </a:t>
                      </a:r>
                      <a:r>
                        <a:rPr dirty="0" sz="1000">
                          <a:latin typeface="Calibri"/>
                          <a:cs typeface="Calibri"/>
                        </a:rPr>
                        <a:t>&amp;  </a:t>
                      </a:r>
                      <a:r>
                        <a:rPr dirty="0" sz="1000" spc="-5">
                          <a:latin typeface="Calibri"/>
                          <a:cs typeface="Calibri"/>
                        </a:rPr>
                        <a:t>non-conventional</a:t>
                      </a:r>
                      <a:r>
                        <a:rPr dirty="0" sz="1000" spc="-65">
                          <a:latin typeface="Calibri"/>
                          <a:cs typeface="Calibri"/>
                        </a:rPr>
                        <a:t> </a:t>
                      </a:r>
                      <a:r>
                        <a:rPr dirty="0" sz="1000" spc="-5">
                          <a:latin typeface="Calibri"/>
                          <a:cs typeface="Calibri"/>
                        </a:rPr>
                        <a:t>sites  for prescription</a:t>
                      </a:r>
                      <a:r>
                        <a:rPr dirty="0" sz="1000" spc="-30">
                          <a:latin typeface="Calibri"/>
                          <a:cs typeface="Calibri"/>
                        </a:rPr>
                        <a:t> </a:t>
                      </a:r>
                      <a:r>
                        <a:rPr dirty="0" sz="1000" spc="-5">
                          <a:latin typeface="Calibri"/>
                          <a:cs typeface="Calibri"/>
                        </a:rPr>
                        <a:t>refills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sp>
        <p:nvSpPr>
          <p:cNvPr id="15" name="object 15"/>
          <p:cNvSpPr txBox="1"/>
          <p:nvPr/>
        </p:nvSpPr>
        <p:spPr>
          <a:xfrm>
            <a:off x="685800" y="4495800"/>
            <a:ext cx="2203450" cy="2514600"/>
          </a:xfrm>
          <a:prstGeom prst="rect">
            <a:avLst/>
          </a:prstGeom>
        </p:spPr>
        <p:txBody>
          <a:bodyPr wrap="square" lIns="0" tIns="153670" rIns="0" bIns="0" rtlCol="0" vert="horz">
            <a:spAutoFit/>
          </a:bodyPr>
          <a:lstStyle/>
          <a:p>
            <a:pPr marL="696595">
              <a:lnSpc>
                <a:spcPct val="100000"/>
              </a:lnSpc>
              <a:spcBef>
                <a:spcPts val="1210"/>
              </a:spcBef>
            </a:pPr>
            <a:r>
              <a:rPr dirty="0" sz="1500" spc="-5" b="1">
                <a:latin typeface="Calibri"/>
                <a:cs typeface="Calibri"/>
              </a:rPr>
              <a:t>Document</a:t>
            </a:r>
            <a:endParaRPr sz="1500">
              <a:latin typeface="Calibri"/>
              <a:cs typeface="Calibri"/>
            </a:endParaRPr>
          </a:p>
          <a:p>
            <a:pPr marL="389890" marR="183515" indent="-231775">
              <a:lnSpc>
                <a:spcPct val="80600"/>
              </a:lnSpc>
              <a:spcBef>
                <a:spcPts val="1375"/>
              </a:spcBef>
              <a:buFont typeface="Arial"/>
              <a:buChar char="•"/>
              <a:tabLst>
                <a:tab pos="389890" algn="l"/>
                <a:tab pos="390525" algn="l"/>
              </a:tabLst>
            </a:pPr>
            <a:r>
              <a:rPr dirty="0" sz="1100" spc="-5">
                <a:latin typeface="Calibri"/>
                <a:cs typeface="Calibri"/>
              </a:rPr>
              <a:t>Document interventions</a:t>
            </a:r>
            <a:r>
              <a:rPr dirty="0" sz="1100" spc="-75">
                <a:latin typeface="Calibri"/>
                <a:cs typeface="Calibri"/>
              </a:rPr>
              <a:t> </a:t>
            </a:r>
            <a:r>
              <a:rPr dirty="0" sz="1100" spc="-5">
                <a:latin typeface="Calibri"/>
                <a:cs typeface="Calibri"/>
              </a:rPr>
              <a:t>and  any needed referrals on the  </a:t>
            </a:r>
            <a:r>
              <a:rPr dirty="0" sz="1100" spc="-5" b="1">
                <a:latin typeface="Calibri"/>
                <a:cs typeface="Calibri"/>
              </a:rPr>
              <a:t>Enhanced Adherence Plan  Tool.</a:t>
            </a:r>
            <a:endParaRPr sz="1100">
              <a:latin typeface="Calibri"/>
              <a:cs typeface="Calibri"/>
            </a:endParaRPr>
          </a:p>
          <a:p>
            <a:pPr marL="389890" marR="241935" indent="-231775">
              <a:lnSpc>
                <a:spcPct val="80000"/>
              </a:lnSpc>
              <a:spcBef>
                <a:spcPts val="240"/>
              </a:spcBef>
              <a:buFont typeface="Arial"/>
              <a:buChar char="•"/>
              <a:tabLst>
                <a:tab pos="389890" algn="l"/>
                <a:tab pos="390525" algn="l"/>
              </a:tabLst>
            </a:pPr>
            <a:r>
              <a:rPr dirty="0" sz="1100" spc="-5">
                <a:latin typeface="Calibri"/>
                <a:cs typeface="Calibri"/>
              </a:rPr>
              <a:t>Summarize results and plan  made. Have the patient  repeat back the</a:t>
            </a:r>
            <a:r>
              <a:rPr dirty="0" sz="1100" spc="-10">
                <a:latin typeface="Calibri"/>
                <a:cs typeface="Calibri"/>
              </a:rPr>
              <a:t> </a:t>
            </a:r>
            <a:r>
              <a:rPr dirty="0" sz="1100" spc="-5">
                <a:latin typeface="Calibri"/>
                <a:cs typeface="Calibri"/>
              </a:rPr>
              <a:t>plan.</a:t>
            </a:r>
            <a:endParaRPr sz="1100">
              <a:latin typeface="Calibri"/>
              <a:cs typeface="Calibri"/>
            </a:endParaRPr>
          </a:p>
          <a:p>
            <a:pPr marL="389890" marR="219710" indent="-231775">
              <a:lnSpc>
                <a:spcPct val="79500"/>
              </a:lnSpc>
              <a:spcBef>
                <a:spcPts val="250"/>
              </a:spcBef>
              <a:buFont typeface="Arial"/>
              <a:buChar char="•"/>
              <a:tabLst>
                <a:tab pos="389890" algn="l"/>
                <a:tab pos="390525" algn="l"/>
              </a:tabLst>
            </a:pPr>
            <a:r>
              <a:rPr dirty="0" sz="1100" spc="-5">
                <a:latin typeface="Calibri"/>
                <a:cs typeface="Calibri"/>
              </a:rPr>
              <a:t>Tell the patient the next  follow-up date and whether  it is for ANC/PNC follow up,  another adherence </a:t>
            </a:r>
            <a:r>
              <a:rPr dirty="0" sz="1100" spc="-10">
                <a:latin typeface="Calibri"/>
                <a:cs typeface="Calibri"/>
              </a:rPr>
              <a:t>session  </a:t>
            </a:r>
            <a:r>
              <a:rPr dirty="0" sz="1100" spc="-5">
                <a:latin typeface="Calibri"/>
                <a:cs typeface="Calibri"/>
              </a:rPr>
              <a:t>or for repeat viral load</a:t>
            </a:r>
            <a:r>
              <a:rPr dirty="0" sz="1100" spc="-35">
                <a:latin typeface="Calibri"/>
                <a:cs typeface="Calibri"/>
              </a:rPr>
              <a:t> </a:t>
            </a:r>
            <a:r>
              <a:rPr dirty="0" sz="1100" spc="-5">
                <a:latin typeface="Calibri"/>
                <a:cs typeface="Calibri"/>
              </a:rPr>
              <a:t>test.</a:t>
            </a:r>
            <a:endParaRPr sz="1100">
              <a:latin typeface="Calibri"/>
              <a:cs typeface="Calibri"/>
            </a:endParaRPr>
          </a:p>
        </p:txBody>
      </p:sp>
      <p:grpSp>
        <p:nvGrpSpPr>
          <p:cNvPr id="16" name="object 16"/>
          <p:cNvGrpSpPr/>
          <p:nvPr/>
        </p:nvGrpSpPr>
        <p:grpSpPr>
          <a:xfrm>
            <a:off x="7691437" y="743672"/>
            <a:ext cx="1740535" cy="1233170"/>
            <a:chOff x="7691437" y="743672"/>
            <a:chExt cx="1740535" cy="1233170"/>
          </a:xfrm>
        </p:grpSpPr>
        <p:sp>
          <p:nvSpPr>
            <p:cNvPr id="17" name="object 17"/>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18" name="object 18"/>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19" name="object 19"/>
            <p:cNvSpPr/>
            <p:nvPr/>
          </p:nvSpPr>
          <p:spPr>
            <a:xfrm>
              <a:off x="7761517" y="1166590"/>
              <a:ext cx="772170" cy="562420"/>
            </a:xfrm>
            <a:prstGeom prst="rect">
              <a:avLst/>
            </a:prstGeom>
            <a:blipFill>
              <a:blip r:embed="rId7" cstate="print"/>
              <a:stretch>
                <a:fillRect/>
              </a:stretch>
            </a:blipFill>
          </p:spPr>
          <p:txBody>
            <a:bodyPr wrap="square" lIns="0" tIns="0" rIns="0" bIns="0" rtlCol="0"/>
            <a:lstStyle/>
            <a:p/>
          </p:txBody>
        </p:sp>
        <p:sp>
          <p:nvSpPr>
            <p:cNvPr id="20" name="object 20"/>
            <p:cNvSpPr/>
            <p:nvPr/>
          </p:nvSpPr>
          <p:spPr>
            <a:xfrm>
              <a:off x="8589547" y="1166590"/>
              <a:ext cx="772170" cy="562420"/>
            </a:xfrm>
            <a:prstGeom prst="rect">
              <a:avLst/>
            </a:prstGeom>
            <a:blipFill>
              <a:blip r:embed="rId8" cstate="print"/>
              <a:stretch>
                <a:fillRect/>
              </a:stretch>
            </a:blipFill>
          </p:spPr>
          <p:txBody>
            <a:bodyPr wrap="square" lIns="0" tIns="0" rIns="0" bIns="0" rtlCol="0"/>
            <a:lstStyle/>
            <a:p/>
          </p:txBody>
        </p:sp>
      </p:grpSp>
      <p:sp>
        <p:nvSpPr>
          <p:cNvPr id="21" name="object 2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12. </a:t>
            </a:r>
            <a:r>
              <a:rPr dirty="0" sz="2800" spc="-5">
                <a:solidFill>
                  <a:srgbClr val="FFFFFF"/>
                </a:solidFill>
              </a:rPr>
              <a:t>Giving </a:t>
            </a:r>
            <a:r>
              <a:rPr dirty="0" sz="2800" spc="-45">
                <a:solidFill>
                  <a:srgbClr val="FFFFFF"/>
                </a:solidFill>
              </a:rPr>
              <a:t>ARVs </a:t>
            </a:r>
            <a:r>
              <a:rPr dirty="0" sz="2800" spc="-15">
                <a:solidFill>
                  <a:srgbClr val="FFFFFF"/>
                </a:solidFill>
              </a:rPr>
              <a:t>to your</a:t>
            </a:r>
            <a:r>
              <a:rPr dirty="0" sz="2800" spc="65">
                <a:solidFill>
                  <a:srgbClr val="FFFFFF"/>
                </a:solidFill>
              </a:rPr>
              <a:t> </a:t>
            </a:r>
            <a:r>
              <a:rPr dirty="0" sz="2800" spc="-5">
                <a:solidFill>
                  <a:srgbClr val="FFFFFF"/>
                </a:solidFill>
              </a:rPr>
              <a:t>baby</a:t>
            </a:r>
            <a:endParaRPr sz="2800"/>
          </a:p>
        </p:txBody>
      </p:sp>
      <p:sp>
        <p:nvSpPr>
          <p:cNvPr id="3" name="object 3"/>
          <p:cNvSpPr txBox="1"/>
          <p:nvPr/>
        </p:nvSpPr>
        <p:spPr>
          <a:xfrm>
            <a:off x="7165340" y="2077211"/>
            <a:ext cx="2222500" cy="2768600"/>
          </a:xfrm>
          <a:prstGeom prst="rect">
            <a:avLst/>
          </a:prstGeom>
        </p:spPr>
        <p:txBody>
          <a:bodyPr wrap="square" lIns="0" tIns="12700" rIns="0" bIns="0" rtlCol="0" vert="horz">
            <a:spAutoFit/>
          </a:bodyPr>
          <a:lstStyle/>
          <a:p>
            <a:pPr marL="298450" marR="53340" indent="-285750">
              <a:lnSpc>
                <a:spcPct val="100000"/>
              </a:lnSpc>
              <a:spcBef>
                <a:spcPts val="100"/>
              </a:spcBef>
              <a:buFont typeface="Wingdings"/>
              <a:buChar char="➢"/>
              <a:tabLst>
                <a:tab pos="298450" algn="l"/>
              </a:tabLst>
            </a:pPr>
            <a:r>
              <a:rPr dirty="0" sz="2000" spc="-40">
                <a:latin typeface="Calibri"/>
                <a:cs typeface="Calibri"/>
              </a:rPr>
              <a:t>Your </a:t>
            </a:r>
            <a:r>
              <a:rPr dirty="0" sz="2000" spc="-5">
                <a:latin typeface="Calibri"/>
                <a:cs typeface="Calibri"/>
              </a:rPr>
              <a:t>baby will  need </a:t>
            </a:r>
            <a:r>
              <a:rPr dirty="0" sz="2000" spc="-10">
                <a:latin typeface="Calibri"/>
                <a:cs typeface="Calibri"/>
              </a:rPr>
              <a:t>to </a:t>
            </a:r>
            <a:r>
              <a:rPr dirty="0" sz="2000" spc="-25">
                <a:latin typeface="Calibri"/>
                <a:cs typeface="Calibri"/>
              </a:rPr>
              <a:t>take </a:t>
            </a:r>
            <a:r>
              <a:rPr dirty="0" sz="2000" spc="-30">
                <a:latin typeface="Calibri"/>
                <a:cs typeface="Calibri"/>
              </a:rPr>
              <a:t>ARVs  </a:t>
            </a:r>
            <a:r>
              <a:rPr dirty="0" sz="2000" spc="-5">
                <a:latin typeface="Calibri"/>
                <a:cs typeface="Calibri"/>
              </a:rPr>
              <a:t>every </a:t>
            </a:r>
            <a:r>
              <a:rPr dirty="0" sz="2000" spc="-15">
                <a:latin typeface="Calibri"/>
                <a:cs typeface="Calibri"/>
              </a:rPr>
              <a:t>day for </a:t>
            </a:r>
            <a:r>
              <a:rPr dirty="0" sz="2000">
                <a:latin typeface="Calibri"/>
                <a:cs typeface="Calibri"/>
              </a:rPr>
              <a:t>a  </a:t>
            </a:r>
            <a:r>
              <a:rPr dirty="0" sz="2000" spc="-5">
                <a:latin typeface="Calibri"/>
                <a:cs typeface="Calibri"/>
              </a:rPr>
              <a:t>while.</a:t>
            </a:r>
            <a:endParaRPr sz="2000">
              <a:latin typeface="Calibri"/>
              <a:cs typeface="Calibri"/>
            </a:endParaRPr>
          </a:p>
          <a:p>
            <a:pPr marL="298450" marR="5080" indent="-285750">
              <a:lnSpc>
                <a:spcPct val="100000"/>
              </a:lnSpc>
              <a:buFont typeface="Wingdings"/>
              <a:buChar char="➢"/>
              <a:tabLst>
                <a:tab pos="298450" algn="l"/>
              </a:tabLst>
            </a:pPr>
            <a:r>
              <a:rPr dirty="0" sz="2000" spc="-5">
                <a:latin typeface="Calibri"/>
                <a:cs typeface="Calibri"/>
              </a:rPr>
              <a:t>This medicine  helps </a:t>
            </a:r>
            <a:r>
              <a:rPr dirty="0" sz="2000" spc="-15">
                <a:latin typeface="Calibri"/>
                <a:cs typeface="Calibri"/>
              </a:rPr>
              <a:t>prevent </a:t>
            </a:r>
            <a:r>
              <a:rPr dirty="0" sz="2000" spc="-5">
                <a:latin typeface="Calibri"/>
                <a:cs typeface="Calibri"/>
              </a:rPr>
              <a:t>the  baby </a:t>
            </a:r>
            <a:r>
              <a:rPr dirty="0" sz="2000" spc="-10">
                <a:latin typeface="Calibri"/>
                <a:cs typeface="Calibri"/>
              </a:rPr>
              <a:t>from  </a:t>
            </a:r>
            <a:r>
              <a:rPr dirty="0" sz="2000" spc="-5">
                <a:latin typeface="Calibri"/>
                <a:cs typeface="Calibri"/>
              </a:rPr>
              <a:t>becoming</a:t>
            </a:r>
            <a:r>
              <a:rPr dirty="0" sz="2000" spc="-60">
                <a:latin typeface="Calibri"/>
                <a:cs typeface="Calibri"/>
              </a:rPr>
              <a:t> </a:t>
            </a:r>
            <a:r>
              <a:rPr dirty="0" sz="2000" spc="-15">
                <a:latin typeface="Calibri"/>
                <a:cs typeface="Calibri"/>
              </a:rPr>
              <a:t>infected  </a:t>
            </a:r>
            <a:r>
              <a:rPr dirty="0" sz="2000">
                <a:latin typeface="Calibri"/>
                <a:cs typeface="Calibri"/>
              </a:rPr>
              <a:t>with</a:t>
            </a:r>
            <a:r>
              <a:rPr dirty="0" sz="2000" spc="-10">
                <a:latin typeface="Calibri"/>
                <a:cs typeface="Calibri"/>
              </a:rPr>
              <a:t> </a:t>
            </a:r>
            <a:r>
              <a:rPr dirty="0" sz="2000" spc="-55">
                <a:latin typeface="Calibri"/>
                <a:cs typeface="Calibri"/>
              </a:rPr>
              <a:t>HIV.</a:t>
            </a:r>
            <a:endParaRPr sz="2000">
              <a:latin typeface="Calibri"/>
              <a:cs typeface="Calibri"/>
            </a:endParaRPr>
          </a:p>
        </p:txBody>
      </p:sp>
      <p:sp>
        <p:nvSpPr>
          <p:cNvPr id="4" name="object 4"/>
          <p:cNvSpPr/>
          <p:nvPr/>
        </p:nvSpPr>
        <p:spPr>
          <a:xfrm>
            <a:off x="888077" y="1713975"/>
            <a:ext cx="6122322" cy="4635061"/>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4806" y="1478438"/>
            <a:ext cx="2535555" cy="1693545"/>
          </a:xfrm>
          <a:prstGeom prst="rect">
            <a:avLst/>
          </a:prstGeom>
        </p:spPr>
        <p:txBody>
          <a:bodyPr wrap="square" lIns="0" tIns="37465" rIns="0" bIns="0" rtlCol="0" vert="horz">
            <a:spAutoFit/>
          </a:bodyPr>
          <a:lstStyle/>
          <a:p>
            <a:pPr marL="12700">
              <a:lnSpc>
                <a:spcPct val="100000"/>
              </a:lnSpc>
              <a:spcBef>
                <a:spcPts val="295"/>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8450" marR="5080" indent="-285750">
              <a:lnSpc>
                <a:spcPts val="1700"/>
              </a:lnSpc>
              <a:spcBef>
                <a:spcPts val="455"/>
              </a:spcBef>
              <a:buFont typeface="Wingdings"/>
              <a:buChar char="➢"/>
              <a:tabLst>
                <a:tab pos="298450" algn="l"/>
              </a:tabLst>
            </a:pPr>
            <a:r>
              <a:rPr dirty="0" sz="1600" spc="-35">
                <a:latin typeface="Calibri"/>
                <a:cs typeface="Calibri"/>
              </a:rPr>
              <a:t>Your </a:t>
            </a:r>
            <a:r>
              <a:rPr dirty="0" sz="1600" spc="-10">
                <a:latin typeface="Calibri"/>
                <a:cs typeface="Calibri"/>
              </a:rPr>
              <a:t>baby </a:t>
            </a:r>
            <a:r>
              <a:rPr dirty="0" sz="1600" spc="-5">
                <a:latin typeface="Calibri"/>
                <a:cs typeface="Calibri"/>
              </a:rPr>
              <a:t>will need </a:t>
            </a:r>
            <a:r>
              <a:rPr dirty="0" sz="1600" spc="-10">
                <a:latin typeface="Calibri"/>
                <a:cs typeface="Calibri"/>
              </a:rPr>
              <a:t>to </a:t>
            </a:r>
            <a:r>
              <a:rPr dirty="0" sz="1600" spc="-340">
                <a:latin typeface="Calibri"/>
                <a:cs typeface="Calibri"/>
              </a:rPr>
              <a:t>take  </a:t>
            </a:r>
            <a:r>
              <a:rPr dirty="0" sz="1600" spc="-25">
                <a:latin typeface="Calibri"/>
                <a:cs typeface="Calibri"/>
              </a:rPr>
              <a:t>ARVs </a:t>
            </a:r>
            <a:r>
              <a:rPr dirty="0" sz="1600" spc="-5">
                <a:latin typeface="Calibri"/>
                <a:cs typeface="Calibri"/>
              </a:rPr>
              <a:t>every </a:t>
            </a:r>
            <a:r>
              <a:rPr dirty="0" sz="1600" spc="-15">
                <a:latin typeface="Calibri"/>
                <a:cs typeface="Calibri"/>
              </a:rPr>
              <a:t>day </a:t>
            </a:r>
            <a:r>
              <a:rPr dirty="0" sz="1600" spc="-10">
                <a:latin typeface="Calibri"/>
                <a:cs typeface="Calibri"/>
              </a:rPr>
              <a:t>for </a:t>
            </a:r>
            <a:r>
              <a:rPr dirty="0" sz="1600">
                <a:latin typeface="Calibri"/>
                <a:cs typeface="Calibri"/>
              </a:rPr>
              <a:t>a</a:t>
            </a:r>
            <a:r>
              <a:rPr dirty="0" sz="1600" spc="-10">
                <a:latin typeface="Calibri"/>
                <a:cs typeface="Calibri"/>
              </a:rPr>
              <a:t> </a:t>
            </a:r>
            <a:r>
              <a:rPr dirty="0" sz="1600" spc="-5">
                <a:latin typeface="Calibri"/>
                <a:cs typeface="Calibri"/>
              </a:rPr>
              <a:t>while.</a:t>
            </a:r>
            <a:endParaRPr sz="1600">
              <a:latin typeface="Calibri"/>
              <a:cs typeface="Calibri"/>
            </a:endParaRPr>
          </a:p>
          <a:p>
            <a:pPr marL="298450" marR="290830" indent="-285750">
              <a:lnSpc>
                <a:spcPct val="90400"/>
              </a:lnSpc>
              <a:spcBef>
                <a:spcPts val="335"/>
              </a:spcBef>
              <a:buFont typeface="Wingdings"/>
              <a:buChar char="➢"/>
              <a:tabLst>
                <a:tab pos="298450" algn="l"/>
              </a:tabLst>
            </a:pPr>
            <a:r>
              <a:rPr dirty="0" sz="1600" spc="-5">
                <a:latin typeface="Calibri"/>
                <a:cs typeface="Calibri"/>
              </a:rPr>
              <a:t>This medicine helps  </a:t>
            </a:r>
            <a:r>
              <a:rPr dirty="0" sz="1600" spc="-10">
                <a:latin typeface="Calibri"/>
                <a:cs typeface="Calibri"/>
              </a:rPr>
              <a:t>prevent </a:t>
            </a:r>
            <a:r>
              <a:rPr dirty="0" sz="1600" spc="-5">
                <a:latin typeface="Calibri"/>
                <a:cs typeface="Calibri"/>
              </a:rPr>
              <a:t>the </a:t>
            </a:r>
            <a:r>
              <a:rPr dirty="0" sz="1600" spc="-10">
                <a:latin typeface="Calibri"/>
                <a:cs typeface="Calibri"/>
              </a:rPr>
              <a:t>baby from  </a:t>
            </a:r>
            <a:r>
              <a:rPr dirty="0" sz="1600" spc="-5">
                <a:latin typeface="Calibri"/>
                <a:cs typeface="Calibri"/>
              </a:rPr>
              <a:t>becoming </a:t>
            </a:r>
            <a:r>
              <a:rPr dirty="0" sz="1600" spc="-15">
                <a:latin typeface="Calibri"/>
                <a:cs typeface="Calibri"/>
              </a:rPr>
              <a:t>infected</a:t>
            </a:r>
            <a:r>
              <a:rPr dirty="0" sz="1600" spc="-65">
                <a:latin typeface="Calibri"/>
                <a:cs typeface="Calibri"/>
              </a:rPr>
              <a:t> </a:t>
            </a:r>
            <a:r>
              <a:rPr dirty="0" sz="1600">
                <a:latin typeface="Calibri"/>
                <a:cs typeface="Calibri"/>
              </a:rPr>
              <a:t>with  </a:t>
            </a:r>
            <a:r>
              <a:rPr dirty="0" sz="1600" spc="-45">
                <a:latin typeface="Calibri"/>
                <a:cs typeface="Calibri"/>
              </a:rPr>
              <a:t>HIV.</a:t>
            </a:r>
            <a:endParaRPr sz="1600">
              <a:latin typeface="Calibri"/>
              <a:cs typeface="Calibri"/>
            </a:endParaRPr>
          </a:p>
        </p:txBody>
      </p:sp>
      <p:sp>
        <p:nvSpPr>
          <p:cNvPr id="3" name="object 3"/>
          <p:cNvSpPr txBox="1"/>
          <p:nvPr/>
        </p:nvSpPr>
        <p:spPr>
          <a:xfrm>
            <a:off x="3606601" y="1529588"/>
            <a:ext cx="3952875" cy="869950"/>
          </a:xfrm>
          <a:prstGeom prst="rect">
            <a:avLst/>
          </a:prstGeom>
        </p:spPr>
        <p:txBody>
          <a:bodyPr wrap="square" lIns="0" tIns="12700" rIns="0" bIns="0" rtlCol="0" vert="horz">
            <a:spAutoFit/>
          </a:bodyPr>
          <a:lstStyle/>
          <a:p>
            <a:pPr marL="12700">
              <a:lnSpc>
                <a:spcPct val="100000"/>
              </a:lnSpc>
              <a:spcBef>
                <a:spcPts val="100"/>
              </a:spcBef>
            </a:pPr>
            <a:r>
              <a:rPr dirty="0" sz="1200" spc="-15" b="1">
                <a:latin typeface="Calibri"/>
                <a:cs typeface="Calibri"/>
              </a:rPr>
              <a:t>TALKING</a:t>
            </a:r>
            <a:r>
              <a:rPr dirty="0" sz="1200" spc="-5" b="1">
                <a:latin typeface="Calibri"/>
                <a:cs typeface="Calibri"/>
              </a:rPr>
              <a:t> POINTS:</a:t>
            </a:r>
            <a:endParaRPr sz="1200">
              <a:latin typeface="Calibri"/>
              <a:cs typeface="Calibri"/>
            </a:endParaRPr>
          </a:p>
          <a:p>
            <a:pPr marL="186055" marR="5080" indent="-173355">
              <a:lnSpc>
                <a:spcPct val="76700"/>
              </a:lnSpc>
              <a:spcBef>
                <a:spcPts val="405"/>
              </a:spcBef>
              <a:buFont typeface="Arial"/>
              <a:buChar char="•"/>
              <a:tabLst>
                <a:tab pos="186055" algn="l"/>
              </a:tabLst>
            </a:pPr>
            <a:r>
              <a:rPr dirty="0" sz="1200" spc="-5">
                <a:latin typeface="Calibri"/>
                <a:cs typeface="Calibri"/>
              </a:rPr>
              <a:t>Give </a:t>
            </a:r>
            <a:r>
              <a:rPr dirty="0" sz="1200" spc="-10">
                <a:latin typeface="Calibri"/>
                <a:cs typeface="Calibri"/>
              </a:rPr>
              <a:t>your baby </a:t>
            </a:r>
            <a:r>
              <a:rPr dirty="0" sz="1200" spc="-5">
                <a:latin typeface="Calibri"/>
                <a:cs typeface="Calibri"/>
              </a:rPr>
              <a:t>his/her </a:t>
            </a:r>
            <a:r>
              <a:rPr dirty="0" sz="1200" spc="-20">
                <a:latin typeface="Calibri"/>
                <a:cs typeface="Calibri"/>
              </a:rPr>
              <a:t>ARVs </a:t>
            </a:r>
            <a:r>
              <a:rPr dirty="0" sz="1200" spc="-10">
                <a:latin typeface="Calibri"/>
                <a:cs typeface="Calibri"/>
              </a:rPr>
              <a:t>immediately after you </a:t>
            </a:r>
            <a:r>
              <a:rPr dirty="0" sz="1200" spc="-15">
                <a:latin typeface="Calibri"/>
                <a:cs typeface="Calibri"/>
              </a:rPr>
              <a:t>take </a:t>
            </a:r>
            <a:r>
              <a:rPr dirty="0" sz="1200" spc="-10">
                <a:latin typeface="Calibri"/>
                <a:cs typeface="Calibri"/>
              </a:rPr>
              <a:t>your  </a:t>
            </a:r>
            <a:r>
              <a:rPr dirty="0" sz="1200">
                <a:latin typeface="Calibri"/>
                <a:cs typeface="Calibri"/>
              </a:rPr>
              <a:t>own </a:t>
            </a:r>
            <a:r>
              <a:rPr dirty="0" sz="1200" spc="-5">
                <a:latin typeface="Calibri"/>
                <a:cs typeface="Calibri"/>
              </a:rPr>
              <a:t>(this </a:t>
            </a:r>
            <a:r>
              <a:rPr dirty="0" sz="1200">
                <a:latin typeface="Calibri"/>
                <a:cs typeface="Calibri"/>
              </a:rPr>
              <a:t>is a good </a:t>
            </a:r>
            <a:r>
              <a:rPr dirty="0" sz="1200" spc="-15">
                <a:latin typeface="Calibri"/>
                <a:cs typeface="Calibri"/>
              </a:rPr>
              <a:t>way </a:t>
            </a:r>
            <a:r>
              <a:rPr dirty="0" sz="1200" spc="-10">
                <a:latin typeface="Calibri"/>
                <a:cs typeface="Calibri"/>
              </a:rPr>
              <a:t>to</a:t>
            </a:r>
            <a:r>
              <a:rPr dirty="0" sz="1200" spc="5">
                <a:latin typeface="Calibri"/>
                <a:cs typeface="Calibri"/>
              </a:rPr>
              <a:t> </a:t>
            </a:r>
            <a:r>
              <a:rPr dirty="0" sz="1200" spc="-5">
                <a:latin typeface="Calibri"/>
                <a:cs typeface="Calibri"/>
              </a:rPr>
              <a:t>remember).</a:t>
            </a:r>
            <a:endParaRPr sz="1200">
              <a:latin typeface="Calibri"/>
              <a:cs typeface="Calibri"/>
            </a:endParaRPr>
          </a:p>
          <a:p>
            <a:pPr marL="186055" marR="61594" indent="-173355">
              <a:lnSpc>
                <a:spcPct val="76700"/>
              </a:lnSpc>
              <a:spcBef>
                <a:spcPts val="385"/>
              </a:spcBef>
              <a:buFont typeface="Arial"/>
              <a:buChar char="•"/>
              <a:tabLst>
                <a:tab pos="186055" algn="l"/>
              </a:tabLst>
            </a:pPr>
            <a:r>
              <a:rPr dirty="0" sz="1200" spc="-5">
                <a:latin typeface="Calibri"/>
                <a:cs typeface="Calibri"/>
              </a:rPr>
              <a:t>Give medicine </a:t>
            </a:r>
            <a:r>
              <a:rPr dirty="0" sz="1200" spc="-10">
                <a:latin typeface="Calibri"/>
                <a:cs typeface="Calibri"/>
              </a:rPr>
              <a:t>to your baby </a:t>
            </a:r>
            <a:r>
              <a:rPr dirty="0" sz="1200" spc="-5">
                <a:latin typeface="Calibri"/>
                <a:cs typeface="Calibri"/>
              </a:rPr>
              <a:t>when </a:t>
            </a:r>
            <a:r>
              <a:rPr dirty="0" sz="1200" spc="-10">
                <a:latin typeface="Calibri"/>
                <a:cs typeface="Calibri"/>
              </a:rPr>
              <a:t>baby </a:t>
            </a:r>
            <a:r>
              <a:rPr dirty="0" sz="1200" spc="-5">
                <a:latin typeface="Calibri"/>
                <a:cs typeface="Calibri"/>
              </a:rPr>
              <a:t>is </a:t>
            </a:r>
            <a:r>
              <a:rPr dirty="0" sz="1200" spc="-10">
                <a:latin typeface="Calibri"/>
                <a:cs typeface="Calibri"/>
              </a:rPr>
              <a:t>hungry; he/she  </a:t>
            </a:r>
            <a:r>
              <a:rPr dirty="0" sz="1200" spc="-5">
                <a:latin typeface="Calibri"/>
                <a:cs typeface="Calibri"/>
              </a:rPr>
              <a:t>doesn’t need </a:t>
            </a:r>
            <a:r>
              <a:rPr dirty="0" sz="1200" spc="-10">
                <a:latin typeface="Calibri"/>
                <a:cs typeface="Calibri"/>
              </a:rPr>
              <a:t>to </a:t>
            </a:r>
            <a:r>
              <a:rPr dirty="0" sz="1200" spc="-5">
                <a:latin typeface="Calibri"/>
                <a:cs typeface="Calibri"/>
              </a:rPr>
              <a:t>be </a:t>
            </a:r>
            <a:r>
              <a:rPr dirty="0" sz="1200" spc="-10">
                <a:latin typeface="Calibri"/>
                <a:cs typeface="Calibri"/>
              </a:rPr>
              <a:t>really </a:t>
            </a:r>
            <a:r>
              <a:rPr dirty="0" sz="1200" spc="-20">
                <a:latin typeface="Calibri"/>
                <a:cs typeface="Calibri"/>
              </a:rPr>
              <a:t>hungry, </a:t>
            </a:r>
            <a:r>
              <a:rPr dirty="0" sz="1200" spc="-5">
                <a:latin typeface="Calibri"/>
                <a:cs typeface="Calibri"/>
              </a:rPr>
              <a:t>just </a:t>
            </a:r>
            <a:r>
              <a:rPr dirty="0" sz="1200">
                <a:latin typeface="Calibri"/>
                <a:cs typeface="Calibri"/>
              </a:rPr>
              <a:t>so </a:t>
            </a:r>
            <a:r>
              <a:rPr dirty="0" sz="1200" spc="-5">
                <a:latin typeface="Calibri"/>
                <a:cs typeface="Calibri"/>
              </a:rPr>
              <a:t>long </a:t>
            </a:r>
            <a:r>
              <a:rPr dirty="0" sz="1200">
                <a:latin typeface="Calibri"/>
                <a:cs typeface="Calibri"/>
              </a:rPr>
              <a:t>as </a:t>
            </a:r>
            <a:r>
              <a:rPr dirty="0" sz="1200" spc="-5">
                <a:latin typeface="Calibri"/>
                <a:cs typeface="Calibri"/>
              </a:rPr>
              <a:t>he isn’t</a:t>
            </a:r>
            <a:r>
              <a:rPr dirty="0" sz="1200" spc="80">
                <a:latin typeface="Calibri"/>
                <a:cs typeface="Calibri"/>
              </a:rPr>
              <a:t> </a:t>
            </a:r>
            <a:r>
              <a:rPr dirty="0" sz="1200" spc="-5">
                <a:latin typeface="Calibri"/>
                <a:cs typeface="Calibri"/>
              </a:rPr>
              <a:t>full.</a:t>
            </a:r>
            <a:endParaRPr sz="1200">
              <a:latin typeface="Calibri"/>
              <a:cs typeface="Calibri"/>
            </a:endParaRPr>
          </a:p>
        </p:txBody>
      </p:sp>
      <p:sp>
        <p:nvSpPr>
          <p:cNvPr id="4" name="object 4"/>
          <p:cNvSpPr txBox="1"/>
          <p:nvPr/>
        </p:nvSpPr>
        <p:spPr>
          <a:xfrm>
            <a:off x="3606601" y="2407411"/>
            <a:ext cx="5527675" cy="397510"/>
          </a:xfrm>
          <a:prstGeom prst="rect">
            <a:avLst/>
          </a:prstGeom>
        </p:spPr>
        <p:txBody>
          <a:bodyPr wrap="square" lIns="0" tIns="6350" rIns="0" bIns="0" rtlCol="0" vert="horz">
            <a:spAutoFit/>
          </a:bodyPr>
          <a:lstStyle/>
          <a:p>
            <a:pPr marL="12700" marR="5080">
              <a:lnSpc>
                <a:spcPct val="103299"/>
              </a:lnSpc>
              <a:spcBef>
                <a:spcPts val="50"/>
              </a:spcBef>
            </a:pPr>
            <a:r>
              <a:rPr dirty="0" sz="1200" b="1">
                <a:latin typeface="Calibri"/>
                <a:cs typeface="Calibri"/>
              </a:rPr>
              <a:t>Giving </a:t>
            </a:r>
            <a:r>
              <a:rPr dirty="0" sz="1200" spc="-5" b="1">
                <a:latin typeface="Calibri"/>
                <a:cs typeface="Calibri"/>
              </a:rPr>
              <a:t>medication </a:t>
            </a:r>
            <a:r>
              <a:rPr dirty="0" sz="1200" spc="-10" b="1">
                <a:latin typeface="Calibri"/>
                <a:cs typeface="Calibri"/>
              </a:rPr>
              <a:t>to infants </a:t>
            </a:r>
            <a:r>
              <a:rPr dirty="0" sz="1200" spc="-5" b="1">
                <a:latin typeface="Calibri"/>
                <a:cs typeface="Calibri"/>
              </a:rPr>
              <a:t>(directions here </a:t>
            </a:r>
            <a:r>
              <a:rPr dirty="0" sz="1200" spc="-10" b="1">
                <a:latin typeface="Calibri"/>
                <a:cs typeface="Calibri"/>
              </a:rPr>
              <a:t>are for syrups, </a:t>
            </a:r>
            <a:r>
              <a:rPr dirty="0" sz="1200" b="1">
                <a:latin typeface="Calibri"/>
                <a:cs typeface="Calibri"/>
              </a:rPr>
              <a:t>though </a:t>
            </a:r>
            <a:r>
              <a:rPr dirty="0" sz="1200" spc="-10" b="1">
                <a:latin typeface="Calibri"/>
                <a:cs typeface="Calibri"/>
              </a:rPr>
              <a:t>tabs can </a:t>
            </a:r>
            <a:r>
              <a:rPr dirty="0" sz="1200" b="1">
                <a:latin typeface="Calibri"/>
                <a:cs typeface="Calibri"/>
              </a:rPr>
              <a:t>be </a:t>
            </a:r>
            <a:r>
              <a:rPr dirty="0" sz="1200" spc="-5" b="1">
                <a:latin typeface="Calibri"/>
                <a:cs typeface="Calibri"/>
              </a:rPr>
              <a:t>used as  </a:t>
            </a:r>
            <a:r>
              <a:rPr dirty="0" sz="1200" b="1">
                <a:latin typeface="Calibri"/>
                <a:cs typeface="Calibri"/>
              </a:rPr>
              <a:t>shown in </a:t>
            </a:r>
            <a:r>
              <a:rPr dirty="0" sz="1200" spc="-5" b="1">
                <a:latin typeface="Calibri"/>
                <a:cs typeface="Calibri"/>
              </a:rPr>
              <a:t>table</a:t>
            </a:r>
            <a:r>
              <a:rPr dirty="0" sz="1200" b="1">
                <a:latin typeface="Calibri"/>
                <a:cs typeface="Calibri"/>
              </a:rPr>
              <a:t> below)</a:t>
            </a:r>
            <a:endParaRPr sz="1200">
              <a:latin typeface="Calibri"/>
              <a:cs typeface="Calibri"/>
            </a:endParaRPr>
          </a:p>
        </p:txBody>
      </p:sp>
      <p:sp>
        <p:nvSpPr>
          <p:cNvPr id="5" name="object 5"/>
          <p:cNvSpPr txBox="1"/>
          <p:nvPr/>
        </p:nvSpPr>
        <p:spPr>
          <a:xfrm>
            <a:off x="3606601" y="2776220"/>
            <a:ext cx="5771515" cy="1821180"/>
          </a:xfrm>
          <a:prstGeom prst="rect">
            <a:avLst/>
          </a:prstGeom>
        </p:spPr>
        <p:txBody>
          <a:bodyPr wrap="square" lIns="0" tIns="12700" rIns="0" bIns="0" rtlCol="0" vert="horz">
            <a:spAutoFit/>
          </a:bodyPr>
          <a:lstStyle/>
          <a:p>
            <a:pPr marL="186055" indent="-173355">
              <a:lnSpc>
                <a:spcPct val="100000"/>
              </a:lnSpc>
              <a:spcBef>
                <a:spcPts val="100"/>
              </a:spcBef>
              <a:buFont typeface="Arial"/>
              <a:buChar char="•"/>
              <a:tabLst>
                <a:tab pos="186055" algn="l"/>
              </a:tabLst>
            </a:pPr>
            <a:r>
              <a:rPr dirty="0" sz="1200" spc="-10">
                <a:latin typeface="Calibri"/>
                <a:cs typeface="Calibri"/>
              </a:rPr>
              <a:t>First, shake </a:t>
            </a:r>
            <a:r>
              <a:rPr dirty="0" sz="1200" spc="-5">
                <a:latin typeface="Calibri"/>
                <a:cs typeface="Calibri"/>
              </a:rPr>
              <a:t>the medicine </a:t>
            </a:r>
            <a:r>
              <a:rPr dirty="0" sz="1200" spc="-10">
                <a:latin typeface="Calibri"/>
                <a:cs typeface="Calibri"/>
              </a:rPr>
              <a:t>bottle </a:t>
            </a:r>
            <a:r>
              <a:rPr dirty="0" sz="1200">
                <a:latin typeface="Calibri"/>
                <a:cs typeface="Calibri"/>
              </a:rPr>
              <a:t>10–15</a:t>
            </a:r>
            <a:r>
              <a:rPr dirty="0" sz="1200" spc="60">
                <a:latin typeface="Calibri"/>
                <a:cs typeface="Calibri"/>
              </a:rPr>
              <a:t> </a:t>
            </a:r>
            <a:r>
              <a:rPr dirty="0" sz="1200" spc="-5">
                <a:latin typeface="Calibri"/>
                <a:cs typeface="Calibri"/>
              </a:rPr>
              <a:t>times.</a:t>
            </a:r>
            <a:endParaRPr sz="1200">
              <a:latin typeface="Calibri"/>
              <a:cs typeface="Calibri"/>
            </a:endParaRPr>
          </a:p>
          <a:p>
            <a:pPr marL="186055" indent="-173355">
              <a:lnSpc>
                <a:spcPts val="1415"/>
              </a:lnSpc>
              <a:spcBef>
                <a:spcPts val="45"/>
              </a:spcBef>
              <a:buFont typeface="Arial"/>
              <a:buChar char="•"/>
              <a:tabLst>
                <a:tab pos="186055" algn="l"/>
              </a:tabLst>
            </a:pPr>
            <a:r>
              <a:rPr dirty="0" sz="1200" spc="-5">
                <a:latin typeface="Calibri"/>
                <a:cs typeface="Calibri"/>
              </a:rPr>
              <a:t>Then </a:t>
            </a:r>
            <a:r>
              <a:rPr dirty="0" sz="1200" spc="-15">
                <a:latin typeface="Calibri"/>
                <a:cs typeface="Calibri"/>
              </a:rPr>
              <a:t>draw </a:t>
            </a:r>
            <a:r>
              <a:rPr dirty="0" sz="1200" spc="-5">
                <a:latin typeface="Calibri"/>
                <a:cs typeface="Calibri"/>
              </a:rPr>
              <a:t>the medicine </a:t>
            </a:r>
            <a:r>
              <a:rPr dirty="0" sz="1200" spc="-10">
                <a:latin typeface="Calibri"/>
                <a:cs typeface="Calibri"/>
              </a:rPr>
              <a:t>into </a:t>
            </a:r>
            <a:r>
              <a:rPr dirty="0" sz="1200" spc="-5">
                <a:latin typeface="Calibri"/>
                <a:cs typeface="Calibri"/>
              </a:rPr>
              <a:t>the </a:t>
            </a:r>
            <a:r>
              <a:rPr dirty="0" sz="1200" spc="-10">
                <a:latin typeface="Calibri"/>
                <a:cs typeface="Calibri"/>
              </a:rPr>
              <a:t>syringe, to </a:t>
            </a:r>
            <a:r>
              <a:rPr dirty="0" sz="1200" spc="-5">
                <a:latin typeface="Calibri"/>
                <a:cs typeface="Calibri"/>
              </a:rPr>
              <a:t>the line </a:t>
            </a:r>
            <a:r>
              <a:rPr dirty="0" sz="1200" spc="-10">
                <a:latin typeface="Calibri"/>
                <a:cs typeface="Calibri"/>
              </a:rPr>
              <a:t>indicated by your</a:t>
            </a:r>
            <a:r>
              <a:rPr dirty="0" sz="1200" spc="120">
                <a:latin typeface="Calibri"/>
                <a:cs typeface="Calibri"/>
              </a:rPr>
              <a:t> </a:t>
            </a:r>
            <a:r>
              <a:rPr dirty="0" sz="1200" spc="-25">
                <a:latin typeface="Calibri"/>
                <a:cs typeface="Calibri"/>
              </a:rPr>
              <a:t>provider.</a:t>
            </a:r>
            <a:endParaRPr sz="1200">
              <a:latin typeface="Calibri"/>
              <a:cs typeface="Calibri"/>
            </a:endParaRPr>
          </a:p>
          <a:p>
            <a:pPr marL="186055" marR="5080" indent="-173355">
              <a:lnSpc>
                <a:spcPct val="80000"/>
              </a:lnSpc>
              <a:spcBef>
                <a:spcPts val="265"/>
              </a:spcBef>
              <a:buFont typeface="Arial"/>
              <a:buChar char="•"/>
              <a:tabLst>
                <a:tab pos="186055" algn="l"/>
              </a:tabLst>
            </a:pPr>
            <a:r>
              <a:rPr dirty="0" sz="1200" spc="-5">
                <a:latin typeface="Calibri"/>
                <a:cs typeface="Calibri"/>
              </a:rPr>
              <a:t>Sit </a:t>
            </a:r>
            <a:r>
              <a:rPr dirty="0" sz="1200" spc="-10">
                <a:latin typeface="Calibri"/>
                <a:cs typeface="Calibri"/>
              </a:rPr>
              <a:t>comfortably </a:t>
            </a:r>
            <a:r>
              <a:rPr dirty="0" sz="1200" spc="-5">
                <a:latin typeface="Calibri"/>
                <a:cs typeface="Calibri"/>
              </a:rPr>
              <a:t>with the </a:t>
            </a:r>
            <a:r>
              <a:rPr dirty="0" sz="1200" spc="-10">
                <a:latin typeface="Calibri"/>
                <a:cs typeface="Calibri"/>
              </a:rPr>
              <a:t>baby </a:t>
            </a:r>
            <a:r>
              <a:rPr dirty="0" sz="1200" spc="-5">
                <a:latin typeface="Calibri"/>
                <a:cs typeface="Calibri"/>
              </a:rPr>
              <a:t>in </a:t>
            </a:r>
            <a:r>
              <a:rPr dirty="0" sz="1200" spc="-10">
                <a:latin typeface="Calibri"/>
                <a:cs typeface="Calibri"/>
              </a:rPr>
              <a:t>your </a:t>
            </a:r>
            <a:r>
              <a:rPr dirty="0" sz="1200" spc="-5">
                <a:latin typeface="Calibri"/>
                <a:cs typeface="Calibri"/>
              </a:rPr>
              <a:t>lap and filled </a:t>
            </a:r>
            <a:r>
              <a:rPr dirty="0" sz="1200" spc="-10">
                <a:latin typeface="Calibri"/>
                <a:cs typeface="Calibri"/>
              </a:rPr>
              <a:t>syringe </a:t>
            </a:r>
            <a:r>
              <a:rPr dirty="0" sz="1200" spc="-5">
                <a:latin typeface="Calibri"/>
                <a:cs typeface="Calibri"/>
              </a:rPr>
              <a:t>within reach. If </a:t>
            </a:r>
            <a:r>
              <a:rPr dirty="0" sz="1200" spc="-10">
                <a:latin typeface="Calibri"/>
                <a:cs typeface="Calibri"/>
              </a:rPr>
              <a:t>you are right  handed, </a:t>
            </a:r>
            <a:r>
              <a:rPr dirty="0" sz="1200" spc="-5">
                <a:latin typeface="Calibri"/>
                <a:cs typeface="Calibri"/>
              </a:rPr>
              <a:t>hold the </a:t>
            </a:r>
            <a:r>
              <a:rPr dirty="0" sz="1200" spc="-10">
                <a:latin typeface="Calibri"/>
                <a:cs typeface="Calibri"/>
              </a:rPr>
              <a:t>baby </a:t>
            </a:r>
            <a:r>
              <a:rPr dirty="0" sz="1200" spc="-5">
                <a:latin typeface="Calibri"/>
                <a:cs typeface="Calibri"/>
              </a:rPr>
              <a:t>in </a:t>
            </a:r>
            <a:r>
              <a:rPr dirty="0" sz="1200" spc="-10">
                <a:latin typeface="Calibri"/>
                <a:cs typeface="Calibri"/>
              </a:rPr>
              <a:t>your </a:t>
            </a:r>
            <a:r>
              <a:rPr dirty="0" sz="1200" spc="-5">
                <a:latin typeface="Calibri"/>
                <a:cs typeface="Calibri"/>
              </a:rPr>
              <a:t>left arm. The </a:t>
            </a:r>
            <a:r>
              <a:rPr dirty="0" sz="1200" spc="-10">
                <a:latin typeface="Calibri"/>
                <a:cs typeface="Calibri"/>
              </a:rPr>
              <a:t>baby </a:t>
            </a:r>
            <a:r>
              <a:rPr dirty="0" sz="1200" spc="-5">
                <a:latin typeface="Calibri"/>
                <a:cs typeface="Calibri"/>
              </a:rPr>
              <a:t>should be </a:t>
            </a:r>
            <a:r>
              <a:rPr dirty="0" sz="1200" spc="-10">
                <a:latin typeface="Calibri"/>
                <a:cs typeface="Calibri"/>
              </a:rPr>
              <a:t>level </a:t>
            </a:r>
            <a:r>
              <a:rPr dirty="0" sz="1200" spc="-5">
                <a:latin typeface="Calibri"/>
                <a:cs typeface="Calibri"/>
              </a:rPr>
              <a:t>(i.e., head and </a:t>
            </a:r>
            <a:r>
              <a:rPr dirty="0" sz="1200" spc="-10">
                <a:latin typeface="Calibri"/>
                <a:cs typeface="Calibri"/>
              </a:rPr>
              <a:t>feet </a:t>
            </a:r>
            <a:r>
              <a:rPr dirty="0" sz="1200" spc="-5">
                <a:latin typeface="Calibri"/>
                <a:cs typeface="Calibri"/>
              </a:rPr>
              <a:t>about  the </a:t>
            </a:r>
            <a:r>
              <a:rPr dirty="0" sz="1200">
                <a:latin typeface="Calibri"/>
                <a:cs typeface="Calibri"/>
              </a:rPr>
              <a:t>same </a:t>
            </a:r>
            <a:r>
              <a:rPr dirty="0" sz="1200" spc="-10">
                <a:latin typeface="Calibri"/>
                <a:cs typeface="Calibri"/>
              </a:rPr>
              <a:t>distance from </a:t>
            </a:r>
            <a:r>
              <a:rPr dirty="0" sz="1200" spc="-5">
                <a:latin typeface="Calibri"/>
                <a:cs typeface="Calibri"/>
              </a:rPr>
              <a:t>the floor). Hold the </a:t>
            </a:r>
            <a:r>
              <a:rPr dirty="0" sz="1200" spc="-15">
                <a:latin typeface="Calibri"/>
                <a:cs typeface="Calibri"/>
              </a:rPr>
              <a:t>baby’s </a:t>
            </a:r>
            <a:r>
              <a:rPr dirty="0" sz="1200" spc="-5">
                <a:latin typeface="Calibri"/>
                <a:cs typeface="Calibri"/>
              </a:rPr>
              <a:t>head in the crook </a:t>
            </a:r>
            <a:r>
              <a:rPr dirty="0" sz="1200">
                <a:latin typeface="Calibri"/>
                <a:cs typeface="Calibri"/>
              </a:rPr>
              <a:t>of </a:t>
            </a:r>
            <a:r>
              <a:rPr dirty="0" sz="1200" spc="-10">
                <a:latin typeface="Calibri"/>
                <a:cs typeface="Calibri"/>
              </a:rPr>
              <a:t>your </a:t>
            </a:r>
            <a:r>
              <a:rPr dirty="0" sz="1200" spc="-5">
                <a:latin typeface="Calibri"/>
                <a:cs typeface="Calibri"/>
              </a:rPr>
              <a:t>left </a:t>
            </a:r>
            <a:r>
              <a:rPr dirty="0" sz="1200" spc="-20">
                <a:latin typeface="Calibri"/>
                <a:cs typeface="Calibri"/>
              </a:rPr>
              <a:t>elbow,  </a:t>
            </a:r>
            <a:r>
              <a:rPr dirty="0" sz="1200" spc="-5">
                <a:latin typeface="Calibri"/>
                <a:cs typeface="Calibri"/>
              </a:rPr>
              <a:t>using </a:t>
            </a:r>
            <a:r>
              <a:rPr dirty="0" sz="1200" spc="-10">
                <a:latin typeface="Calibri"/>
                <a:cs typeface="Calibri"/>
              </a:rPr>
              <a:t>your </a:t>
            </a:r>
            <a:r>
              <a:rPr dirty="0" sz="1200" spc="-5">
                <a:latin typeface="Calibri"/>
                <a:cs typeface="Calibri"/>
              </a:rPr>
              <a:t>left </a:t>
            </a:r>
            <a:r>
              <a:rPr dirty="0" sz="1200" spc="-10">
                <a:latin typeface="Calibri"/>
                <a:cs typeface="Calibri"/>
              </a:rPr>
              <a:t>hand to gently </a:t>
            </a:r>
            <a:r>
              <a:rPr dirty="0" sz="1200" spc="-5">
                <a:latin typeface="Calibri"/>
                <a:cs typeface="Calibri"/>
              </a:rPr>
              <a:t>push </a:t>
            </a:r>
            <a:r>
              <a:rPr dirty="0" sz="1200" spc="-10">
                <a:latin typeface="Calibri"/>
                <a:cs typeface="Calibri"/>
              </a:rPr>
              <a:t>your </a:t>
            </a:r>
            <a:r>
              <a:rPr dirty="0" sz="1200" spc="-5">
                <a:latin typeface="Calibri"/>
                <a:cs typeface="Calibri"/>
              </a:rPr>
              <a:t>thumb and </a:t>
            </a:r>
            <a:r>
              <a:rPr dirty="0" sz="1200" spc="-10">
                <a:latin typeface="Calibri"/>
                <a:cs typeface="Calibri"/>
              </a:rPr>
              <a:t>fingers </a:t>
            </a:r>
            <a:r>
              <a:rPr dirty="0" sz="1200">
                <a:latin typeface="Calibri"/>
                <a:cs typeface="Calibri"/>
              </a:rPr>
              <a:t>on </a:t>
            </a:r>
            <a:r>
              <a:rPr dirty="0" sz="1200" spc="-5">
                <a:latin typeface="Calibri"/>
                <a:cs typeface="Calibri"/>
              </a:rPr>
              <a:t>either side </a:t>
            </a:r>
            <a:r>
              <a:rPr dirty="0" sz="1200">
                <a:latin typeface="Calibri"/>
                <a:cs typeface="Calibri"/>
              </a:rPr>
              <a:t>of </a:t>
            </a:r>
            <a:r>
              <a:rPr dirty="0" sz="1200" spc="-5">
                <a:latin typeface="Calibri"/>
                <a:cs typeface="Calibri"/>
              </a:rPr>
              <a:t>the outside </a:t>
            </a:r>
            <a:r>
              <a:rPr dirty="0" sz="1200">
                <a:latin typeface="Calibri"/>
                <a:cs typeface="Calibri"/>
              </a:rPr>
              <a:t>of  </a:t>
            </a:r>
            <a:r>
              <a:rPr dirty="0" sz="1200" spc="-5">
                <a:latin typeface="Calibri"/>
                <a:cs typeface="Calibri"/>
              </a:rPr>
              <a:t>the mouth </a:t>
            </a:r>
            <a:r>
              <a:rPr dirty="0" sz="1200">
                <a:latin typeface="Calibri"/>
                <a:cs typeface="Calibri"/>
              </a:rPr>
              <a:t>so </a:t>
            </a:r>
            <a:r>
              <a:rPr dirty="0" sz="1200" spc="-10">
                <a:latin typeface="Calibri"/>
                <a:cs typeface="Calibri"/>
              </a:rPr>
              <a:t>that </a:t>
            </a:r>
            <a:r>
              <a:rPr dirty="0" sz="1200" spc="-5">
                <a:latin typeface="Calibri"/>
                <a:cs typeface="Calibri"/>
              </a:rPr>
              <a:t>the </a:t>
            </a:r>
            <a:r>
              <a:rPr dirty="0" sz="1200" spc="-10">
                <a:latin typeface="Calibri"/>
                <a:cs typeface="Calibri"/>
              </a:rPr>
              <a:t>baby </a:t>
            </a:r>
            <a:r>
              <a:rPr dirty="0" sz="1200" spc="-5">
                <a:latin typeface="Calibri"/>
                <a:cs typeface="Calibri"/>
              </a:rPr>
              <a:t>cannot </a:t>
            </a:r>
            <a:r>
              <a:rPr dirty="0" sz="1200">
                <a:latin typeface="Calibri"/>
                <a:cs typeface="Calibri"/>
              </a:rPr>
              <a:t>close </a:t>
            </a:r>
            <a:r>
              <a:rPr dirty="0" sz="1200" spc="-5">
                <a:latin typeface="Calibri"/>
                <a:cs typeface="Calibri"/>
              </a:rPr>
              <a:t>his/her mouth</a:t>
            </a:r>
            <a:r>
              <a:rPr dirty="0" sz="1200" spc="40">
                <a:latin typeface="Calibri"/>
                <a:cs typeface="Calibri"/>
              </a:rPr>
              <a:t> </a:t>
            </a:r>
            <a:r>
              <a:rPr dirty="0" sz="1200">
                <a:latin typeface="Calibri"/>
                <a:cs typeface="Calibri"/>
              </a:rPr>
              <a:t>.</a:t>
            </a:r>
            <a:endParaRPr sz="1200">
              <a:latin typeface="Calibri"/>
              <a:cs typeface="Calibri"/>
            </a:endParaRPr>
          </a:p>
          <a:p>
            <a:pPr marL="186055" marR="27940" indent="-173355">
              <a:lnSpc>
                <a:spcPct val="79200"/>
              </a:lnSpc>
              <a:spcBef>
                <a:spcPts val="370"/>
              </a:spcBef>
              <a:buFont typeface="Arial"/>
              <a:buChar char="•"/>
              <a:tabLst>
                <a:tab pos="186055" algn="l"/>
              </a:tabLst>
            </a:pPr>
            <a:r>
              <a:rPr dirty="0" sz="1200" spc="-5">
                <a:latin typeface="Calibri"/>
                <a:cs typeface="Calibri"/>
              </a:rPr>
              <a:t>Using </a:t>
            </a:r>
            <a:r>
              <a:rPr dirty="0" sz="1200" spc="-10">
                <a:latin typeface="Calibri"/>
                <a:cs typeface="Calibri"/>
              </a:rPr>
              <a:t>your right hand to </a:t>
            </a:r>
            <a:r>
              <a:rPr dirty="0" sz="1200" spc="-5">
                <a:latin typeface="Calibri"/>
                <a:cs typeface="Calibri"/>
              </a:rPr>
              <a:t>pick up the filled medication </a:t>
            </a:r>
            <a:r>
              <a:rPr dirty="0" sz="1200" spc="-10">
                <a:latin typeface="Calibri"/>
                <a:cs typeface="Calibri"/>
              </a:rPr>
              <a:t>syringe </a:t>
            </a:r>
            <a:r>
              <a:rPr dirty="0" sz="1200" spc="-5">
                <a:latin typeface="Calibri"/>
                <a:cs typeface="Calibri"/>
              </a:rPr>
              <a:t>and </a:t>
            </a:r>
            <a:r>
              <a:rPr dirty="0" sz="1200" spc="-10">
                <a:latin typeface="Calibri"/>
                <a:cs typeface="Calibri"/>
              </a:rPr>
              <a:t>gently </a:t>
            </a:r>
            <a:r>
              <a:rPr dirty="0" sz="1200" spc="-5">
                <a:latin typeface="Calibri"/>
                <a:cs typeface="Calibri"/>
              </a:rPr>
              <a:t>squirt the  medicine inside his/her mouth </a:t>
            </a:r>
            <a:r>
              <a:rPr dirty="0" sz="1200" spc="-10">
                <a:latin typeface="Calibri"/>
                <a:cs typeface="Calibri"/>
              </a:rPr>
              <a:t>into </a:t>
            </a:r>
            <a:r>
              <a:rPr dirty="0" sz="1200" spc="-5">
                <a:latin typeface="Calibri"/>
                <a:cs typeface="Calibri"/>
              </a:rPr>
              <a:t>the </a:t>
            </a:r>
            <a:r>
              <a:rPr dirty="0" sz="1200" spc="-15">
                <a:latin typeface="Calibri"/>
                <a:cs typeface="Calibri"/>
              </a:rPr>
              <a:t>baby’s </a:t>
            </a:r>
            <a:r>
              <a:rPr dirty="0" sz="1200" spc="-5">
                <a:latin typeface="Calibri"/>
                <a:cs typeface="Calibri"/>
              </a:rPr>
              <a:t>cheek (not down the </a:t>
            </a:r>
            <a:r>
              <a:rPr dirty="0" sz="1200" spc="-10">
                <a:latin typeface="Calibri"/>
                <a:cs typeface="Calibri"/>
              </a:rPr>
              <a:t>throat </a:t>
            </a:r>
            <a:r>
              <a:rPr dirty="0" sz="1200">
                <a:latin typeface="Calibri"/>
                <a:cs typeface="Calibri"/>
              </a:rPr>
              <a:t>as </a:t>
            </a:r>
            <a:r>
              <a:rPr dirty="0" sz="1200" spc="-5">
                <a:latin typeface="Calibri"/>
                <a:cs typeface="Calibri"/>
              </a:rPr>
              <a:t>it </a:t>
            </a:r>
            <a:r>
              <a:rPr dirty="0" sz="1200" spc="-10">
                <a:latin typeface="Calibri"/>
                <a:cs typeface="Calibri"/>
              </a:rPr>
              <a:t>may </a:t>
            </a:r>
            <a:r>
              <a:rPr dirty="0" sz="1200" spc="-5">
                <a:latin typeface="Calibri"/>
                <a:cs typeface="Calibri"/>
              </a:rPr>
              <a:t>cause  choking). Then release </a:t>
            </a:r>
            <a:r>
              <a:rPr dirty="0" sz="1200" spc="-10">
                <a:latin typeface="Calibri"/>
                <a:cs typeface="Calibri"/>
              </a:rPr>
              <a:t>your </a:t>
            </a:r>
            <a:r>
              <a:rPr dirty="0" sz="1200" spc="-5">
                <a:latin typeface="Calibri"/>
                <a:cs typeface="Calibri"/>
              </a:rPr>
              <a:t>left hand </a:t>
            </a:r>
            <a:r>
              <a:rPr dirty="0" sz="1200">
                <a:latin typeface="Calibri"/>
                <a:cs typeface="Calibri"/>
              </a:rPr>
              <a:t>so </a:t>
            </a:r>
            <a:r>
              <a:rPr dirty="0" sz="1200" spc="-10">
                <a:latin typeface="Calibri"/>
                <a:cs typeface="Calibri"/>
              </a:rPr>
              <a:t>that </a:t>
            </a:r>
            <a:r>
              <a:rPr dirty="0" sz="1200" spc="-5">
                <a:latin typeface="Calibri"/>
                <a:cs typeface="Calibri"/>
              </a:rPr>
              <a:t>the </a:t>
            </a:r>
            <a:r>
              <a:rPr dirty="0" sz="1200" spc="-10">
                <a:latin typeface="Calibri"/>
                <a:cs typeface="Calibri"/>
              </a:rPr>
              <a:t>baby </a:t>
            </a:r>
            <a:r>
              <a:rPr dirty="0" sz="1200" spc="-5">
                <a:latin typeface="Calibri"/>
                <a:cs typeface="Calibri"/>
              </a:rPr>
              <a:t>can </a:t>
            </a:r>
            <a:r>
              <a:rPr dirty="0" sz="1200">
                <a:latin typeface="Calibri"/>
                <a:cs typeface="Calibri"/>
              </a:rPr>
              <a:t>close </a:t>
            </a:r>
            <a:r>
              <a:rPr dirty="0" sz="1200" spc="-5">
                <a:latin typeface="Calibri"/>
                <a:cs typeface="Calibri"/>
              </a:rPr>
              <a:t>his mouth and</a:t>
            </a:r>
            <a:r>
              <a:rPr dirty="0" sz="1200" spc="90">
                <a:latin typeface="Calibri"/>
                <a:cs typeface="Calibri"/>
              </a:rPr>
              <a:t> </a:t>
            </a:r>
            <a:r>
              <a:rPr dirty="0" sz="1200" spc="-15">
                <a:latin typeface="Calibri"/>
                <a:cs typeface="Calibri"/>
              </a:rPr>
              <a:t>swallow.</a:t>
            </a:r>
            <a:endParaRPr sz="1200">
              <a:latin typeface="Calibri"/>
              <a:cs typeface="Calibri"/>
            </a:endParaRPr>
          </a:p>
          <a:p>
            <a:pPr marL="186055" indent="-173355">
              <a:lnSpc>
                <a:spcPts val="1415"/>
              </a:lnSpc>
              <a:buFont typeface="Arial"/>
              <a:buChar char="•"/>
              <a:tabLst>
                <a:tab pos="186055" algn="l"/>
              </a:tabLst>
            </a:pPr>
            <a:r>
              <a:rPr dirty="0" sz="1200" spc="-30">
                <a:latin typeface="Calibri"/>
                <a:cs typeface="Calibri"/>
              </a:rPr>
              <a:t>You </a:t>
            </a:r>
            <a:r>
              <a:rPr dirty="0" sz="1200" spc="-10">
                <a:latin typeface="Calibri"/>
                <a:cs typeface="Calibri"/>
              </a:rPr>
              <a:t>may feed your baby </a:t>
            </a:r>
            <a:r>
              <a:rPr dirty="0" sz="1200" spc="-5">
                <a:latin typeface="Calibri"/>
                <a:cs typeface="Calibri"/>
              </a:rPr>
              <a:t>immediately </a:t>
            </a:r>
            <a:r>
              <a:rPr dirty="0" sz="1200" spc="-10">
                <a:latin typeface="Calibri"/>
                <a:cs typeface="Calibri"/>
              </a:rPr>
              <a:t>after </a:t>
            </a:r>
            <a:r>
              <a:rPr dirty="0" sz="1200" spc="-5">
                <a:latin typeface="Calibri"/>
                <a:cs typeface="Calibri"/>
              </a:rPr>
              <a:t>giving medicine </a:t>
            </a:r>
            <a:r>
              <a:rPr dirty="0" sz="1200" spc="-10">
                <a:latin typeface="Calibri"/>
                <a:cs typeface="Calibri"/>
              </a:rPr>
              <a:t>to </a:t>
            </a:r>
            <a:r>
              <a:rPr dirty="0" sz="1200" spc="-5">
                <a:latin typeface="Calibri"/>
                <a:cs typeface="Calibri"/>
              </a:rPr>
              <a:t>“wash” the medicine</a:t>
            </a:r>
            <a:r>
              <a:rPr dirty="0" sz="1200" spc="105">
                <a:latin typeface="Calibri"/>
                <a:cs typeface="Calibri"/>
              </a:rPr>
              <a:t> </a:t>
            </a:r>
            <a:r>
              <a:rPr dirty="0" sz="1200" spc="-5">
                <a:latin typeface="Calibri"/>
                <a:cs typeface="Calibri"/>
              </a:rPr>
              <a:t>down.</a:t>
            </a:r>
            <a:endParaRPr sz="1200">
              <a:latin typeface="Calibri"/>
              <a:cs typeface="Calibri"/>
            </a:endParaRPr>
          </a:p>
        </p:txBody>
      </p:sp>
      <p:sp>
        <p:nvSpPr>
          <p:cNvPr id="6" name="object 6"/>
          <p:cNvSpPr txBox="1"/>
          <p:nvPr/>
        </p:nvSpPr>
        <p:spPr>
          <a:xfrm>
            <a:off x="3606601" y="4577588"/>
            <a:ext cx="2092325" cy="208279"/>
          </a:xfrm>
          <a:prstGeom prst="rect">
            <a:avLst/>
          </a:prstGeom>
        </p:spPr>
        <p:txBody>
          <a:bodyPr wrap="square" lIns="0" tIns="12700" rIns="0" bIns="0" rtlCol="0" vert="horz">
            <a:spAutoFit/>
          </a:bodyPr>
          <a:lstStyle/>
          <a:p>
            <a:pPr marL="12700">
              <a:lnSpc>
                <a:spcPct val="100000"/>
              </a:lnSpc>
              <a:spcBef>
                <a:spcPts val="100"/>
              </a:spcBef>
            </a:pPr>
            <a:r>
              <a:rPr dirty="0" sz="1200" b="1">
                <a:latin typeface="Calibri"/>
                <a:cs typeface="Calibri"/>
              </a:rPr>
              <a:t>Which medicine </a:t>
            </a:r>
            <a:r>
              <a:rPr dirty="0" sz="1200" spc="-5" b="1">
                <a:latin typeface="Calibri"/>
                <a:cs typeface="Calibri"/>
              </a:rPr>
              <a:t>and </a:t>
            </a:r>
            <a:r>
              <a:rPr dirty="0" sz="1200" b="1">
                <a:latin typeface="Calibri"/>
                <a:cs typeface="Calibri"/>
              </a:rPr>
              <a:t>how</a:t>
            </a:r>
            <a:r>
              <a:rPr dirty="0" sz="1200" spc="-50" b="1">
                <a:latin typeface="Calibri"/>
                <a:cs typeface="Calibri"/>
              </a:rPr>
              <a:t> </a:t>
            </a:r>
            <a:r>
              <a:rPr dirty="0" sz="1200" b="1">
                <a:latin typeface="Calibri"/>
                <a:cs typeface="Calibri"/>
              </a:rPr>
              <a:t>much?</a:t>
            </a:r>
            <a:endParaRPr sz="1200">
              <a:latin typeface="Calibri"/>
              <a:cs typeface="Calibri"/>
            </a:endParaRPr>
          </a:p>
        </p:txBody>
      </p:sp>
      <p:sp>
        <p:nvSpPr>
          <p:cNvPr id="7" name="object 7"/>
          <p:cNvSpPr txBox="1"/>
          <p:nvPr/>
        </p:nvSpPr>
        <p:spPr>
          <a:xfrm>
            <a:off x="3606601" y="4757420"/>
            <a:ext cx="5680710" cy="497840"/>
          </a:xfrm>
          <a:prstGeom prst="rect">
            <a:avLst/>
          </a:prstGeom>
        </p:spPr>
        <p:txBody>
          <a:bodyPr wrap="square" lIns="0" tIns="50800" rIns="0" bIns="0" rtlCol="0" vert="horz">
            <a:spAutoFit/>
          </a:bodyPr>
          <a:lstStyle/>
          <a:p>
            <a:pPr marL="186055" marR="5080" indent="-173355">
              <a:lnSpc>
                <a:spcPct val="79200"/>
              </a:lnSpc>
              <a:spcBef>
                <a:spcPts val="400"/>
              </a:spcBef>
              <a:buFont typeface="Arial"/>
              <a:buChar char="•"/>
              <a:tabLst>
                <a:tab pos="186055" algn="l"/>
              </a:tabLst>
            </a:pPr>
            <a:r>
              <a:rPr dirty="0" sz="1200" spc="-5">
                <a:latin typeface="Calibri"/>
                <a:cs typeface="Calibri"/>
              </a:rPr>
              <a:t>National guidelines will </a:t>
            </a:r>
            <a:r>
              <a:rPr dirty="0" sz="1200" spc="-15">
                <a:latin typeface="Calibri"/>
                <a:cs typeface="Calibri"/>
              </a:rPr>
              <a:t>state </a:t>
            </a:r>
            <a:r>
              <a:rPr dirty="0" sz="1200" spc="-5">
                <a:latin typeface="Calibri"/>
                <a:cs typeface="Calibri"/>
              </a:rPr>
              <a:t>which ARV medication </a:t>
            </a:r>
            <a:r>
              <a:rPr dirty="0" sz="1200">
                <a:latin typeface="Calibri"/>
                <a:cs typeface="Calibri"/>
              </a:rPr>
              <a:t>or </a:t>
            </a:r>
            <a:r>
              <a:rPr dirty="0" sz="1200" spc="-5">
                <a:latin typeface="Calibri"/>
                <a:cs typeface="Calibri"/>
              </a:rPr>
              <a:t>medications </a:t>
            </a:r>
            <a:r>
              <a:rPr dirty="0" sz="1200" spc="-10">
                <a:latin typeface="Calibri"/>
                <a:cs typeface="Calibri"/>
              </a:rPr>
              <a:t>are </a:t>
            </a:r>
            <a:r>
              <a:rPr dirty="0" sz="1200" spc="-5">
                <a:latin typeface="Calibri"/>
                <a:cs typeface="Calibri"/>
              </a:rPr>
              <a:t>used </a:t>
            </a:r>
            <a:r>
              <a:rPr dirty="0" sz="1200" spc="-10">
                <a:latin typeface="Calibri"/>
                <a:cs typeface="Calibri"/>
              </a:rPr>
              <a:t>for </a:t>
            </a:r>
            <a:r>
              <a:rPr dirty="0" sz="1200" spc="-15">
                <a:latin typeface="Calibri"/>
                <a:cs typeface="Calibri"/>
              </a:rPr>
              <a:t>infant  </a:t>
            </a:r>
            <a:r>
              <a:rPr dirty="0" sz="1200" spc="-5">
                <a:latin typeface="Calibri"/>
                <a:cs typeface="Calibri"/>
              </a:rPr>
              <a:t>ARV </a:t>
            </a:r>
            <a:r>
              <a:rPr dirty="0" sz="1200" spc="-10">
                <a:latin typeface="Calibri"/>
                <a:cs typeface="Calibri"/>
              </a:rPr>
              <a:t>prophylaxis </a:t>
            </a:r>
            <a:r>
              <a:rPr dirty="0" sz="1200" spc="-5">
                <a:latin typeface="Calibri"/>
                <a:cs typeface="Calibri"/>
              </a:rPr>
              <a:t>and how much. WHO </a:t>
            </a:r>
            <a:r>
              <a:rPr dirty="0" sz="1200" spc="-10">
                <a:latin typeface="Calibri"/>
                <a:cs typeface="Calibri"/>
              </a:rPr>
              <a:t>recommendations are listed </a:t>
            </a:r>
            <a:r>
              <a:rPr dirty="0" sz="1200" spc="-5">
                <a:latin typeface="Calibri"/>
                <a:cs typeface="Calibri"/>
              </a:rPr>
              <a:t>in the </a:t>
            </a:r>
            <a:r>
              <a:rPr dirty="0" sz="1200" spc="-10">
                <a:latin typeface="Calibri"/>
                <a:cs typeface="Calibri"/>
              </a:rPr>
              <a:t>table </a:t>
            </a:r>
            <a:r>
              <a:rPr dirty="0" sz="1200" spc="-20">
                <a:latin typeface="Calibri"/>
                <a:cs typeface="Calibri"/>
              </a:rPr>
              <a:t>below. </a:t>
            </a:r>
            <a:r>
              <a:rPr dirty="0" sz="1200" spc="5">
                <a:latin typeface="Calibri"/>
                <a:cs typeface="Calibri"/>
              </a:rPr>
              <a:t>As  </a:t>
            </a:r>
            <a:r>
              <a:rPr dirty="0" sz="1200" spc="-5">
                <a:latin typeface="Calibri"/>
                <a:cs typeface="Calibri"/>
              </a:rPr>
              <a:t>the </a:t>
            </a:r>
            <a:r>
              <a:rPr dirty="0" sz="1200" spc="-10">
                <a:latin typeface="Calibri"/>
                <a:cs typeface="Calibri"/>
              </a:rPr>
              <a:t>baby grows, </a:t>
            </a:r>
            <a:r>
              <a:rPr dirty="0" sz="1200" spc="-5">
                <a:latin typeface="Calibri"/>
                <a:cs typeface="Calibri"/>
              </a:rPr>
              <a:t>the dosage will need </a:t>
            </a:r>
            <a:r>
              <a:rPr dirty="0" sz="1200" spc="-10">
                <a:latin typeface="Calibri"/>
                <a:cs typeface="Calibri"/>
              </a:rPr>
              <a:t>to </a:t>
            </a:r>
            <a:r>
              <a:rPr dirty="0" sz="1200" spc="-5">
                <a:latin typeface="Calibri"/>
                <a:cs typeface="Calibri"/>
              </a:rPr>
              <a:t>be</a:t>
            </a:r>
            <a:r>
              <a:rPr dirty="0" sz="1200" spc="65">
                <a:latin typeface="Calibri"/>
                <a:cs typeface="Calibri"/>
              </a:rPr>
              <a:t> </a:t>
            </a:r>
            <a:r>
              <a:rPr dirty="0" sz="1200" spc="-5">
                <a:latin typeface="Calibri"/>
                <a:cs typeface="Calibri"/>
              </a:rPr>
              <a:t>increased.</a:t>
            </a:r>
            <a:endParaRPr sz="1200">
              <a:latin typeface="Calibri"/>
              <a:cs typeface="Calibri"/>
            </a:endParaRPr>
          </a:p>
        </p:txBody>
      </p:sp>
      <p:sp>
        <p:nvSpPr>
          <p:cNvPr id="8" name="object 8"/>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grpSp>
        <p:nvGrpSpPr>
          <p:cNvPr id="9" name="object 9"/>
          <p:cNvGrpSpPr/>
          <p:nvPr/>
        </p:nvGrpSpPr>
        <p:grpSpPr>
          <a:xfrm>
            <a:off x="490727" y="1493519"/>
            <a:ext cx="3066415" cy="5758180"/>
            <a:chOff x="490727" y="1493519"/>
            <a:chExt cx="3066415" cy="5758180"/>
          </a:xfrm>
        </p:grpSpPr>
        <p:sp>
          <p:nvSpPr>
            <p:cNvPr id="10" name="object 10"/>
            <p:cNvSpPr/>
            <p:nvPr/>
          </p:nvSpPr>
          <p:spPr>
            <a:xfrm>
              <a:off x="3453383" y="1493519"/>
              <a:ext cx="103632" cy="5574791"/>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3505200" y="1514563"/>
              <a:ext cx="0" cy="5484495"/>
            </a:xfrm>
            <a:custGeom>
              <a:avLst/>
              <a:gdLst/>
              <a:ahLst/>
              <a:cxnLst/>
              <a:rect l="l" t="t" r="r" b="b"/>
              <a:pathLst>
                <a:path w="0" h="5484495">
                  <a:moveTo>
                    <a:pt x="0" y="0"/>
                  </a:moveTo>
                  <a:lnTo>
                    <a:pt x="1" y="5483900"/>
                  </a:lnTo>
                </a:path>
              </a:pathLst>
            </a:custGeom>
            <a:ln w="19050">
              <a:solidFill>
                <a:srgbClr val="002060"/>
              </a:solidFill>
            </a:ln>
          </p:spPr>
          <p:txBody>
            <a:bodyPr wrap="square" lIns="0" tIns="0" rIns="0" bIns="0" rtlCol="0"/>
            <a:lstStyle/>
            <a:p/>
          </p:txBody>
        </p:sp>
        <p:sp>
          <p:nvSpPr>
            <p:cNvPr id="12" name="object 12"/>
            <p:cNvSpPr/>
            <p:nvPr/>
          </p:nvSpPr>
          <p:spPr>
            <a:xfrm>
              <a:off x="490727" y="4331207"/>
              <a:ext cx="2935224" cy="2919984"/>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533401" y="4348768"/>
              <a:ext cx="2851785" cy="2839085"/>
            </a:xfrm>
            <a:custGeom>
              <a:avLst/>
              <a:gdLst/>
              <a:ahLst/>
              <a:cxnLst/>
              <a:rect l="l" t="t" r="r" b="b"/>
              <a:pathLst>
                <a:path w="2851785" h="2839084">
                  <a:moveTo>
                    <a:pt x="2851456" y="0"/>
                  </a:moveTo>
                  <a:lnTo>
                    <a:pt x="0" y="0"/>
                  </a:lnTo>
                  <a:lnTo>
                    <a:pt x="0" y="2838970"/>
                  </a:lnTo>
                  <a:lnTo>
                    <a:pt x="2851456" y="2838970"/>
                  </a:lnTo>
                  <a:lnTo>
                    <a:pt x="2851456" y="0"/>
                  </a:lnTo>
                  <a:close/>
                </a:path>
              </a:pathLst>
            </a:custGeom>
            <a:solidFill>
              <a:srgbClr val="DCE6F2"/>
            </a:solidFill>
          </p:spPr>
          <p:txBody>
            <a:bodyPr wrap="square" lIns="0" tIns="0" rIns="0" bIns="0" rtlCol="0"/>
            <a:lstStyle/>
            <a:p/>
          </p:txBody>
        </p:sp>
        <p:sp>
          <p:nvSpPr>
            <p:cNvPr id="14" name="object 14"/>
            <p:cNvSpPr/>
            <p:nvPr/>
          </p:nvSpPr>
          <p:spPr>
            <a:xfrm>
              <a:off x="656977" y="4386818"/>
              <a:ext cx="457199" cy="532768"/>
            </a:xfrm>
            <a:prstGeom prst="rect">
              <a:avLst/>
            </a:prstGeom>
            <a:blipFill>
              <a:blip r:embed="rId4" cstate="print"/>
              <a:stretch>
                <a:fillRect/>
              </a:stretch>
            </a:blipFill>
          </p:spPr>
          <p:txBody>
            <a:bodyPr wrap="square" lIns="0" tIns="0" rIns="0" bIns="0" rtlCol="0"/>
            <a:lstStyle/>
            <a:p/>
          </p:txBody>
        </p:sp>
      </p:grpSp>
      <p:sp>
        <p:nvSpPr>
          <p:cNvPr id="15" name="object 15"/>
          <p:cNvSpPr txBox="1">
            <a:spLocks noGrp="1"/>
          </p:cNvSpPr>
          <p:nvPr>
            <p:ph type="title"/>
          </p:nvPr>
        </p:nvSpPr>
        <p:spPr>
          <a:xfrm>
            <a:off x="936748" y="625347"/>
            <a:ext cx="427101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12. </a:t>
            </a:r>
            <a:r>
              <a:rPr dirty="0" sz="2800" spc="-5">
                <a:solidFill>
                  <a:srgbClr val="FFFFFF"/>
                </a:solidFill>
              </a:rPr>
              <a:t>Giving </a:t>
            </a:r>
            <a:r>
              <a:rPr dirty="0" sz="2800" spc="-45">
                <a:solidFill>
                  <a:srgbClr val="FFFFFF"/>
                </a:solidFill>
              </a:rPr>
              <a:t>ARVs </a:t>
            </a:r>
            <a:r>
              <a:rPr dirty="0" sz="2800" spc="-15">
                <a:solidFill>
                  <a:srgbClr val="FFFFFF"/>
                </a:solidFill>
              </a:rPr>
              <a:t>to your</a:t>
            </a:r>
            <a:r>
              <a:rPr dirty="0" sz="2800" spc="35">
                <a:solidFill>
                  <a:srgbClr val="FFFFFF"/>
                </a:solidFill>
              </a:rPr>
              <a:t> </a:t>
            </a:r>
            <a:r>
              <a:rPr dirty="0" sz="2800" spc="-5">
                <a:solidFill>
                  <a:srgbClr val="FFFFFF"/>
                </a:solidFill>
              </a:rPr>
              <a:t>baby</a:t>
            </a:r>
            <a:endParaRPr sz="2800"/>
          </a:p>
        </p:txBody>
      </p:sp>
      <p:sp>
        <p:nvSpPr>
          <p:cNvPr id="16" name="object 16"/>
          <p:cNvSpPr txBox="1"/>
          <p:nvPr/>
        </p:nvSpPr>
        <p:spPr>
          <a:xfrm>
            <a:off x="533401" y="4348768"/>
            <a:ext cx="2851785" cy="2839085"/>
          </a:xfrm>
          <a:prstGeom prst="rect">
            <a:avLst/>
          </a:prstGeom>
        </p:spPr>
        <p:txBody>
          <a:bodyPr wrap="square" lIns="0" tIns="193675" rIns="0" bIns="0" rtlCol="0" vert="horz">
            <a:spAutoFit/>
          </a:bodyPr>
          <a:lstStyle/>
          <a:p>
            <a:pPr marL="741045">
              <a:lnSpc>
                <a:spcPct val="100000"/>
              </a:lnSpc>
              <a:spcBef>
                <a:spcPts val="1525"/>
              </a:spcBef>
            </a:pPr>
            <a:r>
              <a:rPr dirty="0" sz="1600" spc="-20" b="1">
                <a:latin typeface="Calibri"/>
                <a:cs typeface="Calibri"/>
              </a:rPr>
              <a:t>Let’s</a:t>
            </a:r>
            <a:r>
              <a:rPr dirty="0" sz="1600" spc="-5" b="1">
                <a:latin typeface="Calibri"/>
                <a:cs typeface="Calibri"/>
              </a:rPr>
              <a:t> </a:t>
            </a:r>
            <a:r>
              <a:rPr dirty="0" sz="1600" spc="-10" b="1">
                <a:latin typeface="Calibri"/>
                <a:cs typeface="Calibri"/>
              </a:rPr>
              <a:t>Review:</a:t>
            </a:r>
            <a:endParaRPr sz="1600">
              <a:latin typeface="Calibri"/>
              <a:cs typeface="Calibri"/>
            </a:endParaRPr>
          </a:p>
          <a:p>
            <a:pPr marL="123189" marR="368935">
              <a:lnSpc>
                <a:spcPct val="99200"/>
              </a:lnSpc>
              <a:spcBef>
                <a:spcPts val="790"/>
              </a:spcBef>
            </a:pPr>
            <a:r>
              <a:rPr dirty="0" sz="1300" spc="-5">
                <a:latin typeface="Calibri"/>
                <a:cs typeface="Calibri"/>
              </a:rPr>
              <a:t>Ask </a:t>
            </a:r>
            <a:r>
              <a:rPr dirty="0" sz="1300">
                <a:latin typeface="Calibri"/>
                <a:cs typeface="Calibri"/>
              </a:rPr>
              <a:t>the </a:t>
            </a:r>
            <a:r>
              <a:rPr dirty="0" sz="1300" spc="-10">
                <a:latin typeface="Calibri"/>
                <a:cs typeface="Calibri"/>
              </a:rPr>
              <a:t>parent </a:t>
            </a:r>
            <a:r>
              <a:rPr dirty="0" sz="1300" spc="-5">
                <a:latin typeface="Calibri"/>
                <a:cs typeface="Calibri"/>
              </a:rPr>
              <a:t>questions </a:t>
            </a:r>
            <a:r>
              <a:rPr dirty="0" sz="1300" spc="-10">
                <a:latin typeface="Calibri"/>
                <a:cs typeface="Calibri"/>
              </a:rPr>
              <a:t>to </a:t>
            </a:r>
            <a:r>
              <a:rPr dirty="0" sz="1300" spc="-5">
                <a:latin typeface="Calibri"/>
                <a:cs typeface="Calibri"/>
              </a:rPr>
              <a:t>ensure  they understand what </a:t>
            </a:r>
            <a:r>
              <a:rPr dirty="0" sz="1300" spc="-10">
                <a:latin typeface="Calibri"/>
                <a:cs typeface="Calibri"/>
              </a:rPr>
              <a:t>you have  </a:t>
            </a:r>
            <a:r>
              <a:rPr dirty="0" sz="1300" spc="-5">
                <a:latin typeface="Calibri"/>
                <a:cs typeface="Calibri"/>
              </a:rPr>
              <a:t>discussed:</a:t>
            </a:r>
            <a:endParaRPr sz="1300">
              <a:latin typeface="Calibri"/>
              <a:cs typeface="Calibri"/>
            </a:endParaRPr>
          </a:p>
          <a:p>
            <a:pPr marL="356870" marR="421005" indent="-233679">
              <a:lnSpc>
                <a:spcPct val="101499"/>
              </a:lnSpc>
              <a:spcBef>
                <a:spcPts val="25"/>
              </a:spcBef>
              <a:buFont typeface="Arial"/>
              <a:buChar char="•"/>
              <a:tabLst>
                <a:tab pos="356870" algn="l"/>
                <a:tab pos="357505" algn="l"/>
              </a:tabLst>
            </a:pPr>
            <a:r>
              <a:rPr dirty="0" sz="1300">
                <a:latin typeface="Calibri"/>
                <a:cs typeface="Calibri"/>
              </a:rPr>
              <a:t>Which medicine </a:t>
            </a:r>
            <a:r>
              <a:rPr dirty="0" sz="1300" spc="-5">
                <a:latin typeface="Calibri"/>
                <a:cs typeface="Calibri"/>
              </a:rPr>
              <a:t>will your </a:t>
            </a:r>
            <a:r>
              <a:rPr dirty="0" sz="1300">
                <a:latin typeface="Calibri"/>
                <a:cs typeface="Calibri"/>
              </a:rPr>
              <a:t>baby  </a:t>
            </a:r>
            <a:r>
              <a:rPr dirty="0" sz="1300" spc="-15">
                <a:latin typeface="Calibri"/>
                <a:cs typeface="Calibri"/>
              </a:rPr>
              <a:t>take? </a:t>
            </a:r>
            <a:r>
              <a:rPr dirty="0" sz="1300" spc="-5">
                <a:latin typeface="Calibri"/>
                <a:cs typeface="Calibri"/>
              </a:rPr>
              <a:t>How </a:t>
            </a:r>
            <a:r>
              <a:rPr dirty="0" sz="1300">
                <a:latin typeface="Calibri"/>
                <a:cs typeface="Calibri"/>
              </a:rPr>
              <a:t>much </a:t>
            </a:r>
            <a:r>
              <a:rPr dirty="0" sz="1300" spc="-5">
                <a:latin typeface="Calibri"/>
                <a:cs typeface="Calibri"/>
              </a:rPr>
              <a:t>will </a:t>
            </a:r>
            <a:r>
              <a:rPr dirty="0" sz="1300" spc="-10">
                <a:latin typeface="Calibri"/>
                <a:cs typeface="Calibri"/>
              </a:rPr>
              <a:t>you</a:t>
            </a:r>
            <a:r>
              <a:rPr dirty="0" sz="1300" spc="5">
                <a:latin typeface="Calibri"/>
                <a:cs typeface="Calibri"/>
              </a:rPr>
              <a:t> </a:t>
            </a:r>
            <a:r>
              <a:rPr dirty="0" sz="1300" spc="-5">
                <a:latin typeface="Calibri"/>
                <a:cs typeface="Calibri"/>
              </a:rPr>
              <a:t>give?</a:t>
            </a:r>
            <a:endParaRPr sz="1300">
              <a:latin typeface="Calibri"/>
              <a:cs typeface="Calibri"/>
            </a:endParaRPr>
          </a:p>
          <a:p>
            <a:pPr marL="356870" indent="-234315">
              <a:lnSpc>
                <a:spcPts val="1510"/>
              </a:lnSpc>
              <a:buFont typeface="Arial"/>
              <a:buChar char="•"/>
              <a:tabLst>
                <a:tab pos="356870" algn="l"/>
                <a:tab pos="357505" algn="l"/>
              </a:tabLst>
            </a:pPr>
            <a:r>
              <a:rPr dirty="0" sz="1300" spc="-5">
                <a:latin typeface="Calibri"/>
                <a:cs typeface="Calibri"/>
              </a:rPr>
              <a:t>How often? For how</a:t>
            </a:r>
            <a:r>
              <a:rPr dirty="0" sz="1300">
                <a:latin typeface="Calibri"/>
                <a:cs typeface="Calibri"/>
              </a:rPr>
              <a:t> long?</a:t>
            </a:r>
            <a:endParaRPr sz="1300">
              <a:latin typeface="Calibri"/>
              <a:cs typeface="Calibri"/>
            </a:endParaRPr>
          </a:p>
          <a:p>
            <a:pPr marL="356870" marR="376555" indent="-233679">
              <a:lnSpc>
                <a:spcPts val="1490"/>
              </a:lnSpc>
              <a:spcBef>
                <a:spcPts val="155"/>
              </a:spcBef>
              <a:buFont typeface="Arial"/>
              <a:buChar char="•"/>
              <a:tabLst>
                <a:tab pos="356870" algn="l"/>
                <a:tab pos="357505" algn="l"/>
              </a:tabLst>
            </a:pPr>
            <a:r>
              <a:rPr dirty="0" sz="1300" spc="-5">
                <a:latin typeface="Calibri"/>
                <a:cs typeface="Calibri"/>
              </a:rPr>
              <a:t>Show me how you’ll administer  </a:t>
            </a:r>
            <a:r>
              <a:rPr dirty="0" sz="1300" spc="-10">
                <a:latin typeface="Calibri"/>
                <a:cs typeface="Calibri"/>
              </a:rPr>
              <a:t>ARVS to </a:t>
            </a:r>
            <a:r>
              <a:rPr dirty="0" sz="1300" spc="-5">
                <a:latin typeface="Calibri"/>
                <a:cs typeface="Calibri"/>
              </a:rPr>
              <a:t>your</a:t>
            </a:r>
            <a:r>
              <a:rPr dirty="0" sz="1300" spc="15">
                <a:latin typeface="Calibri"/>
                <a:cs typeface="Calibri"/>
              </a:rPr>
              <a:t> </a:t>
            </a:r>
            <a:r>
              <a:rPr dirty="0" sz="1300" spc="-20">
                <a:latin typeface="Calibri"/>
                <a:cs typeface="Calibri"/>
              </a:rPr>
              <a:t>baby.</a:t>
            </a:r>
            <a:endParaRPr sz="1300">
              <a:latin typeface="Calibri"/>
              <a:cs typeface="Calibri"/>
            </a:endParaRPr>
          </a:p>
          <a:p>
            <a:pPr marL="356870" marR="287655" indent="-233679">
              <a:lnSpc>
                <a:spcPts val="1580"/>
              </a:lnSpc>
              <a:spcBef>
                <a:spcPts val="45"/>
              </a:spcBef>
              <a:buFont typeface="Arial"/>
              <a:buChar char="•"/>
              <a:tabLst>
                <a:tab pos="356870" algn="l"/>
                <a:tab pos="357505" algn="l"/>
              </a:tabLst>
            </a:pPr>
            <a:r>
              <a:rPr dirty="0" sz="1300" spc="-10">
                <a:latin typeface="Calibri"/>
                <a:cs typeface="Calibri"/>
              </a:rPr>
              <a:t>What’s </a:t>
            </a:r>
            <a:r>
              <a:rPr dirty="0" sz="1300">
                <a:latin typeface="Calibri"/>
                <a:cs typeface="Calibri"/>
              </a:rPr>
              <a:t>a </a:t>
            </a:r>
            <a:r>
              <a:rPr dirty="0" sz="1300" spc="-5">
                <a:latin typeface="Calibri"/>
                <a:cs typeface="Calibri"/>
              </a:rPr>
              <a:t>good </a:t>
            </a:r>
            <a:r>
              <a:rPr dirty="0" sz="1300" spc="-15">
                <a:latin typeface="Calibri"/>
                <a:cs typeface="Calibri"/>
              </a:rPr>
              <a:t>way </a:t>
            </a:r>
            <a:r>
              <a:rPr dirty="0" sz="1300" spc="-10">
                <a:latin typeface="Calibri"/>
                <a:cs typeface="Calibri"/>
              </a:rPr>
              <a:t>to </a:t>
            </a:r>
            <a:r>
              <a:rPr dirty="0" sz="1300" spc="-5">
                <a:latin typeface="Calibri"/>
                <a:cs typeface="Calibri"/>
              </a:rPr>
              <a:t>remember  your </a:t>
            </a:r>
            <a:r>
              <a:rPr dirty="0" sz="1300" spc="-10">
                <a:latin typeface="Calibri"/>
                <a:cs typeface="Calibri"/>
              </a:rPr>
              <a:t>baby’s ARV</a:t>
            </a:r>
            <a:r>
              <a:rPr dirty="0" sz="1300" spc="10">
                <a:latin typeface="Calibri"/>
                <a:cs typeface="Calibri"/>
              </a:rPr>
              <a:t> </a:t>
            </a:r>
            <a:r>
              <a:rPr dirty="0" sz="1300">
                <a:latin typeface="Calibri"/>
                <a:cs typeface="Calibri"/>
              </a:rPr>
              <a:t>dose?</a:t>
            </a:r>
            <a:endParaRPr sz="1300">
              <a:latin typeface="Calibri"/>
              <a:cs typeface="Calibri"/>
            </a:endParaRPr>
          </a:p>
          <a:p>
            <a:pPr marL="356870" indent="-234315">
              <a:lnSpc>
                <a:spcPts val="1460"/>
              </a:lnSpc>
              <a:buFont typeface="Arial"/>
              <a:buChar char="•"/>
              <a:tabLst>
                <a:tab pos="356870" algn="l"/>
                <a:tab pos="357505" algn="l"/>
              </a:tabLst>
            </a:pPr>
            <a:r>
              <a:rPr dirty="0" sz="1300" spc="-5" i="1">
                <a:latin typeface="Calibri"/>
                <a:cs typeface="Calibri"/>
              </a:rPr>
              <a:t>Give written resources </a:t>
            </a:r>
            <a:r>
              <a:rPr dirty="0" sz="1300" i="1">
                <a:latin typeface="Calibri"/>
                <a:cs typeface="Calibri"/>
              </a:rPr>
              <a:t>if </a:t>
            </a:r>
            <a:r>
              <a:rPr dirty="0" sz="1300" spc="-5" i="1">
                <a:latin typeface="Calibri"/>
                <a:cs typeface="Calibri"/>
              </a:rPr>
              <a:t>available.</a:t>
            </a:r>
            <a:endParaRPr sz="1300">
              <a:latin typeface="Calibri"/>
              <a:cs typeface="Calibri"/>
            </a:endParaRPr>
          </a:p>
        </p:txBody>
      </p:sp>
      <p:graphicFrame>
        <p:nvGraphicFramePr>
          <p:cNvPr id="17" name="object 17"/>
          <p:cNvGraphicFramePr>
            <a:graphicFrameLocks noGrp="1"/>
          </p:cNvGraphicFramePr>
          <p:nvPr/>
        </p:nvGraphicFramePr>
        <p:xfrm>
          <a:off x="3619195" y="5321579"/>
          <a:ext cx="5842635" cy="1872614"/>
        </p:xfrm>
        <a:graphic>
          <a:graphicData uri="http://schemas.openxmlformats.org/drawingml/2006/table">
            <a:tbl>
              <a:tblPr firstRow="1" bandRow="1">
                <a:tableStyleId>{2D5ABB26-0587-4C30-8999-92F81FD0307C}</a:tableStyleId>
              </a:tblPr>
              <a:tblGrid>
                <a:gridCol w="1696085"/>
                <a:gridCol w="1961514"/>
                <a:gridCol w="2165985"/>
              </a:tblGrid>
              <a:tr h="381000">
                <a:tc>
                  <a:txBody>
                    <a:bodyPr/>
                    <a:lstStyle/>
                    <a:p>
                      <a:pPr>
                        <a:lnSpc>
                          <a:spcPct val="100000"/>
                        </a:lnSpc>
                        <a:spcBef>
                          <a:spcPts val="50"/>
                        </a:spcBef>
                      </a:pPr>
                      <a:endParaRPr sz="1250">
                        <a:latin typeface="Times New Roman"/>
                        <a:cs typeface="Times New Roman"/>
                      </a:endParaRPr>
                    </a:p>
                    <a:p>
                      <a:pPr marL="451484">
                        <a:lnSpc>
                          <a:spcPct val="100000"/>
                        </a:lnSpc>
                        <a:spcBef>
                          <a:spcPts val="5"/>
                        </a:spcBef>
                      </a:pPr>
                      <a:r>
                        <a:rPr dirty="0" sz="1100" spc="-5" b="1">
                          <a:solidFill>
                            <a:srgbClr val="FFFFFF"/>
                          </a:solidFill>
                          <a:latin typeface="Calibri"/>
                          <a:cs typeface="Calibri"/>
                        </a:rPr>
                        <a:t>Dosage</a:t>
                      </a:r>
                      <a:r>
                        <a:rPr dirty="0" sz="1100" spc="-15" b="1">
                          <a:solidFill>
                            <a:srgbClr val="FFFFFF"/>
                          </a:solidFill>
                          <a:latin typeface="Calibri"/>
                          <a:cs typeface="Calibri"/>
                        </a:rPr>
                        <a:t> </a:t>
                      </a:r>
                      <a:r>
                        <a:rPr dirty="0" sz="1100" spc="-5" b="1">
                          <a:solidFill>
                            <a:srgbClr val="FFFFFF"/>
                          </a:solidFill>
                          <a:latin typeface="Calibri"/>
                          <a:cs typeface="Calibri"/>
                        </a:rPr>
                        <a:t>forms</a:t>
                      </a:r>
                      <a:endParaRPr sz="1100">
                        <a:latin typeface="Calibri"/>
                        <a:cs typeface="Calibri"/>
                      </a:endParaRPr>
                    </a:p>
                  </a:txBody>
                  <a:tcPr marL="0" marR="0" marB="0" marT="6350">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605155" marR="473075" indent="-125095">
                        <a:lnSpc>
                          <a:spcPts val="1420"/>
                        </a:lnSpc>
                        <a:spcBef>
                          <a:spcPts val="40"/>
                        </a:spcBef>
                      </a:pPr>
                      <a:r>
                        <a:rPr dirty="0" sz="1100" spc="-5" b="1">
                          <a:solidFill>
                            <a:srgbClr val="FFFFFF"/>
                          </a:solidFill>
                          <a:latin typeface="Calibri"/>
                          <a:cs typeface="Calibri"/>
                        </a:rPr>
                        <a:t>Dose </a:t>
                      </a:r>
                      <a:r>
                        <a:rPr dirty="0" sz="1100" b="1">
                          <a:solidFill>
                            <a:srgbClr val="FFFFFF"/>
                          </a:solidFill>
                          <a:latin typeface="Calibri"/>
                          <a:cs typeface="Calibri"/>
                        </a:rPr>
                        <a:t>0–6</a:t>
                      </a:r>
                      <a:r>
                        <a:rPr dirty="0" sz="1100" spc="-70" b="1">
                          <a:solidFill>
                            <a:srgbClr val="FFFFFF"/>
                          </a:solidFill>
                          <a:latin typeface="Calibri"/>
                          <a:cs typeface="Calibri"/>
                        </a:rPr>
                        <a:t> </a:t>
                      </a:r>
                      <a:r>
                        <a:rPr dirty="0" sz="1100" spc="-5" b="1">
                          <a:solidFill>
                            <a:srgbClr val="FFFFFF"/>
                          </a:solidFill>
                          <a:latin typeface="Calibri"/>
                          <a:cs typeface="Calibri"/>
                        </a:rPr>
                        <a:t>weeks*  AZT and</a:t>
                      </a:r>
                      <a:r>
                        <a:rPr dirty="0" sz="1100" spc="-30" b="1">
                          <a:solidFill>
                            <a:srgbClr val="FFFFFF"/>
                          </a:solidFill>
                          <a:latin typeface="Calibri"/>
                          <a:cs typeface="Calibri"/>
                        </a:rPr>
                        <a:t> </a:t>
                      </a:r>
                      <a:r>
                        <a:rPr dirty="0" sz="1100" b="1">
                          <a:solidFill>
                            <a:srgbClr val="FFFFFF"/>
                          </a:solidFill>
                          <a:latin typeface="Calibri"/>
                          <a:cs typeface="Calibri"/>
                        </a:rPr>
                        <a:t>NVP</a:t>
                      </a:r>
                      <a:endParaRPr sz="1100">
                        <a:latin typeface="Calibri"/>
                        <a:cs typeface="Calibri"/>
                      </a:endParaRPr>
                    </a:p>
                  </a:txBody>
                  <a:tcPr marL="0" marR="0" marB="0" marT="5080">
                    <a:lnL w="19050">
                      <a:solidFill>
                        <a:srgbClr val="FFFFFF"/>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816610" marR="573405" indent="-234950">
                        <a:lnSpc>
                          <a:spcPts val="1420"/>
                        </a:lnSpc>
                        <a:spcBef>
                          <a:spcPts val="40"/>
                        </a:spcBef>
                      </a:pPr>
                      <a:r>
                        <a:rPr dirty="0" sz="1100" spc="-5" b="1">
                          <a:solidFill>
                            <a:srgbClr val="FFFFFF"/>
                          </a:solidFill>
                          <a:latin typeface="Calibri"/>
                          <a:cs typeface="Calibri"/>
                        </a:rPr>
                        <a:t>Dose </a:t>
                      </a:r>
                      <a:r>
                        <a:rPr dirty="0" sz="1100" b="1">
                          <a:solidFill>
                            <a:srgbClr val="FFFFFF"/>
                          </a:solidFill>
                          <a:latin typeface="Calibri"/>
                          <a:cs typeface="Calibri"/>
                        </a:rPr>
                        <a:t>6–12</a:t>
                      </a:r>
                      <a:r>
                        <a:rPr dirty="0" sz="1100" spc="-65" b="1">
                          <a:solidFill>
                            <a:srgbClr val="FFFFFF"/>
                          </a:solidFill>
                          <a:latin typeface="Calibri"/>
                          <a:cs typeface="Calibri"/>
                        </a:rPr>
                        <a:t> </a:t>
                      </a:r>
                      <a:r>
                        <a:rPr dirty="0" sz="1100" spc="-5" b="1">
                          <a:solidFill>
                            <a:srgbClr val="FFFFFF"/>
                          </a:solidFill>
                          <a:latin typeface="Calibri"/>
                          <a:cs typeface="Calibri"/>
                        </a:rPr>
                        <a:t>weeks  </a:t>
                      </a:r>
                      <a:r>
                        <a:rPr dirty="0" sz="1100" b="1">
                          <a:solidFill>
                            <a:srgbClr val="FFFFFF"/>
                          </a:solidFill>
                          <a:latin typeface="Calibri"/>
                          <a:cs typeface="Calibri"/>
                        </a:rPr>
                        <a:t>NVP</a:t>
                      </a:r>
                      <a:r>
                        <a:rPr dirty="0" sz="1100" spc="-15" b="1">
                          <a:solidFill>
                            <a:srgbClr val="FFFFFF"/>
                          </a:solidFill>
                          <a:latin typeface="Calibri"/>
                          <a:cs typeface="Calibri"/>
                        </a:rPr>
                        <a:t> </a:t>
                      </a:r>
                      <a:r>
                        <a:rPr dirty="0" sz="1100" spc="-5" b="1">
                          <a:solidFill>
                            <a:srgbClr val="FFFFFF"/>
                          </a:solidFill>
                          <a:latin typeface="Calibri"/>
                          <a:cs typeface="Calibri"/>
                        </a:rPr>
                        <a:t>only</a:t>
                      </a:r>
                      <a:endParaRPr sz="1100">
                        <a:latin typeface="Calibri"/>
                        <a:cs typeface="Calibri"/>
                      </a:endParaRPr>
                    </a:p>
                  </a:txBody>
                  <a:tcPr marL="0" marR="0" marB="0" marT="5080">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BACC6"/>
                    </a:solidFill>
                  </a:tcPr>
                </a:tc>
              </a:tr>
              <a:tr h="251460">
                <a:tc rowSpan="2">
                  <a:txBody>
                    <a:bodyPr/>
                    <a:lstStyle/>
                    <a:p>
                      <a:pPr marL="424815" marR="417195" indent="229235">
                        <a:lnSpc>
                          <a:spcPct val="101800"/>
                        </a:lnSpc>
                        <a:spcBef>
                          <a:spcPts val="5"/>
                        </a:spcBef>
                      </a:pPr>
                      <a:r>
                        <a:rPr dirty="0" sz="1100" spc="-5" b="1">
                          <a:solidFill>
                            <a:srgbClr val="FFFF00"/>
                          </a:solidFill>
                          <a:latin typeface="Calibri"/>
                          <a:cs typeface="Calibri"/>
                        </a:rPr>
                        <a:t>Syrups  </a:t>
                      </a:r>
                      <a:r>
                        <a:rPr dirty="0" sz="1100" spc="-5" b="1">
                          <a:solidFill>
                            <a:srgbClr val="FFFFFF"/>
                          </a:solidFill>
                          <a:latin typeface="Calibri"/>
                          <a:cs typeface="Calibri"/>
                        </a:rPr>
                        <a:t>AZT</a:t>
                      </a:r>
                      <a:r>
                        <a:rPr dirty="0" sz="1100" spc="-70" b="1">
                          <a:solidFill>
                            <a:srgbClr val="FFFFFF"/>
                          </a:solidFill>
                          <a:latin typeface="Calibri"/>
                          <a:cs typeface="Calibri"/>
                        </a:rPr>
                        <a:t> </a:t>
                      </a:r>
                      <a:r>
                        <a:rPr dirty="0" sz="1100" b="1">
                          <a:solidFill>
                            <a:srgbClr val="FFFFFF"/>
                          </a:solidFill>
                          <a:latin typeface="Calibri"/>
                          <a:cs typeface="Calibri"/>
                        </a:rPr>
                        <a:t>10/mg/ml  NVP</a:t>
                      </a:r>
                      <a:r>
                        <a:rPr dirty="0" sz="1100" spc="-45" b="1">
                          <a:solidFill>
                            <a:srgbClr val="FFFFFF"/>
                          </a:solidFill>
                          <a:latin typeface="Calibri"/>
                          <a:cs typeface="Calibri"/>
                        </a:rPr>
                        <a:t> </a:t>
                      </a:r>
                      <a:r>
                        <a:rPr dirty="0" sz="1100" b="1">
                          <a:solidFill>
                            <a:srgbClr val="FFFFFF"/>
                          </a:solidFill>
                          <a:latin typeface="Calibri"/>
                          <a:cs typeface="Calibri"/>
                        </a:rPr>
                        <a:t>10mg/ml</a:t>
                      </a:r>
                      <a:endParaRPr sz="1100">
                        <a:latin typeface="Calibri"/>
                        <a:cs typeface="Calibri"/>
                      </a:endParaRPr>
                    </a:p>
                  </a:txBody>
                  <a:tcPr marL="0" marR="0" marB="0" marT="635">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99695">
                        <a:lnSpc>
                          <a:spcPct val="100000"/>
                        </a:lnSpc>
                        <a:spcBef>
                          <a:spcPts val="219"/>
                        </a:spcBef>
                      </a:pPr>
                      <a:r>
                        <a:rPr dirty="0" sz="1100" spc="-5">
                          <a:latin typeface="Calibri"/>
                          <a:cs typeface="Calibri"/>
                        </a:rPr>
                        <a:t>AZT </a:t>
                      </a:r>
                      <a:r>
                        <a:rPr dirty="0" sz="1100">
                          <a:latin typeface="Calibri"/>
                          <a:cs typeface="Calibri"/>
                        </a:rPr>
                        <a:t>1.5 </a:t>
                      </a:r>
                      <a:r>
                        <a:rPr dirty="0" sz="1100" spc="-5">
                          <a:latin typeface="Calibri"/>
                          <a:cs typeface="Calibri"/>
                        </a:rPr>
                        <a:t>ml twice daily </a:t>
                      </a:r>
                      <a:r>
                        <a:rPr dirty="0" sz="1100">
                          <a:latin typeface="Calibri"/>
                          <a:cs typeface="Calibri"/>
                        </a:rPr>
                        <a:t>(15</a:t>
                      </a:r>
                      <a:r>
                        <a:rPr dirty="0" sz="1100" spc="-15">
                          <a:latin typeface="Calibri"/>
                          <a:cs typeface="Calibri"/>
                        </a:rPr>
                        <a:t> </a:t>
                      </a:r>
                      <a:r>
                        <a:rPr dirty="0" sz="1100" spc="-5">
                          <a:latin typeface="Calibri"/>
                          <a:cs typeface="Calibri"/>
                        </a:rPr>
                        <a:t>mg)</a:t>
                      </a:r>
                      <a:endParaRPr sz="11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000000"/>
                      </a:solidFill>
                      <a:prstDash val="solid"/>
                    </a:lnT>
                    <a:lnB w="19050">
                      <a:solidFill>
                        <a:srgbClr val="FFFFFF"/>
                      </a:solidFill>
                      <a:prstDash val="solid"/>
                    </a:lnB>
                    <a:solidFill>
                      <a:srgbClr val="D0E3EA"/>
                    </a:solidFill>
                  </a:tcPr>
                </a:tc>
                <a:tc rowSpan="2">
                  <a:txBody>
                    <a:bodyPr/>
                    <a:lstStyle/>
                    <a:p>
                      <a:pPr>
                        <a:lnSpc>
                          <a:spcPct val="100000"/>
                        </a:lnSpc>
                        <a:spcBef>
                          <a:spcPts val="25"/>
                        </a:spcBef>
                      </a:pPr>
                      <a:endParaRPr sz="1150">
                        <a:latin typeface="Times New Roman"/>
                        <a:cs typeface="Times New Roman"/>
                      </a:endParaRPr>
                    </a:p>
                    <a:p>
                      <a:pPr marL="222885">
                        <a:lnSpc>
                          <a:spcPct val="100000"/>
                        </a:lnSpc>
                      </a:pPr>
                      <a:r>
                        <a:rPr dirty="0" sz="1100">
                          <a:latin typeface="Calibri"/>
                          <a:cs typeface="Calibri"/>
                        </a:rPr>
                        <a:t>NVP — 2 </a:t>
                      </a:r>
                      <a:r>
                        <a:rPr dirty="0" sz="1100" spc="-5">
                          <a:latin typeface="Calibri"/>
                          <a:cs typeface="Calibri"/>
                        </a:rPr>
                        <a:t>ml once daily</a:t>
                      </a:r>
                      <a:r>
                        <a:rPr dirty="0" sz="1100" spc="-20">
                          <a:latin typeface="Calibri"/>
                          <a:cs typeface="Calibri"/>
                        </a:rPr>
                        <a:t> </a:t>
                      </a:r>
                      <a:r>
                        <a:rPr dirty="0" sz="1100" spc="-5">
                          <a:latin typeface="Calibri"/>
                          <a:cs typeface="Calibri"/>
                        </a:rPr>
                        <a:t>(20mg)</a:t>
                      </a:r>
                      <a:endParaRPr sz="1100">
                        <a:latin typeface="Calibri"/>
                        <a:cs typeface="Calibri"/>
                      </a:endParaRPr>
                    </a:p>
                  </a:txBody>
                  <a:tcPr marL="0" marR="0" marB="0" marT="3175">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E3EA"/>
                    </a:solidFill>
                  </a:tcPr>
                </a:tc>
              </a:tr>
              <a:tr h="281940">
                <a:tc vMerge="1">
                  <a:txBody>
                    <a:bodyPr/>
                    <a:lstStyle/>
                    <a:p>
                      <a:pPr/>
                    </a:p>
                  </a:txBody>
                  <a:tcPr marL="0" marR="0" marB="0" marT="635">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67945">
                        <a:lnSpc>
                          <a:spcPct val="100000"/>
                        </a:lnSpc>
                        <a:spcBef>
                          <a:spcPts val="350"/>
                        </a:spcBef>
                      </a:pPr>
                      <a:r>
                        <a:rPr dirty="0" sz="1100">
                          <a:latin typeface="Calibri"/>
                          <a:cs typeface="Calibri"/>
                        </a:rPr>
                        <a:t>NVP 1.5 </a:t>
                      </a:r>
                      <a:r>
                        <a:rPr dirty="0" sz="1100" spc="-5">
                          <a:latin typeface="Calibri"/>
                          <a:cs typeface="Calibri"/>
                        </a:rPr>
                        <a:t>ml once daily </a:t>
                      </a:r>
                      <a:r>
                        <a:rPr dirty="0" sz="1100">
                          <a:latin typeface="Calibri"/>
                          <a:cs typeface="Calibri"/>
                        </a:rPr>
                        <a:t>(15</a:t>
                      </a:r>
                      <a:r>
                        <a:rPr dirty="0" sz="1100" spc="-30">
                          <a:latin typeface="Calibri"/>
                          <a:cs typeface="Calibri"/>
                        </a:rPr>
                        <a:t> </a:t>
                      </a:r>
                      <a:r>
                        <a:rPr dirty="0" sz="1100" spc="-5">
                          <a:latin typeface="Calibri"/>
                          <a:cs typeface="Calibri"/>
                        </a:rPr>
                        <a:t>mg)</a:t>
                      </a:r>
                      <a:endParaRPr sz="1100">
                        <a:latin typeface="Calibri"/>
                        <a:cs typeface="Calibri"/>
                      </a:endParaRPr>
                    </a:p>
                  </a:txBody>
                  <a:tcPr marL="0" marR="0" marB="0" marT="44450">
                    <a:lnL w="19050">
                      <a:solidFill>
                        <a:srgbClr val="FFFFFF"/>
                      </a:solidFill>
                      <a:prstDash val="solid"/>
                    </a:lnL>
                    <a:lnR w="19050">
                      <a:solidFill>
                        <a:srgbClr val="FFFFFF"/>
                      </a:solidFill>
                      <a:prstDash val="solid"/>
                    </a:lnR>
                    <a:lnT w="19050">
                      <a:solidFill>
                        <a:srgbClr val="FFFFFF"/>
                      </a:solidFill>
                      <a:prstDash val="solid"/>
                    </a:lnT>
                    <a:lnB w="19050">
                      <a:solidFill>
                        <a:srgbClr val="000000"/>
                      </a:solidFill>
                      <a:prstDash val="solid"/>
                    </a:lnB>
                    <a:solidFill>
                      <a:srgbClr val="E9F1F5"/>
                    </a:solidFill>
                  </a:tcPr>
                </a:tc>
                <a:tc vMerge="1">
                  <a:txBody>
                    <a:bodyPr/>
                    <a:lstStyle/>
                    <a:p>
                      <a:pPr/>
                    </a:p>
                  </a:txBody>
                  <a:tcPr marL="0" marR="0" marB="0" marT="3175">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E3EA"/>
                    </a:solidFill>
                  </a:tcPr>
                </a:tc>
              </a:tr>
              <a:tr h="378506">
                <a:tc rowSpan="2">
                  <a:txBody>
                    <a:bodyPr/>
                    <a:lstStyle/>
                    <a:p>
                      <a:pPr algn="ctr" marL="543560" marR="536575" indent="1270">
                        <a:lnSpc>
                          <a:spcPct val="107300"/>
                        </a:lnSpc>
                        <a:spcBef>
                          <a:spcPts val="340"/>
                        </a:spcBef>
                      </a:pPr>
                      <a:r>
                        <a:rPr dirty="0" sz="1100" spc="-5" b="1">
                          <a:solidFill>
                            <a:srgbClr val="FFFF00"/>
                          </a:solidFill>
                          <a:latin typeface="Calibri"/>
                          <a:cs typeface="Calibri"/>
                        </a:rPr>
                        <a:t>Tablets  </a:t>
                      </a:r>
                      <a:r>
                        <a:rPr dirty="0" sz="1100" spc="-5" b="1">
                          <a:solidFill>
                            <a:srgbClr val="FFFFFF"/>
                          </a:solidFill>
                          <a:latin typeface="Calibri"/>
                          <a:cs typeface="Calibri"/>
                        </a:rPr>
                        <a:t>AZT </a:t>
                      </a:r>
                      <a:r>
                        <a:rPr dirty="0" sz="1100" b="1">
                          <a:solidFill>
                            <a:srgbClr val="FFFFFF"/>
                          </a:solidFill>
                          <a:latin typeface="Calibri"/>
                          <a:cs typeface="Calibri"/>
                        </a:rPr>
                        <a:t>60</a:t>
                      </a:r>
                      <a:r>
                        <a:rPr dirty="0" sz="1100" spc="-75" b="1">
                          <a:solidFill>
                            <a:srgbClr val="FFFFFF"/>
                          </a:solidFill>
                          <a:latin typeface="Calibri"/>
                          <a:cs typeface="Calibri"/>
                        </a:rPr>
                        <a:t> </a:t>
                      </a:r>
                      <a:r>
                        <a:rPr dirty="0" sz="1100" b="1">
                          <a:solidFill>
                            <a:srgbClr val="FFFFFF"/>
                          </a:solidFill>
                          <a:latin typeface="Calibri"/>
                          <a:cs typeface="Calibri"/>
                        </a:rPr>
                        <a:t>mg</a:t>
                      </a:r>
                      <a:endParaRPr sz="1100">
                        <a:latin typeface="Calibri"/>
                        <a:cs typeface="Calibri"/>
                      </a:endParaRPr>
                    </a:p>
                    <a:p>
                      <a:pPr algn="ctr">
                        <a:lnSpc>
                          <a:spcPts val="1295"/>
                        </a:lnSpc>
                      </a:pPr>
                      <a:r>
                        <a:rPr dirty="0" sz="1100" b="1">
                          <a:solidFill>
                            <a:srgbClr val="FFFFFF"/>
                          </a:solidFill>
                          <a:latin typeface="Calibri"/>
                          <a:cs typeface="Calibri"/>
                        </a:rPr>
                        <a:t>NVP 50</a:t>
                      </a:r>
                      <a:r>
                        <a:rPr dirty="0" sz="1100" spc="-90" b="1">
                          <a:solidFill>
                            <a:srgbClr val="FFFFFF"/>
                          </a:solidFill>
                          <a:latin typeface="Calibri"/>
                          <a:cs typeface="Calibri"/>
                        </a:rPr>
                        <a:t> </a:t>
                      </a:r>
                      <a:r>
                        <a:rPr dirty="0" sz="1100" b="1">
                          <a:solidFill>
                            <a:srgbClr val="FFFFFF"/>
                          </a:solidFill>
                          <a:latin typeface="Calibri"/>
                          <a:cs typeface="Calibri"/>
                        </a:rPr>
                        <a:t>mg</a:t>
                      </a:r>
                      <a:endParaRPr sz="1100">
                        <a:latin typeface="Calibri"/>
                        <a:cs typeface="Calibri"/>
                      </a:endParaRPr>
                    </a:p>
                  </a:txBody>
                  <a:tcPr marL="0" marR="0" marB="0" marT="43180">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67945">
                        <a:lnSpc>
                          <a:spcPct val="100000"/>
                        </a:lnSpc>
                        <a:spcBef>
                          <a:spcPts val="720"/>
                        </a:spcBef>
                      </a:pPr>
                      <a:r>
                        <a:rPr dirty="0" sz="1100" spc="-5">
                          <a:latin typeface="Calibri"/>
                          <a:cs typeface="Calibri"/>
                        </a:rPr>
                        <a:t>AZT </a:t>
                      </a:r>
                      <a:r>
                        <a:rPr dirty="0" sz="1100">
                          <a:latin typeface="Calibri"/>
                          <a:cs typeface="Calibri"/>
                        </a:rPr>
                        <a:t>¼ </a:t>
                      </a:r>
                      <a:r>
                        <a:rPr dirty="0" sz="1100" spc="-5">
                          <a:latin typeface="Calibri"/>
                          <a:cs typeface="Calibri"/>
                        </a:rPr>
                        <a:t>tablet twice daily</a:t>
                      </a:r>
                      <a:r>
                        <a:rPr dirty="0" sz="1100" spc="-20">
                          <a:latin typeface="Calibri"/>
                          <a:cs typeface="Calibri"/>
                        </a:rPr>
                        <a:t> </a:t>
                      </a:r>
                      <a:r>
                        <a:rPr dirty="0" sz="1100" spc="-5">
                          <a:latin typeface="Calibri"/>
                          <a:cs typeface="Calibri"/>
                        </a:rPr>
                        <a:t>(15mg)</a:t>
                      </a:r>
                      <a:endParaRPr sz="1100">
                        <a:latin typeface="Calibri"/>
                        <a:cs typeface="Calibri"/>
                      </a:endParaRPr>
                    </a:p>
                  </a:txBody>
                  <a:tcPr marL="0" marR="0" marB="0" marT="91440">
                    <a:lnL w="19050">
                      <a:solidFill>
                        <a:srgbClr val="FFFFFF"/>
                      </a:solidFill>
                      <a:prstDash val="solid"/>
                    </a:lnL>
                    <a:lnR w="19050">
                      <a:solidFill>
                        <a:srgbClr val="FFFFFF"/>
                      </a:solidFill>
                      <a:prstDash val="solid"/>
                    </a:lnR>
                    <a:lnT w="19050">
                      <a:solidFill>
                        <a:srgbClr val="000000"/>
                      </a:solidFill>
                      <a:prstDash val="solid"/>
                    </a:lnT>
                    <a:lnB w="19050">
                      <a:solidFill>
                        <a:srgbClr val="FFFFFF"/>
                      </a:solidFill>
                      <a:prstDash val="solid"/>
                    </a:lnB>
                    <a:solidFill>
                      <a:srgbClr val="D0E3EA"/>
                    </a:solidFill>
                  </a:tcPr>
                </a:tc>
                <a:tc rowSpan="2">
                  <a:txBody>
                    <a:bodyPr/>
                    <a:lstStyle/>
                    <a:p>
                      <a:pPr>
                        <a:lnSpc>
                          <a:spcPct val="100000"/>
                        </a:lnSpc>
                        <a:spcBef>
                          <a:spcPts val="30"/>
                        </a:spcBef>
                      </a:pPr>
                      <a:endParaRPr sz="1500">
                        <a:latin typeface="Times New Roman"/>
                        <a:cs typeface="Times New Roman"/>
                      </a:endParaRPr>
                    </a:p>
                    <a:p>
                      <a:pPr marL="116205">
                        <a:lnSpc>
                          <a:spcPct val="100000"/>
                        </a:lnSpc>
                      </a:pPr>
                      <a:r>
                        <a:rPr dirty="0" sz="1100">
                          <a:latin typeface="Calibri"/>
                          <a:cs typeface="Calibri"/>
                        </a:rPr>
                        <a:t>NVP — ½ </a:t>
                      </a:r>
                      <a:r>
                        <a:rPr dirty="0" sz="1100" spc="-5">
                          <a:latin typeface="Calibri"/>
                          <a:cs typeface="Calibri"/>
                        </a:rPr>
                        <a:t>tablet once daily</a:t>
                      </a:r>
                      <a:r>
                        <a:rPr dirty="0" sz="1100" spc="-40">
                          <a:latin typeface="Calibri"/>
                          <a:cs typeface="Calibri"/>
                        </a:rPr>
                        <a:t> </a:t>
                      </a:r>
                      <a:r>
                        <a:rPr dirty="0" sz="1100" spc="-5">
                          <a:latin typeface="Calibri"/>
                          <a:cs typeface="Calibri"/>
                        </a:rPr>
                        <a:t>(25mg)</a:t>
                      </a:r>
                      <a:endParaRPr sz="1100">
                        <a:latin typeface="Calibri"/>
                        <a:cs typeface="Calibri"/>
                      </a:endParaRPr>
                    </a:p>
                  </a:txBody>
                  <a:tcPr marL="0" marR="0" marB="0" marT="3810">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E3EA"/>
                    </a:solidFill>
                  </a:tcPr>
                </a:tc>
              </a:tr>
              <a:tr h="261574">
                <a:tc vMerge="1">
                  <a:txBody>
                    <a:bodyPr/>
                    <a:lstStyle/>
                    <a:p>
                      <a:pPr/>
                    </a:p>
                  </a:txBody>
                  <a:tcPr marL="0" marR="0" marB="0" marT="43180">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solidFill>
                      <a:srgbClr val="4BACC6"/>
                    </a:solidFill>
                  </a:tcPr>
                </a:tc>
                <a:tc>
                  <a:txBody>
                    <a:bodyPr/>
                    <a:lstStyle/>
                    <a:p>
                      <a:pPr marL="67945">
                        <a:lnSpc>
                          <a:spcPct val="100000"/>
                        </a:lnSpc>
                        <a:spcBef>
                          <a:spcPts val="260"/>
                        </a:spcBef>
                      </a:pPr>
                      <a:r>
                        <a:rPr dirty="0" sz="1100">
                          <a:latin typeface="Calibri"/>
                          <a:cs typeface="Calibri"/>
                        </a:rPr>
                        <a:t>NVP ¼ </a:t>
                      </a:r>
                      <a:r>
                        <a:rPr dirty="0" sz="1100" spc="-5">
                          <a:latin typeface="Calibri"/>
                          <a:cs typeface="Calibri"/>
                        </a:rPr>
                        <a:t>tablet once daily</a:t>
                      </a:r>
                      <a:r>
                        <a:rPr dirty="0" sz="1100" spc="-40">
                          <a:latin typeface="Calibri"/>
                          <a:cs typeface="Calibri"/>
                        </a:rPr>
                        <a:t> </a:t>
                      </a:r>
                      <a:r>
                        <a:rPr dirty="0" sz="1100" spc="-5">
                          <a:latin typeface="Calibri"/>
                          <a:cs typeface="Calibri"/>
                        </a:rPr>
                        <a:t>(12mg)</a:t>
                      </a:r>
                      <a:endParaRPr sz="1100">
                        <a:latin typeface="Calibri"/>
                        <a:cs typeface="Calibri"/>
                      </a:endParaRPr>
                    </a:p>
                  </a:txBody>
                  <a:tcPr marL="0" marR="0" marB="0" marT="33020">
                    <a:lnL w="19050">
                      <a:solidFill>
                        <a:srgbClr val="FFFFFF"/>
                      </a:solidFill>
                      <a:prstDash val="solid"/>
                    </a:lnL>
                    <a:lnR w="19050">
                      <a:solidFill>
                        <a:srgbClr val="FFFFFF"/>
                      </a:solidFill>
                      <a:prstDash val="solid"/>
                    </a:lnR>
                    <a:lnT w="19050">
                      <a:solidFill>
                        <a:srgbClr val="FFFFFF"/>
                      </a:solidFill>
                      <a:prstDash val="solid"/>
                    </a:lnT>
                    <a:lnB w="19050">
                      <a:solidFill>
                        <a:srgbClr val="000000"/>
                      </a:solidFill>
                      <a:prstDash val="solid"/>
                    </a:lnB>
                    <a:solidFill>
                      <a:srgbClr val="E9F1F5"/>
                    </a:solidFill>
                  </a:tcPr>
                </a:tc>
                <a:tc vMerge="1">
                  <a:txBody>
                    <a:bodyPr/>
                    <a:lstStyle/>
                    <a:p>
                      <a:pPr/>
                    </a:p>
                  </a:txBody>
                  <a:tcPr marL="0" marR="0" marB="0" marT="3810">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E3EA"/>
                    </a:solidFill>
                  </a:tcPr>
                </a:tc>
              </a:tr>
              <a:tr h="305329">
                <a:tc gridSpan="3">
                  <a:txBody>
                    <a:bodyPr/>
                    <a:lstStyle/>
                    <a:p>
                      <a:pPr marL="67945">
                        <a:lnSpc>
                          <a:spcPct val="100000"/>
                        </a:lnSpc>
                        <a:spcBef>
                          <a:spcPts val="434"/>
                        </a:spcBef>
                      </a:pPr>
                      <a:r>
                        <a:rPr dirty="0" sz="1100" b="1">
                          <a:solidFill>
                            <a:srgbClr val="FFFFFF"/>
                          </a:solidFill>
                          <a:latin typeface="Calibri"/>
                          <a:cs typeface="Calibri"/>
                        </a:rPr>
                        <a:t>* </a:t>
                      </a:r>
                      <a:r>
                        <a:rPr dirty="0" sz="1100" spc="-5" b="1">
                          <a:solidFill>
                            <a:srgbClr val="FFFFFF"/>
                          </a:solidFill>
                          <a:latin typeface="Calibri"/>
                          <a:cs typeface="Calibri"/>
                        </a:rPr>
                        <a:t>If infant weighs between </a:t>
                      </a:r>
                      <a:r>
                        <a:rPr dirty="0" sz="1100" b="1">
                          <a:solidFill>
                            <a:srgbClr val="FFFFFF"/>
                          </a:solidFill>
                          <a:latin typeface="Calibri"/>
                          <a:cs typeface="Calibri"/>
                        </a:rPr>
                        <a:t>2000–2500 </a:t>
                      </a:r>
                      <a:r>
                        <a:rPr dirty="0" sz="1100" spc="-5" b="1">
                          <a:solidFill>
                            <a:srgbClr val="FFFFFF"/>
                          </a:solidFill>
                          <a:latin typeface="Calibri"/>
                          <a:cs typeface="Calibri"/>
                        </a:rPr>
                        <a:t>grams, </a:t>
                      </a:r>
                      <a:r>
                        <a:rPr dirty="0" sz="1100" b="1">
                          <a:solidFill>
                            <a:srgbClr val="FFFFFF"/>
                          </a:solidFill>
                          <a:latin typeface="Calibri"/>
                          <a:cs typeface="Calibri"/>
                        </a:rPr>
                        <a:t>give 1.0</a:t>
                      </a:r>
                      <a:r>
                        <a:rPr dirty="0" sz="1100" spc="35" b="1">
                          <a:solidFill>
                            <a:srgbClr val="FFFFFF"/>
                          </a:solidFill>
                          <a:latin typeface="Calibri"/>
                          <a:cs typeface="Calibri"/>
                        </a:rPr>
                        <a:t> </a:t>
                      </a:r>
                      <a:r>
                        <a:rPr dirty="0" sz="1100" b="1">
                          <a:solidFill>
                            <a:srgbClr val="FFFFFF"/>
                          </a:solidFill>
                          <a:latin typeface="Calibri"/>
                          <a:cs typeface="Calibri"/>
                        </a:rPr>
                        <a:t>ml</a:t>
                      </a:r>
                      <a:endParaRPr sz="1100">
                        <a:latin typeface="Calibri"/>
                        <a:cs typeface="Calibri"/>
                      </a:endParaRPr>
                    </a:p>
                  </a:txBody>
                  <a:tcPr marL="0" marR="0" marB="0" marT="55244">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BACC6"/>
                    </a:solidFill>
                  </a:tcPr>
                </a:tc>
                <a:tc hMerge="1">
                  <a:txBody>
                    <a:bodyPr/>
                    <a:lstStyle/>
                    <a:p>
                      <a:pPr/>
                    </a:p>
                  </a:txBody>
                  <a:tcPr marL="0" marR="0" marB="0" marT="0"/>
                </a:tc>
                <a:tc hMerge="1">
                  <a:txBody>
                    <a:bodyPr/>
                    <a:lstStyle/>
                    <a:p>
                      <a:pPr/>
                    </a:p>
                  </a:txBody>
                  <a:tcPr marL="0" marR="0" marB="0" marT="0"/>
                </a:tc>
              </a:tr>
            </a:tbl>
          </a:graphicData>
        </a:graphic>
      </p:graphicFrame>
      <p:grpSp>
        <p:nvGrpSpPr>
          <p:cNvPr id="18" name="object 18"/>
          <p:cNvGrpSpPr/>
          <p:nvPr/>
        </p:nvGrpSpPr>
        <p:grpSpPr>
          <a:xfrm>
            <a:off x="7691437" y="743672"/>
            <a:ext cx="1740535" cy="1233170"/>
            <a:chOff x="7691437" y="743672"/>
            <a:chExt cx="1740535" cy="1233170"/>
          </a:xfrm>
        </p:grpSpPr>
        <p:sp>
          <p:nvSpPr>
            <p:cNvPr id="19" name="object 19"/>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0" name="object 20"/>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1" name="object 21"/>
            <p:cNvSpPr/>
            <p:nvPr/>
          </p:nvSpPr>
          <p:spPr>
            <a:xfrm>
              <a:off x="7837718" y="854219"/>
              <a:ext cx="1447798" cy="1048405"/>
            </a:xfrm>
            <a:prstGeom prst="rect">
              <a:avLst/>
            </a:prstGeom>
            <a:blipFill>
              <a:blip r:embed="rId5" cstate="print"/>
              <a:stretch>
                <a:fillRect/>
              </a:stretch>
            </a:blipFill>
          </p:spPr>
          <p:txBody>
            <a:bodyPr wrap="square" lIns="0" tIns="0" rIns="0" bIns="0" rtlCol="0"/>
            <a:lstStyle/>
            <a:p/>
          </p:txBody>
        </p:sp>
      </p:grpSp>
      <p:sp>
        <p:nvSpPr>
          <p:cNvPr id="22" name="object 22"/>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grpSp>
        <p:nvGrpSpPr>
          <p:cNvPr id="23" name="object 23"/>
          <p:cNvGrpSpPr/>
          <p:nvPr/>
        </p:nvGrpSpPr>
        <p:grpSpPr>
          <a:xfrm>
            <a:off x="505968" y="3264408"/>
            <a:ext cx="2935605" cy="1061085"/>
            <a:chOff x="505968" y="3264408"/>
            <a:chExt cx="2935605" cy="1061085"/>
          </a:xfrm>
        </p:grpSpPr>
        <p:sp>
          <p:nvSpPr>
            <p:cNvPr id="24" name="object 24"/>
            <p:cNvSpPr/>
            <p:nvPr/>
          </p:nvSpPr>
          <p:spPr>
            <a:xfrm>
              <a:off x="505968" y="3264408"/>
              <a:ext cx="2935224" cy="1060703"/>
            </a:xfrm>
            <a:prstGeom prst="rect">
              <a:avLst/>
            </a:prstGeom>
            <a:blipFill>
              <a:blip r:embed="rId6" cstate="print"/>
              <a:stretch>
                <a:fillRect/>
              </a:stretch>
            </a:blipFill>
          </p:spPr>
          <p:txBody>
            <a:bodyPr wrap="square" lIns="0" tIns="0" rIns="0" bIns="0" rtlCol="0"/>
            <a:lstStyle/>
            <a:p/>
          </p:txBody>
        </p:sp>
        <p:sp>
          <p:nvSpPr>
            <p:cNvPr id="25" name="object 25"/>
            <p:cNvSpPr/>
            <p:nvPr/>
          </p:nvSpPr>
          <p:spPr>
            <a:xfrm>
              <a:off x="547638" y="3282878"/>
              <a:ext cx="2851785" cy="977900"/>
            </a:xfrm>
            <a:custGeom>
              <a:avLst/>
              <a:gdLst/>
              <a:ahLst/>
              <a:cxnLst/>
              <a:rect l="l" t="t" r="r" b="b"/>
              <a:pathLst>
                <a:path w="2851785" h="977900">
                  <a:moveTo>
                    <a:pt x="2851456" y="0"/>
                  </a:moveTo>
                  <a:lnTo>
                    <a:pt x="0" y="0"/>
                  </a:lnTo>
                  <a:lnTo>
                    <a:pt x="0" y="977502"/>
                  </a:lnTo>
                  <a:lnTo>
                    <a:pt x="2851456" y="977502"/>
                  </a:lnTo>
                  <a:lnTo>
                    <a:pt x="2851456" y="0"/>
                  </a:lnTo>
                  <a:close/>
                </a:path>
              </a:pathLst>
            </a:custGeom>
            <a:solidFill>
              <a:srgbClr val="E6E0EC"/>
            </a:solidFill>
          </p:spPr>
          <p:txBody>
            <a:bodyPr wrap="square" lIns="0" tIns="0" rIns="0" bIns="0" rtlCol="0"/>
            <a:lstStyle/>
            <a:p/>
          </p:txBody>
        </p:sp>
        <p:sp>
          <p:nvSpPr>
            <p:cNvPr id="26" name="object 26"/>
            <p:cNvSpPr/>
            <p:nvPr/>
          </p:nvSpPr>
          <p:spPr>
            <a:xfrm>
              <a:off x="656976" y="3348546"/>
              <a:ext cx="546554" cy="428501"/>
            </a:xfrm>
            <a:prstGeom prst="rect">
              <a:avLst/>
            </a:prstGeom>
            <a:blipFill>
              <a:blip r:embed="rId7" cstate="print"/>
              <a:stretch>
                <a:fillRect/>
              </a:stretch>
            </a:blipFill>
          </p:spPr>
          <p:txBody>
            <a:bodyPr wrap="square" lIns="0" tIns="0" rIns="0" bIns="0" rtlCol="0"/>
            <a:lstStyle/>
            <a:p/>
          </p:txBody>
        </p:sp>
      </p:grpSp>
      <p:sp>
        <p:nvSpPr>
          <p:cNvPr id="27" name="object 27"/>
          <p:cNvSpPr txBox="1"/>
          <p:nvPr/>
        </p:nvSpPr>
        <p:spPr>
          <a:xfrm>
            <a:off x="547639" y="3282878"/>
            <a:ext cx="2851785" cy="977900"/>
          </a:xfrm>
          <a:prstGeom prst="rect">
            <a:avLst/>
          </a:prstGeom>
        </p:spPr>
        <p:txBody>
          <a:bodyPr wrap="square" lIns="0" tIns="28575" rIns="0" bIns="0" rtlCol="0" vert="horz">
            <a:spAutoFit/>
          </a:bodyPr>
          <a:lstStyle/>
          <a:p>
            <a:pPr marL="759460" marR="1147445">
              <a:lnSpc>
                <a:spcPct val="100000"/>
              </a:lnSpc>
              <a:spcBef>
                <a:spcPts val="2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35255" marR="165100">
              <a:lnSpc>
                <a:spcPct val="103299"/>
              </a:lnSpc>
              <a:spcBef>
                <a:spcPts val="204"/>
              </a:spcBef>
            </a:pPr>
            <a:r>
              <a:rPr dirty="0" sz="1200" spc="-5">
                <a:latin typeface="Calibri"/>
                <a:cs typeface="Calibri"/>
              </a:rPr>
              <a:t>Be </a:t>
            </a:r>
            <a:r>
              <a:rPr dirty="0" sz="1200" spc="-10">
                <a:latin typeface="Calibri"/>
                <a:cs typeface="Calibri"/>
              </a:rPr>
              <a:t>sure to </a:t>
            </a:r>
            <a:r>
              <a:rPr dirty="0" sz="1200" spc="-5">
                <a:latin typeface="Calibri"/>
                <a:cs typeface="Calibri"/>
              </a:rPr>
              <a:t>mention </a:t>
            </a:r>
            <a:r>
              <a:rPr dirty="0" sz="1200" spc="-10">
                <a:latin typeface="Calibri"/>
                <a:cs typeface="Calibri"/>
              </a:rPr>
              <a:t>cotrimoxazole/Septra  </a:t>
            </a:r>
            <a:r>
              <a:rPr dirty="0" sz="1200" spc="-5">
                <a:latin typeface="Calibri"/>
                <a:cs typeface="Calibri"/>
              </a:rPr>
              <a:t>when</a:t>
            </a:r>
            <a:r>
              <a:rPr dirty="0" sz="1200" spc="-10">
                <a:latin typeface="Calibri"/>
                <a:cs typeface="Calibri"/>
              </a:rPr>
              <a:t> indicated</a:t>
            </a:r>
            <a:endParaRPr sz="1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78185" y="781865"/>
            <a:ext cx="4146414" cy="6489085"/>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13. </a:t>
            </a:r>
            <a:r>
              <a:rPr dirty="0" sz="2800" spc="-5">
                <a:solidFill>
                  <a:srgbClr val="FFFFFF"/>
                </a:solidFill>
              </a:rPr>
              <a:t>Tips </a:t>
            </a:r>
            <a:r>
              <a:rPr dirty="0" sz="2800" spc="-20">
                <a:solidFill>
                  <a:srgbClr val="FFFFFF"/>
                </a:solidFill>
              </a:rPr>
              <a:t>for </a:t>
            </a:r>
            <a:r>
              <a:rPr dirty="0" sz="2800" spc="-5">
                <a:solidFill>
                  <a:srgbClr val="FFFFFF"/>
                </a:solidFill>
              </a:rPr>
              <a:t>giving </a:t>
            </a:r>
            <a:r>
              <a:rPr dirty="0" sz="2800" spc="-10">
                <a:solidFill>
                  <a:srgbClr val="FFFFFF"/>
                </a:solidFill>
              </a:rPr>
              <a:t>medication </a:t>
            </a:r>
            <a:r>
              <a:rPr dirty="0" sz="2800" spc="-15">
                <a:solidFill>
                  <a:srgbClr val="FFFFFF"/>
                </a:solidFill>
              </a:rPr>
              <a:t>to your</a:t>
            </a:r>
            <a:r>
              <a:rPr dirty="0" sz="2800" spc="65">
                <a:solidFill>
                  <a:srgbClr val="FFFFFF"/>
                </a:solidFill>
              </a:rPr>
              <a:t> </a:t>
            </a:r>
            <a:r>
              <a:rPr dirty="0" sz="2800" spc="-5">
                <a:solidFill>
                  <a:srgbClr val="FFFFFF"/>
                </a:solidFill>
              </a:rPr>
              <a:t>baby</a:t>
            </a:r>
            <a:endParaRPr sz="2800"/>
          </a:p>
        </p:txBody>
      </p:sp>
      <p:sp>
        <p:nvSpPr>
          <p:cNvPr id="4" name="object 4"/>
          <p:cNvSpPr txBox="1"/>
          <p:nvPr/>
        </p:nvSpPr>
        <p:spPr>
          <a:xfrm>
            <a:off x="6631940" y="3372611"/>
            <a:ext cx="2230755" cy="12446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a:latin typeface="Calibri"/>
                <a:cs typeface="Calibri"/>
              </a:rPr>
              <a:t>it easier </a:t>
            </a:r>
            <a:r>
              <a:rPr dirty="0" sz="2000" spc="-10">
                <a:latin typeface="Calibri"/>
                <a:cs typeface="Calibri"/>
              </a:rPr>
              <a:t>to give  </a:t>
            </a:r>
            <a:r>
              <a:rPr dirty="0" sz="2000" spc="-30">
                <a:latin typeface="Calibri"/>
                <a:cs typeface="Calibri"/>
              </a:rPr>
              <a:t>ARVs </a:t>
            </a:r>
            <a:r>
              <a:rPr dirty="0" sz="2000" spc="-10">
                <a:latin typeface="Calibri"/>
                <a:cs typeface="Calibri"/>
              </a:rPr>
              <a:t>to your</a:t>
            </a:r>
            <a:r>
              <a:rPr dirty="0" sz="2000" spc="-50">
                <a:latin typeface="Calibri"/>
                <a:cs typeface="Calibri"/>
              </a:rPr>
              <a:t> </a:t>
            </a:r>
            <a:r>
              <a:rPr dirty="0" sz="2000" spc="-35">
                <a:latin typeface="Calibri"/>
                <a:cs typeface="Calibri"/>
              </a:rPr>
              <a:t>baby.</a:t>
            </a:r>
            <a:endParaRPr sz="20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957070" cy="134556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ct val="100400"/>
              </a:lnSpc>
              <a:spcBef>
                <a:spcPts val="375"/>
              </a:spcBef>
              <a:buFont typeface="Wingdings"/>
              <a:buChar char="➢"/>
              <a:tabLst>
                <a:tab pos="298450" algn="l"/>
              </a:tabLst>
            </a:pPr>
            <a:r>
              <a:rPr dirty="0" sz="1600" spc="-25">
                <a:latin typeface="Calibri"/>
                <a:cs typeface="Calibri"/>
              </a:rPr>
              <a:t>Together </a:t>
            </a:r>
            <a:r>
              <a:rPr dirty="0" sz="1600" spc="-5">
                <a:latin typeface="Calibri"/>
                <a:cs typeface="Calibri"/>
              </a:rPr>
              <a:t>we will  find </a:t>
            </a:r>
            <a:r>
              <a:rPr dirty="0" sz="1600" spc="-20">
                <a:latin typeface="Calibri"/>
                <a:cs typeface="Calibri"/>
              </a:rPr>
              <a:t>ways </a:t>
            </a:r>
            <a:r>
              <a:rPr dirty="0" sz="1600" spc="-10">
                <a:latin typeface="Calibri"/>
                <a:cs typeface="Calibri"/>
              </a:rPr>
              <a:t>to </a:t>
            </a:r>
            <a:r>
              <a:rPr dirty="0" sz="1600" spc="-20">
                <a:latin typeface="Calibri"/>
                <a:cs typeface="Calibri"/>
              </a:rPr>
              <a:t>make </a:t>
            </a:r>
            <a:r>
              <a:rPr dirty="0" sz="1600" spc="-5">
                <a:latin typeface="Calibri"/>
                <a:cs typeface="Calibri"/>
              </a:rPr>
              <a:t>it  easier </a:t>
            </a:r>
            <a:r>
              <a:rPr dirty="0" sz="1600" spc="-10">
                <a:latin typeface="Calibri"/>
                <a:cs typeface="Calibri"/>
              </a:rPr>
              <a:t>to give </a:t>
            </a:r>
            <a:r>
              <a:rPr dirty="0" sz="1600" spc="-25">
                <a:latin typeface="Calibri"/>
                <a:cs typeface="Calibri"/>
              </a:rPr>
              <a:t>ARVs  </a:t>
            </a:r>
            <a:r>
              <a:rPr dirty="0" sz="1600" spc="-10">
                <a:latin typeface="Calibri"/>
                <a:cs typeface="Calibri"/>
              </a:rPr>
              <a:t>to </a:t>
            </a:r>
            <a:r>
              <a:rPr dirty="0" sz="1600" spc="-5">
                <a:latin typeface="Calibri"/>
                <a:cs typeface="Calibri"/>
              </a:rPr>
              <a:t>your</a:t>
            </a:r>
            <a:r>
              <a:rPr dirty="0" sz="1600">
                <a:latin typeface="Calibri"/>
                <a:cs typeface="Calibri"/>
              </a:rPr>
              <a:t> </a:t>
            </a:r>
            <a:r>
              <a:rPr dirty="0" sz="1600" spc="-30">
                <a:latin typeface="Calibri"/>
                <a:cs typeface="Calibri"/>
              </a:rPr>
              <a:t>baby.</a:t>
            </a:r>
            <a:endParaRPr sz="1600">
              <a:latin typeface="Calibri"/>
              <a:cs typeface="Calibri"/>
            </a:endParaRPr>
          </a:p>
        </p:txBody>
      </p:sp>
      <p:grpSp>
        <p:nvGrpSpPr>
          <p:cNvPr id="3" name="object 3"/>
          <p:cNvGrpSpPr/>
          <p:nvPr/>
        </p:nvGrpSpPr>
        <p:grpSpPr>
          <a:xfrm>
            <a:off x="3005327" y="1502663"/>
            <a:ext cx="100965" cy="5501640"/>
            <a:chOff x="3005327" y="1502663"/>
            <a:chExt cx="100965" cy="5501640"/>
          </a:xfrm>
        </p:grpSpPr>
        <p:sp>
          <p:nvSpPr>
            <p:cNvPr id="4" name="object 4"/>
            <p:cNvSpPr/>
            <p:nvPr/>
          </p:nvSpPr>
          <p:spPr>
            <a:xfrm>
              <a:off x="3005327" y="1502663"/>
              <a:ext cx="100583" cy="550164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054927" y="1524000"/>
              <a:ext cx="0" cy="5410200"/>
            </a:xfrm>
            <a:custGeom>
              <a:avLst/>
              <a:gdLst/>
              <a:ahLst/>
              <a:cxnLst/>
              <a:rect l="l" t="t" r="r" b="b"/>
              <a:pathLst>
                <a:path w="0" h="5410200">
                  <a:moveTo>
                    <a:pt x="0" y="0"/>
                  </a:moveTo>
                  <a:lnTo>
                    <a:pt x="1" y="5410200"/>
                  </a:lnTo>
                </a:path>
              </a:pathLst>
            </a:custGeom>
            <a:ln w="19050">
              <a:solidFill>
                <a:srgbClr val="002060"/>
              </a:solidFill>
            </a:ln>
          </p:spPr>
          <p:txBody>
            <a:bodyPr wrap="square" lIns="0" tIns="0" rIns="0" bIns="0" rtlCol="0"/>
            <a:lstStyle/>
            <a:p/>
          </p:txBody>
        </p:sp>
      </p:grpSp>
      <p:grpSp>
        <p:nvGrpSpPr>
          <p:cNvPr id="6" name="object 6"/>
          <p:cNvGrpSpPr/>
          <p:nvPr/>
        </p:nvGrpSpPr>
        <p:grpSpPr>
          <a:xfrm>
            <a:off x="643127" y="2801111"/>
            <a:ext cx="2286000" cy="4121150"/>
            <a:chOff x="643127" y="2801111"/>
            <a:chExt cx="2286000" cy="4121150"/>
          </a:xfrm>
        </p:grpSpPr>
        <p:sp>
          <p:nvSpPr>
            <p:cNvPr id="7" name="object 7"/>
            <p:cNvSpPr/>
            <p:nvPr/>
          </p:nvSpPr>
          <p:spPr>
            <a:xfrm>
              <a:off x="643127" y="4325111"/>
              <a:ext cx="2286000" cy="2596895"/>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85799" y="4343400"/>
              <a:ext cx="2203450" cy="2514600"/>
            </a:xfrm>
            <a:custGeom>
              <a:avLst/>
              <a:gdLst/>
              <a:ahLst/>
              <a:cxnLst/>
              <a:rect l="l" t="t" r="r" b="b"/>
              <a:pathLst>
                <a:path w="2203450" h="2514600">
                  <a:moveTo>
                    <a:pt x="2202872" y="0"/>
                  </a:moveTo>
                  <a:lnTo>
                    <a:pt x="0" y="0"/>
                  </a:lnTo>
                  <a:lnTo>
                    <a:pt x="0" y="2514599"/>
                  </a:lnTo>
                  <a:lnTo>
                    <a:pt x="2202872" y="2514599"/>
                  </a:lnTo>
                  <a:lnTo>
                    <a:pt x="2202872" y="0"/>
                  </a:lnTo>
                  <a:close/>
                </a:path>
              </a:pathLst>
            </a:custGeom>
            <a:solidFill>
              <a:srgbClr val="FFFFCC"/>
            </a:solidFill>
          </p:spPr>
          <p:txBody>
            <a:bodyPr wrap="square" lIns="0" tIns="0" rIns="0" bIns="0" rtlCol="0"/>
            <a:lstStyle/>
            <a:p/>
          </p:txBody>
        </p:sp>
        <p:sp>
          <p:nvSpPr>
            <p:cNvPr id="9" name="object 9"/>
            <p:cNvSpPr/>
            <p:nvPr/>
          </p:nvSpPr>
          <p:spPr>
            <a:xfrm>
              <a:off x="799140" y="4571085"/>
              <a:ext cx="496261" cy="381914"/>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643127" y="2801111"/>
              <a:ext cx="2286000" cy="1530096"/>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685799" y="2819399"/>
              <a:ext cx="2203450" cy="1447800"/>
            </a:xfrm>
            <a:custGeom>
              <a:avLst/>
              <a:gdLst/>
              <a:ahLst/>
              <a:cxnLst/>
              <a:rect l="l" t="t" r="r" b="b"/>
              <a:pathLst>
                <a:path w="2203450" h="1447800">
                  <a:moveTo>
                    <a:pt x="2202872" y="0"/>
                  </a:moveTo>
                  <a:lnTo>
                    <a:pt x="0" y="0"/>
                  </a:lnTo>
                  <a:lnTo>
                    <a:pt x="0" y="1447800"/>
                  </a:lnTo>
                  <a:lnTo>
                    <a:pt x="2202872" y="1447800"/>
                  </a:lnTo>
                  <a:lnTo>
                    <a:pt x="2202872" y="0"/>
                  </a:lnTo>
                  <a:close/>
                </a:path>
              </a:pathLst>
            </a:custGeom>
            <a:solidFill>
              <a:srgbClr val="E6E0EC"/>
            </a:solidFill>
          </p:spPr>
          <p:txBody>
            <a:bodyPr wrap="square" lIns="0" tIns="0" rIns="0" bIns="0" rtlCol="0"/>
            <a:lstStyle/>
            <a:p/>
          </p:txBody>
        </p:sp>
        <p:sp>
          <p:nvSpPr>
            <p:cNvPr id="12" name="object 12"/>
            <p:cNvSpPr/>
            <p:nvPr/>
          </p:nvSpPr>
          <p:spPr>
            <a:xfrm>
              <a:off x="753494" y="2971799"/>
              <a:ext cx="518813" cy="533400"/>
            </a:xfrm>
            <a:prstGeom prst="rect">
              <a:avLst/>
            </a:prstGeom>
            <a:blipFill>
              <a:blip r:embed="rId6" cstate="print"/>
              <a:stretch>
                <a:fillRect/>
              </a:stretch>
            </a:blipFill>
          </p:spPr>
          <p:txBody>
            <a:bodyPr wrap="square" lIns="0" tIns="0" rIns="0" bIns="0" rtlCol="0"/>
            <a:lstStyle/>
            <a:p/>
          </p:txBody>
        </p:sp>
      </p:grpSp>
      <p:sp>
        <p:nvSpPr>
          <p:cNvPr id="13" name="object 13"/>
          <p:cNvSpPr txBox="1"/>
          <p:nvPr/>
        </p:nvSpPr>
        <p:spPr>
          <a:xfrm>
            <a:off x="685800" y="2819400"/>
            <a:ext cx="2203450" cy="1447800"/>
          </a:xfrm>
          <a:prstGeom prst="rect">
            <a:avLst/>
          </a:prstGeom>
        </p:spPr>
        <p:txBody>
          <a:bodyPr wrap="square" lIns="0" tIns="180975" rIns="0" bIns="0" rtlCol="0" vert="horz">
            <a:spAutoFit/>
          </a:bodyPr>
          <a:lstStyle/>
          <a:p>
            <a:pPr marL="691515" marR="567055">
              <a:lnSpc>
                <a:spcPct val="100000"/>
              </a:lnSpc>
              <a:spcBef>
                <a:spcPts val="14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65100" marR="403225">
              <a:lnSpc>
                <a:spcPct val="100800"/>
              </a:lnSpc>
              <a:spcBef>
                <a:spcPts val="960"/>
              </a:spcBef>
            </a:pPr>
            <a:r>
              <a:rPr dirty="0" sz="1200" spc="-10">
                <a:latin typeface="Calibri"/>
                <a:cs typeface="Calibri"/>
              </a:rPr>
              <a:t>Offer </a:t>
            </a:r>
            <a:r>
              <a:rPr dirty="0" sz="1200" spc="-5">
                <a:latin typeface="Calibri"/>
                <a:cs typeface="Calibri"/>
              </a:rPr>
              <a:t>suggestions </a:t>
            </a:r>
            <a:r>
              <a:rPr dirty="0" sz="1200" spc="-10">
                <a:latin typeface="Calibri"/>
                <a:cs typeface="Calibri"/>
              </a:rPr>
              <a:t>to  overcome </a:t>
            </a:r>
            <a:r>
              <a:rPr dirty="0" sz="1200" spc="-5">
                <a:latin typeface="Calibri"/>
                <a:cs typeface="Calibri"/>
              </a:rPr>
              <a:t>specific </a:t>
            </a:r>
            <a:r>
              <a:rPr dirty="0" sz="1200" spc="-10">
                <a:latin typeface="Calibri"/>
                <a:cs typeface="Calibri"/>
              </a:rPr>
              <a:t>barriers  that </a:t>
            </a:r>
            <a:r>
              <a:rPr dirty="0" sz="1200" spc="-15">
                <a:latin typeface="Calibri"/>
                <a:cs typeface="Calibri"/>
              </a:rPr>
              <a:t>have </a:t>
            </a:r>
            <a:r>
              <a:rPr dirty="0" sz="1200" spc="-5">
                <a:latin typeface="Calibri"/>
                <a:cs typeface="Calibri"/>
              </a:rPr>
              <a:t>been</a:t>
            </a:r>
            <a:r>
              <a:rPr dirty="0" sz="1200" spc="10">
                <a:latin typeface="Calibri"/>
                <a:cs typeface="Calibri"/>
              </a:rPr>
              <a:t> </a:t>
            </a:r>
            <a:r>
              <a:rPr dirty="0" sz="1200" spc="-10">
                <a:latin typeface="Calibri"/>
                <a:cs typeface="Calibri"/>
              </a:rPr>
              <a:t>identified.</a:t>
            </a:r>
            <a:endParaRPr sz="1200">
              <a:latin typeface="Calibri"/>
              <a:cs typeface="Calibri"/>
            </a:endParaRPr>
          </a:p>
        </p:txBody>
      </p:sp>
      <p:sp>
        <p:nvSpPr>
          <p:cNvPr id="14" name="object 14"/>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5" name="object 15"/>
          <p:cNvSpPr txBox="1">
            <a:spLocks noGrp="1"/>
          </p:cNvSpPr>
          <p:nvPr>
            <p:ph type="title"/>
          </p:nvPr>
        </p:nvSpPr>
        <p:spPr>
          <a:xfrm>
            <a:off x="1017711" y="625347"/>
            <a:ext cx="630428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13. </a:t>
            </a:r>
            <a:r>
              <a:rPr dirty="0" sz="2800" spc="-5">
                <a:solidFill>
                  <a:srgbClr val="FFFFFF"/>
                </a:solidFill>
              </a:rPr>
              <a:t>Tips </a:t>
            </a:r>
            <a:r>
              <a:rPr dirty="0" sz="2800" spc="-20">
                <a:solidFill>
                  <a:srgbClr val="FFFFFF"/>
                </a:solidFill>
              </a:rPr>
              <a:t>for </a:t>
            </a:r>
            <a:r>
              <a:rPr dirty="0" sz="2800" spc="-5">
                <a:solidFill>
                  <a:srgbClr val="FFFFFF"/>
                </a:solidFill>
              </a:rPr>
              <a:t>giving </a:t>
            </a:r>
            <a:r>
              <a:rPr dirty="0" sz="2800" spc="-10">
                <a:solidFill>
                  <a:srgbClr val="FFFFFF"/>
                </a:solidFill>
              </a:rPr>
              <a:t>medication </a:t>
            </a:r>
            <a:r>
              <a:rPr dirty="0" sz="2800" spc="-15">
                <a:solidFill>
                  <a:srgbClr val="FFFFFF"/>
                </a:solidFill>
              </a:rPr>
              <a:t>to your</a:t>
            </a:r>
            <a:r>
              <a:rPr dirty="0" sz="2800" spc="65">
                <a:solidFill>
                  <a:srgbClr val="FFFFFF"/>
                </a:solidFill>
              </a:rPr>
              <a:t> </a:t>
            </a:r>
            <a:r>
              <a:rPr dirty="0" sz="2800" spc="-5">
                <a:solidFill>
                  <a:srgbClr val="FFFFFF"/>
                </a:solidFill>
              </a:rPr>
              <a:t>baby</a:t>
            </a:r>
            <a:endParaRPr sz="2800"/>
          </a:p>
        </p:txBody>
      </p:sp>
      <p:sp>
        <p:nvSpPr>
          <p:cNvPr id="16" name="object 16"/>
          <p:cNvSpPr txBox="1"/>
          <p:nvPr/>
        </p:nvSpPr>
        <p:spPr>
          <a:xfrm>
            <a:off x="3193539" y="1272540"/>
            <a:ext cx="4347210" cy="748030"/>
          </a:xfrm>
          <a:prstGeom prst="rect">
            <a:avLst/>
          </a:prstGeom>
        </p:spPr>
        <p:txBody>
          <a:bodyPr wrap="square" lIns="0" tIns="52069" rIns="0" bIns="0" rtlCol="0" vert="horz">
            <a:spAutoFit/>
          </a:bodyPr>
          <a:lstStyle/>
          <a:p>
            <a:pPr marL="12700">
              <a:lnSpc>
                <a:spcPct val="100000"/>
              </a:lnSpc>
              <a:spcBef>
                <a:spcPts val="409"/>
              </a:spcBef>
            </a:pPr>
            <a:r>
              <a:rPr dirty="0" sz="1400" spc="-20" b="1">
                <a:latin typeface="Calibri"/>
                <a:cs typeface="Calibri"/>
              </a:rPr>
              <a:t>TALKING</a:t>
            </a:r>
            <a:r>
              <a:rPr dirty="0" sz="1400" spc="-15" b="1">
                <a:latin typeface="Calibri"/>
                <a:cs typeface="Calibri"/>
              </a:rPr>
              <a:t> </a:t>
            </a:r>
            <a:r>
              <a:rPr dirty="0" sz="1400" spc="-5" b="1">
                <a:latin typeface="Calibri"/>
                <a:cs typeface="Calibri"/>
              </a:rPr>
              <a:t>POINTS:</a:t>
            </a:r>
            <a:endParaRPr sz="1400">
              <a:latin typeface="Calibri"/>
              <a:cs typeface="Calibri"/>
            </a:endParaRPr>
          </a:p>
          <a:p>
            <a:pPr marL="297815" marR="5080" indent="-285750">
              <a:lnSpc>
                <a:spcPct val="101400"/>
              </a:lnSpc>
              <a:spcBef>
                <a:spcPts val="290"/>
              </a:spcBef>
              <a:buFont typeface="Arial"/>
              <a:buChar char="•"/>
              <a:tabLst>
                <a:tab pos="297815" algn="l"/>
                <a:tab pos="298450" algn="l"/>
              </a:tabLst>
            </a:pPr>
            <a:r>
              <a:rPr dirty="0" sz="1400" spc="-15">
                <a:latin typeface="Calibri"/>
                <a:cs typeface="Calibri"/>
              </a:rPr>
              <a:t>Let’s </a:t>
            </a:r>
            <a:r>
              <a:rPr dirty="0" sz="1400" spc="-10">
                <a:latin typeface="Calibri"/>
                <a:cs typeface="Calibri"/>
              </a:rPr>
              <a:t>explore </a:t>
            </a:r>
            <a:r>
              <a:rPr dirty="0" sz="1400" spc="-15">
                <a:latin typeface="Calibri"/>
                <a:cs typeface="Calibri"/>
              </a:rPr>
              <a:t>ways </a:t>
            </a:r>
            <a:r>
              <a:rPr dirty="0" sz="1400" spc="-5">
                <a:latin typeface="Calibri"/>
                <a:cs typeface="Calibri"/>
              </a:rPr>
              <a:t>to </a:t>
            </a:r>
            <a:r>
              <a:rPr dirty="0" sz="1400" spc="-15">
                <a:latin typeface="Calibri"/>
                <a:cs typeface="Calibri"/>
              </a:rPr>
              <a:t>make </a:t>
            </a:r>
            <a:r>
              <a:rPr dirty="0" sz="1400">
                <a:latin typeface="Calibri"/>
                <a:cs typeface="Calibri"/>
              </a:rPr>
              <a:t>it easier </a:t>
            </a:r>
            <a:r>
              <a:rPr dirty="0" sz="1400" spc="-5">
                <a:latin typeface="Calibri"/>
                <a:cs typeface="Calibri"/>
              </a:rPr>
              <a:t>to give </a:t>
            </a:r>
            <a:r>
              <a:rPr dirty="0" sz="1400" spc="-20">
                <a:latin typeface="Calibri"/>
                <a:cs typeface="Calibri"/>
              </a:rPr>
              <a:t>ARVs </a:t>
            </a:r>
            <a:r>
              <a:rPr dirty="0" sz="1400" spc="-5">
                <a:latin typeface="Calibri"/>
                <a:cs typeface="Calibri"/>
              </a:rPr>
              <a:t>to your  baby </a:t>
            </a:r>
            <a:r>
              <a:rPr dirty="0" sz="1400" spc="-5" b="1">
                <a:latin typeface="Calibri"/>
                <a:cs typeface="Calibri"/>
              </a:rPr>
              <a:t>(individual</a:t>
            </a:r>
            <a:r>
              <a:rPr dirty="0" sz="1400" b="1">
                <a:latin typeface="Calibri"/>
                <a:cs typeface="Calibri"/>
              </a:rPr>
              <a:t> </a:t>
            </a:r>
            <a:r>
              <a:rPr dirty="0" sz="1400" spc="-5" b="1">
                <a:latin typeface="Calibri"/>
                <a:cs typeface="Calibri"/>
              </a:rPr>
              <a:t>level).</a:t>
            </a:r>
            <a:endParaRPr sz="1400">
              <a:latin typeface="Calibri"/>
              <a:cs typeface="Calibri"/>
            </a:endParaRPr>
          </a:p>
        </p:txBody>
      </p:sp>
      <p:sp>
        <p:nvSpPr>
          <p:cNvPr id="17" name="object 17"/>
          <p:cNvSpPr txBox="1"/>
          <p:nvPr/>
        </p:nvSpPr>
        <p:spPr>
          <a:xfrm>
            <a:off x="685800" y="4343400"/>
            <a:ext cx="2203450" cy="2514600"/>
          </a:xfrm>
          <a:prstGeom prst="rect">
            <a:avLst/>
          </a:prstGeom>
        </p:spPr>
        <p:txBody>
          <a:bodyPr wrap="square" lIns="0" tIns="3175" rIns="0" bIns="0" rtlCol="0" vert="horz">
            <a:spAutoFit/>
          </a:bodyPr>
          <a:lstStyle/>
          <a:p>
            <a:pPr>
              <a:lnSpc>
                <a:spcPct val="100000"/>
              </a:lnSpc>
              <a:spcBef>
                <a:spcPts val="25"/>
              </a:spcBef>
            </a:pPr>
            <a:endParaRPr sz="1550">
              <a:latin typeface="Times New Roman"/>
              <a:cs typeface="Times New Roman"/>
            </a:endParaRPr>
          </a:p>
          <a:p>
            <a:pPr marL="696595">
              <a:lnSpc>
                <a:spcPct val="100000"/>
              </a:lnSpc>
              <a:spcBef>
                <a:spcPts val="5"/>
              </a:spcBef>
            </a:pPr>
            <a:r>
              <a:rPr dirty="0" sz="1500" spc="-5" b="1">
                <a:latin typeface="Calibri"/>
                <a:cs typeface="Calibri"/>
              </a:rPr>
              <a:t>Document</a:t>
            </a:r>
            <a:endParaRPr sz="1500">
              <a:latin typeface="Calibri"/>
              <a:cs typeface="Calibri"/>
            </a:endParaRPr>
          </a:p>
          <a:p>
            <a:pPr marL="389890" marR="183515" indent="-231775">
              <a:lnSpc>
                <a:spcPct val="80600"/>
              </a:lnSpc>
              <a:spcBef>
                <a:spcPts val="1375"/>
              </a:spcBef>
              <a:buFont typeface="Arial"/>
              <a:buChar char="•"/>
              <a:tabLst>
                <a:tab pos="389890" algn="l"/>
                <a:tab pos="390525" algn="l"/>
              </a:tabLst>
            </a:pPr>
            <a:r>
              <a:rPr dirty="0" sz="1100" spc="-5">
                <a:latin typeface="Calibri"/>
                <a:cs typeface="Calibri"/>
              </a:rPr>
              <a:t>Document interventions</a:t>
            </a:r>
            <a:r>
              <a:rPr dirty="0" sz="1100" spc="-75">
                <a:latin typeface="Calibri"/>
                <a:cs typeface="Calibri"/>
              </a:rPr>
              <a:t> </a:t>
            </a:r>
            <a:r>
              <a:rPr dirty="0" sz="1100" spc="-5">
                <a:latin typeface="Calibri"/>
                <a:cs typeface="Calibri"/>
              </a:rPr>
              <a:t>and  any needed referrals on the  </a:t>
            </a:r>
            <a:r>
              <a:rPr dirty="0" sz="1100" spc="-5" b="1">
                <a:latin typeface="Calibri"/>
                <a:cs typeface="Calibri"/>
              </a:rPr>
              <a:t>Enhanced Adherence Plan  Tool.</a:t>
            </a:r>
            <a:endParaRPr sz="1100">
              <a:latin typeface="Calibri"/>
              <a:cs typeface="Calibri"/>
            </a:endParaRPr>
          </a:p>
          <a:p>
            <a:pPr marL="389890" marR="241935" indent="-231775">
              <a:lnSpc>
                <a:spcPct val="80000"/>
              </a:lnSpc>
              <a:spcBef>
                <a:spcPts val="240"/>
              </a:spcBef>
              <a:buFont typeface="Arial"/>
              <a:buChar char="•"/>
              <a:tabLst>
                <a:tab pos="389890" algn="l"/>
                <a:tab pos="390525" algn="l"/>
              </a:tabLst>
            </a:pPr>
            <a:r>
              <a:rPr dirty="0" sz="1100" spc="-5">
                <a:latin typeface="Calibri"/>
                <a:cs typeface="Calibri"/>
              </a:rPr>
              <a:t>Summarize results and plan  made. Have the patient  repeat back the</a:t>
            </a:r>
            <a:r>
              <a:rPr dirty="0" sz="1100" spc="-10">
                <a:latin typeface="Calibri"/>
                <a:cs typeface="Calibri"/>
              </a:rPr>
              <a:t> </a:t>
            </a:r>
            <a:r>
              <a:rPr dirty="0" sz="1100" spc="-5">
                <a:latin typeface="Calibri"/>
                <a:cs typeface="Calibri"/>
              </a:rPr>
              <a:t>plan.</a:t>
            </a:r>
            <a:endParaRPr sz="1100">
              <a:latin typeface="Calibri"/>
              <a:cs typeface="Calibri"/>
            </a:endParaRPr>
          </a:p>
          <a:p>
            <a:pPr marL="389890" marR="219710" indent="-231775">
              <a:lnSpc>
                <a:spcPct val="79500"/>
              </a:lnSpc>
              <a:spcBef>
                <a:spcPts val="245"/>
              </a:spcBef>
              <a:buFont typeface="Arial"/>
              <a:buChar char="•"/>
              <a:tabLst>
                <a:tab pos="389890" algn="l"/>
                <a:tab pos="390525" algn="l"/>
              </a:tabLst>
            </a:pPr>
            <a:r>
              <a:rPr dirty="0" sz="1100" spc="-5">
                <a:latin typeface="Calibri"/>
                <a:cs typeface="Calibri"/>
              </a:rPr>
              <a:t>Tell the patient the next  follow-up date and whether  it is for ANC/PNC follow up,  another adherence </a:t>
            </a:r>
            <a:r>
              <a:rPr dirty="0" sz="1100" spc="-10">
                <a:latin typeface="Calibri"/>
                <a:cs typeface="Calibri"/>
              </a:rPr>
              <a:t>session  </a:t>
            </a:r>
            <a:r>
              <a:rPr dirty="0" sz="1100" spc="-5">
                <a:latin typeface="Calibri"/>
                <a:cs typeface="Calibri"/>
              </a:rPr>
              <a:t>or for repeat viral load</a:t>
            </a:r>
            <a:r>
              <a:rPr dirty="0" sz="1100" spc="-35">
                <a:latin typeface="Calibri"/>
                <a:cs typeface="Calibri"/>
              </a:rPr>
              <a:t> </a:t>
            </a:r>
            <a:r>
              <a:rPr dirty="0" sz="1100" spc="-5">
                <a:latin typeface="Calibri"/>
                <a:cs typeface="Calibri"/>
              </a:rPr>
              <a:t>test.</a:t>
            </a:r>
            <a:endParaRPr sz="1100">
              <a:latin typeface="Calibri"/>
              <a:cs typeface="Calibri"/>
            </a:endParaRPr>
          </a:p>
        </p:txBody>
      </p:sp>
      <p:graphicFrame>
        <p:nvGraphicFramePr>
          <p:cNvPr id="18" name="object 18"/>
          <p:cNvGraphicFramePr>
            <a:graphicFrameLocks noGrp="1"/>
          </p:cNvGraphicFramePr>
          <p:nvPr/>
        </p:nvGraphicFramePr>
        <p:xfrm>
          <a:off x="3194051" y="2076154"/>
          <a:ext cx="6207125" cy="5405755"/>
        </p:xfrm>
        <a:graphic>
          <a:graphicData uri="http://schemas.openxmlformats.org/drawingml/2006/table">
            <a:tbl>
              <a:tblPr firstRow="1" bandRow="1">
                <a:tableStyleId>{2D5ABB26-0587-4C30-8999-92F81FD0307C}</a:tableStyleId>
              </a:tblPr>
              <a:tblGrid>
                <a:gridCol w="1409065"/>
                <a:gridCol w="356870"/>
                <a:gridCol w="4421505"/>
              </a:tblGrid>
              <a:tr h="446442">
                <a:tc gridSpan="2">
                  <a:txBody>
                    <a:bodyPr/>
                    <a:lstStyle/>
                    <a:p>
                      <a:pPr marL="583565">
                        <a:lnSpc>
                          <a:spcPct val="100000"/>
                        </a:lnSpc>
                        <a:spcBef>
                          <a:spcPts val="310"/>
                        </a:spcBef>
                      </a:pPr>
                      <a:r>
                        <a:rPr dirty="0" sz="1100" spc="20" b="1">
                          <a:solidFill>
                            <a:srgbClr val="FFFFFF"/>
                          </a:solidFill>
                          <a:latin typeface="Calibri"/>
                          <a:cs typeface="Calibri"/>
                        </a:rPr>
                        <a:t>BARRIERS</a:t>
                      </a:r>
                      <a:endParaRPr sz="1100">
                        <a:latin typeface="Calibri"/>
                        <a:cs typeface="Calibri"/>
                      </a:endParaRPr>
                    </a:p>
                  </a:txBody>
                  <a:tcPr marL="0" marR="0" marB="0" marT="3937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a:txBody>
                    <a:bodyPr/>
                    <a:lstStyle/>
                    <a:p>
                      <a:pPr marL="1822450" marR="460375" indent="-1354455">
                        <a:lnSpc>
                          <a:spcPct val="105000"/>
                        </a:lnSpc>
                        <a:spcBef>
                          <a:spcPts val="135"/>
                        </a:spcBef>
                      </a:pPr>
                      <a:r>
                        <a:rPr dirty="0" sz="1200" spc="-5" b="1">
                          <a:solidFill>
                            <a:srgbClr val="FFFFFF"/>
                          </a:solidFill>
                          <a:latin typeface="Calibri"/>
                          <a:cs typeface="Calibri"/>
                        </a:rPr>
                        <a:t>INTERVENTIONS </a:t>
                      </a:r>
                      <a:r>
                        <a:rPr dirty="0" sz="1200" spc="-15" b="1">
                          <a:solidFill>
                            <a:srgbClr val="FFFFFF"/>
                          </a:solidFill>
                          <a:latin typeface="Calibri"/>
                          <a:cs typeface="Calibri"/>
                        </a:rPr>
                        <a:t>TO </a:t>
                      </a:r>
                      <a:r>
                        <a:rPr dirty="0" sz="1200" spc="-5" b="1">
                          <a:solidFill>
                            <a:srgbClr val="FFFFFF"/>
                          </a:solidFill>
                          <a:latin typeface="Calibri"/>
                          <a:cs typeface="Calibri"/>
                        </a:rPr>
                        <a:t>ADDRESS BARRIERS AND IMPROVE  ADHERENCE</a:t>
                      </a:r>
                      <a:endParaRPr sz="1200">
                        <a:latin typeface="Calibri"/>
                        <a:cs typeface="Calibri"/>
                      </a:endParaRPr>
                    </a:p>
                  </a:txBody>
                  <a:tcPr marL="0" marR="0" marB="0" marT="1714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55942">
                <a:tc gridSpan="3">
                  <a:txBody>
                    <a:bodyPr/>
                    <a:lstStyle/>
                    <a:p>
                      <a:pPr algn="ctr">
                        <a:lnSpc>
                          <a:spcPct val="100000"/>
                        </a:lnSpc>
                        <a:spcBef>
                          <a:spcPts val="320"/>
                        </a:spcBef>
                      </a:pPr>
                      <a:r>
                        <a:rPr dirty="0" sz="1100" spc="20" b="1">
                          <a:latin typeface="Calibri"/>
                          <a:cs typeface="Calibri"/>
                        </a:rPr>
                        <a:t>INDIVIDUAL  </a:t>
                      </a:r>
                      <a:r>
                        <a:rPr dirty="0" sz="1100" spc="15" b="1">
                          <a:latin typeface="Calibri"/>
                          <a:cs typeface="Calibri"/>
                        </a:rPr>
                        <a:t>(continued)</a:t>
                      </a:r>
                      <a:endParaRPr sz="1100">
                        <a:latin typeface="Calibri"/>
                        <a:cs typeface="Calibri"/>
                      </a:endParaRPr>
                    </a:p>
                  </a:txBody>
                  <a:tcPr marL="0" marR="0" marB="0" marT="4064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r>
              <a:tr h="606462">
                <a:tc>
                  <a:txBody>
                    <a:bodyPr/>
                    <a:lstStyle/>
                    <a:p>
                      <a:pPr marL="82550" marR="192405">
                        <a:lnSpc>
                          <a:spcPct val="101800"/>
                        </a:lnSpc>
                        <a:spcBef>
                          <a:spcPts val="300"/>
                        </a:spcBef>
                      </a:pPr>
                      <a:r>
                        <a:rPr dirty="0" sz="1100" spc="15" b="1">
                          <a:latin typeface="Calibri"/>
                          <a:cs typeface="Calibri"/>
                        </a:rPr>
                        <a:t>Baby </a:t>
                      </a:r>
                      <a:r>
                        <a:rPr dirty="0" sz="1100" spc="10" b="1">
                          <a:latin typeface="Calibri"/>
                          <a:cs typeface="Calibri"/>
                        </a:rPr>
                        <a:t>spits out  </a:t>
                      </a:r>
                      <a:r>
                        <a:rPr dirty="0" sz="1100" spc="15" b="1">
                          <a:latin typeface="Calibri"/>
                          <a:cs typeface="Calibri"/>
                        </a:rPr>
                        <a:t>medicine </a:t>
                      </a:r>
                      <a:r>
                        <a:rPr dirty="0" sz="1100" spc="10" b="1">
                          <a:latin typeface="Calibri"/>
                          <a:cs typeface="Calibri"/>
                        </a:rPr>
                        <a:t>(or hates  taste)</a:t>
                      </a:r>
                      <a:endParaRPr sz="1100">
                        <a:latin typeface="Calibri"/>
                        <a:cs typeface="Calibri"/>
                      </a:endParaRPr>
                    </a:p>
                  </a:txBody>
                  <a:tcPr marL="0" marR="0" marB="0" marT="3810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82550" marR="305435">
                        <a:lnSpc>
                          <a:spcPct val="105500"/>
                        </a:lnSpc>
                        <a:spcBef>
                          <a:spcPts val="250"/>
                        </a:spcBef>
                      </a:pPr>
                      <a:r>
                        <a:rPr dirty="0" sz="1100" spc="15">
                          <a:latin typeface="Calibri"/>
                          <a:cs typeface="Calibri"/>
                        </a:rPr>
                        <a:t>Give baby’s medicine </a:t>
                      </a:r>
                      <a:r>
                        <a:rPr dirty="0" sz="1100" spc="20">
                          <a:latin typeface="Calibri"/>
                          <a:cs typeface="Calibri"/>
                        </a:rPr>
                        <a:t>when </a:t>
                      </a:r>
                      <a:r>
                        <a:rPr dirty="0" sz="1100" spc="15">
                          <a:latin typeface="Calibri"/>
                          <a:cs typeface="Calibri"/>
                        </a:rPr>
                        <a:t>s/he </a:t>
                      </a:r>
                      <a:r>
                        <a:rPr dirty="0" sz="1100">
                          <a:latin typeface="Calibri"/>
                          <a:cs typeface="Calibri"/>
                        </a:rPr>
                        <a:t>is </a:t>
                      </a:r>
                      <a:r>
                        <a:rPr dirty="0" sz="1100" spc="15">
                          <a:latin typeface="Calibri"/>
                          <a:cs typeface="Calibri"/>
                        </a:rPr>
                        <a:t>hungry </a:t>
                      </a:r>
                      <a:r>
                        <a:rPr dirty="0" sz="1100" spc="10">
                          <a:latin typeface="Calibri"/>
                          <a:cs typeface="Calibri"/>
                        </a:rPr>
                        <a:t>and </a:t>
                      </a:r>
                      <a:r>
                        <a:rPr dirty="0" sz="1100" spc="15">
                          <a:latin typeface="Calibri"/>
                          <a:cs typeface="Calibri"/>
                        </a:rPr>
                        <a:t>breastfeed baby </a:t>
                      </a:r>
                      <a:r>
                        <a:rPr dirty="0" sz="1100" spc="10">
                          <a:latin typeface="Calibri"/>
                          <a:cs typeface="Calibri"/>
                        </a:rPr>
                        <a:t>as </a:t>
                      </a:r>
                      <a:r>
                        <a:rPr dirty="0" sz="1100" spc="15">
                          <a:latin typeface="Calibri"/>
                          <a:cs typeface="Calibri"/>
                        </a:rPr>
                        <a:t>soon </a:t>
                      </a:r>
                      <a:r>
                        <a:rPr dirty="0" sz="1100" spc="10">
                          <a:latin typeface="Calibri"/>
                          <a:cs typeface="Calibri"/>
                        </a:rPr>
                        <a:t>as  the </a:t>
                      </a:r>
                      <a:r>
                        <a:rPr dirty="0" sz="1100" spc="15">
                          <a:latin typeface="Calibri"/>
                          <a:cs typeface="Calibri"/>
                        </a:rPr>
                        <a:t>medicine </a:t>
                      </a:r>
                      <a:r>
                        <a:rPr dirty="0" sz="1100">
                          <a:latin typeface="Calibri"/>
                          <a:cs typeface="Calibri"/>
                        </a:rPr>
                        <a:t>is</a:t>
                      </a:r>
                      <a:r>
                        <a:rPr dirty="0" sz="1100" spc="80">
                          <a:latin typeface="Calibri"/>
                          <a:cs typeface="Calibri"/>
                        </a:rPr>
                        <a:t> </a:t>
                      </a:r>
                      <a:r>
                        <a:rPr dirty="0" sz="1100" spc="15">
                          <a:latin typeface="Calibri"/>
                          <a:cs typeface="Calibri"/>
                        </a:rPr>
                        <a:t>swallowed.</a:t>
                      </a:r>
                      <a:endParaRPr sz="1100">
                        <a:latin typeface="Calibri"/>
                        <a:cs typeface="Calibri"/>
                      </a:endParaRPr>
                    </a:p>
                  </a:txBody>
                  <a:tcPr marL="0" marR="0" marB="0" marT="3175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r>
              <a:tr h="431202">
                <a:tc>
                  <a:txBody>
                    <a:bodyPr/>
                    <a:lstStyle/>
                    <a:p>
                      <a:pPr marL="82550" marR="245745">
                        <a:lnSpc>
                          <a:spcPct val="105500"/>
                        </a:lnSpc>
                        <a:spcBef>
                          <a:spcPts val="250"/>
                        </a:spcBef>
                      </a:pPr>
                      <a:r>
                        <a:rPr dirty="0" sz="1100" spc="15" b="1">
                          <a:latin typeface="Calibri"/>
                          <a:cs typeface="Calibri"/>
                        </a:rPr>
                        <a:t>Baby vomits </a:t>
                      </a:r>
                      <a:r>
                        <a:rPr dirty="0" sz="1100" spc="10" b="1">
                          <a:latin typeface="Calibri"/>
                          <a:cs typeface="Calibri"/>
                        </a:rPr>
                        <a:t>after  taking</a:t>
                      </a:r>
                      <a:r>
                        <a:rPr dirty="0" sz="1100" spc="25" b="1">
                          <a:latin typeface="Calibri"/>
                          <a:cs typeface="Calibri"/>
                        </a:rPr>
                        <a:t> </a:t>
                      </a:r>
                      <a:r>
                        <a:rPr dirty="0" sz="1100" spc="15" b="1">
                          <a:latin typeface="Calibri"/>
                          <a:cs typeface="Calibri"/>
                        </a:rPr>
                        <a:t>medicine</a:t>
                      </a:r>
                      <a:endParaRPr sz="1100">
                        <a:latin typeface="Calibri"/>
                        <a:cs typeface="Calibri"/>
                      </a:endParaRPr>
                    </a:p>
                  </a:txBody>
                  <a:tcPr marL="0" marR="0" marB="0" marT="3175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82550" marR="213995">
                        <a:lnSpc>
                          <a:spcPct val="105500"/>
                        </a:lnSpc>
                        <a:spcBef>
                          <a:spcPts val="250"/>
                        </a:spcBef>
                      </a:pPr>
                      <a:r>
                        <a:rPr dirty="0" sz="1100" spc="5">
                          <a:latin typeface="Calibri"/>
                          <a:cs typeface="Calibri"/>
                        </a:rPr>
                        <a:t>If </a:t>
                      </a:r>
                      <a:r>
                        <a:rPr dirty="0" sz="1100" spc="15">
                          <a:latin typeface="Calibri"/>
                          <a:cs typeface="Calibri"/>
                        </a:rPr>
                        <a:t>baby vomited </a:t>
                      </a:r>
                      <a:r>
                        <a:rPr dirty="0" sz="1100" spc="10">
                          <a:latin typeface="Calibri"/>
                          <a:cs typeface="Calibri"/>
                        </a:rPr>
                        <a:t>within </a:t>
                      </a:r>
                      <a:r>
                        <a:rPr dirty="0" sz="1100" spc="15">
                          <a:latin typeface="Calibri"/>
                          <a:cs typeface="Calibri"/>
                        </a:rPr>
                        <a:t>30 minutes of </a:t>
                      </a:r>
                      <a:r>
                        <a:rPr dirty="0" sz="1100" spc="10">
                          <a:latin typeface="Calibri"/>
                          <a:cs typeface="Calibri"/>
                        </a:rPr>
                        <a:t>giving </a:t>
                      </a:r>
                      <a:r>
                        <a:rPr dirty="0" sz="1100" spc="15">
                          <a:latin typeface="Calibri"/>
                          <a:cs typeface="Calibri"/>
                        </a:rPr>
                        <a:t>medicine, then re-administer. </a:t>
                      </a:r>
                      <a:r>
                        <a:rPr dirty="0" sz="1100" spc="5">
                          <a:latin typeface="Calibri"/>
                          <a:cs typeface="Calibri"/>
                        </a:rPr>
                        <a:t>If  </a:t>
                      </a:r>
                      <a:r>
                        <a:rPr dirty="0" sz="1100" spc="15">
                          <a:latin typeface="Calibri"/>
                          <a:cs typeface="Calibri"/>
                        </a:rPr>
                        <a:t>more </a:t>
                      </a:r>
                      <a:r>
                        <a:rPr dirty="0" sz="1100" spc="10">
                          <a:latin typeface="Calibri"/>
                          <a:cs typeface="Calibri"/>
                        </a:rPr>
                        <a:t>than </a:t>
                      </a:r>
                      <a:r>
                        <a:rPr dirty="0" sz="1100" spc="15">
                          <a:latin typeface="Calibri"/>
                          <a:cs typeface="Calibri"/>
                        </a:rPr>
                        <a:t>30 minutes </a:t>
                      </a:r>
                      <a:r>
                        <a:rPr dirty="0" sz="1100" spc="10">
                          <a:latin typeface="Calibri"/>
                          <a:cs typeface="Calibri"/>
                        </a:rPr>
                        <a:t>has </a:t>
                      </a:r>
                      <a:r>
                        <a:rPr dirty="0" sz="1100" spc="15">
                          <a:latin typeface="Calibri"/>
                          <a:cs typeface="Calibri"/>
                        </a:rPr>
                        <a:t>passed, then there’s </a:t>
                      </a:r>
                      <a:r>
                        <a:rPr dirty="0" sz="1100" spc="10">
                          <a:latin typeface="Calibri"/>
                          <a:cs typeface="Calibri"/>
                        </a:rPr>
                        <a:t>no </a:t>
                      </a:r>
                      <a:r>
                        <a:rPr dirty="0" sz="1100" spc="15">
                          <a:latin typeface="Calibri"/>
                          <a:cs typeface="Calibri"/>
                        </a:rPr>
                        <a:t>need </a:t>
                      </a:r>
                      <a:r>
                        <a:rPr dirty="0" sz="1100" spc="5">
                          <a:latin typeface="Calibri"/>
                          <a:cs typeface="Calibri"/>
                        </a:rPr>
                        <a:t>to</a:t>
                      </a:r>
                      <a:r>
                        <a:rPr dirty="0" sz="1100" spc="10">
                          <a:latin typeface="Calibri"/>
                          <a:cs typeface="Calibri"/>
                        </a:rPr>
                        <a:t> </a:t>
                      </a:r>
                      <a:r>
                        <a:rPr dirty="0" sz="1100" spc="15">
                          <a:latin typeface="Calibri"/>
                          <a:cs typeface="Calibri"/>
                        </a:rPr>
                        <a:t>re-administer.</a:t>
                      </a:r>
                      <a:endParaRPr sz="1100">
                        <a:latin typeface="Calibri"/>
                        <a:cs typeface="Calibri"/>
                      </a:endParaRPr>
                    </a:p>
                  </a:txBody>
                  <a:tcPr marL="0" marR="0" marB="0" marT="3175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1132242">
                <a:tc>
                  <a:txBody>
                    <a:bodyPr/>
                    <a:lstStyle/>
                    <a:p>
                      <a:pPr marL="82550" marR="292100">
                        <a:lnSpc>
                          <a:spcPct val="107300"/>
                        </a:lnSpc>
                        <a:spcBef>
                          <a:spcPts val="215"/>
                        </a:spcBef>
                      </a:pPr>
                      <a:r>
                        <a:rPr dirty="0" sz="1100" spc="15" b="1">
                          <a:latin typeface="Calibri"/>
                          <a:cs typeface="Calibri"/>
                        </a:rPr>
                        <a:t>Baby won’t</a:t>
                      </a:r>
                      <a:r>
                        <a:rPr dirty="0" sz="1100" spc="-15" b="1">
                          <a:latin typeface="Calibri"/>
                          <a:cs typeface="Calibri"/>
                        </a:rPr>
                        <a:t> </a:t>
                      </a:r>
                      <a:r>
                        <a:rPr dirty="0" sz="1100" spc="15" b="1">
                          <a:latin typeface="Calibri"/>
                          <a:cs typeface="Calibri"/>
                        </a:rPr>
                        <a:t>open  his/her</a:t>
                      </a:r>
                      <a:r>
                        <a:rPr dirty="0" sz="1100" spc="20" b="1">
                          <a:latin typeface="Calibri"/>
                          <a:cs typeface="Calibri"/>
                        </a:rPr>
                        <a:t> </a:t>
                      </a:r>
                      <a:r>
                        <a:rPr dirty="0" sz="1100" spc="15" b="1">
                          <a:latin typeface="Calibri"/>
                          <a:cs typeface="Calibri"/>
                        </a:rPr>
                        <a:t>mouth</a:t>
                      </a:r>
                      <a:endParaRPr sz="11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82550" marR="129539">
                        <a:lnSpc>
                          <a:spcPct val="102699"/>
                        </a:lnSpc>
                        <a:spcBef>
                          <a:spcPts val="275"/>
                        </a:spcBef>
                      </a:pPr>
                      <a:r>
                        <a:rPr dirty="0" sz="1100" spc="15">
                          <a:latin typeface="Calibri"/>
                          <a:cs typeface="Calibri"/>
                        </a:rPr>
                        <a:t>Hold </a:t>
                      </a:r>
                      <a:r>
                        <a:rPr dirty="0" sz="1100" spc="10">
                          <a:latin typeface="Calibri"/>
                          <a:cs typeface="Calibri"/>
                        </a:rPr>
                        <a:t>the </a:t>
                      </a:r>
                      <a:r>
                        <a:rPr dirty="0" sz="1100" spc="15">
                          <a:latin typeface="Calibri"/>
                          <a:cs typeface="Calibri"/>
                        </a:rPr>
                        <a:t>baby’s head </a:t>
                      </a:r>
                      <a:r>
                        <a:rPr dirty="0" sz="1100" spc="5">
                          <a:latin typeface="Calibri"/>
                          <a:cs typeface="Calibri"/>
                        </a:rPr>
                        <a:t>in </a:t>
                      </a:r>
                      <a:r>
                        <a:rPr dirty="0" sz="1100" spc="10">
                          <a:latin typeface="Calibri"/>
                          <a:cs typeface="Calibri"/>
                        </a:rPr>
                        <a:t>such </a:t>
                      </a:r>
                      <a:r>
                        <a:rPr dirty="0" sz="1100">
                          <a:latin typeface="Calibri"/>
                          <a:cs typeface="Calibri"/>
                        </a:rPr>
                        <a:t>a </a:t>
                      </a:r>
                      <a:r>
                        <a:rPr dirty="0" sz="1100" spc="15">
                          <a:latin typeface="Calibri"/>
                          <a:cs typeface="Calibri"/>
                        </a:rPr>
                        <a:t>way </a:t>
                      </a:r>
                      <a:r>
                        <a:rPr dirty="0" sz="1100" spc="10">
                          <a:latin typeface="Calibri"/>
                          <a:cs typeface="Calibri"/>
                        </a:rPr>
                        <a:t>that </a:t>
                      </a:r>
                      <a:r>
                        <a:rPr dirty="0" sz="1100" spc="15">
                          <a:latin typeface="Calibri"/>
                          <a:cs typeface="Calibri"/>
                        </a:rPr>
                        <a:t>your </a:t>
                      </a:r>
                      <a:r>
                        <a:rPr dirty="0" sz="1100" spc="10">
                          <a:latin typeface="Calibri"/>
                          <a:cs typeface="Calibri"/>
                        </a:rPr>
                        <a:t>fingers (from the </a:t>
                      </a:r>
                      <a:r>
                        <a:rPr dirty="0" sz="1100" spc="15">
                          <a:latin typeface="Calibri"/>
                          <a:cs typeface="Calibri"/>
                        </a:rPr>
                        <a:t>outside of </a:t>
                      </a:r>
                      <a:r>
                        <a:rPr dirty="0" sz="1100" spc="10">
                          <a:latin typeface="Calibri"/>
                          <a:cs typeface="Calibri"/>
                        </a:rPr>
                        <a:t>the  </a:t>
                      </a:r>
                      <a:r>
                        <a:rPr dirty="0" sz="1100" spc="15">
                          <a:latin typeface="Calibri"/>
                          <a:cs typeface="Calibri"/>
                        </a:rPr>
                        <a:t>face) force </a:t>
                      </a:r>
                      <a:r>
                        <a:rPr dirty="0" sz="1100" spc="10">
                          <a:latin typeface="Calibri"/>
                          <a:cs typeface="Calibri"/>
                        </a:rPr>
                        <a:t>the </a:t>
                      </a:r>
                      <a:r>
                        <a:rPr dirty="0" sz="1100" spc="15">
                          <a:latin typeface="Calibri"/>
                          <a:cs typeface="Calibri"/>
                        </a:rPr>
                        <a:t>mouth open. You </a:t>
                      </a:r>
                      <a:r>
                        <a:rPr dirty="0" sz="1100" spc="10">
                          <a:latin typeface="Calibri"/>
                          <a:cs typeface="Calibri"/>
                        </a:rPr>
                        <a:t>can do this </a:t>
                      </a:r>
                      <a:r>
                        <a:rPr dirty="0" sz="1100">
                          <a:latin typeface="Calibri"/>
                          <a:cs typeface="Calibri"/>
                        </a:rPr>
                        <a:t>in a </a:t>
                      </a:r>
                      <a:r>
                        <a:rPr dirty="0" sz="1100" spc="15">
                          <a:latin typeface="Calibri"/>
                          <a:cs typeface="Calibri"/>
                        </a:rPr>
                        <a:t>way </a:t>
                      </a:r>
                      <a:r>
                        <a:rPr dirty="0" sz="1100" spc="10">
                          <a:latin typeface="Calibri"/>
                          <a:cs typeface="Calibri"/>
                        </a:rPr>
                        <a:t>that </a:t>
                      </a:r>
                      <a:r>
                        <a:rPr dirty="0" sz="1100">
                          <a:latin typeface="Calibri"/>
                          <a:cs typeface="Calibri"/>
                        </a:rPr>
                        <a:t>is </a:t>
                      </a:r>
                      <a:r>
                        <a:rPr dirty="0" sz="1100" spc="15">
                          <a:latin typeface="Calibri"/>
                          <a:cs typeface="Calibri"/>
                        </a:rPr>
                        <a:t>gentle. Do not  force </a:t>
                      </a:r>
                      <a:r>
                        <a:rPr dirty="0" sz="1100" spc="10">
                          <a:latin typeface="Calibri"/>
                          <a:cs typeface="Calibri"/>
                        </a:rPr>
                        <a:t>the </a:t>
                      </a:r>
                      <a:r>
                        <a:rPr dirty="0" sz="1100" spc="15">
                          <a:latin typeface="Calibri"/>
                          <a:cs typeface="Calibri"/>
                        </a:rPr>
                        <a:t>mouth open </a:t>
                      </a:r>
                      <a:r>
                        <a:rPr dirty="0" sz="1100" spc="10">
                          <a:latin typeface="Calibri"/>
                          <a:cs typeface="Calibri"/>
                        </a:rPr>
                        <a:t>by putting </a:t>
                      </a:r>
                      <a:r>
                        <a:rPr dirty="0" sz="1100" spc="15">
                          <a:latin typeface="Calibri"/>
                          <a:cs typeface="Calibri"/>
                        </a:rPr>
                        <a:t>your </a:t>
                      </a:r>
                      <a:r>
                        <a:rPr dirty="0" sz="1100" spc="10">
                          <a:latin typeface="Calibri"/>
                          <a:cs typeface="Calibri"/>
                        </a:rPr>
                        <a:t>fingers into the </a:t>
                      </a:r>
                      <a:r>
                        <a:rPr dirty="0" sz="1100" spc="15">
                          <a:latin typeface="Calibri"/>
                          <a:cs typeface="Calibri"/>
                        </a:rPr>
                        <a:t>baby’s</a:t>
                      </a:r>
                      <a:r>
                        <a:rPr dirty="0" sz="1100" spc="20">
                          <a:latin typeface="Calibri"/>
                          <a:cs typeface="Calibri"/>
                        </a:rPr>
                        <a:t> </a:t>
                      </a:r>
                      <a:r>
                        <a:rPr dirty="0" sz="1100" spc="15">
                          <a:latin typeface="Calibri"/>
                          <a:cs typeface="Calibri"/>
                        </a:rPr>
                        <a:t>mouth.</a:t>
                      </a:r>
                      <a:endParaRPr sz="1100">
                        <a:latin typeface="Calibri"/>
                        <a:cs typeface="Calibri"/>
                      </a:endParaRPr>
                    </a:p>
                    <a:p>
                      <a:pPr marL="82550" marR="129539">
                        <a:lnSpc>
                          <a:spcPct val="105500"/>
                        </a:lnSpc>
                      </a:pPr>
                      <a:r>
                        <a:rPr dirty="0" sz="1100" spc="10">
                          <a:latin typeface="Calibri"/>
                          <a:cs typeface="Calibri"/>
                        </a:rPr>
                        <a:t>Try offering the </a:t>
                      </a:r>
                      <a:r>
                        <a:rPr dirty="0" sz="1100" spc="15">
                          <a:latin typeface="Calibri"/>
                          <a:cs typeface="Calibri"/>
                        </a:rPr>
                        <a:t>breast, </a:t>
                      </a:r>
                      <a:r>
                        <a:rPr dirty="0" sz="1100" spc="10">
                          <a:latin typeface="Calibri"/>
                          <a:cs typeface="Calibri"/>
                        </a:rPr>
                        <a:t>and </a:t>
                      </a:r>
                      <a:r>
                        <a:rPr dirty="0" sz="1100" spc="20">
                          <a:latin typeface="Calibri"/>
                          <a:cs typeface="Calibri"/>
                        </a:rPr>
                        <a:t>when </a:t>
                      </a:r>
                      <a:r>
                        <a:rPr dirty="0" sz="1100" spc="10">
                          <a:latin typeface="Calibri"/>
                          <a:cs typeface="Calibri"/>
                        </a:rPr>
                        <a:t>the </a:t>
                      </a:r>
                      <a:r>
                        <a:rPr dirty="0" sz="1100" spc="15">
                          <a:latin typeface="Calibri"/>
                          <a:cs typeface="Calibri"/>
                        </a:rPr>
                        <a:t>baby </a:t>
                      </a:r>
                      <a:r>
                        <a:rPr dirty="0" sz="1100" spc="10">
                          <a:latin typeface="Calibri"/>
                          <a:cs typeface="Calibri"/>
                        </a:rPr>
                        <a:t>starts </a:t>
                      </a:r>
                      <a:r>
                        <a:rPr dirty="0" sz="1100" spc="5">
                          <a:latin typeface="Calibri"/>
                          <a:cs typeface="Calibri"/>
                        </a:rPr>
                        <a:t>to </a:t>
                      </a:r>
                      <a:r>
                        <a:rPr dirty="0" sz="1100" spc="15">
                          <a:latin typeface="Calibri"/>
                          <a:cs typeface="Calibri"/>
                        </a:rPr>
                        <a:t>“root” (search </a:t>
                      </a:r>
                      <a:r>
                        <a:rPr dirty="0" sz="1100" spc="10">
                          <a:latin typeface="Calibri"/>
                          <a:cs typeface="Calibri"/>
                        </a:rPr>
                        <a:t>for </a:t>
                      </a:r>
                      <a:r>
                        <a:rPr dirty="0" sz="1100" spc="15">
                          <a:latin typeface="Calibri"/>
                          <a:cs typeface="Calibri"/>
                        </a:rPr>
                        <a:t>breast  with mouth open), </a:t>
                      </a:r>
                      <a:r>
                        <a:rPr dirty="0" sz="1100" spc="10">
                          <a:latin typeface="Calibri"/>
                          <a:cs typeface="Calibri"/>
                        </a:rPr>
                        <a:t>insert the </a:t>
                      </a:r>
                      <a:r>
                        <a:rPr dirty="0" sz="1100" spc="15">
                          <a:latin typeface="Calibri"/>
                          <a:cs typeface="Calibri"/>
                        </a:rPr>
                        <a:t>syringe </a:t>
                      </a:r>
                      <a:r>
                        <a:rPr dirty="0" sz="1100" spc="10">
                          <a:latin typeface="Calibri"/>
                          <a:cs typeface="Calibri"/>
                        </a:rPr>
                        <a:t>and give </a:t>
                      </a:r>
                      <a:r>
                        <a:rPr dirty="0" sz="1100" spc="15">
                          <a:latin typeface="Calibri"/>
                          <a:cs typeface="Calibri"/>
                        </a:rPr>
                        <a:t>medication. Offer </a:t>
                      </a:r>
                      <a:r>
                        <a:rPr dirty="0" sz="1100" spc="10">
                          <a:latin typeface="Calibri"/>
                          <a:cs typeface="Calibri"/>
                        </a:rPr>
                        <a:t>the</a:t>
                      </a:r>
                      <a:r>
                        <a:rPr dirty="0" sz="1100" spc="265">
                          <a:latin typeface="Calibri"/>
                          <a:cs typeface="Calibri"/>
                        </a:rPr>
                        <a:t> </a:t>
                      </a:r>
                      <a:r>
                        <a:rPr dirty="0" sz="1100" spc="15">
                          <a:latin typeface="Calibri"/>
                          <a:cs typeface="Calibri"/>
                        </a:rPr>
                        <a:t>breast</a:t>
                      </a:r>
                      <a:endParaRPr sz="1100">
                        <a:latin typeface="Calibri"/>
                        <a:cs typeface="Calibri"/>
                      </a:endParaRPr>
                    </a:p>
                    <a:p>
                      <a:pPr marL="82550">
                        <a:lnSpc>
                          <a:spcPct val="100000"/>
                        </a:lnSpc>
                        <a:spcBef>
                          <a:spcPts val="95"/>
                        </a:spcBef>
                      </a:pPr>
                      <a:r>
                        <a:rPr dirty="0" sz="1100" spc="15">
                          <a:latin typeface="Calibri"/>
                          <a:cs typeface="Calibri"/>
                        </a:rPr>
                        <a:t>immediately</a:t>
                      </a:r>
                      <a:r>
                        <a:rPr dirty="0" sz="1100" spc="35">
                          <a:latin typeface="Calibri"/>
                          <a:cs typeface="Calibri"/>
                        </a:rPr>
                        <a:t> </a:t>
                      </a:r>
                      <a:r>
                        <a:rPr dirty="0" sz="1100" spc="10">
                          <a:latin typeface="Calibri"/>
                          <a:cs typeface="Calibri"/>
                        </a:rPr>
                        <a:t>after.</a:t>
                      </a:r>
                      <a:endParaRPr sz="1100">
                        <a:latin typeface="Calibri"/>
                        <a:cs typeface="Calibri"/>
                      </a:endParaRPr>
                    </a:p>
                  </a:txBody>
                  <a:tcPr marL="0" marR="0" marB="0" marT="3492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r>
              <a:tr h="781722">
                <a:tc>
                  <a:txBody>
                    <a:bodyPr/>
                    <a:lstStyle/>
                    <a:p>
                      <a:pPr marL="82550">
                        <a:lnSpc>
                          <a:spcPct val="100000"/>
                        </a:lnSpc>
                        <a:spcBef>
                          <a:spcPts val="325"/>
                        </a:spcBef>
                      </a:pPr>
                      <a:r>
                        <a:rPr dirty="0" sz="1100" spc="15" b="1">
                          <a:latin typeface="Calibri"/>
                          <a:cs typeface="Calibri"/>
                        </a:rPr>
                        <a:t>Baby</a:t>
                      </a:r>
                      <a:r>
                        <a:rPr dirty="0" sz="1100" spc="35" b="1">
                          <a:latin typeface="Calibri"/>
                          <a:cs typeface="Calibri"/>
                        </a:rPr>
                        <a:t> </a:t>
                      </a:r>
                      <a:r>
                        <a:rPr dirty="0" sz="1100" spc="15" b="1">
                          <a:latin typeface="Calibri"/>
                          <a:cs typeface="Calibri"/>
                        </a:rPr>
                        <a:t>squirms</a:t>
                      </a:r>
                      <a:endParaRPr sz="1100">
                        <a:latin typeface="Calibri"/>
                        <a:cs typeface="Calibri"/>
                      </a:endParaRPr>
                    </a:p>
                  </a:txBody>
                  <a:tcPr marL="0" marR="0" marB="0" marT="412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82550" marR="127635">
                        <a:lnSpc>
                          <a:spcPct val="103000"/>
                        </a:lnSpc>
                        <a:spcBef>
                          <a:spcPts val="285"/>
                        </a:spcBef>
                      </a:pPr>
                      <a:r>
                        <a:rPr dirty="0" sz="1100" spc="15">
                          <a:latin typeface="Calibri"/>
                          <a:cs typeface="Calibri"/>
                        </a:rPr>
                        <a:t>Hold baby </a:t>
                      </a:r>
                      <a:r>
                        <a:rPr dirty="0" sz="1100" spc="10">
                          <a:latin typeface="Calibri"/>
                          <a:cs typeface="Calibri"/>
                        </a:rPr>
                        <a:t>firmly, </a:t>
                      </a:r>
                      <a:r>
                        <a:rPr dirty="0" sz="1100" spc="15">
                          <a:latin typeface="Calibri"/>
                          <a:cs typeface="Calibri"/>
                        </a:rPr>
                        <a:t>baby’s head should </a:t>
                      </a:r>
                      <a:r>
                        <a:rPr dirty="0" sz="1100" spc="10">
                          <a:latin typeface="Calibri"/>
                          <a:cs typeface="Calibri"/>
                        </a:rPr>
                        <a:t>be </a:t>
                      </a:r>
                      <a:r>
                        <a:rPr dirty="0" sz="1100" spc="15">
                          <a:latin typeface="Calibri"/>
                          <a:cs typeface="Calibri"/>
                        </a:rPr>
                        <a:t>nestled </a:t>
                      </a:r>
                      <a:r>
                        <a:rPr dirty="0" sz="1100" spc="10">
                          <a:latin typeface="Calibri"/>
                          <a:cs typeface="Calibri"/>
                        </a:rPr>
                        <a:t>into the </a:t>
                      </a:r>
                      <a:r>
                        <a:rPr dirty="0" sz="1100" spc="15">
                          <a:latin typeface="Calibri"/>
                          <a:cs typeface="Calibri"/>
                        </a:rPr>
                        <a:t>crook of </a:t>
                      </a:r>
                      <a:r>
                        <a:rPr dirty="0" sz="1100" spc="10">
                          <a:latin typeface="Calibri"/>
                          <a:cs typeface="Calibri"/>
                        </a:rPr>
                        <a:t>the left  </a:t>
                      </a:r>
                      <a:r>
                        <a:rPr dirty="0" sz="1100" spc="20">
                          <a:latin typeface="Calibri"/>
                          <a:cs typeface="Calibri"/>
                        </a:rPr>
                        <a:t>elbow—if </a:t>
                      </a:r>
                      <a:r>
                        <a:rPr dirty="0" sz="1100" spc="15">
                          <a:latin typeface="Calibri"/>
                          <a:cs typeface="Calibri"/>
                        </a:rPr>
                        <a:t>you </a:t>
                      </a:r>
                      <a:r>
                        <a:rPr dirty="0" sz="1100" spc="10">
                          <a:latin typeface="Calibri"/>
                          <a:cs typeface="Calibri"/>
                        </a:rPr>
                        <a:t>are right </a:t>
                      </a:r>
                      <a:r>
                        <a:rPr dirty="0" sz="1100" spc="20">
                          <a:latin typeface="Calibri"/>
                          <a:cs typeface="Calibri"/>
                        </a:rPr>
                        <a:t>handed—so </a:t>
                      </a:r>
                      <a:r>
                        <a:rPr dirty="0" sz="1100" spc="10">
                          <a:latin typeface="Calibri"/>
                          <a:cs typeface="Calibri"/>
                        </a:rPr>
                        <a:t>that </a:t>
                      </a:r>
                      <a:r>
                        <a:rPr dirty="0" sz="1100">
                          <a:latin typeface="Calibri"/>
                          <a:cs typeface="Calibri"/>
                        </a:rPr>
                        <a:t>it </a:t>
                      </a:r>
                      <a:r>
                        <a:rPr dirty="0" sz="1100" spc="10">
                          <a:latin typeface="Calibri"/>
                          <a:cs typeface="Calibri"/>
                        </a:rPr>
                        <a:t>can’t </a:t>
                      </a:r>
                      <a:r>
                        <a:rPr dirty="0" sz="1100" spc="20">
                          <a:latin typeface="Calibri"/>
                          <a:cs typeface="Calibri"/>
                        </a:rPr>
                        <a:t>move </a:t>
                      </a:r>
                      <a:r>
                        <a:rPr dirty="0" sz="1100" spc="10">
                          <a:latin typeface="Calibri"/>
                          <a:cs typeface="Calibri"/>
                        </a:rPr>
                        <a:t>during the few  </a:t>
                      </a:r>
                      <a:r>
                        <a:rPr dirty="0" sz="1100" spc="15">
                          <a:latin typeface="Calibri"/>
                          <a:cs typeface="Calibri"/>
                        </a:rPr>
                        <a:t>seconds </a:t>
                      </a:r>
                      <a:r>
                        <a:rPr dirty="0" sz="1100">
                          <a:latin typeface="Calibri"/>
                          <a:cs typeface="Calibri"/>
                        </a:rPr>
                        <a:t>it </a:t>
                      </a:r>
                      <a:r>
                        <a:rPr dirty="0" sz="1100" spc="15">
                          <a:latin typeface="Calibri"/>
                          <a:cs typeface="Calibri"/>
                        </a:rPr>
                        <a:t>takes </a:t>
                      </a:r>
                      <a:r>
                        <a:rPr dirty="0" sz="1100" spc="5">
                          <a:latin typeface="Calibri"/>
                          <a:cs typeface="Calibri"/>
                        </a:rPr>
                        <a:t>to </a:t>
                      </a:r>
                      <a:r>
                        <a:rPr dirty="0" sz="1100" spc="15">
                          <a:latin typeface="Calibri"/>
                          <a:cs typeface="Calibri"/>
                        </a:rPr>
                        <a:t>administer </a:t>
                      </a:r>
                      <a:r>
                        <a:rPr dirty="0" sz="1100" spc="10">
                          <a:latin typeface="Calibri"/>
                          <a:cs typeface="Calibri"/>
                        </a:rPr>
                        <a:t>the </a:t>
                      </a:r>
                      <a:r>
                        <a:rPr dirty="0" sz="1100" spc="15">
                          <a:latin typeface="Calibri"/>
                          <a:cs typeface="Calibri"/>
                        </a:rPr>
                        <a:t>medicine. </a:t>
                      </a:r>
                      <a:r>
                        <a:rPr dirty="0" sz="1100" spc="5">
                          <a:latin typeface="Calibri"/>
                          <a:cs typeface="Calibri"/>
                        </a:rPr>
                        <a:t>It’s </a:t>
                      </a:r>
                      <a:r>
                        <a:rPr dirty="0" sz="1100" spc="10">
                          <a:latin typeface="Calibri"/>
                          <a:cs typeface="Calibri"/>
                        </a:rPr>
                        <a:t>difficult </a:t>
                      </a:r>
                      <a:r>
                        <a:rPr dirty="0" sz="1100" spc="5">
                          <a:latin typeface="Calibri"/>
                          <a:cs typeface="Calibri"/>
                        </a:rPr>
                        <a:t>to </a:t>
                      </a:r>
                      <a:r>
                        <a:rPr dirty="0" sz="1100" spc="15">
                          <a:latin typeface="Calibri"/>
                          <a:cs typeface="Calibri"/>
                        </a:rPr>
                        <a:t>do! </a:t>
                      </a:r>
                      <a:r>
                        <a:rPr dirty="0" sz="1100" spc="5">
                          <a:latin typeface="Calibri"/>
                          <a:cs typeface="Calibri"/>
                        </a:rPr>
                        <a:t>It </a:t>
                      </a:r>
                      <a:r>
                        <a:rPr dirty="0" sz="1100" spc="15">
                          <a:latin typeface="Calibri"/>
                          <a:cs typeface="Calibri"/>
                        </a:rPr>
                        <a:t>takes  confidence</a:t>
                      </a:r>
                      <a:r>
                        <a:rPr dirty="0" sz="1100" spc="40">
                          <a:latin typeface="Calibri"/>
                          <a:cs typeface="Calibri"/>
                        </a:rPr>
                        <a:t> </a:t>
                      </a:r>
                      <a:r>
                        <a:rPr dirty="0" sz="1100" spc="10">
                          <a:latin typeface="Calibri"/>
                          <a:cs typeface="Calibri"/>
                        </a:rPr>
                        <a:t>and</a:t>
                      </a:r>
                      <a:r>
                        <a:rPr dirty="0" sz="1100" spc="30">
                          <a:latin typeface="Calibri"/>
                          <a:cs typeface="Calibri"/>
                        </a:rPr>
                        <a:t> </a:t>
                      </a:r>
                      <a:r>
                        <a:rPr dirty="0" sz="1100" spc="15">
                          <a:latin typeface="Calibri"/>
                          <a:cs typeface="Calibri"/>
                        </a:rPr>
                        <a:t>practice,</a:t>
                      </a:r>
                      <a:r>
                        <a:rPr dirty="0" sz="1100" spc="30">
                          <a:latin typeface="Calibri"/>
                          <a:cs typeface="Calibri"/>
                        </a:rPr>
                        <a:t> </a:t>
                      </a:r>
                      <a:r>
                        <a:rPr dirty="0" sz="1100" spc="5">
                          <a:latin typeface="Calibri"/>
                          <a:cs typeface="Calibri"/>
                        </a:rPr>
                        <a:t>so</a:t>
                      </a:r>
                      <a:r>
                        <a:rPr dirty="0" sz="1100" spc="45">
                          <a:latin typeface="Calibri"/>
                          <a:cs typeface="Calibri"/>
                        </a:rPr>
                        <a:t> </a:t>
                      </a:r>
                      <a:r>
                        <a:rPr dirty="0" sz="1100" spc="15">
                          <a:latin typeface="Calibri"/>
                          <a:cs typeface="Calibri"/>
                        </a:rPr>
                        <a:t>don’t</a:t>
                      </a:r>
                      <a:r>
                        <a:rPr dirty="0" sz="1100" spc="35">
                          <a:latin typeface="Calibri"/>
                          <a:cs typeface="Calibri"/>
                        </a:rPr>
                        <a:t> </a:t>
                      </a:r>
                      <a:r>
                        <a:rPr dirty="0" sz="1100" spc="15">
                          <a:latin typeface="Calibri"/>
                          <a:cs typeface="Calibri"/>
                        </a:rPr>
                        <a:t>worry</a:t>
                      </a:r>
                      <a:r>
                        <a:rPr dirty="0" sz="1100" spc="40">
                          <a:latin typeface="Calibri"/>
                          <a:cs typeface="Calibri"/>
                        </a:rPr>
                        <a:t> </a:t>
                      </a:r>
                      <a:r>
                        <a:rPr dirty="0" sz="1100">
                          <a:latin typeface="Calibri"/>
                          <a:cs typeface="Calibri"/>
                        </a:rPr>
                        <a:t>if</a:t>
                      </a:r>
                      <a:r>
                        <a:rPr dirty="0" sz="1100" spc="25">
                          <a:latin typeface="Calibri"/>
                          <a:cs typeface="Calibri"/>
                        </a:rPr>
                        <a:t> </a:t>
                      </a:r>
                      <a:r>
                        <a:rPr dirty="0" sz="1100" spc="15">
                          <a:latin typeface="Calibri"/>
                          <a:cs typeface="Calibri"/>
                        </a:rPr>
                        <a:t>you</a:t>
                      </a:r>
                      <a:r>
                        <a:rPr dirty="0" sz="1100" spc="35">
                          <a:latin typeface="Calibri"/>
                          <a:cs typeface="Calibri"/>
                        </a:rPr>
                        <a:t> </a:t>
                      </a:r>
                      <a:r>
                        <a:rPr dirty="0" sz="1100" spc="15">
                          <a:latin typeface="Calibri"/>
                          <a:cs typeface="Calibri"/>
                        </a:rPr>
                        <a:t>don’t</a:t>
                      </a:r>
                      <a:r>
                        <a:rPr dirty="0" sz="1100" spc="30">
                          <a:latin typeface="Calibri"/>
                          <a:cs typeface="Calibri"/>
                        </a:rPr>
                        <a:t> </a:t>
                      </a:r>
                      <a:r>
                        <a:rPr dirty="0" sz="1100" spc="10">
                          <a:latin typeface="Calibri"/>
                          <a:cs typeface="Calibri"/>
                        </a:rPr>
                        <a:t>get</a:t>
                      </a:r>
                      <a:r>
                        <a:rPr dirty="0" sz="1100" spc="35">
                          <a:latin typeface="Calibri"/>
                          <a:cs typeface="Calibri"/>
                        </a:rPr>
                        <a:t> </a:t>
                      </a:r>
                      <a:r>
                        <a:rPr dirty="0" sz="1100">
                          <a:latin typeface="Calibri"/>
                          <a:cs typeface="Calibri"/>
                        </a:rPr>
                        <a:t>it</a:t>
                      </a:r>
                      <a:r>
                        <a:rPr dirty="0" sz="1100" spc="30">
                          <a:latin typeface="Calibri"/>
                          <a:cs typeface="Calibri"/>
                        </a:rPr>
                        <a:t> </a:t>
                      </a:r>
                      <a:r>
                        <a:rPr dirty="0" sz="1100" spc="10">
                          <a:latin typeface="Calibri"/>
                          <a:cs typeface="Calibri"/>
                        </a:rPr>
                        <a:t>right</a:t>
                      </a:r>
                      <a:r>
                        <a:rPr dirty="0" sz="1100" spc="30">
                          <a:latin typeface="Calibri"/>
                          <a:cs typeface="Calibri"/>
                        </a:rPr>
                        <a:t> </a:t>
                      </a:r>
                      <a:r>
                        <a:rPr dirty="0" sz="1100" spc="10">
                          <a:latin typeface="Calibri"/>
                          <a:cs typeface="Calibri"/>
                        </a:rPr>
                        <a:t>the</a:t>
                      </a:r>
                      <a:r>
                        <a:rPr dirty="0" sz="1100" spc="45">
                          <a:latin typeface="Calibri"/>
                          <a:cs typeface="Calibri"/>
                        </a:rPr>
                        <a:t> </a:t>
                      </a:r>
                      <a:r>
                        <a:rPr dirty="0" sz="1100" spc="5">
                          <a:latin typeface="Calibri"/>
                          <a:cs typeface="Calibri"/>
                        </a:rPr>
                        <a:t>first</a:t>
                      </a:r>
                      <a:r>
                        <a:rPr dirty="0" sz="1100" spc="30">
                          <a:latin typeface="Calibri"/>
                          <a:cs typeface="Calibri"/>
                        </a:rPr>
                        <a:t> </a:t>
                      </a:r>
                      <a:r>
                        <a:rPr dirty="0" sz="1100" spc="15">
                          <a:latin typeface="Calibri"/>
                          <a:cs typeface="Calibri"/>
                        </a:rPr>
                        <a:t>time.</a:t>
                      </a:r>
                      <a:endParaRPr sz="1100">
                        <a:latin typeface="Calibri"/>
                        <a:cs typeface="Calibri"/>
                      </a:endParaRPr>
                    </a:p>
                  </a:txBody>
                  <a:tcPr marL="0" marR="0" marB="0" marT="3619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781722">
                <a:tc>
                  <a:txBody>
                    <a:bodyPr/>
                    <a:lstStyle/>
                    <a:p>
                      <a:pPr marL="82550" marR="108585">
                        <a:lnSpc>
                          <a:spcPct val="105500"/>
                        </a:lnSpc>
                        <a:spcBef>
                          <a:spcPts val="240"/>
                        </a:spcBef>
                      </a:pPr>
                      <a:r>
                        <a:rPr dirty="0" sz="1100" spc="15" b="1">
                          <a:latin typeface="Calibri"/>
                          <a:cs typeface="Calibri"/>
                        </a:rPr>
                        <a:t>Mum hasn’t  disclosed HIV</a:t>
                      </a:r>
                      <a:r>
                        <a:rPr dirty="0" sz="1100" spc="-20" b="1">
                          <a:latin typeface="Calibri"/>
                          <a:cs typeface="Calibri"/>
                        </a:rPr>
                        <a:t> </a:t>
                      </a:r>
                      <a:r>
                        <a:rPr dirty="0" sz="1100" spc="15" b="1">
                          <a:latin typeface="Calibri"/>
                          <a:cs typeface="Calibri"/>
                        </a:rPr>
                        <a:t>status</a:t>
                      </a:r>
                      <a:endParaRPr sz="1100">
                        <a:latin typeface="Calibri"/>
                        <a:cs typeface="Calibri"/>
                      </a:endParaRPr>
                    </a:p>
                  </a:txBody>
                  <a:tcPr marL="0" marR="0" marB="0" marT="3048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82550" marR="129539">
                        <a:lnSpc>
                          <a:spcPct val="103600"/>
                        </a:lnSpc>
                        <a:spcBef>
                          <a:spcPts val="265"/>
                        </a:spcBef>
                      </a:pPr>
                      <a:r>
                        <a:rPr dirty="0" sz="1100" spc="5">
                          <a:latin typeface="Calibri"/>
                          <a:cs typeface="Calibri"/>
                        </a:rPr>
                        <a:t>If </a:t>
                      </a:r>
                      <a:r>
                        <a:rPr dirty="0" sz="1100" spc="15">
                          <a:latin typeface="Calibri"/>
                          <a:cs typeface="Calibri"/>
                        </a:rPr>
                        <a:t>you haven’t disclosed your </a:t>
                      </a:r>
                      <a:r>
                        <a:rPr dirty="0" sz="1100" spc="10">
                          <a:latin typeface="Calibri"/>
                          <a:cs typeface="Calibri"/>
                        </a:rPr>
                        <a:t>HIV </a:t>
                      </a:r>
                      <a:r>
                        <a:rPr dirty="0" sz="1100" spc="15">
                          <a:latin typeface="Calibri"/>
                          <a:cs typeface="Calibri"/>
                        </a:rPr>
                        <a:t>status, then you’ll probably want </a:t>
                      </a:r>
                      <a:r>
                        <a:rPr dirty="0" sz="1100" spc="5">
                          <a:latin typeface="Calibri"/>
                          <a:cs typeface="Calibri"/>
                        </a:rPr>
                        <a:t>to  </a:t>
                      </a:r>
                      <a:r>
                        <a:rPr dirty="0" sz="1100" spc="15">
                          <a:latin typeface="Calibri"/>
                          <a:cs typeface="Calibri"/>
                        </a:rPr>
                        <a:t>administer </a:t>
                      </a:r>
                      <a:r>
                        <a:rPr dirty="0" sz="1100" spc="10">
                          <a:latin typeface="Calibri"/>
                          <a:cs typeface="Calibri"/>
                        </a:rPr>
                        <a:t>the </a:t>
                      </a:r>
                      <a:r>
                        <a:rPr dirty="0" sz="1100" spc="15">
                          <a:latin typeface="Calibri"/>
                          <a:cs typeface="Calibri"/>
                        </a:rPr>
                        <a:t>baby’s medicine </a:t>
                      </a:r>
                      <a:r>
                        <a:rPr dirty="0" sz="1100" spc="20">
                          <a:latin typeface="Calibri"/>
                          <a:cs typeface="Calibri"/>
                        </a:rPr>
                        <a:t>when </a:t>
                      </a:r>
                      <a:r>
                        <a:rPr dirty="0" sz="1100" spc="15">
                          <a:latin typeface="Calibri"/>
                          <a:cs typeface="Calibri"/>
                        </a:rPr>
                        <a:t>you </a:t>
                      </a:r>
                      <a:r>
                        <a:rPr dirty="0" sz="1100" spc="10">
                          <a:latin typeface="Calibri"/>
                          <a:cs typeface="Calibri"/>
                        </a:rPr>
                        <a:t>take </a:t>
                      </a:r>
                      <a:r>
                        <a:rPr dirty="0" sz="1100" spc="15">
                          <a:latin typeface="Calibri"/>
                          <a:cs typeface="Calibri"/>
                        </a:rPr>
                        <a:t>your </a:t>
                      </a:r>
                      <a:r>
                        <a:rPr dirty="0" sz="1100" spc="20">
                          <a:latin typeface="Calibri"/>
                          <a:cs typeface="Calibri"/>
                        </a:rPr>
                        <a:t>own </a:t>
                      </a:r>
                      <a:r>
                        <a:rPr dirty="0" sz="1100" spc="10">
                          <a:latin typeface="Calibri"/>
                          <a:cs typeface="Calibri"/>
                        </a:rPr>
                        <a:t>and hide the </a:t>
                      </a:r>
                      <a:r>
                        <a:rPr dirty="0" sz="1100" spc="15">
                          <a:latin typeface="Calibri"/>
                          <a:cs typeface="Calibri"/>
                        </a:rPr>
                        <a:t>baby’s  medicine where you </a:t>
                      </a:r>
                      <a:r>
                        <a:rPr dirty="0" sz="1100" spc="10">
                          <a:latin typeface="Calibri"/>
                          <a:cs typeface="Calibri"/>
                        </a:rPr>
                        <a:t>hide </a:t>
                      </a:r>
                      <a:r>
                        <a:rPr dirty="0" sz="1100" spc="15">
                          <a:latin typeface="Calibri"/>
                          <a:cs typeface="Calibri"/>
                        </a:rPr>
                        <a:t>your </a:t>
                      </a:r>
                      <a:r>
                        <a:rPr dirty="0" sz="1100" spc="20">
                          <a:latin typeface="Calibri"/>
                          <a:cs typeface="Calibri"/>
                        </a:rPr>
                        <a:t>own. </a:t>
                      </a:r>
                      <a:r>
                        <a:rPr dirty="0" sz="1100" spc="5">
                          <a:latin typeface="Calibri"/>
                          <a:cs typeface="Calibri"/>
                        </a:rPr>
                        <a:t>If </a:t>
                      </a:r>
                      <a:r>
                        <a:rPr dirty="0" sz="1100" spc="15">
                          <a:latin typeface="Calibri"/>
                          <a:cs typeface="Calibri"/>
                        </a:rPr>
                        <a:t>you </a:t>
                      </a:r>
                      <a:r>
                        <a:rPr dirty="0" sz="1100" spc="20">
                          <a:latin typeface="Calibri"/>
                          <a:cs typeface="Calibri"/>
                        </a:rPr>
                        <a:t>choose </a:t>
                      </a:r>
                      <a:r>
                        <a:rPr dirty="0" sz="1100" spc="5">
                          <a:latin typeface="Calibri"/>
                          <a:cs typeface="Calibri"/>
                        </a:rPr>
                        <a:t>to </a:t>
                      </a:r>
                      <a:r>
                        <a:rPr dirty="0" sz="1100" spc="15">
                          <a:latin typeface="Calibri"/>
                          <a:cs typeface="Calibri"/>
                        </a:rPr>
                        <a:t>disclose your or your  baby’s </a:t>
                      </a:r>
                      <a:r>
                        <a:rPr dirty="0" sz="1100" spc="10">
                          <a:latin typeface="Calibri"/>
                          <a:cs typeface="Calibri"/>
                        </a:rPr>
                        <a:t>HIV </a:t>
                      </a:r>
                      <a:r>
                        <a:rPr dirty="0" sz="1100" spc="15">
                          <a:latin typeface="Calibri"/>
                          <a:cs typeface="Calibri"/>
                        </a:rPr>
                        <a:t>status, please reach out </a:t>
                      </a:r>
                      <a:r>
                        <a:rPr dirty="0" sz="1100" spc="5">
                          <a:latin typeface="Calibri"/>
                          <a:cs typeface="Calibri"/>
                        </a:rPr>
                        <a:t>to </a:t>
                      </a:r>
                      <a:r>
                        <a:rPr dirty="0" sz="1100" spc="15">
                          <a:latin typeface="Calibri"/>
                          <a:cs typeface="Calibri"/>
                        </a:rPr>
                        <a:t>your provider </a:t>
                      </a:r>
                      <a:r>
                        <a:rPr dirty="0" sz="1100" spc="10">
                          <a:latin typeface="Calibri"/>
                          <a:cs typeface="Calibri"/>
                        </a:rPr>
                        <a:t>for</a:t>
                      </a:r>
                      <a:r>
                        <a:rPr dirty="0" sz="1100" spc="200">
                          <a:latin typeface="Calibri"/>
                          <a:cs typeface="Calibri"/>
                        </a:rPr>
                        <a:t> </a:t>
                      </a:r>
                      <a:r>
                        <a:rPr dirty="0" sz="1100" spc="15">
                          <a:latin typeface="Calibri"/>
                          <a:cs typeface="Calibri"/>
                        </a:rPr>
                        <a:t>support.</a:t>
                      </a:r>
                      <a:endParaRPr sz="1100">
                        <a:latin typeface="Calibri"/>
                        <a:cs typeface="Calibri"/>
                      </a:endParaRPr>
                    </a:p>
                  </a:txBody>
                  <a:tcPr marL="0" marR="0" marB="0" marT="3365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r>
              <a:tr h="956982">
                <a:tc>
                  <a:txBody>
                    <a:bodyPr/>
                    <a:lstStyle/>
                    <a:p>
                      <a:pPr marL="82550" marR="315595">
                        <a:lnSpc>
                          <a:spcPct val="105500"/>
                        </a:lnSpc>
                        <a:spcBef>
                          <a:spcPts val="254"/>
                        </a:spcBef>
                      </a:pPr>
                      <a:r>
                        <a:rPr dirty="0" sz="1100" spc="15" b="1">
                          <a:latin typeface="Calibri"/>
                          <a:cs typeface="Calibri"/>
                        </a:rPr>
                        <a:t>Mum away </a:t>
                      </a:r>
                      <a:r>
                        <a:rPr dirty="0" sz="1100" spc="10" b="1">
                          <a:latin typeface="Calibri"/>
                          <a:cs typeface="Calibri"/>
                        </a:rPr>
                        <a:t>from  </a:t>
                      </a:r>
                      <a:r>
                        <a:rPr dirty="0" sz="1100" spc="20" b="1">
                          <a:latin typeface="Calibri"/>
                          <a:cs typeface="Calibri"/>
                        </a:rPr>
                        <a:t>home</a:t>
                      </a:r>
                      <a:endParaRPr sz="1100">
                        <a:latin typeface="Calibri"/>
                        <a:cs typeface="Calibri"/>
                      </a:endParaRPr>
                    </a:p>
                  </a:txBody>
                  <a:tcPr marL="0" marR="0" marB="0" marT="3238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82550" marR="125730">
                        <a:lnSpc>
                          <a:spcPct val="104099"/>
                        </a:lnSpc>
                        <a:spcBef>
                          <a:spcPts val="270"/>
                        </a:spcBef>
                      </a:pPr>
                      <a:r>
                        <a:rPr dirty="0" sz="1100" spc="5">
                          <a:latin typeface="Calibri"/>
                          <a:cs typeface="Calibri"/>
                        </a:rPr>
                        <a:t>If </a:t>
                      </a:r>
                      <a:r>
                        <a:rPr dirty="0" sz="1100" spc="15">
                          <a:latin typeface="Calibri"/>
                          <a:cs typeface="Calibri"/>
                        </a:rPr>
                        <a:t>you’re away </a:t>
                      </a:r>
                      <a:r>
                        <a:rPr dirty="0" sz="1100" spc="10">
                          <a:latin typeface="Calibri"/>
                          <a:cs typeface="Calibri"/>
                        </a:rPr>
                        <a:t>from </a:t>
                      </a:r>
                      <a:r>
                        <a:rPr dirty="0" sz="1100" spc="20">
                          <a:latin typeface="Calibri"/>
                          <a:cs typeface="Calibri"/>
                        </a:rPr>
                        <a:t>home, </a:t>
                      </a:r>
                      <a:r>
                        <a:rPr dirty="0" sz="1100" spc="10">
                          <a:latin typeface="Calibri"/>
                          <a:cs typeface="Calibri"/>
                        </a:rPr>
                        <a:t>for </a:t>
                      </a:r>
                      <a:r>
                        <a:rPr dirty="0" sz="1100" spc="20">
                          <a:latin typeface="Calibri"/>
                          <a:cs typeface="Calibri"/>
                        </a:rPr>
                        <a:t>work </a:t>
                      </a:r>
                      <a:r>
                        <a:rPr dirty="0" sz="1100" spc="15">
                          <a:latin typeface="Calibri"/>
                          <a:cs typeface="Calibri"/>
                        </a:rPr>
                        <a:t>or </a:t>
                      </a:r>
                      <a:r>
                        <a:rPr dirty="0" sz="1100" spc="10">
                          <a:latin typeface="Calibri"/>
                          <a:cs typeface="Calibri"/>
                        </a:rPr>
                        <a:t>for </a:t>
                      </a:r>
                      <a:r>
                        <a:rPr dirty="0" sz="1100" spc="15">
                          <a:latin typeface="Calibri"/>
                          <a:cs typeface="Calibri"/>
                        </a:rPr>
                        <a:t>longer, then you </a:t>
                      </a:r>
                      <a:r>
                        <a:rPr dirty="0" sz="1100" spc="10">
                          <a:latin typeface="Calibri"/>
                          <a:cs typeface="Calibri"/>
                        </a:rPr>
                        <a:t>will </a:t>
                      </a:r>
                      <a:r>
                        <a:rPr dirty="0" sz="1100" spc="15">
                          <a:latin typeface="Calibri"/>
                          <a:cs typeface="Calibri"/>
                        </a:rPr>
                        <a:t>need </a:t>
                      </a:r>
                      <a:r>
                        <a:rPr dirty="0" sz="1100" spc="5">
                          <a:latin typeface="Calibri"/>
                          <a:cs typeface="Calibri"/>
                        </a:rPr>
                        <a:t>to  </a:t>
                      </a:r>
                      <a:r>
                        <a:rPr dirty="0" sz="1100" spc="15">
                          <a:latin typeface="Calibri"/>
                          <a:cs typeface="Calibri"/>
                        </a:rPr>
                        <a:t>provide </a:t>
                      </a:r>
                      <a:r>
                        <a:rPr dirty="0" sz="1100" spc="10">
                          <a:latin typeface="Calibri"/>
                          <a:cs typeface="Calibri"/>
                        </a:rPr>
                        <a:t>the </a:t>
                      </a:r>
                      <a:r>
                        <a:rPr dirty="0" sz="1100" spc="15">
                          <a:latin typeface="Calibri"/>
                          <a:cs typeface="Calibri"/>
                        </a:rPr>
                        <a:t>baby’s caregivers </a:t>
                      </a:r>
                      <a:r>
                        <a:rPr dirty="0" sz="1100" spc="10">
                          <a:latin typeface="Calibri"/>
                          <a:cs typeface="Calibri"/>
                        </a:rPr>
                        <a:t>with training </a:t>
                      </a:r>
                      <a:r>
                        <a:rPr dirty="0" sz="1100" spc="15">
                          <a:latin typeface="Calibri"/>
                          <a:cs typeface="Calibri"/>
                        </a:rPr>
                        <a:t>on how </a:t>
                      </a:r>
                      <a:r>
                        <a:rPr dirty="0" sz="1100" spc="5">
                          <a:latin typeface="Calibri"/>
                          <a:cs typeface="Calibri"/>
                        </a:rPr>
                        <a:t>to </a:t>
                      </a:r>
                      <a:r>
                        <a:rPr dirty="0" sz="1100" spc="15">
                          <a:latin typeface="Calibri"/>
                          <a:cs typeface="Calibri"/>
                        </a:rPr>
                        <a:t>administer ARVs. Show  </a:t>
                      </a:r>
                      <a:r>
                        <a:rPr dirty="0" sz="1100" spc="10">
                          <a:latin typeface="Calibri"/>
                          <a:cs typeface="Calibri"/>
                        </a:rPr>
                        <a:t>the </a:t>
                      </a:r>
                      <a:r>
                        <a:rPr dirty="0" sz="1100" spc="15">
                          <a:latin typeface="Calibri"/>
                          <a:cs typeface="Calibri"/>
                        </a:rPr>
                        <a:t>caregiver </a:t>
                      </a:r>
                      <a:r>
                        <a:rPr dirty="0" sz="1100" spc="10">
                          <a:latin typeface="Calibri"/>
                          <a:cs typeface="Calibri"/>
                        </a:rPr>
                        <a:t>and </a:t>
                      </a:r>
                      <a:r>
                        <a:rPr dirty="0" sz="1100" spc="15">
                          <a:latin typeface="Calibri"/>
                          <a:cs typeface="Calibri"/>
                        </a:rPr>
                        <a:t>then watch him/her </a:t>
                      </a:r>
                      <a:r>
                        <a:rPr dirty="0" sz="1100" spc="10">
                          <a:latin typeface="Calibri"/>
                          <a:cs typeface="Calibri"/>
                        </a:rPr>
                        <a:t>give infant </a:t>
                      </a:r>
                      <a:r>
                        <a:rPr dirty="0" sz="1100" spc="15">
                          <a:latin typeface="Calibri"/>
                          <a:cs typeface="Calibri"/>
                        </a:rPr>
                        <a:t>ARVs </a:t>
                      </a:r>
                      <a:r>
                        <a:rPr dirty="0" sz="1100" spc="10">
                          <a:latin typeface="Calibri"/>
                          <a:cs typeface="Calibri"/>
                        </a:rPr>
                        <a:t>at least </a:t>
                      </a:r>
                      <a:r>
                        <a:rPr dirty="0" sz="1100" spc="15">
                          <a:latin typeface="Calibri"/>
                          <a:cs typeface="Calibri"/>
                        </a:rPr>
                        <a:t>once before  you leave </a:t>
                      </a:r>
                      <a:r>
                        <a:rPr dirty="0" sz="1100" spc="10">
                          <a:latin typeface="Calibri"/>
                          <a:cs typeface="Calibri"/>
                        </a:rPr>
                        <a:t>the first </a:t>
                      </a:r>
                      <a:r>
                        <a:rPr dirty="0" sz="1100" spc="15">
                          <a:latin typeface="Calibri"/>
                          <a:cs typeface="Calibri"/>
                        </a:rPr>
                        <a:t>time. You </a:t>
                      </a:r>
                      <a:r>
                        <a:rPr dirty="0" sz="1100" spc="10">
                          <a:latin typeface="Calibri"/>
                          <a:cs typeface="Calibri"/>
                        </a:rPr>
                        <a:t>can </a:t>
                      </a:r>
                      <a:r>
                        <a:rPr dirty="0" sz="1100" spc="15">
                          <a:latin typeface="Calibri"/>
                          <a:cs typeface="Calibri"/>
                        </a:rPr>
                        <a:t>even </a:t>
                      </a:r>
                      <a:r>
                        <a:rPr dirty="0" sz="1100" spc="10">
                          <a:latin typeface="Calibri"/>
                          <a:cs typeface="Calibri"/>
                        </a:rPr>
                        <a:t>bring </a:t>
                      </a:r>
                      <a:r>
                        <a:rPr dirty="0" sz="1100" spc="15">
                          <a:latin typeface="Calibri"/>
                          <a:cs typeface="Calibri"/>
                        </a:rPr>
                        <a:t>other caregivers </a:t>
                      </a:r>
                      <a:r>
                        <a:rPr dirty="0" sz="1100" spc="5">
                          <a:latin typeface="Calibri"/>
                          <a:cs typeface="Calibri"/>
                        </a:rPr>
                        <a:t>to </a:t>
                      </a:r>
                      <a:r>
                        <a:rPr dirty="0" sz="1100" spc="10">
                          <a:latin typeface="Calibri"/>
                          <a:cs typeface="Calibri"/>
                        </a:rPr>
                        <a:t>the </a:t>
                      </a:r>
                      <a:r>
                        <a:rPr dirty="0" sz="1100" spc="5">
                          <a:latin typeface="Calibri"/>
                          <a:cs typeface="Calibri"/>
                        </a:rPr>
                        <a:t>clinic to  </a:t>
                      </a:r>
                      <a:r>
                        <a:rPr dirty="0" sz="1100" spc="10">
                          <a:latin typeface="Calibri"/>
                          <a:cs typeface="Calibri"/>
                        </a:rPr>
                        <a:t>learn</a:t>
                      </a:r>
                      <a:r>
                        <a:rPr dirty="0" sz="1100" spc="35">
                          <a:latin typeface="Calibri"/>
                          <a:cs typeface="Calibri"/>
                        </a:rPr>
                        <a:t> </a:t>
                      </a:r>
                      <a:r>
                        <a:rPr dirty="0" sz="1100" spc="15">
                          <a:latin typeface="Calibri"/>
                          <a:cs typeface="Calibri"/>
                        </a:rPr>
                        <a:t>about</a:t>
                      </a:r>
                      <a:r>
                        <a:rPr dirty="0" sz="1100" spc="30">
                          <a:latin typeface="Calibri"/>
                          <a:cs typeface="Calibri"/>
                        </a:rPr>
                        <a:t> </a:t>
                      </a:r>
                      <a:r>
                        <a:rPr dirty="0" sz="1100" spc="10">
                          <a:latin typeface="Calibri"/>
                          <a:cs typeface="Calibri"/>
                        </a:rPr>
                        <a:t>the</a:t>
                      </a:r>
                      <a:r>
                        <a:rPr dirty="0" sz="1100" spc="45">
                          <a:latin typeface="Calibri"/>
                          <a:cs typeface="Calibri"/>
                        </a:rPr>
                        <a:t> </a:t>
                      </a:r>
                      <a:r>
                        <a:rPr dirty="0" sz="1100" spc="15">
                          <a:latin typeface="Calibri"/>
                          <a:cs typeface="Calibri"/>
                        </a:rPr>
                        <a:t>importance</a:t>
                      </a:r>
                      <a:r>
                        <a:rPr dirty="0" sz="1100" spc="40">
                          <a:latin typeface="Calibri"/>
                          <a:cs typeface="Calibri"/>
                        </a:rPr>
                        <a:t> </a:t>
                      </a:r>
                      <a:r>
                        <a:rPr dirty="0" sz="1100" spc="15">
                          <a:latin typeface="Calibri"/>
                          <a:cs typeface="Calibri"/>
                        </a:rPr>
                        <a:t>of</a:t>
                      </a:r>
                      <a:r>
                        <a:rPr dirty="0" sz="1100" spc="30">
                          <a:latin typeface="Calibri"/>
                          <a:cs typeface="Calibri"/>
                        </a:rPr>
                        <a:t> </a:t>
                      </a:r>
                      <a:r>
                        <a:rPr dirty="0" sz="1100" spc="15">
                          <a:latin typeface="Calibri"/>
                          <a:cs typeface="Calibri"/>
                        </a:rPr>
                        <a:t>ARVs</a:t>
                      </a:r>
                      <a:r>
                        <a:rPr dirty="0" sz="1100" spc="30">
                          <a:latin typeface="Calibri"/>
                          <a:cs typeface="Calibri"/>
                        </a:rPr>
                        <a:t> </a:t>
                      </a:r>
                      <a:r>
                        <a:rPr dirty="0" sz="1100" spc="10">
                          <a:latin typeface="Calibri"/>
                          <a:cs typeface="Calibri"/>
                        </a:rPr>
                        <a:t>and</a:t>
                      </a:r>
                      <a:r>
                        <a:rPr dirty="0" sz="1100" spc="35">
                          <a:latin typeface="Calibri"/>
                          <a:cs typeface="Calibri"/>
                        </a:rPr>
                        <a:t> </a:t>
                      </a:r>
                      <a:r>
                        <a:rPr dirty="0" sz="1100" spc="15">
                          <a:latin typeface="Calibri"/>
                          <a:cs typeface="Calibri"/>
                        </a:rPr>
                        <a:t>how</a:t>
                      </a:r>
                      <a:r>
                        <a:rPr dirty="0" sz="1100" spc="55">
                          <a:latin typeface="Calibri"/>
                          <a:cs typeface="Calibri"/>
                        </a:rPr>
                        <a:t> </a:t>
                      </a:r>
                      <a:r>
                        <a:rPr dirty="0" sz="1100" spc="5">
                          <a:latin typeface="Calibri"/>
                          <a:cs typeface="Calibri"/>
                        </a:rPr>
                        <a:t>to</a:t>
                      </a:r>
                      <a:r>
                        <a:rPr dirty="0" sz="1100" spc="45">
                          <a:latin typeface="Calibri"/>
                          <a:cs typeface="Calibri"/>
                        </a:rPr>
                        <a:t> </a:t>
                      </a:r>
                      <a:r>
                        <a:rPr dirty="0" sz="1100" spc="10">
                          <a:latin typeface="Calibri"/>
                          <a:cs typeface="Calibri"/>
                        </a:rPr>
                        <a:t>give</a:t>
                      </a:r>
                      <a:r>
                        <a:rPr dirty="0" sz="1100" spc="45">
                          <a:latin typeface="Calibri"/>
                          <a:cs typeface="Calibri"/>
                        </a:rPr>
                        <a:t> </a:t>
                      </a:r>
                      <a:r>
                        <a:rPr dirty="0" sz="1100" spc="15">
                          <a:latin typeface="Calibri"/>
                          <a:cs typeface="Calibri"/>
                        </a:rPr>
                        <a:t>them</a:t>
                      </a:r>
                      <a:r>
                        <a:rPr dirty="0" sz="1100" spc="45">
                          <a:latin typeface="Calibri"/>
                          <a:cs typeface="Calibri"/>
                        </a:rPr>
                        <a:t> </a:t>
                      </a:r>
                      <a:r>
                        <a:rPr dirty="0" sz="1100" spc="5">
                          <a:latin typeface="Calibri"/>
                          <a:cs typeface="Calibri"/>
                        </a:rPr>
                        <a:t>to</a:t>
                      </a:r>
                      <a:r>
                        <a:rPr dirty="0" sz="1100" spc="50">
                          <a:latin typeface="Calibri"/>
                          <a:cs typeface="Calibri"/>
                        </a:rPr>
                        <a:t> </a:t>
                      </a:r>
                      <a:r>
                        <a:rPr dirty="0" sz="1100" spc="15">
                          <a:latin typeface="Calibri"/>
                          <a:cs typeface="Calibri"/>
                        </a:rPr>
                        <a:t>your</a:t>
                      </a:r>
                      <a:r>
                        <a:rPr dirty="0" sz="1100" spc="30">
                          <a:latin typeface="Calibri"/>
                          <a:cs typeface="Calibri"/>
                        </a:rPr>
                        <a:t> </a:t>
                      </a:r>
                      <a:r>
                        <a:rPr dirty="0" sz="1100" spc="15">
                          <a:latin typeface="Calibri"/>
                          <a:cs typeface="Calibri"/>
                        </a:rPr>
                        <a:t>baby.</a:t>
                      </a:r>
                      <a:endParaRPr sz="1100">
                        <a:latin typeface="Calibri"/>
                        <a:cs typeface="Calibri"/>
                      </a:endParaRPr>
                    </a:p>
                  </a:txBody>
                  <a:tcPr marL="0" marR="0" marB="0" marT="3429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bl>
          </a:graphicData>
        </a:graphic>
      </p:graphicFrame>
      <p:grpSp>
        <p:nvGrpSpPr>
          <p:cNvPr id="19" name="object 19"/>
          <p:cNvGrpSpPr/>
          <p:nvPr/>
        </p:nvGrpSpPr>
        <p:grpSpPr>
          <a:xfrm>
            <a:off x="7691437" y="743672"/>
            <a:ext cx="1740535" cy="1233170"/>
            <a:chOff x="7691437" y="743672"/>
            <a:chExt cx="1740535" cy="1233170"/>
          </a:xfrm>
        </p:grpSpPr>
        <p:sp>
          <p:nvSpPr>
            <p:cNvPr id="20" name="object 20"/>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1" name="object 21"/>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2" name="object 22"/>
            <p:cNvSpPr/>
            <p:nvPr/>
          </p:nvSpPr>
          <p:spPr>
            <a:xfrm>
              <a:off x="8180621" y="838200"/>
              <a:ext cx="914398" cy="1091904"/>
            </a:xfrm>
            <a:prstGeom prst="rect">
              <a:avLst/>
            </a:prstGeom>
            <a:blipFill>
              <a:blip r:embed="rId7" cstate="print"/>
              <a:stretch>
                <a:fillRect/>
              </a:stretch>
            </a:blipFill>
          </p:spPr>
          <p:txBody>
            <a:bodyPr wrap="square" lIns="0" tIns="0" rIns="0" bIns="0" rtlCol="0"/>
            <a:lstStyle/>
            <a:p/>
          </p:txBody>
        </p:sp>
      </p:grpSp>
      <p:sp>
        <p:nvSpPr>
          <p:cNvPr id="23" name="object 23"/>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14. </a:t>
            </a:r>
            <a:r>
              <a:rPr dirty="0" sz="2800" spc="-5">
                <a:solidFill>
                  <a:srgbClr val="FFFFFF"/>
                </a:solidFill>
              </a:rPr>
              <a:t>Additional help </a:t>
            </a:r>
            <a:r>
              <a:rPr dirty="0" sz="2800" spc="-15">
                <a:solidFill>
                  <a:srgbClr val="FFFFFF"/>
                </a:solidFill>
              </a:rPr>
              <a:t>to </a:t>
            </a:r>
            <a:r>
              <a:rPr dirty="0" sz="2800" spc="-25">
                <a:solidFill>
                  <a:srgbClr val="FFFFFF"/>
                </a:solidFill>
              </a:rPr>
              <a:t>take</a:t>
            </a:r>
            <a:r>
              <a:rPr dirty="0" sz="2800" spc="35">
                <a:solidFill>
                  <a:srgbClr val="FFFFFF"/>
                </a:solidFill>
              </a:rPr>
              <a:t> </a:t>
            </a:r>
            <a:r>
              <a:rPr dirty="0" sz="2800" spc="-45">
                <a:solidFill>
                  <a:srgbClr val="FFFFFF"/>
                </a:solidFill>
              </a:rPr>
              <a:t>ARVs</a:t>
            </a:r>
            <a:endParaRPr sz="2800"/>
          </a:p>
        </p:txBody>
      </p:sp>
      <p:sp>
        <p:nvSpPr>
          <p:cNvPr id="3" name="object 3"/>
          <p:cNvSpPr txBox="1"/>
          <p:nvPr/>
        </p:nvSpPr>
        <p:spPr>
          <a:xfrm>
            <a:off x="7470140" y="3909059"/>
            <a:ext cx="1579880" cy="939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5">
                <a:latin typeface="Calibri"/>
                <a:cs typeface="Calibri"/>
              </a:rPr>
              <a:t>Ways </a:t>
            </a:r>
            <a:r>
              <a:rPr dirty="0" sz="2000" spc="-10">
                <a:latin typeface="Calibri"/>
                <a:cs typeface="Calibri"/>
              </a:rPr>
              <a:t>to  </a:t>
            </a:r>
            <a:r>
              <a:rPr dirty="0" sz="2000" spc="-15">
                <a:latin typeface="Calibri"/>
                <a:cs typeface="Calibri"/>
              </a:rPr>
              <a:t>improve  </a:t>
            </a:r>
            <a:r>
              <a:rPr dirty="0" sz="2000" spc="-5">
                <a:latin typeface="Calibri"/>
                <a:cs typeface="Calibri"/>
              </a:rPr>
              <a:t>taking</a:t>
            </a:r>
            <a:r>
              <a:rPr dirty="0" sz="2000" spc="-8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416817" y="1531220"/>
            <a:ext cx="5345722" cy="531391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0170" y="1481835"/>
            <a:ext cx="224472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5080" indent="-285750">
              <a:lnSpc>
                <a:spcPts val="1900"/>
              </a:lnSpc>
              <a:spcBef>
                <a:spcPts val="459"/>
              </a:spcBef>
              <a:buFont typeface="Wingdings"/>
              <a:buChar char="➢"/>
              <a:tabLst>
                <a:tab pos="298450" algn="l"/>
              </a:tabLst>
            </a:pPr>
            <a:r>
              <a:rPr dirty="0" sz="1600" spc="-30">
                <a:latin typeface="Calibri"/>
                <a:cs typeface="Calibri"/>
              </a:rPr>
              <a:t>Ways </a:t>
            </a:r>
            <a:r>
              <a:rPr dirty="0" sz="1600" spc="-10">
                <a:latin typeface="Calibri"/>
                <a:cs typeface="Calibri"/>
              </a:rPr>
              <a:t>to improve </a:t>
            </a:r>
            <a:r>
              <a:rPr dirty="0" sz="1600" spc="-225">
                <a:latin typeface="Calibri"/>
                <a:cs typeface="Calibri"/>
              </a:rPr>
              <a:t>taking  </a:t>
            </a:r>
            <a:r>
              <a:rPr dirty="0" sz="1600" spc="-20">
                <a:latin typeface="Calibri"/>
                <a:cs typeface="Calibri"/>
              </a:rPr>
              <a:t>ARVs.</a:t>
            </a:r>
            <a:endParaRPr sz="1600">
              <a:latin typeface="Calibri"/>
              <a:cs typeface="Calibri"/>
            </a:endParaRPr>
          </a:p>
        </p:txBody>
      </p:sp>
      <p:sp>
        <p:nvSpPr>
          <p:cNvPr id="3" name="object 3"/>
          <p:cNvSpPr txBox="1"/>
          <p:nvPr/>
        </p:nvSpPr>
        <p:spPr>
          <a:xfrm>
            <a:off x="4184138" y="1490979"/>
            <a:ext cx="2758440" cy="495300"/>
          </a:xfrm>
          <a:prstGeom prst="rect">
            <a:avLst/>
          </a:prstGeom>
        </p:spPr>
        <p:txBody>
          <a:bodyPr wrap="square" lIns="0" tIns="12700" rIns="0" bIns="0" rtlCol="0" vert="horz">
            <a:spAutoFit/>
          </a:bodyPr>
          <a:lstStyle/>
          <a:p>
            <a:pPr marL="12700">
              <a:lnSpc>
                <a:spcPts val="1910"/>
              </a:lnSpc>
              <a:spcBef>
                <a:spcPts val="100"/>
              </a:spcBef>
            </a:pPr>
            <a:r>
              <a:rPr dirty="0" sz="1600" spc="-25" b="1">
                <a:latin typeface="Calibri"/>
                <a:cs typeface="Calibri"/>
              </a:rPr>
              <a:t>TALKING</a:t>
            </a:r>
            <a:r>
              <a:rPr dirty="0" sz="1600" b="1">
                <a:latin typeface="Calibri"/>
                <a:cs typeface="Calibri"/>
              </a:rPr>
              <a:t> </a:t>
            </a:r>
            <a:r>
              <a:rPr dirty="0" sz="1600" spc="-5" b="1">
                <a:latin typeface="Calibri"/>
                <a:cs typeface="Calibri"/>
              </a:rPr>
              <a:t>POINTS:</a:t>
            </a:r>
            <a:endParaRPr sz="1600">
              <a:latin typeface="Calibri"/>
              <a:cs typeface="Calibri"/>
            </a:endParaRPr>
          </a:p>
          <a:p>
            <a:pPr marL="298450" indent="-285750">
              <a:lnSpc>
                <a:spcPts val="1789"/>
              </a:lnSpc>
              <a:buFont typeface="Arial"/>
              <a:buChar char="•"/>
              <a:tabLst>
                <a:tab pos="297815" algn="l"/>
                <a:tab pos="298450" algn="l"/>
              </a:tabLst>
            </a:pPr>
            <a:r>
              <a:rPr dirty="0" sz="1500" spc="-15" b="1">
                <a:latin typeface="Calibri"/>
                <a:cs typeface="Calibri"/>
              </a:rPr>
              <a:t>Let’s </a:t>
            </a:r>
            <a:r>
              <a:rPr dirty="0" sz="1500" b="1">
                <a:latin typeface="Calibri"/>
                <a:cs typeface="Calibri"/>
              </a:rPr>
              <a:t>look </a:t>
            </a:r>
            <a:r>
              <a:rPr dirty="0" sz="1500" spc="-5" b="1">
                <a:latin typeface="Calibri"/>
                <a:cs typeface="Calibri"/>
              </a:rPr>
              <a:t>closer </a:t>
            </a:r>
            <a:r>
              <a:rPr dirty="0" sz="1500" spc="-10" b="1">
                <a:latin typeface="Calibri"/>
                <a:cs typeface="Calibri"/>
              </a:rPr>
              <a:t>at </a:t>
            </a:r>
            <a:r>
              <a:rPr dirty="0" sz="1500" b="1">
                <a:latin typeface="Calibri"/>
                <a:cs typeface="Calibri"/>
              </a:rPr>
              <a:t>a </a:t>
            </a:r>
            <a:r>
              <a:rPr dirty="0" sz="1500" spc="-15" b="1">
                <a:latin typeface="Calibri"/>
                <a:cs typeface="Calibri"/>
              </a:rPr>
              <a:t>few </a:t>
            </a:r>
            <a:r>
              <a:rPr dirty="0" sz="1500" b="1">
                <a:latin typeface="Calibri"/>
                <a:cs typeface="Calibri"/>
              </a:rPr>
              <a:t>of</a:t>
            </a:r>
            <a:r>
              <a:rPr dirty="0" sz="1500" spc="-30" b="1">
                <a:latin typeface="Calibri"/>
                <a:cs typeface="Calibri"/>
              </a:rPr>
              <a:t> </a:t>
            </a:r>
            <a:r>
              <a:rPr dirty="0" sz="1500" spc="-5" b="1">
                <a:latin typeface="Calibri"/>
                <a:cs typeface="Calibri"/>
              </a:rPr>
              <a:t>the</a:t>
            </a:r>
            <a:endParaRPr sz="1500">
              <a:latin typeface="Calibri"/>
              <a:cs typeface="Calibri"/>
            </a:endParaRPr>
          </a:p>
        </p:txBody>
      </p:sp>
      <p:sp>
        <p:nvSpPr>
          <p:cNvPr id="4" name="object 4"/>
          <p:cNvSpPr txBox="1"/>
          <p:nvPr/>
        </p:nvSpPr>
        <p:spPr>
          <a:xfrm>
            <a:off x="4469888" y="1912111"/>
            <a:ext cx="2620010" cy="254000"/>
          </a:xfrm>
          <a:prstGeom prst="rect">
            <a:avLst/>
          </a:prstGeom>
        </p:spPr>
        <p:txBody>
          <a:bodyPr wrap="square" lIns="0" tIns="12700" rIns="0" bIns="0" rtlCol="0" vert="horz">
            <a:spAutoFit/>
          </a:bodyPr>
          <a:lstStyle/>
          <a:p>
            <a:pPr marL="12700">
              <a:lnSpc>
                <a:spcPct val="100000"/>
              </a:lnSpc>
              <a:spcBef>
                <a:spcPts val="100"/>
              </a:spcBef>
            </a:pPr>
            <a:r>
              <a:rPr dirty="0" sz="1500" spc="-5" b="1">
                <a:latin typeface="Calibri"/>
                <a:cs typeface="Calibri"/>
              </a:rPr>
              <a:t>common </a:t>
            </a:r>
            <a:r>
              <a:rPr dirty="0" sz="1500" spc="-10" b="1">
                <a:latin typeface="Calibri"/>
                <a:cs typeface="Calibri"/>
              </a:rPr>
              <a:t>barriers </a:t>
            </a:r>
            <a:r>
              <a:rPr dirty="0" sz="1500" spc="-5" b="1">
                <a:latin typeface="Calibri"/>
                <a:cs typeface="Calibri"/>
              </a:rPr>
              <a:t>to taking</a:t>
            </a:r>
            <a:r>
              <a:rPr dirty="0" sz="1500" spc="-20" b="1">
                <a:latin typeface="Calibri"/>
                <a:cs typeface="Calibri"/>
              </a:rPr>
              <a:t> ARVs.</a:t>
            </a:r>
            <a:endParaRPr sz="1500">
              <a:latin typeface="Calibri"/>
              <a:cs typeface="Calibri"/>
            </a:endParaRPr>
          </a:p>
        </p:txBody>
      </p:sp>
      <p:sp>
        <p:nvSpPr>
          <p:cNvPr id="5" name="object 5"/>
          <p:cNvSpPr txBox="1"/>
          <p:nvPr/>
        </p:nvSpPr>
        <p:spPr>
          <a:xfrm>
            <a:off x="4184138" y="2140711"/>
            <a:ext cx="5053330" cy="2500630"/>
          </a:xfrm>
          <a:prstGeom prst="rect">
            <a:avLst/>
          </a:prstGeom>
        </p:spPr>
        <p:txBody>
          <a:bodyPr wrap="square" lIns="0" tIns="51435" rIns="0" bIns="0" rtlCol="0" vert="horz">
            <a:spAutoFit/>
          </a:bodyPr>
          <a:lstStyle/>
          <a:p>
            <a:pPr marL="298450" marR="179070" indent="-285750">
              <a:lnSpc>
                <a:spcPts val="1490"/>
              </a:lnSpc>
              <a:spcBef>
                <a:spcPts val="405"/>
              </a:spcBef>
              <a:buFont typeface="Arial"/>
              <a:buChar char="•"/>
              <a:tabLst>
                <a:tab pos="297815" algn="l"/>
                <a:tab pos="298450" algn="l"/>
              </a:tabLst>
            </a:pPr>
            <a:r>
              <a:rPr dirty="0" sz="1500" spc="-5">
                <a:latin typeface="Calibri"/>
                <a:cs typeface="Calibri"/>
              </a:rPr>
              <a:t>Of the </a:t>
            </a:r>
            <a:r>
              <a:rPr dirty="0" sz="1500" spc="-10">
                <a:latin typeface="Calibri"/>
                <a:cs typeface="Calibri"/>
              </a:rPr>
              <a:t>areas we </a:t>
            </a:r>
            <a:r>
              <a:rPr dirty="0" sz="1500" spc="-5">
                <a:latin typeface="Calibri"/>
                <a:cs typeface="Calibri"/>
              </a:rPr>
              <a:t>discussed, </a:t>
            </a:r>
            <a:r>
              <a:rPr dirty="0" sz="1500" spc="-10">
                <a:latin typeface="Calibri"/>
                <a:cs typeface="Calibri"/>
              </a:rPr>
              <a:t>what </a:t>
            </a:r>
            <a:r>
              <a:rPr dirty="0" sz="1500">
                <a:latin typeface="Calibri"/>
                <a:cs typeface="Calibri"/>
              </a:rPr>
              <a:t>is </a:t>
            </a:r>
            <a:r>
              <a:rPr dirty="0" sz="1500" spc="-5">
                <a:latin typeface="Calibri"/>
                <a:cs typeface="Calibri"/>
              </a:rPr>
              <a:t>the biggest problem </a:t>
            </a:r>
            <a:r>
              <a:rPr dirty="0" sz="1500" spc="-10">
                <a:latin typeface="Calibri"/>
                <a:cs typeface="Calibri"/>
              </a:rPr>
              <a:t>you  </a:t>
            </a:r>
            <a:r>
              <a:rPr dirty="0" sz="1500" spc="-15">
                <a:latin typeface="Calibri"/>
                <a:cs typeface="Calibri"/>
              </a:rPr>
              <a:t>have </a:t>
            </a:r>
            <a:r>
              <a:rPr dirty="0" sz="1500" spc="-5">
                <a:latin typeface="Calibri"/>
                <a:cs typeface="Calibri"/>
              </a:rPr>
              <a:t>taking </a:t>
            </a:r>
            <a:r>
              <a:rPr dirty="0" sz="1500" spc="-10">
                <a:latin typeface="Calibri"/>
                <a:cs typeface="Calibri"/>
              </a:rPr>
              <a:t>your</a:t>
            </a:r>
            <a:r>
              <a:rPr dirty="0" sz="1500">
                <a:latin typeface="Calibri"/>
                <a:cs typeface="Calibri"/>
              </a:rPr>
              <a:t> </a:t>
            </a:r>
            <a:r>
              <a:rPr dirty="0" sz="1500" spc="-25">
                <a:latin typeface="Calibri"/>
                <a:cs typeface="Calibri"/>
              </a:rPr>
              <a:t>ARVs?</a:t>
            </a:r>
            <a:endParaRPr sz="1500">
              <a:latin typeface="Calibri"/>
              <a:cs typeface="Calibri"/>
            </a:endParaRPr>
          </a:p>
          <a:p>
            <a:pPr marL="298450" marR="5080" indent="-285750">
              <a:lnSpc>
                <a:spcPct val="78700"/>
              </a:lnSpc>
              <a:spcBef>
                <a:spcPts val="385"/>
              </a:spcBef>
              <a:buFont typeface="Arial"/>
              <a:buChar char="•"/>
              <a:tabLst>
                <a:tab pos="297815" algn="l"/>
                <a:tab pos="298450" algn="l"/>
              </a:tabLst>
            </a:pPr>
            <a:r>
              <a:rPr dirty="0" u="sng" sz="1500" spc="-10" b="1">
                <a:uFill>
                  <a:solidFill>
                    <a:srgbClr val="000000"/>
                  </a:solidFill>
                </a:uFill>
                <a:latin typeface="Calibri"/>
                <a:cs typeface="Calibri"/>
              </a:rPr>
              <a:t>Early </a:t>
            </a:r>
            <a:r>
              <a:rPr dirty="0" u="sng" sz="1500" spc="-5" b="1">
                <a:uFill>
                  <a:solidFill>
                    <a:srgbClr val="000000"/>
                  </a:solidFill>
                </a:uFill>
                <a:latin typeface="Calibri"/>
                <a:cs typeface="Calibri"/>
              </a:rPr>
              <a:t>postpartum women</a:t>
            </a:r>
            <a:r>
              <a:rPr dirty="0" sz="1500" spc="-5">
                <a:latin typeface="Calibri"/>
                <a:cs typeface="Calibri"/>
              </a:rPr>
              <a:t>: Of the </a:t>
            </a:r>
            <a:r>
              <a:rPr dirty="0" sz="1500" spc="-10">
                <a:latin typeface="Calibri"/>
                <a:cs typeface="Calibri"/>
              </a:rPr>
              <a:t>areas we </a:t>
            </a:r>
            <a:r>
              <a:rPr dirty="0" sz="1500" spc="-5">
                <a:latin typeface="Calibri"/>
                <a:cs typeface="Calibri"/>
              </a:rPr>
              <a:t>discussed, </a:t>
            </a:r>
            <a:r>
              <a:rPr dirty="0" sz="1500" spc="-10">
                <a:latin typeface="Calibri"/>
                <a:cs typeface="Calibri"/>
              </a:rPr>
              <a:t>what </a:t>
            </a:r>
            <a:r>
              <a:rPr dirty="0" sz="1500">
                <a:latin typeface="Calibri"/>
                <a:cs typeface="Calibri"/>
              </a:rPr>
              <a:t>is  </a:t>
            </a:r>
            <a:r>
              <a:rPr dirty="0" sz="1500" spc="-5">
                <a:latin typeface="Calibri"/>
                <a:cs typeface="Calibri"/>
              </a:rPr>
              <a:t>the biggest problem </a:t>
            </a:r>
            <a:r>
              <a:rPr dirty="0" sz="1500" spc="-10">
                <a:latin typeface="Calibri"/>
                <a:cs typeface="Calibri"/>
              </a:rPr>
              <a:t>you </a:t>
            </a:r>
            <a:r>
              <a:rPr dirty="0" sz="1500" spc="-15">
                <a:latin typeface="Calibri"/>
                <a:cs typeface="Calibri"/>
              </a:rPr>
              <a:t>have </a:t>
            </a:r>
            <a:r>
              <a:rPr dirty="0" sz="1500" i="1">
                <a:latin typeface="Calibri"/>
                <a:cs typeface="Calibri"/>
              </a:rPr>
              <a:t>giving </a:t>
            </a:r>
            <a:r>
              <a:rPr dirty="0" sz="1500" spc="-30">
                <a:latin typeface="Calibri"/>
                <a:cs typeface="Calibri"/>
              </a:rPr>
              <a:t>ARVs </a:t>
            </a:r>
            <a:r>
              <a:rPr dirty="0" sz="1500" spc="-10">
                <a:latin typeface="Calibri"/>
                <a:cs typeface="Calibri"/>
              </a:rPr>
              <a:t>to your</a:t>
            </a:r>
            <a:r>
              <a:rPr dirty="0" sz="1500" spc="25">
                <a:latin typeface="Calibri"/>
                <a:cs typeface="Calibri"/>
              </a:rPr>
              <a:t> </a:t>
            </a:r>
            <a:r>
              <a:rPr dirty="0" sz="1500" spc="-10">
                <a:latin typeface="Calibri"/>
                <a:cs typeface="Calibri"/>
              </a:rPr>
              <a:t>baby?</a:t>
            </a:r>
            <a:endParaRPr sz="1500">
              <a:latin typeface="Calibri"/>
              <a:cs typeface="Calibri"/>
            </a:endParaRPr>
          </a:p>
          <a:p>
            <a:pPr marL="298450" marR="74295" indent="-285750">
              <a:lnSpc>
                <a:spcPct val="77300"/>
              </a:lnSpc>
              <a:spcBef>
                <a:spcPts val="409"/>
              </a:spcBef>
              <a:buFont typeface="Arial"/>
              <a:buChar char="•"/>
              <a:tabLst>
                <a:tab pos="297815" algn="l"/>
                <a:tab pos="298450" algn="l"/>
              </a:tabLst>
            </a:pPr>
            <a:r>
              <a:rPr dirty="0" sz="1500" spc="-35">
                <a:latin typeface="Calibri"/>
                <a:cs typeface="Calibri"/>
              </a:rPr>
              <a:t>You: </a:t>
            </a:r>
            <a:r>
              <a:rPr dirty="0" sz="1500" spc="-20">
                <a:latin typeface="Calibri"/>
                <a:cs typeface="Calibri"/>
              </a:rPr>
              <a:t>“Here’s </a:t>
            </a:r>
            <a:r>
              <a:rPr dirty="0" sz="1500" spc="-10">
                <a:latin typeface="Calibri"/>
                <a:cs typeface="Calibri"/>
              </a:rPr>
              <a:t>what </a:t>
            </a:r>
            <a:r>
              <a:rPr dirty="0" sz="1500" spc="-15">
                <a:latin typeface="Calibri"/>
                <a:cs typeface="Calibri"/>
              </a:rPr>
              <a:t>I’ve </a:t>
            </a:r>
            <a:r>
              <a:rPr dirty="0" sz="1500" spc="-10">
                <a:latin typeface="Calibri"/>
                <a:cs typeface="Calibri"/>
              </a:rPr>
              <a:t>heard you </a:t>
            </a:r>
            <a:r>
              <a:rPr dirty="0" sz="1500" spc="-35">
                <a:latin typeface="Calibri"/>
                <a:cs typeface="Calibri"/>
              </a:rPr>
              <a:t>say. </a:t>
            </a:r>
            <a:r>
              <a:rPr dirty="0" sz="1500" spc="-5">
                <a:latin typeface="Calibri"/>
                <a:cs typeface="Calibri"/>
              </a:rPr>
              <a:t>Let </a:t>
            </a:r>
            <a:r>
              <a:rPr dirty="0" sz="1500">
                <a:latin typeface="Calibri"/>
                <a:cs typeface="Calibri"/>
              </a:rPr>
              <a:t>me </a:t>
            </a:r>
            <a:r>
              <a:rPr dirty="0" sz="1500" spc="-5">
                <a:latin typeface="Calibri"/>
                <a:cs typeface="Calibri"/>
              </a:rPr>
              <a:t>know </a:t>
            </a:r>
            <a:r>
              <a:rPr dirty="0" sz="1500">
                <a:latin typeface="Calibri"/>
                <a:cs typeface="Calibri"/>
              </a:rPr>
              <a:t>if I  </a:t>
            </a:r>
            <a:r>
              <a:rPr dirty="0" sz="1500" spc="-10">
                <a:latin typeface="Calibri"/>
                <a:cs typeface="Calibri"/>
              </a:rPr>
              <a:t>understand </a:t>
            </a:r>
            <a:r>
              <a:rPr dirty="0" sz="1500" spc="-25">
                <a:latin typeface="Calibri"/>
                <a:cs typeface="Calibri"/>
              </a:rPr>
              <a:t>correctly.” </a:t>
            </a:r>
            <a:r>
              <a:rPr dirty="0" sz="1500" spc="-5" i="1">
                <a:latin typeface="Calibri"/>
                <a:cs typeface="Calibri"/>
              </a:rPr>
              <a:t>[Reflect </a:t>
            </a:r>
            <a:r>
              <a:rPr dirty="0" sz="1500" i="1">
                <a:latin typeface="Calibri"/>
                <a:cs typeface="Calibri"/>
              </a:rPr>
              <a:t>back on </a:t>
            </a:r>
            <a:r>
              <a:rPr dirty="0" sz="1500" spc="-5" i="1">
                <a:latin typeface="Calibri"/>
                <a:cs typeface="Calibri"/>
              </a:rPr>
              <a:t>identified</a:t>
            </a:r>
            <a:r>
              <a:rPr dirty="0" sz="1500" spc="-15" i="1">
                <a:latin typeface="Calibri"/>
                <a:cs typeface="Calibri"/>
              </a:rPr>
              <a:t> </a:t>
            </a:r>
            <a:r>
              <a:rPr dirty="0" sz="1500" i="1">
                <a:latin typeface="Calibri"/>
                <a:cs typeface="Calibri"/>
              </a:rPr>
              <a:t>challenges]</a:t>
            </a:r>
            <a:endParaRPr sz="1500">
              <a:latin typeface="Calibri"/>
              <a:cs typeface="Calibri"/>
            </a:endParaRPr>
          </a:p>
          <a:p>
            <a:pPr lvl="1" marL="708660" marR="114300" indent="-285750">
              <a:lnSpc>
                <a:spcPts val="1490"/>
              </a:lnSpc>
              <a:spcBef>
                <a:spcPts val="305"/>
              </a:spcBef>
              <a:buFont typeface="Arial"/>
              <a:buChar char="•"/>
              <a:tabLst>
                <a:tab pos="708025" algn="l"/>
                <a:tab pos="708660" algn="l"/>
              </a:tabLst>
            </a:pPr>
            <a:r>
              <a:rPr dirty="0" sz="1500">
                <a:latin typeface="Calibri"/>
                <a:cs typeface="Calibri"/>
              </a:rPr>
              <a:t>Go </a:t>
            </a:r>
            <a:r>
              <a:rPr dirty="0" sz="1500" spc="-10">
                <a:latin typeface="Calibri"/>
                <a:cs typeface="Calibri"/>
              </a:rPr>
              <a:t>to card </a:t>
            </a:r>
            <a:r>
              <a:rPr dirty="0" sz="1500">
                <a:latin typeface="Calibri"/>
                <a:cs typeface="Calibri"/>
              </a:rPr>
              <a:t>15 </a:t>
            </a:r>
            <a:r>
              <a:rPr dirty="0" sz="1500" spc="-5">
                <a:latin typeface="Calibri"/>
                <a:cs typeface="Calibri"/>
              </a:rPr>
              <a:t>(labeled </a:t>
            </a:r>
            <a:r>
              <a:rPr dirty="0" sz="1500" spc="-10" b="1">
                <a:solidFill>
                  <a:srgbClr val="31859C"/>
                </a:solidFill>
                <a:latin typeface="Calibri"/>
                <a:cs typeface="Calibri"/>
              </a:rPr>
              <a:t>Remembering </a:t>
            </a:r>
            <a:r>
              <a:rPr dirty="0" sz="1500" spc="-5" b="1">
                <a:solidFill>
                  <a:srgbClr val="31859C"/>
                </a:solidFill>
                <a:latin typeface="Calibri"/>
                <a:cs typeface="Calibri"/>
              </a:rPr>
              <a:t>to </a:t>
            </a:r>
            <a:r>
              <a:rPr dirty="0" sz="1500" spc="-15" b="1">
                <a:solidFill>
                  <a:srgbClr val="31859C"/>
                </a:solidFill>
                <a:latin typeface="Calibri"/>
                <a:cs typeface="Calibri"/>
              </a:rPr>
              <a:t>take </a:t>
            </a:r>
            <a:r>
              <a:rPr dirty="0" sz="1500" spc="-20" b="1">
                <a:solidFill>
                  <a:srgbClr val="31859C"/>
                </a:solidFill>
                <a:latin typeface="Calibri"/>
                <a:cs typeface="Calibri"/>
              </a:rPr>
              <a:t>ARVs</a:t>
            </a:r>
            <a:r>
              <a:rPr dirty="0" sz="1500" spc="-20">
                <a:latin typeface="Calibri"/>
                <a:cs typeface="Calibri"/>
              </a:rPr>
              <a:t>) </a:t>
            </a:r>
            <a:r>
              <a:rPr dirty="0" sz="1500" spc="-15">
                <a:latin typeface="Calibri"/>
                <a:cs typeface="Calibri"/>
              </a:rPr>
              <a:t>for  </a:t>
            </a:r>
            <a:r>
              <a:rPr dirty="0" sz="1500" spc="-10">
                <a:latin typeface="Calibri"/>
                <a:cs typeface="Calibri"/>
              </a:rPr>
              <a:t>“Forgets”</a:t>
            </a:r>
            <a:endParaRPr sz="1500">
              <a:latin typeface="Calibri"/>
              <a:cs typeface="Calibri"/>
            </a:endParaRPr>
          </a:p>
          <a:p>
            <a:pPr lvl="1" marL="708660" marR="252095" indent="-285750">
              <a:lnSpc>
                <a:spcPct val="78700"/>
              </a:lnSpc>
              <a:spcBef>
                <a:spcPts val="385"/>
              </a:spcBef>
              <a:buFont typeface="Arial"/>
              <a:buChar char="•"/>
              <a:tabLst>
                <a:tab pos="708025" algn="l"/>
                <a:tab pos="708660" algn="l"/>
              </a:tabLst>
            </a:pPr>
            <a:r>
              <a:rPr dirty="0" sz="1500">
                <a:latin typeface="Calibri"/>
                <a:cs typeface="Calibri"/>
              </a:rPr>
              <a:t>Go </a:t>
            </a:r>
            <a:r>
              <a:rPr dirty="0" sz="1500" spc="-10">
                <a:latin typeface="Calibri"/>
                <a:cs typeface="Calibri"/>
              </a:rPr>
              <a:t>to card </a:t>
            </a:r>
            <a:r>
              <a:rPr dirty="0" sz="1500">
                <a:latin typeface="Calibri"/>
                <a:cs typeface="Calibri"/>
              </a:rPr>
              <a:t>16 </a:t>
            </a:r>
            <a:r>
              <a:rPr dirty="0" sz="1500" spc="-5">
                <a:latin typeface="Calibri"/>
                <a:cs typeface="Calibri"/>
              </a:rPr>
              <a:t>(labeled </a:t>
            </a:r>
            <a:r>
              <a:rPr dirty="0" sz="1500" spc="-10" b="1">
                <a:solidFill>
                  <a:srgbClr val="31859C"/>
                </a:solidFill>
                <a:latin typeface="Calibri"/>
                <a:cs typeface="Calibri"/>
              </a:rPr>
              <a:t>Understanding </a:t>
            </a:r>
            <a:r>
              <a:rPr dirty="0" sz="1500" spc="-5" b="1">
                <a:solidFill>
                  <a:srgbClr val="31859C"/>
                </a:solidFill>
                <a:latin typeface="Calibri"/>
                <a:cs typeface="Calibri"/>
              </a:rPr>
              <a:t>your </a:t>
            </a:r>
            <a:r>
              <a:rPr dirty="0" sz="1500" spc="-20" b="1">
                <a:solidFill>
                  <a:srgbClr val="31859C"/>
                </a:solidFill>
                <a:latin typeface="Calibri"/>
                <a:cs typeface="Calibri"/>
              </a:rPr>
              <a:t>ARVs</a:t>
            </a:r>
            <a:r>
              <a:rPr dirty="0" sz="1500" spc="-20">
                <a:latin typeface="Calibri"/>
                <a:cs typeface="Calibri"/>
              </a:rPr>
              <a:t>) </a:t>
            </a:r>
            <a:r>
              <a:rPr dirty="0" sz="1500" spc="-15">
                <a:latin typeface="Calibri"/>
                <a:cs typeface="Calibri"/>
              </a:rPr>
              <a:t>for  “Knowledge,” </a:t>
            </a:r>
            <a:r>
              <a:rPr dirty="0" sz="1500" spc="-5">
                <a:latin typeface="Calibri"/>
                <a:cs typeface="Calibri"/>
              </a:rPr>
              <a:t>“Side </a:t>
            </a:r>
            <a:r>
              <a:rPr dirty="0" sz="1500" spc="-15">
                <a:latin typeface="Calibri"/>
                <a:cs typeface="Calibri"/>
              </a:rPr>
              <a:t>Effects” </a:t>
            </a:r>
            <a:r>
              <a:rPr dirty="0" sz="1500" spc="-5">
                <a:latin typeface="Calibri"/>
                <a:cs typeface="Calibri"/>
              </a:rPr>
              <a:t>and </a:t>
            </a:r>
            <a:r>
              <a:rPr dirty="0" sz="1500" spc="-10">
                <a:latin typeface="Calibri"/>
                <a:cs typeface="Calibri"/>
              </a:rPr>
              <a:t>“Physical</a:t>
            </a:r>
            <a:r>
              <a:rPr dirty="0" sz="1500" spc="10">
                <a:latin typeface="Calibri"/>
                <a:cs typeface="Calibri"/>
              </a:rPr>
              <a:t> </a:t>
            </a:r>
            <a:r>
              <a:rPr dirty="0" sz="1500">
                <a:latin typeface="Calibri"/>
                <a:cs typeface="Calibri"/>
              </a:rPr>
              <a:t>Illness”</a:t>
            </a:r>
            <a:endParaRPr sz="1500">
              <a:latin typeface="Calibri"/>
              <a:cs typeface="Calibri"/>
            </a:endParaRPr>
          </a:p>
          <a:p>
            <a:pPr lvl="1" marL="708660" marR="257810" indent="-285750">
              <a:lnSpc>
                <a:spcPts val="1490"/>
              </a:lnSpc>
              <a:spcBef>
                <a:spcPts val="309"/>
              </a:spcBef>
              <a:buFont typeface="Arial"/>
              <a:buChar char="•"/>
              <a:tabLst>
                <a:tab pos="708025" algn="l"/>
                <a:tab pos="708660" algn="l"/>
              </a:tabLst>
            </a:pPr>
            <a:r>
              <a:rPr dirty="0" sz="1500">
                <a:latin typeface="Calibri"/>
                <a:cs typeface="Calibri"/>
              </a:rPr>
              <a:t>Go </a:t>
            </a:r>
            <a:r>
              <a:rPr dirty="0" sz="1500" spc="-10">
                <a:latin typeface="Calibri"/>
                <a:cs typeface="Calibri"/>
              </a:rPr>
              <a:t>to card </a:t>
            </a:r>
            <a:r>
              <a:rPr dirty="0" sz="1500">
                <a:latin typeface="Calibri"/>
                <a:cs typeface="Calibri"/>
              </a:rPr>
              <a:t>17 </a:t>
            </a:r>
            <a:r>
              <a:rPr dirty="0" sz="1500" spc="-5">
                <a:latin typeface="Calibri"/>
                <a:cs typeface="Calibri"/>
              </a:rPr>
              <a:t>(labeled </a:t>
            </a:r>
            <a:r>
              <a:rPr dirty="0" sz="1500" spc="-5" b="1">
                <a:solidFill>
                  <a:srgbClr val="31859C"/>
                </a:solidFill>
                <a:latin typeface="Calibri"/>
                <a:cs typeface="Calibri"/>
              </a:rPr>
              <a:t>Managing </a:t>
            </a:r>
            <a:r>
              <a:rPr dirty="0" sz="1500" spc="-10" b="1">
                <a:solidFill>
                  <a:srgbClr val="31859C"/>
                </a:solidFill>
                <a:latin typeface="Calibri"/>
                <a:cs typeface="Calibri"/>
              </a:rPr>
              <a:t>privacy </a:t>
            </a:r>
            <a:r>
              <a:rPr dirty="0" sz="1500" spc="-5" b="1">
                <a:solidFill>
                  <a:srgbClr val="31859C"/>
                </a:solidFill>
                <a:latin typeface="Calibri"/>
                <a:cs typeface="Calibri"/>
              </a:rPr>
              <a:t>and </a:t>
            </a:r>
            <a:r>
              <a:rPr dirty="0" sz="1500" spc="-10" b="1">
                <a:solidFill>
                  <a:srgbClr val="31859C"/>
                </a:solidFill>
                <a:latin typeface="Calibri"/>
                <a:cs typeface="Calibri"/>
              </a:rPr>
              <a:t>getting  </a:t>
            </a:r>
            <a:r>
              <a:rPr dirty="0" sz="1500" spc="-5" b="1">
                <a:solidFill>
                  <a:srgbClr val="31859C"/>
                </a:solidFill>
                <a:latin typeface="Calibri"/>
                <a:cs typeface="Calibri"/>
              </a:rPr>
              <a:t>support</a:t>
            </a:r>
            <a:r>
              <a:rPr dirty="0" sz="1500" spc="-5">
                <a:latin typeface="Calibri"/>
                <a:cs typeface="Calibri"/>
              </a:rPr>
              <a:t>) </a:t>
            </a:r>
            <a:r>
              <a:rPr dirty="0" sz="1500" spc="-15">
                <a:latin typeface="Calibri"/>
                <a:cs typeface="Calibri"/>
              </a:rPr>
              <a:t>for</a:t>
            </a:r>
            <a:r>
              <a:rPr dirty="0" sz="1500" spc="-10">
                <a:latin typeface="Calibri"/>
                <a:cs typeface="Calibri"/>
              </a:rPr>
              <a:t> </a:t>
            </a:r>
            <a:r>
              <a:rPr dirty="0" sz="1500" spc="-5">
                <a:latin typeface="Calibri"/>
                <a:cs typeface="Calibri"/>
              </a:rPr>
              <a:t>“Disclosure”</a:t>
            </a:r>
            <a:endParaRPr sz="1500">
              <a:latin typeface="Calibri"/>
              <a:cs typeface="Calibri"/>
            </a:endParaRPr>
          </a:p>
        </p:txBody>
      </p:sp>
      <p:grpSp>
        <p:nvGrpSpPr>
          <p:cNvPr id="6" name="object 6"/>
          <p:cNvGrpSpPr/>
          <p:nvPr/>
        </p:nvGrpSpPr>
        <p:grpSpPr>
          <a:xfrm>
            <a:off x="3834384" y="1493519"/>
            <a:ext cx="104139" cy="3301365"/>
            <a:chOff x="3834384" y="1493519"/>
            <a:chExt cx="104139" cy="3301365"/>
          </a:xfrm>
        </p:grpSpPr>
        <p:sp>
          <p:nvSpPr>
            <p:cNvPr id="7" name="object 7"/>
            <p:cNvSpPr/>
            <p:nvPr/>
          </p:nvSpPr>
          <p:spPr>
            <a:xfrm>
              <a:off x="3834384" y="1493519"/>
              <a:ext cx="103632" cy="3300983"/>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886200" y="1514563"/>
              <a:ext cx="0" cy="3209925"/>
            </a:xfrm>
            <a:custGeom>
              <a:avLst/>
              <a:gdLst/>
              <a:ahLst/>
              <a:cxnLst/>
              <a:rect l="l" t="t" r="r" b="b"/>
              <a:pathLst>
                <a:path w="0" h="3209925">
                  <a:moveTo>
                    <a:pt x="0" y="0"/>
                  </a:moveTo>
                  <a:lnTo>
                    <a:pt x="1" y="3209836"/>
                  </a:lnTo>
                </a:path>
              </a:pathLst>
            </a:custGeom>
            <a:ln w="19050">
              <a:solidFill>
                <a:srgbClr val="002060"/>
              </a:solidFill>
            </a:ln>
          </p:spPr>
          <p:txBody>
            <a:bodyPr wrap="square" lIns="0" tIns="0" rIns="0" bIns="0" rtlCol="0"/>
            <a:lstStyle/>
            <a:p/>
          </p:txBody>
        </p:sp>
      </p:grpSp>
      <p:sp>
        <p:nvSpPr>
          <p:cNvPr id="9" name="object 9"/>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0" name="object 10"/>
          <p:cNvSpPr txBox="1">
            <a:spLocks noGrp="1"/>
          </p:cNvSpPr>
          <p:nvPr>
            <p:ph type="title"/>
          </p:nvPr>
        </p:nvSpPr>
        <p:spPr>
          <a:xfrm>
            <a:off x="936748" y="625347"/>
            <a:ext cx="477266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14. </a:t>
            </a:r>
            <a:r>
              <a:rPr dirty="0" sz="2800" spc="-5">
                <a:solidFill>
                  <a:srgbClr val="FFFFFF"/>
                </a:solidFill>
              </a:rPr>
              <a:t>Additional help </a:t>
            </a:r>
            <a:r>
              <a:rPr dirty="0" sz="2800" spc="-15">
                <a:solidFill>
                  <a:srgbClr val="FFFFFF"/>
                </a:solidFill>
              </a:rPr>
              <a:t>to </a:t>
            </a:r>
            <a:r>
              <a:rPr dirty="0" sz="2800" spc="-25">
                <a:solidFill>
                  <a:srgbClr val="FFFFFF"/>
                </a:solidFill>
              </a:rPr>
              <a:t>take</a:t>
            </a:r>
            <a:r>
              <a:rPr dirty="0" sz="2800" spc="25">
                <a:solidFill>
                  <a:srgbClr val="FFFFFF"/>
                </a:solidFill>
              </a:rPr>
              <a:t> </a:t>
            </a:r>
            <a:r>
              <a:rPr dirty="0" sz="2800" spc="-45">
                <a:solidFill>
                  <a:srgbClr val="FFFFFF"/>
                </a:solidFill>
              </a:rPr>
              <a:t>ARVs</a:t>
            </a:r>
            <a:endParaRPr sz="2800"/>
          </a:p>
        </p:txBody>
      </p:sp>
      <p:grpSp>
        <p:nvGrpSpPr>
          <p:cNvPr id="11" name="object 11"/>
          <p:cNvGrpSpPr/>
          <p:nvPr/>
        </p:nvGrpSpPr>
        <p:grpSpPr>
          <a:xfrm>
            <a:off x="7691437" y="743672"/>
            <a:ext cx="1740535" cy="1233170"/>
            <a:chOff x="7691437" y="743672"/>
            <a:chExt cx="1740535" cy="1233170"/>
          </a:xfrm>
        </p:grpSpPr>
        <p:sp>
          <p:nvSpPr>
            <p:cNvPr id="12" name="object 12"/>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13" name="object 13"/>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14" name="object 14"/>
            <p:cNvSpPr/>
            <p:nvPr/>
          </p:nvSpPr>
          <p:spPr>
            <a:xfrm>
              <a:off x="8104418" y="919601"/>
              <a:ext cx="914398" cy="881291"/>
            </a:xfrm>
            <a:prstGeom prst="rect">
              <a:avLst/>
            </a:prstGeom>
            <a:blipFill>
              <a:blip r:embed="rId3" cstate="print"/>
              <a:stretch>
                <a:fillRect/>
              </a:stretch>
            </a:blipFill>
          </p:spPr>
          <p:txBody>
            <a:bodyPr wrap="square" lIns="0" tIns="0" rIns="0" bIns="0" rtlCol="0"/>
            <a:lstStyle/>
            <a:p/>
          </p:txBody>
        </p:sp>
      </p:grpSp>
      <p:sp>
        <p:nvSpPr>
          <p:cNvPr id="15" name="object 1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pc="-10">
                <a:solidFill>
                  <a:srgbClr val="FFFFFF"/>
                </a:solidFill>
              </a:rPr>
              <a:t>15. </a:t>
            </a:r>
            <a:r>
              <a:rPr dirty="0" sz="2800" spc="-10">
                <a:solidFill>
                  <a:srgbClr val="FFFFFF"/>
                </a:solidFill>
              </a:rPr>
              <a:t>Remembering </a:t>
            </a:r>
            <a:r>
              <a:rPr dirty="0" spc="-15">
                <a:solidFill>
                  <a:srgbClr val="FFFFFF"/>
                </a:solidFill>
              </a:rPr>
              <a:t>to </a:t>
            </a:r>
            <a:r>
              <a:rPr dirty="0" spc="-25">
                <a:solidFill>
                  <a:srgbClr val="FFFFFF"/>
                </a:solidFill>
              </a:rPr>
              <a:t>take </a:t>
            </a:r>
            <a:r>
              <a:rPr dirty="0" spc="-40">
                <a:solidFill>
                  <a:srgbClr val="FFFFFF"/>
                </a:solidFill>
              </a:rPr>
              <a:t>ARVs</a:t>
            </a:r>
            <a:endParaRPr sz="2800"/>
          </a:p>
        </p:txBody>
      </p:sp>
      <p:sp>
        <p:nvSpPr>
          <p:cNvPr id="3" name="object 3"/>
          <p:cNvSpPr txBox="1"/>
          <p:nvPr/>
        </p:nvSpPr>
        <p:spPr>
          <a:xfrm>
            <a:off x="1202691" y="5582411"/>
            <a:ext cx="2140585" cy="635000"/>
          </a:xfrm>
          <a:prstGeom prst="rect">
            <a:avLst/>
          </a:prstGeom>
        </p:spPr>
        <p:txBody>
          <a:bodyPr wrap="square" lIns="0" tIns="12700" rIns="0" bIns="0" rtlCol="0" vert="horz">
            <a:spAutoFit/>
          </a:bodyPr>
          <a:lstStyle/>
          <a:p>
            <a:pPr marL="12700" marR="5080">
              <a:lnSpc>
                <a:spcPct val="100000"/>
              </a:lnSpc>
              <a:spcBef>
                <a:spcPts val="100"/>
              </a:spcBef>
            </a:pPr>
            <a:r>
              <a:rPr dirty="0" sz="2000" spc="-15">
                <a:latin typeface="Calibri"/>
                <a:cs typeface="Calibri"/>
              </a:rPr>
              <a:t>always </a:t>
            </a:r>
            <a:r>
              <a:rPr dirty="0" sz="2000" spc="-5">
                <a:latin typeface="Calibri"/>
                <a:cs typeface="Calibri"/>
              </a:rPr>
              <a:t>remember</a:t>
            </a:r>
            <a:r>
              <a:rPr dirty="0" sz="2000" spc="-70">
                <a:latin typeface="Calibri"/>
                <a:cs typeface="Calibri"/>
              </a:rPr>
              <a:t> </a:t>
            </a:r>
            <a:r>
              <a:rPr dirty="0" sz="2000" spc="-10">
                <a:latin typeface="Calibri"/>
                <a:cs typeface="Calibri"/>
              </a:rPr>
              <a:t>to  </a:t>
            </a:r>
            <a:r>
              <a:rPr dirty="0" sz="2000" spc="-25">
                <a:latin typeface="Calibri"/>
                <a:cs typeface="Calibri"/>
              </a:rPr>
              <a:t>take</a:t>
            </a:r>
            <a:r>
              <a:rPr dirty="0" sz="2000" spc="-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txBox="1"/>
          <p:nvPr/>
        </p:nvSpPr>
        <p:spPr>
          <a:xfrm>
            <a:off x="916941" y="5277611"/>
            <a:ext cx="5166995"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 pos="2526665" algn="l"/>
              </a:tabLst>
            </a:pPr>
            <a:r>
              <a:rPr dirty="0" sz="2000" spc="-5">
                <a:latin typeface="Calibri"/>
                <a:cs typeface="Calibri"/>
              </a:rPr>
              <a:t>It can be</a:t>
            </a:r>
            <a:r>
              <a:rPr dirty="0" sz="2000" spc="15">
                <a:latin typeface="Calibri"/>
                <a:cs typeface="Calibri"/>
              </a:rPr>
              <a:t> </a:t>
            </a:r>
            <a:r>
              <a:rPr dirty="0" sz="2000" spc="-5">
                <a:latin typeface="Calibri"/>
                <a:cs typeface="Calibri"/>
              </a:rPr>
              <a:t>difficult</a:t>
            </a:r>
            <a:r>
              <a:rPr dirty="0" sz="2000" spc="5">
                <a:latin typeface="Calibri"/>
                <a:cs typeface="Calibri"/>
              </a:rPr>
              <a:t> </a:t>
            </a:r>
            <a:r>
              <a:rPr dirty="0" sz="2000" spc="-10">
                <a:latin typeface="Calibri"/>
                <a:cs typeface="Calibri"/>
              </a:rPr>
              <a:t>to	</a:t>
            </a:r>
            <a:r>
              <a:rPr dirty="0" sz="2000" spc="935">
                <a:latin typeface="Wingdings"/>
                <a:cs typeface="Wingdings"/>
              </a:rPr>
              <a:t>Ø</a:t>
            </a:r>
            <a:r>
              <a:rPr dirty="0" sz="2000" spc="-1400">
                <a:latin typeface="Wingdings"/>
                <a:cs typeface="Wingdings"/>
              </a:rPr>
              <a:t> </a:t>
            </a:r>
            <a:r>
              <a:rPr dirty="0" sz="2000">
                <a:latin typeface="Calibri"/>
                <a:cs typeface="Calibri"/>
              </a:rPr>
              <a:t>Missing </a:t>
            </a:r>
            <a:r>
              <a:rPr dirty="0" sz="2000" spc="-10">
                <a:latin typeface="Calibri"/>
                <a:cs typeface="Calibri"/>
              </a:rPr>
              <a:t>ARV </a:t>
            </a:r>
            <a:r>
              <a:rPr dirty="0" sz="2000" spc="-5">
                <a:latin typeface="Calibri"/>
                <a:cs typeface="Calibri"/>
              </a:rPr>
              <a:t>doses </a:t>
            </a:r>
            <a:r>
              <a:rPr dirty="0" sz="2000" spc="-285">
                <a:latin typeface="Calibri"/>
                <a:cs typeface="Calibri"/>
              </a:rPr>
              <a:t>can</a:t>
            </a:r>
            <a:endParaRPr sz="2000">
              <a:latin typeface="Calibri"/>
              <a:cs typeface="Calibri"/>
            </a:endParaRPr>
          </a:p>
        </p:txBody>
      </p:sp>
      <p:sp>
        <p:nvSpPr>
          <p:cNvPr id="5" name="object 5"/>
          <p:cNvSpPr/>
          <p:nvPr/>
        </p:nvSpPr>
        <p:spPr>
          <a:xfrm>
            <a:off x="5239790" y="2224695"/>
            <a:ext cx="3848781" cy="2713307"/>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3717290" y="5582411"/>
            <a:ext cx="2437130" cy="939800"/>
          </a:xfrm>
          <a:prstGeom prst="rect">
            <a:avLst/>
          </a:prstGeom>
        </p:spPr>
        <p:txBody>
          <a:bodyPr wrap="square" lIns="0" tIns="12700" rIns="0" bIns="0" rtlCol="0" vert="horz">
            <a:spAutoFit/>
          </a:bodyPr>
          <a:lstStyle/>
          <a:p>
            <a:pPr marL="12700" marR="5080">
              <a:lnSpc>
                <a:spcPct val="100000"/>
              </a:lnSpc>
              <a:spcBef>
                <a:spcPts val="100"/>
              </a:spcBef>
            </a:pPr>
            <a:r>
              <a:rPr dirty="0" sz="2000" spc="-5">
                <a:latin typeface="Calibri"/>
                <a:cs typeface="Calibri"/>
              </a:rPr>
              <a:t>be </a:t>
            </a:r>
            <a:r>
              <a:rPr dirty="0" sz="2000">
                <a:latin typeface="Calibri"/>
                <a:cs typeface="Calibri"/>
              </a:rPr>
              <a:t>a </a:t>
            </a:r>
            <a:r>
              <a:rPr dirty="0" sz="2000" spc="-5">
                <a:latin typeface="Calibri"/>
                <a:cs typeface="Calibri"/>
              </a:rPr>
              <a:t>reason </a:t>
            </a:r>
            <a:r>
              <a:rPr dirty="0" sz="2000" spc="-15">
                <a:latin typeface="Calibri"/>
                <a:cs typeface="Calibri"/>
              </a:rPr>
              <a:t>for </a:t>
            </a:r>
            <a:r>
              <a:rPr dirty="0" sz="2000" spc="-5">
                <a:latin typeface="Calibri"/>
                <a:cs typeface="Calibri"/>
              </a:rPr>
              <a:t>high  </a:t>
            </a:r>
            <a:r>
              <a:rPr dirty="0" sz="2000" spc="-10">
                <a:latin typeface="Calibri"/>
                <a:cs typeface="Calibri"/>
              </a:rPr>
              <a:t>viral </a:t>
            </a:r>
            <a:r>
              <a:rPr dirty="0" sz="2000" spc="-5">
                <a:latin typeface="Calibri"/>
                <a:cs typeface="Calibri"/>
              </a:rPr>
              <a:t>load and can harm  </a:t>
            </a:r>
            <a:r>
              <a:rPr dirty="0" sz="2000" spc="-15">
                <a:latin typeface="Calibri"/>
                <a:cs typeface="Calibri"/>
              </a:rPr>
              <a:t>you.</a:t>
            </a:r>
            <a:endParaRPr sz="2000">
              <a:latin typeface="Calibri"/>
              <a:cs typeface="Calibri"/>
            </a:endParaRPr>
          </a:p>
        </p:txBody>
      </p:sp>
      <p:sp>
        <p:nvSpPr>
          <p:cNvPr id="7" name="object 7"/>
          <p:cNvSpPr txBox="1"/>
          <p:nvPr/>
        </p:nvSpPr>
        <p:spPr>
          <a:xfrm>
            <a:off x="6485219" y="5250179"/>
            <a:ext cx="2555875" cy="12446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a:latin typeface="Calibri"/>
                <a:cs typeface="Calibri"/>
              </a:rPr>
              <a:t>Missing </a:t>
            </a:r>
            <a:r>
              <a:rPr dirty="0" sz="2000" spc="-15">
                <a:latin typeface="Calibri"/>
                <a:cs typeface="Calibri"/>
              </a:rPr>
              <a:t>infant </a:t>
            </a:r>
            <a:r>
              <a:rPr dirty="0" sz="2000" spc="-10">
                <a:latin typeface="Calibri"/>
                <a:cs typeface="Calibri"/>
              </a:rPr>
              <a:t>ARV  </a:t>
            </a:r>
            <a:r>
              <a:rPr dirty="0" sz="2000" spc="-15">
                <a:latin typeface="Calibri"/>
                <a:cs typeface="Calibri"/>
              </a:rPr>
              <a:t>prophylaxis </a:t>
            </a:r>
            <a:r>
              <a:rPr dirty="0" sz="2000" spc="-5">
                <a:latin typeface="Calibri"/>
                <a:cs typeface="Calibri"/>
              </a:rPr>
              <a:t>doses can  put </a:t>
            </a:r>
            <a:r>
              <a:rPr dirty="0" sz="2000" spc="-10">
                <a:latin typeface="Calibri"/>
                <a:cs typeface="Calibri"/>
              </a:rPr>
              <a:t>your </a:t>
            </a:r>
            <a:r>
              <a:rPr dirty="0" sz="2000" spc="-5">
                <a:latin typeface="Calibri"/>
                <a:cs typeface="Calibri"/>
              </a:rPr>
              <a:t>baby </a:t>
            </a:r>
            <a:r>
              <a:rPr dirty="0" sz="2000" spc="-10">
                <a:latin typeface="Calibri"/>
                <a:cs typeface="Calibri"/>
              </a:rPr>
              <a:t>at </a:t>
            </a:r>
            <a:r>
              <a:rPr dirty="0" sz="2000">
                <a:latin typeface="Calibri"/>
                <a:cs typeface="Calibri"/>
              </a:rPr>
              <a:t>risk  </a:t>
            </a:r>
            <a:r>
              <a:rPr dirty="0" sz="2000" spc="-5">
                <a:latin typeface="Calibri"/>
                <a:cs typeface="Calibri"/>
              </a:rPr>
              <a:t>of HIV</a:t>
            </a:r>
            <a:r>
              <a:rPr dirty="0" sz="2000" spc="-10">
                <a:latin typeface="Calibri"/>
                <a:cs typeface="Calibri"/>
              </a:rPr>
              <a:t> infection.</a:t>
            </a:r>
            <a:endParaRPr sz="2000">
              <a:latin typeface="Calibri"/>
              <a:cs typeface="Calibri"/>
            </a:endParaRPr>
          </a:p>
        </p:txBody>
      </p:sp>
      <p:sp>
        <p:nvSpPr>
          <p:cNvPr id="8" name="object 8"/>
          <p:cNvSpPr/>
          <p:nvPr/>
        </p:nvSpPr>
        <p:spPr>
          <a:xfrm>
            <a:off x="924263" y="1956976"/>
            <a:ext cx="4104935" cy="2989883"/>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8944" y="1354835"/>
            <a:ext cx="2949575" cy="1558925"/>
          </a:xfrm>
          <a:prstGeom prst="rect">
            <a:avLst/>
          </a:prstGeom>
        </p:spPr>
        <p:txBody>
          <a:bodyPr wrap="square" lIns="0" tIns="12700" rIns="0" bIns="0" rtlCol="0" vert="horz">
            <a:spAutoFit/>
          </a:bodyPr>
          <a:lstStyle/>
          <a:p>
            <a:pPr marL="12700">
              <a:lnSpc>
                <a:spcPct val="100000"/>
              </a:lnSpc>
              <a:spcBef>
                <a:spcPts val="100"/>
              </a:spcBef>
            </a:pPr>
            <a:r>
              <a:rPr dirty="0" sz="1400" b="1">
                <a:latin typeface="Calibri"/>
                <a:cs typeface="Calibri"/>
              </a:rPr>
              <a:t>KEY</a:t>
            </a:r>
            <a:r>
              <a:rPr dirty="0" sz="1400" spc="-15" b="1">
                <a:latin typeface="Calibri"/>
                <a:cs typeface="Calibri"/>
              </a:rPr>
              <a:t> </a:t>
            </a:r>
            <a:r>
              <a:rPr dirty="0" sz="1400" spc="-10" b="1">
                <a:latin typeface="Calibri"/>
                <a:cs typeface="Calibri"/>
              </a:rPr>
              <a:t>MESSAGES:</a:t>
            </a:r>
            <a:endParaRPr sz="1400">
              <a:latin typeface="Calibri"/>
              <a:cs typeface="Calibri"/>
            </a:endParaRPr>
          </a:p>
          <a:p>
            <a:pPr marL="298450" marR="716280" indent="-285750">
              <a:lnSpc>
                <a:spcPct val="77100"/>
              </a:lnSpc>
              <a:spcBef>
                <a:spcPts val="405"/>
              </a:spcBef>
              <a:buFont typeface="Wingdings"/>
              <a:buChar char="➢"/>
              <a:tabLst>
                <a:tab pos="298450" algn="l"/>
              </a:tabLst>
            </a:pPr>
            <a:r>
              <a:rPr dirty="0" sz="1400" spc="-5">
                <a:latin typeface="Calibri"/>
                <a:cs typeface="Calibri"/>
              </a:rPr>
              <a:t>It </a:t>
            </a:r>
            <a:r>
              <a:rPr dirty="0" sz="1400" spc="-10">
                <a:latin typeface="Calibri"/>
                <a:cs typeface="Calibri"/>
              </a:rPr>
              <a:t>can </a:t>
            </a:r>
            <a:r>
              <a:rPr dirty="0" sz="1400">
                <a:latin typeface="Calibri"/>
                <a:cs typeface="Calibri"/>
              </a:rPr>
              <a:t>be </a:t>
            </a:r>
            <a:r>
              <a:rPr dirty="0" sz="1400" spc="-5">
                <a:latin typeface="Calibri"/>
                <a:cs typeface="Calibri"/>
              </a:rPr>
              <a:t>difficult to </a:t>
            </a:r>
            <a:r>
              <a:rPr dirty="0" sz="1400" spc="-190">
                <a:latin typeface="Calibri"/>
                <a:cs typeface="Calibri"/>
              </a:rPr>
              <a:t>always  </a:t>
            </a:r>
            <a:r>
              <a:rPr dirty="0" sz="1400" spc="-5">
                <a:latin typeface="Calibri"/>
                <a:cs typeface="Calibri"/>
              </a:rPr>
              <a:t>remember to </a:t>
            </a:r>
            <a:r>
              <a:rPr dirty="0" sz="1400" spc="-15">
                <a:latin typeface="Calibri"/>
                <a:cs typeface="Calibri"/>
              </a:rPr>
              <a:t>take</a:t>
            </a:r>
            <a:r>
              <a:rPr dirty="0" sz="1400" spc="-45">
                <a:latin typeface="Calibri"/>
                <a:cs typeface="Calibri"/>
              </a:rPr>
              <a:t> </a:t>
            </a:r>
            <a:r>
              <a:rPr dirty="0" sz="1400" spc="-20">
                <a:latin typeface="Calibri"/>
                <a:cs typeface="Calibri"/>
              </a:rPr>
              <a:t>ARVs.</a:t>
            </a:r>
            <a:endParaRPr sz="1400">
              <a:latin typeface="Calibri"/>
              <a:cs typeface="Calibri"/>
            </a:endParaRPr>
          </a:p>
          <a:p>
            <a:pPr marL="298450" marR="5080" indent="-285750">
              <a:lnSpc>
                <a:spcPts val="1390"/>
              </a:lnSpc>
              <a:spcBef>
                <a:spcPts val="315"/>
              </a:spcBef>
              <a:buFont typeface="Wingdings"/>
              <a:buChar char="➢"/>
              <a:tabLst>
                <a:tab pos="298450" algn="l"/>
              </a:tabLst>
            </a:pPr>
            <a:r>
              <a:rPr dirty="0" sz="1400">
                <a:latin typeface="Calibri"/>
                <a:cs typeface="Calibri"/>
              </a:rPr>
              <a:t>Missing </a:t>
            </a:r>
            <a:r>
              <a:rPr dirty="0" sz="1400" spc="-10">
                <a:latin typeface="Calibri"/>
                <a:cs typeface="Calibri"/>
              </a:rPr>
              <a:t>ARV </a:t>
            </a:r>
            <a:r>
              <a:rPr dirty="0" sz="1400" spc="-5">
                <a:latin typeface="Calibri"/>
                <a:cs typeface="Calibri"/>
              </a:rPr>
              <a:t>doses </a:t>
            </a:r>
            <a:r>
              <a:rPr dirty="0" sz="1400" spc="-10">
                <a:latin typeface="Calibri"/>
                <a:cs typeface="Calibri"/>
              </a:rPr>
              <a:t>can </a:t>
            </a:r>
            <a:r>
              <a:rPr dirty="0" sz="1400">
                <a:latin typeface="Calibri"/>
                <a:cs typeface="Calibri"/>
              </a:rPr>
              <a:t>be a </a:t>
            </a:r>
            <a:r>
              <a:rPr dirty="0" sz="1400" spc="-30">
                <a:latin typeface="Calibri"/>
                <a:cs typeface="Calibri"/>
              </a:rPr>
              <a:t>reason  </a:t>
            </a:r>
            <a:r>
              <a:rPr dirty="0" sz="1400" spc="-15">
                <a:latin typeface="Calibri"/>
                <a:cs typeface="Calibri"/>
              </a:rPr>
              <a:t>for </a:t>
            </a:r>
            <a:r>
              <a:rPr dirty="0" sz="1400">
                <a:latin typeface="Calibri"/>
                <a:cs typeface="Calibri"/>
              </a:rPr>
              <a:t>high </a:t>
            </a:r>
            <a:r>
              <a:rPr dirty="0" sz="1400" spc="-5">
                <a:latin typeface="Calibri"/>
                <a:cs typeface="Calibri"/>
              </a:rPr>
              <a:t>viral load </a:t>
            </a:r>
            <a:r>
              <a:rPr dirty="0" sz="1400">
                <a:latin typeface="Calibri"/>
                <a:cs typeface="Calibri"/>
              </a:rPr>
              <a:t>and </a:t>
            </a:r>
            <a:r>
              <a:rPr dirty="0" sz="1400" spc="-10">
                <a:latin typeface="Calibri"/>
                <a:cs typeface="Calibri"/>
              </a:rPr>
              <a:t>can </a:t>
            </a:r>
            <a:r>
              <a:rPr dirty="0" sz="1400" spc="-5">
                <a:latin typeface="Calibri"/>
                <a:cs typeface="Calibri"/>
              </a:rPr>
              <a:t>harm</a:t>
            </a:r>
            <a:r>
              <a:rPr dirty="0" sz="1400" spc="-55">
                <a:latin typeface="Calibri"/>
                <a:cs typeface="Calibri"/>
              </a:rPr>
              <a:t> </a:t>
            </a:r>
            <a:r>
              <a:rPr dirty="0" sz="1400" spc="-5">
                <a:latin typeface="Calibri"/>
                <a:cs typeface="Calibri"/>
              </a:rPr>
              <a:t>you.</a:t>
            </a:r>
            <a:endParaRPr sz="1400">
              <a:latin typeface="Calibri"/>
              <a:cs typeface="Calibri"/>
            </a:endParaRPr>
          </a:p>
          <a:p>
            <a:pPr marL="298450" marR="222250" indent="-285750">
              <a:lnSpc>
                <a:spcPct val="80000"/>
              </a:lnSpc>
              <a:spcBef>
                <a:spcPts val="265"/>
              </a:spcBef>
              <a:buFont typeface="Wingdings"/>
              <a:buChar char="➢"/>
              <a:tabLst>
                <a:tab pos="298450" algn="l"/>
              </a:tabLst>
            </a:pPr>
            <a:r>
              <a:rPr dirty="0" sz="1400">
                <a:latin typeface="Calibri"/>
                <a:cs typeface="Calibri"/>
              </a:rPr>
              <a:t>Missing </a:t>
            </a:r>
            <a:r>
              <a:rPr dirty="0" sz="1400" spc="-10">
                <a:latin typeface="Calibri"/>
                <a:cs typeface="Calibri"/>
              </a:rPr>
              <a:t>infant ARV prophylaxis  </a:t>
            </a:r>
            <a:r>
              <a:rPr dirty="0" sz="1400" spc="-5">
                <a:latin typeface="Calibri"/>
                <a:cs typeface="Calibri"/>
              </a:rPr>
              <a:t>doses </a:t>
            </a:r>
            <a:r>
              <a:rPr dirty="0" sz="1400" spc="-10">
                <a:latin typeface="Calibri"/>
                <a:cs typeface="Calibri"/>
              </a:rPr>
              <a:t>can </a:t>
            </a:r>
            <a:r>
              <a:rPr dirty="0" sz="1400">
                <a:latin typeface="Calibri"/>
                <a:cs typeface="Calibri"/>
              </a:rPr>
              <a:t>put </a:t>
            </a:r>
            <a:r>
              <a:rPr dirty="0" sz="1400" spc="-5">
                <a:latin typeface="Calibri"/>
                <a:cs typeface="Calibri"/>
              </a:rPr>
              <a:t>your baby at risk of  HIV </a:t>
            </a:r>
            <a:r>
              <a:rPr dirty="0" sz="1400" spc="-10">
                <a:latin typeface="Calibri"/>
                <a:cs typeface="Calibri"/>
              </a:rPr>
              <a:t>infection.</a:t>
            </a:r>
            <a:endParaRPr sz="1400">
              <a:latin typeface="Calibri"/>
              <a:cs typeface="Calibri"/>
            </a:endParaRPr>
          </a:p>
        </p:txBody>
      </p:sp>
      <p:sp>
        <p:nvSpPr>
          <p:cNvPr id="3" name="object 3"/>
          <p:cNvSpPr txBox="1"/>
          <p:nvPr/>
        </p:nvSpPr>
        <p:spPr>
          <a:xfrm>
            <a:off x="4215183" y="1514855"/>
            <a:ext cx="1569720" cy="284480"/>
          </a:xfrm>
          <a:prstGeom prst="rect">
            <a:avLst/>
          </a:prstGeom>
        </p:spPr>
        <p:txBody>
          <a:bodyPr wrap="square" lIns="0" tIns="12700" rIns="0" bIns="0" rtlCol="0" vert="horz">
            <a:spAutoFit/>
          </a:bodyPr>
          <a:lstStyle/>
          <a:p>
            <a:pPr marL="12700">
              <a:lnSpc>
                <a:spcPct val="100000"/>
              </a:lnSpc>
              <a:spcBef>
                <a:spcPts val="100"/>
              </a:spcBef>
            </a:pPr>
            <a:r>
              <a:rPr dirty="0" sz="1700" spc="-25" b="1">
                <a:latin typeface="Calibri"/>
                <a:cs typeface="Calibri"/>
              </a:rPr>
              <a:t>TALKING</a:t>
            </a:r>
            <a:r>
              <a:rPr dirty="0" sz="1700" spc="-55" b="1">
                <a:latin typeface="Calibri"/>
                <a:cs typeface="Calibri"/>
              </a:rPr>
              <a:t> </a:t>
            </a:r>
            <a:r>
              <a:rPr dirty="0" sz="1700" spc="-5" b="1">
                <a:latin typeface="Calibri"/>
                <a:cs typeface="Calibri"/>
              </a:rPr>
              <a:t>POINTS:</a:t>
            </a:r>
            <a:endParaRPr sz="1700">
              <a:latin typeface="Calibri"/>
              <a:cs typeface="Calibri"/>
            </a:endParaRPr>
          </a:p>
        </p:txBody>
      </p:sp>
      <p:sp>
        <p:nvSpPr>
          <p:cNvPr id="4" name="object 4"/>
          <p:cNvSpPr txBox="1"/>
          <p:nvPr/>
        </p:nvSpPr>
        <p:spPr>
          <a:xfrm>
            <a:off x="4215183" y="1793747"/>
            <a:ext cx="3213735" cy="427990"/>
          </a:xfrm>
          <a:prstGeom prst="rect">
            <a:avLst/>
          </a:prstGeom>
        </p:spPr>
        <p:txBody>
          <a:bodyPr wrap="square" lIns="0" tIns="38735" rIns="0" bIns="0" rtlCol="0" vert="horz">
            <a:spAutoFit/>
          </a:bodyPr>
          <a:lstStyle/>
          <a:p>
            <a:pPr marL="298450" marR="5080" indent="-285750">
              <a:lnSpc>
                <a:spcPts val="1490"/>
              </a:lnSpc>
              <a:spcBef>
                <a:spcPts val="305"/>
              </a:spcBef>
              <a:buFont typeface="Arial"/>
              <a:buChar char="•"/>
              <a:tabLst>
                <a:tab pos="297815" algn="l"/>
                <a:tab pos="298450" algn="l"/>
              </a:tabLst>
            </a:pPr>
            <a:r>
              <a:rPr dirty="0" sz="1400" spc="-5">
                <a:latin typeface="Calibri"/>
                <a:cs typeface="Calibri"/>
              </a:rPr>
              <a:t>What </a:t>
            </a:r>
            <a:r>
              <a:rPr dirty="0" sz="1400" spc="-10">
                <a:latin typeface="Calibri"/>
                <a:cs typeface="Calibri"/>
              </a:rPr>
              <a:t>have you </a:t>
            </a:r>
            <a:r>
              <a:rPr dirty="0" sz="1400" spc="-5">
                <a:latin typeface="Calibri"/>
                <a:cs typeface="Calibri"/>
              </a:rPr>
              <a:t>already </a:t>
            </a:r>
            <a:r>
              <a:rPr dirty="0" sz="1400">
                <a:latin typeface="Calibri"/>
                <a:cs typeface="Calibri"/>
              </a:rPr>
              <a:t>tried </a:t>
            </a:r>
            <a:r>
              <a:rPr dirty="0" sz="1400" spc="-5">
                <a:latin typeface="Calibri"/>
                <a:cs typeface="Calibri"/>
              </a:rPr>
              <a:t>to </a:t>
            </a:r>
            <a:r>
              <a:rPr dirty="0" sz="1400">
                <a:latin typeface="Calibri"/>
                <a:cs typeface="Calibri"/>
              </a:rPr>
              <a:t>help </a:t>
            </a:r>
            <a:r>
              <a:rPr dirty="0" sz="1400" spc="-10">
                <a:latin typeface="Calibri"/>
                <a:cs typeface="Calibri"/>
              </a:rPr>
              <a:t>you  </a:t>
            </a:r>
            <a:r>
              <a:rPr dirty="0" sz="1400" spc="-5">
                <a:latin typeface="Calibri"/>
                <a:cs typeface="Calibri"/>
              </a:rPr>
              <a:t>remember?</a:t>
            </a:r>
            <a:endParaRPr sz="1400">
              <a:latin typeface="Calibri"/>
              <a:cs typeface="Calibri"/>
            </a:endParaRPr>
          </a:p>
        </p:txBody>
      </p:sp>
      <p:sp>
        <p:nvSpPr>
          <p:cNvPr id="5" name="object 5"/>
          <p:cNvSpPr txBox="1"/>
          <p:nvPr/>
        </p:nvSpPr>
        <p:spPr>
          <a:xfrm>
            <a:off x="4215183" y="2226564"/>
            <a:ext cx="4773295" cy="619760"/>
          </a:xfrm>
          <a:prstGeom prst="rect">
            <a:avLst/>
          </a:prstGeom>
        </p:spPr>
        <p:txBody>
          <a:bodyPr wrap="square" lIns="0" tIns="35560" rIns="0" bIns="0" rtlCol="0" vert="horz">
            <a:spAutoFit/>
          </a:bodyPr>
          <a:lstStyle/>
          <a:p>
            <a:pPr marL="298450" marR="5080" indent="-285750">
              <a:lnSpc>
                <a:spcPct val="89300"/>
              </a:lnSpc>
              <a:spcBef>
                <a:spcPts val="280"/>
              </a:spcBef>
              <a:buFont typeface="Arial"/>
              <a:buChar char="•"/>
              <a:tabLst>
                <a:tab pos="297815" algn="l"/>
                <a:tab pos="298450" algn="l"/>
              </a:tabLst>
            </a:pPr>
            <a:r>
              <a:rPr dirty="0" sz="1400" spc="-5">
                <a:latin typeface="Calibri"/>
                <a:cs typeface="Calibri"/>
              </a:rPr>
              <a:t>Let me </a:t>
            </a:r>
            <a:r>
              <a:rPr dirty="0" sz="1400" spc="-15">
                <a:latin typeface="Calibri"/>
                <a:cs typeface="Calibri"/>
              </a:rPr>
              <a:t>make </a:t>
            </a:r>
            <a:r>
              <a:rPr dirty="0" sz="1400" spc="-5">
                <a:latin typeface="Calibri"/>
                <a:cs typeface="Calibri"/>
              </a:rPr>
              <a:t>sure </a:t>
            </a:r>
            <a:r>
              <a:rPr dirty="0" sz="1400">
                <a:latin typeface="Calibri"/>
                <a:cs typeface="Calibri"/>
              </a:rPr>
              <a:t>I </a:t>
            </a:r>
            <a:r>
              <a:rPr dirty="0" sz="1400" spc="-5">
                <a:latin typeface="Calibri"/>
                <a:cs typeface="Calibri"/>
              </a:rPr>
              <a:t>understand. What </a:t>
            </a:r>
            <a:r>
              <a:rPr dirty="0" sz="1400">
                <a:latin typeface="Calibri"/>
                <a:cs typeface="Calibri"/>
              </a:rPr>
              <a:t>I hear </a:t>
            </a:r>
            <a:r>
              <a:rPr dirty="0" sz="1400" spc="-10">
                <a:latin typeface="Calibri"/>
                <a:cs typeface="Calibri"/>
              </a:rPr>
              <a:t>you </a:t>
            </a:r>
            <a:r>
              <a:rPr dirty="0" sz="1400" spc="-5">
                <a:latin typeface="Calibri"/>
                <a:cs typeface="Calibri"/>
              </a:rPr>
              <a:t>saying </a:t>
            </a:r>
            <a:r>
              <a:rPr dirty="0" sz="1400">
                <a:latin typeface="Calibri"/>
                <a:cs typeface="Calibri"/>
              </a:rPr>
              <a:t>is  </a:t>
            </a:r>
            <a:r>
              <a:rPr dirty="0" sz="1400" spc="-5" i="1">
                <a:latin typeface="Calibri"/>
                <a:cs typeface="Calibri"/>
              </a:rPr>
              <a:t>[circumstance </a:t>
            </a:r>
            <a:r>
              <a:rPr dirty="0" sz="1400" spc="-10" i="1">
                <a:latin typeface="Calibri"/>
                <a:cs typeface="Calibri"/>
              </a:rPr>
              <a:t>for </a:t>
            </a:r>
            <a:r>
              <a:rPr dirty="0" sz="1400" i="1">
                <a:latin typeface="Calibri"/>
                <a:cs typeface="Calibri"/>
              </a:rPr>
              <a:t>missing </a:t>
            </a:r>
            <a:r>
              <a:rPr dirty="0" sz="1400" spc="-5" i="1">
                <a:latin typeface="Calibri"/>
                <a:cs typeface="Calibri"/>
              </a:rPr>
              <a:t>doses]. </a:t>
            </a:r>
            <a:r>
              <a:rPr dirty="0" sz="1400" spc="-5">
                <a:latin typeface="Calibri"/>
                <a:cs typeface="Calibri"/>
              </a:rPr>
              <a:t>Here </a:t>
            </a:r>
            <a:r>
              <a:rPr dirty="0" sz="1400" spc="-10">
                <a:latin typeface="Calibri"/>
                <a:cs typeface="Calibri"/>
              </a:rPr>
              <a:t>are </a:t>
            </a:r>
            <a:r>
              <a:rPr dirty="0" sz="1400" spc="-5">
                <a:latin typeface="Calibri"/>
                <a:cs typeface="Calibri"/>
              </a:rPr>
              <a:t>some </a:t>
            </a:r>
            <a:r>
              <a:rPr dirty="0" sz="1400">
                <a:latin typeface="Calibri"/>
                <a:cs typeface="Calibri"/>
              </a:rPr>
              <a:t>things </a:t>
            </a:r>
            <a:r>
              <a:rPr dirty="0" sz="1400" spc="-5">
                <a:latin typeface="Calibri"/>
                <a:cs typeface="Calibri"/>
              </a:rPr>
              <a:t>others  </a:t>
            </a:r>
            <a:r>
              <a:rPr dirty="0" sz="1400" spc="-10">
                <a:latin typeface="Calibri"/>
                <a:cs typeface="Calibri"/>
              </a:rPr>
              <a:t>have found</a:t>
            </a:r>
            <a:r>
              <a:rPr dirty="0" sz="1400" spc="-5">
                <a:latin typeface="Calibri"/>
                <a:cs typeface="Calibri"/>
              </a:rPr>
              <a:t> helpful:</a:t>
            </a:r>
            <a:endParaRPr sz="1400">
              <a:latin typeface="Calibri"/>
              <a:cs typeface="Calibri"/>
            </a:endParaRPr>
          </a:p>
        </p:txBody>
      </p:sp>
      <p:sp>
        <p:nvSpPr>
          <p:cNvPr id="6" name="object 6"/>
          <p:cNvSpPr txBox="1"/>
          <p:nvPr/>
        </p:nvSpPr>
        <p:spPr>
          <a:xfrm>
            <a:off x="4625393" y="2836164"/>
            <a:ext cx="4676775" cy="2332990"/>
          </a:xfrm>
          <a:prstGeom prst="rect">
            <a:avLst/>
          </a:prstGeom>
        </p:spPr>
        <p:txBody>
          <a:bodyPr wrap="square" lIns="0" tIns="29209" rIns="0" bIns="0" rtlCol="0" vert="horz">
            <a:spAutoFit/>
          </a:bodyPr>
          <a:lstStyle/>
          <a:p>
            <a:pPr marL="298450" marR="270510" indent="-285750">
              <a:lnSpc>
                <a:spcPct val="92100"/>
              </a:lnSpc>
              <a:spcBef>
                <a:spcPts val="229"/>
              </a:spcBef>
              <a:buFont typeface="Arial"/>
              <a:buChar char="•"/>
              <a:tabLst>
                <a:tab pos="297815" algn="l"/>
                <a:tab pos="298450" algn="l"/>
              </a:tabLst>
            </a:pPr>
            <a:r>
              <a:rPr dirty="0" sz="1400">
                <a:latin typeface="Calibri"/>
                <a:cs typeface="Calibri"/>
              </a:rPr>
              <a:t>Put </a:t>
            </a:r>
            <a:r>
              <a:rPr dirty="0" sz="1400" spc="-20">
                <a:latin typeface="Calibri"/>
                <a:cs typeface="Calibri"/>
              </a:rPr>
              <a:t>ARVs </a:t>
            </a:r>
            <a:r>
              <a:rPr dirty="0" sz="1400" spc="-5">
                <a:latin typeface="Calibri"/>
                <a:cs typeface="Calibri"/>
              </a:rPr>
              <a:t>somewhere </a:t>
            </a:r>
            <a:r>
              <a:rPr dirty="0" sz="1400" spc="-10">
                <a:latin typeface="Calibri"/>
                <a:cs typeface="Calibri"/>
              </a:rPr>
              <a:t>easy </a:t>
            </a:r>
            <a:r>
              <a:rPr dirty="0" sz="1400" spc="-5">
                <a:latin typeface="Calibri"/>
                <a:cs typeface="Calibri"/>
              </a:rPr>
              <a:t>to </a:t>
            </a:r>
            <a:r>
              <a:rPr dirty="0" sz="1400" spc="-20">
                <a:latin typeface="Calibri"/>
                <a:cs typeface="Calibri"/>
              </a:rPr>
              <a:t>remember, </a:t>
            </a:r>
            <a:r>
              <a:rPr dirty="0" sz="1400">
                <a:latin typeface="Calibri"/>
                <a:cs typeface="Calibri"/>
              </a:rPr>
              <a:t>near </a:t>
            </a:r>
            <a:r>
              <a:rPr dirty="0" sz="1400" spc="-5">
                <a:latin typeface="Calibri"/>
                <a:cs typeface="Calibri"/>
              </a:rPr>
              <a:t>something  that </a:t>
            </a:r>
            <a:r>
              <a:rPr dirty="0" sz="1400" spc="-10">
                <a:latin typeface="Calibri"/>
                <a:cs typeface="Calibri"/>
              </a:rPr>
              <a:t>you </a:t>
            </a:r>
            <a:r>
              <a:rPr dirty="0" sz="1400">
                <a:latin typeface="Calibri"/>
                <a:cs typeface="Calibri"/>
              </a:rPr>
              <a:t>use </a:t>
            </a:r>
            <a:r>
              <a:rPr dirty="0" sz="1400" spc="-5">
                <a:latin typeface="Calibri"/>
                <a:cs typeface="Calibri"/>
              </a:rPr>
              <a:t>every </a:t>
            </a:r>
            <a:r>
              <a:rPr dirty="0" sz="1400" spc="-35">
                <a:latin typeface="Calibri"/>
                <a:cs typeface="Calibri"/>
              </a:rPr>
              <a:t>day, </a:t>
            </a:r>
            <a:r>
              <a:rPr dirty="0" sz="1400">
                <a:latin typeface="Calibri"/>
                <a:cs typeface="Calibri"/>
              </a:rPr>
              <a:t>and </a:t>
            </a:r>
            <a:r>
              <a:rPr dirty="0" sz="1400" spc="-15">
                <a:latin typeface="Calibri"/>
                <a:cs typeface="Calibri"/>
              </a:rPr>
              <a:t>keep </a:t>
            </a:r>
            <a:r>
              <a:rPr dirty="0" sz="1400">
                <a:latin typeface="Calibri"/>
                <a:cs typeface="Calibri"/>
              </a:rPr>
              <a:t>a </a:t>
            </a:r>
            <a:r>
              <a:rPr dirty="0" sz="1400" spc="-5">
                <a:latin typeface="Calibri"/>
                <a:cs typeface="Calibri"/>
              </a:rPr>
              <a:t>bottle of </a:t>
            </a:r>
            <a:r>
              <a:rPr dirty="0" sz="1400" spc="-10">
                <a:latin typeface="Calibri"/>
                <a:cs typeface="Calibri"/>
              </a:rPr>
              <a:t>water </a:t>
            </a:r>
            <a:r>
              <a:rPr dirty="0" sz="1400">
                <a:latin typeface="Calibri"/>
                <a:cs typeface="Calibri"/>
              </a:rPr>
              <a:t>[</a:t>
            </a:r>
            <a:r>
              <a:rPr dirty="0" sz="1400" i="1">
                <a:latin typeface="Calibri"/>
                <a:cs typeface="Calibri"/>
              </a:rPr>
              <a:t>the  </a:t>
            </a:r>
            <a:r>
              <a:rPr dirty="0" sz="1400" spc="-10" i="1">
                <a:latin typeface="Calibri"/>
                <a:cs typeface="Calibri"/>
              </a:rPr>
              <a:t>baby’s </a:t>
            </a:r>
            <a:r>
              <a:rPr dirty="0" sz="1400" i="1">
                <a:latin typeface="Calibri"/>
                <a:cs typeface="Calibri"/>
              </a:rPr>
              <a:t>medicine </a:t>
            </a:r>
            <a:r>
              <a:rPr dirty="0" sz="1400" spc="-5" i="1">
                <a:latin typeface="Calibri"/>
                <a:cs typeface="Calibri"/>
              </a:rPr>
              <a:t>syringe] </a:t>
            </a:r>
            <a:r>
              <a:rPr dirty="0" sz="1400" spc="-5">
                <a:latin typeface="Calibri"/>
                <a:cs typeface="Calibri"/>
              </a:rPr>
              <a:t>there </a:t>
            </a:r>
            <a:r>
              <a:rPr dirty="0" sz="1400">
                <a:latin typeface="Calibri"/>
                <a:cs typeface="Calibri"/>
              </a:rPr>
              <a:t>if</a:t>
            </a:r>
            <a:r>
              <a:rPr dirty="0" sz="1400" spc="-20">
                <a:latin typeface="Calibri"/>
                <a:cs typeface="Calibri"/>
              </a:rPr>
              <a:t> </a:t>
            </a:r>
            <a:r>
              <a:rPr dirty="0" sz="1400">
                <a:latin typeface="Calibri"/>
                <a:cs typeface="Calibri"/>
              </a:rPr>
              <a:t>needed.</a:t>
            </a:r>
            <a:endParaRPr sz="1400">
              <a:latin typeface="Calibri"/>
              <a:cs typeface="Calibri"/>
            </a:endParaRPr>
          </a:p>
          <a:p>
            <a:pPr marL="298450" marR="5080" indent="-285750">
              <a:lnSpc>
                <a:spcPts val="1490"/>
              </a:lnSpc>
              <a:spcBef>
                <a:spcPts val="330"/>
              </a:spcBef>
              <a:buFont typeface="Arial"/>
              <a:buChar char="•"/>
              <a:tabLst>
                <a:tab pos="297815" algn="l"/>
                <a:tab pos="298450" algn="l"/>
              </a:tabLst>
            </a:pPr>
            <a:r>
              <a:rPr dirty="0" sz="1400" spc="-10">
                <a:latin typeface="Calibri"/>
                <a:cs typeface="Calibri"/>
              </a:rPr>
              <a:t>Set </a:t>
            </a:r>
            <a:r>
              <a:rPr dirty="0" sz="1400">
                <a:latin typeface="Calibri"/>
                <a:cs typeface="Calibri"/>
              </a:rPr>
              <a:t>an </a:t>
            </a:r>
            <a:r>
              <a:rPr dirty="0" sz="1400" spc="-5">
                <a:latin typeface="Calibri"/>
                <a:cs typeface="Calibri"/>
              </a:rPr>
              <a:t>alarm on your phone to remind </a:t>
            </a:r>
            <a:r>
              <a:rPr dirty="0" sz="1400" spc="-10">
                <a:latin typeface="Calibri"/>
                <a:cs typeface="Calibri"/>
              </a:rPr>
              <a:t>you </a:t>
            </a:r>
            <a:r>
              <a:rPr dirty="0" sz="1400" spc="-5">
                <a:latin typeface="Calibri"/>
                <a:cs typeface="Calibri"/>
              </a:rPr>
              <a:t>to </a:t>
            </a:r>
            <a:r>
              <a:rPr dirty="0" sz="1400" spc="-15">
                <a:latin typeface="Calibri"/>
                <a:cs typeface="Calibri"/>
              </a:rPr>
              <a:t>take </a:t>
            </a:r>
            <a:r>
              <a:rPr dirty="0" sz="1400" spc="-5">
                <a:latin typeface="Calibri"/>
                <a:cs typeface="Calibri"/>
              </a:rPr>
              <a:t>your </a:t>
            </a:r>
            <a:r>
              <a:rPr dirty="0" sz="1400" spc="-20">
                <a:latin typeface="Calibri"/>
                <a:cs typeface="Calibri"/>
              </a:rPr>
              <a:t>ARVs  </a:t>
            </a:r>
            <a:r>
              <a:rPr dirty="0" sz="1400">
                <a:latin typeface="Calibri"/>
                <a:cs typeface="Calibri"/>
              </a:rPr>
              <a:t>[</a:t>
            </a:r>
            <a:r>
              <a:rPr dirty="0" sz="1400" i="1">
                <a:latin typeface="Calibri"/>
                <a:cs typeface="Calibri"/>
              </a:rPr>
              <a:t>give </a:t>
            </a:r>
            <a:r>
              <a:rPr dirty="0" sz="1400" spc="-5" i="1">
                <a:latin typeface="Calibri"/>
                <a:cs typeface="Calibri"/>
              </a:rPr>
              <a:t>your </a:t>
            </a:r>
            <a:r>
              <a:rPr dirty="0" sz="1400" i="1">
                <a:latin typeface="Calibri"/>
                <a:cs typeface="Calibri"/>
              </a:rPr>
              <a:t>baby </a:t>
            </a:r>
            <a:r>
              <a:rPr dirty="0" sz="1400" spc="-5" i="1">
                <a:latin typeface="Calibri"/>
                <a:cs typeface="Calibri"/>
              </a:rPr>
              <a:t>his/her </a:t>
            </a:r>
            <a:r>
              <a:rPr dirty="0" sz="1400" spc="-15" i="1">
                <a:latin typeface="Calibri"/>
                <a:cs typeface="Calibri"/>
              </a:rPr>
              <a:t>ARV</a:t>
            </a:r>
            <a:r>
              <a:rPr dirty="0" sz="1400" spc="-40" i="1">
                <a:latin typeface="Calibri"/>
                <a:cs typeface="Calibri"/>
              </a:rPr>
              <a:t> </a:t>
            </a:r>
            <a:r>
              <a:rPr dirty="0" sz="1400" spc="-5" i="1">
                <a:latin typeface="Calibri"/>
                <a:cs typeface="Calibri"/>
              </a:rPr>
              <a:t>prophylaxis</a:t>
            </a:r>
            <a:r>
              <a:rPr dirty="0" sz="1400" spc="-5">
                <a:latin typeface="Calibri"/>
                <a:cs typeface="Calibri"/>
              </a:rPr>
              <a:t>].</a:t>
            </a:r>
            <a:endParaRPr sz="1400">
              <a:latin typeface="Calibri"/>
              <a:cs typeface="Calibri"/>
            </a:endParaRPr>
          </a:p>
          <a:p>
            <a:pPr marL="298450" marR="205104" indent="-285750">
              <a:lnSpc>
                <a:spcPts val="1510"/>
              </a:lnSpc>
              <a:spcBef>
                <a:spcPts val="385"/>
              </a:spcBef>
              <a:buFont typeface="Arial"/>
              <a:buChar char="•"/>
              <a:tabLst>
                <a:tab pos="297815" algn="l"/>
                <a:tab pos="298450" algn="l"/>
              </a:tabLst>
            </a:pPr>
            <a:r>
              <a:rPr dirty="0" sz="1400">
                <a:latin typeface="Calibri"/>
                <a:cs typeface="Calibri"/>
              </a:rPr>
              <a:t>Carry </a:t>
            </a:r>
            <a:r>
              <a:rPr dirty="0" sz="1400" spc="-20">
                <a:latin typeface="Calibri"/>
                <a:cs typeface="Calibri"/>
              </a:rPr>
              <a:t>ARVs </a:t>
            </a:r>
            <a:r>
              <a:rPr dirty="0" sz="1400">
                <a:latin typeface="Calibri"/>
                <a:cs typeface="Calibri"/>
              </a:rPr>
              <a:t>with </a:t>
            </a:r>
            <a:r>
              <a:rPr dirty="0" sz="1400" spc="-10">
                <a:latin typeface="Calibri"/>
                <a:cs typeface="Calibri"/>
              </a:rPr>
              <a:t>you </a:t>
            </a:r>
            <a:r>
              <a:rPr dirty="0" sz="1400">
                <a:latin typeface="Calibri"/>
                <a:cs typeface="Calibri"/>
              </a:rPr>
              <a:t>so if </a:t>
            </a:r>
            <a:r>
              <a:rPr dirty="0" sz="1400" spc="-10">
                <a:latin typeface="Calibri"/>
                <a:cs typeface="Calibri"/>
              </a:rPr>
              <a:t>you </a:t>
            </a:r>
            <a:r>
              <a:rPr dirty="0" sz="1400" spc="-15">
                <a:latin typeface="Calibri"/>
                <a:cs typeface="Calibri"/>
              </a:rPr>
              <a:t>forget before </a:t>
            </a:r>
            <a:r>
              <a:rPr dirty="0" sz="1400" spc="-5">
                <a:latin typeface="Calibri"/>
                <a:cs typeface="Calibri"/>
              </a:rPr>
              <a:t>leaving </a:t>
            </a:r>
            <a:r>
              <a:rPr dirty="0" sz="1400" spc="-15">
                <a:latin typeface="Calibri"/>
                <a:cs typeface="Calibri"/>
              </a:rPr>
              <a:t>for </a:t>
            </a:r>
            <a:r>
              <a:rPr dirty="0" sz="1400">
                <a:latin typeface="Calibri"/>
                <a:cs typeface="Calibri"/>
              </a:rPr>
              <a:t>the  </a:t>
            </a:r>
            <a:r>
              <a:rPr dirty="0" sz="1400" spc="-35">
                <a:latin typeface="Calibri"/>
                <a:cs typeface="Calibri"/>
              </a:rPr>
              <a:t>day, </a:t>
            </a:r>
            <a:r>
              <a:rPr dirty="0" sz="1400" spc="-10">
                <a:latin typeface="Calibri"/>
                <a:cs typeface="Calibri"/>
              </a:rPr>
              <a:t>you have </a:t>
            </a:r>
            <a:r>
              <a:rPr dirty="0" sz="1400">
                <a:latin typeface="Calibri"/>
                <a:cs typeface="Calibri"/>
              </a:rPr>
              <a:t>a</a:t>
            </a:r>
            <a:r>
              <a:rPr dirty="0" sz="1400" spc="35">
                <a:latin typeface="Calibri"/>
                <a:cs typeface="Calibri"/>
              </a:rPr>
              <a:t> </a:t>
            </a:r>
            <a:r>
              <a:rPr dirty="0" sz="1400" spc="-5">
                <a:latin typeface="Calibri"/>
                <a:cs typeface="Calibri"/>
              </a:rPr>
              <a:t>spare.</a:t>
            </a:r>
            <a:endParaRPr sz="1400">
              <a:latin typeface="Calibri"/>
              <a:cs typeface="Calibri"/>
            </a:endParaRPr>
          </a:p>
          <a:p>
            <a:pPr marL="298450" marR="435609" indent="-285750">
              <a:lnSpc>
                <a:spcPts val="1610"/>
              </a:lnSpc>
              <a:spcBef>
                <a:spcPts val="215"/>
              </a:spcBef>
              <a:buFont typeface="Arial"/>
              <a:buChar char="•"/>
              <a:tabLst>
                <a:tab pos="297815" algn="l"/>
                <a:tab pos="298450" algn="l"/>
              </a:tabLst>
            </a:pPr>
            <a:r>
              <a:rPr dirty="0" sz="1400">
                <a:latin typeface="Calibri"/>
                <a:cs typeface="Calibri"/>
              </a:rPr>
              <a:t>Use </a:t>
            </a:r>
            <a:r>
              <a:rPr dirty="0" sz="1400" spc="-10">
                <a:latin typeface="Calibri"/>
                <a:cs typeface="Calibri"/>
              </a:rPr>
              <a:t>pillboxes </a:t>
            </a:r>
            <a:r>
              <a:rPr dirty="0" sz="1400">
                <a:latin typeface="Calibri"/>
                <a:cs typeface="Calibri"/>
              </a:rPr>
              <a:t>and a </a:t>
            </a:r>
            <a:r>
              <a:rPr dirty="0" sz="1400" spc="-5">
                <a:latin typeface="Calibri"/>
                <a:cs typeface="Calibri"/>
              </a:rPr>
              <a:t>calendar to mark </a:t>
            </a:r>
            <a:r>
              <a:rPr dirty="0" sz="1400">
                <a:latin typeface="Calibri"/>
                <a:cs typeface="Calibri"/>
              </a:rPr>
              <a:t>and </a:t>
            </a:r>
            <a:r>
              <a:rPr dirty="0" sz="1400" spc="-15">
                <a:latin typeface="Calibri"/>
                <a:cs typeface="Calibri"/>
              </a:rPr>
              <a:t>keep </a:t>
            </a:r>
            <a:r>
              <a:rPr dirty="0" sz="1400" spc="-10">
                <a:latin typeface="Calibri"/>
                <a:cs typeface="Calibri"/>
              </a:rPr>
              <a:t>track </a:t>
            </a:r>
            <a:r>
              <a:rPr dirty="0" sz="1400" spc="-5">
                <a:latin typeface="Calibri"/>
                <a:cs typeface="Calibri"/>
              </a:rPr>
              <a:t>of  when </a:t>
            </a:r>
            <a:r>
              <a:rPr dirty="0" sz="1400" spc="-20">
                <a:latin typeface="Calibri"/>
                <a:cs typeface="Calibri"/>
              </a:rPr>
              <a:t>ARVs </a:t>
            </a:r>
            <a:r>
              <a:rPr dirty="0" sz="1400" spc="-10">
                <a:latin typeface="Calibri"/>
                <a:cs typeface="Calibri"/>
              </a:rPr>
              <a:t>are </a:t>
            </a:r>
            <a:r>
              <a:rPr dirty="0" sz="1400" spc="-15">
                <a:latin typeface="Calibri"/>
                <a:cs typeface="Calibri"/>
              </a:rPr>
              <a:t>taken for </a:t>
            </a:r>
            <a:r>
              <a:rPr dirty="0" sz="1400">
                <a:latin typeface="Calibri"/>
                <a:cs typeface="Calibri"/>
              </a:rPr>
              <a:t>the</a:t>
            </a:r>
            <a:r>
              <a:rPr dirty="0" sz="1400" spc="30">
                <a:latin typeface="Calibri"/>
                <a:cs typeface="Calibri"/>
              </a:rPr>
              <a:t> </a:t>
            </a:r>
            <a:r>
              <a:rPr dirty="0" sz="1400" spc="-30">
                <a:latin typeface="Calibri"/>
                <a:cs typeface="Calibri"/>
              </a:rPr>
              <a:t>day.</a:t>
            </a:r>
            <a:endParaRPr sz="1400">
              <a:latin typeface="Calibri"/>
              <a:cs typeface="Calibri"/>
            </a:endParaRPr>
          </a:p>
          <a:p>
            <a:pPr marL="298450" marR="307975" indent="-285750">
              <a:lnSpc>
                <a:spcPts val="1490"/>
              </a:lnSpc>
              <a:spcBef>
                <a:spcPts val="284"/>
              </a:spcBef>
              <a:buFont typeface="Arial"/>
              <a:buChar char="•"/>
              <a:tabLst>
                <a:tab pos="297815" algn="l"/>
                <a:tab pos="298450" algn="l"/>
              </a:tabLst>
            </a:pPr>
            <a:r>
              <a:rPr dirty="0" sz="1400">
                <a:latin typeface="Calibri"/>
                <a:cs typeface="Calibri"/>
              </a:rPr>
              <a:t>Ask </a:t>
            </a:r>
            <a:r>
              <a:rPr dirty="0" sz="1400" spc="-15">
                <a:latin typeface="Calibri"/>
                <a:cs typeface="Calibri"/>
              </a:rPr>
              <a:t>for </a:t>
            </a:r>
            <a:r>
              <a:rPr dirty="0" sz="1400" spc="-10">
                <a:latin typeface="Calibri"/>
                <a:cs typeface="Calibri"/>
              </a:rPr>
              <a:t>extra </a:t>
            </a:r>
            <a:r>
              <a:rPr dirty="0" sz="1400" spc="-20">
                <a:latin typeface="Calibri"/>
                <a:cs typeface="Calibri"/>
              </a:rPr>
              <a:t>ARVs </a:t>
            </a:r>
            <a:r>
              <a:rPr dirty="0" sz="1400">
                <a:latin typeface="Calibri"/>
                <a:cs typeface="Calibri"/>
              </a:rPr>
              <a:t>if </a:t>
            </a:r>
            <a:r>
              <a:rPr dirty="0" sz="1400" spc="-10">
                <a:latin typeface="Calibri"/>
                <a:cs typeface="Calibri"/>
              </a:rPr>
              <a:t>you </a:t>
            </a:r>
            <a:r>
              <a:rPr dirty="0" sz="1400" spc="-5">
                <a:latin typeface="Calibri"/>
                <a:cs typeface="Calibri"/>
              </a:rPr>
              <a:t>will not </a:t>
            </a:r>
            <a:r>
              <a:rPr dirty="0" sz="1400">
                <a:latin typeface="Calibri"/>
                <a:cs typeface="Calibri"/>
              </a:rPr>
              <a:t>be able </a:t>
            </a:r>
            <a:r>
              <a:rPr dirty="0" sz="1400" spc="-5">
                <a:latin typeface="Calibri"/>
                <a:cs typeface="Calibri"/>
              </a:rPr>
              <a:t>to return to </a:t>
            </a:r>
            <a:r>
              <a:rPr dirty="0" sz="1400">
                <a:latin typeface="Calibri"/>
                <a:cs typeface="Calibri"/>
              </a:rPr>
              <a:t>the  health </a:t>
            </a:r>
            <a:r>
              <a:rPr dirty="0" sz="1400" spc="-5">
                <a:latin typeface="Calibri"/>
                <a:cs typeface="Calibri"/>
              </a:rPr>
              <a:t>facility </a:t>
            </a:r>
            <a:r>
              <a:rPr dirty="0" sz="1400">
                <a:latin typeface="Calibri"/>
                <a:cs typeface="Calibri"/>
              </a:rPr>
              <a:t>in </a:t>
            </a:r>
            <a:r>
              <a:rPr dirty="0" sz="1400" spc="-5">
                <a:latin typeface="Calibri"/>
                <a:cs typeface="Calibri"/>
              </a:rPr>
              <a:t>time </a:t>
            </a:r>
            <a:r>
              <a:rPr dirty="0" sz="1400" spc="-15">
                <a:latin typeface="Calibri"/>
                <a:cs typeface="Calibri"/>
              </a:rPr>
              <a:t>for </a:t>
            </a:r>
            <a:r>
              <a:rPr dirty="0" sz="1400" spc="-5">
                <a:latin typeface="Calibri"/>
                <a:cs typeface="Calibri"/>
              </a:rPr>
              <a:t>your next</a:t>
            </a:r>
            <a:r>
              <a:rPr dirty="0" sz="1400" spc="-20">
                <a:latin typeface="Calibri"/>
                <a:cs typeface="Calibri"/>
              </a:rPr>
              <a:t> </a:t>
            </a:r>
            <a:r>
              <a:rPr dirty="0" sz="1400" spc="-5">
                <a:latin typeface="Calibri"/>
                <a:cs typeface="Calibri"/>
              </a:rPr>
              <a:t>refills.</a:t>
            </a:r>
            <a:endParaRPr sz="1400">
              <a:latin typeface="Calibri"/>
              <a:cs typeface="Calibri"/>
            </a:endParaRPr>
          </a:p>
        </p:txBody>
      </p:sp>
      <p:grpSp>
        <p:nvGrpSpPr>
          <p:cNvPr id="7" name="object 7"/>
          <p:cNvGrpSpPr/>
          <p:nvPr/>
        </p:nvGrpSpPr>
        <p:grpSpPr>
          <a:xfrm>
            <a:off x="3986784" y="1493519"/>
            <a:ext cx="104139" cy="5663565"/>
            <a:chOff x="3986784" y="1493519"/>
            <a:chExt cx="104139" cy="5663565"/>
          </a:xfrm>
        </p:grpSpPr>
        <p:sp>
          <p:nvSpPr>
            <p:cNvPr id="8" name="object 8"/>
            <p:cNvSpPr/>
            <p:nvPr/>
          </p:nvSpPr>
          <p:spPr>
            <a:xfrm>
              <a:off x="3986784" y="1493519"/>
              <a:ext cx="103632" cy="5663184"/>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4038600" y="1514563"/>
              <a:ext cx="0" cy="5572125"/>
            </a:xfrm>
            <a:custGeom>
              <a:avLst/>
              <a:gdLst/>
              <a:ahLst/>
              <a:cxnLst/>
              <a:rect l="l" t="t" r="r" b="b"/>
              <a:pathLst>
                <a:path w="0" h="5572125">
                  <a:moveTo>
                    <a:pt x="0" y="0"/>
                  </a:moveTo>
                  <a:lnTo>
                    <a:pt x="1" y="5572036"/>
                  </a:lnTo>
                </a:path>
              </a:pathLst>
            </a:custGeom>
            <a:ln w="19050">
              <a:solidFill>
                <a:srgbClr val="002060"/>
              </a:solidFill>
            </a:ln>
          </p:spPr>
          <p:txBody>
            <a:bodyPr wrap="square" lIns="0" tIns="0" rIns="0" bIns="0" rtlCol="0"/>
            <a:lstStyle/>
            <a:p/>
          </p:txBody>
        </p:sp>
      </p:grpSp>
      <p:sp>
        <p:nvSpPr>
          <p:cNvPr id="10" name="object 10"/>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1" name="object 11"/>
          <p:cNvSpPr txBox="1">
            <a:spLocks noGrp="1"/>
          </p:cNvSpPr>
          <p:nvPr>
            <p:ph type="title"/>
          </p:nvPr>
        </p:nvSpPr>
        <p:spPr>
          <a:xfrm>
            <a:off x="936748" y="625347"/>
            <a:ext cx="457835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15. </a:t>
            </a:r>
            <a:r>
              <a:rPr dirty="0" sz="2800" spc="-10">
                <a:solidFill>
                  <a:srgbClr val="FFFFFF"/>
                </a:solidFill>
              </a:rPr>
              <a:t>Remembering </a:t>
            </a:r>
            <a:r>
              <a:rPr dirty="0" sz="2800" spc="-15">
                <a:solidFill>
                  <a:srgbClr val="FFFFFF"/>
                </a:solidFill>
              </a:rPr>
              <a:t>to </a:t>
            </a:r>
            <a:r>
              <a:rPr dirty="0" sz="2800" spc="-25">
                <a:solidFill>
                  <a:srgbClr val="FFFFFF"/>
                </a:solidFill>
              </a:rPr>
              <a:t>take</a:t>
            </a:r>
            <a:r>
              <a:rPr dirty="0" sz="2800" spc="15">
                <a:solidFill>
                  <a:srgbClr val="FFFFFF"/>
                </a:solidFill>
              </a:rPr>
              <a:t> </a:t>
            </a:r>
            <a:r>
              <a:rPr dirty="0" sz="2800" spc="-45">
                <a:solidFill>
                  <a:srgbClr val="FFFFFF"/>
                </a:solidFill>
              </a:rPr>
              <a:t>ARVs</a:t>
            </a:r>
            <a:endParaRPr sz="2800"/>
          </a:p>
        </p:txBody>
      </p:sp>
      <p:grpSp>
        <p:nvGrpSpPr>
          <p:cNvPr id="12" name="object 12"/>
          <p:cNvGrpSpPr/>
          <p:nvPr/>
        </p:nvGrpSpPr>
        <p:grpSpPr>
          <a:xfrm>
            <a:off x="737616" y="5846063"/>
            <a:ext cx="3023870" cy="1228725"/>
            <a:chOff x="737616" y="5846063"/>
            <a:chExt cx="3023870" cy="1228725"/>
          </a:xfrm>
        </p:grpSpPr>
        <p:sp>
          <p:nvSpPr>
            <p:cNvPr id="13" name="object 13"/>
            <p:cNvSpPr/>
            <p:nvPr/>
          </p:nvSpPr>
          <p:spPr>
            <a:xfrm>
              <a:off x="737616" y="5846063"/>
              <a:ext cx="3023616" cy="1228343"/>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778356" y="5865699"/>
              <a:ext cx="2940685" cy="1144905"/>
            </a:xfrm>
            <a:custGeom>
              <a:avLst/>
              <a:gdLst/>
              <a:ahLst/>
              <a:cxnLst/>
              <a:rect l="l" t="t" r="r" b="b"/>
              <a:pathLst>
                <a:path w="2940685" h="1144904">
                  <a:moveTo>
                    <a:pt x="2940516" y="0"/>
                  </a:moveTo>
                  <a:lnTo>
                    <a:pt x="0" y="0"/>
                  </a:lnTo>
                  <a:lnTo>
                    <a:pt x="0" y="1144700"/>
                  </a:lnTo>
                  <a:lnTo>
                    <a:pt x="2940516" y="1144700"/>
                  </a:lnTo>
                  <a:lnTo>
                    <a:pt x="2940516" y="0"/>
                  </a:lnTo>
                  <a:close/>
                </a:path>
              </a:pathLst>
            </a:custGeom>
            <a:solidFill>
              <a:srgbClr val="FFFFCC"/>
            </a:solidFill>
          </p:spPr>
          <p:txBody>
            <a:bodyPr wrap="square" lIns="0" tIns="0" rIns="0" bIns="0" rtlCol="0"/>
            <a:lstStyle/>
            <a:p/>
          </p:txBody>
        </p:sp>
      </p:grpSp>
      <p:sp>
        <p:nvSpPr>
          <p:cNvPr id="15" name="object 15"/>
          <p:cNvSpPr txBox="1"/>
          <p:nvPr/>
        </p:nvSpPr>
        <p:spPr>
          <a:xfrm>
            <a:off x="778356" y="5865699"/>
            <a:ext cx="2940685" cy="1144905"/>
          </a:xfrm>
          <a:prstGeom prst="rect">
            <a:avLst/>
          </a:prstGeom>
        </p:spPr>
        <p:txBody>
          <a:bodyPr wrap="square" lIns="0" tIns="3175" rIns="0" bIns="0" rtlCol="0" vert="horz">
            <a:spAutoFit/>
          </a:bodyPr>
          <a:lstStyle/>
          <a:p>
            <a:pPr>
              <a:lnSpc>
                <a:spcPct val="100000"/>
              </a:lnSpc>
              <a:spcBef>
                <a:spcPts val="25"/>
              </a:spcBef>
            </a:pPr>
            <a:endParaRPr sz="2000">
              <a:latin typeface="Times New Roman"/>
              <a:cs typeface="Times New Roman"/>
            </a:endParaRPr>
          </a:p>
          <a:p>
            <a:pPr marL="632460">
              <a:lnSpc>
                <a:spcPct val="100000"/>
              </a:lnSpc>
              <a:spcBef>
                <a:spcPts val="5"/>
              </a:spcBef>
            </a:pPr>
            <a:r>
              <a:rPr dirty="0" sz="1500" spc="-5" b="1">
                <a:latin typeface="Calibri"/>
                <a:cs typeface="Calibri"/>
              </a:rPr>
              <a:t>Document</a:t>
            </a:r>
            <a:endParaRPr sz="1500">
              <a:latin typeface="Calibri"/>
              <a:cs typeface="Calibri"/>
            </a:endParaRPr>
          </a:p>
          <a:p>
            <a:pPr marL="65405" marR="169545">
              <a:lnSpc>
                <a:spcPct val="80000"/>
              </a:lnSpc>
              <a:spcBef>
                <a:spcPts val="415"/>
              </a:spcBef>
            </a:pPr>
            <a:r>
              <a:rPr dirty="0" sz="1300" spc="-5">
                <a:latin typeface="Calibri"/>
                <a:cs typeface="Calibri"/>
              </a:rPr>
              <a:t>Document </a:t>
            </a:r>
            <a:r>
              <a:rPr dirty="0" sz="1300">
                <a:latin typeface="Calibri"/>
                <a:cs typeface="Calibri"/>
              </a:rPr>
              <a:t>planned </a:t>
            </a:r>
            <a:r>
              <a:rPr dirty="0" sz="1300" spc="-5">
                <a:latin typeface="Calibri"/>
                <a:cs typeface="Calibri"/>
              </a:rPr>
              <a:t>interventions </a:t>
            </a:r>
            <a:r>
              <a:rPr dirty="0" sz="1300" spc="-10">
                <a:latin typeface="Calibri"/>
                <a:cs typeface="Calibri"/>
              </a:rPr>
              <a:t>to  </a:t>
            </a:r>
            <a:r>
              <a:rPr dirty="0" sz="1300" spc="-5">
                <a:latin typeface="Calibri"/>
                <a:cs typeface="Calibri"/>
              </a:rPr>
              <a:t>address barriers identified by patient </a:t>
            </a:r>
            <a:r>
              <a:rPr dirty="0" sz="1300">
                <a:latin typeface="Calibri"/>
                <a:cs typeface="Calibri"/>
              </a:rPr>
              <a:t>on  the </a:t>
            </a:r>
            <a:r>
              <a:rPr dirty="0" sz="1300" spc="-5" b="1">
                <a:latin typeface="Calibri"/>
                <a:cs typeface="Calibri"/>
              </a:rPr>
              <a:t>Enhanced Adherence Plan</a:t>
            </a:r>
            <a:r>
              <a:rPr dirty="0" sz="1300" spc="15" b="1">
                <a:latin typeface="Calibri"/>
                <a:cs typeface="Calibri"/>
              </a:rPr>
              <a:t> </a:t>
            </a:r>
            <a:r>
              <a:rPr dirty="0" sz="1300" spc="-25" b="1">
                <a:latin typeface="Calibri"/>
                <a:cs typeface="Calibri"/>
              </a:rPr>
              <a:t>Tool.</a:t>
            </a:r>
            <a:endParaRPr sz="1300">
              <a:latin typeface="Calibri"/>
              <a:cs typeface="Calibri"/>
            </a:endParaRPr>
          </a:p>
        </p:txBody>
      </p:sp>
      <p:grpSp>
        <p:nvGrpSpPr>
          <p:cNvPr id="16" name="object 16"/>
          <p:cNvGrpSpPr/>
          <p:nvPr/>
        </p:nvGrpSpPr>
        <p:grpSpPr>
          <a:xfrm>
            <a:off x="697991" y="2953511"/>
            <a:ext cx="3054350" cy="3354704"/>
            <a:chOff x="697991" y="2953511"/>
            <a:chExt cx="3054350" cy="3354704"/>
          </a:xfrm>
        </p:grpSpPr>
        <p:sp>
          <p:nvSpPr>
            <p:cNvPr id="17" name="object 17"/>
            <p:cNvSpPr/>
            <p:nvPr/>
          </p:nvSpPr>
          <p:spPr>
            <a:xfrm>
              <a:off x="891466" y="5925819"/>
              <a:ext cx="496260" cy="381913"/>
            </a:xfrm>
            <a:prstGeom prst="rect">
              <a:avLst/>
            </a:prstGeom>
            <a:blipFill>
              <a:blip r:embed="rId4" cstate="print"/>
              <a:stretch>
                <a:fillRect/>
              </a:stretch>
            </a:blipFill>
          </p:spPr>
          <p:txBody>
            <a:bodyPr wrap="square" lIns="0" tIns="0" rIns="0" bIns="0" rtlCol="0"/>
            <a:lstStyle/>
            <a:p/>
          </p:txBody>
        </p:sp>
        <p:sp>
          <p:nvSpPr>
            <p:cNvPr id="18" name="object 18"/>
            <p:cNvSpPr/>
            <p:nvPr/>
          </p:nvSpPr>
          <p:spPr>
            <a:xfrm>
              <a:off x="697991" y="2953511"/>
              <a:ext cx="3054096" cy="2901696"/>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739218" y="2973501"/>
              <a:ext cx="2971800" cy="2818130"/>
            </a:xfrm>
            <a:custGeom>
              <a:avLst/>
              <a:gdLst/>
              <a:ahLst/>
              <a:cxnLst/>
              <a:rect l="l" t="t" r="r" b="b"/>
              <a:pathLst>
                <a:path w="2971800" h="2818129">
                  <a:moveTo>
                    <a:pt x="2971799" y="0"/>
                  </a:moveTo>
                  <a:lnTo>
                    <a:pt x="0" y="0"/>
                  </a:lnTo>
                  <a:lnTo>
                    <a:pt x="0" y="2817699"/>
                  </a:lnTo>
                  <a:lnTo>
                    <a:pt x="2971799" y="2817699"/>
                  </a:lnTo>
                  <a:lnTo>
                    <a:pt x="2971799" y="0"/>
                  </a:lnTo>
                  <a:close/>
                </a:path>
              </a:pathLst>
            </a:custGeom>
            <a:solidFill>
              <a:srgbClr val="DCE6F2"/>
            </a:solidFill>
          </p:spPr>
          <p:txBody>
            <a:bodyPr wrap="square" lIns="0" tIns="0" rIns="0" bIns="0" rtlCol="0"/>
            <a:lstStyle/>
            <a:p/>
          </p:txBody>
        </p:sp>
      </p:grpSp>
      <p:sp>
        <p:nvSpPr>
          <p:cNvPr id="20" name="object 20"/>
          <p:cNvSpPr txBox="1"/>
          <p:nvPr/>
        </p:nvSpPr>
        <p:spPr>
          <a:xfrm>
            <a:off x="739218" y="2973501"/>
            <a:ext cx="2971800" cy="2818130"/>
          </a:xfrm>
          <a:prstGeom prst="rect">
            <a:avLst/>
          </a:prstGeom>
        </p:spPr>
        <p:txBody>
          <a:bodyPr wrap="square" lIns="0" tIns="77470" rIns="0" bIns="0" rtlCol="0" vert="horz">
            <a:spAutoFit/>
          </a:bodyPr>
          <a:lstStyle/>
          <a:p>
            <a:pPr algn="just" marL="767715">
              <a:lnSpc>
                <a:spcPts val="1415"/>
              </a:lnSpc>
              <a:spcBef>
                <a:spcPts val="610"/>
              </a:spcBef>
            </a:pPr>
            <a:r>
              <a:rPr dirty="0" sz="1200" spc="-10" b="1">
                <a:latin typeface="Calibri"/>
                <a:cs typeface="Calibri"/>
              </a:rPr>
              <a:t>Let’s</a:t>
            </a:r>
            <a:r>
              <a:rPr dirty="0" sz="1200" spc="-5" b="1">
                <a:latin typeface="Calibri"/>
                <a:cs typeface="Calibri"/>
              </a:rPr>
              <a:t> Review:</a:t>
            </a:r>
            <a:endParaRPr sz="1200">
              <a:latin typeface="Calibri"/>
              <a:cs typeface="Calibri"/>
            </a:endParaRPr>
          </a:p>
          <a:p>
            <a:pPr algn="just" marL="767715" marR="200660">
              <a:lnSpc>
                <a:spcPct val="81100"/>
              </a:lnSpc>
              <a:spcBef>
                <a:spcPts val="245"/>
              </a:spcBef>
            </a:pPr>
            <a:r>
              <a:rPr dirty="0" sz="1200" spc="-5" b="1">
                <a:latin typeface="Calibri"/>
                <a:cs typeface="Calibri"/>
              </a:rPr>
              <a:t>Remembering </a:t>
            </a:r>
            <a:r>
              <a:rPr dirty="0" sz="1200" spc="-10" b="1">
                <a:latin typeface="Calibri"/>
                <a:cs typeface="Calibri"/>
              </a:rPr>
              <a:t>to </a:t>
            </a:r>
            <a:r>
              <a:rPr dirty="0" sz="1200" spc="-15" b="1">
                <a:latin typeface="Calibri"/>
                <a:cs typeface="Calibri"/>
              </a:rPr>
              <a:t>take </a:t>
            </a:r>
            <a:r>
              <a:rPr dirty="0" sz="1200" spc="-20" b="1">
                <a:latin typeface="Calibri"/>
                <a:cs typeface="Calibri"/>
              </a:rPr>
              <a:t>ARVs </a:t>
            </a:r>
            <a:r>
              <a:rPr dirty="0" sz="1200" spc="-5" b="1">
                <a:latin typeface="Calibri"/>
                <a:cs typeface="Calibri"/>
              </a:rPr>
              <a:t>can  </a:t>
            </a:r>
            <a:r>
              <a:rPr dirty="0" sz="1200" b="1">
                <a:latin typeface="Calibri"/>
                <a:cs typeface="Calibri"/>
              </a:rPr>
              <a:t>be challenging, </a:t>
            </a:r>
            <a:r>
              <a:rPr dirty="0" sz="1200" spc="-30" b="1">
                <a:latin typeface="Calibri"/>
                <a:cs typeface="Calibri"/>
              </a:rPr>
              <a:t>I’d </a:t>
            </a:r>
            <a:r>
              <a:rPr dirty="0" sz="1200" spc="-10" b="1">
                <a:latin typeface="Calibri"/>
                <a:cs typeface="Calibri"/>
              </a:rPr>
              <a:t>like to </a:t>
            </a:r>
            <a:r>
              <a:rPr dirty="0" sz="1200" spc="-5" b="1">
                <a:latin typeface="Calibri"/>
                <a:cs typeface="Calibri"/>
              </a:rPr>
              <a:t>check  </a:t>
            </a:r>
            <a:r>
              <a:rPr dirty="0" sz="1200" b="1">
                <a:latin typeface="Calibri"/>
                <a:cs typeface="Calibri"/>
              </a:rPr>
              <a:t>with </a:t>
            </a:r>
            <a:r>
              <a:rPr dirty="0" sz="1200" spc="-5" b="1">
                <a:latin typeface="Calibri"/>
                <a:cs typeface="Calibri"/>
              </a:rPr>
              <a:t>you </a:t>
            </a:r>
            <a:r>
              <a:rPr dirty="0" sz="1200" b="1">
                <a:latin typeface="Calibri"/>
                <a:cs typeface="Calibri"/>
              </a:rPr>
              <a:t>about a </a:t>
            </a:r>
            <a:r>
              <a:rPr dirty="0" sz="1200" spc="-15" b="1">
                <a:latin typeface="Calibri"/>
                <a:cs typeface="Calibri"/>
              </a:rPr>
              <a:t>few </a:t>
            </a:r>
            <a:r>
              <a:rPr dirty="0" sz="1200" b="1">
                <a:latin typeface="Calibri"/>
                <a:cs typeface="Calibri"/>
              </a:rPr>
              <a:t>things </a:t>
            </a:r>
            <a:r>
              <a:rPr dirty="0" sz="1200" spc="-5" b="1">
                <a:latin typeface="Calibri"/>
                <a:cs typeface="Calibri"/>
              </a:rPr>
              <a:t>we  discussed.</a:t>
            </a:r>
            <a:endParaRPr sz="1200">
              <a:latin typeface="Calibri"/>
              <a:cs typeface="Calibri"/>
            </a:endParaRPr>
          </a:p>
          <a:p>
            <a:pPr algn="just" marL="1053465" marR="111760" indent="-285750">
              <a:lnSpc>
                <a:spcPct val="80000"/>
              </a:lnSpc>
              <a:spcBef>
                <a:spcPts val="240"/>
              </a:spcBef>
              <a:buFont typeface="Arial"/>
              <a:buChar char="•"/>
              <a:tabLst>
                <a:tab pos="1054100" algn="l"/>
              </a:tabLst>
            </a:pPr>
            <a:r>
              <a:rPr dirty="0" sz="1200" spc="-10">
                <a:latin typeface="Calibri"/>
                <a:cs typeface="Calibri"/>
              </a:rPr>
              <a:t>What </a:t>
            </a:r>
            <a:r>
              <a:rPr dirty="0" sz="1200" spc="-5">
                <a:latin typeface="Calibri"/>
                <a:cs typeface="Calibri"/>
              </a:rPr>
              <a:t>changes do </a:t>
            </a:r>
            <a:r>
              <a:rPr dirty="0" sz="1200" spc="-10">
                <a:latin typeface="Calibri"/>
                <a:cs typeface="Calibri"/>
              </a:rPr>
              <a:t>you </a:t>
            </a:r>
            <a:r>
              <a:rPr dirty="0" sz="1200" spc="-5">
                <a:latin typeface="Calibri"/>
                <a:cs typeface="Calibri"/>
              </a:rPr>
              <a:t>plan </a:t>
            </a:r>
            <a:r>
              <a:rPr dirty="0" sz="1200" spc="-10">
                <a:latin typeface="Calibri"/>
                <a:cs typeface="Calibri"/>
              </a:rPr>
              <a:t>to  make to </a:t>
            </a:r>
            <a:r>
              <a:rPr dirty="0" sz="1200" spc="-5">
                <a:latin typeface="Calibri"/>
                <a:cs typeface="Calibri"/>
              </a:rPr>
              <a:t>help </a:t>
            </a:r>
            <a:r>
              <a:rPr dirty="0" sz="1200" spc="-10">
                <a:latin typeface="Calibri"/>
                <a:cs typeface="Calibri"/>
              </a:rPr>
              <a:t>you </a:t>
            </a:r>
            <a:r>
              <a:rPr dirty="0" sz="1200" spc="-5">
                <a:latin typeface="Calibri"/>
                <a:cs typeface="Calibri"/>
              </a:rPr>
              <a:t>remember  </a:t>
            </a:r>
            <a:r>
              <a:rPr dirty="0" sz="1200" spc="-10">
                <a:latin typeface="Calibri"/>
                <a:cs typeface="Calibri"/>
              </a:rPr>
              <a:t>to </a:t>
            </a:r>
            <a:r>
              <a:rPr dirty="0" sz="1200" spc="-15">
                <a:latin typeface="Calibri"/>
                <a:cs typeface="Calibri"/>
              </a:rPr>
              <a:t>take </a:t>
            </a:r>
            <a:r>
              <a:rPr dirty="0" sz="1200" spc="-10">
                <a:latin typeface="Calibri"/>
                <a:cs typeface="Calibri"/>
              </a:rPr>
              <a:t>your</a:t>
            </a:r>
            <a:r>
              <a:rPr dirty="0" sz="1200" spc="20">
                <a:latin typeface="Calibri"/>
                <a:cs typeface="Calibri"/>
              </a:rPr>
              <a:t> </a:t>
            </a:r>
            <a:r>
              <a:rPr dirty="0" sz="1200" spc="-15">
                <a:latin typeface="Calibri"/>
                <a:cs typeface="Calibri"/>
              </a:rPr>
              <a:t>ARVs?</a:t>
            </a:r>
            <a:endParaRPr sz="1200">
              <a:latin typeface="Calibri"/>
              <a:cs typeface="Calibri"/>
            </a:endParaRPr>
          </a:p>
          <a:p>
            <a:pPr marL="1053465" marR="113030" indent="-285750">
              <a:lnSpc>
                <a:spcPct val="81200"/>
              </a:lnSpc>
              <a:spcBef>
                <a:spcPts val="250"/>
              </a:spcBef>
              <a:buFont typeface="Arial"/>
              <a:buChar char="•"/>
              <a:tabLst>
                <a:tab pos="1053465" algn="l"/>
                <a:tab pos="1054100" algn="l"/>
              </a:tabLst>
            </a:pPr>
            <a:r>
              <a:rPr dirty="0" u="sng" sz="1200" spc="-10" b="1">
                <a:uFill>
                  <a:solidFill>
                    <a:srgbClr val="000000"/>
                  </a:solidFill>
                </a:uFill>
                <a:latin typeface="Calibri"/>
                <a:cs typeface="Calibri"/>
              </a:rPr>
              <a:t>Pregnant/early </a:t>
            </a:r>
            <a:r>
              <a:rPr dirty="0" u="sng" sz="1200" spc="-5" b="1">
                <a:uFill>
                  <a:solidFill>
                    <a:srgbClr val="000000"/>
                  </a:solidFill>
                </a:uFill>
                <a:latin typeface="Calibri"/>
                <a:cs typeface="Calibri"/>
              </a:rPr>
              <a:t>postpartum </a:t>
            </a:r>
            <a:r>
              <a:rPr dirty="0" u="sng" sz="1200" spc="-5" b="1">
                <a:uFill>
                  <a:solidFill>
                    <a:srgbClr val="000000"/>
                  </a:solidFill>
                </a:uFill>
                <a:latin typeface="Calibri"/>
                <a:cs typeface="Calibri"/>
              </a:rPr>
              <a:t> women</a:t>
            </a:r>
            <a:r>
              <a:rPr dirty="0" sz="1200" spc="-5">
                <a:latin typeface="Calibri"/>
                <a:cs typeface="Calibri"/>
              </a:rPr>
              <a:t>: </a:t>
            </a:r>
            <a:r>
              <a:rPr dirty="0" sz="1200" spc="-10">
                <a:latin typeface="Calibri"/>
                <a:cs typeface="Calibri"/>
              </a:rPr>
              <a:t>What changes </a:t>
            </a:r>
            <a:r>
              <a:rPr dirty="0" sz="1200" spc="-5">
                <a:latin typeface="Calibri"/>
                <a:cs typeface="Calibri"/>
              </a:rPr>
              <a:t>do  you plan </a:t>
            </a:r>
            <a:r>
              <a:rPr dirty="0" sz="1200" spc="-10">
                <a:latin typeface="Calibri"/>
                <a:cs typeface="Calibri"/>
              </a:rPr>
              <a:t>to make to </a:t>
            </a:r>
            <a:r>
              <a:rPr dirty="0" sz="1200" spc="-5">
                <a:latin typeface="Calibri"/>
                <a:cs typeface="Calibri"/>
              </a:rPr>
              <a:t>help you  remember </a:t>
            </a:r>
            <a:r>
              <a:rPr dirty="0" sz="1200" spc="-10">
                <a:latin typeface="Calibri"/>
                <a:cs typeface="Calibri"/>
              </a:rPr>
              <a:t>to give </a:t>
            </a:r>
            <a:r>
              <a:rPr dirty="0" sz="1200" spc="-20">
                <a:latin typeface="Calibri"/>
                <a:cs typeface="Calibri"/>
              </a:rPr>
              <a:t>ARVs </a:t>
            </a:r>
            <a:r>
              <a:rPr dirty="0" sz="1200" spc="-10">
                <a:latin typeface="Calibri"/>
                <a:cs typeface="Calibri"/>
              </a:rPr>
              <a:t>to  </a:t>
            </a:r>
            <a:r>
              <a:rPr dirty="0" sz="1200" spc="-5">
                <a:latin typeface="Calibri"/>
                <a:cs typeface="Calibri"/>
              </a:rPr>
              <a:t>your</a:t>
            </a:r>
            <a:r>
              <a:rPr dirty="0" sz="1200" spc="-10">
                <a:latin typeface="Calibri"/>
                <a:cs typeface="Calibri"/>
              </a:rPr>
              <a:t> baby?</a:t>
            </a:r>
            <a:endParaRPr sz="1200">
              <a:latin typeface="Calibri"/>
              <a:cs typeface="Calibri"/>
            </a:endParaRPr>
          </a:p>
          <a:p>
            <a:pPr marL="1053465" marR="76835" indent="-285750">
              <a:lnSpc>
                <a:spcPct val="80000"/>
              </a:lnSpc>
              <a:spcBef>
                <a:spcPts val="265"/>
              </a:spcBef>
              <a:buFont typeface="Arial"/>
              <a:buChar char="•"/>
              <a:tabLst>
                <a:tab pos="1053465" algn="l"/>
                <a:tab pos="1054100" algn="l"/>
              </a:tabLst>
            </a:pPr>
            <a:r>
              <a:rPr dirty="0" sz="1200" spc="-5">
                <a:latin typeface="Calibri"/>
                <a:cs typeface="Calibri"/>
              </a:rPr>
              <a:t>How do </a:t>
            </a:r>
            <a:r>
              <a:rPr dirty="0" sz="1200" spc="-10">
                <a:latin typeface="Calibri"/>
                <a:cs typeface="Calibri"/>
              </a:rPr>
              <a:t>you/how </a:t>
            </a:r>
            <a:r>
              <a:rPr dirty="0" sz="1200" spc="-5">
                <a:latin typeface="Calibri"/>
                <a:cs typeface="Calibri"/>
              </a:rPr>
              <a:t>will </a:t>
            </a:r>
            <a:r>
              <a:rPr dirty="0" sz="1200" spc="-10">
                <a:latin typeface="Calibri"/>
                <a:cs typeface="Calibri"/>
              </a:rPr>
              <a:t>you  track </a:t>
            </a:r>
            <a:r>
              <a:rPr dirty="0" sz="1200" spc="-5">
                <a:latin typeface="Calibri"/>
                <a:cs typeface="Calibri"/>
              </a:rPr>
              <a:t>whether </a:t>
            </a:r>
            <a:r>
              <a:rPr dirty="0" sz="1200" spc="-10">
                <a:latin typeface="Calibri"/>
                <a:cs typeface="Calibri"/>
              </a:rPr>
              <a:t>you </a:t>
            </a:r>
            <a:r>
              <a:rPr dirty="0" sz="1200" spc="-15">
                <a:latin typeface="Calibri"/>
                <a:cs typeface="Calibri"/>
              </a:rPr>
              <a:t>have taken  </a:t>
            </a:r>
            <a:r>
              <a:rPr dirty="0" sz="1200" spc="-5">
                <a:latin typeface="Calibri"/>
                <a:cs typeface="Calibri"/>
              </a:rPr>
              <a:t>[</a:t>
            </a:r>
            <a:r>
              <a:rPr dirty="0" sz="1200" spc="-5" i="1">
                <a:latin typeface="Calibri"/>
                <a:cs typeface="Calibri"/>
              </a:rPr>
              <a:t>given</a:t>
            </a:r>
            <a:r>
              <a:rPr dirty="0" sz="1200" spc="-5">
                <a:latin typeface="Calibri"/>
                <a:cs typeface="Calibri"/>
              </a:rPr>
              <a:t>] </a:t>
            </a:r>
            <a:r>
              <a:rPr dirty="0" sz="1200" spc="-10">
                <a:latin typeface="Calibri"/>
                <a:cs typeface="Calibri"/>
              </a:rPr>
              <a:t>your</a:t>
            </a:r>
            <a:r>
              <a:rPr dirty="0" sz="1200" spc="-15">
                <a:latin typeface="Calibri"/>
                <a:cs typeface="Calibri"/>
              </a:rPr>
              <a:t> ARVs?</a:t>
            </a:r>
            <a:endParaRPr sz="1200">
              <a:latin typeface="Calibri"/>
              <a:cs typeface="Calibri"/>
            </a:endParaRPr>
          </a:p>
        </p:txBody>
      </p:sp>
      <p:sp>
        <p:nvSpPr>
          <p:cNvPr id="21" name="object 21"/>
          <p:cNvSpPr/>
          <p:nvPr/>
        </p:nvSpPr>
        <p:spPr>
          <a:xfrm>
            <a:off x="803989" y="3048000"/>
            <a:ext cx="544829" cy="802587"/>
          </a:xfrm>
          <a:prstGeom prst="rect">
            <a:avLst/>
          </a:prstGeom>
          <a:blipFill>
            <a:blip r:embed="rId6" cstate="print"/>
            <a:stretch>
              <a:fillRect/>
            </a:stretch>
          </a:blipFill>
        </p:spPr>
        <p:txBody>
          <a:bodyPr wrap="square" lIns="0" tIns="0" rIns="0" bIns="0" rtlCol="0"/>
          <a:lstStyle/>
          <a:p/>
        </p:txBody>
      </p:sp>
      <p:grpSp>
        <p:nvGrpSpPr>
          <p:cNvPr id="22" name="object 22"/>
          <p:cNvGrpSpPr/>
          <p:nvPr/>
        </p:nvGrpSpPr>
        <p:grpSpPr>
          <a:xfrm>
            <a:off x="4300728" y="5315711"/>
            <a:ext cx="5038725" cy="1758950"/>
            <a:chOff x="4300728" y="5315711"/>
            <a:chExt cx="5038725" cy="1758950"/>
          </a:xfrm>
        </p:grpSpPr>
        <p:sp>
          <p:nvSpPr>
            <p:cNvPr id="23" name="object 23"/>
            <p:cNvSpPr/>
            <p:nvPr/>
          </p:nvSpPr>
          <p:spPr>
            <a:xfrm>
              <a:off x="4300728" y="5315711"/>
              <a:ext cx="5038344" cy="1758695"/>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4343400" y="5334000"/>
              <a:ext cx="4953000" cy="1676400"/>
            </a:xfrm>
            <a:custGeom>
              <a:avLst/>
              <a:gdLst/>
              <a:ahLst/>
              <a:cxnLst/>
              <a:rect l="l" t="t" r="r" b="b"/>
              <a:pathLst>
                <a:path w="4953000" h="1676400">
                  <a:moveTo>
                    <a:pt x="4953000" y="0"/>
                  </a:moveTo>
                  <a:lnTo>
                    <a:pt x="0" y="0"/>
                  </a:lnTo>
                  <a:lnTo>
                    <a:pt x="0" y="1676399"/>
                  </a:lnTo>
                  <a:lnTo>
                    <a:pt x="4953000" y="1676399"/>
                  </a:lnTo>
                  <a:lnTo>
                    <a:pt x="4953000" y="0"/>
                  </a:lnTo>
                  <a:close/>
                </a:path>
              </a:pathLst>
            </a:custGeom>
            <a:solidFill>
              <a:srgbClr val="E6E0EC"/>
            </a:solidFill>
          </p:spPr>
          <p:txBody>
            <a:bodyPr wrap="square" lIns="0" tIns="0" rIns="0" bIns="0" rtlCol="0"/>
            <a:lstStyle/>
            <a:p/>
          </p:txBody>
        </p:sp>
      </p:grpSp>
      <p:sp>
        <p:nvSpPr>
          <p:cNvPr id="25" name="object 25"/>
          <p:cNvSpPr txBox="1"/>
          <p:nvPr/>
        </p:nvSpPr>
        <p:spPr>
          <a:xfrm>
            <a:off x="5073213" y="5386832"/>
            <a:ext cx="1716405" cy="254000"/>
          </a:xfrm>
          <a:prstGeom prst="rect">
            <a:avLst/>
          </a:prstGeom>
        </p:spPr>
        <p:txBody>
          <a:bodyPr wrap="square" lIns="0" tIns="12700" rIns="0" bIns="0" rtlCol="0" vert="horz">
            <a:spAutoFit/>
          </a:bodyPr>
          <a:lstStyle/>
          <a:p>
            <a:pPr>
              <a:lnSpc>
                <a:spcPct val="100000"/>
              </a:lnSpc>
              <a:spcBef>
                <a:spcPts val="100"/>
              </a:spcBef>
            </a:pPr>
            <a:r>
              <a:rPr dirty="0" sz="1500" spc="-5" b="1">
                <a:latin typeface="Calibri"/>
                <a:cs typeface="Calibri"/>
              </a:rPr>
              <a:t>Provider</a:t>
            </a:r>
            <a:r>
              <a:rPr dirty="0" sz="1500" spc="-50" b="1">
                <a:latin typeface="Calibri"/>
                <a:cs typeface="Calibri"/>
              </a:rPr>
              <a:t> </a:t>
            </a:r>
            <a:r>
              <a:rPr dirty="0" sz="1500" spc="-5" b="1">
                <a:latin typeface="Calibri"/>
                <a:cs typeface="Calibri"/>
              </a:rPr>
              <a:t>Instructions:</a:t>
            </a:r>
            <a:endParaRPr sz="1500">
              <a:latin typeface="Calibri"/>
              <a:cs typeface="Calibri"/>
            </a:endParaRPr>
          </a:p>
        </p:txBody>
      </p:sp>
      <p:sp>
        <p:nvSpPr>
          <p:cNvPr id="26" name="object 26"/>
          <p:cNvSpPr txBox="1"/>
          <p:nvPr/>
        </p:nvSpPr>
        <p:spPr>
          <a:xfrm>
            <a:off x="5073213" y="5615432"/>
            <a:ext cx="3947795" cy="1208405"/>
          </a:xfrm>
          <a:prstGeom prst="rect">
            <a:avLst/>
          </a:prstGeom>
        </p:spPr>
        <p:txBody>
          <a:bodyPr wrap="square" lIns="0" tIns="60960" rIns="0" bIns="0" rtlCol="0" vert="horz">
            <a:spAutoFit/>
          </a:bodyPr>
          <a:lstStyle/>
          <a:p>
            <a:pPr marL="456565" marR="100965" indent="-456565">
              <a:lnSpc>
                <a:spcPct val="78700"/>
              </a:lnSpc>
              <a:spcBef>
                <a:spcPts val="480"/>
              </a:spcBef>
              <a:buFont typeface="Arial"/>
              <a:buChar char="•"/>
              <a:tabLst>
                <a:tab pos="456565" algn="l"/>
                <a:tab pos="457200" algn="l"/>
              </a:tabLst>
            </a:pPr>
            <a:r>
              <a:rPr dirty="0" sz="1500" spc="-5">
                <a:latin typeface="Calibri"/>
                <a:cs typeface="Calibri"/>
              </a:rPr>
              <a:t>Identify </a:t>
            </a:r>
            <a:r>
              <a:rPr dirty="0" sz="1500">
                <a:latin typeface="Calibri"/>
                <a:cs typeface="Calibri"/>
              </a:rPr>
              <a:t>with </a:t>
            </a:r>
            <a:r>
              <a:rPr dirty="0" sz="1500" spc="-5">
                <a:latin typeface="Calibri"/>
                <a:cs typeface="Calibri"/>
              </a:rPr>
              <a:t>the </a:t>
            </a:r>
            <a:r>
              <a:rPr dirty="0" sz="1500" spc="-10">
                <a:latin typeface="Calibri"/>
                <a:cs typeface="Calibri"/>
              </a:rPr>
              <a:t>patient </a:t>
            </a:r>
            <a:r>
              <a:rPr dirty="0" sz="1500">
                <a:latin typeface="Calibri"/>
                <a:cs typeface="Calibri"/>
              </a:rPr>
              <a:t>a </a:t>
            </a:r>
            <a:r>
              <a:rPr dirty="0" sz="1500" spc="-5">
                <a:latin typeface="Calibri"/>
                <a:cs typeface="Calibri"/>
              </a:rPr>
              <a:t>daily activity </a:t>
            </a:r>
            <a:r>
              <a:rPr dirty="0" sz="1500" spc="-10">
                <a:latin typeface="Calibri"/>
                <a:cs typeface="Calibri"/>
              </a:rPr>
              <a:t>that  </a:t>
            </a:r>
            <a:r>
              <a:rPr dirty="0" sz="1500" spc="-5">
                <a:latin typeface="Calibri"/>
                <a:cs typeface="Calibri"/>
              </a:rPr>
              <a:t>they </a:t>
            </a:r>
            <a:r>
              <a:rPr dirty="0" sz="1500" spc="-10">
                <a:latin typeface="Calibri"/>
                <a:cs typeface="Calibri"/>
              </a:rPr>
              <a:t>can </a:t>
            </a:r>
            <a:r>
              <a:rPr dirty="0" sz="1500" spc="-5">
                <a:latin typeface="Calibri"/>
                <a:cs typeface="Calibri"/>
              </a:rPr>
              <a:t>schedule taking their </a:t>
            </a:r>
            <a:r>
              <a:rPr dirty="0" sz="1500">
                <a:latin typeface="Calibri"/>
                <a:cs typeface="Calibri"/>
              </a:rPr>
              <a:t>pills</a:t>
            </a:r>
            <a:r>
              <a:rPr dirty="0" sz="1500" spc="-15">
                <a:latin typeface="Calibri"/>
                <a:cs typeface="Calibri"/>
              </a:rPr>
              <a:t> </a:t>
            </a:r>
            <a:r>
              <a:rPr dirty="0" sz="1500" spc="-10">
                <a:latin typeface="Calibri"/>
                <a:cs typeface="Calibri"/>
              </a:rPr>
              <a:t>around.</a:t>
            </a:r>
            <a:endParaRPr sz="1500">
              <a:latin typeface="Calibri"/>
              <a:cs typeface="Calibri"/>
            </a:endParaRPr>
          </a:p>
          <a:p>
            <a:pPr marL="456565" marR="5080" indent="-456565">
              <a:lnSpc>
                <a:spcPct val="79600"/>
              </a:lnSpc>
              <a:spcBef>
                <a:spcPts val="370"/>
              </a:spcBef>
              <a:buFont typeface="Arial"/>
              <a:buChar char="•"/>
              <a:tabLst>
                <a:tab pos="456565" algn="l"/>
                <a:tab pos="457200" algn="l"/>
              </a:tabLst>
            </a:pPr>
            <a:r>
              <a:rPr dirty="0" sz="1500" spc="-5">
                <a:latin typeface="Calibri"/>
                <a:cs typeface="Calibri"/>
              </a:rPr>
              <a:t>If </a:t>
            </a:r>
            <a:r>
              <a:rPr dirty="0" sz="1500" spc="-10">
                <a:latin typeface="Calibri"/>
                <a:cs typeface="Calibri"/>
              </a:rPr>
              <a:t>there are </a:t>
            </a:r>
            <a:r>
              <a:rPr dirty="0" sz="1500" spc="-5">
                <a:latin typeface="Calibri"/>
                <a:cs typeface="Calibri"/>
              </a:rPr>
              <a:t>other </a:t>
            </a:r>
            <a:r>
              <a:rPr dirty="0" sz="1500" spc="-10">
                <a:latin typeface="Calibri"/>
                <a:cs typeface="Calibri"/>
              </a:rPr>
              <a:t>resources </a:t>
            </a:r>
            <a:r>
              <a:rPr dirty="0" sz="1500" spc="-5">
                <a:latin typeface="Calibri"/>
                <a:cs typeface="Calibri"/>
              </a:rPr>
              <a:t>such as directly  observed </a:t>
            </a:r>
            <a:r>
              <a:rPr dirty="0" sz="1500" spc="-10">
                <a:latin typeface="Calibri"/>
                <a:cs typeface="Calibri"/>
              </a:rPr>
              <a:t>therapy </a:t>
            </a:r>
            <a:r>
              <a:rPr dirty="0" sz="1500" spc="-15">
                <a:latin typeface="Calibri"/>
                <a:cs typeface="Calibri"/>
              </a:rPr>
              <a:t>(DOT), </a:t>
            </a:r>
            <a:r>
              <a:rPr dirty="0" sz="1500" spc="-5">
                <a:latin typeface="Calibri"/>
                <a:cs typeface="Calibri"/>
              </a:rPr>
              <a:t>peer support, </a:t>
            </a:r>
            <a:r>
              <a:rPr dirty="0" sz="1500">
                <a:latin typeface="Calibri"/>
                <a:cs typeface="Calibri"/>
              </a:rPr>
              <a:t>SMS  </a:t>
            </a:r>
            <a:r>
              <a:rPr dirty="0" sz="1500" spc="-5">
                <a:latin typeface="Calibri"/>
                <a:cs typeface="Calibri"/>
              </a:rPr>
              <a:t>reminders, or other supports </a:t>
            </a:r>
            <a:r>
              <a:rPr dirty="0" sz="1500">
                <a:latin typeface="Calibri"/>
                <a:cs typeface="Calibri"/>
              </a:rPr>
              <a:t>in </a:t>
            </a:r>
            <a:r>
              <a:rPr dirty="0" sz="1500" spc="-10">
                <a:latin typeface="Calibri"/>
                <a:cs typeface="Calibri"/>
              </a:rPr>
              <a:t>your area,  </a:t>
            </a:r>
            <a:r>
              <a:rPr dirty="0" sz="1500" spc="-5">
                <a:latin typeface="Calibri"/>
                <a:cs typeface="Calibri"/>
              </a:rPr>
              <a:t>assess the need and discuss </a:t>
            </a:r>
            <a:r>
              <a:rPr dirty="0" sz="1500">
                <a:latin typeface="Calibri"/>
                <a:cs typeface="Calibri"/>
              </a:rPr>
              <a:t>with </a:t>
            </a:r>
            <a:r>
              <a:rPr dirty="0" sz="1500" spc="-5">
                <a:latin typeface="Calibri"/>
                <a:cs typeface="Calibri"/>
              </a:rPr>
              <a:t>the</a:t>
            </a:r>
            <a:r>
              <a:rPr dirty="0" sz="1500">
                <a:latin typeface="Calibri"/>
                <a:cs typeface="Calibri"/>
              </a:rPr>
              <a:t> </a:t>
            </a:r>
            <a:r>
              <a:rPr dirty="0" sz="1500" spc="-10">
                <a:latin typeface="Calibri"/>
                <a:cs typeface="Calibri"/>
              </a:rPr>
              <a:t>patient.</a:t>
            </a:r>
            <a:endParaRPr sz="1500">
              <a:latin typeface="Calibri"/>
              <a:cs typeface="Calibri"/>
            </a:endParaRPr>
          </a:p>
        </p:txBody>
      </p:sp>
      <p:sp>
        <p:nvSpPr>
          <p:cNvPr id="27" name="object 27"/>
          <p:cNvSpPr/>
          <p:nvPr/>
        </p:nvSpPr>
        <p:spPr>
          <a:xfrm>
            <a:off x="4419600" y="5638800"/>
            <a:ext cx="571574" cy="533400"/>
          </a:xfrm>
          <a:prstGeom prst="rect">
            <a:avLst/>
          </a:prstGeom>
          <a:blipFill>
            <a:blip r:embed="rId8" cstate="print"/>
            <a:stretch>
              <a:fillRect/>
            </a:stretch>
          </a:blipFill>
        </p:spPr>
        <p:txBody>
          <a:bodyPr wrap="square" lIns="0" tIns="0" rIns="0" bIns="0" rtlCol="0"/>
          <a:lstStyle/>
          <a:p/>
        </p:txBody>
      </p:sp>
      <p:grpSp>
        <p:nvGrpSpPr>
          <p:cNvPr id="28" name="object 28"/>
          <p:cNvGrpSpPr/>
          <p:nvPr/>
        </p:nvGrpSpPr>
        <p:grpSpPr>
          <a:xfrm>
            <a:off x="7691437" y="743672"/>
            <a:ext cx="1740535" cy="1233170"/>
            <a:chOff x="7691437" y="743672"/>
            <a:chExt cx="1740535" cy="1233170"/>
          </a:xfrm>
        </p:grpSpPr>
        <p:sp>
          <p:nvSpPr>
            <p:cNvPr id="29" name="object 29"/>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30" name="object 30"/>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31" name="object 31"/>
            <p:cNvSpPr/>
            <p:nvPr/>
          </p:nvSpPr>
          <p:spPr>
            <a:xfrm>
              <a:off x="8655886" y="1106041"/>
              <a:ext cx="716713" cy="508413"/>
            </a:xfrm>
            <a:prstGeom prst="rect">
              <a:avLst/>
            </a:prstGeom>
            <a:blipFill>
              <a:blip r:embed="rId9" cstate="print"/>
              <a:stretch>
                <a:fillRect/>
              </a:stretch>
            </a:blipFill>
          </p:spPr>
          <p:txBody>
            <a:bodyPr wrap="square" lIns="0" tIns="0" rIns="0" bIns="0" rtlCol="0"/>
            <a:lstStyle/>
            <a:p/>
          </p:txBody>
        </p:sp>
        <p:sp>
          <p:nvSpPr>
            <p:cNvPr id="32" name="object 32"/>
            <p:cNvSpPr/>
            <p:nvPr/>
          </p:nvSpPr>
          <p:spPr>
            <a:xfrm>
              <a:off x="7772400" y="1028215"/>
              <a:ext cx="829047" cy="603847"/>
            </a:xfrm>
            <a:prstGeom prst="rect">
              <a:avLst/>
            </a:prstGeom>
            <a:blipFill>
              <a:blip r:embed="rId10" cstate="print"/>
              <a:stretch>
                <a:fillRect/>
              </a:stretch>
            </a:blipFill>
          </p:spPr>
          <p:txBody>
            <a:bodyPr wrap="square" lIns="0" tIns="0" rIns="0" bIns="0" rtlCol="0"/>
            <a:lstStyle/>
            <a:p/>
          </p:txBody>
        </p:sp>
      </p:grpSp>
      <p:sp>
        <p:nvSpPr>
          <p:cNvPr id="33" name="object 33"/>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16. </a:t>
            </a:r>
            <a:r>
              <a:rPr dirty="0" sz="2800" spc="-10">
                <a:solidFill>
                  <a:srgbClr val="FFFFFF"/>
                </a:solidFill>
              </a:rPr>
              <a:t>Understanding </a:t>
            </a:r>
            <a:r>
              <a:rPr dirty="0" sz="2800" spc="-15">
                <a:solidFill>
                  <a:srgbClr val="FFFFFF"/>
                </a:solidFill>
              </a:rPr>
              <a:t>your</a:t>
            </a:r>
            <a:r>
              <a:rPr dirty="0" sz="2800" spc="15">
                <a:solidFill>
                  <a:srgbClr val="FFFFFF"/>
                </a:solidFill>
              </a:rPr>
              <a:t> </a:t>
            </a:r>
            <a:r>
              <a:rPr dirty="0" sz="2800" spc="-45">
                <a:solidFill>
                  <a:srgbClr val="FFFFFF"/>
                </a:solidFill>
              </a:rPr>
              <a:t>ARVs</a:t>
            </a:r>
            <a:endParaRPr sz="2800"/>
          </a:p>
        </p:txBody>
      </p:sp>
      <p:sp>
        <p:nvSpPr>
          <p:cNvPr id="3" name="object 3"/>
          <p:cNvSpPr txBox="1"/>
          <p:nvPr/>
        </p:nvSpPr>
        <p:spPr>
          <a:xfrm>
            <a:off x="7470140" y="2257044"/>
            <a:ext cx="1677670" cy="3378200"/>
          </a:xfrm>
          <a:prstGeom prst="rect">
            <a:avLst/>
          </a:prstGeom>
        </p:spPr>
        <p:txBody>
          <a:bodyPr wrap="square" lIns="0" tIns="12700" rIns="0" bIns="0" rtlCol="0" vert="horz">
            <a:spAutoFit/>
          </a:bodyPr>
          <a:lstStyle/>
          <a:p>
            <a:pPr marL="12700" marR="5080">
              <a:lnSpc>
                <a:spcPct val="100000"/>
              </a:lnSpc>
              <a:spcBef>
                <a:spcPts val="100"/>
              </a:spcBef>
            </a:pPr>
            <a:r>
              <a:rPr dirty="0" sz="2000" spc="-90">
                <a:latin typeface="Calibri"/>
                <a:cs typeface="Calibri"/>
              </a:rPr>
              <a:t>To </a:t>
            </a:r>
            <a:r>
              <a:rPr dirty="0" sz="2000" spc="-5">
                <a:latin typeface="Calibri"/>
                <a:cs typeface="Calibri"/>
              </a:rPr>
              <a:t>be successful  </a:t>
            </a:r>
            <a:r>
              <a:rPr dirty="0" sz="2000">
                <a:latin typeface="Calibri"/>
                <a:cs typeface="Calibri"/>
              </a:rPr>
              <a:t>with </a:t>
            </a:r>
            <a:r>
              <a:rPr dirty="0" sz="2000" spc="-30">
                <a:latin typeface="Calibri"/>
                <a:cs typeface="Calibri"/>
              </a:rPr>
              <a:t>ARVs </a:t>
            </a:r>
            <a:r>
              <a:rPr dirty="0" sz="2000">
                <a:latin typeface="Calibri"/>
                <a:cs typeface="Calibri"/>
              </a:rPr>
              <a:t>it is  </a:t>
            </a:r>
            <a:r>
              <a:rPr dirty="0" sz="2000" spc="-10">
                <a:latin typeface="Calibri"/>
                <a:cs typeface="Calibri"/>
              </a:rPr>
              <a:t>important </a:t>
            </a:r>
            <a:r>
              <a:rPr dirty="0" sz="2000" spc="-5">
                <a:latin typeface="Calibri"/>
                <a:cs typeface="Calibri"/>
              </a:rPr>
              <a:t>that  </a:t>
            </a:r>
            <a:r>
              <a:rPr dirty="0" sz="2000" spc="-15">
                <a:latin typeface="Calibri"/>
                <a:cs typeface="Calibri"/>
              </a:rPr>
              <a:t>you </a:t>
            </a:r>
            <a:r>
              <a:rPr dirty="0" sz="2000" spc="-5">
                <a:latin typeface="Calibri"/>
                <a:cs typeface="Calibri"/>
              </a:rPr>
              <a:t>learn:</a:t>
            </a:r>
            <a:endParaRPr sz="2000">
              <a:latin typeface="Calibri"/>
              <a:cs typeface="Calibri"/>
            </a:endParaRPr>
          </a:p>
          <a:p>
            <a:pPr marL="298450" marR="408305" indent="-285750">
              <a:lnSpc>
                <a:spcPct val="100000"/>
              </a:lnSpc>
              <a:buFont typeface="Wingdings"/>
              <a:buChar char="➢"/>
              <a:tabLst>
                <a:tab pos="298450" algn="l"/>
              </a:tabLst>
            </a:pPr>
            <a:r>
              <a:rPr dirty="0" sz="2000" spc="-10">
                <a:latin typeface="Calibri"/>
                <a:cs typeface="Calibri"/>
              </a:rPr>
              <a:t>how </a:t>
            </a:r>
            <a:r>
              <a:rPr dirty="0" sz="2000" spc="-409">
                <a:latin typeface="Calibri"/>
                <a:cs typeface="Calibri"/>
              </a:rPr>
              <a:t>they  </a:t>
            </a:r>
            <a:r>
              <a:rPr dirty="0" sz="2000" spc="-10">
                <a:latin typeface="Calibri"/>
                <a:cs typeface="Calibri"/>
              </a:rPr>
              <a:t>work,</a:t>
            </a:r>
            <a:endParaRPr sz="2000">
              <a:latin typeface="Calibri"/>
              <a:cs typeface="Calibri"/>
            </a:endParaRPr>
          </a:p>
          <a:p>
            <a:pPr marL="298450" marR="154940" indent="-285750">
              <a:lnSpc>
                <a:spcPct val="100000"/>
              </a:lnSpc>
              <a:buFont typeface="Wingdings"/>
              <a:buChar char="➢"/>
              <a:tabLst>
                <a:tab pos="298450" algn="l"/>
              </a:tabLst>
            </a:pPr>
            <a:r>
              <a:rPr dirty="0" sz="2000" spc="-10">
                <a:latin typeface="Calibri"/>
                <a:cs typeface="Calibri"/>
              </a:rPr>
              <a:t>how to </a:t>
            </a:r>
            <a:r>
              <a:rPr dirty="0" sz="2000" spc="-430">
                <a:latin typeface="Calibri"/>
                <a:cs typeface="Calibri"/>
              </a:rPr>
              <a:t>take  </a:t>
            </a:r>
            <a:r>
              <a:rPr dirty="0" sz="2000">
                <a:latin typeface="Calibri"/>
                <a:cs typeface="Calibri"/>
              </a:rPr>
              <a:t>them</a:t>
            </a:r>
            <a:r>
              <a:rPr dirty="0" sz="2000" spc="-35">
                <a:latin typeface="Calibri"/>
                <a:cs typeface="Calibri"/>
              </a:rPr>
              <a:t> </a:t>
            </a:r>
            <a:r>
              <a:rPr dirty="0" sz="2000" spc="-30">
                <a:latin typeface="Calibri"/>
                <a:cs typeface="Calibri"/>
              </a:rPr>
              <a:t>daily,</a:t>
            </a:r>
            <a:endParaRPr sz="2000">
              <a:latin typeface="Calibri"/>
              <a:cs typeface="Calibri"/>
            </a:endParaRPr>
          </a:p>
          <a:p>
            <a:pPr marL="298450" marR="38100" indent="-285750">
              <a:lnSpc>
                <a:spcPct val="100000"/>
              </a:lnSpc>
              <a:buFont typeface="Wingdings"/>
              <a:buChar char="➢"/>
              <a:tabLst>
                <a:tab pos="298450" algn="l"/>
              </a:tabLst>
            </a:pPr>
            <a:r>
              <a:rPr dirty="0" sz="2000" spc="-10">
                <a:latin typeface="Calibri"/>
                <a:cs typeface="Calibri"/>
              </a:rPr>
              <a:t>how to </a:t>
            </a:r>
            <a:r>
              <a:rPr dirty="0" sz="2000" spc="-340">
                <a:latin typeface="Calibri"/>
                <a:cs typeface="Calibri"/>
              </a:rPr>
              <a:t>avoid  </a:t>
            </a:r>
            <a:r>
              <a:rPr dirty="0" sz="2000" spc="-5">
                <a:latin typeface="Calibri"/>
                <a:cs typeface="Calibri"/>
              </a:rPr>
              <a:t>or manage  </a:t>
            </a:r>
            <a:r>
              <a:rPr dirty="0" sz="2000">
                <a:latin typeface="Calibri"/>
                <a:cs typeface="Calibri"/>
              </a:rPr>
              <a:t>side</a:t>
            </a:r>
            <a:r>
              <a:rPr dirty="0" sz="2000" spc="-35">
                <a:latin typeface="Calibri"/>
                <a:cs typeface="Calibri"/>
              </a:rPr>
              <a:t> </a:t>
            </a:r>
            <a:r>
              <a:rPr dirty="0" sz="2000" spc="-10">
                <a:latin typeface="Calibri"/>
                <a:cs typeface="Calibri"/>
              </a:rPr>
              <a:t>effects.</a:t>
            </a:r>
            <a:endParaRPr sz="2000">
              <a:latin typeface="Calibri"/>
              <a:cs typeface="Calibri"/>
            </a:endParaRPr>
          </a:p>
        </p:txBody>
      </p:sp>
      <p:sp>
        <p:nvSpPr>
          <p:cNvPr id="4" name="object 4"/>
          <p:cNvSpPr/>
          <p:nvPr/>
        </p:nvSpPr>
        <p:spPr>
          <a:xfrm>
            <a:off x="750276" y="1828800"/>
            <a:ext cx="6432463" cy="446691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558" y="1414779"/>
            <a:ext cx="2687955" cy="1982470"/>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12700" marR="145415">
              <a:lnSpc>
                <a:spcPts val="1900"/>
              </a:lnSpc>
              <a:spcBef>
                <a:spcPts val="459"/>
              </a:spcBef>
            </a:pPr>
            <a:r>
              <a:rPr dirty="0" sz="1600" spc="-75">
                <a:latin typeface="Calibri"/>
                <a:cs typeface="Calibri"/>
              </a:rPr>
              <a:t>To </a:t>
            </a:r>
            <a:r>
              <a:rPr dirty="0" sz="1600" spc="-5">
                <a:latin typeface="Calibri"/>
                <a:cs typeface="Calibri"/>
              </a:rPr>
              <a:t>be </a:t>
            </a:r>
            <a:r>
              <a:rPr dirty="0" sz="1600" spc="-10">
                <a:latin typeface="Calibri"/>
                <a:cs typeface="Calibri"/>
              </a:rPr>
              <a:t>successful </a:t>
            </a:r>
            <a:r>
              <a:rPr dirty="0" sz="1600">
                <a:latin typeface="Calibri"/>
                <a:cs typeface="Calibri"/>
              </a:rPr>
              <a:t>with </a:t>
            </a:r>
            <a:r>
              <a:rPr dirty="0" sz="1600" spc="-25">
                <a:latin typeface="Calibri"/>
                <a:cs typeface="Calibri"/>
              </a:rPr>
              <a:t>ARVs </a:t>
            </a:r>
            <a:r>
              <a:rPr dirty="0" sz="1600" spc="-5">
                <a:latin typeface="Calibri"/>
                <a:cs typeface="Calibri"/>
              </a:rPr>
              <a:t>it is  </a:t>
            </a:r>
            <a:r>
              <a:rPr dirty="0" sz="1600" spc="-10">
                <a:latin typeface="Calibri"/>
                <a:cs typeface="Calibri"/>
              </a:rPr>
              <a:t>important that </a:t>
            </a:r>
            <a:r>
              <a:rPr dirty="0" sz="1600" spc="-5">
                <a:latin typeface="Calibri"/>
                <a:cs typeface="Calibri"/>
              </a:rPr>
              <a:t>you</a:t>
            </a:r>
            <a:r>
              <a:rPr dirty="0" sz="1600" spc="5">
                <a:latin typeface="Calibri"/>
                <a:cs typeface="Calibri"/>
              </a:rPr>
              <a:t> </a:t>
            </a:r>
            <a:r>
              <a:rPr dirty="0" sz="1600" spc="-5">
                <a:latin typeface="Calibri"/>
                <a:cs typeface="Calibri"/>
              </a:rPr>
              <a:t>learn:</a:t>
            </a:r>
            <a:endParaRPr sz="1600">
              <a:latin typeface="Calibri"/>
              <a:cs typeface="Calibri"/>
            </a:endParaRPr>
          </a:p>
          <a:p>
            <a:pPr marL="298450" indent="-285750">
              <a:lnSpc>
                <a:spcPct val="100000"/>
              </a:lnSpc>
              <a:spcBef>
                <a:spcPts val="320"/>
              </a:spcBef>
              <a:buFont typeface="Wingdings"/>
              <a:buChar char="➢"/>
              <a:tabLst>
                <a:tab pos="298450" algn="l"/>
              </a:tabLst>
            </a:pPr>
            <a:r>
              <a:rPr dirty="0" sz="1600" spc="-5">
                <a:latin typeface="Calibri"/>
                <a:cs typeface="Calibri"/>
              </a:rPr>
              <a:t>how they</a:t>
            </a:r>
            <a:r>
              <a:rPr dirty="0" sz="1600">
                <a:latin typeface="Calibri"/>
                <a:cs typeface="Calibri"/>
              </a:rPr>
              <a:t> </a:t>
            </a:r>
            <a:r>
              <a:rPr dirty="0" sz="1600" spc="-5">
                <a:latin typeface="Calibri"/>
                <a:cs typeface="Calibri"/>
              </a:rPr>
              <a:t>work,</a:t>
            </a:r>
            <a:endParaRPr sz="1600">
              <a:latin typeface="Calibri"/>
              <a:cs typeface="Calibri"/>
            </a:endParaRPr>
          </a:p>
          <a:p>
            <a:pPr marL="298450" indent="-285750">
              <a:lnSpc>
                <a:spcPct val="100000"/>
              </a:lnSpc>
              <a:spcBef>
                <a:spcPts val="385"/>
              </a:spcBef>
              <a:buFont typeface="Wingdings"/>
              <a:buChar char="➢"/>
              <a:tabLst>
                <a:tab pos="298450" algn="l"/>
              </a:tabLst>
            </a:pPr>
            <a:r>
              <a:rPr dirty="0" sz="1600" spc="-5">
                <a:latin typeface="Calibri"/>
                <a:cs typeface="Calibri"/>
              </a:rPr>
              <a:t>how </a:t>
            </a:r>
            <a:r>
              <a:rPr dirty="0" sz="1600" spc="-10">
                <a:latin typeface="Calibri"/>
                <a:cs typeface="Calibri"/>
              </a:rPr>
              <a:t>to </a:t>
            </a:r>
            <a:r>
              <a:rPr dirty="0" sz="1600" spc="-20">
                <a:latin typeface="Calibri"/>
                <a:cs typeface="Calibri"/>
              </a:rPr>
              <a:t>take </a:t>
            </a:r>
            <a:r>
              <a:rPr dirty="0" sz="1600" spc="-5">
                <a:latin typeface="Calibri"/>
                <a:cs typeface="Calibri"/>
              </a:rPr>
              <a:t>them</a:t>
            </a:r>
            <a:r>
              <a:rPr dirty="0" sz="1600" spc="25">
                <a:latin typeface="Calibri"/>
                <a:cs typeface="Calibri"/>
              </a:rPr>
              <a:t> </a:t>
            </a:r>
            <a:r>
              <a:rPr dirty="0" sz="1600" spc="-25">
                <a:latin typeface="Calibri"/>
                <a:cs typeface="Calibri"/>
              </a:rPr>
              <a:t>daily,</a:t>
            </a:r>
            <a:endParaRPr sz="1600">
              <a:latin typeface="Calibri"/>
              <a:cs typeface="Calibri"/>
            </a:endParaRPr>
          </a:p>
          <a:p>
            <a:pPr marL="298450" marR="5080" indent="-285750">
              <a:lnSpc>
                <a:spcPct val="105000"/>
              </a:lnSpc>
              <a:spcBef>
                <a:spcPts val="265"/>
              </a:spcBef>
              <a:buFont typeface="Wingdings"/>
              <a:buChar char="➢"/>
              <a:tabLst>
                <a:tab pos="298450" algn="l"/>
              </a:tabLst>
            </a:pPr>
            <a:r>
              <a:rPr dirty="0" sz="1600" spc="-5">
                <a:latin typeface="Calibri"/>
                <a:cs typeface="Calibri"/>
              </a:rPr>
              <a:t>how </a:t>
            </a:r>
            <a:r>
              <a:rPr dirty="0" sz="1600" spc="-10">
                <a:latin typeface="Calibri"/>
                <a:cs typeface="Calibri"/>
              </a:rPr>
              <a:t>to avoid </a:t>
            </a:r>
            <a:r>
              <a:rPr dirty="0" sz="1600">
                <a:latin typeface="Calibri"/>
                <a:cs typeface="Calibri"/>
              </a:rPr>
              <a:t>or </a:t>
            </a:r>
            <a:r>
              <a:rPr dirty="0" sz="1600" spc="-10">
                <a:latin typeface="Calibri"/>
                <a:cs typeface="Calibri"/>
              </a:rPr>
              <a:t>manage </a:t>
            </a:r>
            <a:r>
              <a:rPr dirty="0" sz="1600" spc="-325">
                <a:latin typeface="Calibri"/>
                <a:cs typeface="Calibri"/>
              </a:rPr>
              <a:t>side  </a:t>
            </a:r>
            <a:r>
              <a:rPr dirty="0" sz="1600" spc="-15">
                <a:latin typeface="Calibri"/>
                <a:cs typeface="Calibri"/>
              </a:rPr>
              <a:t>effects.</a:t>
            </a:r>
            <a:endParaRPr sz="1600">
              <a:latin typeface="Calibri"/>
              <a:cs typeface="Calibri"/>
            </a:endParaRPr>
          </a:p>
        </p:txBody>
      </p:sp>
      <p:sp>
        <p:nvSpPr>
          <p:cNvPr id="3" name="object 3"/>
          <p:cNvSpPr txBox="1"/>
          <p:nvPr/>
        </p:nvSpPr>
        <p:spPr>
          <a:xfrm>
            <a:off x="4215183" y="1490979"/>
            <a:ext cx="2835910" cy="466090"/>
          </a:xfrm>
          <a:prstGeom prst="rect">
            <a:avLst/>
          </a:prstGeom>
        </p:spPr>
        <p:txBody>
          <a:bodyPr wrap="square" lIns="0" tIns="12700" rIns="0" bIns="0" rtlCol="0" vert="horz">
            <a:spAutoFit/>
          </a:bodyPr>
          <a:lstStyle/>
          <a:p>
            <a:pPr marL="12700">
              <a:lnSpc>
                <a:spcPts val="1914"/>
              </a:lnSpc>
              <a:spcBef>
                <a:spcPts val="100"/>
              </a:spcBef>
            </a:pPr>
            <a:r>
              <a:rPr dirty="0" sz="1600" spc="-25" b="1">
                <a:latin typeface="Calibri"/>
                <a:cs typeface="Calibri"/>
              </a:rPr>
              <a:t>TALKING</a:t>
            </a:r>
            <a:r>
              <a:rPr dirty="0" sz="1600" b="1">
                <a:latin typeface="Calibri"/>
                <a:cs typeface="Calibri"/>
              </a:rPr>
              <a:t> </a:t>
            </a:r>
            <a:r>
              <a:rPr dirty="0" sz="1600" spc="-5" b="1">
                <a:latin typeface="Calibri"/>
                <a:cs typeface="Calibri"/>
              </a:rPr>
              <a:t>POINTS:</a:t>
            </a:r>
            <a:endParaRPr sz="1600">
              <a:latin typeface="Calibri"/>
              <a:cs typeface="Calibri"/>
            </a:endParaRPr>
          </a:p>
          <a:p>
            <a:pPr marL="12700">
              <a:lnSpc>
                <a:spcPts val="1555"/>
              </a:lnSpc>
            </a:pPr>
            <a:r>
              <a:rPr dirty="0" sz="1300">
                <a:latin typeface="Calibri"/>
                <a:cs typeface="Calibri"/>
              </a:rPr>
              <a:t>Which </a:t>
            </a:r>
            <a:r>
              <a:rPr dirty="0" sz="1300" spc="-10">
                <a:latin typeface="Calibri"/>
                <a:cs typeface="Calibri"/>
              </a:rPr>
              <a:t>area </a:t>
            </a:r>
            <a:r>
              <a:rPr dirty="0" sz="1300">
                <a:latin typeface="Calibri"/>
                <a:cs typeface="Calibri"/>
              </a:rPr>
              <a:t>is the </a:t>
            </a:r>
            <a:r>
              <a:rPr dirty="0" sz="1300" spc="-5">
                <a:latin typeface="Calibri"/>
                <a:cs typeface="Calibri"/>
              </a:rPr>
              <a:t>patient having </a:t>
            </a:r>
            <a:r>
              <a:rPr dirty="0" sz="1300">
                <a:latin typeface="Calibri"/>
                <a:cs typeface="Calibri"/>
              </a:rPr>
              <a:t>the</a:t>
            </a:r>
            <a:r>
              <a:rPr dirty="0" sz="1300" spc="35">
                <a:latin typeface="Calibri"/>
                <a:cs typeface="Calibri"/>
              </a:rPr>
              <a:t> </a:t>
            </a:r>
            <a:r>
              <a:rPr dirty="0" sz="1300" spc="-5">
                <a:latin typeface="Calibri"/>
                <a:cs typeface="Calibri"/>
              </a:rPr>
              <a:t>most</a:t>
            </a:r>
            <a:endParaRPr sz="1300">
              <a:latin typeface="Calibri"/>
              <a:cs typeface="Calibri"/>
            </a:endParaRPr>
          </a:p>
        </p:txBody>
      </p:sp>
      <p:sp>
        <p:nvSpPr>
          <p:cNvPr id="4" name="object 4"/>
          <p:cNvSpPr txBox="1"/>
          <p:nvPr/>
        </p:nvSpPr>
        <p:spPr>
          <a:xfrm>
            <a:off x="4215183" y="1885696"/>
            <a:ext cx="3186430" cy="223520"/>
          </a:xfrm>
          <a:prstGeom prst="rect">
            <a:avLst/>
          </a:prstGeom>
        </p:spPr>
        <p:txBody>
          <a:bodyPr wrap="square" lIns="0" tIns="12700" rIns="0" bIns="0" rtlCol="0" vert="horz">
            <a:spAutoFit/>
          </a:bodyPr>
          <a:lstStyle/>
          <a:p>
            <a:pPr marL="12700">
              <a:lnSpc>
                <a:spcPct val="100000"/>
              </a:lnSpc>
              <a:spcBef>
                <a:spcPts val="100"/>
              </a:spcBef>
            </a:pPr>
            <a:r>
              <a:rPr dirty="0" sz="1300" spc="-5">
                <a:latin typeface="Calibri"/>
                <a:cs typeface="Calibri"/>
              </a:rPr>
              <a:t>difficulty with? </a:t>
            </a:r>
            <a:r>
              <a:rPr dirty="0" sz="1300">
                <a:latin typeface="Calibri"/>
                <a:cs typeface="Calibri"/>
              </a:rPr>
              <a:t>(If </a:t>
            </a:r>
            <a:r>
              <a:rPr dirty="0" sz="1300" spc="-5">
                <a:latin typeface="Calibri"/>
                <a:cs typeface="Calibri"/>
              </a:rPr>
              <a:t>patient </a:t>
            </a:r>
            <a:r>
              <a:rPr dirty="0" sz="1300">
                <a:latin typeface="Calibri"/>
                <a:cs typeface="Calibri"/>
              </a:rPr>
              <a:t>has </a:t>
            </a:r>
            <a:r>
              <a:rPr dirty="0" sz="1300" spc="-5">
                <a:latin typeface="Calibri"/>
                <a:cs typeface="Calibri"/>
              </a:rPr>
              <a:t>given birth </a:t>
            </a:r>
            <a:r>
              <a:rPr dirty="0" sz="1300">
                <a:latin typeface="Calibri"/>
                <a:cs typeface="Calibri"/>
              </a:rPr>
              <a:t>in</a:t>
            </a:r>
            <a:r>
              <a:rPr dirty="0" sz="1300" spc="75">
                <a:latin typeface="Calibri"/>
                <a:cs typeface="Calibri"/>
              </a:rPr>
              <a:t> </a:t>
            </a:r>
            <a:r>
              <a:rPr dirty="0" sz="1300">
                <a:latin typeface="Calibri"/>
                <a:cs typeface="Calibri"/>
              </a:rPr>
              <a:t>the</a:t>
            </a:r>
            <a:endParaRPr sz="1300">
              <a:latin typeface="Calibri"/>
              <a:cs typeface="Calibri"/>
            </a:endParaRPr>
          </a:p>
        </p:txBody>
      </p:sp>
      <p:sp>
        <p:nvSpPr>
          <p:cNvPr id="5" name="object 5"/>
          <p:cNvSpPr txBox="1"/>
          <p:nvPr/>
        </p:nvSpPr>
        <p:spPr>
          <a:xfrm>
            <a:off x="4215183" y="2050288"/>
            <a:ext cx="4665980" cy="375920"/>
          </a:xfrm>
          <a:prstGeom prst="rect">
            <a:avLst/>
          </a:prstGeom>
        </p:spPr>
        <p:txBody>
          <a:bodyPr wrap="square" lIns="0" tIns="58419" rIns="0" bIns="0" rtlCol="0" vert="horz">
            <a:spAutoFit/>
          </a:bodyPr>
          <a:lstStyle/>
          <a:p>
            <a:pPr marL="12700" marR="5080">
              <a:lnSpc>
                <a:spcPct val="76900"/>
              </a:lnSpc>
              <a:spcBef>
                <a:spcPts val="459"/>
              </a:spcBef>
            </a:pPr>
            <a:r>
              <a:rPr dirty="0" sz="1300" spc="-5">
                <a:latin typeface="Calibri"/>
                <a:cs typeface="Calibri"/>
              </a:rPr>
              <a:t>past </a:t>
            </a:r>
            <a:r>
              <a:rPr dirty="0" sz="1300">
                <a:latin typeface="Calibri"/>
                <a:cs typeface="Calibri"/>
              </a:rPr>
              <a:t>12 </a:t>
            </a:r>
            <a:r>
              <a:rPr dirty="0" sz="1300" spc="-10">
                <a:latin typeface="Calibri"/>
                <a:cs typeface="Calibri"/>
              </a:rPr>
              <a:t>weeks </a:t>
            </a:r>
            <a:r>
              <a:rPr dirty="0" sz="1300">
                <a:latin typeface="Calibri"/>
                <a:cs typeface="Calibri"/>
              </a:rPr>
              <a:t>and is </a:t>
            </a:r>
            <a:r>
              <a:rPr dirty="0" sz="1300" spc="-5">
                <a:latin typeface="Calibri"/>
                <a:cs typeface="Calibri"/>
              </a:rPr>
              <a:t>administering </a:t>
            </a:r>
            <a:r>
              <a:rPr dirty="0" sz="1300" spc="-10">
                <a:latin typeface="Calibri"/>
                <a:cs typeface="Calibri"/>
              </a:rPr>
              <a:t>infant ARV prophylaxis review </a:t>
            </a:r>
            <a:r>
              <a:rPr dirty="0" sz="1300">
                <a:latin typeface="Calibri"/>
                <a:cs typeface="Calibri"/>
              </a:rPr>
              <a:t>the  </a:t>
            </a:r>
            <a:r>
              <a:rPr dirty="0" sz="1300" spc="-5">
                <a:latin typeface="Calibri"/>
                <a:cs typeface="Calibri"/>
              </a:rPr>
              <a:t>topics below </a:t>
            </a:r>
            <a:r>
              <a:rPr dirty="0" sz="1300" spc="-10">
                <a:latin typeface="Calibri"/>
                <a:cs typeface="Calibri"/>
              </a:rPr>
              <a:t>for </a:t>
            </a:r>
            <a:r>
              <a:rPr dirty="0" sz="1300">
                <a:latin typeface="Calibri"/>
                <a:cs typeface="Calibri"/>
              </a:rPr>
              <a:t>both her </a:t>
            </a:r>
            <a:r>
              <a:rPr dirty="0" sz="1300" spc="-5">
                <a:latin typeface="Calibri"/>
                <a:cs typeface="Calibri"/>
              </a:rPr>
              <a:t>medication </a:t>
            </a:r>
            <a:r>
              <a:rPr dirty="0" sz="1300">
                <a:latin typeface="Calibri"/>
                <a:cs typeface="Calibri"/>
              </a:rPr>
              <a:t>and her</a:t>
            </a:r>
            <a:r>
              <a:rPr dirty="0" sz="1300" spc="55">
                <a:latin typeface="Calibri"/>
                <a:cs typeface="Calibri"/>
              </a:rPr>
              <a:t> </a:t>
            </a:r>
            <a:r>
              <a:rPr dirty="0" sz="1300" spc="-10">
                <a:latin typeface="Calibri"/>
                <a:cs typeface="Calibri"/>
              </a:rPr>
              <a:t>infant’s.)</a:t>
            </a:r>
            <a:endParaRPr sz="1300">
              <a:latin typeface="Calibri"/>
              <a:cs typeface="Calibri"/>
            </a:endParaRPr>
          </a:p>
        </p:txBody>
      </p:sp>
      <p:sp>
        <p:nvSpPr>
          <p:cNvPr id="6" name="object 6"/>
          <p:cNvSpPr txBox="1"/>
          <p:nvPr/>
        </p:nvSpPr>
        <p:spPr>
          <a:xfrm>
            <a:off x="4215183" y="2406903"/>
            <a:ext cx="5048885" cy="3232150"/>
          </a:xfrm>
          <a:prstGeom prst="rect">
            <a:avLst/>
          </a:prstGeom>
        </p:spPr>
        <p:txBody>
          <a:bodyPr wrap="square" lIns="0" tIns="12700" rIns="0" bIns="0" rtlCol="0" vert="horz">
            <a:spAutoFit/>
          </a:bodyPr>
          <a:lstStyle/>
          <a:p>
            <a:pPr marL="298450" indent="-285750">
              <a:lnSpc>
                <a:spcPts val="1525"/>
              </a:lnSpc>
              <a:spcBef>
                <a:spcPts val="100"/>
              </a:spcBef>
              <a:buFont typeface="Arial"/>
              <a:buChar char="•"/>
              <a:tabLst>
                <a:tab pos="297815" algn="l"/>
                <a:tab pos="298450" algn="l"/>
              </a:tabLst>
            </a:pPr>
            <a:r>
              <a:rPr dirty="0" sz="1300" spc="-5" b="1">
                <a:latin typeface="Calibri"/>
                <a:cs typeface="Calibri"/>
              </a:rPr>
              <a:t>Names and frequency </a:t>
            </a:r>
            <a:r>
              <a:rPr dirty="0" sz="1300" b="1">
                <a:latin typeface="Calibri"/>
                <a:cs typeface="Calibri"/>
              </a:rPr>
              <a:t>of</a:t>
            </a:r>
            <a:r>
              <a:rPr dirty="0" sz="1300" spc="20" b="1">
                <a:latin typeface="Calibri"/>
                <a:cs typeface="Calibri"/>
              </a:rPr>
              <a:t> </a:t>
            </a:r>
            <a:r>
              <a:rPr dirty="0" sz="1300" spc="-5" b="1">
                <a:latin typeface="Calibri"/>
                <a:cs typeface="Calibri"/>
              </a:rPr>
              <a:t>medications</a:t>
            </a:r>
            <a:endParaRPr sz="1300">
              <a:latin typeface="Calibri"/>
              <a:cs typeface="Calibri"/>
            </a:endParaRPr>
          </a:p>
          <a:p>
            <a:pPr marL="422909">
              <a:lnSpc>
                <a:spcPts val="1525"/>
              </a:lnSpc>
            </a:pPr>
            <a:r>
              <a:rPr dirty="0" sz="1300">
                <a:latin typeface="Wingdings"/>
                <a:cs typeface="Wingdings"/>
              </a:rPr>
              <a:t>à</a:t>
            </a:r>
            <a:r>
              <a:rPr dirty="0" sz="1300" spc="-950">
                <a:latin typeface="Wingdings"/>
                <a:cs typeface="Wingdings"/>
              </a:rPr>
              <a:t> </a:t>
            </a:r>
            <a:r>
              <a:rPr dirty="0" sz="1300" spc="-5">
                <a:latin typeface="Calibri"/>
                <a:cs typeface="Calibri"/>
              </a:rPr>
              <a:t>Provide education </a:t>
            </a:r>
            <a:r>
              <a:rPr dirty="0" sz="1300">
                <a:latin typeface="Calibri"/>
                <a:cs typeface="Calibri"/>
              </a:rPr>
              <a:t>and </a:t>
            </a:r>
            <a:r>
              <a:rPr dirty="0" sz="1300" spc="-10">
                <a:latin typeface="Calibri"/>
                <a:cs typeface="Calibri"/>
              </a:rPr>
              <a:t>fact </a:t>
            </a:r>
            <a:r>
              <a:rPr dirty="0" sz="1300">
                <a:latin typeface="Calibri"/>
                <a:cs typeface="Calibri"/>
              </a:rPr>
              <a:t>sheets.</a:t>
            </a:r>
            <a:endParaRPr sz="1300">
              <a:latin typeface="Calibri"/>
              <a:cs typeface="Calibri"/>
            </a:endParaRPr>
          </a:p>
          <a:p>
            <a:pPr marL="298450" indent="-285750">
              <a:lnSpc>
                <a:spcPct val="100000"/>
              </a:lnSpc>
              <a:spcBef>
                <a:spcPts val="45"/>
              </a:spcBef>
              <a:buFont typeface="Arial"/>
              <a:buChar char="•"/>
              <a:tabLst>
                <a:tab pos="297815" algn="l"/>
                <a:tab pos="298450" algn="l"/>
              </a:tabLst>
            </a:pPr>
            <a:r>
              <a:rPr dirty="0" sz="1300" spc="-5" b="1">
                <a:latin typeface="Calibri"/>
                <a:cs typeface="Calibri"/>
              </a:rPr>
              <a:t>How medications</a:t>
            </a:r>
            <a:r>
              <a:rPr dirty="0" sz="1300" b="1">
                <a:latin typeface="Calibri"/>
                <a:cs typeface="Calibri"/>
              </a:rPr>
              <a:t> </a:t>
            </a:r>
            <a:r>
              <a:rPr dirty="0" sz="1300" spc="-5" b="1">
                <a:latin typeface="Calibri"/>
                <a:cs typeface="Calibri"/>
              </a:rPr>
              <a:t>work</a:t>
            </a:r>
            <a:endParaRPr sz="1300">
              <a:latin typeface="Calibri"/>
              <a:cs typeface="Calibri"/>
            </a:endParaRPr>
          </a:p>
          <a:p>
            <a:pPr marL="422909">
              <a:lnSpc>
                <a:spcPts val="1525"/>
              </a:lnSpc>
              <a:spcBef>
                <a:spcPts val="50"/>
              </a:spcBef>
            </a:pPr>
            <a:r>
              <a:rPr dirty="0" sz="1250" spc="45">
                <a:latin typeface="Wingdings"/>
                <a:cs typeface="Wingdings"/>
              </a:rPr>
              <a:t>à</a:t>
            </a:r>
            <a:r>
              <a:rPr dirty="0" sz="1250" spc="-885">
                <a:latin typeface="Wingdings"/>
                <a:cs typeface="Wingdings"/>
              </a:rPr>
              <a:t> </a:t>
            </a:r>
            <a:r>
              <a:rPr dirty="0" sz="1300" spc="-10">
                <a:latin typeface="Calibri"/>
                <a:cs typeface="Calibri"/>
              </a:rPr>
              <a:t>Review </a:t>
            </a:r>
            <a:r>
              <a:rPr dirty="0" sz="1300" spc="-5">
                <a:latin typeface="Calibri"/>
                <a:cs typeface="Calibri"/>
              </a:rPr>
              <a:t>earlier </a:t>
            </a:r>
            <a:r>
              <a:rPr dirty="0" sz="1300" spc="-10">
                <a:latin typeface="Calibri"/>
                <a:cs typeface="Calibri"/>
              </a:rPr>
              <a:t>cards from </a:t>
            </a:r>
            <a:r>
              <a:rPr dirty="0" sz="1300" spc="-5">
                <a:latin typeface="Calibri"/>
                <a:cs typeface="Calibri"/>
              </a:rPr>
              <a:t>prior </a:t>
            </a:r>
            <a:r>
              <a:rPr dirty="0" sz="1300">
                <a:latin typeface="Calibri"/>
                <a:cs typeface="Calibri"/>
              </a:rPr>
              <a:t>visits or </a:t>
            </a:r>
            <a:r>
              <a:rPr dirty="0" sz="1300" spc="-5">
                <a:latin typeface="Calibri"/>
                <a:cs typeface="Calibri"/>
              </a:rPr>
              <a:t>answer questions.</a:t>
            </a:r>
            <a:endParaRPr sz="1300">
              <a:latin typeface="Calibri"/>
              <a:cs typeface="Calibri"/>
            </a:endParaRPr>
          </a:p>
          <a:p>
            <a:pPr marL="298450" indent="-285750">
              <a:lnSpc>
                <a:spcPts val="1525"/>
              </a:lnSpc>
              <a:buFont typeface="Arial"/>
              <a:buChar char="•"/>
              <a:tabLst>
                <a:tab pos="297815" algn="l"/>
                <a:tab pos="298450" algn="l"/>
              </a:tabLst>
            </a:pPr>
            <a:r>
              <a:rPr dirty="0" sz="1300" spc="-5" b="1">
                <a:latin typeface="Calibri"/>
                <a:cs typeface="Calibri"/>
              </a:rPr>
              <a:t>Health</a:t>
            </a:r>
            <a:r>
              <a:rPr dirty="0" sz="1300" b="1">
                <a:latin typeface="Calibri"/>
                <a:cs typeface="Calibri"/>
              </a:rPr>
              <a:t> </a:t>
            </a:r>
            <a:r>
              <a:rPr dirty="0" sz="1300" spc="-5" b="1">
                <a:latin typeface="Calibri"/>
                <a:cs typeface="Calibri"/>
              </a:rPr>
              <a:t>beliefs</a:t>
            </a:r>
            <a:endParaRPr sz="1300">
              <a:latin typeface="Calibri"/>
              <a:cs typeface="Calibri"/>
            </a:endParaRPr>
          </a:p>
          <a:p>
            <a:pPr marL="422909" marR="549910">
              <a:lnSpc>
                <a:spcPct val="76900"/>
              </a:lnSpc>
              <a:spcBef>
                <a:spcPts val="409"/>
              </a:spcBef>
            </a:pPr>
            <a:r>
              <a:rPr dirty="0" sz="1250" spc="45">
                <a:latin typeface="Wingdings"/>
                <a:cs typeface="Wingdings"/>
              </a:rPr>
              <a:t>à</a:t>
            </a:r>
            <a:r>
              <a:rPr dirty="0" sz="1250" spc="-815">
                <a:latin typeface="Wingdings"/>
                <a:cs typeface="Wingdings"/>
              </a:rPr>
              <a:t> </a:t>
            </a:r>
            <a:r>
              <a:rPr dirty="0" sz="1300" spc="-5">
                <a:latin typeface="Calibri"/>
                <a:cs typeface="Calibri"/>
              </a:rPr>
              <a:t>Instruct patient </a:t>
            </a:r>
            <a:r>
              <a:rPr dirty="0" sz="1300" spc="-10">
                <a:latin typeface="Calibri"/>
                <a:cs typeface="Calibri"/>
              </a:rPr>
              <a:t>to </a:t>
            </a:r>
            <a:r>
              <a:rPr dirty="0" sz="1300" spc="-15">
                <a:latin typeface="Calibri"/>
                <a:cs typeface="Calibri"/>
              </a:rPr>
              <a:t>take </a:t>
            </a:r>
            <a:r>
              <a:rPr dirty="0" sz="1300" spc="-25">
                <a:latin typeface="Calibri"/>
                <a:cs typeface="Calibri"/>
              </a:rPr>
              <a:t>ARVs </a:t>
            </a:r>
            <a:r>
              <a:rPr dirty="0" sz="1300" spc="-5">
                <a:latin typeface="Calibri"/>
                <a:cs typeface="Calibri"/>
              </a:rPr>
              <a:t>whether they </a:t>
            </a:r>
            <a:r>
              <a:rPr dirty="0" sz="1300" spc="-10">
                <a:latin typeface="Calibri"/>
                <a:cs typeface="Calibri"/>
              </a:rPr>
              <a:t>feel </a:t>
            </a:r>
            <a:r>
              <a:rPr dirty="0" sz="1300" spc="-5">
                <a:latin typeface="Calibri"/>
                <a:cs typeface="Calibri"/>
              </a:rPr>
              <a:t>healthy </a:t>
            </a:r>
            <a:r>
              <a:rPr dirty="0" sz="1300">
                <a:latin typeface="Calibri"/>
                <a:cs typeface="Calibri"/>
              </a:rPr>
              <a:t>or  </a:t>
            </a:r>
            <a:r>
              <a:rPr dirty="0" sz="1300" spc="-5">
                <a:latin typeface="Calibri"/>
                <a:cs typeface="Calibri"/>
              </a:rPr>
              <a:t>sick, </a:t>
            </a:r>
            <a:r>
              <a:rPr dirty="0" sz="1300">
                <a:latin typeface="Calibri"/>
                <a:cs typeface="Calibri"/>
              </a:rPr>
              <a:t>unless </a:t>
            </a:r>
            <a:r>
              <a:rPr dirty="0" sz="1300" spc="-5">
                <a:latin typeface="Calibri"/>
                <a:cs typeface="Calibri"/>
              </a:rPr>
              <a:t>otherwise </a:t>
            </a:r>
            <a:r>
              <a:rPr dirty="0" sz="1300">
                <a:latin typeface="Calibri"/>
                <a:cs typeface="Calibri"/>
              </a:rPr>
              <a:t>specified </a:t>
            </a:r>
            <a:r>
              <a:rPr dirty="0" sz="1300" spc="-5">
                <a:latin typeface="Calibri"/>
                <a:cs typeface="Calibri"/>
              </a:rPr>
              <a:t>by </a:t>
            </a:r>
            <a:r>
              <a:rPr dirty="0" sz="1300">
                <a:latin typeface="Calibri"/>
                <a:cs typeface="Calibri"/>
              </a:rPr>
              <a:t>a</a:t>
            </a:r>
            <a:r>
              <a:rPr dirty="0" sz="1300" spc="50">
                <a:latin typeface="Calibri"/>
                <a:cs typeface="Calibri"/>
              </a:rPr>
              <a:t> </a:t>
            </a:r>
            <a:r>
              <a:rPr dirty="0" sz="1300" spc="-25">
                <a:latin typeface="Calibri"/>
                <a:cs typeface="Calibri"/>
              </a:rPr>
              <a:t>doctor.</a:t>
            </a:r>
            <a:endParaRPr sz="1300">
              <a:latin typeface="Calibri"/>
              <a:cs typeface="Calibri"/>
            </a:endParaRPr>
          </a:p>
          <a:p>
            <a:pPr marL="358775" marR="317500">
              <a:lnSpc>
                <a:spcPct val="76900"/>
              </a:lnSpc>
              <a:spcBef>
                <a:spcPts val="405"/>
              </a:spcBef>
            </a:pPr>
            <a:r>
              <a:rPr dirty="0" sz="1250" spc="45">
                <a:latin typeface="Wingdings"/>
                <a:cs typeface="Wingdings"/>
              </a:rPr>
              <a:t>à</a:t>
            </a:r>
            <a:r>
              <a:rPr dirty="0" sz="1250" spc="-844">
                <a:latin typeface="Wingdings"/>
                <a:cs typeface="Wingdings"/>
              </a:rPr>
              <a:t> </a:t>
            </a:r>
            <a:r>
              <a:rPr dirty="0" u="sng" sz="1300" spc="-5" b="1">
                <a:uFill>
                  <a:solidFill>
                    <a:srgbClr val="000000"/>
                  </a:solidFill>
                </a:uFill>
                <a:latin typeface="Calibri"/>
                <a:cs typeface="Calibri"/>
              </a:rPr>
              <a:t>Early postpartum women</a:t>
            </a:r>
            <a:r>
              <a:rPr dirty="0" sz="1300" spc="-5">
                <a:latin typeface="Calibri"/>
                <a:cs typeface="Calibri"/>
              </a:rPr>
              <a:t>: Instruct patient </a:t>
            </a:r>
            <a:r>
              <a:rPr dirty="0" sz="1300" spc="-10">
                <a:latin typeface="Calibri"/>
                <a:cs typeface="Calibri"/>
              </a:rPr>
              <a:t>to </a:t>
            </a:r>
            <a:r>
              <a:rPr dirty="0" sz="1300" spc="-5">
                <a:latin typeface="Calibri"/>
                <a:cs typeface="Calibri"/>
              </a:rPr>
              <a:t>give </a:t>
            </a:r>
            <a:r>
              <a:rPr dirty="0" sz="1300" spc="-25">
                <a:latin typeface="Calibri"/>
                <a:cs typeface="Calibri"/>
              </a:rPr>
              <a:t>ARVs </a:t>
            </a:r>
            <a:r>
              <a:rPr dirty="0" sz="1300" spc="-10">
                <a:latin typeface="Calibri"/>
                <a:cs typeface="Calibri"/>
              </a:rPr>
              <a:t>to </a:t>
            </a:r>
            <a:r>
              <a:rPr dirty="0" sz="1300">
                <a:latin typeface="Calibri"/>
                <a:cs typeface="Calibri"/>
              </a:rPr>
              <a:t>her  </a:t>
            </a:r>
            <a:r>
              <a:rPr dirty="0" sz="1300" spc="-5">
                <a:latin typeface="Calibri"/>
                <a:cs typeface="Calibri"/>
              </a:rPr>
              <a:t>baby </a:t>
            </a:r>
            <a:r>
              <a:rPr dirty="0" sz="1300" spc="-10">
                <a:latin typeface="Calibri"/>
                <a:cs typeface="Calibri"/>
              </a:rPr>
              <a:t>for </a:t>
            </a:r>
            <a:r>
              <a:rPr dirty="0" sz="1300" spc="-5">
                <a:latin typeface="Calibri"/>
                <a:cs typeface="Calibri"/>
              </a:rPr>
              <a:t>[insert national </a:t>
            </a:r>
            <a:r>
              <a:rPr dirty="0" sz="1300">
                <a:latin typeface="Calibri"/>
                <a:cs typeface="Calibri"/>
              </a:rPr>
              <a:t>guidelines] of</a:t>
            </a:r>
            <a:r>
              <a:rPr dirty="0" sz="1300" spc="45">
                <a:latin typeface="Calibri"/>
                <a:cs typeface="Calibri"/>
              </a:rPr>
              <a:t> </a:t>
            </a:r>
            <a:r>
              <a:rPr dirty="0" sz="1300" spc="-10">
                <a:latin typeface="Calibri"/>
                <a:cs typeface="Calibri"/>
              </a:rPr>
              <a:t>life.</a:t>
            </a:r>
            <a:endParaRPr sz="1300">
              <a:latin typeface="Calibri"/>
              <a:cs typeface="Calibri"/>
            </a:endParaRPr>
          </a:p>
          <a:p>
            <a:pPr marL="422909">
              <a:lnSpc>
                <a:spcPct val="100000"/>
              </a:lnSpc>
              <a:spcBef>
                <a:spcPts val="25"/>
              </a:spcBef>
            </a:pPr>
            <a:r>
              <a:rPr dirty="0" sz="1250">
                <a:latin typeface="Wingdings"/>
                <a:cs typeface="Wingdings"/>
              </a:rPr>
              <a:t>à</a:t>
            </a:r>
            <a:r>
              <a:rPr dirty="0" sz="1300">
                <a:latin typeface="Calibri"/>
                <a:cs typeface="Calibri"/>
              </a:rPr>
              <a:t>Probe </a:t>
            </a:r>
            <a:r>
              <a:rPr dirty="0" sz="1300" spc="-10">
                <a:latin typeface="Calibri"/>
                <a:cs typeface="Calibri"/>
              </a:rPr>
              <a:t>for </a:t>
            </a:r>
            <a:r>
              <a:rPr dirty="0" sz="1300">
                <a:latin typeface="Calibri"/>
                <a:cs typeface="Calibri"/>
              </a:rPr>
              <a:t>specific </a:t>
            </a:r>
            <a:r>
              <a:rPr dirty="0" sz="1300" spc="-5">
                <a:latin typeface="Calibri"/>
                <a:cs typeface="Calibri"/>
              </a:rPr>
              <a:t>beliefs </a:t>
            </a:r>
            <a:r>
              <a:rPr dirty="0" sz="1300">
                <a:latin typeface="Calibri"/>
                <a:cs typeface="Calibri"/>
              </a:rPr>
              <a:t>about </a:t>
            </a:r>
            <a:r>
              <a:rPr dirty="0" sz="1300" spc="-25">
                <a:latin typeface="Calibri"/>
                <a:cs typeface="Calibri"/>
              </a:rPr>
              <a:t>ARVs </a:t>
            </a:r>
            <a:r>
              <a:rPr dirty="0" sz="1300">
                <a:latin typeface="Calibri"/>
                <a:cs typeface="Calibri"/>
              </a:rPr>
              <a:t>and health, </a:t>
            </a:r>
            <a:r>
              <a:rPr dirty="0" sz="1300" spc="-10">
                <a:latin typeface="Calibri"/>
                <a:cs typeface="Calibri"/>
              </a:rPr>
              <a:t>for</a:t>
            </a:r>
            <a:r>
              <a:rPr dirty="0" sz="1300" spc="80">
                <a:latin typeface="Calibri"/>
                <a:cs typeface="Calibri"/>
              </a:rPr>
              <a:t> </a:t>
            </a:r>
            <a:r>
              <a:rPr dirty="0" sz="1300" spc="-10">
                <a:latin typeface="Calibri"/>
                <a:cs typeface="Calibri"/>
              </a:rPr>
              <a:t>example:</a:t>
            </a:r>
            <a:endParaRPr sz="1300">
              <a:latin typeface="Calibri"/>
              <a:cs typeface="Calibri"/>
            </a:endParaRPr>
          </a:p>
          <a:p>
            <a:pPr lvl="1" marL="1118870" marR="212725" indent="-285750">
              <a:lnSpc>
                <a:spcPct val="76900"/>
              </a:lnSpc>
              <a:spcBef>
                <a:spcPts val="409"/>
              </a:spcBef>
              <a:buFont typeface="Arial"/>
              <a:buChar char="•"/>
              <a:tabLst>
                <a:tab pos="1118235" algn="l"/>
                <a:tab pos="1118870" algn="l"/>
              </a:tabLst>
            </a:pPr>
            <a:r>
              <a:rPr dirty="0" sz="1300" spc="-10">
                <a:latin typeface="Calibri"/>
                <a:cs typeface="Calibri"/>
              </a:rPr>
              <a:t>“Have you </a:t>
            </a:r>
            <a:r>
              <a:rPr dirty="0" sz="1300" spc="-5">
                <a:latin typeface="Calibri"/>
                <a:cs typeface="Calibri"/>
              </a:rPr>
              <a:t>heard others </a:t>
            </a:r>
            <a:r>
              <a:rPr dirty="0" sz="1300" spc="-10">
                <a:latin typeface="Calibri"/>
                <a:cs typeface="Calibri"/>
              </a:rPr>
              <a:t>say negative </a:t>
            </a:r>
            <a:r>
              <a:rPr dirty="0" sz="1300">
                <a:latin typeface="Calibri"/>
                <a:cs typeface="Calibri"/>
              </a:rPr>
              <a:t>things about </a:t>
            </a:r>
            <a:r>
              <a:rPr dirty="0" sz="1300" spc="-25">
                <a:latin typeface="Calibri"/>
                <a:cs typeface="Calibri"/>
              </a:rPr>
              <a:t>ARVs  </a:t>
            </a:r>
            <a:r>
              <a:rPr dirty="0" sz="1300" spc="-5">
                <a:latin typeface="Calibri"/>
                <a:cs typeface="Calibri"/>
              </a:rPr>
              <a:t>during pregnancy </a:t>
            </a:r>
            <a:r>
              <a:rPr dirty="0" sz="1300">
                <a:latin typeface="Calibri"/>
                <a:cs typeface="Calibri"/>
              </a:rPr>
              <a:t>or</a:t>
            </a:r>
            <a:r>
              <a:rPr dirty="0" sz="1300" spc="15">
                <a:latin typeface="Calibri"/>
                <a:cs typeface="Calibri"/>
              </a:rPr>
              <a:t> </a:t>
            </a:r>
            <a:r>
              <a:rPr dirty="0" sz="1300" spc="-5">
                <a:latin typeface="Calibri"/>
                <a:cs typeface="Calibri"/>
              </a:rPr>
              <a:t>breastfeeding?”</a:t>
            </a:r>
            <a:endParaRPr sz="1300">
              <a:latin typeface="Calibri"/>
              <a:cs typeface="Calibri"/>
            </a:endParaRPr>
          </a:p>
          <a:p>
            <a:pPr lvl="1" marL="1118870" marR="5080" indent="-285750">
              <a:lnSpc>
                <a:spcPct val="76900"/>
              </a:lnSpc>
              <a:spcBef>
                <a:spcPts val="405"/>
              </a:spcBef>
              <a:buFont typeface="Arial"/>
              <a:buChar char="•"/>
              <a:tabLst>
                <a:tab pos="1118235" algn="l"/>
                <a:tab pos="1118870" algn="l"/>
              </a:tabLst>
            </a:pPr>
            <a:r>
              <a:rPr dirty="0" sz="1300" spc="-35">
                <a:latin typeface="Calibri"/>
                <a:cs typeface="Calibri"/>
              </a:rPr>
              <a:t>“Are </a:t>
            </a:r>
            <a:r>
              <a:rPr dirty="0" sz="1300" spc="-5">
                <a:latin typeface="Calibri"/>
                <a:cs typeface="Calibri"/>
              </a:rPr>
              <a:t>there </a:t>
            </a:r>
            <a:r>
              <a:rPr dirty="0" sz="1300">
                <a:latin typeface="Calibri"/>
                <a:cs typeface="Calibri"/>
              </a:rPr>
              <a:t>other </a:t>
            </a:r>
            <a:r>
              <a:rPr dirty="0" sz="1300" spc="-5">
                <a:latin typeface="Calibri"/>
                <a:cs typeface="Calibri"/>
              </a:rPr>
              <a:t>remedies that </a:t>
            </a:r>
            <a:r>
              <a:rPr dirty="0" sz="1300" spc="-10">
                <a:latin typeface="Calibri"/>
                <a:cs typeface="Calibri"/>
              </a:rPr>
              <a:t>you </a:t>
            </a:r>
            <a:r>
              <a:rPr dirty="0" sz="1300">
                <a:latin typeface="Calibri"/>
                <a:cs typeface="Calibri"/>
              </a:rPr>
              <a:t>think </a:t>
            </a:r>
            <a:r>
              <a:rPr dirty="0" sz="1300" spc="-10">
                <a:latin typeface="Calibri"/>
                <a:cs typeface="Calibri"/>
              </a:rPr>
              <a:t>work better </a:t>
            </a:r>
            <a:r>
              <a:rPr dirty="0" sz="1300">
                <a:latin typeface="Calibri"/>
                <a:cs typeface="Calibri"/>
              </a:rPr>
              <a:t>than  </a:t>
            </a:r>
            <a:r>
              <a:rPr dirty="0" sz="1300" spc="-15">
                <a:latin typeface="Calibri"/>
                <a:cs typeface="Calibri"/>
              </a:rPr>
              <a:t>ARVs?”</a:t>
            </a:r>
            <a:endParaRPr sz="1300">
              <a:latin typeface="Calibri"/>
              <a:cs typeface="Calibri"/>
            </a:endParaRPr>
          </a:p>
          <a:p>
            <a:pPr marL="298450" indent="-285750">
              <a:lnSpc>
                <a:spcPts val="1535"/>
              </a:lnSpc>
              <a:spcBef>
                <a:spcPts val="25"/>
              </a:spcBef>
              <a:buFont typeface="Arial"/>
              <a:buChar char="•"/>
              <a:tabLst>
                <a:tab pos="297815" algn="l"/>
                <a:tab pos="298450" algn="l"/>
              </a:tabLst>
            </a:pPr>
            <a:r>
              <a:rPr dirty="0" sz="1300" spc="-5" b="1">
                <a:latin typeface="Calibri"/>
                <a:cs typeface="Calibri"/>
              </a:rPr>
              <a:t>Managing side</a:t>
            </a:r>
            <a:r>
              <a:rPr dirty="0" sz="1300" b="1">
                <a:latin typeface="Calibri"/>
                <a:cs typeface="Calibri"/>
              </a:rPr>
              <a:t> </a:t>
            </a:r>
            <a:r>
              <a:rPr dirty="0" sz="1300" spc="-10" b="1">
                <a:latin typeface="Calibri"/>
                <a:cs typeface="Calibri"/>
              </a:rPr>
              <a:t>effects</a:t>
            </a:r>
            <a:endParaRPr sz="1300">
              <a:latin typeface="Calibri"/>
              <a:cs typeface="Calibri"/>
            </a:endParaRPr>
          </a:p>
          <a:p>
            <a:pPr marL="422909">
              <a:lnSpc>
                <a:spcPts val="1535"/>
              </a:lnSpc>
            </a:pPr>
            <a:r>
              <a:rPr dirty="0" sz="1250" spc="45">
                <a:latin typeface="Wingdings"/>
                <a:cs typeface="Wingdings"/>
              </a:rPr>
              <a:t>à</a:t>
            </a:r>
            <a:r>
              <a:rPr dirty="0" sz="1250" spc="-869">
                <a:latin typeface="Wingdings"/>
                <a:cs typeface="Wingdings"/>
              </a:rPr>
              <a:t> </a:t>
            </a:r>
            <a:r>
              <a:rPr dirty="0" sz="1300" spc="-40">
                <a:latin typeface="Calibri"/>
                <a:cs typeface="Calibri"/>
              </a:rPr>
              <a:t>Take </a:t>
            </a:r>
            <a:r>
              <a:rPr dirty="0" sz="1300" spc="-5">
                <a:latin typeface="Calibri"/>
                <a:cs typeface="Calibri"/>
              </a:rPr>
              <a:t>with </a:t>
            </a:r>
            <a:r>
              <a:rPr dirty="0" sz="1300" spc="-10">
                <a:latin typeface="Calibri"/>
                <a:cs typeface="Calibri"/>
              </a:rPr>
              <a:t>food </a:t>
            </a:r>
            <a:r>
              <a:rPr dirty="0" sz="1300">
                <a:latin typeface="Calibri"/>
                <a:cs typeface="Calibri"/>
              </a:rPr>
              <a:t>(nausea/headache).</a:t>
            </a:r>
            <a:endParaRPr sz="1300">
              <a:latin typeface="Calibri"/>
              <a:cs typeface="Calibri"/>
            </a:endParaRPr>
          </a:p>
          <a:p>
            <a:pPr marL="422909">
              <a:lnSpc>
                <a:spcPct val="100000"/>
              </a:lnSpc>
              <a:spcBef>
                <a:spcPts val="25"/>
              </a:spcBef>
            </a:pPr>
            <a:r>
              <a:rPr dirty="0" sz="1250" spc="45">
                <a:latin typeface="Wingdings"/>
                <a:cs typeface="Wingdings"/>
              </a:rPr>
              <a:t>à</a:t>
            </a:r>
            <a:r>
              <a:rPr dirty="0" sz="1250" spc="-885">
                <a:latin typeface="Wingdings"/>
                <a:cs typeface="Wingdings"/>
              </a:rPr>
              <a:t> </a:t>
            </a:r>
            <a:r>
              <a:rPr dirty="0" sz="1300" spc="-40">
                <a:latin typeface="Calibri"/>
                <a:cs typeface="Calibri"/>
              </a:rPr>
              <a:t>Take </a:t>
            </a:r>
            <a:r>
              <a:rPr dirty="0" sz="1300" spc="-5">
                <a:latin typeface="Calibri"/>
                <a:cs typeface="Calibri"/>
              </a:rPr>
              <a:t>at night (drowsiness/mood).</a:t>
            </a:r>
            <a:endParaRPr sz="1300">
              <a:latin typeface="Calibri"/>
              <a:cs typeface="Calibri"/>
            </a:endParaRPr>
          </a:p>
        </p:txBody>
      </p:sp>
      <p:grpSp>
        <p:nvGrpSpPr>
          <p:cNvPr id="7" name="object 7"/>
          <p:cNvGrpSpPr/>
          <p:nvPr/>
        </p:nvGrpSpPr>
        <p:grpSpPr>
          <a:xfrm>
            <a:off x="3986784" y="1493519"/>
            <a:ext cx="104139" cy="4596765"/>
            <a:chOff x="3986784" y="1493519"/>
            <a:chExt cx="104139" cy="4596765"/>
          </a:xfrm>
        </p:grpSpPr>
        <p:sp>
          <p:nvSpPr>
            <p:cNvPr id="8" name="object 8"/>
            <p:cNvSpPr/>
            <p:nvPr/>
          </p:nvSpPr>
          <p:spPr>
            <a:xfrm>
              <a:off x="3986784" y="1493519"/>
              <a:ext cx="103632" cy="4596383"/>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4038600" y="1514563"/>
              <a:ext cx="0" cy="4505325"/>
            </a:xfrm>
            <a:custGeom>
              <a:avLst/>
              <a:gdLst/>
              <a:ahLst/>
              <a:cxnLst/>
              <a:rect l="l" t="t" r="r" b="b"/>
              <a:pathLst>
                <a:path w="0" h="4505325">
                  <a:moveTo>
                    <a:pt x="0" y="0"/>
                  </a:moveTo>
                  <a:lnTo>
                    <a:pt x="1" y="4505236"/>
                  </a:lnTo>
                </a:path>
              </a:pathLst>
            </a:custGeom>
            <a:ln w="19050">
              <a:solidFill>
                <a:srgbClr val="002060"/>
              </a:solidFill>
            </a:ln>
          </p:spPr>
          <p:txBody>
            <a:bodyPr wrap="square" lIns="0" tIns="0" rIns="0" bIns="0" rtlCol="0"/>
            <a:lstStyle/>
            <a:p/>
          </p:txBody>
        </p:sp>
      </p:grpSp>
      <p:sp>
        <p:nvSpPr>
          <p:cNvPr id="10" name="object 10"/>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11" name="object 11"/>
          <p:cNvSpPr txBox="1">
            <a:spLocks noGrp="1"/>
          </p:cNvSpPr>
          <p:nvPr>
            <p:ph type="title"/>
          </p:nvPr>
        </p:nvSpPr>
        <p:spPr>
          <a:xfrm>
            <a:off x="936748" y="625347"/>
            <a:ext cx="4322445"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16. </a:t>
            </a:r>
            <a:r>
              <a:rPr dirty="0" sz="2800" spc="-10">
                <a:solidFill>
                  <a:srgbClr val="FFFFFF"/>
                </a:solidFill>
              </a:rPr>
              <a:t>Understanding </a:t>
            </a:r>
            <a:r>
              <a:rPr dirty="0" sz="2800" spc="-15">
                <a:solidFill>
                  <a:srgbClr val="FFFFFF"/>
                </a:solidFill>
              </a:rPr>
              <a:t>your</a:t>
            </a:r>
            <a:r>
              <a:rPr dirty="0" sz="2800" spc="-30">
                <a:solidFill>
                  <a:srgbClr val="FFFFFF"/>
                </a:solidFill>
              </a:rPr>
              <a:t> </a:t>
            </a:r>
            <a:r>
              <a:rPr dirty="0" sz="2800" spc="-45">
                <a:solidFill>
                  <a:srgbClr val="FFFFFF"/>
                </a:solidFill>
              </a:rPr>
              <a:t>ARVs</a:t>
            </a:r>
            <a:endParaRPr sz="2800"/>
          </a:p>
        </p:txBody>
      </p:sp>
      <p:grpSp>
        <p:nvGrpSpPr>
          <p:cNvPr id="12" name="object 12"/>
          <p:cNvGrpSpPr/>
          <p:nvPr/>
        </p:nvGrpSpPr>
        <p:grpSpPr>
          <a:xfrm>
            <a:off x="4453128" y="5925311"/>
            <a:ext cx="4867910" cy="1149350"/>
            <a:chOff x="4453128" y="5925311"/>
            <a:chExt cx="4867910" cy="1149350"/>
          </a:xfrm>
        </p:grpSpPr>
        <p:sp>
          <p:nvSpPr>
            <p:cNvPr id="13" name="object 13"/>
            <p:cNvSpPr/>
            <p:nvPr/>
          </p:nvSpPr>
          <p:spPr>
            <a:xfrm>
              <a:off x="4453128" y="5925311"/>
              <a:ext cx="4867656" cy="1149096"/>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4495800" y="5943600"/>
              <a:ext cx="4784725" cy="1066800"/>
            </a:xfrm>
            <a:custGeom>
              <a:avLst/>
              <a:gdLst/>
              <a:ahLst/>
              <a:cxnLst/>
              <a:rect l="l" t="t" r="r" b="b"/>
              <a:pathLst>
                <a:path w="4784725" h="1066800">
                  <a:moveTo>
                    <a:pt x="4784243" y="0"/>
                  </a:moveTo>
                  <a:lnTo>
                    <a:pt x="0" y="0"/>
                  </a:lnTo>
                  <a:lnTo>
                    <a:pt x="0" y="1066799"/>
                  </a:lnTo>
                  <a:lnTo>
                    <a:pt x="4784243" y="1066799"/>
                  </a:lnTo>
                  <a:lnTo>
                    <a:pt x="4784243" y="0"/>
                  </a:lnTo>
                  <a:close/>
                </a:path>
              </a:pathLst>
            </a:custGeom>
            <a:solidFill>
              <a:srgbClr val="FFFFCC"/>
            </a:solidFill>
          </p:spPr>
          <p:txBody>
            <a:bodyPr wrap="square" lIns="0" tIns="0" rIns="0" bIns="0" rtlCol="0"/>
            <a:lstStyle/>
            <a:p/>
          </p:txBody>
        </p:sp>
      </p:grpSp>
      <p:sp>
        <p:nvSpPr>
          <p:cNvPr id="15" name="object 15"/>
          <p:cNvSpPr txBox="1"/>
          <p:nvPr/>
        </p:nvSpPr>
        <p:spPr>
          <a:xfrm>
            <a:off x="4495800" y="5943600"/>
            <a:ext cx="4784725" cy="1066800"/>
          </a:xfrm>
          <a:prstGeom prst="rect">
            <a:avLst/>
          </a:prstGeom>
        </p:spPr>
        <p:txBody>
          <a:bodyPr wrap="square" lIns="0" tIns="141605" rIns="0" bIns="0" rtlCol="0" vert="horz">
            <a:spAutoFit/>
          </a:bodyPr>
          <a:lstStyle/>
          <a:p>
            <a:pPr marL="741680">
              <a:lnSpc>
                <a:spcPct val="100000"/>
              </a:lnSpc>
              <a:spcBef>
                <a:spcPts val="1115"/>
              </a:spcBef>
            </a:pPr>
            <a:r>
              <a:rPr dirty="0" sz="1500" spc="-5" b="1">
                <a:latin typeface="Calibri"/>
                <a:cs typeface="Calibri"/>
              </a:rPr>
              <a:t>Document</a:t>
            </a:r>
            <a:endParaRPr sz="1500">
              <a:latin typeface="Calibri"/>
              <a:cs typeface="Calibri"/>
            </a:endParaRPr>
          </a:p>
          <a:p>
            <a:pPr>
              <a:lnSpc>
                <a:spcPct val="100000"/>
              </a:lnSpc>
              <a:spcBef>
                <a:spcPts val="30"/>
              </a:spcBef>
            </a:pPr>
            <a:endParaRPr sz="1400">
              <a:latin typeface="Calibri"/>
              <a:cs typeface="Calibri"/>
            </a:endParaRPr>
          </a:p>
          <a:p>
            <a:pPr marL="173990" marR="87630">
              <a:lnSpc>
                <a:spcPct val="76700"/>
              </a:lnSpc>
            </a:pPr>
            <a:r>
              <a:rPr dirty="0" sz="1200" spc="-5">
                <a:latin typeface="Calibri"/>
                <a:cs typeface="Calibri"/>
              </a:rPr>
              <a:t>Document planned </a:t>
            </a:r>
            <a:r>
              <a:rPr dirty="0" sz="1200" spc="-10">
                <a:latin typeface="Calibri"/>
                <a:cs typeface="Calibri"/>
              </a:rPr>
              <a:t>interventions to address barriers </a:t>
            </a:r>
            <a:r>
              <a:rPr dirty="0" sz="1200" spc="-5">
                <a:latin typeface="Calibri"/>
                <a:cs typeface="Calibri"/>
              </a:rPr>
              <a:t>identified </a:t>
            </a:r>
            <a:r>
              <a:rPr dirty="0" sz="1200" spc="-10">
                <a:latin typeface="Calibri"/>
                <a:cs typeface="Calibri"/>
              </a:rPr>
              <a:t>by 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20" b="1">
                <a:latin typeface="Calibri"/>
                <a:cs typeface="Calibri"/>
              </a:rPr>
              <a:t> </a:t>
            </a:r>
            <a:r>
              <a:rPr dirty="0" sz="1200" spc="-20" b="1">
                <a:latin typeface="Calibri"/>
                <a:cs typeface="Calibri"/>
              </a:rPr>
              <a:t>Tool.</a:t>
            </a:r>
            <a:endParaRPr sz="1200">
              <a:latin typeface="Calibri"/>
              <a:cs typeface="Calibri"/>
            </a:endParaRPr>
          </a:p>
        </p:txBody>
      </p:sp>
      <p:sp>
        <p:nvSpPr>
          <p:cNvPr id="16" name="object 16"/>
          <p:cNvSpPr/>
          <p:nvPr/>
        </p:nvSpPr>
        <p:spPr>
          <a:xfrm>
            <a:off x="4648201" y="6019800"/>
            <a:ext cx="496260" cy="381914"/>
          </a:xfrm>
          <a:prstGeom prst="rect">
            <a:avLst/>
          </a:prstGeom>
          <a:blipFill>
            <a:blip r:embed="rId4" cstate="print"/>
            <a:stretch>
              <a:fillRect/>
            </a:stretch>
          </a:blipFill>
        </p:spPr>
        <p:txBody>
          <a:bodyPr wrap="square" lIns="0" tIns="0" rIns="0" bIns="0" rtlCol="0"/>
          <a:lstStyle/>
          <a:p/>
        </p:txBody>
      </p:sp>
      <p:grpSp>
        <p:nvGrpSpPr>
          <p:cNvPr id="17" name="object 17"/>
          <p:cNvGrpSpPr/>
          <p:nvPr/>
        </p:nvGrpSpPr>
        <p:grpSpPr>
          <a:xfrm>
            <a:off x="697991" y="3486911"/>
            <a:ext cx="3054350" cy="3587750"/>
            <a:chOff x="697991" y="3486911"/>
            <a:chExt cx="3054350" cy="3587750"/>
          </a:xfrm>
        </p:grpSpPr>
        <p:sp>
          <p:nvSpPr>
            <p:cNvPr id="18" name="object 18"/>
            <p:cNvSpPr/>
            <p:nvPr/>
          </p:nvSpPr>
          <p:spPr>
            <a:xfrm>
              <a:off x="697991" y="3486911"/>
              <a:ext cx="3054096" cy="3587496"/>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739218" y="3505201"/>
              <a:ext cx="2971800" cy="3505200"/>
            </a:xfrm>
            <a:custGeom>
              <a:avLst/>
              <a:gdLst/>
              <a:ahLst/>
              <a:cxnLst/>
              <a:rect l="l" t="t" r="r" b="b"/>
              <a:pathLst>
                <a:path w="2971800" h="3505200">
                  <a:moveTo>
                    <a:pt x="2971799" y="0"/>
                  </a:moveTo>
                  <a:lnTo>
                    <a:pt x="0" y="0"/>
                  </a:lnTo>
                  <a:lnTo>
                    <a:pt x="0" y="3505199"/>
                  </a:lnTo>
                  <a:lnTo>
                    <a:pt x="2971799" y="3505199"/>
                  </a:lnTo>
                  <a:lnTo>
                    <a:pt x="2971799" y="0"/>
                  </a:lnTo>
                  <a:close/>
                </a:path>
              </a:pathLst>
            </a:custGeom>
            <a:solidFill>
              <a:srgbClr val="DCE6F2"/>
            </a:solidFill>
          </p:spPr>
          <p:txBody>
            <a:bodyPr wrap="square" lIns="0" tIns="0" rIns="0" bIns="0" rtlCol="0"/>
            <a:lstStyle/>
            <a:p/>
          </p:txBody>
        </p:sp>
      </p:grpSp>
      <p:sp>
        <p:nvSpPr>
          <p:cNvPr id="20" name="object 20"/>
          <p:cNvSpPr txBox="1"/>
          <p:nvPr/>
        </p:nvSpPr>
        <p:spPr>
          <a:xfrm>
            <a:off x="739218" y="3505201"/>
            <a:ext cx="2971800" cy="3505200"/>
          </a:xfrm>
          <a:prstGeom prst="rect">
            <a:avLst/>
          </a:prstGeom>
        </p:spPr>
        <p:txBody>
          <a:bodyPr wrap="square" lIns="0" tIns="179070" rIns="0" bIns="0" rtlCol="0" vert="horz">
            <a:spAutoFit/>
          </a:bodyPr>
          <a:lstStyle/>
          <a:p>
            <a:pPr marL="714375">
              <a:lnSpc>
                <a:spcPct val="100000"/>
              </a:lnSpc>
              <a:spcBef>
                <a:spcPts val="1410"/>
              </a:spcBef>
            </a:pPr>
            <a:r>
              <a:rPr dirty="0" sz="1300" spc="-15" b="1">
                <a:latin typeface="Calibri"/>
                <a:cs typeface="Calibri"/>
              </a:rPr>
              <a:t>Let’s</a:t>
            </a:r>
            <a:r>
              <a:rPr dirty="0" sz="1300" spc="-5" b="1">
                <a:latin typeface="Calibri"/>
                <a:cs typeface="Calibri"/>
              </a:rPr>
              <a:t> </a:t>
            </a:r>
            <a:r>
              <a:rPr dirty="0" sz="1300" spc="-10" b="1">
                <a:latin typeface="Calibri"/>
                <a:cs typeface="Calibri"/>
              </a:rPr>
              <a:t>Review:</a:t>
            </a:r>
            <a:endParaRPr sz="1300">
              <a:latin typeface="Calibri"/>
              <a:cs typeface="Calibri"/>
            </a:endParaRPr>
          </a:p>
          <a:p>
            <a:pPr marL="1000125" marR="200025" indent="-285750">
              <a:lnSpc>
                <a:spcPct val="99200"/>
              </a:lnSpc>
              <a:spcBef>
                <a:spcPts val="375"/>
              </a:spcBef>
              <a:buFont typeface="Arial"/>
              <a:buChar char="•"/>
              <a:tabLst>
                <a:tab pos="999490" algn="l"/>
                <a:tab pos="1000760" algn="l"/>
              </a:tabLst>
            </a:pPr>
            <a:r>
              <a:rPr dirty="0" sz="1300" spc="-10">
                <a:latin typeface="Calibri"/>
                <a:cs typeface="Calibri"/>
              </a:rPr>
              <a:t>Let’s </a:t>
            </a:r>
            <a:r>
              <a:rPr dirty="0" sz="1300" spc="-5">
                <a:latin typeface="Calibri"/>
                <a:cs typeface="Calibri"/>
              </a:rPr>
              <a:t>go over </a:t>
            </a:r>
            <a:r>
              <a:rPr dirty="0" sz="1300">
                <a:latin typeface="Calibri"/>
                <a:cs typeface="Calibri"/>
              </a:rPr>
              <a:t>these  </a:t>
            </a:r>
            <a:r>
              <a:rPr dirty="0" sz="1300" spc="-5">
                <a:latin typeface="Calibri"/>
                <a:cs typeface="Calibri"/>
              </a:rPr>
              <a:t>instructions again </a:t>
            </a:r>
            <a:r>
              <a:rPr dirty="0" sz="1300" spc="-10">
                <a:latin typeface="Calibri"/>
                <a:cs typeface="Calibri"/>
              </a:rPr>
              <a:t>to </a:t>
            </a:r>
            <a:r>
              <a:rPr dirty="0" sz="1300">
                <a:latin typeface="Calibri"/>
                <a:cs typeface="Calibri"/>
              </a:rPr>
              <a:t>see if  </a:t>
            </a:r>
            <a:r>
              <a:rPr dirty="0" sz="1300" spc="-10">
                <a:latin typeface="Calibri"/>
                <a:cs typeface="Calibri"/>
              </a:rPr>
              <a:t>you have any</a:t>
            </a:r>
            <a:r>
              <a:rPr dirty="0" sz="1300" spc="20">
                <a:latin typeface="Calibri"/>
                <a:cs typeface="Calibri"/>
              </a:rPr>
              <a:t> </a:t>
            </a:r>
            <a:r>
              <a:rPr dirty="0" sz="1300" spc="-5">
                <a:latin typeface="Calibri"/>
                <a:cs typeface="Calibri"/>
              </a:rPr>
              <a:t>questions.</a:t>
            </a:r>
            <a:endParaRPr sz="1300">
              <a:latin typeface="Calibri"/>
              <a:cs typeface="Calibri"/>
            </a:endParaRPr>
          </a:p>
          <a:p>
            <a:pPr marL="1000125" marR="152400" indent="-285750">
              <a:lnSpc>
                <a:spcPct val="99200"/>
              </a:lnSpc>
              <a:spcBef>
                <a:spcPts val="345"/>
              </a:spcBef>
              <a:buFont typeface="Arial"/>
              <a:buChar char="•"/>
              <a:tabLst>
                <a:tab pos="999490" algn="l"/>
                <a:tab pos="1000760" algn="l"/>
              </a:tabLst>
            </a:pPr>
            <a:r>
              <a:rPr dirty="0" sz="1300" spc="-5">
                <a:latin typeface="Calibri"/>
                <a:cs typeface="Calibri"/>
              </a:rPr>
              <a:t>Can </a:t>
            </a:r>
            <a:r>
              <a:rPr dirty="0" sz="1300" spc="-10">
                <a:latin typeface="Calibri"/>
                <a:cs typeface="Calibri"/>
              </a:rPr>
              <a:t>you </a:t>
            </a:r>
            <a:r>
              <a:rPr dirty="0" sz="1300" spc="-5">
                <a:latin typeface="Calibri"/>
                <a:cs typeface="Calibri"/>
              </a:rPr>
              <a:t>tell me how </a:t>
            </a:r>
            <a:r>
              <a:rPr dirty="0" sz="1300" spc="-10">
                <a:latin typeface="Calibri"/>
                <a:cs typeface="Calibri"/>
              </a:rPr>
              <a:t>you  understand </a:t>
            </a:r>
            <a:r>
              <a:rPr dirty="0" sz="1300" spc="-5">
                <a:latin typeface="Calibri"/>
                <a:cs typeface="Calibri"/>
              </a:rPr>
              <a:t>what </a:t>
            </a:r>
            <a:r>
              <a:rPr dirty="0" sz="1300" spc="-25">
                <a:latin typeface="Calibri"/>
                <a:cs typeface="Calibri"/>
              </a:rPr>
              <a:t>ARVs </a:t>
            </a:r>
            <a:r>
              <a:rPr dirty="0" sz="1300">
                <a:latin typeface="Calibri"/>
                <a:cs typeface="Calibri"/>
              </a:rPr>
              <a:t>do  and </a:t>
            </a:r>
            <a:r>
              <a:rPr dirty="0" sz="1300" spc="-5">
                <a:latin typeface="Calibri"/>
                <a:cs typeface="Calibri"/>
              </a:rPr>
              <a:t>how </a:t>
            </a:r>
            <a:r>
              <a:rPr dirty="0" sz="1300" spc="-10">
                <a:latin typeface="Calibri"/>
                <a:cs typeface="Calibri"/>
              </a:rPr>
              <a:t>you are </a:t>
            </a:r>
            <a:r>
              <a:rPr dirty="0" sz="1300">
                <a:latin typeface="Calibri"/>
                <a:cs typeface="Calibri"/>
              </a:rPr>
              <a:t>supposed  </a:t>
            </a:r>
            <a:r>
              <a:rPr dirty="0" sz="1300" spc="-10">
                <a:latin typeface="Calibri"/>
                <a:cs typeface="Calibri"/>
              </a:rPr>
              <a:t>to </a:t>
            </a:r>
            <a:r>
              <a:rPr dirty="0" sz="1300" spc="-20">
                <a:latin typeface="Calibri"/>
                <a:cs typeface="Calibri"/>
              </a:rPr>
              <a:t>take </a:t>
            </a:r>
            <a:r>
              <a:rPr dirty="0" sz="1300" spc="-5">
                <a:latin typeface="Calibri"/>
                <a:cs typeface="Calibri"/>
              </a:rPr>
              <a:t>them, </a:t>
            </a:r>
            <a:r>
              <a:rPr dirty="0" sz="1300">
                <a:latin typeface="Calibri"/>
                <a:cs typeface="Calibri"/>
              </a:rPr>
              <a:t>and </a:t>
            </a:r>
            <a:r>
              <a:rPr dirty="0" sz="1300" spc="-5">
                <a:latin typeface="Calibri"/>
                <a:cs typeface="Calibri"/>
              </a:rPr>
              <a:t>tips </a:t>
            </a:r>
            <a:r>
              <a:rPr dirty="0" sz="1300" spc="-10">
                <a:latin typeface="Calibri"/>
                <a:cs typeface="Calibri"/>
              </a:rPr>
              <a:t>to  avoid </a:t>
            </a:r>
            <a:r>
              <a:rPr dirty="0" sz="1300">
                <a:latin typeface="Calibri"/>
                <a:cs typeface="Calibri"/>
              </a:rPr>
              <a:t>side</a:t>
            </a:r>
            <a:r>
              <a:rPr dirty="0" sz="1300" spc="20">
                <a:latin typeface="Calibri"/>
                <a:cs typeface="Calibri"/>
              </a:rPr>
              <a:t> </a:t>
            </a:r>
            <a:r>
              <a:rPr dirty="0" sz="1300" spc="-10">
                <a:latin typeface="Calibri"/>
                <a:cs typeface="Calibri"/>
              </a:rPr>
              <a:t>effects?</a:t>
            </a:r>
            <a:endParaRPr sz="1300">
              <a:latin typeface="Calibri"/>
              <a:cs typeface="Calibri"/>
            </a:endParaRPr>
          </a:p>
          <a:p>
            <a:pPr marL="1000125" marR="181610" indent="-285750">
              <a:lnSpc>
                <a:spcPct val="100000"/>
              </a:lnSpc>
              <a:spcBef>
                <a:spcPts val="335"/>
              </a:spcBef>
              <a:buFont typeface="Arial"/>
              <a:buChar char="•"/>
              <a:tabLst>
                <a:tab pos="999490" algn="l"/>
                <a:tab pos="1000760" algn="l"/>
              </a:tabLst>
            </a:pPr>
            <a:r>
              <a:rPr dirty="0" u="sng" sz="1300" spc="-5" b="1">
                <a:uFill>
                  <a:solidFill>
                    <a:srgbClr val="000000"/>
                  </a:solidFill>
                </a:uFill>
                <a:latin typeface="Calibri"/>
                <a:cs typeface="Calibri"/>
              </a:rPr>
              <a:t>Early postpartum</a:t>
            </a:r>
            <a:r>
              <a:rPr dirty="0" u="sng" sz="1300" spc="-55" b="1">
                <a:uFill>
                  <a:solidFill>
                    <a:srgbClr val="000000"/>
                  </a:solidFill>
                </a:uFill>
                <a:latin typeface="Calibri"/>
                <a:cs typeface="Calibri"/>
              </a:rPr>
              <a:t> </a:t>
            </a:r>
            <a:r>
              <a:rPr dirty="0" u="sng" sz="1300" spc="-5" b="1">
                <a:uFill>
                  <a:solidFill>
                    <a:srgbClr val="000000"/>
                  </a:solidFill>
                </a:uFill>
                <a:latin typeface="Calibri"/>
                <a:cs typeface="Calibri"/>
              </a:rPr>
              <a:t>women</a:t>
            </a:r>
            <a:r>
              <a:rPr dirty="0" sz="1300" spc="-5">
                <a:latin typeface="Calibri"/>
                <a:cs typeface="Calibri"/>
              </a:rPr>
              <a:t>:  </a:t>
            </a:r>
            <a:r>
              <a:rPr dirty="0" sz="1300">
                <a:latin typeface="Calibri"/>
                <a:cs typeface="Calibri"/>
              </a:rPr>
              <a:t>When </a:t>
            </a:r>
            <a:r>
              <a:rPr dirty="0" sz="1300" spc="-5">
                <a:latin typeface="Calibri"/>
                <a:cs typeface="Calibri"/>
              </a:rPr>
              <a:t>will </a:t>
            </a:r>
            <a:r>
              <a:rPr dirty="0" sz="1300" spc="-10">
                <a:latin typeface="Calibri"/>
                <a:cs typeface="Calibri"/>
              </a:rPr>
              <a:t>you stop </a:t>
            </a:r>
            <a:r>
              <a:rPr dirty="0" sz="1300">
                <a:latin typeface="Calibri"/>
                <a:cs typeface="Calibri"/>
              </a:rPr>
              <a:t>giving  </a:t>
            </a:r>
            <a:r>
              <a:rPr dirty="0" sz="1300" spc="-10">
                <a:latin typeface="Calibri"/>
                <a:cs typeface="Calibri"/>
              </a:rPr>
              <a:t>infant ARV</a:t>
            </a:r>
            <a:r>
              <a:rPr dirty="0" sz="1300" spc="10">
                <a:latin typeface="Calibri"/>
                <a:cs typeface="Calibri"/>
              </a:rPr>
              <a:t> </a:t>
            </a:r>
            <a:r>
              <a:rPr dirty="0" sz="1300" spc="-10">
                <a:latin typeface="Calibri"/>
                <a:cs typeface="Calibri"/>
              </a:rPr>
              <a:t>prophylaxis?</a:t>
            </a:r>
            <a:endParaRPr sz="1300">
              <a:latin typeface="Calibri"/>
              <a:cs typeface="Calibri"/>
            </a:endParaRPr>
          </a:p>
          <a:p>
            <a:pPr marL="1000125" marR="611505" indent="-285750">
              <a:lnSpc>
                <a:spcPct val="99200"/>
              </a:lnSpc>
              <a:spcBef>
                <a:spcPts val="350"/>
              </a:spcBef>
              <a:buFont typeface="Arial"/>
              <a:buChar char="•"/>
              <a:tabLst>
                <a:tab pos="999490" algn="l"/>
                <a:tab pos="1000760" algn="l"/>
              </a:tabLst>
            </a:pPr>
            <a:r>
              <a:rPr dirty="0" sz="1300" spc="-5" i="1">
                <a:latin typeface="Calibri"/>
                <a:cs typeface="Calibri"/>
              </a:rPr>
              <a:t>Provide </a:t>
            </a:r>
            <a:r>
              <a:rPr dirty="0" sz="1300" spc="-10" i="1">
                <a:latin typeface="Calibri"/>
                <a:cs typeface="Calibri"/>
              </a:rPr>
              <a:t>patient </a:t>
            </a:r>
            <a:r>
              <a:rPr dirty="0" sz="1300" spc="-5" i="1">
                <a:latin typeface="Calibri"/>
                <a:cs typeface="Calibri"/>
              </a:rPr>
              <a:t>with  written resources </a:t>
            </a:r>
            <a:r>
              <a:rPr dirty="0" sz="1300" i="1">
                <a:latin typeface="Calibri"/>
                <a:cs typeface="Calibri"/>
              </a:rPr>
              <a:t>if  </a:t>
            </a:r>
            <a:r>
              <a:rPr dirty="0" sz="1300" spc="-5" i="1">
                <a:latin typeface="Calibri"/>
                <a:cs typeface="Calibri"/>
              </a:rPr>
              <a:t>available.</a:t>
            </a:r>
            <a:endParaRPr sz="1300">
              <a:latin typeface="Calibri"/>
              <a:cs typeface="Calibri"/>
            </a:endParaRPr>
          </a:p>
        </p:txBody>
      </p:sp>
      <p:sp>
        <p:nvSpPr>
          <p:cNvPr id="21" name="object 21"/>
          <p:cNvSpPr/>
          <p:nvPr/>
        </p:nvSpPr>
        <p:spPr>
          <a:xfrm>
            <a:off x="803989" y="3657600"/>
            <a:ext cx="544829" cy="802587"/>
          </a:xfrm>
          <a:prstGeom prst="rect">
            <a:avLst/>
          </a:prstGeom>
          <a:blipFill>
            <a:blip r:embed="rId6" cstate="print"/>
            <a:stretch>
              <a:fillRect/>
            </a:stretch>
          </a:blipFill>
        </p:spPr>
        <p:txBody>
          <a:bodyPr wrap="square" lIns="0" tIns="0" rIns="0" bIns="0" rtlCol="0"/>
          <a:lstStyle/>
          <a:p/>
        </p:txBody>
      </p:sp>
      <p:grpSp>
        <p:nvGrpSpPr>
          <p:cNvPr id="22" name="object 22"/>
          <p:cNvGrpSpPr/>
          <p:nvPr/>
        </p:nvGrpSpPr>
        <p:grpSpPr>
          <a:xfrm>
            <a:off x="7691437" y="743672"/>
            <a:ext cx="1740535" cy="1233170"/>
            <a:chOff x="7691437" y="743672"/>
            <a:chExt cx="1740535" cy="1233170"/>
          </a:xfrm>
        </p:grpSpPr>
        <p:sp>
          <p:nvSpPr>
            <p:cNvPr id="23" name="object 23"/>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4" name="object 24"/>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5" name="object 25"/>
            <p:cNvSpPr/>
            <p:nvPr/>
          </p:nvSpPr>
          <p:spPr>
            <a:xfrm>
              <a:off x="7783506" y="805888"/>
              <a:ext cx="1591809" cy="1112552"/>
            </a:xfrm>
            <a:prstGeom prst="rect">
              <a:avLst/>
            </a:prstGeom>
            <a:blipFill>
              <a:blip r:embed="rId7" cstate="print"/>
              <a:stretch>
                <a:fillRect/>
              </a:stretch>
            </a:blipFill>
          </p:spPr>
          <p:txBody>
            <a:bodyPr wrap="square" lIns="0" tIns="0" rIns="0" bIns="0" rtlCol="0"/>
            <a:lstStyle/>
            <a:p/>
          </p:txBody>
        </p:sp>
      </p:grpSp>
      <p:sp>
        <p:nvSpPr>
          <p:cNvPr id="26" name="object 2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17. </a:t>
            </a:r>
            <a:r>
              <a:rPr dirty="0" sz="2800" spc="-5">
                <a:solidFill>
                  <a:srgbClr val="FFFFFF"/>
                </a:solidFill>
              </a:rPr>
              <a:t>Managing </a:t>
            </a:r>
            <a:r>
              <a:rPr dirty="0" sz="2800" spc="-10">
                <a:solidFill>
                  <a:srgbClr val="FFFFFF"/>
                </a:solidFill>
              </a:rPr>
              <a:t>privacy </a:t>
            </a:r>
            <a:r>
              <a:rPr dirty="0" sz="2800">
                <a:solidFill>
                  <a:srgbClr val="FFFFFF"/>
                </a:solidFill>
              </a:rPr>
              <a:t>and </a:t>
            </a:r>
            <a:r>
              <a:rPr dirty="0" sz="2800" spc="-15">
                <a:solidFill>
                  <a:srgbClr val="FFFFFF"/>
                </a:solidFill>
              </a:rPr>
              <a:t>getting</a:t>
            </a:r>
            <a:r>
              <a:rPr dirty="0" sz="2800" spc="15">
                <a:solidFill>
                  <a:srgbClr val="FFFFFF"/>
                </a:solidFill>
              </a:rPr>
              <a:t> </a:t>
            </a:r>
            <a:r>
              <a:rPr dirty="0" sz="2800" spc="-5">
                <a:solidFill>
                  <a:srgbClr val="FFFFFF"/>
                </a:solidFill>
              </a:rPr>
              <a:t>support</a:t>
            </a:r>
            <a:endParaRPr sz="2800"/>
          </a:p>
        </p:txBody>
      </p:sp>
      <p:sp>
        <p:nvSpPr>
          <p:cNvPr id="3" name="object 3"/>
          <p:cNvSpPr txBox="1"/>
          <p:nvPr/>
        </p:nvSpPr>
        <p:spPr>
          <a:xfrm>
            <a:off x="1151219" y="5734811"/>
            <a:ext cx="3322954" cy="635000"/>
          </a:xfrm>
          <a:prstGeom prst="rect">
            <a:avLst/>
          </a:prstGeom>
        </p:spPr>
        <p:txBody>
          <a:bodyPr wrap="square" lIns="0" tIns="12700" rIns="0" bIns="0" rtlCol="0" vert="horz">
            <a:spAutoFit/>
          </a:bodyPr>
          <a:lstStyle/>
          <a:p>
            <a:pPr marL="297815" marR="5080" indent="-285750">
              <a:lnSpc>
                <a:spcPct val="100000"/>
              </a:lnSpc>
              <a:spcBef>
                <a:spcPts val="100"/>
              </a:spcBef>
              <a:buFont typeface="Wingdings"/>
              <a:buChar char="➢"/>
              <a:tabLst>
                <a:tab pos="298450" algn="l"/>
              </a:tabLst>
            </a:pPr>
            <a:r>
              <a:rPr dirty="0" sz="2000" spc="-40">
                <a:latin typeface="Calibri"/>
                <a:cs typeface="Calibri"/>
              </a:rPr>
              <a:t>Your </a:t>
            </a:r>
            <a:r>
              <a:rPr dirty="0" sz="2000" spc="-10">
                <a:latin typeface="Calibri"/>
                <a:cs typeface="Calibri"/>
              </a:rPr>
              <a:t>privacy </a:t>
            </a:r>
            <a:r>
              <a:rPr dirty="0" sz="2000">
                <a:latin typeface="Calibri"/>
                <a:cs typeface="Calibri"/>
              </a:rPr>
              <a:t>is </a:t>
            </a:r>
            <a:r>
              <a:rPr dirty="0" sz="2000" spc="-10">
                <a:latin typeface="Calibri"/>
                <a:cs typeface="Calibri"/>
              </a:rPr>
              <a:t>important </a:t>
            </a:r>
            <a:r>
              <a:rPr dirty="0" sz="2000" spc="-525">
                <a:latin typeface="Calibri"/>
                <a:cs typeface="Calibri"/>
              </a:rPr>
              <a:t>and </a:t>
            </a:r>
            <a:r>
              <a:rPr dirty="0" sz="2000" spc="-409">
                <a:latin typeface="Calibri"/>
                <a:cs typeface="Calibri"/>
              </a:rPr>
              <a:t> </a:t>
            </a:r>
            <a:r>
              <a:rPr dirty="0" sz="2000" spc="-5">
                <a:latin typeface="Calibri"/>
                <a:cs typeface="Calibri"/>
              </a:rPr>
              <a:t>should be </a:t>
            </a:r>
            <a:r>
              <a:rPr dirty="0" sz="2000" spc="-10">
                <a:latin typeface="Calibri"/>
                <a:cs typeface="Calibri"/>
              </a:rPr>
              <a:t>respected.</a:t>
            </a:r>
            <a:endParaRPr sz="2000">
              <a:latin typeface="Calibri"/>
              <a:cs typeface="Calibri"/>
            </a:endParaRPr>
          </a:p>
        </p:txBody>
      </p:sp>
      <p:sp>
        <p:nvSpPr>
          <p:cNvPr id="4" name="object 4"/>
          <p:cNvSpPr txBox="1"/>
          <p:nvPr/>
        </p:nvSpPr>
        <p:spPr>
          <a:xfrm>
            <a:off x="5793740" y="5734811"/>
            <a:ext cx="3378200" cy="939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Sharing </a:t>
            </a:r>
            <a:r>
              <a:rPr dirty="0" sz="2000" spc="-10">
                <a:latin typeface="Calibri"/>
                <a:cs typeface="Calibri"/>
              </a:rPr>
              <a:t>your status </a:t>
            </a:r>
            <a:r>
              <a:rPr dirty="0" sz="2000">
                <a:latin typeface="Calibri"/>
                <a:cs typeface="Calibri"/>
              </a:rPr>
              <a:t>with  </a:t>
            </a:r>
            <a:r>
              <a:rPr dirty="0" sz="2000" spc="-5">
                <a:latin typeface="Calibri"/>
                <a:cs typeface="Calibri"/>
              </a:rPr>
              <a:t>someone </a:t>
            </a:r>
            <a:r>
              <a:rPr dirty="0" sz="2000" spc="-15">
                <a:latin typeface="Calibri"/>
                <a:cs typeface="Calibri"/>
              </a:rPr>
              <a:t>you </a:t>
            </a:r>
            <a:r>
              <a:rPr dirty="0" sz="2000" spc="-5">
                <a:latin typeface="Calibri"/>
                <a:cs typeface="Calibri"/>
              </a:rPr>
              <a:t>trust can help  </a:t>
            </a:r>
            <a:r>
              <a:rPr dirty="0" sz="2000" spc="-15">
                <a:latin typeface="Calibri"/>
                <a:cs typeface="Calibri"/>
              </a:rPr>
              <a:t>you </a:t>
            </a:r>
            <a:r>
              <a:rPr dirty="0" sz="2000" spc="-25">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every</a:t>
            </a:r>
            <a:r>
              <a:rPr dirty="0" sz="2000" spc="-10">
                <a:latin typeface="Calibri"/>
                <a:cs typeface="Calibri"/>
              </a:rPr>
              <a:t> </a:t>
            </a:r>
            <a:r>
              <a:rPr dirty="0" sz="2000" spc="-45">
                <a:latin typeface="Calibri"/>
                <a:cs typeface="Calibri"/>
              </a:rPr>
              <a:t>day.</a:t>
            </a:r>
            <a:endParaRPr sz="2000">
              <a:latin typeface="Calibri"/>
              <a:cs typeface="Calibri"/>
            </a:endParaRPr>
          </a:p>
        </p:txBody>
      </p:sp>
      <p:sp>
        <p:nvSpPr>
          <p:cNvPr id="5" name="object 5"/>
          <p:cNvSpPr/>
          <p:nvPr/>
        </p:nvSpPr>
        <p:spPr>
          <a:xfrm>
            <a:off x="1143000" y="2286001"/>
            <a:ext cx="4113989" cy="2996478"/>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410200" y="2042559"/>
            <a:ext cx="2438400" cy="3239921"/>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481835"/>
            <a:ext cx="2606040" cy="1878964"/>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222250" indent="-285750">
              <a:lnSpc>
                <a:spcPts val="1900"/>
              </a:lnSpc>
              <a:spcBef>
                <a:spcPts val="459"/>
              </a:spcBef>
              <a:buFont typeface="Wingdings"/>
              <a:buChar char="➢"/>
              <a:tabLst>
                <a:tab pos="298450" algn="l"/>
              </a:tabLst>
            </a:pPr>
            <a:r>
              <a:rPr dirty="0" sz="1600" spc="-35">
                <a:latin typeface="Calibri"/>
                <a:cs typeface="Calibri"/>
              </a:rPr>
              <a:t>Your </a:t>
            </a:r>
            <a:r>
              <a:rPr dirty="0" sz="1600" spc="-10">
                <a:latin typeface="Calibri"/>
                <a:cs typeface="Calibri"/>
              </a:rPr>
              <a:t>privacy </a:t>
            </a:r>
            <a:r>
              <a:rPr dirty="0" sz="1600" spc="-5">
                <a:latin typeface="Calibri"/>
                <a:cs typeface="Calibri"/>
              </a:rPr>
              <a:t>is </a:t>
            </a:r>
            <a:r>
              <a:rPr dirty="0" sz="1600" spc="-130">
                <a:latin typeface="Calibri"/>
                <a:cs typeface="Calibri"/>
              </a:rPr>
              <a:t>important  </a:t>
            </a:r>
            <a:r>
              <a:rPr dirty="0" sz="1600" spc="-5">
                <a:latin typeface="Calibri"/>
                <a:cs typeface="Calibri"/>
              </a:rPr>
              <a:t>and should be</a:t>
            </a:r>
            <a:r>
              <a:rPr dirty="0" sz="1600" spc="-30">
                <a:latin typeface="Calibri"/>
                <a:cs typeface="Calibri"/>
              </a:rPr>
              <a:t> </a:t>
            </a:r>
            <a:r>
              <a:rPr dirty="0" sz="1600" spc="-10">
                <a:latin typeface="Calibri"/>
                <a:cs typeface="Calibri"/>
              </a:rPr>
              <a:t>respected.</a:t>
            </a:r>
            <a:endParaRPr sz="1600">
              <a:latin typeface="Calibri"/>
              <a:cs typeface="Calibri"/>
            </a:endParaRPr>
          </a:p>
          <a:p>
            <a:pPr marL="298450" marR="5080" indent="-285750">
              <a:lnSpc>
                <a:spcPct val="100400"/>
              </a:lnSpc>
              <a:spcBef>
                <a:spcPts val="315"/>
              </a:spcBef>
              <a:buFont typeface="Wingdings"/>
              <a:buChar char="➢"/>
              <a:tabLst>
                <a:tab pos="298450" algn="l"/>
              </a:tabLst>
            </a:pPr>
            <a:r>
              <a:rPr dirty="0" sz="1600" spc="-5">
                <a:latin typeface="Calibri"/>
                <a:cs typeface="Calibri"/>
              </a:rPr>
              <a:t>Sharing your </a:t>
            </a:r>
            <a:r>
              <a:rPr dirty="0" sz="1600" spc="-15">
                <a:latin typeface="Calibri"/>
                <a:cs typeface="Calibri"/>
              </a:rPr>
              <a:t>status </a:t>
            </a:r>
            <a:r>
              <a:rPr dirty="0" sz="1600">
                <a:latin typeface="Calibri"/>
                <a:cs typeface="Calibri"/>
              </a:rPr>
              <a:t>with  </a:t>
            </a:r>
            <a:r>
              <a:rPr dirty="0" sz="1600" spc="-5">
                <a:latin typeface="Calibri"/>
                <a:cs typeface="Calibri"/>
              </a:rPr>
              <a:t>someone you trust </a:t>
            </a:r>
            <a:r>
              <a:rPr dirty="0" sz="1600" spc="-10">
                <a:latin typeface="Calibri"/>
                <a:cs typeface="Calibri"/>
              </a:rPr>
              <a:t>can </a:t>
            </a:r>
            <a:r>
              <a:rPr dirty="0" sz="1600" spc="-5">
                <a:latin typeface="Calibri"/>
                <a:cs typeface="Calibri"/>
              </a:rPr>
              <a:t>help  you </a:t>
            </a:r>
            <a:r>
              <a:rPr dirty="0" sz="1600" spc="-20">
                <a:latin typeface="Calibri"/>
                <a:cs typeface="Calibri"/>
              </a:rPr>
              <a:t>take </a:t>
            </a:r>
            <a:r>
              <a:rPr dirty="0" sz="1600" spc="-5">
                <a:latin typeface="Calibri"/>
                <a:cs typeface="Calibri"/>
              </a:rPr>
              <a:t>your </a:t>
            </a:r>
            <a:r>
              <a:rPr dirty="0" sz="1600" spc="-25">
                <a:latin typeface="Calibri"/>
                <a:cs typeface="Calibri"/>
              </a:rPr>
              <a:t>ARVs </a:t>
            </a:r>
            <a:r>
              <a:rPr dirty="0" sz="1600" spc="-5">
                <a:latin typeface="Calibri"/>
                <a:cs typeface="Calibri"/>
              </a:rPr>
              <a:t>every  </a:t>
            </a:r>
            <a:r>
              <a:rPr dirty="0" sz="1600" spc="-40">
                <a:latin typeface="Calibri"/>
                <a:cs typeface="Calibri"/>
              </a:rPr>
              <a:t>day.</a:t>
            </a:r>
            <a:endParaRPr sz="1600">
              <a:latin typeface="Calibri"/>
              <a:cs typeface="Calibri"/>
            </a:endParaRPr>
          </a:p>
        </p:txBody>
      </p:sp>
      <p:sp>
        <p:nvSpPr>
          <p:cNvPr id="3" name="object 3"/>
          <p:cNvSpPr txBox="1"/>
          <p:nvPr/>
        </p:nvSpPr>
        <p:spPr>
          <a:xfrm>
            <a:off x="4215183" y="1490979"/>
            <a:ext cx="5075555" cy="5419090"/>
          </a:xfrm>
          <a:prstGeom prst="rect">
            <a:avLst/>
          </a:prstGeom>
        </p:spPr>
        <p:txBody>
          <a:bodyPr wrap="square" lIns="0" tIns="12700" rIns="0" bIns="0" rtlCol="0" vert="horz">
            <a:spAutoFit/>
          </a:bodyPr>
          <a:lstStyle/>
          <a:p>
            <a:pPr marL="12700">
              <a:lnSpc>
                <a:spcPts val="1914"/>
              </a:lnSpc>
              <a:spcBef>
                <a:spcPts val="100"/>
              </a:spcBef>
            </a:pPr>
            <a:r>
              <a:rPr dirty="0" sz="1600" spc="-25" b="1">
                <a:latin typeface="Calibri"/>
                <a:cs typeface="Calibri"/>
              </a:rPr>
              <a:t>TALKING</a:t>
            </a:r>
            <a:r>
              <a:rPr dirty="0" sz="1600" b="1">
                <a:latin typeface="Calibri"/>
                <a:cs typeface="Calibri"/>
              </a:rPr>
              <a:t> </a:t>
            </a:r>
            <a:r>
              <a:rPr dirty="0" sz="1600" spc="-5" b="1">
                <a:latin typeface="Calibri"/>
                <a:cs typeface="Calibri"/>
              </a:rPr>
              <a:t>POINTS:</a:t>
            </a:r>
            <a:endParaRPr sz="1600">
              <a:latin typeface="Calibri"/>
              <a:cs typeface="Calibri"/>
            </a:endParaRPr>
          </a:p>
          <a:p>
            <a:pPr marL="12700">
              <a:lnSpc>
                <a:spcPts val="1530"/>
              </a:lnSpc>
            </a:pPr>
            <a:r>
              <a:rPr dirty="0" sz="1300" spc="-20">
                <a:latin typeface="Calibri"/>
                <a:cs typeface="Calibri"/>
              </a:rPr>
              <a:t>Ways </a:t>
            </a:r>
            <a:r>
              <a:rPr dirty="0" sz="1300" spc="-10">
                <a:latin typeface="Calibri"/>
                <a:cs typeface="Calibri"/>
              </a:rPr>
              <a:t>to protect</a:t>
            </a:r>
            <a:r>
              <a:rPr dirty="0" sz="1300" spc="45">
                <a:latin typeface="Calibri"/>
                <a:cs typeface="Calibri"/>
              </a:rPr>
              <a:t> </a:t>
            </a:r>
            <a:r>
              <a:rPr dirty="0" sz="1300" spc="-5">
                <a:latin typeface="Calibri"/>
                <a:cs typeface="Calibri"/>
              </a:rPr>
              <a:t>privacy:</a:t>
            </a:r>
            <a:endParaRPr sz="1300">
              <a:latin typeface="Calibri"/>
              <a:cs typeface="Calibri"/>
            </a:endParaRPr>
          </a:p>
          <a:p>
            <a:pPr marL="298450" indent="-285750">
              <a:lnSpc>
                <a:spcPts val="1535"/>
              </a:lnSpc>
              <a:buFont typeface="Arial"/>
              <a:buChar char="•"/>
              <a:tabLst>
                <a:tab pos="297815" algn="l"/>
                <a:tab pos="298450" algn="l"/>
              </a:tabLst>
            </a:pPr>
            <a:r>
              <a:rPr dirty="0" sz="1300">
                <a:latin typeface="Calibri"/>
                <a:cs typeface="Calibri"/>
              </a:rPr>
              <a:t>Use an </a:t>
            </a:r>
            <a:r>
              <a:rPr dirty="0" sz="1300" spc="-10">
                <a:latin typeface="Calibri"/>
                <a:cs typeface="Calibri"/>
              </a:rPr>
              <a:t>unmarked </a:t>
            </a:r>
            <a:r>
              <a:rPr dirty="0" sz="1300">
                <a:latin typeface="Calibri"/>
                <a:cs typeface="Calibri"/>
              </a:rPr>
              <a:t>pill</a:t>
            </a:r>
            <a:r>
              <a:rPr dirty="0" sz="1300" spc="40">
                <a:latin typeface="Calibri"/>
                <a:cs typeface="Calibri"/>
              </a:rPr>
              <a:t> </a:t>
            </a:r>
            <a:r>
              <a:rPr dirty="0" sz="1300" spc="-5">
                <a:latin typeface="Calibri"/>
                <a:cs typeface="Calibri"/>
              </a:rPr>
              <a:t>bottle.</a:t>
            </a:r>
            <a:endParaRPr sz="1300">
              <a:latin typeface="Calibri"/>
              <a:cs typeface="Calibri"/>
            </a:endParaRPr>
          </a:p>
          <a:p>
            <a:pPr marL="298450" indent="-285750">
              <a:lnSpc>
                <a:spcPct val="100000"/>
              </a:lnSpc>
              <a:spcBef>
                <a:spcPts val="20"/>
              </a:spcBef>
              <a:buFont typeface="Arial"/>
              <a:buChar char="•"/>
              <a:tabLst>
                <a:tab pos="297815" algn="l"/>
                <a:tab pos="298450" algn="l"/>
              </a:tabLst>
            </a:pPr>
            <a:r>
              <a:rPr dirty="0" sz="1300">
                <a:latin typeface="Calibri"/>
                <a:cs typeface="Calibri"/>
              </a:rPr>
              <a:t>Use pill </a:t>
            </a:r>
            <a:r>
              <a:rPr dirty="0" sz="1300" spc="-15">
                <a:latin typeface="Calibri"/>
                <a:cs typeface="Calibri"/>
              </a:rPr>
              <a:t>boxes </a:t>
            </a:r>
            <a:r>
              <a:rPr dirty="0" sz="1300" spc="-10">
                <a:latin typeface="Calibri"/>
                <a:cs typeface="Calibri"/>
              </a:rPr>
              <a:t>rather </a:t>
            </a:r>
            <a:r>
              <a:rPr dirty="0" sz="1300">
                <a:latin typeface="Calibri"/>
                <a:cs typeface="Calibri"/>
              </a:rPr>
              <a:t>than</a:t>
            </a:r>
            <a:r>
              <a:rPr dirty="0" sz="1300" spc="55">
                <a:latin typeface="Calibri"/>
                <a:cs typeface="Calibri"/>
              </a:rPr>
              <a:t> </a:t>
            </a:r>
            <a:r>
              <a:rPr dirty="0" sz="1300" spc="-5">
                <a:latin typeface="Calibri"/>
                <a:cs typeface="Calibri"/>
              </a:rPr>
              <a:t>bottles.</a:t>
            </a:r>
            <a:endParaRPr sz="1300">
              <a:latin typeface="Calibri"/>
              <a:cs typeface="Calibri"/>
            </a:endParaRPr>
          </a:p>
          <a:p>
            <a:pPr marL="298450" marR="69850" indent="-285750">
              <a:lnSpc>
                <a:spcPct val="76900"/>
              </a:lnSpc>
              <a:spcBef>
                <a:spcPts val="409"/>
              </a:spcBef>
              <a:buFont typeface="Arial"/>
              <a:buChar char="•"/>
              <a:tabLst>
                <a:tab pos="297815" algn="l"/>
                <a:tab pos="298450" algn="l"/>
              </a:tabLst>
            </a:pPr>
            <a:r>
              <a:rPr dirty="0" sz="1300" spc="-10">
                <a:latin typeface="Calibri"/>
                <a:cs typeface="Calibri"/>
              </a:rPr>
              <a:t>Brainstorm </a:t>
            </a:r>
            <a:r>
              <a:rPr dirty="0" sz="1300">
                <a:latin typeface="Calibri"/>
                <a:cs typeface="Calibri"/>
              </a:rPr>
              <a:t>places </a:t>
            </a:r>
            <a:r>
              <a:rPr dirty="0" sz="1300" spc="-10">
                <a:latin typeface="Calibri"/>
                <a:cs typeface="Calibri"/>
              </a:rPr>
              <a:t>where </a:t>
            </a:r>
            <a:r>
              <a:rPr dirty="0" sz="1300">
                <a:latin typeface="Calibri"/>
                <a:cs typeface="Calibri"/>
              </a:rPr>
              <a:t>the </a:t>
            </a:r>
            <a:r>
              <a:rPr dirty="0" sz="1300" spc="-5">
                <a:latin typeface="Calibri"/>
                <a:cs typeface="Calibri"/>
              </a:rPr>
              <a:t>patient can </a:t>
            </a:r>
            <a:r>
              <a:rPr dirty="0" sz="1300" spc="-15">
                <a:latin typeface="Calibri"/>
                <a:cs typeface="Calibri"/>
              </a:rPr>
              <a:t>keep </a:t>
            </a:r>
            <a:r>
              <a:rPr dirty="0" sz="1300" spc="-25">
                <a:latin typeface="Calibri"/>
                <a:cs typeface="Calibri"/>
              </a:rPr>
              <a:t>ARVs </a:t>
            </a:r>
            <a:r>
              <a:rPr dirty="0" sz="1300">
                <a:latin typeface="Calibri"/>
                <a:cs typeface="Calibri"/>
              </a:rPr>
              <a:t>out of the </a:t>
            </a:r>
            <a:r>
              <a:rPr dirty="0" sz="1300" spc="-5">
                <a:latin typeface="Calibri"/>
                <a:cs typeface="Calibri"/>
              </a:rPr>
              <a:t>sight </a:t>
            </a:r>
            <a:r>
              <a:rPr dirty="0" sz="1300">
                <a:latin typeface="Calibri"/>
                <a:cs typeface="Calibri"/>
              </a:rPr>
              <a:t>of  </a:t>
            </a:r>
            <a:r>
              <a:rPr dirty="0" sz="1300" spc="-5">
                <a:latin typeface="Calibri"/>
                <a:cs typeface="Calibri"/>
              </a:rPr>
              <a:t>others, </a:t>
            </a:r>
            <a:r>
              <a:rPr dirty="0" sz="1300">
                <a:latin typeface="Calibri"/>
                <a:cs typeface="Calibri"/>
              </a:rPr>
              <a:t>but </a:t>
            </a:r>
            <a:r>
              <a:rPr dirty="0" sz="1300" spc="-5">
                <a:latin typeface="Calibri"/>
                <a:cs typeface="Calibri"/>
              </a:rPr>
              <a:t>that </a:t>
            </a:r>
            <a:r>
              <a:rPr dirty="0" sz="1300" spc="-10">
                <a:latin typeface="Calibri"/>
                <a:cs typeface="Calibri"/>
              </a:rPr>
              <a:t>are </a:t>
            </a:r>
            <a:r>
              <a:rPr dirty="0" sz="1300">
                <a:latin typeface="Calibri"/>
                <a:cs typeface="Calibri"/>
              </a:rPr>
              <a:t>easily </a:t>
            </a:r>
            <a:r>
              <a:rPr dirty="0" sz="1300" spc="-5">
                <a:latin typeface="Calibri"/>
                <a:cs typeface="Calibri"/>
              </a:rPr>
              <a:t>visible/accessible </a:t>
            </a:r>
            <a:r>
              <a:rPr dirty="0" sz="1300" spc="-10">
                <a:latin typeface="Calibri"/>
                <a:cs typeface="Calibri"/>
              </a:rPr>
              <a:t>to </a:t>
            </a:r>
            <a:r>
              <a:rPr dirty="0" sz="1300">
                <a:latin typeface="Calibri"/>
                <a:cs typeface="Calibri"/>
              </a:rPr>
              <a:t>the</a:t>
            </a:r>
            <a:r>
              <a:rPr dirty="0" sz="1300" spc="75">
                <a:latin typeface="Calibri"/>
                <a:cs typeface="Calibri"/>
              </a:rPr>
              <a:t> </a:t>
            </a:r>
            <a:r>
              <a:rPr dirty="0" sz="1300" spc="-5">
                <a:latin typeface="Calibri"/>
                <a:cs typeface="Calibri"/>
              </a:rPr>
              <a:t>patient.</a:t>
            </a:r>
            <a:endParaRPr sz="1300">
              <a:latin typeface="Calibri"/>
              <a:cs typeface="Calibri"/>
            </a:endParaRPr>
          </a:p>
          <a:p>
            <a:pPr>
              <a:lnSpc>
                <a:spcPct val="100000"/>
              </a:lnSpc>
              <a:spcBef>
                <a:spcPts val="25"/>
              </a:spcBef>
              <a:buFont typeface="Arial"/>
              <a:buChar char="•"/>
            </a:pPr>
            <a:endParaRPr sz="1450">
              <a:latin typeface="Calibri"/>
              <a:cs typeface="Calibri"/>
            </a:endParaRPr>
          </a:p>
          <a:p>
            <a:pPr marL="12700" marR="5080">
              <a:lnSpc>
                <a:spcPts val="1300"/>
              </a:lnSpc>
            </a:pPr>
            <a:r>
              <a:rPr dirty="0" sz="1300">
                <a:latin typeface="Calibri"/>
                <a:cs typeface="Calibri"/>
              </a:rPr>
              <a:t>Discuss </a:t>
            </a:r>
            <a:r>
              <a:rPr dirty="0" sz="1300" spc="-15">
                <a:latin typeface="Calibri"/>
                <a:cs typeface="Calibri"/>
              </a:rPr>
              <a:t>ways </a:t>
            </a:r>
            <a:r>
              <a:rPr dirty="0" sz="1300" spc="-10">
                <a:latin typeface="Calibri"/>
                <a:cs typeface="Calibri"/>
              </a:rPr>
              <a:t>to </a:t>
            </a:r>
            <a:r>
              <a:rPr dirty="0" sz="1300">
                <a:latin typeface="Calibri"/>
                <a:cs typeface="Calibri"/>
              </a:rPr>
              <a:t>decide </a:t>
            </a:r>
            <a:r>
              <a:rPr dirty="0" sz="1300" spc="-5">
                <a:latin typeface="Calibri"/>
                <a:cs typeface="Calibri"/>
              </a:rPr>
              <a:t>who </a:t>
            </a:r>
            <a:r>
              <a:rPr dirty="0" sz="1300" spc="-10">
                <a:latin typeface="Calibri"/>
                <a:cs typeface="Calibri"/>
              </a:rPr>
              <a:t>to </a:t>
            </a:r>
            <a:r>
              <a:rPr dirty="0" sz="1300" spc="-5">
                <a:latin typeface="Calibri"/>
                <a:cs typeface="Calibri"/>
              </a:rPr>
              <a:t>share </a:t>
            </a:r>
            <a:r>
              <a:rPr dirty="0" sz="1300">
                <a:latin typeface="Calibri"/>
                <a:cs typeface="Calibri"/>
              </a:rPr>
              <a:t>their diagnosis </a:t>
            </a:r>
            <a:r>
              <a:rPr dirty="0" sz="1300" spc="-5">
                <a:latin typeface="Calibri"/>
                <a:cs typeface="Calibri"/>
              </a:rPr>
              <a:t>with </a:t>
            </a:r>
            <a:r>
              <a:rPr dirty="0" sz="1300">
                <a:latin typeface="Calibri"/>
                <a:cs typeface="Calibri"/>
              </a:rPr>
              <a:t>and </a:t>
            </a:r>
            <a:r>
              <a:rPr dirty="0" sz="1300" spc="-5">
                <a:latin typeface="Calibri"/>
                <a:cs typeface="Calibri"/>
              </a:rPr>
              <a:t>how </a:t>
            </a:r>
            <a:r>
              <a:rPr dirty="0" sz="1300" spc="-10">
                <a:latin typeface="Calibri"/>
                <a:cs typeface="Calibri"/>
              </a:rPr>
              <a:t>to </a:t>
            </a:r>
            <a:r>
              <a:rPr dirty="0" sz="1300" spc="-5">
                <a:latin typeface="Calibri"/>
                <a:cs typeface="Calibri"/>
              </a:rPr>
              <a:t>share.  Provide </a:t>
            </a:r>
            <a:r>
              <a:rPr dirty="0" sz="1300">
                <a:latin typeface="Calibri"/>
                <a:cs typeface="Calibri"/>
              </a:rPr>
              <a:t>the </a:t>
            </a:r>
            <a:r>
              <a:rPr dirty="0" sz="1300" spc="-5">
                <a:latin typeface="Calibri"/>
                <a:cs typeface="Calibri"/>
              </a:rPr>
              <a:t>patient with </a:t>
            </a:r>
            <a:r>
              <a:rPr dirty="0" sz="1300" spc="-10">
                <a:latin typeface="Calibri"/>
                <a:cs typeface="Calibri"/>
              </a:rPr>
              <a:t>fact </a:t>
            </a:r>
            <a:r>
              <a:rPr dirty="0" sz="1300">
                <a:latin typeface="Calibri"/>
                <a:cs typeface="Calibri"/>
              </a:rPr>
              <a:t>sheets and </a:t>
            </a:r>
            <a:r>
              <a:rPr dirty="0" sz="1300" spc="-5">
                <a:latin typeface="Calibri"/>
                <a:cs typeface="Calibri"/>
              </a:rPr>
              <a:t>information </a:t>
            </a:r>
            <a:r>
              <a:rPr dirty="0" sz="1300" spc="-10">
                <a:latin typeface="Calibri"/>
                <a:cs typeface="Calibri"/>
              </a:rPr>
              <a:t>to </a:t>
            </a:r>
            <a:r>
              <a:rPr dirty="0" sz="1300" spc="-5">
                <a:latin typeface="Calibri"/>
                <a:cs typeface="Calibri"/>
              </a:rPr>
              <a:t>assist </a:t>
            </a:r>
            <a:r>
              <a:rPr dirty="0" sz="1300">
                <a:latin typeface="Calibri"/>
                <a:cs typeface="Calibri"/>
              </a:rPr>
              <a:t>as</a:t>
            </a:r>
            <a:r>
              <a:rPr dirty="0" sz="1300" spc="130">
                <a:latin typeface="Calibri"/>
                <a:cs typeface="Calibri"/>
              </a:rPr>
              <a:t> </a:t>
            </a:r>
            <a:r>
              <a:rPr dirty="0" sz="1300">
                <a:latin typeface="Calibri"/>
                <a:cs typeface="Calibri"/>
              </a:rPr>
              <a:t>needed.</a:t>
            </a:r>
            <a:endParaRPr sz="1300">
              <a:latin typeface="Calibri"/>
              <a:cs typeface="Calibri"/>
            </a:endParaRPr>
          </a:p>
          <a:p>
            <a:pPr marL="298450" marR="78740" indent="-285750">
              <a:lnSpc>
                <a:spcPts val="1300"/>
              </a:lnSpc>
              <a:spcBef>
                <a:spcPts val="210"/>
              </a:spcBef>
              <a:buFont typeface="Arial"/>
              <a:buChar char="•"/>
              <a:tabLst>
                <a:tab pos="297815" algn="l"/>
                <a:tab pos="298450" algn="l"/>
              </a:tabLst>
            </a:pPr>
            <a:r>
              <a:rPr dirty="0" sz="1300">
                <a:latin typeface="Calibri"/>
                <a:cs typeface="Calibri"/>
              </a:rPr>
              <a:t>What </a:t>
            </a:r>
            <a:r>
              <a:rPr dirty="0" sz="1300" spc="-5">
                <a:latin typeface="Calibri"/>
                <a:cs typeface="Calibri"/>
              </a:rPr>
              <a:t>characteristics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15">
                <a:latin typeface="Calibri"/>
                <a:cs typeface="Calibri"/>
              </a:rPr>
              <a:t>make </a:t>
            </a:r>
            <a:r>
              <a:rPr dirty="0" sz="1300">
                <a:latin typeface="Calibri"/>
                <a:cs typeface="Calibri"/>
              </a:rPr>
              <a:t>a </a:t>
            </a:r>
            <a:r>
              <a:rPr dirty="0" sz="1300" spc="-5">
                <a:latin typeface="Calibri"/>
                <a:cs typeface="Calibri"/>
              </a:rPr>
              <a:t>good </a:t>
            </a:r>
            <a:r>
              <a:rPr dirty="0" sz="1300">
                <a:latin typeface="Calibri"/>
                <a:cs typeface="Calibri"/>
              </a:rPr>
              <a:t>choice </a:t>
            </a:r>
            <a:r>
              <a:rPr dirty="0" sz="1300" spc="-10">
                <a:latin typeface="Calibri"/>
                <a:cs typeface="Calibri"/>
              </a:rPr>
              <a:t>for </a:t>
            </a:r>
            <a:r>
              <a:rPr dirty="0" sz="1300">
                <a:latin typeface="Calibri"/>
                <a:cs typeface="Calibri"/>
              </a:rPr>
              <a:t>someone </a:t>
            </a:r>
            <a:r>
              <a:rPr dirty="0" sz="1300" spc="-10">
                <a:latin typeface="Calibri"/>
                <a:cs typeface="Calibri"/>
              </a:rPr>
              <a:t>to  </a:t>
            </a:r>
            <a:r>
              <a:rPr dirty="0" sz="1300" spc="-5">
                <a:latin typeface="Calibri"/>
                <a:cs typeface="Calibri"/>
              </a:rPr>
              <a:t>share your </a:t>
            </a:r>
            <a:r>
              <a:rPr dirty="0" sz="1300" spc="-10">
                <a:latin typeface="Calibri"/>
                <a:cs typeface="Calibri"/>
              </a:rPr>
              <a:t>status</a:t>
            </a:r>
            <a:r>
              <a:rPr dirty="0" sz="1300" spc="25">
                <a:latin typeface="Calibri"/>
                <a:cs typeface="Calibri"/>
              </a:rPr>
              <a:t> </a:t>
            </a:r>
            <a:r>
              <a:rPr dirty="0" sz="1300">
                <a:latin typeface="Calibri"/>
                <a:cs typeface="Calibri"/>
              </a:rPr>
              <a:t>with?</a:t>
            </a:r>
            <a:endParaRPr sz="1300">
              <a:latin typeface="Calibri"/>
              <a:cs typeface="Calibri"/>
            </a:endParaRPr>
          </a:p>
          <a:p>
            <a:pPr marL="298450" indent="-285750">
              <a:lnSpc>
                <a:spcPts val="1485"/>
              </a:lnSpc>
              <a:buFont typeface="Arial"/>
              <a:buChar char="•"/>
              <a:tabLst>
                <a:tab pos="297815" algn="l"/>
                <a:tab pos="298450" algn="l"/>
              </a:tabLst>
            </a:pPr>
            <a:r>
              <a:rPr dirty="0" sz="1300">
                <a:latin typeface="Calibri"/>
                <a:cs typeface="Calibri"/>
              </a:rPr>
              <a:t>What </a:t>
            </a:r>
            <a:r>
              <a:rPr dirty="0" sz="1300" spc="-10">
                <a:latin typeface="Calibri"/>
                <a:cs typeface="Calibri"/>
              </a:rPr>
              <a:t>are </a:t>
            </a:r>
            <a:r>
              <a:rPr dirty="0" sz="1300">
                <a:latin typeface="Calibri"/>
                <a:cs typeface="Calibri"/>
              </a:rPr>
              <a:t>benefits of someone </a:t>
            </a:r>
            <a:r>
              <a:rPr dirty="0" sz="1300" spc="-5">
                <a:latin typeface="Calibri"/>
                <a:cs typeface="Calibri"/>
              </a:rPr>
              <a:t>knowing your</a:t>
            </a:r>
            <a:r>
              <a:rPr dirty="0" sz="1300" spc="45">
                <a:latin typeface="Calibri"/>
                <a:cs typeface="Calibri"/>
              </a:rPr>
              <a:t> </a:t>
            </a:r>
            <a:r>
              <a:rPr dirty="0" sz="1300" spc="-10">
                <a:latin typeface="Calibri"/>
                <a:cs typeface="Calibri"/>
              </a:rPr>
              <a:t>status?</a:t>
            </a:r>
            <a:endParaRPr sz="1300">
              <a:latin typeface="Calibri"/>
              <a:cs typeface="Calibri"/>
            </a:endParaRPr>
          </a:p>
          <a:p>
            <a:pPr marL="298450" indent="-285750">
              <a:lnSpc>
                <a:spcPct val="100000"/>
              </a:lnSpc>
              <a:spcBef>
                <a:spcPts val="50"/>
              </a:spcBef>
              <a:buFont typeface="Arial"/>
              <a:buChar char="•"/>
              <a:tabLst>
                <a:tab pos="297815" algn="l"/>
                <a:tab pos="298450" algn="l"/>
              </a:tabLst>
            </a:pP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decide </a:t>
            </a:r>
            <a:r>
              <a:rPr dirty="0" sz="1300" spc="-5">
                <a:latin typeface="Calibri"/>
                <a:cs typeface="Calibri"/>
              </a:rPr>
              <a:t>whether </a:t>
            </a:r>
            <a:r>
              <a:rPr dirty="0" sz="1300" spc="-10">
                <a:latin typeface="Calibri"/>
                <a:cs typeface="Calibri"/>
              </a:rPr>
              <a:t>you </a:t>
            </a:r>
            <a:r>
              <a:rPr dirty="0" sz="1300" spc="-5">
                <a:latin typeface="Calibri"/>
                <a:cs typeface="Calibri"/>
              </a:rPr>
              <a:t>can trust</a:t>
            </a:r>
            <a:r>
              <a:rPr dirty="0" sz="1300" spc="75">
                <a:latin typeface="Calibri"/>
                <a:cs typeface="Calibri"/>
              </a:rPr>
              <a:t> </a:t>
            </a:r>
            <a:r>
              <a:rPr dirty="0" sz="1300">
                <a:latin typeface="Calibri"/>
                <a:cs typeface="Calibri"/>
              </a:rPr>
              <a:t>someone?</a:t>
            </a:r>
            <a:endParaRPr sz="1300">
              <a:latin typeface="Calibri"/>
              <a:cs typeface="Calibri"/>
            </a:endParaRPr>
          </a:p>
          <a:p>
            <a:pPr marL="298450" indent="-285750">
              <a:lnSpc>
                <a:spcPts val="1525"/>
              </a:lnSpc>
              <a:spcBef>
                <a:spcPts val="45"/>
              </a:spcBef>
              <a:buFont typeface="Arial"/>
              <a:buChar char="•"/>
              <a:tabLst>
                <a:tab pos="297815" algn="l"/>
                <a:tab pos="298450" algn="l"/>
              </a:tabLst>
            </a:pP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spc="-5">
                <a:latin typeface="Calibri"/>
                <a:cs typeface="Calibri"/>
              </a:rPr>
              <a:t>tell </a:t>
            </a:r>
            <a:r>
              <a:rPr dirty="0" sz="1300">
                <a:latin typeface="Calibri"/>
                <a:cs typeface="Calibri"/>
              </a:rPr>
              <a:t>someone </a:t>
            </a:r>
            <a:r>
              <a:rPr dirty="0" sz="1300" spc="-5">
                <a:latin typeface="Calibri"/>
                <a:cs typeface="Calibri"/>
              </a:rPr>
              <a:t>your</a:t>
            </a:r>
            <a:r>
              <a:rPr dirty="0" sz="1300" spc="50">
                <a:latin typeface="Calibri"/>
                <a:cs typeface="Calibri"/>
              </a:rPr>
              <a:t> </a:t>
            </a:r>
            <a:r>
              <a:rPr dirty="0" sz="1300" spc="-10">
                <a:latin typeface="Calibri"/>
                <a:cs typeface="Calibri"/>
              </a:rPr>
              <a:t>status?</a:t>
            </a:r>
            <a:endParaRPr sz="1300">
              <a:latin typeface="Calibri"/>
              <a:cs typeface="Calibri"/>
            </a:endParaRPr>
          </a:p>
          <a:p>
            <a:pPr marL="298450" marR="167640" indent="-285750">
              <a:lnSpc>
                <a:spcPts val="1300"/>
              </a:lnSpc>
              <a:spcBef>
                <a:spcPts val="225"/>
              </a:spcBef>
              <a:buFont typeface="Arial"/>
              <a:buChar char="•"/>
              <a:tabLst>
                <a:tab pos="297815" algn="l"/>
                <a:tab pos="298450" algn="l"/>
              </a:tabLst>
            </a:pPr>
            <a:r>
              <a:rPr dirty="0" sz="1300" spc="-10">
                <a:latin typeface="Calibri"/>
                <a:cs typeface="Calibri"/>
              </a:rPr>
              <a:t>Are you </a:t>
            </a:r>
            <a:r>
              <a:rPr dirty="0" sz="1300" spc="-5">
                <a:latin typeface="Calibri"/>
                <a:cs typeface="Calibri"/>
              </a:rPr>
              <a:t>concerned that harm might come </a:t>
            </a:r>
            <a:r>
              <a:rPr dirty="0" sz="1300" spc="-10">
                <a:latin typeface="Calibri"/>
                <a:cs typeface="Calibri"/>
              </a:rPr>
              <a:t>to you </a:t>
            </a:r>
            <a:r>
              <a:rPr dirty="0" sz="1300">
                <a:latin typeface="Calibri"/>
                <a:cs typeface="Calibri"/>
              </a:rPr>
              <a:t>if </a:t>
            </a:r>
            <a:r>
              <a:rPr dirty="0" sz="1300" spc="-10">
                <a:latin typeface="Calibri"/>
                <a:cs typeface="Calibri"/>
              </a:rPr>
              <a:t>you </a:t>
            </a:r>
            <a:r>
              <a:rPr dirty="0" sz="1300">
                <a:latin typeface="Calibri"/>
                <a:cs typeface="Calibri"/>
              </a:rPr>
              <a:t>disclose </a:t>
            </a:r>
            <a:r>
              <a:rPr dirty="0" sz="1300" spc="-5">
                <a:latin typeface="Calibri"/>
                <a:cs typeface="Calibri"/>
              </a:rPr>
              <a:t>your  HIV</a:t>
            </a:r>
            <a:r>
              <a:rPr dirty="0" sz="1300">
                <a:latin typeface="Calibri"/>
                <a:cs typeface="Calibri"/>
              </a:rPr>
              <a:t> </a:t>
            </a:r>
            <a:r>
              <a:rPr dirty="0" sz="1300" spc="-10">
                <a:latin typeface="Calibri"/>
                <a:cs typeface="Calibri"/>
              </a:rPr>
              <a:t>status?</a:t>
            </a:r>
            <a:endParaRPr sz="1300">
              <a:latin typeface="Calibri"/>
              <a:cs typeface="Calibri"/>
            </a:endParaRPr>
          </a:p>
          <a:p>
            <a:pPr marL="298450" marR="363220" indent="-285750">
              <a:lnSpc>
                <a:spcPts val="1300"/>
              </a:lnSpc>
              <a:spcBef>
                <a:spcPts val="209"/>
              </a:spcBef>
              <a:buFont typeface="Arial"/>
              <a:buChar char="•"/>
              <a:tabLst>
                <a:tab pos="297815" algn="l"/>
                <a:tab pos="298450" algn="l"/>
              </a:tabLst>
            </a:pPr>
            <a:r>
              <a:rPr dirty="0" sz="1300" spc="-5">
                <a:latin typeface="Calibri"/>
                <a:cs typeface="Calibri"/>
              </a:rPr>
              <a:t>If someone </a:t>
            </a:r>
            <a:r>
              <a:rPr dirty="0" sz="1300" spc="-10">
                <a:latin typeface="Calibri"/>
                <a:cs typeface="Calibri"/>
              </a:rPr>
              <a:t>asked </a:t>
            </a:r>
            <a:r>
              <a:rPr dirty="0" sz="1300">
                <a:latin typeface="Calibri"/>
                <a:cs typeface="Calibri"/>
              </a:rPr>
              <a:t>about </a:t>
            </a:r>
            <a:r>
              <a:rPr dirty="0" sz="1300" spc="-5">
                <a:latin typeface="Calibri"/>
                <a:cs typeface="Calibri"/>
              </a:rPr>
              <a:t>your </a:t>
            </a:r>
            <a:r>
              <a:rPr dirty="0" sz="1300" spc="-10">
                <a:latin typeface="Calibri"/>
                <a:cs typeface="Calibri"/>
              </a:rPr>
              <a:t>baby’s </a:t>
            </a:r>
            <a:r>
              <a:rPr dirty="0" sz="1300" spc="-5">
                <a:latin typeface="Calibri"/>
                <a:cs typeface="Calibri"/>
              </a:rPr>
              <a:t>HIV </a:t>
            </a:r>
            <a:r>
              <a:rPr dirty="0" sz="1300" spc="-10">
                <a:latin typeface="Calibri"/>
                <a:cs typeface="Calibri"/>
              </a:rPr>
              <a:t>status </a:t>
            </a:r>
            <a:r>
              <a:rPr dirty="0" sz="1300">
                <a:latin typeface="Calibri"/>
                <a:cs typeface="Calibri"/>
              </a:rPr>
              <a:t>or </a:t>
            </a:r>
            <a:r>
              <a:rPr dirty="0" sz="1300" spc="-10">
                <a:latin typeface="Calibri"/>
                <a:cs typeface="Calibri"/>
              </a:rPr>
              <a:t>why </a:t>
            </a:r>
            <a:r>
              <a:rPr dirty="0" sz="1300">
                <a:latin typeface="Calibri"/>
                <a:cs typeface="Calibri"/>
              </a:rPr>
              <a:t>the </a:t>
            </a:r>
            <a:r>
              <a:rPr dirty="0" sz="1300" spc="-5">
                <a:latin typeface="Calibri"/>
                <a:cs typeface="Calibri"/>
              </a:rPr>
              <a:t>baby </a:t>
            </a:r>
            <a:r>
              <a:rPr dirty="0" sz="1300">
                <a:latin typeface="Calibri"/>
                <a:cs typeface="Calibri"/>
              </a:rPr>
              <a:t>is  </a:t>
            </a:r>
            <a:r>
              <a:rPr dirty="0" sz="1300" spc="-5">
                <a:latin typeface="Calibri"/>
                <a:cs typeface="Calibri"/>
              </a:rPr>
              <a:t>taking </a:t>
            </a:r>
            <a:r>
              <a:rPr dirty="0" sz="1300" spc="-25">
                <a:latin typeface="Calibri"/>
                <a:cs typeface="Calibri"/>
              </a:rPr>
              <a:t>ARVs </a:t>
            </a:r>
            <a:r>
              <a:rPr dirty="0" sz="1300" spc="-5">
                <a:latin typeface="Calibri"/>
                <a:cs typeface="Calibri"/>
              </a:rPr>
              <a:t>what would </a:t>
            </a:r>
            <a:r>
              <a:rPr dirty="0" sz="1300" spc="-10">
                <a:latin typeface="Calibri"/>
                <a:cs typeface="Calibri"/>
              </a:rPr>
              <a:t>you</a:t>
            </a:r>
            <a:r>
              <a:rPr dirty="0" sz="1300" spc="75">
                <a:latin typeface="Calibri"/>
                <a:cs typeface="Calibri"/>
              </a:rPr>
              <a:t> </a:t>
            </a:r>
            <a:r>
              <a:rPr dirty="0" sz="1300" spc="-10">
                <a:latin typeface="Calibri"/>
                <a:cs typeface="Calibri"/>
              </a:rPr>
              <a:t>say?</a:t>
            </a:r>
            <a:endParaRPr sz="1300">
              <a:latin typeface="Calibri"/>
              <a:cs typeface="Calibri"/>
            </a:endParaRPr>
          </a:p>
          <a:p>
            <a:pPr marL="298450" marR="62865" indent="-285750">
              <a:lnSpc>
                <a:spcPct val="81000"/>
              </a:lnSpc>
              <a:spcBef>
                <a:spcPts val="240"/>
              </a:spcBef>
              <a:buFont typeface="Arial"/>
              <a:buChar char="•"/>
              <a:tabLst>
                <a:tab pos="297815" algn="l"/>
                <a:tab pos="298450" algn="l"/>
              </a:tabLst>
            </a:pPr>
            <a:r>
              <a:rPr dirty="0" sz="1300">
                <a:latin typeface="Calibri"/>
                <a:cs typeface="Calibri"/>
              </a:rPr>
              <a:t>Will/does </a:t>
            </a:r>
            <a:r>
              <a:rPr dirty="0" sz="1300" spc="-10">
                <a:latin typeface="Calibri"/>
                <a:cs typeface="Calibri"/>
              </a:rPr>
              <a:t>anyone </a:t>
            </a:r>
            <a:r>
              <a:rPr dirty="0" sz="1300">
                <a:latin typeface="Calibri"/>
                <a:cs typeface="Calibri"/>
              </a:rPr>
              <a:t>else </a:t>
            </a:r>
            <a:r>
              <a:rPr dirty="0" sz="1300" spc="-10">
                <a:latin typeface="Calibri"/>
                <a:cs typeface="Calibri"/>
              </a:rPr>
              <a:t>care for </a:t>
            </a:r>
            <a:r>
              <a:rPr dirty="0" sz="1300" spc="-5">
                <a:latin typeface="Calibri"/>
                <a:cs typeface="Calibri"/>
              </a:rPr>
              <a:t>your baby? </a:t>
            </a:r>
            <a:r>
              <a:rPr dirty="0" sz="1300">
                <a:latin typeface="Calibri"/>
                <a:cs typeface="Calibri"/>
              </a:rPr>
              <a:t>What </a:t>
            </a:r>
            <a:r>
              <a:rPr dirty="0" sz="1300" spc="-5">
                <a:latin typeface="Calibri"/>
                <a:cs typeface="Calibri"/>
              </a:rPr>
              <a:t>will </a:t>
            </a:r>
            <a:r>
              <a:rPr dirty="0" sz="1300" spc="-10">
                <a:latin typeface="Calibri"/>
                <a:cs typeface="Calibri"/>
              </a:rPr>
              <a:t>you tell/have you  </a:t>
            </a:r>
            <a:r>
              <a:rPr dirty="0" sz="1300" spc="-5">
                <a:latin typeface="Calibri"/>
                <a:cs typeface="Calibri"/>
              </a:rPr>
              <a:t>told that person </a:t>
            </a:r>
            <a:r>
              <a:rPr dirty="0" sz="1300">
                <a:latin typeface="Calibri"/>
                <a:cs typeface="Calibri"/>
              </a:rPr>
              <a:t>about </a:t>
            </a:r>
            <a:r>
              <a:rPr dirty="0" sz="1300" spc="-5">
                <a:latin typeface="Calibri"/>
                <a:cs typeface="Calibri"/>
              </a:rPr>
              <a:t>your HIV </a:t>
            </a:r>
            <a:r>
              <a:rPr dirty="0" sz="1300" spc="-10">
                <a:latin typeface="Calibri"/>
                <a:cs typeface="Calibri"/>
              </a:rPr>
              <a:t>status? </a:t>
            </a:r>
            <a:r>
              <a:rPr dirty="0" sz="1300" spc="-5">
                <a:latin typeface="Calibri"/>
                <a:cs typeface="Calibri"/>
              </a:rPr>
              <a:t>What will </a:t>
            </a:r>
            <a:r>
              <a:rPr dirty="0" sz="1300" spc="-10">
                <a:latin typeface="Calibri"/>
                <a:cs typeface="Calibri"/>
              </a:rPr>
              <a:t>you </a:t>
            </a:r>
            <a:r>
              <a:rPr dirty="0" sz="1300" spc="-5">
                <a:latin typeface="Calibri"/>
                <a:cs typeface="Calibri"/>
              </a:rPr>
              <a:t>tell that person  </a:t>
            </a:r>
            <a:r>
              <a:rPr dirty="0" sz="1300">
                <a:latin typeface="Calibri"/>
                <a:cs typeface="Calibri"/>
              </a:rPr>
              <a:t>about </a:t>
            </a:r>
            <a:r>
              <a:rPr dirty="0" sz="1300" spc="-5">
                <a:latin typeface="Calibri"/>
                <a:cs typeface="Calibri"/>
              </a:rPr>
              <a:t>your </a:t>
            </a:r>
            <a:r>
              <a:rPr dirty="0" sz="1300" spc="-10">
                <a:latin typeface="Calibri"/>
                <a:cs typeface="Calibri"/>
              </a:rPr>
              <a:t>baby’s </a:t>
            </a:r>
            <a:r>
              <a:rPr dirty="0" sz="1300" spc="-5">
                <a:latin typeface="Calibri"/>
                <a:cs typeface="Calibri"/>
              </a:rPr>
              <a:t>HIV status? About his/her risk </a:t>
            </a:r>
            <a:r>
              <a:rPr dirty="0" sz="1300">
                <a:latin typeface="Calibri"/>
                <a:cs typeface="Calibri"/>
              </a:rPr>
              <a:t>of </a:t>
            </a:r>
            <a:r>
              <a:rPr dirty="0" sz="1300" spc="-5">
                <a:latin typeface="Calibri"/>
                <a:cs typeface="Calibri"/>
              </a:rPr>
              <a:t>getting HIV </a:t>
            </a:r>
            <a:r>
              <a:rPr dirty="0" sz="1300" spc="-10">
                <a:latin typeface="Calibri"/>
                <a:cs typeface="Calibri"/>
              </a:rPr>
              <a:t>from  </a:t>
            </a:r>
            <a:r>
              <a:rPr dirty="0" sz="1300">
                <a:latin typeface="Calibri"/>
                <a:cs typeface="Calibri"/>
              </a:rPr>
              <a:t>the </a:t>
            </a:r>
            <a:r>
              <a:rPr dirty="0" sz="1300" spc="-5">
                <a:latin typeface="Calibri"/>
                <a:cs typeface="Calibri"/>
              </a:rPr>
              <a:t>baby?</a:t>
            </a:r>
            <a:endParaRPr sz="1300">
              <a:latin typeface="Calibri"/>
              <a:cs typeface="Calibri"/>
            </a:endParaRPr>
          </a:p>
          <a:p>
            <a:pPr>
              <a:lnSpc>
                <a:spcPct val="100000"/>
              </a:lnSpc>
              <a:spcBef>
                <a:spcPts val="10"/>
              </a:spcBef>
              <a:buFont typeface="Arial"/>
              <a:buChar char="•"/>
            </a:pPr>
            <a:endParaRPr sz="1250">
              <a:latin typeface="Calibri"/>
              <a:cs typeface="Calibri"/>
            </a:endParaRPr>
          </a:p>
          <a:p>
            <a:pPr marL="12700">
              <a:lnSpc>
                <a:spcPct val="100000"/>
              </a:lnSpc>
            </a:pPr>
            <a:r>
              <a:rPr dirty="0" sz="1300" spc="-5">
                <a:latin typeface="Calibri"/>
                <a:cs typeface="Calibri"/>
              </a:rPr>
              <a:t>If </a:t>
            </a:r>
            <a:r>
              <a:rPr dirty="0" sz="1300">
                <a:latin typeface="Calibri"/>
                <a:cs typeface="Calibri"/>
              </a:rPr>
              <a:t>the </a:t>
            </a:r>
            <a:r>
              <a:rPr dirty="0" sz="1300" spc="-5">
                <a:latin typeface="Calibri"/>
                <a:cs typeface="Calibri"/>
              </a:rPr>
              <a:t>person </a:t>
            </a:r>
            <a:r>
              <a:rPr dirty="0" sz="1300">
                <a:latin typeface="Calibri"/>
                <a:cs typeface="Calibri"/>
              </a:rPr>
              <a:t>is in a</a:t>
            </a:r>
            <a:r>
              <a:rPr dirty="0" sz="1300" spc="-10">
                <a:latin typeface="Calibri"/>
                <a:cs typeface="Calibri"/>
              </a:rPr>
              <a:t> </a:t>
            </a:r>
            <a:r>
              <a:rPr dirty="0" sz="1300" spc="-5">
                <a:latin typeface="Calibri"/>
                <a:cs typeface="Calibri"/>
              </a:rPr>
              <a:t>relationship:</a:t>
            </a:r>
            <a:endParaRPr sz="1300">
              <a:latin typeface="Calibri"/>
              <a:cs typeface="Calibri"/>
            </a:endParaRPr>
          </a:p>
          <a:p>
            <a:pPr marL="298450" marR="28575" indent="-285750">
              <a:lnSpc>
                <a:spcPct val="76900"/>
              </a:lnSpc>
              <a:spcBef>
                <a:spcPts val="409"/>
              </a:spcBef>
              <a:buFont typeface="Arial"/>
              <a:buChar char="•"/>
              <a:tabLst>
                <a:tab pos="297815" algn="l"/>
                <a:tab pos="298450" algn="l"/>
              </a:tabLst>
            </a:pPr>
            <a:r>
              <a:rPr dirty="0" sz="1300" spc="-5">
                <a:latin typeface="Calibri"/>
                <a:cs typeface="Calibri"/>
              </a:rPr>
              <a:t>Why </a:t>
            </a:r>
            <a:r>
              <a:rPr dirty="0" sz="1300">
                <a:latin typeface="Calibri"/>
                <a:cs typeface="Calibri"/>
              </a:rPr>
              <a:t>and how </a:t>
            </a:r>
            <a:r>
              <a:rPr dirty="0" sz="1300" spc="-5">
                <a:latin typeface="Calibri"/>
                <a:cs typeface="Calibri"/>
              </a:rPr>
              <a:t>might </a:t>
            </a:r>
            <a:r>
              <a:rPr dirty="0" sz="1300">
                <a:latin typeface="Calibri"/>
                <a:cs typeface="Calibri"/>
              </a:rPr>
              <a:t>it be beneficial </a:t>
            </a:r>
            <a:r>
              <a:rPr dirty="0" sz="1300" spc="-10">
                <a:latin typeface="Calibri"/>
                <a:cs typeface="Calibri"/>
              </a:rPr>
              <a:t>for </a:t>
            </a:r>
            <a:r>
              <a:rPr dirty="0" sz="1300" spc="-5">
                <a:latin typeface="Calibri"/>
                <a:cs typeface="Calibri"/>
              </a:rPr>
              <a:t>your </a:t>
            </a:r>
            <a:r>
              <a:rPr dirty="0" sz="1300">
                <a:latin typeface="Calibri"/>
                <a:cs typeface="Calibri"/>
              </a:rPr>
              <a:t>partner if </a:t>
            </a:r>
            <a:r>
              <a:rPr dirty="0" sz="1300" spc="-10">
                <a:latin typeface="Calibri"/>
                <a:cs typeface="Calibri"/>
              </a:rPr>
              <a:t>you </a:t>
            </a:r>
            <a:r>
              <a:rPr dirty="0" sz="1300" spc="-15">
                <a:latin typeface="Calibri"/>
                <a:cs typeface="Calibri"/>
              </a:rPr>
              <a:t>were </a:t>
            </a:r>
            <a:r>
              <a:rPr dirty="0" sz="1300" spc="-5">
                <a:latin typeface="Calibri"/>
                <a:cs typeface="Calibri"/>
              </a:rPr>
              <a:t>taking  your </a:t>
            </a:r>
            <a:r>
              <a:rPr dirty="0" sz="1300" spc="-25">
                <a:latin typeface="Calibri"/>
                <a:cs typeface="Calibri"/>
              </a:rPr>
              <a:t>ARVs </a:t>
            </a:r>
            <a:r>
              <a:rPr dirty="0" sz="1300" spc="-5">
                <a:latin typeface="Calibri"/>
                <a:cs typeface="Calibri"/>
              </a:rPr>
              <a:t>every</a:t>
            </a:r>
            <a:r>
              <a:rPr dirty="0" sz="1300" spc="35">
                <a:latin typeface="Calibri"/>
                <a:cs typeface="Calibri"/>
              </a:rPr>
              <a:t> </a:t>
            </a:r>
            <a:r>
              <a:rPr dirty="0" sz="1300" spc="-10">
                <a:latin typeface="Calibri"/>
                <a:cs typeface="Calibri"/>
              </a:rPr>
              <a:t>day?</a:t>
            </a:r>
            <a:endParaRPr sz="1300">
              <a:latin typeface="Calibri"/>
              <a:cs typeface="Calibri"/>
            </a:endParaRPr>
          </a:p>
          <a:p>
            <a:pPr marL="298450" indent="-285750">
              <a:lnSpc>
                <a:spcPts val="1535"/>
              </a:lnSpc>
              <a:spcBef>
                <a:spcPts val="25"/>
              </a:spcBef>
              <a:buFont typeface="Arial"/>
              <a:buChar char="•"/>
              <a:tabLst>
                <a:tab pos="297815" algn="l"/>
                <a:tab pos="298450" algn="l"/>
              </a:tabLst>
            </a:pP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5">
                <a:latin typeface="Calibri"/>
                <a:cs typeface="Calibri"/>
              </a:rPr>
              <a:t>your partner might support </a:t>
            </a:r>
            <a:r>
              <a:rPr dirty="0" sz="1300" spc="-10">
                <a:latin typeface="Calibri"/>
                <a:cs typeface="Calibri"/>
              </a:rPr>
              <a:t>you to </a:t>
            </a:r>
            <a:r>
              <a:rPr dirty="0" sz="1300" spc="-20">
                <a:latin typeface="Calibri"/>
                <a:cs typeface="Calibri"/>
              </a:rPr>
              <a:t>take </a:t>
            </a:r>
            <a:r>
              <a:rPr dirty="0" sz="1300" spc="-5">
                <a:latin typeface="Calibri"/>
                <a:cs typeface="Calibri"/>
              </a:rPr>
              <a:t>your</a:t>
            </a:r>
            <a:r>
              <a:rPr dirty="0" sz="1300" spc="140">
                <a:latin typeface="Calibri"/>
                <a:cs typeface="Calibri"/>
              </a:rPr>
              <a:t> </a:t>
            </a:r>
            <a:r>
              <a:rPr dirty="0" sz="1300" spc="-20">
                <a:latin typeface="Calibri"/>
                <a:cs typeface="Calibri"/>
              </a:rPr>
              <a:t>ARVs?</a:t>
            </a:r>
            <a:endParaRPr sz="1300">
              <a:latin typeface="Calibri"/>
              <a:cs typeface="Calibri"/>
            </a:endParaRPr>
          </a:p>
          <a:p>
            <a:pPr marL="298450" marR="34925" indent="-285750">
              <a:lnSpc>
                <a:spcPts val="1300"/>
              </a:lnSpc>
              <a:spcBef>
                <a:spcPts val="235"/>
              </a:spcBef>
              <a:buFont typeface="Arial"/>
              <a:buChar char="•"/>
              <a:tabLst>
                <a:tab pos="297815" algn="l"/>
                <a:tab pos="298450" algn="l"/>
              </a:tabLst>
            </a:pP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5">
                <a:latin typeface="Calibri"/>
                <a:cs typeface="Calibri"/>
              </a:rPr>
              <a:t>your partner might support </a:t>
            </a:r>
            <a:r>
              <a:rPr dirty="0" sz="1300" spc="-10">
                <a:latin typeface="Calibri"/>
                <a:cs typeface="Calibri"/>
              </a:rPr>
              <a:t>you to </a:t>
            </a:r>
            <a:r>
              <a:rPr dirty="0" sz="1300" spc="-5">
                <a:latin typeface="Calibri"/>
                <a:cs typeface="Calibri"/>
              </a:rPr>
              <a:t>give </a:t>
            </a:r>
            <a:r>
              <a:rPr dirty="0" sz="1300" spc="-25">
                <a:latin typeface="Calibri"/>
                <a:cs typeface="Calibri"/>
              </a:rPr>
              <a:t>ARVs </a:t>
            </a:r>
            <a:r>
              <a:rPr dirty="0" sz="1300" spc="-10">
                <a:latin typeface="Calibri"/>
                <a:cs typeface="Calibri"/>
              </a:rPr>
              <a:t>to </a:t>
            </a:r>
            <a:r>
              <a:rPr dirty="0" sz="1300" spc="-5">
                <a:latin typeface="Calibri"/>
                <a:cs typeface="Calibri"/>
              </a:rPr>
              <a:t>your  baby?</a:t>
            </a:r>
            <a:endParaRPr sz="1300">
              <a:latin typeface="Calibri"/>
              <a:cs typeface="Calibri"/>
            </a:endParaRPr>
          </a:p>
        </p:txBody>
      </p:sp>
      <p:grpSp>
        <p:nvGrpSpPr>
          <p:cNvPr id="4" name="object 4"/>
          <p:cNvGrpSpPr/>
          <p:nvPr/>
        </p:nvGrpSpPr>
        <p:grpSpPr>
          <a:xfrm>
            <a:off x="3986784" y="1493519"/>
            <a:ext cx="104139" cy="5663565"/>
            <a:chOff x="3986784" y="1493519"/>
            <a:chExt cx="104139" cy="5663565"/>
          </a:xfrm>
        </p:grpSpPr>
        <p:sp>
          <p:nvSpPr>
            <p:cNvPr id="5" name="object 5"/>
            <p:cNvSpPr/>
            <p:nvPr/>
          </p:nvSpPr>
          <p:spPr>
            <a:xfrm>
              <a:off x="3986784" y="1493519"/>
              <a:ext cx="103632" cy="566318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038600" y="1514563"/>
              <a:ext cx="0" cy="5572125"/>
            </a:xfrm>
            <a:custGeom>
              <a:avLst/>
              <a:gdLst/>
              <a:ahLst/>
              <a:cxnLst/>
              <a:rect l="l" t="t" r="r" b="b"/>
              <a:pathLst>
                <a:path w="0" h="5572125">
                  <a:moveTo>
                    <a:pt x="0" y="0"/>
                  </a:moveTo>
                  <a:lnTo>
                    <a:pt x="1" y="5572036"/>
                  </a:lnTo>
                </a:path>
              </a:pathLst>
            </a:custGeom>
            <a:ln w="19050">
              <a:solidFill>
                <a:srgbClr val="002060"/>
              </a:solidFill>
            </a:ln>
          </p:spPr>
          <p:txBody>
            <a:bodyPr wrap="square" lIns="0" tIns="0" rIns="0" bIns="0" rtlCol="0"/>
            <a:lstStyle/>
            <a:p/>
          </p:txBody>
        </p:sp>
      </p:grpSp>
      <p:sp>
        <p:nvSpPr>
          <p:cNvPr id="7" name="object 7"/>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4BACC6"/>
          </a:solidFill>
        </p:spPr>
        <p:txBody>
          <a:bodyPr wrap="square" lIns="0" tIns="0" rIns="0" bIns="0" rtlCol="0"/>
          <a:lstStyle/>
          <a:p/>
        </p:txBody>
      </p:sp>
      <p:sp>
        <p:nvSpPr>
          <p:cNvPr id="8" name="object 8"/>
          <p:cNvSpPr txBox="1">
            <a:spLocks noGrp="1"/>
          </p:cNvSpPr>
          <p:nvPr>
            <p:ph type="title"/>
          </p:nvPr>
        </p:nvSpPr>
        <p:spPr>
          <a:xfrm>
            <a:off x="936748" y="625347"/>
            <a:ext cx="6161405"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17. </a:t>
            </a:r>
            <a:r>
              <a:rPr dirty="0" sz="2800" spc="-5">
                <a:solidFill>
                  <a:srgbClr val="FFFFFF"/>
                </a:solidFill>
              </a:rPr>
              <a:t>Managing </a:t>
            </a:r>
            <a:r>
              <a:rPr dirty="0" sz="2800" spc="-10">
                <a:solidFill>
                  <a:srgbClr val="FFFFFF"/>
                </a:solidFill>
              </a:rPr>
              <a:t>privacy </a:t>
            </a:r>
            <a:r>
              <a:rPr dirty="0" sz="2800">
                <a:solidFill>
                  <a:srgbClr val="FFFFFF"/>
                </a:solidFill>
              </a:rPr>
              <a:t>and </a:t>
            </a:r>
            <a:r>
              <a:rPr dirty="0" sz="2800" spc="-15">
                <a:solidFill>
                  <a:srgbClr val="FFFFFF"/>
                </a:solidFill>
              </a:rPr>
              <a:t>getting</a:t>
            </a:r>
            <a:r>
              <a:rPr dirty="0" sz="2800" spc="10">
                <a:solidFill>
                  <a:srgbClr val="FFFFFF"/>
                </a:solidFill>
              </a:rPr>
              <a:t> </a:t>
            </a:r>
            <a:r>
              <a:rPr dirty="0" sz="2800" spc="-5">
                <a:solidFill>
                  <a:srgbClr val="FFFFFF"/>
                </a:solidFill>
              </a:rPr>
              <a:t>support</a:t>
            </a:r>
            <a:endParaRPr sz="2800"/>
          </a:p>
        </p:txBody>
      </p:sp>
      <p:grpSp>
        <p:nvGrpSpPr>
          <p:cNvPr id="9" name="object 9"/>
          <p:cNvGrpSpPr/>
          <p:nvPr/>
        </p:nvGrpSpPr>
        <p:grpSpPr>
          <a:xfrm>
            <a:off x="609600" y="4325111"/>
            <a:ext cx="3142615" cy="1377950"/>
            <a:chOff x="609600" y="4325111"/>
            <a:chExt cx="3142615" cy="1377950"/>
          </a:xfrm>
        </p:grpSpPr>
        <p:sp>
          <p:nvSpPr>
            <p:cNvPr id="10" name="object 10"/>
            <p:cNvSpPr/>
            <p:nvPr/>
          </p:nvSpPr>
          <p:spPr>
            <a:xfrm>
              <a:off x="609600" y="4325111"/>
              <a:ext cx="3142488" cy="1377695"/>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651164" y="4343399"/>
              <a:ext cx="3059430" cy="1295400"/>
            </a:xfrm>
            <a:custGeom>
              <a:avLst/>
              <a:gdLst/>
              <a:ahLst/>
              <a:cxnLst/>
              <a:rect l="l" t="t" r="r" b="b"/>
              <a:pathLst>
                <a:path w="3059429" h="1295400">
                  <a:moveTo>
                    <a:pt x="3059121" y="0"/>
                  </a:moveTo>
                  <a:lnTo>
                    <a:pt x="0" y="0"/>
                  </a:lnTo>
                  <a:lnTo>
                    <a:pt x="0" y="1295400"/>
                  </a:lnTo>
                  <a:lnTo>
                    <a:pt x="3059121" y="1295400"/>
                  </a:lnTo>
                  <a:lnTo>
                    <a:pt x="3059121" y="0"/>
                  </a:lnTo>
                  <a:close/>
                </a:path>
              </a:pathLst>
            </a:custGeom>
            <a:solidFill>
              <a:srgbClr val="FFFFCC"/>
            </a:solidFill>
          </p:spPr>
          <p:txBody>
            <a:bodyPr wrap="square" lIns="0" tIns="0" rIns="0" bIns="0" rtlCol="0"/>
            <a:lstStyle/>
            <a:p/>
          </p:txBody>
        </p:sp>
      </p:grpSp>
      <p:sp>
        <p:nvSpPr>
          <p:cNvPr id="12" name="object 12"/>
          <p:cNvSpPr txBox="1"/>
          <p:nvPr/>
        </p:nvSpPr>
        <p:spPr>
          <a:xfrm>
            <a:off x="651164" y="4343400"/>
            <a:ext cx="3059430" cy="1295400"/>
          </a:xfrm>
          <a:prstGeom prst="rect">
            <a:avLst/>
          </a:prstGeom>
        </p:spPr>
        <p:txBody>
          <a:bodyPr wrap="square" lIns="0" tIns="3175" rIns="0" bIns="0" rtlCol="0" vert="horz">
            <a:spAutoFit/>
          </a:bodyPr>
          <a:lstStyle/>
          <a:p>
            <a:pPr>
              <a:lnSpc>
                <a:spcPct val="100000"/>
              </a:lnSpc>
              <a:spcBef>
                <a:spcPts val="25"/>
              </a:spcBef>
            </a:pPr>
            <a:endParaRPr sz="1550">
              <a:latin typeface="Times New Roman"/>
              <a:cs typeface="Times New Roman"/>
            </a:endParaRPr>
          </a:p>
          <a:p>
            <a:pPr marL="671195">
              <a:lnSpc>
                <a:spcPct val="100000"/>
              </a:lnSpc>
              <a:spcBef>
                <a:spcPts val="5"/>
              </a:spcBef>
            </a:pPr>
            <a:r>
              <a:rPr dirty="0" sz="1500" spc="-5" b="1">
                <a:latin typeface="Calibri"/>
                <a:cs typeface="Calibri"/>
              </a:rPr>
              <a:t>Document</a:t>
            </a:r>
            <a:endParaRPr sz="1500">
              <a:latin typeface="Calibri"/>
              <a:cs typeface="Calibri"/>
            </a:endParaRPr>
          </a:p>
          <a:p>
            <a:pPr marL="132715" marR="201930">
              <a:lnSpc>
                <a:spcPct val="80000"/>
              </a:lnSpc>
              <a:spcBef>
                <a:spcPts val="1500"/>
              </a:spcBef>
            </a:pPr>
            <a:r>
              <a:rPr dirty="0" sz="1200" spc="-5">
                <a:latin typeface="Calibri"/>
                <a:cs typeface="Calibri"/>
              </a:rPr>
              <a:t>Document planned </a:t>
            </a:r>
            <a:r>
              <a:rPr dirty="0" sz="1200" spc="-10">
                <a:latin typeface="Calibri"/>
                <a:cs typeface="Calibri"/>
              </a:rPr>
              <a:t>interventions to address  barriers identified by patient </a:t>
            </a:r>
            <a:r>
              <a:rPr dirty="0" sz="1200">
                <a:latin typeface="Calibri"/>
                <a:cs typeface="Calibri"/>
              </a:rPr>
              <a:t>on </a:t>
            </a:r>
            <a:r>
              <a:rPr dirty="0" sz="1200" spc="-10">
                <a:latin typeface="Calibri"/>
                <a:cs typeface="Calibri"/>
              </a:rPr>
              <a:t>the  </a:t>
            </a:r>
            <a:r>
              <a:rPr dirty="0" sz="1200" b="1">
                <a:latin typeface="Calibri"/>
                <a:cs typeface="Calibri"/>
              </a:rPr>
              <a:t>Enhanced </a:t>
            </a:r>
            <a:r>
              <a:rPr dirty="0" sz="1200" spc="-5" b="1">
                <a:latin typeface="Calibri"/>
                <a:cs typeface="Calibri"/>
              </a:rPr>
              <a:t>Adherence Plan</a:t>
            </a:r>
            <a:r>
              <a:rPr dirty="0" sz="1200" spc="10" b="1">
                <a:latin typeface="Calibri"/>
                <a:cs typeface="Calibri"/>
              </a:rPr>
              <a:t> </a:t>
            </a:r>
            <a:r>
              <a:rPr dirty="0" sz="1200" spc="-20" b="1">
                <a:latin typeface="Calibri"/>
                <a:cs typeface="Calibri"/>
              </a:rPr>
              <a:t>Tool.</a:t>
            </a:r>
            <a:endParaRPr sz="1200">
              <a:latin typeface="Calibri"/>
              <a:cs typeface="Calibri"/>
            </a:endParaRPr>
          </a:p>
        </p:txBody>
      </p:sp>
      <p:sp>
        <p:nvSpPr>
          <p:cNvPr id="13" name="object 13"/>
          <p:cNvSpPr/>
          <p:nvPr/>
        </p:nvSpPr>
        <p:spPr>
          <a:xfrm>
            <a:off x="727364" y="4419600"/>
            <a:ext cx="533400" cy="463752"/>
          </a:xfrm>
          <a:prstGeom prst="rect">
            <a:avLst/>
          </a:prstGeom>
          <a:blipFill>
            <a:blip r:embed="rId4" cstate="print"/>
            <a:stretch>
              <a:fillRect/>
            </a:stretch>
          </a:blipFill>
        </p:spPr>
        <p:txBody>
          <a:bodyPr wrap="square" lIns="0" tIns="0" rIns="0" bIns="0" rtlCol="0"/>
          <a:lstStyle/>
          <a:p/>
        </p:txBody>
      </p:sp>
      <p:grpSp>
        <p:nvGrpSpPr>
          <p:cNvPr id="14" name="object 14"/>
          <p:cNvGrpSpPr/>
          <p:nvPr/>
        </p:nvGrpSpPr>
        <p:grpSpPr>
          <a:xfrm>
            <a:off x="7691437" y="743672"/>
            <a:ext cx="1740535" cy="1233170"/>
            <a:chOff x="7691437" y="743672"/>
            <a:chExt cx="1740535" cy="1233170"/>
          </a:xfrm>
        </p:grpSpPr>
        <p:sp>
          <p:nvSpPr>
            <p:cNvPr id="15" name="object 15"/>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16" name="object 16"/>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17" name="object 17"/>
            <p:cNvSpPr/>
            <p:nvPr/>
          </p:nvSpPr>
          <p:spPr>
            <a:xfrm>
              <a:off x="7803921" y="1066542"/>
              <a:ext cx="913588" cy="665425"/>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8763556" y="988528"/>
              <a:ext cx="541492" cy="743437"/>
            </a:xfrm>
            <a:prstGeom prst="rect">
              <a:avLst/>
            </a:prstGeom>
            <a:blipFill>
              <a:blip r:embed="rId6" cstate="print"/>
              <a:stretch>
                <a:fillRect/>
              </a:stretch>
            </a:blipFill>
          </p:spPr>
          <p:txBody>
            <a:bodyPr wrap="square" lIns="0" tIns="0" rIns="0" bIns="0" rtlCol="0"/>
            <a:lstStyle/>
            <a:p/>
          </p:txBody>
        </p:sp>
      </p:grpSp>
      <p:sp>
        <p:nvSpPr>
          <p:cNvPr id="19" name="object 19"/>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200660" rIns="0" bIns="0" rtlCol="0" vert="horz">
            <a:spAutoFit/>
          </a:bodyPr>
          <a:lstStyle/>
          <a:p>
            <a:pPr marL="492125">
              <a:lnSpc>
                <a:spcPct val="100000"/>
              </a:lnSpc>
              <a:spcBef>
                <a:spcPts val="1580"/>
              </a:spcBef>
            </a:pPr>
            <a:r>
              <a:rPr dirty="0" spc="-10">
                <a:solidFill>
                  <a:srgbClr val="FFFFFF"/>
                </a:solidFill>
              </a:rPr>
              <a:t>18. Follow </a:t>
            </a:r>
            <a:r>
              <a:rPr dirty="0">
                <a:solidFill>
                  <a:srgbClr val="FFFFFF"/>
                </a:solidFill>
              </a:rPr>
              <a:t>up on </a:t>
            </a:r>
            <a:r>
              <a:rPr dirty="0" spc="-5">
                <a:solidFill>
                  <a:srgbClr val="FFFFFF"/>
                </a:solidFill>
              </a:rPr>
              <a:t>how </a:t>
            </a:r>
            <a:r>
              <a:rPr dirty="0" spc="-10">
                <a:solidFill>
                  <a:srgbClr val="FFFFFF"/>
                </a:solidFill>
              </a:rPr>
              <a:t>you are taking</a:t>
            </a:r>
            <a:r>
              <a:rPr dirty="0" spc="40">
                <a:solidFill>
                  <a:srgbClr val="FFFFFF"/>
                </a:solidFill>
              </a:rPr>
              <a:t> </a:t>
            </a:r>
            <a:r>
              <a:rPr dirty="0" spc="-40">
                <a:solidFill>
                  <a:srgbClr val="FFFFFF"/>
                </a:solidFill>
              </a:rPr>
              <a:t>ARVs</a:t>
            </a:r>
          </a:p>
        </p:txBody>
      </p:sp>
      <p:sp>
        <p:nvSpPr>
          <p:cNvPr id="3" name="object 3"/>
          <p:cNvSpPr txBox="1"/>
          <p:nvPr/>
        </p:nvSpPr>
        <p:spPr>
          <a:xfrm>
            <a:off x="6860540" y="2839211"/>
            <a:ext cx="2124075" cy="15494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5">
                <a:latin typeface="Calibri"/>
                <a:cs typeface="Calibri"/>
              </a:rPr>
              <a:t>we’ll  </a:t>
            </a:r>
            <a:r>
              <a:rPr dirty="0" sz="2000" spc="-10">
                <a:latin typeface="Calibri"/>
                <a:cs typeface="Calibri"/>
              </a:rPr>
              <a:t>review </a:t>
            </a:r>
            <a:r>
              <a:rPr dirty="0" sz="2000">
                <a:latin typeface="Calibri"/>
                <a:cs typeface="Calibri"/>
              </a:rPr>
              <a:t>the </a:t>
            </a:r>
            <a:r>
              <a:rPr dirty="0" sz="2000" spc="-5">
                <a:latin typeface="Calibri"/>
                <a:cs typeface="Calibri"/>
              </a:rPr>
              <a:t>plan  made last </a:t>
            </a:r>
            <a:r>
              <a:rPr dirty="0" sz="2000">
                <a:latin typeface="Calibri"/>
                <a:cs typeface="Calibri"/>
              </a:rPr>
              <a:t>time</a:t>
            </a:r>
            <a:r>
              <a:rPr dirty="0" sz="2000" spc="-65">
                <a:latin typeface="Calibri"/>
                <a:cs typeface="Calibri"/>
              </a:rPr>
              <a:t> </a:t>
            </a:r>
            <a:r>
              <a:rPr dirty="0" sz="2000" spc="-10">
                <a:latin typeface="Calibri"/>
                <a:cs typeface="Calibri"/>
              </a:rPr>
              <a:t>to  </a:t>
            </a:r>
            <a:r>
              <a:rPr dirty="0" sz="2000">
                <a:latin typeface="Calibri"/>
                <a:cs typeface="Calibri"/>
              </a:rPr>
              <a:t>see </a:t>
            </a:r>
            <a:r>
              <a:rPr dirty="0" sz="2000" spc="-10">
                <a:latin typeface="Calibri"/>
                <a:cs typeface="Calibri"/>
              </a:rPr>
              <a:t>how </a:t>
            </a:r>
            <a:r>
              <a:rPr dirty="0" sz="2000" spc="-15">
                <a:latin typeface="Calibri"/>
                <a:cs typeface="Calibri"/>
              </a:rPr>
              <a:t>you </a:t>
            </a:r>
            <a:r>
              <a:rPr dirty="0" sz="2000" spc="-10">
                <a:latin typeface="Calibri"/>
                <a:cs typeface="Calibri"/>
              </a:rPr>
              <a:t>are  </a:t>
            </a:r>
            <a:r>
              <a:rPr dirty="0" sz="2000" spc="-5">
                <a:latin typeface="Calibri"/>
                <a:cs typeface="Calibri"/>
              </a:rPr>
              <a:t>taking</a:t>
            </a:r>
            <a:r>
              <a:rPr dirty="0" sz="2000" spc="-20">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989509" y="1547498"/>
            <a:ext cx="3888397" cy="5267361"/>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8938" y="1490979"/>
            <a:ext cx="2398395" cy="134556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ct val="100400"/>
              </a:lnSpc>
              <a:spcBef>
                <a:spcPts val="375"/>
              </a:spcBef>
              <a:buFont typeface="Wingdings"/>
              <a:buChar char="➢"/>
              <a:tabLst>
                <a:tab pos="298450" algn="l"/>
              </a:tabLst>
            </a:pPr>
            <a:r>
              <a:rPr dirty="0" sz="1600" spc="-25">
                <a:latin typeface="Calibri"/>
                <a:cs typeface="Calibri"/>
              </a:rPr>
              <a:t>Together </a:t>
            </a:r>
            <a:r>
              <a:rPr dirty="0" sz="1600" spc="-5">
                <a:latin typeface="Calibri"/>
                <a:cs typeface="Calibri"/>
              </a:rPr>
              <a:t>we’ll </a:t>
            </a:r>
            <a:r>
              <a:rPr dirty="0" sz="1600" spc="-10">
                <a:latin typeface="Calibri"/>
                <a:cs typeface="Calibri"/>
              </a:rPr>
              <a:t>review </a:t>
            </a:r>
            <a:r>
              <a:rPr dirty="0" sz="1600" spc="-430">
                <a:latin typeface="Calibri"/>
                <a:cs typeface="Calibri"/>
              </a:rPr>
              <a:t>the </a:t>
            </a:r>
            <a:r>
              <a:rPr dirty="0" sz="1600" spc="-320">
                <a:latin typeface="Calibri"/>
                <a:cs typeface="Calibri"/>
              </a:rPr>
              <a:t> </a:t>
            </a:r>
            <a:r>
              <a:rPr dirty="0" sz="1600" spc="-5">
                <a:latin typeface="Calibri"/>
                <a:cs typeface="Calibri"/>
              </a:rPr>
              <a:t>plan made </a:t>
            </a:r>
            <a:r>
              <a:rPr dirty="0" sz="1600" spc="-10">
                <a:latin typeface="Calibri"/>
                <a:cs typeface="Calibri"/>
              </a:rPr>
              <a:t>last </a:t>
            </a:r>
            <a:r>
              <a:rPr dirty="0" sz="1600" spc="-5">
                <a:latin typeface="Calibri"/>
                <a:cs typeface="Calibri"/>
              </a:rPr>
              <a:t>time </a:t>
            </a:r>
            <a:r>
              <a:rPr dirty="0" sz="1600" spc="-10">
                <a:latin typeface="Calibri"/>
                <a:cs typeface="Calibri"/>
              </a:rPr>
              <a:t>to  </a:t>
            </a:r>
            <a:r>
              <a:rPr dirty="0" sz="1600" spc="-5">
                <a:latin typeface="Calibri"/>
                <a:cs typeface="Calibri"/>
              </a:rPr>
              <a:t>see how you </a:t>
            </a:r>
            <a:r>
              <a:rPr dirty="0" sz="1600" spc="-10">
                <a:latin typeface="Calibri"/>
                <a:cs typeface="Calibri"/>
              </a:rPr>
              <a:t>are taking  </a:t>
            </a:r>
            <a:r>
              <a:rPr dirty="0" sz="1600" spc="-20">
                <a:latin typeface="Calibri"/>
                <a:cs typeface="Calibri"/>
              </a:rPr>
              <a:t>ARVs.</a:t>
            </a:r>
            <a:endParaRPr sz="1600">
              <a:latin typeface="Calibri"/>
              <a:cs typeface="Calibri"/>
            </a:endParaRPr>
          </a:p>
        </p:txBody>
      </p:sp>
      <p:sp>
        <p:nvSpPr>
          <p:cNvPr id="3" name="object 3"/>
          <p:cNvSpPr txBox="1"/>
          <p:nvPr/>
        </p:nvSpPr>
        <p:spPr>
          <a:xfrm>
            <a:off x="3345938" y="1505203"/>
            <a:ext cx="4245610" cy="596900"/>
          </a:xfrm>
          <a:prstGeom prst="rect">
            <a:avLst/>
          </a:prstGeom>
        </p:spPr>
        <p:txBody>
          <a:bodyPr wrap="square" lIns="0" tIns="12700" rIns="0" bIns="0" rtlCol="0" vert="horz">
            <a:spAutoFit/>
          </a:bodyPr>
          <a:lstStyle/>
          <a:p>
            <a:pPr marL="12700">
              <a:lnSpc>
                <a:spcPts val="1420"/>
              </a:lnSpc>
              <a:spcBef>
                <a:spcPts val="100"/>
              </a:spcBef>
            </a:pPr>
            <a:r>
              <a:rPr dirty="0" sz="1200" spc="-15" b="1">
                <a:latin typeface="Calibri"/>
                <a:cs typeface="Calibri"/>
              </a:rPr>
              <a:t>TALKING</a:t>
            </a:r>
            <a:r>
              <a:rPr dirty="0" sz="1200" spc="-5" b="1">
                <a:latin typeface="Calibri"/>
                <a:cs typeface="Calibri"/>
              </a:rPr>
              <a:t> POINTS:</a:t>
            </a:r>
            <a:endParaRPr sz="1200">
              <a:latin typeface="Calibri"/>
              <a:cs typeface="Calibri"/>
            </a:endParaRPr>
          </a:p>
          <a:p>
            <a:pPr marL="298450" marR="5080" indent="-285750">
              <a:lnSpc>
                <a:spcPct val="79000"/>
              </a:lnSpc>
              <a:spcBef>
                <a:spcPts val="229"/>
              </a:spcBef>
              <a:buFont typeface="Arial"/>
              <a:buChar char="•"/>
              <a:tabLst>
                <a:tab pos="297815" algn="l"/>
                <a:tab pos="298450" algn="l"/>
                <a:tab pos="1718310" algn="l"/>
                <a:tab pos="2270760" algn="l"/>
              </a:tabLst>
            </a:pPr>
            <a:r>
              <a:rPr dirty="0" sz="1000" spc="-5">
                <a:latin typeface="Calibri"/>
                <a:cs typeface="Calibri"/>
              </a:rPr>
              <a:t>Last time we </a:t>
            </a:r>
            <a:r>
              <a:rPr dirty="0" sz="1000">
                <a:latin typeface="Calibri"/>
                <a:cs typeface="Calibri"/>
              </a:rPr>
              <a:t>met,</a:t>
            </a:r>
            <a:r>
              <a:rPr dirty="0" sz="1000" spc="35">
                <a:latin typeface="Calibri"/>
                <a:cs typeface="Calibri"/>
              </a:rPr>
              <a:t> </a:t>
            </a:r>
            <a:r>
              <a:rPr dirty="0" sz="1000" spc="-5">
                <a:latin typeface="Calibri"/>
                <a:cs typeface="Calibri"/>
              </a:rPr>
              <a:t>we</a:t>
            </a:r>
            <a:r>
              <a:rPr dirty="0" sz="1000" spc="5">
                <a:latin typeface="Calibri"/>
                <a:cs typeface="Calibri"/>
              </a:rPr>
              <a:t> </a:t>
            </a:r>
            <a:r>
              <a:rPr dirty="0" sz="1000" spc="-5">
                <a:latin typeface="Calibri"/>
                <a:cs typeface="Calibri"/>
              </a:rPr>
              <a:t>identified</a:t>
            </a:r>
            <a:r>
              <a:rPr dirty="0" u="sng" sz="1000" spc="-5">
                <a:uFill>
                  <a:solidFill>
                    <a:srgbClr val="000000"/>
                  </a:solidFill>
                </a:uFill>
                <a:latin typeface="Calibri"/>
                <a:cs typeface="Calibri"/>
              </a:rPr>
              <a:t> 	</a:t>
            </a:r>
            <a:r>
              <a:rPr dirty="0" sz="1000" spc="-5">
                <a:latin typeface="Calibri"/>
                <a:cs typeface="Calibri"/>
              </a:rPr>
              <a:t>(</a:t>
            </a:r>
            <a:r>
              <a:rPr dirty="0" sz="1000" spc="-5" i="1">
                <a:latin typeface="Calibri"/>
                <a:cs typeface="Calibri"/>
              </a:rPr>
              <a:t>fill in </a:t>
            </a:r>
            <a:r>
              <a:rPr dirty="0" sz="1000" spc="-10" i="1">
                <a:latin typeface="Calibri"/>
                <a:cs typeface="Calibri"/>
              </a:rPr>
              <a:t>barriers </a:t>
            </a:r>
            <a:r>
              <a:rPr dirty="0" sz="1000" spc="-5" i="1">
                <a:latin typeface="Calibri"/>
                <a:cs typeface="Calibri"/>
              </a:rPr>
              <a:t>discussed at last  session</a:t>
            </a:r>
            <a:r>
              <a:rPr dirty="0" sz="1000" spc="-5">
                <a:latin typeface="Calibri"/>
                <a:cs typeface="Calibri"/>
              </a:rPr>
              <a:t>) and</a:t>
            </a:r>
            <a:r>
              <a:rPr dirty="0" sz="1000">
                <a:latin typeface="Calibri"/>
                <a:cs typeface="Calibri"/>
              </a:rPr>
              <a:t> </a:t>
            </a:r>
            <a:r>
              <a:rPr dirty="0" sz="1000" spc="-5">
                <a:latin typeface="Calibri"/>
                <a:cs typeface="Calibri"/>
              </a:rPr>
              <a:t>planned</a:t>
            </a:r>
            <a:r>
              <a:rPr dirty="0" u="sng" sz="1000" spc="-5">
                <a:uFill>
                  <a:solidFill>
                    <a:srgbClr val="000000"/>
                  </a:solidFill>
                </a:uFill>
                <a:latin typeface="Calibri"/>
                <a:cs typeface="Calibri"/>
              </a:rPr>
              <a:t> 	</a:t>
            </a:r>
            <a:r>
              <a:rPr dirty="0" sz="1000" spc="-5">
                <a:latin typeface="Calibri"/>
                <a:cs typeface="Calibri"/>
              </a:rPr>
              <a:t>(</a:t>
            </a:r>
            <a:r>
              <a:rPr dirty="0" sz="1000" spc="-5" i="1">
                <a:latin typeface="Calibri"/>
                <a:cs typeface="Calibri"/>
              </a:rPr>
              <a:t>fill in interventions decided upon at last </a:t>
            </a:r>
            <a:r>
              <a:rPr dirty="0" sz="1000" spc="-10" i="1">
                <a:latin typeface="Calibri"/>
                <a:cs typeface="Calibri"/>
              </a:rPr>
              <a:t>session</a:t>
            </a:r>
            <a:r>
              <a:rPr dirty="0" sz="1000" spc="-10">
                <a:latin typeface="Calibri"/>
                <a:cs typeface="Calibri"/>
              </a:rPr>
              <a:t>)  </a:t>
            </a:r>
            <a:r>
              <a:rPr dirty="0" sz="1000">
                <a:latin typeface="Calibri"/>
                <a:cs typeface="Calibri"/>
              </a:rPr>
              <a:t>to </a:t>
            </a:r>
            <a:r>
              <a:rPr dirty="0" sz="1000" spc="-5">
                <a:latin typeface="Calibri"/>
                <a:cs typeface="Calibri"/>
              </a:rPr>
              <a:t>help you take</a:t>
            </a:r>
            <a:r>
              <a:rPr dirty="0" sz="1000" spc="-10">
                <a:latin typeface="Calibri"/>
                <a:cs typeface="Calibri"/>
              </a:rPr>
              <a:t> </a:t>
            </a:r>
            <a:r>
              <a:rPr dirty="0" sz="1000" spc="-5">
                <a:latin typeface="Calibri"/>
                <a:cs typeface="Calibri"/>
              </a:rPr>
              <a:t>ARVs.</a:t>
            </a:r>
            <a:endParaRPr sz="1000">
              <a:latin typeface="Calibri"/>
              <a:cs typeface="Calibri"/>
            </a:endParaRPr>
          </a:p>
        </p:txBody>
      </p:sp>
      <p:sp>
        <p:nvSpPr>
          <p:cNvPr id="4" name="object 4"/>
          <p:cNvSpPr txBox="1"/>
          <p:nvPr/>
        </p:nvSpPr>
        <p:spPr>
          <a:xfrm>
            <a:off x="3345938" y="2076196"/>
            <a:ext cx="2868295" cy="3302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spc="-5">
                <a:latin typeface="Calibri"/>
                <a:cs typeface="Calibri"/>
              </a:rPr>
              <a:t>How have things been going since we last</a:t>
            </a:r>
            <a:r>
              <a:rPr dirty="0" sz="1000" spc="10">
                <a:latin typeface="Calibri"/>
                <a:cs typeface="Calibri"/>
              </a:rPr>
              <a:t> </a:t>
            </a:r>
            <a:r>
              <a:rPr dirty="0" sz="1000" spc="-5">
                <a:latin typeface="Calibri"/>
                <a:cs typeface="Calibri"/>
              </a:rPr>
              <a:t>spoke?</a:t>
            </a:r>
            <a:endParaRPr sz="1000">
              <a:latin typeface="Calibri"/>
              <a:cs typeface="Calibri"/>
            </a:endParaRPr>
          </a:p>
          <a:p>
            <a:pPr marL="298450" indent="-285750">
              <a:lnSpc>
                <a:spcPct val="100000"/>
              </a:lnSpc>
              <a:buFont typeface="Arial"/>
              <a:buChar char="•"/>
              <a:tabLst>
                <a:tab pos="297815" algn="l"/>
                <a:tab pos="298450" algn="l"/>
              </a:tabLst>
            </a:pPr>
            <a:r>
              <a:rPr dirty="0" sz="1000" spc="-5">
                <a:latin typeface="Calibri"/>
                <a:cs typeface="Calibri"/>
              </a:rPr>
              <a:t>Are there any new challenges taking</a:t>
            </a:r>
            <a:r>
              <a:rPr dirty="0" sz="1000">
                <a:latin typeface="Calibri"/>
                <a:cs typeface="Calibri"/>
              </a:rPr>
              <a:t> </a:t>
            </a:r>
            <a:r>
              <a:rPr dirty="0" sz="1000" spc="-5">
                <a:latin typeface="Calibri"/>
                <a:cs typeface="Calibri"/>
              </a:rPr>
              <a:t>ARVs?</a:t>
            </a:r>
            <a:endParaRPr sz="1000">
              <a:latin typeface="Calibri"/>
              <a:cs typeface="Calibri"/>
            </a:endParaRPr>
          </a:p>
        </p:txBody>
      </p:sp>
      <p:sp>
        <p:nvSpPr>
          <p:cNvPr id="5" name="object 5"/>
          <p:cNvSpPr txBox="1"/>
          <p:nvPr/>
        </p:nvSpPr>
        <p:spPr>
          <a:xfrm>
            <a:off x="3756149" y="2380996"/>
            <a:ext cx="4956175" cy="4826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spc="-5">
                <a:latin typeface="Calibri"/>
                <a:cs typeface="Calibri"/>
              </a:rPr>
              <a:t>Please think back </a:t>
            </a:r>
            <a:r>
              <a:rPr dirty="0" sz="1000">
                <a:latin typeface="Calibri"/>
                <a:cs typeface="Calibri"/>
              </a:rPr>
              <a:t>to </a:t>
            </a:r>
            <a:r>
              <a:rPr dirty="0" sz="1000" spc="-5">
                <a:latin typeface="Calibri"/>
                <a:cs typeface="Calibri"/>
              </a:rPr>
              <a:t>the past WEEK, how many ARV doses (days) do you think you</a:t>
            </a:r>
            <a:r>
              <a:rPr dirty="0" sz="1000" spc="5">
                <a:latin typeface="Calibri"/>
                <a:cs typeface="Calibri"/>
              </a:rPr>
              <a:t> </a:t>
            </a:r>
            <a:r>
              <a:rPr dirty="0" sz="1000" spc="-5">
                <a:latin typeface="Calibri"/>
                <a:cs typeface="Calibri"/>
              </a:rPr>
              <a:t>missed?</a:t>
            </a:r>
            <a:endParaRPr sz="1000">
              <a:latin typeface="Calibri"/>
              <a:cs typeface="Calibri"/>
            </a:endParaRPr>
          </a:p>
          <a:p>
            <a:pPr marL="298450" indent="-285750">
              <a:lnSpc>
                <a:spcPct val="100000"/>
              </a:lnSpc>
              <a:buFont typeface="Arial"/>
              <a:buChar char="•"/>
              <a:tabLst>
                <a:tab pos="297815" algn="l"/>
                <a:tab pos="298450" algn="l"/>
              </a:tabLst>
            </a:pPr>
            <a:r>
              <a:rPr dirty="0" sz="1000" spc="-5">
                <a:latin typeface="Calibri"/>
                <a:cs typeface="Calibri"/>
              </a:rPr>
              <a:t>Was this </a:t>
            </a:r>
            <a:r>
              <a:rPr dirty="0" sz="1000">
                <a:latin typeface="Calibri"/>
                <a:cs typeface="Calibri"/>
              </a:rPr>
              <a:t>a </a:t>
            </a:r>
            <a:r>
              <a:rPr dirty="0" sz="1000" spc="-5">
                <a:latin typeface="Calibri"/>
                <a:cs typeface="Calibri"/>
              </a:rPr>
              <a:t>typical</a:t>
            </a:r>
            <a:r>
              <a:rPr dirty="0" sz="1000" spc="-25">
                <a:latin typeface="Calibri"/>
                <a:cs typeface="Calibri"/>
              </a:rPr>
              <a:t> </a:t>
            </a:r>
            <a:r>
              <a:rPr dirty="0" sz="1000" spc="-5">
                <a:latin typeface="Calibri"/>
                <a:cs typeface="Calibri"/>
              </a:rPr>
              <a:t>week?</a:t>
            </a:r>
            <a:endParaRPr sz="1000">
              <a:latin typeface="Calibri"/>
              <a:cs typeface="Calibri"/>
            </a:endParaRPr>
          </a:p>
          <a:p>
            <a:pPr marL="298450" indent="-285750">
              <a:lnSpc>
                <a:spcPct val="100000"/>
              </a:lnSpc>
              <a:buFont typeface="Arial"/>
              <a:buChar char="•"/>
              <a:tabLst>
                <a:tab pos="297815" algn="l"/>
                <a:tab pos="298450" algn="l"/>
              </a:tabLst>
            </a:pPr>
            <a:r>
              <a:rPr dirty="0" sz="1000" spc="-5">
                <a:latin typeface="Calibri"/>
                <a:cs typeface="Calibri"/>
              </a:rPr>
              <a:t>Now what about the past</a:t>
            </a:r>
            <a:r>
              <a:rPr dirty="0" sz="1000" spc="10">
                <a:latin typeface="Calibri"/>
                <a:cs typeface="Calibri"/>
              </a:rPr>
              <a:t> </a:t>
            </a:r>
            <a:r>
              <a:rPr dirty="0" sz="1000" spc="-5">
                <a:latin typeface="Calibri"/>
                <a:cs typeface="Calibri"/>
              </a:rPr>
              <a:t>month?</a:t>
            </a:r>
            <a:endParaRPr sz="1000">
              <a:latin typeface="Calibri"/>
              <a:cs typeface="Calibri"/>
            </a:endParaRPr>
          </a:p>
        </p:txBody>
      </p:sp>
      <p:sp>
        <p:nvSpPr>
          <p:cNvPr id="6" name="object 6"/>
          <p:cNvSpPr txBox="1"/>
          <p:nvPr/>
        </p:nvSpPr>
        <p:spPr>
          <a:xfrm>
            <a:off x="3345938" y="2838196"/>
            <a:ext cx="5633720" cy="1778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u="sng" sz="1000" spc="-5" b="1">
                <a:uFill>
                  <a:solidFill>
                    <a:srgbClr val="000000"/>
                  </a:solidFill>
                </a:uFill>
                <a:latin typeface="Calibri"/>
                <a:cs typeface="Calibri"/>
              </a:rPr>
              <a:t>Early postpartum women</a:t>
            </a:r>
            <a:r>
              <a:rPr dirty="0" sz="1000" spc="-5">
                <a:latin typeface="Calibri"/>
                <a:cs typeface="Calibri"/>
              </a:rPr>
              <a:t>: Are there any new challenges </a:t>
            </a:r>
            <a:r>
              <a:rPr dirty="0" sz="1000">
                <a:latin typeface="Calibri"/>
                <a:cs typeface="Calibri"/>
              </a:rPr>
              <a:t>to </a:t>
            </a:r>
            <a:r>
              <a:rPr dirty="0" sz="1000" spc="-5">
                <a:latin typeface="Calibri"/>
                <a:cs typeface="Calibri"/>
              </a:rPr>
              <a:t>giving infant ARV prophylaxis </a:t>
            </a:r>
            <a:r>
              <a:rPr dirty="0" sz="1000">
                <a:latin typeface="Calibri"/>
                <a:cs typeface="Calibri"/>
              </a:rPr>
              <a:t>to </a:t>
            </a:r>
            <a:r>
              <a:rPr dirty="0" sz="1000" spc="-5">
                <a:latin typeface="Calibri"/>
                <a:cs typeface="Calibri"/>
              </a:rPr>
              <a:t>your</a:t>
            </a:r>
            <a:r>
              <a:rPr dirty="0" sz="1000" spc="40">
                <a:latin typeface="Calibri"/>
                <a:cs typeface="Calibri"/>
              </a:rPr>
              <a:t> </a:t>
            </a:r>
            <a:r>
              <a:rPr dirty="0" sz="1000" spc="-5">
                <a:latin typeface="Calibri"/>
                <a:cs typeface="Calibri"/>
              </a:rPr>
              <a:t>baby?</a:t>
            </a:r>
            <a:endParaRPr sz="1000">
              <a:latin typeface="Calibri"/>
              <a:cs typeface="Calibri"/>
            </a:endParaRPr>
          </a:p>
        </p:txBody>
      </p:sp>
      <p:sp>
        <p:nvSpPr>
          <p:cNvPr id="7" name="object 7"/>
          <p:cNvSpPr txBox="1"/>
          <p:nvPr/>
        </p:nvSpPr>
        <p:spPr>
          <a:xfrm>
            <a:off x="3756149" y="2990596"/>
            <a:ext cx="5266690" cy="610870"/>
          </a:xfrm>
          <a:prstGeom prst="rect">
            <a:avLst/>
          </a:prstGeom>
        </p:spPr>
        <p:txBody>
          <a:bodyPr wrap="square" lIns="0" tIns="36830" rIns="0" bIns="0" rtlCol="0" vert="horz">
            <a:spAutoFit/>
          </a:bodyPr>
          <a:lstStyle/>
          <a:p>
            <a:pPr marL="298450" marR="5080" indent="-285750">
              <a:lnSpc>
                <a:spcPts val="1010"/>
              </a:lnSpc>
              <a:spcBef>
                <a:spcPts val="290"/>
              </a:spcBef>
              <a:buFont typeface="Arial"/>
              <a:buChar char="•"/>
              <a:tabLst>
                <a:tab pos="297815" algn="l"/>
                <a:tab pos="298450" algn="l"/>
              </a:tabLst>
            </a:pPr>
            <a:r>
              <a:rPr dirty="0" sz="1000" spc="-5">
                <a:latin typeface="Calibri"/>
                <a:cs typeface="Calibri"/>
              </a:rPr>
              <a:t>Please think back </a:t>
            </a:r>
            <a:r>
              <a:rPr dirty="0" sz="1000">
                <a:latin typeface="Calibri"/>
                <a:cs typeface="Calibri"/>
              </a:rPr>
              <a:t>to </a:t>
            </a:r>
            <a:r>
              <a:rPr dirty="0" sz="1000" spc="-5">
                <a:latin typeface="Calibri"/>
                <a:cs typeface="Calibri"/>
              </a:rPr>
              <a:t>the past WEEK, how many of your baby’s ARV doses (days) do you think you  missed?</a:t>
            </a:r>
            <a:endParaRPr sz="1000">
              <a:latin typeface="Calibri"/>
              <a:cs typeface="Calibri"/>
            </a:endParaRPr>
          </a:p>
          <a:p>
            <a:pPr marL="298450" indent="-285750">
              <a:lnSpc>
                <a:spcPts val="1195"/>
              </a:lnSpc>
              <a:buFont typeface="Arial"/>
              <a:buChar char="•"/>
              <a:tabLst>
                <a:tab pos="297815" algn="l"/>
                <a:tab pos="298450" algn="l"/>
              </a:tabLst>
            </a:pPr>
            <a:r>
              <a:rPr dirty="0" sz="1000" spc="-5">
                <a:latin typeface="Calibri"/>
                <a:cs typeface="Calibri"/>
              </a:rPr>
              <a:t>Was this </a:t>
            </a:r>
            <a:r>
              <a:rPr dirty="0" sz="1000">
                <a:latin typeface="Calibri"/>
                <a:cs typeface="Calibri"/>
              </a:rPr>
              <a:t>a </a:t>
            </a:r>
            <a:r>
              <a:rPr dirty="0" sz="1000" spc="-5">
                <a:latin typeface="Calibri"/>
                <a:cs typeface="Calibri"/>
              </a:rPr>
              <a:t>typical</a:t>
            </a:r>
            <a:r>
              <a:rPr dirty="0" sz="1000" spc="-25">
                <a:latin typeface="Calibri"/>
                <a:cs typeface="Calibri"/>
              </a:rPr>
              <a:t> </a:t>
            </a:r>
            <a:r>
              <a:rPr dirty="0" sz="1000" spc="-5">
                <a:latin typeface="Calibri"/>
                <a:cs typeface="Calibri"/>
              </a:rPr>
              <a:t>week?</a:t>
            </a:r>
            <a:endParaRPr sz="1000">
              <a:latin typeface="Calibri"/>
              <a:cs typeface="Calibri"/>
            </a:endParaRPr>
          </a:p>
          <a:p>
            <a:pPr marL="298450" indent="-285750">
              <a:lnSpc>
                <a:spcPct val="100000"/>
              </a:lnSpc>
              <a:buFont typeface="Arial"/>
              <a:buChar char="•"/>
              <a:tabLst>
                <a:tab pos="297815" algn="l"/>
                <a:tab pos="298450" algn="l"/>
              </a:tabLst>
            </a:pPr>
            <a:r>
              <a:rPr dirty="0" sz="1000" spc="-5">
                <a:latin typeface="Calibri"/>
                <a:cs typeface="Calibri"/>
              </a:rPr>
              <a:t>When will you stop giving ARV prophylaxis </a:t>
            </a:r>
            <a:r>
              <a:rPr dirty="0" sz="1000">
                <a:latin typeface="Calibri"/>
                <a:cs typeface="Calibri"/>
              </a:rPr>
              <a:t>to </a:t>
            </a:r>
            <a:r>
              <a:rPr dirty="0" sz="1000" spc="-5">
                <a:latin typeface="Calibri"/>
                <a:cs typeface="Calibri"/>
              </a:rPr>
              <a:t>your</a:t>
            </a:r>
            <a:r>
              <a:rPr dirty="0" sz="1000" spc="-20">
                <a:latin typeface="Calibri"/>
                <a:cs typeface="Calibri"/>
              </a:rPr>
              <a:t> </a:t>
            </a:r>
            <a:r>
              <a:rPr dirty="0" sz="1000" spc="-5">
                <a:latin typeface="Calibri"/>
                <a:cs typeface="Calibri"/>
              </a:rPr>
              <a:t>baby?</a:t>
            </a:r>
            <a:endParaRPr sz="1000">
              <a:latin typeface="Calibri"/>
              <a:cs typeface="Calibri"/>
            </a:endParaRPr>
          </a:p>
        </p:txBody>
      </p:sp>
      <p:sp>
        <p:nvSpPr>
          <p:cNvPr id="8" name="object 8"/>
          <p:cNvSpPr txBox="1"/>
          <p:nvPr/>
        </p:nvSpPr>
        <p:spPr>
          <a:xfrm>
            <a:off x="3345938" y="3575811"/>
            <a:ext cx="5879465" cy="302895"/>
          </a:xfrm>
          <a:prstGeom prst="rect">
            <a:avLst/>
          </a:prstGeom>
        </p:spPr>
        <p:txBody>
          <a:bodyPr wrap="square" lIns="0" tIns="40005" rIns="0" bIns="0" rtlCol="0" vert="horz">
            <a:spAutoFit/>
          </a:bodyPr>
          <a:lstStyle/>
          <a:p>
            <a:pPr marL="298450" marR="5080" indent="-285750">
              <a:lnSpc>
                <a:spcPts val="980"/>
              </a:lnSpc>
              <a:spcBef>
                <a:spcPts val="315"/>
              </a:spcBef>
              <a:buFont typeface="Arial"/>
              <a:buChar char="•"/>
              <a:tabLst>
                <a:tab pos="297815" algn="l"/>
                <a:tab pos="298450" algn="l"/>
              </a:tabLst>
            </a:pPr>
            <a:r>
              <a:rPr dirty="0" sz="1000">
                <a:latin typeface="Calibri"/>
                <a:cs typeface="Calibri"/>
              </a:rPr>
              <a:t>I </a:t>
            </a:r>
            <a:r>
              <a:rPr dirty="0" sz="1000" spc="-5">
                <a:latin typeface="Calibri"/>
                <a:cs typeface="Calibri"/>
              </a:rPr>
              <a:t>can see you’ve been putting </a:t>
            </a:r>
            <a:r>
              <a:rPr dirty="0" sz="1000">
                <a:latin typeface="Calibri"/>
                <a:cs typeface="Calibri"/>
              </a:rPr>
              <a:t>a </a:t>
            </a:r>
            <a:r>
              <a:rPr dirty="0" sz="1000" spc="-5">
                <a:latin typeface="Calibri"/>
                <a:cs typeface="Calibri"/>
              </a:rPr>
              <a:t>lot of effort into this. Do you have any new ideas on how </a:t>
            </a:r>
            <a:r>
              <a:rPr dirty="0" sz="1000">
                <a:latin typeface="Calibri"/>
                <a:cs typeface="Calibri"/>
              </a:rPr>
              <a:t>to </a:t>
            </a:r>
            <a:r>
              <a:rPr dirty="0" sz="1000" spc="-5">
                <a:latin typeface="Calibri"/>
                <a:cs typeface="Calibri"/>
              </a:rPr>
              <a:t>make it easier </a:t>
            </a:r>
            <a:r>
              <a:rPr dirty="0" sz="1000">
                <a:latin typeface="Calibri"/>
                <a:cs typeface="Calibri"/>
              </a:rPr>
              <a:t>to  </a:t>
            </a:r>
            <a:r>
              <a:rPr dirty="0" sz="1000" spc="-5">
                <a:latin typeface="Calibri"/>
                <a:cs typeface="Calibri"/>
              </a:rPr>
              <a:t>take your ARVs [</a:t>
            </a:r>
            <a:r>
              <a:rPr dirty="0" sz="1000" spc="-5" i="1">
                <a:latin typeface="Calibri"/>
                <a:cs typeface="Calibri"/>
              </a:rPr>
              <a:t>give infant ARV prophylaxis </a:t>
            </a:r>
            <a:r>
              <a:rPr dirty="0" sz="1000" i="1">
                <a:latin typeface="Calibri"/>
                <a:cs typeface="Calibri"/>
              </a:rPr>
              <a:t>to </a:t>
            </a:r>
            <a:r>
              <a:rPr dirty="0" sz="1000" spc="-5" i="1">
                <a:latin typeface="Calibri"/>
                <a:cs typeface="Calibri"/>
              </a:rPr>
              <a:t>your</a:t>
            </a:r>
            <a:r>
              <a:rPr dirty="0" sz="1000" spc="-15" i="1">
                <a:latin typeface="Calibri"/>
                <a:cs typeface="Calibri"/>
              </a:rPr>
              <a:t> </a:t>
            </a:r>
            <a:r>
              <a:rPr dirty="0" sz="1000" spc="-5" i="1">
                <a:latin typeface="Calibri"/>
                <a:cs typeface="Calibri"/>
              </a:rPr>
              <a:t>baby]</a:t>
            </a:r>
            <a:r>
              <a:rPr dirty="0" sz="1000" spc="-5">
                <a:latin typeface="Calibri"/>
                <a:cs typeface="Calibri"/>
              </a:rPr>
              <a:t>?</a:t>
            </a:r>
            <a:endParaRPr sz="1000">
              <a:latin typeface="Calibri"/>
              <a:cs typeface="Calibri"/>
            </a:endParaRPr>
          </a:p>
        </p:txBody>
      </p:sp>
      <p:sp>
        <p:nvSpPr>
          <p:cNvPr id="9" name="object 9"/>
          <p:cNvSpPr txBox="1"/>
          <p:nvPr/>
        </p:nvSpPr>
        <p:spPr>
          <a:xfrm>
            <a:off x="3756149" y="3853179"/>
            <a:ext cx="4821555" cy="294005"/>
          </a:xfrm>
          <a:prstGeom prst="rect">
            <a:avLst/>
          </a:prstGeom>
        </p:spPr>
        <p:txBody>
          <a:bodyPr wrap="square" lIns="0" tIns="12700" rIns="0" bIns="0" rtlCol="0" vert="horz">
            <a:spAutoFit/>
          </a:bodyPr>
          <a:lstStyle/>
          <a:p>
            <a:pPr marL="298450" indent="-285750">
              <a:lnSpc>
                <a:spcPts val="1055"/>
              </a:lnSpc>
              <a:spcBef>
                <a:spcPts val="100"/>
              </a:spcBef>
              <a:buFont typeface="Arial"/>
              <a:buChar char="•"/>
              <a:tabLst>
                <a:tab pos="297815" algn="l"/>
                <a:tab pos="298450" algn="l"/>
              </a:tabLst>
            </a:pPr>
            <a:r>
              <a:rPr dirty="0" sz="1000" spc="-5">
                <a:latin typeface="Calibri"/>
                <a:cs typeface="Calibri"/>
              </a:rPr>
              <a:t>Use adherence assessment tables on prior cards as needed </a:t>
            </a:r>
            <a:r>
              <a:rPr dirty="0" sz="1000">
                <a:latin typeface="Calibri"/>
                <a:cs typeface="Calibri"/>
              </a:rPr>
              <a:t>to </a:t>
            </a:r>
            <a:r>
              <a:rPr dirty="0" sz="1000" spc="-5">
                <a:latin typeface="Calibri"/>
                <a:cs typeface="Calibri"/>
              </a:rPr>
              <a:t>look for new </a:t>
            </a:r>
            <a:r>
              <a:rPr dirty="0" sz="1000" spc="-10" b="1">
                <a:latin typeface="Calibri"/>
                <a:cs typeface="Calibri"/>
              </a:rPr>
              <a:t>barriers</a:t>
            </a:r>
            <a:r>
              <a:rPr dirty="0" sz="1000" spc="80" b="1">
                <a:latin typeface="Calibri"/>
                <a:cs typeface="Calibri"/>
              </a:rPr>
              <a:t> </a:t>
            </a:r>
            <a:r>
              <a:rPr dirty="0" sz="1000" spc="-5">
                <a:latin typeface="Calibri"/>
                <a:cs typeface="Calibri"/>
              </a:rPr>
              <a:t>and</a:t>
            </a:r>
            <a:endParaRPr sz="1000">
              <a:latin typeface="Calibri"/>
              <a:cs typeface="Calibri"/>
            </a:endParaRPr>
          </a:p>
          <a:p>
            <a:pPr marL="298450">
              <a:lnSpc>
                <a:spcPts val="1055"/>
              </a:lnSpc>
            </a:pPr>
            <a:r>
              <a:rPr dirty="0" sz="1000" spc="-5" b="1">
                <a:latin typeface="Calibri"/>
                <a:cs typeface="Calibri"/>
              </a:rPr>
              <a:t>interventions</a:t>
            </a:r>
            <a:r>
              <a:rPr dirty="0" sz="1000" spc="-5">
                <a:latin typeface="Calibri"/>
                <a:cs typeface="Calibri"/>
              </a:rPr>
              <a:t>.</a:t>
            </a:r>
            <a:endParaRPr sz="1000">
              <a:latin typeface="Calibri"/>
              <a:cs typeface="Calibri"/>
            </a:endParaRPr>
          </a:p>
        </p:txBody>
      </p:sp>
      <p:grpSp>
        <p:nvGrpSpPr>
          <p:cNvPr id="10" name="object 10"/>
          <p:cNvGrpSpPr/>
          <p:nvPr/>
        </p:nvGrpSpPr>
        <p:grpSpPr>
          <a:xfrm>
            <a:off x="457200" y="453525"/>
            <a:ext cx="9144000" cy="3884295"/>
            <a:chOff x="457200" y="453525"/>
            <a:chExt cx="9144000" cy="3884295"/>
          </a:xfrm>
        </p:grpSpPr>
        <p:sp>
          <p:nvSpPr>
            <p:cNvPr id="11" name="object 11"/>
            <p:cNvSpPr/>
            <p:nvPr/>
          </p:nvSpPr>
          <p:spPr>
            <a:xfrm>
              <a:off x="3224783" y="1493519"/>
              <a:ext cx="103631" cy="2843783"/>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3276600" y="1514563"/>
              <a:ext cx="0" cy="2752725"/>
            </a:xfrm>
            <a:custGeom>
              <a:avLst/>
              <a:gdLst/>
              <a:ahLst/>
              <a:cxnLst/>
              <a:rect l="l" t="t" r="r" b="b"/>
              <a:pathLst>
                <a:path w="0" h="2752725">
                  <a:moveTo>
                    <a:pt x="0" y="0"/>
                  </a:moveTo>
                  <a:lnTo>
                    <a:pt x="1" y="2752636"/>
                  </a:lnTo>
                </a:path>
              </a:pathLst>
            </a:custGeom>
            <a:ln w="19050">
              <a:solidFill>
                <a:srgbClr val="002060"/>
              </a:solidFill>
            </a:ln>
          </p:spPr>
          <p:txBody>
            <a:bodyPr wrap="square" lIns="0" tIns="0" rIns="0" bIns="0" rtlCol="0"/>
            <a:lstStyle/>
            <a:p/>
          </p:txBody>
        </p:sp>
        <p:sp>
          <p:nvSpPr>
            <p:cNvPr id="13" name="object 13"/>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8064A2"/>
            </a:solidFill>
          </p:spPr>
          <p:txBody>
            <a:bodyPr wrap="square" lIns="0" tIns="0" rIns="0" bIns="0" rtlCol="0"/>
            <a:lstStyle/>
            <a:p/>
          </p:txBody>
        </p:sp>
      </p:grpSp>
      <p:sp>
        <p:nvSpPr>
          <p:cNvPr id="14" name="object 14"/>
          <p:cNvSpPr txBox="1">
            <a:spLocks noGrp="1"/>
          </p:cNvSpPr>
          <p:nvPr>
            <p:ph type="title"/>
          </p:nvPr>
        </p:nvSpPr>
        <p:spPr>
          <a:xfrm>
            <a:off x="936730" y="625347"/>
            <a:ext cx="6205855"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18. </a:t>
            </a:r>
            <a:r>
              <a:rPr dirty="0" sz="2800" spc="-10">
                <a:solidFill>
                  <a:srgbClr val="FFFFFF"/>
                </a:solidFill>
              </a:rPr>
              <a:t>Follow </a:t>
            </a:r>
            <a:r>
              <a:rPr dirty="0" sz="2800" spc="-5">
                <a:solidFill>
                  <a:srgbClr val="FFFFFF"/>
                </a:solidFill>
              </a:rPr>
              <a:t>up on </a:t>
            </a:r>
            <a:r>
              <a:rPr dirty="0" sz="2800" spc="-10">
                <a:solidFill>
                  <a:srgbClr val="FFFFFF"/>
                </a:solidFill>
              </a:rPr>
              <a:t>how are </a:t>
            </a:r>
            <a:r>
              <a:rPr dirty="0" sz="2800" spc="-15">
                <a:solidFill>
                  <a:srgbClr val="FFFFFF"/>
                </a:solidFill>
              </a:rPr>
              <a:t>you </a:t>
            </a:r>
            <a:r>
              <a:rPr dirty="0" sz="2800" spc="-5">
                <a:solidFill>
                  <a:srgbClr val="FFFFFF"/>
                </a:solidFill>
              </a:rPr>
              <a:t>taking</a:t>
            </a:r>
            <a:r>
              <a:rPr dirty="0" sz="2800" spc="50">
                <a:solidFill>
                  <a:srgbClr val="FFFFFF"/>
                </a:solidFill>
              </a:rPr>
              <a:t> </a:t>
            </a:r>
            <a:r>
              <a:rPr dirty="0" sz="2800" spc="-45">
                <a:solidFill>
                  <a:srgbClr val="FFFFFF"/>
                </a:solidFill>
              </a:rPr>
              <a:t>ARVs</a:t>
            </a:r>
            <a:endParaRPr sz="2800"/>
          </a:p>
        </p:txBody>
      </p:sp>
      <p:grpSp>
        <p:nvGrpSpPr>
          <p:cNvPr id="15" name="object 15"/>
          <p:cNvGrpSpPr/>
          <p:nvPr/>
        </p:nvGrpSpPr>
        <p:grpSpPr>
          <a:xfrm>
            <a:off x="3233927" y="4319015"/>
            <a:ext cx="6334125" cy="2844165"/>
            <a:chOff x="3233927" y="4319015"/>
            <a:chExt cx="6334125" cy="2844165"/>
          </a:xfrm>
        </p:grpSpPr>
        <p:sp>
          <p:nvSpPr>
            <p:cNvPr id="16" name="object 16"/>
            <p:cNvSpPr/>
            <p:nvPr/>
          </p:nvSpPr>
          <p:spPr>
            <a:xfrm>
              <a:off x="3233927" y="4319015"/>
              <a:ext cx="6333744" cy="2843784"/>
            </a:xfrm>
            <a:prstGeom prst="rect">
              <a:avLst/>
            </a:prstGeom>
            <a:blipFill>
              <a:blip r:embed="rId3" cstate="print"/>
              <a:stretch>
                <a:fillRect/>
              </a:stretch>
            </a:blipFill>
          </p:spPr>
          <p:txBody>
            <a:bodyPr wrap="square" lIns="0" tIns="0" rIns="0" bIns="0" rtlCol="0"/>
            <a:lstStyle/>
            <a:p/>
          </p:txBody>
        </p:sp>
        <p:sp>
          <p:nvSpPr>
            <p:cNvPr id="17" name="object 17"/>
            <p:cNvSpPr/>
            <p:nvPr/>
          </p:nvSpPr>
          <p:spPr>
            <a:xfrm>
              <a:off x="3276599" y="4339037"/>
              <a:ext cx="6248400" cy="2759075"/>
            </a:xfrm>
            <a:custGeom>
              <a:avLst/>
              <a:gdLst/>
              <a:ahLst/>
              <a:cxnLst/>
              <a:rect l="l" t="t" r="r" b="b"/>
              <a:pathLst>
                <a:path w="6248400" h="2759075">
                  <a:moveTo>
                    <a:pt x="6248398" y="0"/>
                  </a:moveTo>
                  <a:lnTo>
                    <a:pt x="0" y="0"/>
                  </a:lnTo>
                  <a:lnTo>
                    <a:pt x="0" y="2758981"/>
                  </a:lnTo>
                  <a:lnTo>
                    <a:pt x="6248398" y="2758981"/>
                  </a:lnTo>
                  <a:lnTo>
                    <a:pt x="6248398" y="0"/>
                  </a:lnTo>
                  <a:close/>
                </a:path>
              </a:pathLst>
            </a:custGeom>
            <a:solidFill>
              <a:srgbClr val="FFFFCC"/>
            </a:solidFill>
          </p:spPr>
          <p:txBody>
            <a:bodyPr wrap="square" lIns="0" tIns="0" rIns="0" bIns="0" rtlCol="0"/>
            <a:lstStyle/>
            <a:p/>
          </p:txBody>
        </p:sp>
        <p:sp>
          <p:nvSpPr>
            <p:cNvPr id="18" name="object 18"/>
            <p:cNvSpPr/>
            <p:nvPr/>
          </p:nvSpPr>
          <p:spPr>
            <a:xfrm>
              <a:off x="3513608" y="4495799"/>
              <a:ext cx="495073" cy="381000"/>
            </a:xfrm>
            <a:prstGeom prst="rect">
              <a:avLst/>
            </a:prstGeom>
            <a:blipFill>
              <a:blip r:embed="rId4" cstate="print"/>
              <a:stretch>
                <a:fillRect/>
              </a:stretch>
            </a:blipFill>
          </p:spPr>
          <p:txBody>
            <a:bodyPr wrap="square" lIns="0" tIns="0" rIns="0" bIns="0" rtlCol="0"/>
            <a:lstStyle/>
            <a:p/>
          </p:txBody>
        </p:sp>
      </p:grpSp>
      <p:graphicFrame>
        <p:nvGraphicFramePr>
          <p:cNvPr id="19" name="object 19"/>
          <p:cNvGraphicFramePr>
            <a:graphicFrameLocks noGrp="1"/>
          </p:cNvGraphicFramePr>
          <p:nvPr/>
        </p:nvGraphicFramePr>
        <p:xfrm>
          <a:off x="5638800" y="4595162"/>
          <a:ext cx="3733800" cy="2275840"/>
        </p:xfrm>
        <a:graphic>
          <a:graphicData uri="http://schemas.openxmlformats.org/drawingml/2006/table">
            <a:tbl>
              <a:tblPr firstRow="1" bandRow="1">
                <a:tableStyleId>{2D5ABB26-0587-4C30-8999-92F81FD0307C}</a:tableStyleId>
              </a:tblPr>
              <a:tblGrid>
                <a:gridCol w="2566670"/>
                <a:gridCol w="1167130"/>
              </a:tblGrid>
              <a:tr h="410882">
                <a:tc>
                  <a:txBody>
                    <a:bodyPr/>
                    <a:lstStyle/>
                    <a:p>
                      <a:pPr algn="ctr" marL="43180">
                        <a:lnSpc>
                          <a:spcPct val="100000"/>
                        </a:lnSpc>
                        <a:spcBef>
                          <a:spcPts val="330"/>
                        </a:spcBef>
                      </a:pPr>
                      <a:r>
                        <a:rPr dirty="0" sz="1000" spc="-5" b="1">
                          <a:solidFill>
                            <a:srgbClr val="FFFFFF"/>
                          </a:solidFill>
                          <a:latin typeface="Calibri"/>
                          <a:cs typeface="Calibri"/>
                        </a:rPr>
                        <a:t>Number of doses missed per</a:t>
                      </a:r>
                      <a:r>
                        <a:rPr dirty="0" sz="1000" spc="-20" b="1">
                          <a:solidFill>
                            <a:srgbClr val="FFFFFF"/>
                          </a:solidFill>
                          <a:latin typeface="Calibri"/>
                          <a:cs typeface="Calibri"/>
                        </a:rPr>
                        <a:t> </a:t>
                      </a:r>
                      <a:r>
                        <a:rPr dirty="0" sz="1000" spc="-5" b="1">
                          <a:solidFill>
                            <a:srgbClr val="FFFFFF"/>
                          </a:solidFill>
                          <a:latin typeface="Calibri"/>
                          <a:cs typeface="Calibri"/>
                        </a:rPr>
                        <a:t>month</a:t>
                      </a:r>
                      <a:endParaRPr sz="1000">
                        <a:latin typeface="Calibri"/>
                        <a:cs typeface="Calibri"/>
                      </a:endParaRPr>
                    </a:p>
                  </a:txBody>
                  <a:tcPr marL="0" marR="0" marB="0" marT="41910">
                    <a:solidFill>
                      <a:srgbClr val="000000"/>
                    </a:solidFill>
                  </a:tcPr>
                </a:tc>
                <a:tc>
                  <a:txBody>
                    <a:bodyPr/>
                    <a:lstStyle/>
                    <a:p>
                      <a:pPr marL="377190" marR="268605" indent="-56515">
                        <a:lnSpc>
                          <a:spcPct val="100000"/>
                        </a:lnSpc>
                        <a:spcBef>
                          <a:spcPts val="330"/>
                        </a:spcBef>
                      </a:pPr>
                      <a:r>
                        <a:rPr dirty="0" sz="1000" spc="-10" b="1">
                          <a:solidFill>
                            <a:srgbClr val="FFFFFF"/>
                          </a:solidFill>
                          <a:latin typeface="Calibri"/>
                          <a:cs typeface="Calibri"/>
                        </a:rPr>
                        <a:t>A</a:t>
                      </a:r>
                      <a:r>
                        <a:rPr dirty="0" sz="1000" b="1">
                          <a:solidFill>
                            <a:srgbClr val="FFFFFF"/>
                          </a:solidFill>
                          <a:latin typeface="Calibri"/>
                          <a:cs typeface="Calibri"/>
                        </a:rPr>
                        <a:t>dh</a:t>
                      </a:r>
                      <a:r>
                        <a:rPr dirty="0" sz="1000" spc="-5" b="1">
                          <a:solidFill>
                            <a:srgbClr val="FFFFFF"/>
                          </a:solidFill>
                          <a:latin typeface="Calibri"/>
                          <a:cs typeface="Calibri"/>
                        </a:rPr>
                        <a:t>e</a:t>
                      </a:r>
                      <a:r>
                        <a:rPr dirty="0" sz="1000" spc="-10" b="1">
                          <a:solidFill>
                            <a:srgbClr val="FFFFFF"/>
                          </a:solidFill>
                          <a:latin typeface="Calibri"/>
                          <a:cs typeface="Calibri"/>
                        </a:rPr>
                        <a:t>r</a:t>
                      </a:r>
                      <a:r>
                        <a:rPr dirty="0" sz="1000" spc="-5" b="1">
                          <a:solidFill>
                            <a:srgbClr val="FFFFFF"/>
                          </a:solidFill>
                          <a:latin typeface="Calibri"/>
                          <a:cs typeface="Calibri"/>
                        </a:rPr>
                        <a:t>e</a:t>
                      </a:r>
                      <a:r>
                        <a:rPr dirty="0" sz="1000" b="1">
                          <a:solidFill>
                            <a:srgbClr val="FFFFFF"/>
                          </a:solidFill>
                          <a:latin typeface="Calibri"/>
                          <a:cs typeface="Calibri"/>
                        </a:rPr>
                        <a:t>n</a:t>
                      </a:r>
                      <a:r>
                        <a:rPr dirty="0" sz="1000" spc="-10" b="1">
                          <a:solidFill>
                            <a:srgbClr val="FFFFFF"/>
                          </a:solidFill>
                          <a:latin typeface="Calibri"/>
                          <a:cs typeface="Calibri"/>
                        </a:rPr>
                        <a:t>c</a:t>
                      </a:r>
                      <a:r>
                        <a:rPr dirty="0" sz="1000" b="1">
                          <a:solidFill>
                            <a:srgbClr val="FFFFFF"/>
                          </a:solidFill>
                          <a:latin typeface="Calibri"/>
                          <a:cs typeface="Calibri"/>
                        </a:rPr>
                        <a:t>e  </a:t>
                      </a:r>
                      <a:r>
                        <a:rPr dirty="0" sz="1000" spc="-5" b="1">
                          <a:solidFill>
                            <a:srgbClr val="FFFFFF"/>
                          </a:solidFill>
                          <a:latin typeface="Calibri"/>
                          <a:cs typeface="Calibri"/>
                        </a:rPr>
                        <a:t>category</a:t>
                      </a:r>
                      <a:endParaRPr sz="1000">
                        <a:latin typeface="Calibri"/>
                        <a:cs typeface="Calibri"/>
                      </a:endParaRPr>
                    </a:p>
                  </a:txBody>
                  <a:tcPr marL="0" marR="0" marB="0" marT="41910">
                    <a:solidFill>
                      <a:srgbClr val="000000"/>
                    </a:solidFill>
                  </a:tcPr>
                </a:tc>
              </a:tr>
              <a:tr h="220381">
                <a:tc gridSpan="2">
                  <a:txBody>
                    <a:bodyPr/>
                    <a:lstStyle/>
                    <a:p>
                      <a:pPr marL="395605">
                        <a:lnSpc>
                          <a:spcPct val="100000"/>
                        </a:lnSpc>
                        <a:spcBef>
                          <a:spcPts val="114"/>
                        </a:spcBef>
                      </a:pPr>
                      <a:r>
                        <a:rPr dirty="0" sz="1000" spc="-5">
                          <a:latin typeface="Calibri"/>
                          <a:cs typeface="Calibri"/>
                        </a:rPr>
                        <a:t>Patients taking once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14604">
                    <a:solidFill>
                      <a:srgbClr val="E7E7E7"/>
                    </a:solidFill>
                  </a:tcPr>
                </a:tc>
                <a:tc hMerge="1">
                  <a:txBody>
                    <a:bodyPr/>
                    <a:lstStyle/>
                    <a:p>
                      <a:pPr/>
                    </a:p>
                  </a:txBody>
                  <a:tcPr marL="0" marR="0" marB="0" marT="0"/>
                </a:tc>
              </a:tr>
              <a:tr h="233081">
                <a:tc>
                  <a:txBody>
                    <a:bodyPr/>
                    <a:lstStyle/>
                    <a:p>
                      <a:pPr algn="ctr" marL="43815">
                        <a:lnSpc>
                          <a:spcPct val="100000"/>
                        </a:lnSpc>
                        <a:spcBef>
                          <a:spcPts val="204"/>
                        </a:spcBef>
                      </a:pPr>
                      <a:r>
                        <a:rPr dirty="0" sz="1000">
                          <a:latin typeface="Calibri"/>
                          <a:cs typeface="Calibri"/>
                        </a:rPr>
                        <a:t>&lt; 2</a:t>
                      </a:r>
                      <a:r>
                        <a:rPr dirty="0" sz="1000" spc="-5">
                          <a:latin typeface="Calibri"/>
                          <a:cs typeface="Calibri"/>
                        </a:rPr>
                        <a:t>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Good</a:t>
                      </a:r>
                      <a:endParaRPr sz="1000">
                        <a:latin typeface="Calibri"/>
                        <a:cs typeface="Calibri"/>
                      </a:endParaRPr>
                    </a:p>
                  </a:txBody>
                  <a:tcPr marL="0" marR="0" marB="0" marT="26034">
                    <a:solidFill>
                      <a:srgbClr val="FFFFFF"/>
                    </a:solidFill>
                  </a:tcPr>
                </a:tc>
              </a:tr>
              <a:tr h="233081">
                <a:tc>
                  <a:txBody>
                    <a:bodyPr/>
                    <a:lstStyle/>
                    <a:p>
                      <a:pPr algn="ctr" marL="43815">
                        <a:lnSpc>
                          <a:spcPct val="100000"/>
                        </a:lnSpc>
                        <a:spcBef>
                          <a:spcPts val="219"/>
                        </a:spcBef>
                      </a:pPr>
                      <a:r>
                        <a:rPr dirty="0" sz="1000">
                          <a:latin typeface="Calibri"/>
                          <a:cs typeface="Calibri"/>
                        </a:rPr>
                        <a:t>2–4</a:t>
                      </a:r>
                      <a:r>
                        <a:rPr dirty="0" sz="1000" spc="-5">
                          <a:latin typeface="Calibri"/>
                          <a:cs typeface="Calibri"/>
                        </a:rPr>
                        <a:t> doses</a:t>
                      </a:r>
                      <a:endParaRPr sz="1000">
                        <a:latin typeface="Calibri"/>
                        <a:cs typeface="Calibri"/>
                      </a:endParaRPr>
                    </a:p>
                  </a:txBody>
                  <a:tcPr marL="0" marR="0" marB="0" marT="27939">
                    <a:solidFill>
                      <a:srgbClr val="E7E7E7"/>
                    </a:solidFill>
                  </a:tcPr>
                </a:tc>
                <a:tc>
                  <a:txBody>
                    <a:bodyPr/>
                    <a:lstStyle/>
                    <a:p>
                      <a:pPr algn="ctr" marL="43180">
                        <a:lnSpc>
                          <a:spcPct val="100000"/>
                        </a:lnSpc>
                        <a:spcBef>
                          <a:spcPts val="219"/>
                        </a:spcBef>
                      </a:pPr>
                      <a:r>
                        <a:rPr dirty="0" sz="1000" spc="-5">
                          <a:latin typeface="Calibri"/>
                          <a:cs typeface="Calibri"/>
                        </a:rPr>
                        <a:t>Fair</a:t>
                      </a:r>
                      <a:endParaRPr sz="1000">
                        <a:latin typeface="Calibri"/>
                        <a:cs typeface="Calibri"/>
                      </a:endParaRPr>
                    </a:p>
                  </a:txBody>
                  <a:tcPr marL="0" marR="0" marB="0" marT="27939">
                    <a:solidFill>
                      <a:srgbClr val="E7E7E7"/>
                    </a:solidFill>
                  </a:tcPr>
                </a:tc>
              </a:tr>
              <a:tr h="233081">
                <a:tc>
                  <a:txBody>
                    <a:bodyPr/>
                    <a:lstStyle/>
                    <a:p>
                      <a:pPr algn="ctr" marL="43815">
                        <a:lnSpc>
                          <a:spcPct val="100000"/>
                        </a:lnSpc>
                        <a:spcBef>
                          <a:spcPts val="204"/>
                        </a:spcBef>
                      </a:pPr>
                      <a:r>
                        <a:rPr dirty="0" sz="1000">
                          <a:latin typeface="Calibri"/>
                          <a:cs typeface="Calibri"/>
                        </a:rPr>
                        <a:t>&gt; 4</a:t>
                      </a:r>
                      <a:r>
                        <a:rPr dirty="0" sz="1000" spc="-5">
                          <a:latin typeface="Calibri"/>
                          <a:cs typeface="Calibri"/>
                        </a:rPr>
                        <a:t>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Poor</a:t>
                      </a:r>
                      <a:endParaRPr sz="1000">
                        <a:latin typeface="Calibri"/>
                        <a:cs typeface="Calibri"/>
                      </a:endParaRPr>
                    </a:p>
                  </a:txBody>
                  <a:tcPr marL="0" marR="0" marB="0" marT="26034">
                    <a:solidFill>
                      <a:srgbClr val="FFFFFF"/>
                    </a:solidFill>
                  </a:tcPr>
                </a:tc>
              </a:tr>
              <a:tr h="233081">
                <a:tc gridSpan="2">
                  <a:txBody>
                    <a:bodyPr/>
                    <a:lstStyle/>
                    <a:p>
                      <a:pPr marL="381000">
                        <a:lnSpc>
                          <a:spcPct val="100000"/>
                        </a:lnSpc>
                        <a:spcBef>
                          <a:spcPts val="220"/>
                        </a:spcBef>
                      </a:pPr>
                      <a:r>
                        <a:rPr dirty="0" sz="1000" spc="-5">
                          <a:latin typeface="Calibri"/>
                          <a:cs typeface="Calibri"/>
                        </a:rPr>
                        <a:t>Patients taking twice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27940">
                    <a:solidFill>
                      <a:srgbClr val="E7E7E7"/>
                    </a:solidFill>
                  </a:tcPr>
                </a:tc>
                <a:tc hMerge="1">
                  <a:txBody>
                    <a:bodyPr/>
                    <a:lstStyle/>
                    <a:p>
                      <a:pPr/>
                    </a:p>
                  </a:txBody>
                  <a:tcPr marL="0" marR="0" marB="0" marT="0"/>
                </a:tc>
              </a:tr>
              <a:tr h="233083">
                <a:tc>
                  <a:txBody>
                    <a:bodyPr/>
                    <a:lstStyle/>
                    <a:p>
                      <a:pPr algn="ctr" marL="43815">
                        <a:lnSpc>
                          <a:spcPct val="100000"/>
                        </a:lnSpc>
                        <a:spcBef>
                          <a:spcPts val="209"/>
                        </a:spcBef>
                      </a:pPr>
                      <a:r>
                        <a:rPr dirty="0" sz="1000">
                          <a:latin typeface="Calibri"/>
                          <a:cs typeface="Calibri"/>
                        </a:rPr>
                        <a:t>&lt; 4</a:t>
                      </a:r>
                      <a:r>
                        <a:rPr dirty="0" sz="1000" spc="-5">
                          <a:latin typeface="Calibri"/>
                          <a:cs typeface="Calibri"/>
                        </a:rPr>
                        <a:t> doses</a:t>
                      </a:r>
                      <a:endParaRPr sz="1000">
                        <a:latin typeface="Calibri"/>
                        <a:cs typeface="Calibri"/>
                      </a:endParaRPr>
                    </a:p>
                  </a:txBody>
                  <a:tcPr marL="0" marR="0" marB="0" marT="26669">
                    <a:solidFill>
                      <a:srgbClr val="FFFFFF"/>
                    </a:solidFill>
                  </a:tcPr>
                </a:tc>
                <a:tc>
                  <a:txBody>
                    <a:bodyPr/>
                    <a:lstStyle/>
                    <a:p>
                      <a:pPr algn="ctr" marL="43815">
                        <a:lnSpc>
                          <a:spcPct val="100000"/>
                        </a:lnSpc>
                        <a:spcBef>
                          <a:spcPts val="209"/>
                        </a:spcBef>
                      </a:pPr>
                      <a:r>
                        <a:rPr dirty="0" sz="1000" spc="-5">
                          <a:latin typeface="Calibri"/>
                          <a:cs typeface="Calibri"/>
                        </a:rPr>
                        <a:t>Good</a:t>
                      </a:r>
                      <a:endParaRPr sz="1000">
                        <a:latin typeface="Calibri"/>
                        <a:cs typeface="Calibri"/>
                      </a:endParaRPr>
                    </a:p>
                  </a:txBody>
                  <a:tcPr marL="0" marR="0" marB="0" marT="26669">
                    <a:solidFill>
                      <a:srgbClr val="FFFFFF"/>
                    </a:solidFill>
                  </a:tcPr>
                </a:tc>
              </a:tr>
              <a:tr h="233081">
                <a:tc>
                  <a:txBody>
                    <a:bodyPr/>
                    <a:lstStyle/>
                    <a:p>
                      <a:pPr algn="ctr" marL="43815">
                        <a:lnSpc>
                          <a:spcPct val="100000"/>
                        </a:lnSpc>
                        <a:spcBef>
                          <a:spcPts val="220"/>
                        </a:spcBef>
                      </a:pPr>
                      <a:r>
                        <a:rPr dirty="0" sz="1000">
                          <a:latin typeface="Calibri"/>
                          <a:cs typeface="Calibri"/>
                        </a:rPr>
                        <a:t>4–8</a:t>
                      </a:r>
                      <a:r>
                        <a:rPr dirty="0" sz="1000" spc="-5">
                          <a:latin typeface="Calibri"/>
                          <a:cs typeface="Calibri"/>
                        </a:rPr>
                        <a:t> doses</a:t>
                      </a:r>
                      <a:endParaRPr sz="1000">
                        <a:latin typeface="Calibri"/>
                        <a:cs typeface="Calibri"/>
                      </a:endParaRPr>
                    </a:p>
                  </a:txBody>
                  <a:tcPr marL="0" marR="0" marB="0" marT="27940">
                    <a:solidFill>
                      <a:srgbClr val="E7E7E7"/>
                    </a:solidFill>
                  </a:tcPr>
                </a:tc>
                <a:tc>
                  <a:txBody>
                    <a:bodyPr/>
                    <a:lstStyle/>
                    <a:p>
                      <a:pPr algn="ctr" marL="43180">
                        <a:lnSpc>
                          <a:spcPct val="100000"/>
                        </a:lnSpc>
                        <a:spcBef>
                          <a:spcPts val="220"/>
                        </a:spcBef>
                      </a:pPr>
                      <a:r>
                        <a:rPr dirty="0" sz="1000" spc="-5">
                          <a:latin typeface="Calibri"/>
                          <a:cs typeface="Calibri"/>
                        </a:rPr>
                        <a:t>Fair</a:t>
                      </a:r>
                      <a:endParaRPr sz="1000">
                        <a:latin typeface="Calibri"/>
                        <a:cs typeface="Calibri"/>
                      </a:endParaRPr>
                    </a:p>
                  </a:txBody>
                  <a:tcPr marL="0" marR="0" marB="0" marT="27940">
                    <a:solidFill>
                      <a:srgbClr val="E7E7E7"/>
                    </a:solidFill>
                  </a:tcPr>
                </a:tc>
              </a:tr>
              <a:tr h="233082">
                <a:tc>
                  <a:txBody>
                    <a:bodyPr/>
                    <a:lstStyle/>
                    <a:p>
                      <a:pPr algn="ctr" marL="43815">
                        <a:lnSpc>
                          <a:spcPct val="100000"/>
                        </a:lnSpc>
                        <a:spcBef>
                          <a:spcPts val="210"/>
                        </a:spcBef>
                      </a:pPr>
                      <a:r>
                        <a:rPr dirty="0" sz="1000">
                          <a:latin typeface="Calibri"/>
                          <a:cs typeface="Calibri"/>
                        </a:rPr>
                        <a:t>&gt; 8</a:t>
                      </a:r>
                      <a:r>
                        <a:rPr dirty="0" sz="1000" spc="-5">
                          <a:latin typeface="Calibri"/>
                          <a:cs typeface="Calibri"/>
                        </a:rPr>
                        <a:t> doses</a:t>
                      </a:r>
                      <a:endParaRPr sz="1000">
                        <a:latin typeface="Calibri"/>
                        <a:cs typeface="Calibri"/>
                      </a:endParaRPr>
                    </a:p>
                  </a:txBody>
                  <a:tcPr marL="0" marR="0" marB="0" marT="26670">
                    <a:lnB w="28575">
                      <a:solidFill>
                        <a:srgbClr val="000000"/>
                      </a:solidFill>
                      <a:prstDash val="solid"/>
                    </a:lnB>
                    <a:solidFill>
                      <a:srgbClr val="FFFFFF"/>
                    </a:solidFill>
                  </a:tcPr>
                </a:tc>
                <a:tc>
                  <a:txBody>
                    <a:bodyPr/>
                    <a:lstStyle/>
                    <a:p>
                      <a:pPr algn="ctr" marL="43815">
                        <a:lnSpc>
                          <a:spcPct val="100000"/>
                        </a:lnSpc>
                        <a:spcBef>
                          <a:spcPts val="210"/>
                        </a:spcBef>
                      </a:pPr>
                      <a:r>
                        <a:rPr dirty="0" sz="1000" spc="-5">
                          <a:latin typeface="Calibri"/>
                          <a:cs typeface="Calibri"/>
                        </a:rPr>
                        <a:t>Poor</a:t>
                      </a:r>
                      <a:endParaRPr sz="1000">
                        <a:latin typeface="Calibri"/>
                        <a:cs typeface="Calibri"/>
                      </a:endParaRPr>
                    </a:p>
                  </a:txBody>
                  <a:tcPr marL="0" marR="0" marB="0" marT="26670">
                    <a:lnB w="28575">
                      <a:solidFill>
                        <a:srgbClr val="000000"/>
                      </a:solidFill>
                      <a:prstDash val="solid"/>
                    </a:lnB>
                    <a:solidFill>
                      <a:srgbClr val="FFFFFF"/>
                    </a:solidFill>
                  </a:tcPr>
                </a:tc>
              </a:tr>
            </a:tbl>
          </a:graphicData>
        </a:graphic>
      </p:graphicFrame>
      <p:sp>
        <p:nvSpPr>
          <p:cNvPr id="20" name="object 20"/>
          <p:cNvSpPr txBox="1"/>
          <p:nvPr/>
        </p:nvSpPr>
        <p:spPr>
          <a:xfrm>
            <a:off x="4237804" y="4546600"/>
            <a:ext cx="740410" cy="223520"/>
          </a:xfrm>
          <a:prstGeom prst="rect">
            <a:avLst/>
          </a:prstGeom>
        </p:spPr>
        <p:txBody>
          <a:bodyPr wrap="square" lIns="0" tIns="12700" rIns="0" bIns="0" rtlCol="0" vert="horz">
            <a:spAutoFit/>
          </a:bodyPr>
          <a:lstStyle/>
          <a:p>
            <a:pPr marL="12700">
              <a:lnSpc>
                <a:spcPct val="100000"/>
              </a:lnSpc>
              <a:spcBef>
                <a:spcPts val="100"/>
              </a:spcBef>
            </a:pPr>
            <a:r>
              <a:rPr dirty="0" sz="1300" spc="5" b="1">
                <a:latin typeface="Calibri"/>
                <a:cs typeface="Calibri"/>
              </a:rPr>
              <a:t>D</a:t>
            </a:r>
            <a:r>
              <a:rPr dirty="0" sz="1300" b="1">
                <a:latin typeface="Calibri"/>
                <a:cs typeface="Calibri"/>
              </a:rPr>
              <a:t>o</a:t>
            </a:r>
            <a:r>
              <a:rPr dirty="0" sz="1300" spc="5" b="1">
                <a:latin typeface="Calibri"/>
                <a:cs typeface="Calibri"/>
              </a:rPr>
              <a:t>c</a:t>
            </a:r>
            <a:r>
              <a:rPr dirty="0" sz="1300" b="1">
                <a:latin typeface="Calibri"/>
                <a:cs typeface="Calibri"/>
              </a:rPr>
              <a:t>u</a:t>
            </a:r>
            <a:r>
              <a:rPr dirty="0" sz="1300" spc="5" b="1">
                <a:latin typeface="Calibri"/>
                <a:cs typeface="Calibri"/>
              </a:rPr>
              <a:t>m</a:t>
            </a:r>
            <a:r>
              <a:rPr dirty="0" sz="1300" spc="-5" b="1">
                <a:latin typeface="Calibri"/>
                <a:cs typeface="Calibri"/>
              </a:rPr>
              <a:t>e</a:t>
            </a:r>
            <a:r>
              <a:rPr dirty="0" sz="1300" spc="-10" b="1">
                <a:latin typeface="Calibri"/>
                <a:cs typeface="Calibri"/>
              </a:rPr>
              <a:t>n</a:t>
            </a:r>
            <a:r>
              <a:rPr dirty="0" sz="1300" b="1">
                <a:latin typeface="Calibri"/>
                <a:cs typeface="Calibri"/>
              </a:rPr>
              <a:t>t</a:t>
            </a:r>
            <a:endParaRPr sz="1300">
              <a:latin typeface="Calibri"/>
              <a:cs typeface="Calibri"/>
            </a:endParaRPr>
          </a:p>
        </p:txBody>
      </p:sp>
      <p:sp>
        <p:nvSpPr>
          <p:cNvPr id="21" name="object 21"/>
          <p:cNvSpPr txBox="1"/>
          <p:nvPr/>
        </p:nvSpPr>
        <p:spPr>
          <a:xfrm>
            <a:off x="3338644" y="4925059"/>
            <a:ext cx="2295525" cy="2012950"/>
          </a:xfrm>
          <a:prstGeom prst="rect">
            <a:avLst/>
          </a:prstGeom>
        </p:spPr>
        <p:txBody>
          <a:bodyPr wrap="square" lIns="0" tIns="48260" rIns="0" bIns="0" rtlCol="0" vert="horz">
            <a:spAutoFit/>
          </a:bodyPr>
          <a:lstStyle/>
          <a:p>
            <a:pPr marL="185420" marR="33655" indent="-173355">
              <a:lnSpc>
                <a:spcPct val="80400"/>
              </a:lnSpc>
              <a:spcBef>
                <a:spcPts val="380"/>
              </a:spcBef>
              <a:buFont typeface="Arial"/>
              <a:buChar char="•"/>
              <a:tabLst>
                <a:tab pos="186055" algn="l"/>
              </a:tabLst>
            </a:pPr>
            <a:r>
              <a:rPr dirty="0" sz="1200" spc="-5">
                <a:latin typeface="Calibri"/>
                <a:cs typeface="Calibri"/>
              </a:rPr>
              <a:t>Complete the </a:t>
            </a:r>
            <a:r>
              <a:rPr dirty="0" sz="1200" spc="-10">
                <a:latin typeface="Calibri"/>
                <a:cs typeface="Calibri"/>
              </a:rPr>
              <a:t>first </a:t>
            </a:r>
            <a:r>
              <a:rPr dirty="0" sz="1200" spc="-5">
                <a:latin typeface="Calibri"/>
                <a:cs typeface="Calibri"/>
              </a:rPr>
              <a:t>column </a:t>
            </a:r>
            <a:r>
              <a:rPr dirty="0" sz="1200">
                <a:latin typeface="Calibri"/>
                <a:cs typeface="Calibri"/>
              </a:rPr>
              <a:t>of  </a:t>
            </a:r>
            <a:r>
              <a:rPr dirty="0" sz="1200" spc="-5">
                <a:latin typeface="Calibri"/>
                <a:cs typeface="Calibri"/>
              </a:rPr>
              <a:t>enhanced adherence </a:t>
            </a:r>
            <a:r>
              <a:rPr dirty="0" sz="1200">
                <a:latin typeface="Calibri"/>
                <a:cs typeface="Calibri"/>
              </a:rPr>
              <a:t>session 2 or  3 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 </a:t>
            </a:r>
            <a:r>
              <a:rPr dirty="0" sz="1200" spc="-25" b="1">
                <a:latin typeface="Calibri"/>
                <a:cs typeface="Calibri"/>
              </a:rPr>
              <a:t>Tool </a:t>
            </a:r>
            <a:r>
              <a:rPr dirty="0" sz="1200" spc="-5">
                <a:latin typeface="Calibri"/>
                <a:cs typeface="Calibri"/>
              </a:rPr>
              <a:t>and mark the mother’s  </a:t>
            </a:r>
            <a:r>
              <a:rPr dirty="0" sz="1200">
                <a:latin typeface="Calibri"/>
                <a:cs typeface="Calibri"/>
              </a:rPr>
              <a:t>as </a:t>
            </a:r>
            <a:r>
              <a:rPr dirty="0" sz="1200" spc="-5">
                <a:latin typeface="Calibri"/>
                <a:cs typeface="Calibri"/>
              </a:rPr>
              <a:t>good, </a:t>
            </a:r>
            <a:r>
              <a:rPr dirty="0" sz="1200" spc="-30">
                <a:latin typeface="Calibri"/>
                <a:cs typeface="Calibri"/>
              </a:rPr>
              <a:t>fair, </a:t>
            </a:r>
            <a:r>
              <a:rPr dirty="0" sz="1200">
                <a:latin typeface="Calibri"/>
                <a:cs typeface="Calibri"/>
              </a:rPr>
              <a:t>or </a:t>
            </a:r>
            <a:r>
              <a:rPr dirty="0" sz="1200" spc="-25">
                <a:latin typeface="Calibri"/>
                <a:cs typeface="Calibri"/>
              </a:rPr>
              <a:t>poor, </a:t>
            </a:r>
            <a:r>
              <a:rPr dirty="0" sz="1200" spc="-10">
                <a:latin typeface="Calibri"/>
                <a:cs typeface="Calibri"/>
              </a:rPr>
              <a:t>according  to </a:t>
            </a:r>
            <a:r>
              <a:rPr dirty="0" sz="1200" spc="-5">
                <a:latin typeface="Calibri"/>
                <a:cs typeface="Calibri"/>
              </a:rPr>
              <a:t>the number </a:t>
            </a:r>
            <a:r>
              <a:rPr dirty="0" sz="1200">
                <a:latin typeface="Calibri"/>
                <a:cs typeface="Calibri"/>
              </a:rPr>
              <a:t>of doses missed  </a:t>
            </a:r>
            <a:r>
              <a:rPr dirty="0" sz="1200" spc="-5">
                <a:latin typeface="Calibri"/>
                <a:cs typeface="Calibri"/>
              </a:rPr>
              <a:t>per month (as per </a:t>
            </a:r>
            <a:r>
              <a:rPr dirty="0" sz="1200" spc="-10">
                <a:latin typeface="Calibri"/>
                <a:cs typeface="Calibri"/>
              </a:rPr>
              <a:t>table).  </a:t>
            </a:r>
            <a:r>
              <a:rPr dirty="0" sz="1200" spc="-5">
                <a:latin typeface="Calibri"/>
                <a:cs typeface="Calibri"/>
              </a:rPr>
              <a:t>Complete the other two columns  with </a:t>
            </a:r>
            <a:r>
              <a:rPr dirty="0" sz="1200" spc="-15">
                <a:latin typeface="Calibri"/>
                <a:cs typeface="Calibri"/>
              </a:rPr>
              <a:t>any </a:t>
            </a:r>
            <a:r>
              <a:rPr dirty="0" sz="1200" spc="-5">
                <a:latin typeface="Calibri"/>
                <a:cs typeface="Calibri"/>
              </a:rPr>
              <a:t>new </a:t>
            </a:r>
            <a:r>
              <a:rPr dirty="0" sz="1200" spc="-10">
                <a:latin typeface="Calibri"/>
                <a:cs typeface="Calibri"/>
              </a:rPr>
              <a:t>barriers found </a:t>
            </a:r>
            <a:r>
              <a:rPr dirty="0" sz="1200" spc="-5">
                <a:latin typeface="Calibri"/>
                <a:cs typeface="Calibri"/>
              </a:rPr>
              <a:t>and  </a:t>
            </a:r>
            <a:r>
              <a:rPr dirty="0" sz="1200" spc="-10">
                <a:latin typeface="Calibri"/>
                <a:cs typeface="Calibri"/>
              </a:rPr>
              <a:t>interventions</a:t>
            </a:r>
            <a:r>
              <a:rPr dirty="0" sz="1200">
                <a:latin typeface="Calibri"/>
                <a:cs typeface="Calibri"/>
              </a:rPr>
              <a:t> </a:t>
            </a:r>
            <a:r>
              <a:rPr dirty="0" sz="1200" spc="-5">
                <a:latin typeface="Calibri"/>
                <a:cs typeface="Calibri"/>
              </a:rPr>
              <a:t>planned.</a:t>
            </a:r>
            <a:endParaRPr sz="1200">
              <a:latin typeface="Calibri"/>
              <a:cs typeface="Calibri"/>
            </a:endParaRPr>
          </a:p>
          <a:p>
            <a:pPr marL="185420" marR="5080" indent="-173355">
              <a:lnSpc>
                <a:spcPts val="1200"/>
              </a:lnSpc>
              <a:spcBef>
                <a:spcPts val="195"/>
              </a:spcBef>
              <a:buFont typeface="Arial"/>
              <a:buChar char="•"/>
              <a:tabLst>
                <a:tab pos="186055" algn="l"/>
              </a:tabLst>
            </a:pPr>
            <a:r>
              <a:rPr dirty="0" u="sng" sz="1200" spc="-5" b="1">
                <a:uFill>
                  <a:solidFill>
                    <a:srgbClr val="000000"/>
                  </a:solidFill>
                </a:uFill>
                <a:latin typeface="Calibri"/>
                <a:cs typeface="Calibri"/>
              </a:rPr>
              <a:t>Early postpartum women</a:t>
            </a:r>
            <a:r>
              <a:rPr dirty="0" sz="1200" spc="-5">
                <a:latin typeface="Calibri"/>
                <a:cs typeface="Calibri"/>
              </a:rPr>
              <a:t>: Do the  </a:t>
            </a:r>
            <a:r>
              <a:rPr dirty="0" sz="1200">
                <a:latin typeface="Calibri"/>
                <a:cs typeface="Calibri"/>
              </a:rPr>
              <a:t>same </a:t>
            </a:r>
            <a:r>
              <a:rPr dirty="0" sz="1200" spc="-10">
                <a:latin typeface="Calibri"/>
                <a:cs typeface="Calibri"/>
              </a:rPr>
              <a:t>for adherence to </a:t>
            </a:r>
            <a:r>
              <a:rPr dirty="0" sz="1200" spc="-5">
                <a:latin typeface="Calibri"/>
                <a:cs typeface="Calibri"/>
              </a:rPr>
              <a:t>the </a:t>
            </a:r>
            <a:r>
              <a:rPr dirty="0" sz="1200" spc="-15">
                <a:latin typeface="Calibri"/>
                <a:cs typeface="Calibri"/>
              </a:rPr>
              <a:t>infant  </a:t>
            </a:r>
            <a:r>
              <a:rPr dirty="0" sz="1200" spc="-5">
                <a:latin typeface="Calibri"/>
                <a:cs typeface="Calibri"/>
              </a:rPr>
              <a:t>ARV </a:t>
            </a:r>
            <a:r>
              <a:rPr dirty="0" sz="1200" spc="-10">
                <a:latin typeface="Calibri"/>
                <a:cs typeface="Calibri"/>
              </a:rPr>
              <a:t>prophylaxis</a:t>
            </a:r>
            <a:r>
              <a:rPr dirty="0" sz="1200">
                <a:latin typeface="Calibri"/>
                <a:cs typeface="Calibri"/>
              </a:rPr>
              <a:t> </a:t>
            </a:r>
            <a:r>
              <a:rPr dirty="0" sz="1200" spc="-10">
                <a:latin typeface="Calibri"/>
                <a:cs typeface="Calibri"/>
              </a:rPr>
              <a:t>regimen.</a:t>
            </a:r>
            <a:endParaRPr sz="1200">
              <a:latin typeface="Calibri"/>
              <a:cs typeface="Calibri"/>
            </a:endParaRPr>
          </a:p>
        </p:txBody>
      </p:sp>
      <p:grpSp>
        <p:nvGrpSpPr>
          <p:cNvPr id="22" name="object 22"/>
          <p:cNvGrpSpPr/>
          <p:nvPr/>
        </p:nvGrpSpPr>
        <p:grpSpPr>
          <a:xfrm>
            <a:off x="713231" y="2953511"/>
            <a:ext cx="2377440" cy="4209415"/>
            <a:chOff x="713231" y="2953511"/>
            <a:chExt cx="2377440" cy="4209415"/>
          </a:xfrm>
        </p:grpSpPr>
        <p:sp>
          <p:nvSpPr>
            <p:cNvPr id="23" name="object 23"/>
            <p:cNvSpPr/>
            <p:nvPr/>
          </p:nvSpPr>
          <p:spPr>
            <a:xfrm>
              <a:off x="713231" y="2953511"/>
              <a:ext cx="2377440" cy="4209288"/>
            </a:xfrm>
            <a:prstGeom prst="rect">
              <a:avLst/>
            </a:prstGeom>
            <a:blipFill>
              <a:blip r:embed="rId5" cstate="print"/>
              <a:stretch>
                <a:fillRect/>
              </a:stretch>
            </a:blipFill>
          </p:spPr>
          <p:txBody>
            <a:bodyPr wrap="square" lIns="0" tIns="0" rIns="0" bIns="0" rtlCol="0"/>
            <a:lstStyle/>
            <a:p/>
          </p:txBody>
        </p:sp>
        <p:sp>
          <p:nvSpPr>
            <p:cNvPr id="24" name="object 24"/>
            <p:cNvSpPr/>
            <p:nvPr/>
          </p:nvSpPr>
          <p:spPr>
            <a:xfrm>
              <a:off x="754707" y="2971801"/>
              <a:ext cx="2293620" cy="4126229"/>
            </a:xfrm>
            <a:custGeom>
              <a:avLst/>
              <a:gdLst/>
              <a:ahLst/>
              <a:cxnLst/>
              <a:rect l="l" t="t" r="r" b="b"/>
              <a:pathLst>
                <a:path w="2293620" h="4126229">
                  <a:moveTo>
                    <a:pt x="2293292" y="0"/>
                  </a:moveTo>
                  <a:lnTo>
                    <a:pt x="0" y="0"/>
                  </a:lnTo>
                  <a:lnTo>
                    <a:pt x="0" y="4126218"/>
                  </a:lnTo>
                  <a:lnTo>
                    <a:pt x="2293292" y="4126218"/>
                  </a:lnTo>
                  <a:lnTo>
                    <a:pt x="2293292" y="0"/>
                  </a:lnTo>
                  <a:close/>
                </a:path>
              </a:pathLst>
            </a:custGeom>
            <a:solidFill>
              <a:srgbClr val="E6E0EC"/>
            </a:solidFill>
          </p:spPr>
          <p:txBody>
            <a:bodyPr wrap="square" lIns="0" tIns="0" rIns="0" bIns="0" rtlCol="0"/>
            <a:lstStyle/>
            <a:p/>
          </p:txBody>
        </p:sp>
        <p:sp>
          <p:nvSpPr>
            <p:cNvPr id="25" name="object 25"/>
            <p:cNvSpPr/>
            <p:nvPr/>
          </p:nvSpPr>
          <p:spPr>
            <a:xfrm>
              <a:off x="820149" y="3048000"/>
              <a:ext cx="518813" cy="533400"/>
            </a:xfrm>
            <a:prstGeom prst="rect">
              <a:avLst/>
            </a:prstGeom>
            <a:blipFill>
              <a:blip r:embed="rId6" cstate="print"/>
              <a:stretch>
                <a:fillRect/>
              </a:stretch>
            </a:blipFill>
          </p:spPr>
          <p:txBody>
            <a:bodyPr wrap="square" lIns="0" tIns="0" rIns="0" bIns="0" rtlCol="0"/>
            <a:lstStyle/>
            <a:p/>
          </p:txBody>
        </p:sp>
      </p:grpSp>
      <p:sp>
        <p:nvSpPr>
          <p:cNvPr id="26" name="object 26"/>
          <p:cNvSpPr txBox="1"/>
          <p:nvPr/>
        </p:nvSpPr>
        <p:spPr>
          <a:xfrm>
            <a:off x="754707" y="2971801"/>
            <a:ext cx="2293620" cy="4126229"/>
          </a:xfrm>
          <a:prstGeom prst="rect">
            <a:avLst/>
          </a:prstGeom>
        </p:spPr>
        <p:txBody>
          <a:bodyPr wrap="square" lIns="0" tIns="104775" rIns="0" bIns="0" rtlCol="0" vert="horz">
            <a:spAutoFit/>
          </a:bodyPr>
          <a:lstStyle/>
          <a:p>
            <a:pPr marL="698500" marR="650240">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algn="just" marL="246379" indent="-234315">
              <a:lnSpc>
                <a:spcPct val="100000"/>
              </a:lnSpc>
              <a:spcBef>
                <a:spcPts val="595"/>
              </a:spcBef>
              <a:buFont typeface="Arial"/>
              <a:buChar char="•"/>
              <a:tabLst>
                <a:tab pos="247015" algn="l"/>
              </a:tabLst>
            </a:pPr>
            <a:r>
              <a:rPr dirty="0" sz="1100" spc="-5">
                <a:latin typeface="Calibri"/>
                <a:cs typeface="Calibri"/>
              </a:rPr>
              <a:t>Repeat viral load to be sent</a:t>
            </a:r>
            <a:r>
              <a:rPr dirty="0" sz="1100" spc="-25">
                <a:latin typeface="Calibri"/>
                <a:cs typeface="Calibri"/>
              </a:rPr>
              <a:t> </a:t>
            </a:r>
            <a:r>
              <a:rPr dirty="0" sz="1100" spc="-5">
                <a:latin typeface="Calibri"/>
                <a:cs typeface="Calibri"/>
              </a:rPr>
              <a:t>after</a:t>
            </a:r>
            <a:endParaRPr sz="1100">
              <a:latin typeface="Calibri"/>
              <a:cs typeface="Calibri"/>
            </a:endParaRPr>
          </a:p>
          <a:p>
            <a:pPr algn="just" marL="246379" marR="46355">
              <a:lnSpc>
                <a:spcPct val="99100"/>
              </a:lnSpc>
              <a:spcBef>
                <a:spcPts val="80"/>
              </a:spcBef>
            </a:pPr>
            <a:r>
              <a:rPr dirty="0" u="sng" sz="1100">
                <a:uFill>
                  <a:solidFill>
                    <a:srgbClr val="000000"/>
                  </a:solidFill>
                </a:uFill>
                <a:latin typeface="Times New Roman"/>
                <a:cs typeface="Times New Roman"/>
              </a:rPr>
              <a:t>       </a:t>
            </a:r>
            <a:r>
              <a:rPr dirty="0" u="sng" sz="1100" spc="-5">
                <a:uFill>
                  <a:solidFill>
                    <a:srgbClr val="000000"/>
                  </a:solidFill>
                </a:uFill>
                <a:latin typeface="Times New Roman"/>
                <a:cs typeface="Times New Roman"/>
              </a:rPr>
              <a:t> </a:t>
            </a:r>
            <a:r>
              <a:rPr dirty="0" sz="1100" spc="-30">
                <a:latin typeface="Times New Roman"/>
                <a:cs typeface="Times New Roman"/>
              </a:rPr>
              <a:t> </a:t>
            </a:r>
            <a:r>
              <a:rPr dirty="0" sz="1100" spc="-5">
                <a:latin typeface="Calibri"/>
                <a:cs typeface="Calibri"/>
              </a:rPr>
              <a:t>months of “good adherence.”  Advise patient of when repeat viral  load will be</a:t>
            </a:r>
            <a:r>
              <a:rPr dirty="0" sz="1100" spc="-10">
                <a:latin typeface="Calibri"/>
                <a:cs typeface="Calibri"/>
              </a:rPr>
              <a:t> </a:t>
            </a:r>
            <a:r>
              <a:rPr dirty="0" sz="1100" spc="-5">
                <a:latin typeface="Calibri"/>
                <a:cs typeface="Calibri"/>
              </a:rPr>
              <a:t>done.</a:t>
            </a:r>
            <a:endParaRPr sz="1100">
              <a:latin typeface="Calibri"/>
              <a:cs typeface="Calibri"/>
            </a:endParaRPr>
          </a:p>
          <a:p>
            <a:pPr marL="246379" marR="18415" indent="-233679">
              <a:lnSpc>
                <a:spcPct val="100000"/>
              </a:lnSpc>
              <a:spcBef>
                <a:spcPts val="265"/>
              </a:spcBef>
              <a:buFont typeface="Arial"/>
              <a:buChar char="•"/>
              <a:tabLst>
                <a:tab pos="246379" algn="l"/>
                <a:tab pos="247015" algn="l"/>
              </a:tabLst>
            </a:pPr>
            <a:r>
              <a:rPr dirty="0" sz="1100" spc="-5">
                <a:latin typeface="Calibri"/>
                <a:cs typeface="Calibri"/>
              </a:rPr>
              <a:t>Do not repeat viral load while  adherence is fair or </a:t>
            </a:r>
            <a:r>
              <a:rPr dirty="0" sz="1100" spc="-10">
                <a:latin typeface="Calibri"/>
                <a:cs typeface="Calibri"/>
              </a:rPr>
              <a:t>poor </a:t>
            </a:r>
            <a:r>
              <a:rPr dirty="0" sz="1100" spc="-5">
                <a:latin typeface="Calibri"/>
                <a:cs typeface="Calibri"/>
              </a:rPr>
              <a:t>as it will  likely be elevated due to </a:t>
            </a:r>
            <a:r>
              <a:rPr dirty="0" sz="1100" spc="-10">
                <a:latin typeface="Calibri"/>
                <a:cs typeface="Calibri"/>
              </a:rPr>
              <a:t>this, </a:t>
            </a:r>
            <a:r>
              <a:rPr dirty="0" sz="1100" spc="-5">
                <a:latin typeface="Calibri"/>
                <a:cs typeface="Calibri"/>
              </a:rPr>
              <a:t>but  rather </a:t>
            </a:r>
            <a:r>
              <a:rPr dirty="0" sz="1100" spc="-10">
                <a:latin typeface="Calibri"/>
                <a:cs typeface="Calibri"/>
              </a:rPr>
              <a:t>continue monthly </a:t>
            </a:r>
            <a:r>
              <a:rPr dirty="0" sz="1100" spc="-5">
                <a:latin typeface="Calibri"/>
                <a:cs typeface="Calibri"/>
              </a:rPr>
              <a:t>enhanced  adherence </a:t>
            </a:r>
            <a:r>
              <a:rPr dirty="0" sz="1100" spc="-10">
                <a:latin typeface="Calibri"/>
                <a:cs typeface="Calibri"/>
              </a:rPr>
              <a:t>sessions </a:t>
            </a:r>
            <a:r>
              <a:rPr dirty="0" sz="1100" spc="-5">
                <a:latin typeface="Calibri"/>
                <a:cs typeface="Calibri"/>
              </a:rPr>
              <a:t>until adherence  is </a:t>
            </a:r>
            <a:r>
              <a:rPr dirty="0" sz="1100" spc="-10">
                <a:latin typeface="Calibri"/>
                <a:cs typeface="Calibri"/>
              </a:rPr>
              <a:t>good </a:t>
            </a:r>
            <a:r>
              <a:rPr dirty="0" sz="1100" spc="-5">
                <a:latin typeface="Calibri"/>
                <a:cs typeface="Calibri"/>
              </a:rPr>
              <a:t>for three</a:t>
            </a:r>
            <a:r>
              <a:rPr dirty="0" sz="1100" spc="5">
                <a:latin typeface="Calibri"/>
                <a:cs typeface="Calibri"/>
              </a:rPr>
              <a:t> </a:t>
            </a:r>
            <a:r>
              <a:rPr dirty="0" sz="1100" spc="-10">
                <a:latin typeface="Calibri"/>
                <a:cs typeface="Calibri"/>
              </a:rPr>
              <a:t>months.</a:t>
            </a:r>
            <a:endParaRPr sz="1100">
              <a:latin typeface="Calibri"/>
              <a:cs typeface="Calibri"/>
            </a:endParaRPr>
          </a:p>
          <a:p>
            <a:pPr marL="246379" marR="33020" indent="-233679">
              <a:lnSpc>
                <a:spcPct val="98600"/>
              </a:lnSpc>
              <a:spcBef>
                <a:spcPts val="309"/>
              </a:spcBef>
              <a:buFont typeface="Arial"/>
              <a:buChar char="•"/>
              <a:tabLst>
                <a:tab pos="246379" algn="l"/>
                <a:tab pos="247015" algn="l"/>
              </a:tabLst>
            </a:pPr>
            <a:r>
              <a:rPr dirty="0" sz="1100" spc="-10">
                <a:latin typeface="Calibri"/>
                <a:cs typeface="Calibri"/>
              </a:rPr>
              <a:t>Patients </a:t>
            </a:r>
            <a:r>
              <a:rPr dirty="0" sz="1100" spc="-5">
                <a:latin typeface="Calibri"/>
                <a:cs typeface="Calibri"/>
              </a:rPr>
              <a:t>with persistent adherence  problems should be </a:t>
            </a:r>
            <a:r>
              <a:rPr dirty="0" sz="1100">
                <a:latin typeface="Calibri"/>
                <a:cs typeface="Calibri"/>
              </a:rPr>
              <a:t>referred </a:t>
            </a:r>
            <a:r>
              <a:rPr dirty="0" sz="1100" spc="-5">
                <a:latin typeface="Calibri"/>
                <a:cs typeface="Calibri"/>
              </a:rPr>
              <a:t>for  </a:t>
            </a:r>
            <a:r>
              <a:rPr dirty="0" sz="1100" spc="-10">
                <a:latin typeface="Calibri"/>
                <a:cs typeface="Calibri"/>
              </a:rPr>
              <a:t>additional assistance </a:t>
            </a:r>
            <a:r>
              <a:rPr dirty="0" sz="1100" spc="-5">
                <a:latin typeface="Calibri"/>
                <a:cs typeface="Calibri"/>
              </a:rPr>
              <a:t>as available  (e.g. psychologist or other available  staff dedicated to</a:t>
            </a:r>
            <a:r>
              <a:rPr dirty="0" sz="1100" spc="-15">
                <a:latin typeface="Calibri"/>
                <a:cs typeface="Calibri"/>
              </a:rPr>
              <a:t> </a:t>
            </a:r>
            <a:r>
              <a:rPr dirty="0" sz="1100" spc="-5">
                <a:latin typeface="Calibri"/>
                <a:cs typeface="Calibri"/>
              </a:rPr>
              <a:t>adherence).</a:t>
            </a:r>
            <a:endParaRPr sz="1100">
              <a:latin typeface="Calibri"/>
              <a:cs typeface="Calibri"/>
            </a:endParaRPr>
          </a:p>
          <a:p>
            <a:pPr marL="246379" marR="99695" indent="-233679">
              <a:lnSpc>
                <a:spcPct val="100499"/>
              </a:lnSpc>
              <a:spcBef>
                <a:spcPts val="254"/>
              </a:spcBef>
              <a:buFont typeface="Arial"/>
              <a:buChar char="•"/>
              <a:tabLst>
                <a:tab pos="246379" algn="l"/>
                <a:tab pos="247015" algn="l"/>
              </a:tabLst>
            </a:pPr>
            <a:r>
              <a:rPr dirty="0" sz="1100" spc="-5">
                <a:latin typeface="Calibri"/>
                <a:cs typeface="Calibri"/>
              </a:rPr>
              <a:t>The baby will be tested for HIV at  </a:t>
            </a:r>
            <a:r>
              <a:rPr dirty="0" sz="1100">
                <a:latin typeface="Calibri"/>
                <a:cs typeface="Calibri"/>
              </a:rPr>
              <a:t>4–6 </a:t>
            </a:r>
            <a:r>
              <a:rPr dirty="0" sz="1100" spc="-5">
                <a:latin typeface="Calibri"/>
                <a:cs typeface="Calibri"/>
              </a:rPr>
              <a:t>weeks, and again at </a:t>
            </a:r>
            <a:r>
              <a:rPr dirty="0" sz="1100">
                <a:latin typeface="Calibri"/>
                <a:cs typeface="Calibri"/>
              </a:rPr>
              <a:t>9  </a:t>
            </a:r>
            <a:r>
              <a:rPr dirty="0" sz="1100" spc="-5">
                <a:latin typeface="Calibri"/>
                <a:cs typeface="Calibri"/>
              </a:rPr>
              <a:t>months/18 months of age or </a:t>
            </a:r>
            <a:r>
              <a:rPr dirty="0" sz="1100">
                <a:latin typeface="Calibri"/>
                <a:cs typeface="Calibri"/>
              </a:rPr>
              <a:t>3  </a:t>
            </a:r>
            <a:r>
              <a:rPr dirty="0" sz="1100" spc="-5">
                <a:latin typeface="Calibri"/>
                <a:cs typeface="Calibri"/>
              </a:rPr>
              <a:t>months after </a:t>
            </a:r>
            <a:r>
              <a:rPr dirty="0" sz="1100" spc="-10">
                <a:latin typeface="Calibri"/>
                <a:cs typeface="Calibri"/>
              </a:rPr>
              <a:t>stopping  </a:t>
            </a:r>
            <a:r>
              <a:rPr dirty="0" sz="1100" spc="-5">
                <a:latin typeface="Calibri"/>
                <a:cs typeface="Calibri"/>
              </a:rPr>
              <a:t>breastfeeding (whichever is</a:t>
            </a:r>
            <a:r>
              <a:rPr dirty="0" sz="1100" spc="-20">
                <a:latin typeface="Calibri"/>
                <a:cs typeface="Calibri"/>
              </a:rPr>
              <a:t> </a:t>
            </a:r>
            <a:r>
              <a:rPr dirty="0" sz="1100" spc="-5">
                <a:latin typeface="Calibri"/>
                <a:cs typeface="Calibri"/>
              </a:rPr>
              <a:t>later).</a:t>
            </a:r>
            <a:endParaRPr sz="1100">
              <a:latin typeface="Calibri"/>
              <a:cs typeface="Calibri"/>
            </a:endParaRPr>
          </a:p>
        </p:txBody>
      </p:sp>
      <p:grpSp>
        <p:nvGrpSpPr>
          <p:cNvPr id="27" name="object 27"/>
          <p:cNvGrpSpPr/>
          <p:nvPr/>
        </p:nvGrpSpPr>
        <p:grpSpPr>
          <a:xfrm>
            <a:off x="7691437" y="743672"/>
            <a:ext cx="1740535" cy="1233170"/>
            <a:chOff x="7691437" y="743672"/>
            <a:chExt cx="1740535" cy="1233170"/>
          </a:xfrm>
        </p:grpSpPr>
        <p:sp>
          <p:nvSpPr>
            <p:cNvPr id="28" name="object 28"/>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9" name="object 29"/>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30" name="object 30"/>
            <p:cNvSpPr/>
            <p:nvPr/>
          </p:nvSpPr>
          <p:spPr>
            <a:xfrm>
              <a:off x="8153400" y="825480"/>
              <a:ext cx="730782" cy="1003320"/>
            </a:xfrm>
            <a:prstGeom prst="rect">
              <a:avLst/>
            </a:prstGeom>
            <a:blipFill>
              <a:blip r:embed="rId7" cstate="print"/>
              <a:stretch>
                <a:fillRect/>
              </a:stretch>
            </a:blipFill>
          </p:spPr>
          <p:txBody>
            <a:bodyPr wrap="square" lIns="0" tIns="0" rIns="0" bIns="0" rtlCol="0"/>
            <a:lstStyle/>
            <a:p/>
          </p:txBody>
        </p:sp>
      </p:grpSp>
      <p:sp>
        <p:nvSpPr>
          <p:cNvPr id="31" name="object 3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5527" y="4477511"/>
            <a:ext cx="2905125" cy="2597150"/>
            <a:chOff x="795527" y="4477511"/>
            <a:chExt cx="2905125" cy="2597150"/>
          </a:xfrm>
        </p:grpSpPr>
        <p:sp>
          <p:nvSpPr>
            <p:cNvPr id="3" name="object 3"/>
            <p:cNvSpPr/>
            <p:nvPr/>
          </p:nvSpPr>
          <p:spPr>
            <a:xfrm>
              <a:off x="795527" y="4477511"/>
              <a:ext cx="2904744" cy="25968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838199" y="4495800"/>
              <a:ext cx="2819400" cy="2514600"/>
            </a:xfrm>
            <a:custGeom>
              <a:avLst/>
              <a:gdLst/>
              <a:ahLst/>
              <a:cxnLst/>
              <a:rect l="l" t="t" r="r" b="b"/>
              <a:pathLst>
                <a:path w="2819400" h="2514600">
                  <a:moveTo>
                    <a:pt x="2819400" y="0"/>
                  </a:moveTo>
                  <a:lnTo>
                    <a:pt x="0" y="0"/>
                  </a:lnTo>
                  <a:lnTo>
                    <a:pt x="0" y="2514599"/>
                  </a:lnTo>
                  <a:lnTo>
                    <a:pt x="2819400" y="2514599"/>
                  </a:lnTo>
                  <a:lnTo>
                    <a:pt x="2819400" y="0"/>
                  </a:lnTo>
                  <a:close/>
                </a:path>
              </a:pathLst>
            </a:custGeom>
            <a:solidFill>
              <a:srgbClr val="DCE6F2"/>
            </a:solidFill>
          </p:spPr>
          <p:txBody>
            <a:bodyPr wrap="square" lIns="0" tIns="0" rIns="0" bIns="0" rtlCol="0"/>
            <a:lstStyle/>
            <a:p/>
          </p:txBody>
        </p:sp>
      </p:grpSp>
      <p:sp>
        <p:nvSpPr>
          <p:cNvPr id="5" name="object 5"/>
          <p:cNvSpPr txBox="1"/>
          <p:nvPr/>
        </p:nvSpPr>
        <p:spPr>
          <a:xfrm>
            <a:off x="983721" y="1557019"/>
            <a:ext cx="1981200" cy="690245"/>
          </a:xfrm>
          <a:prstGeom prst="rect">
            <a:avLst/>
          </a:prstGeom>
        </p:spPr>
        <p:txBody>
          <a:bodyPr wrap="square" lIns="0" tIns="70485" rIns="0" bIns="0" rtlCol="0" vert="horz">
            <a:spAutoFit/>
          </a:bodyPr>
          <a:lstStyle/>
          <a:p>
            <a:pPr marL="12700">
              <a:lnSpc>
                <a:spcPct val="100000"/>
              </a:lnSpc>
              <a:spcBef>
                <a:spcPts val="555"/>
              </a:spcBef>
            </a:pPr>
            <a:r>
              <a:rPr dirty="0" sz="1800" spc="-5" b="1">
                <a:latin typeface="Calibri"/>
                <a:cs typeface="Calibri"/>
              </a:rPr>
              <a:t>KEY </a:t>
            </a:r>
            <a:r>
              <a:rPr dirty="0" sz="1800" spc="-15" b="1">
                <a:latin typeface="Calibri"/>
                <a:cs typeface="Calibri"/>
              </a:rPr>
              <a:t>MESSAGES:</a:t>
            </a:r>
            <a:endParaRPr sz="1800">
              <a:latin typeface="Calibri"/>
              <a:cs typeface="Calibri"/>
            </a:endParaRPr>
          </a:p>
          <a:p>
            <a:pPr marL="298450" indent="-285750">
              <a:lnSpc>
                <a:spcPct val="100000"/>
              </a:lnSpc>
              <a:spcBef>
                <a:spcPts val="455"/>
              </a:spcBef>
              <a:buFont typeface="Wingdings"/>
              <a:buChar char="➢"/>
              <a:tabLst>
                <a:tab pos="298450" algn="l"/>
              </a:tabLst>
            </a:pPr>
            <a:r>
              <a:rPr dirty="0" sz="1800" spc="-5">
                <a:latin typeface="Calibri"/>
                <a:cs typeface="Calibri"/>
              </a:rPr>
              <a:t>Also shown </a:t>
            </a:r>
            <a:r>
              <a:rPr dirty="0" sz="1800" spc="-15">
                <a:latin typeface="Calibri"/>
                <a:cs typeface="Calibri"/>
              </a:rPr>
              <a:t>to</a:t>
            </a:r>
            <a:r>
              <a:rPr dirty="0" sz="1800" spc="-5">
                <a:latin typeface="Calibri"/>
                <a:cs typeface="Calibri"/>
              </a:rPr>
              <a:t> </a:t>
            </a:r>
            <a:r>
              <a:rPr dirty="0" sz="1800" spc="-455">
                <a:latin typeface="Calibri"/>
                <a:cs typeface="Calibri"/>
              </a:rPr>
              <a:t>the</a:t>
            </a:r>
            <a:endParaRPr sz="1800">
              <a:latin typeface="Calibri"/>
              <a:cs typeface="Calibri"/>
            </a:endParaRPr>
          </a:p>
        </p:txBody>
      </p:sp>
      <p:sp>
        <p:nvSpPr>
          <p:cNvPr id="6" name="object 6"/>
          <p:cNvSpPr txBox="1"/>
          <p:nvPr/>
        </p:nvSpPr>
        <p:spPr>
          <a:xfrm>
            <a:off x="1269470" y="2212340"/>
            <a:ext cx="780415" cy="299720"/>
          </a:xfrm>
          <a:prstGeom prst="rect">
            <a:avLst/>
          </a:prstGeom>
        </p:spPr>
        <p:txBody>
          <a:bodyPr wrap="square" lIns="0" tIns="12700" rIns="0" bIns="0" rtlCol="0" vert="horz">
            <a:spAutoFit/>
          </a:bodyPr>
          <a:lstStyle/>
          <a:p>
            <a:pPr marL="12700">
              <a:lnSpc>
                <a:spcPct val="100000"/>
              </a:lnSpc>
              <a:spcBef>
                <a:spcPts val="100"/>
              </a:spcBef>
            </a:pPr>
            <a:r>
              <a:rPr dirty="0" sz="1800" spc="-10">
                <a:latin typeface="Calibri"/>
                <a:cs typeface="Calibri"/>
              </a:rPr>
              <a:t>patients</a:t>
            </a:r>
            <a:endParaRPr sz="1800">
              <a:latin typeface="Calibri"/>
              <a:cs typeface="Calibri"/>
            </a:endParaRPr>
          </a:p>
        </p:txBody>
      </p:sp>
      <p:sp>
        <p:nvSpPr>
          <p:cNvPr id="7" name="object 7"/>
          <p:cNvSpPr/>
          <p:nvPr/>
        </p:nvSpPr>
        <p:spPr>
          <a:xfrm>
            <a:off x="996421" y="2816142"/>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8" name="object 8"/>
          <p:cNvSpPr/>
          <p:nvPr/>
        </p:nvSpPr>
        <p:spPr>
          <a:xfrm>
            <a:off x="996421" y="3096558"/>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9" name="object 9"/>
          <p:cNvSpPr/>
          <p:nvPr/>
        </p:nvSpPr>
        <p:spPr>
          <a:xfrm>
            <a:off x="996421" y="3364782"/>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0" name="object 10"/>
          <p:cNvSpPr/>
          <p:nvPr/>
        </p:nvSpPr>
        <p:spPr>
          <a:xfrm>
            <a:off x="996421" y="3642150"/>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1" name="object 11"/>
          <p:cNvSpPr/>
          <p:nvPr/>
        </p:nvSpPr>
        <p:spPr>
          <a:xfrm>
            <a:off x="996421" y="3922566"/>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2" name="object 12"/>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17375E"/>
          </a:solidFill>
        </p:spPr>
        <p:txBody>
          <a:bodyPr wrap="square" lIns="0" tIns="0" rIns="0" bIns="0" rtlCol="0"/>
          <a:lstStyle/>
          <a:p/>
        </p:txBody>
      </p:sp>
      <p:sp>
        <p:nvSpPr>
          <p:cNvPr id="13" name="object 13"/>
          <p:cNvSpPr txBox="1">
            <a:spLocks noGrp="1"/>
          </p:cNvSpPr>
          <p:nvPr>
            <p:ph type="title"/>
          </p:nvPr>
        </p:nvSpPr>
        <p:spPr>
          <a:xfrm>
            <a:off x="457200" y="453525"/>
            <a:ext cx="9144000" cy="461009"/>
          </a:xfrm>
          <a:prstGeom prst="rect"/>
          <a:solidFill>
            <a:srgbClr val="17375E"/>
          </a:solidFill>
        </p:spPr>
        <p:txBody>
          <a:bodyPr wrap="square" lIns="0" tIns="184150" rIns="0" bIns="0" rtlCol="0" vert="horz">
            <a:spAutoFit/>
          </a:bodyPr>
          <a:lstStyle/>
          <a:p>
            <a:pPr marL="492125">
              <a:lnSpc>
                <a:spcPts val="2175"/>
              </a:lnSpc>
              <a:spcBef>
                <a:spcPts val="1450"/>
              </a:spcBef>
            </a:pPr>
            <a:r>
              <a:rPr dirty="0" sz="2800" spc="-10">
                <a:solidFill>
                  <a:srgbClr val="FFFFFF"/>
                </a:solidFill>
              </a:rPr>
              <a:t>Card </a:t>
            </a:r>
            <a:r>
              <a:rPr dirty="0" sz="2800" spc="-55">
                <a:solidFill>
                  <a:srgbClr val="FFFFFF"/>
                </a:solidFill>
              </a:rPr>
              <a:t>Topic </a:t>
            </a:r>
            <a:r>
              <a:rPr dirty="0" sz="2800" spc="-5">
                <a:solidFill>
                  <a:srgbClr val="FFFFFF"/>
                </a:solidFill>
              </a:rPr>
              <a:t>(also shown </a:t>
            </a:r>
            <a:r>
              <a:rPr dirty="0" sz="2800" spc="-15">
                <a:solidFill>
                  <a:srgbClr val="FFFFFF"/>
                </a:solidFill>
              </a:rPr>
              <a:t>to</a:t>
            </a:r>
            <a:r>
              <a:rPr dirty="0" sz="2800" spc="55">
                <a:solidFill>
                  <a:srgbClr val="FFFFFF"/>
                </a:solidFill>
              </a:rPr>
              <a:t> </a:t>
            </a:r>
            <a:r>
              <a:rPr dirty="0" sz="2800" spc="-10">
                <a:solidFill>
                  <a:srgbClr val="FFFFFF"/>
                </a:solidFill>
              </a:rPr>
              <a:t>patient)</a:t>
            </a:r>
            <a:endParaRPr sz="2800"/>
          </a:p>
        </p:txBody>
      </p:sp>
      <p:sp>
        <p:nvSpPr>
          <p:cNvPr id="14" name="object 14"/>
          <p:cNvSpPr txBox="1"/>
          <p:nvPr/>
        </p:nvSpPr>
        <p:spPr>
          <a:xfrm>
            <a:off x="838200" y="4495800"/>
            <a:ext cx="2819400" cy="2514600"/>
          </a:xfrm>
          <a:prstGeom prst="rect">
            <a:avLst/>
          </a:prstGeom>
        </p:spPr>
        <p:txBody>
          <a:bodyPr wrap="square" lIns="0" tIns="79375" rIns="0" bIns="0" rtlCol="0" vert="horz">
            <a:spAutoFit/>
          </a:bodyPr>
          <a:lstStyle/>
          <a:p>
            <a:pPr algn="just" marL="732790">
              <a:lnSpc>
                <a:spcPct val="100000"/>
              </a:lnSpc>
              <a:spcBef>
                <a:spcPts val="625"/>
              </a:spcBef>
            </a:pPr>
            <a:r>
              <a:rPr dirty="0" sz="1700" spc="-15" b="1">
                <a:latin typeface="Calibri"/>
                <a:cs typeface="Calibri"/>
              </a:rPr>
              <a:t>Let’s</a:t>
            </a:r>
            <a:r>
              <a:rPr dirty="0" sz="1700" spc="-5" b="1">
                <a:latin typeface="Calibri"/>
                <a:cs typeface="Calibri"/>
              </a:rPr>
              <a:t> </a:t>
            </a:r>
            <a:r>
              <a:rPr dirty="0" sz="1700" spc="-15" b="1">
                <a:latin typeface="Calibri"/>
                <a:cs typeface="Calibri"/>
              </a:rPr>
              <a:t>Review:</a:t>
            </a:r>
            <a:endParaRPr sz="1700">
              <a:latin typeface="Calibri"/>
              <a:cs typeface="Calibri"/>
            </a:endParaRPr>
          </a:p>
          <a:p>
            <a:pPr algn="just" marL="1018540" marR="425450" indent="-285750">
              <a:lnSpc>
                <a:spcPct val="91200"/>
              </a:lnSpc>
              <a:spcBef>
                <a:spcPts val="325"/>
              </a:spcBef>
              <a:buFont typeface="Arial"/>
              <a:buChar char="•"/>
              <a:tabLst>
                <a:tab pos="1019175" algn="l"/>
              </a:tabLst>
            </a:pPr>
            <a:r>
              <a:rPr dirty="0" sz="1700" spc="-10">
                <a:latin typeface="Calibri"/>
                <a:cs typeface="Calibri"/>
              </a:rPr>
              <a:t>Points to </a:t>
            </a:r>
            <a:r>
              <a:rPr dirty="0" sz="1700" spc="-5">
                <a:latin typeface="Calibri"/>
                <a:cs typeface="Calibri"/>
              </a:rPr>
              <a:t>guide  </a:t>
            </a:r>
            <a:r>
              <a:rPr dirty="0" sz="1700" spc="-10">
                <a:latin typeface="Calibri"/>
                <a:cs typeface="Calibri"/>
              </a:rPr>
              <a:t>review </a:t>
            </a:r>
            <a:r>
              <a:rPr dirty="0" sz="1700" spc="-5">
                <a:latin typeface="Calibri"/>
                <a:cs typeface="Calibri"/>
              </a:rPr>
              <a:t>with</a:t>
            </a:r>
            <a:r>
              <a:rPr dirty="0" sz="1700" spc="-65">
                <a:latin typeface="Calibri"/>
                <a:cs typeface="Calibri"/>
              </a:rPr>
              <a:t> </a:t>
            </a:r>
            <a:r>
              <a:rPr dirty="0" sz="1700" spc="-5">
                <a:latin typeface="Calibri"/>
                <a:cs typeface="Calibri"/>
              </a:rPr>
              <a:t>the  </a:t>
            </a:r>
            <a:r>
              <a:rPr dirty="0" sz="1700" spc="-10">
                <a:latin typeface="Calibri"/>
                <a:cs typeface="Calibri"/>
              </a:rPr>
              <a:t>patient</a:t>
            </a:r>
            <a:endParaRPr sz="1700">
              <a:latin typeface="Calibri"/>
              <a:cs typeface="Calibri"/>
            </a:endParaRPr>
          </a:p>
        </p:txBody>
      </p:sp>
      <p:grpSp>
        <p:nvGrpSpPr>
          <p:cNvPr id="15" name="object 15"/>
          <p:cNvGrpSpPr/>
          <p:nvPr/>
        </p:nvGrpSpPr>
        <p:grpSpPr>
          <a:xfrm>
            <a:off x="914400" y="4572001"/>
            <a:ext cx="2492375" cy="2226945"/>
            <a:chOff x="914400" y="4572001"/>
            <a:chExt cx="2492375" cy="2226945"/>
          </a:xfrm>
        </p:grpSpPr>
        <p:sp>
          <p:nvSpPr>
            <p:cNvPr id="16" name="object 16"/>
            <p:cNvSpPr/>
            <p:nvPr/>
          </p:nvSpPr>
          <p:spPr>
            <a:xfrm>
              <a:off x="1571384" y="5850099"/>
              <a:ext cx="1835150" cy="942340"/>
            </a:xfrm>
            <a:custGeom>
              <a:avLst/>
              <a:gdLst/>
              <a:ahLst/>
              <a:cxnLst/>
              <a:rect l="l" t="t" r="r" b="b"/>
              <a:pathLst>
                <a:path w="1835150" h="942340">
                  <a:moveTo>
                    <a:pt x="0" y="0"/>
                  </a:moveTo>
                  <a:lnTo>
                    <a:pt x="1835150" y="0"/>
                  </a:lnTo>
                </a:path>
                <a:path w="1835150" h="942340">
                  <a:moveTo>
                    <a:pt x="0" y="240791"/>
                  </a:moveTo>
                  <a:lnTo>
                    <a:pt x="1835150" y="240791"/>
                  </a:lnTo>
                </a:path>
                <a:path w="1835150" h="942340">
                  <a:moveTo>
                    <a:pt x="0" y="469391"/>
                  </a:moveTo>
                  <a:lnTo>
                    <a:pt x="1835150" y="469391"/>
                  </a:lnTo>
                </a:path>
                <a:path w="1835150" h="942340">
                  <a:moveTo>
                    <a:pt x="0" y="713231"/>
                  </a:moveTo>
                  <a:lnTo>
                    <a:pt x="1835150" y="713231"/>
                  </a:lnTo>
                </a:path>
                <a:path w="1835150" h="942340">
                  <a:moveTo>
                    <a:pt x="0" y="941831"/>
                  </a:moveTo>
                  <a:lnTo>
                    <a:pt x="1835150" y="941831"/>
                  </a:lnTo>
                </a:path>
              </a:pathLst>
            </a:custGeom>
            <a:ln w="14020">
              <a:solidFill>
                <a:srgbClr val="000000"/>
              </a:solidFill>
            </a:ln>
          </p:spPr>
          <p:txBody>
            <a:bodyPr wrap="square" lIns="0" tIns="0" rIns="0" bIns="0" rtlCol="0"/>
            <a:lstStyle/>
            <a:p/>
          </p:txBody>
        </p:sp>
        <p:sp>
          <p:nvSpPr>
            <p:cNvPr id="17" name="object 17"/>
            <p:cNvSpPr/>
            <p:nvPr/>
          </p:nvSpPr>
          <p:spPr>
            <a:xfrm>
              <a:off x="914400" y="4572001"/>
              <a:ext cx="544830" cy="813178"/>
            </a:xfrm>
            <a:prstGeom prst="rect">
              <a:avLst/>
            </a:prstGeom>
            <a:blipFill>
              <a:blip r:embed="rId3" cstate="print"/>
              <a:stretch>
                <a:fillRect/>
              </a:stretch>
            </a:blipFill>
          </p:spPr>
          <p:txBody>
            <a:bodyPr wrap="square" lIns="0" tIns="0" rIns="0" bIns="0" rtlCol="0"/>
            <a:lstStyle/>
            <a:p/>
          </p:txBody>
        </p:sp>
      </p:grpSp>
      <p:grpSp>
        <p:nvGrpSpPr>
          <p:cNvPr id="18" name="object 18"/>
          <p:cNvGrpSpPr/>
          <p:nvPr/>
        </p:nvGrpSpPr>
        <p:grpSpPr>
          <a:xfrm>
            <a:off x="4072128" y="4477511"/>
            <a:ext cx="2524125" cy="2566670"/>
            <a:chOff x="4072128" y="4477511"/>
            <a:chExt cx="2524125" cy="2566670"/>
          </a:xfrm>
        </p:grpSpPr>
        <p:sp>
          <p:nvSpPr>
            <p:cNvPr id="19" name="object 19"/>
            <p:cNvSpPr/>
            <p:nvPr/>
          </p:nvSpPr>
          <p:spPr>
            <a:xfrm>
              <a:off x="4072128" y="4477511"/>
              <a:ext cx="2523744" cy="2566416"/>
            </a:xfrm>
            <a:prstGeom prst="rect">
              <a:avLst/>
            </a:prstGeom>
            <a:blipFill>
              <a:blip r:embed="rId4" cstate="print"/>
              <a:stretch>
                <a:fillRect/>
              </a:stretch>
            </a:blipFill>
          </p:spPr>
          <p:txBody>
            <a:bodyPr wrap="square" lIns="0" tIns="0" rIns="0" bIns="0" rtlCol="0"/>
            <a:lstStyle/>
            <a:p/>
          </p:txBody>
        </p:sp>
        <p:sp>
          <p:nvSpPr>
            <p:cNvPr id="20" name="object 20"/>
            <p:cNvSpPr/>
            <p:nvPr/>
          </p:nvSpPr>
          <p:spPr>
            <a:xfrm>
              <a:off x="4114800" y="4495801"/>
              <a:ext cx="2438400" cy="2482215"/>
            </a:xfrm>
            <a:custGeom>
              <a:avLst/>
              <a:gdLst/>
              <a:ahLst/>
              <a:cxnLst/>
              <a:rect l="l" t="t" r="r" b="b"/>
              <a:pathLst>
                <a:path w="2438400" h="2482215">
                  <a:moveTo>
                    <a:pt x="2438400" y="0"/>
                  </a:moveTo>
                  <a:lnTo>
                    <a:pt x="0" y="0"/>
                  </a:lnTo>
                  <a:lnTo>
                    <a:pt x="0" y="2482144"/>
                  </a:lnTo>
                  <a:lnTo>
                    <a:pt x="2438400" y="2482144"/>
                  </a:lnTo>
                  <a:lnTo>
                    <a:pt x="2438400" y="0"/>
                  </a:lnTo>
                  <a:close/>
                </a:path>
              </a:pathLst>
            </a:custGeom>
            <a:solidFill>
              <a:srgbClr val="FFFFCC"/>
            </a:solidFill>
          </p:spPr>
          <p:txBody>
            <a:bodyPr wrap="square" lIns="0" tIns="0" rIns="0" bIns="0" rtlCol="0"/>
            <a:lstStyle/>
            <a:p/>
          </p:txBody>
        </p:sp>
        <p:sp>
          <p:nvSpPr>
            <p:cNvPr id="21" name="object 21"/>
            <p:cNvSpPr/>
            <p:nvPr/>
          </p:nvSpPr>
          <p:spPr>
            <a:xfrm>
              <a:off x="4228138" y="4558602"/>
              <a:ext cx="809527" cy="622999"/>
            </a:xfrm>
            <a:prstGeom prst="rect">
              <a:avLst/>
            </a:prstGeom>
            <a:blipFill>
              <a:blip r:embed="rId5" cstate="print"/>
              <a:stretch>
                <a:fillRect/>
              </a:stretch>
            </a:blipFill>
          </p:spPr>
          <p:txBody>
            <a:bodyPr wrap="square" lIns="0" tIns="0" rIns="0" bIns="0" rtlCol="0"/>
            <a:lstStyle/>
            <a:p/>
          </p:txBody>
        </p:sp>
      </p:grpSp>
      <p:grpSp>
        <p:nvGrpSpPr>
          <p:cNvPr id="22" name="object 22"/>
          <p:cNvGrpSpPr/>
          <p:nvPr/>
        </p:nvGrpSpPr>
        <p:grpSpPr>
          <a:xfrm>
            <a:off x="6815328" y="4477511"/>
            <a:ext cx="2600325" cy="2566670"/>
            <a:chOff x="6815328" y="4477511"/>
            <a:chExt cx="2600325" cy="2566670"/>
          </a:xfrm>
        </p:grpSpPr>
        <p:sp>
          <p:nvSpPr>
            <p:cNvPr id="23" name="object 23"/>
            <p:cNvSpPr/>
            <p:nvPr/>
          </p:nvSpPr>
          <p:spPr>
            <a:xfrm>
              <a:off x="6815328" y="4477511"/>
              <a:ext cx="2599944" cy="2566416"/>
            </a:xfrm>
            <a:prstGeom prst="rect">
              <a:avLst/>
            </a:prstGeom>
            <a:blipFill>
              <a:blip r:embed="rId6" cstate="print"/>
              <a:stretch>
                <a:fillRect/>
              </a:stretch>
            </a:blipFill>
          </p:spPr>
          <p:txBody>
            <a:bodyPr wrap="square" lIns="0" tIns="0" rIns="0" bIns="0" rtlCol="0"/>
            <a:lstStyle/>
            <a:p/>
          </p:txBody>
        </p:sp>
        <p:sp>
          <p:nvSpPr>
            <p:cNvPr id="24" name="object 24"/>
            <p:cNvSpPr/>
            <p:nvPr/>
          </p:nvSpPr>
          <p:spPr>
            <a:xfrm>
              <a:off x="6858000" y="4495801"/>
              <a:ext cx="2514600" cy="2482215"/>
            </a:xfrm>
            <a:custGeom>
              <a:avLst/>
              <a:gdLst/>
              <a:ahLst/>
              <a:cxnLst/>
              <a:rect l="l" t="t" r="r" b="b"/>
              <a:pathLst>
                <a:path w="2514600" h="2482215">
                  <a:moveTo>
                    <a:pt x="2514600" y="0"/>
                  </a:moveTo>
                  <a:lnTo>
                    <a:pt x="0" y="0"/>
                  </a:lnTo>
                  <a:lnTo>
                    <a:pt x="0" y="2482144"/>
                  </a:lnTo>
                  <a:lnTo>
                    <a:pt x="2514600" y="2482144"/>
                  </a:lnTo>
                  <a:lnTo>
                    <a:pt x="2514600" y="0"/>
                  </a:lnTo>
                  <a:close/>
                </a:path>
              </a:pathLst>
            </a:custGeom>
            <a:solidFill>
              <a:srgbClr val="E6E0EC"/>
            </a:solidFill>
          </p:spPr>
          <p:txBody>
            <a:bodyPr wrap="square" lIns="0" tIns="0" rIns="0" bIns="0" rtlCol="0"/>
            <a:lstStyle/>
            <a:p/>
          </p:txBody>
        </p:sp>
        <p:sp>
          <p:nvSpPr>
            <p:cNvPr id="25" name="object 25"/>
            <p:cNvSpPr/>
            <p:nvPr/>
          </p:nvSpPr>
          <p:spPr>
            <a:xfrm>
              <a:off x="6934200" y="4579761"/>
              <a:ext cx="685800" cy="705079"/>
            </a:xfrm>
            <a:prstGeom prst="rect">
              <a:avLst/>
            </a:prstGeom>
            <a:blipFill>
              <a:blip r:embed="rId7" cstate="print"/>
              <a:stretch>
                <a:fillRect/>
              </a:stretch>
            </a:blipFill>
          </p:spPr>
          <p:txBody>
            <a:bodyPr wrap="square" lIns="0" tIns="0" rIns="0" bIns="0" rtlCol="0"/>
            <a:lstStyle/>
            <a:p/>
          </p:txBody>
        </p:sp>
      </p:grpSp>
      <p:sp>
        <p:nvSpPr>
          <p:cNvPr id="26" name="object 26"/>
          <p:cNvSpPr txBox="1"/>
          <p:nvPr/>
        </p:nvSpPr>
        <p:spPr>
          <a:xfrm>
            <a:off x="4114800" y="4495801"/>
            <a:ext cx="2438400" cy="2482215"/>
          </a:xfrm>
          <a:prstGeom prst="rect">
            <a:avLst/>
          </a:prstGeom>
        </p:spPr>
        <p:txBody>
          <a:bodyPr wrap="square" lIns="0" tIns="112395" rIns="0" bIns="0" rtlCol="0" vert="horz">
            <a:spAutoFit/>
          </a:bodyPr>
          <a:lstStyle/>
          <a:p>
            <a:pPr marL="1012825">
              <a:lnSpc>
                <a:spcPct val="100000"/>
              </a:lnSpc>
              <a:spcBef>
                <a:spcPts val="885"/>
              </a:spcBef>
            </a:pPr>
            <a:r>
              <a:rPr dirty="0" sz="1800" spc="-10" b="1">
                <a:latin typeface="Calibri"/>
                <a:cs typeface="Calibri"/>
              </a:rPr>
              <a:t>Document:</a:t>
            </a:r>
            <a:endParaRPr sz="1800">
              <a:latin typeface="Calibri"/>
              <a:cs typeface="Calibri"/>
            </a:endParaRPr>
          </a:p>
          <a:p>
            <a:pPr marL="1012825" marR="94615">
              <a:lnSpc>
                <a:spcPct val="99600"/>
              </a:lnSpc>
              <a:spcBef>
                <a:spcPts val="440"/>
              </a:spcBef>
            </a:pPr>
            <a:r>
              <a:rPr dirty="0" sz="1800" spc="-35">
                <a:latin typeface="Calibri"/>
                <a:cs typeface="Calibri"/>
              </a:rPr>
              <a:t>Tells</a:t>
            </a:r>
            <a:r>
              <a:rPr dirty="0" sz="1800" spc="-80">
                <a:latin typeface="Calibri"/>
                <a:cs typeface="Calibri"/>
              </a:rPr>
              <a:t> </a:t>
            </a:r>
            <a:r>
              <a:rPr dirty="0" sz="1800" spc="-10">
                <a:latin typeface="Calibri"/>
                <a:cs typeface="Calibri"/>
              </a:rPr>
              <a:t>providers  </a:t>
            </a:r>
            <a:r>
              <a:rPr dirty="0" sz="1800" spc="-5">
                <a:latin typeface="Calibri"/>
                <a:cs typeface="Calibri"/>
              </a:rPr>
              <a:t>which </a:t>
            </a:r>
            <a:r>
              <a:rPr dirty="0" sz="1800" spc="-10">
                <a:latin typeface="Calibri"/>
                <a:cs typeface="Calibri"/>
              </a:rPr>
              <a:t>forms  </a:t>
            </a:r>
            <a:r>
              <a:rPr dirty="0" sz="1800" spc="-15">
                <a:latin typeface="Calibri"/>
                <a:cs typeface="Calibri"/>
              </a:rPr>
              <a:t>to </a:t>
            </a:r>
            <a:r>
              <a:rPr dirty="0" sz="1800" spc="-5">
                <a:latin typeface="Calibri"/>
                <a:cs typeface="Calibri"/>
              </a:rPr>
              <a:t>use </a:t>
            </a:r>
            <a:r>
              <a:rPr dirty="0" sz="1800" spc="-25">
                <a:latin typeface="Calibri"/>
                <a:cs typeface="Calibri"/>
              </a:rPr>
              <a:t>to  </a:t>
            </a:r>
            <a:r>
              <a:rPr dirty="0" sz="1800" spc="-5">
                <a:latin typeface="Calibri"/>
                <a:cs typeface="Calibri"/>
              </a:rPr>
              <a:t>document  discussions  with </a:t>
            </a:r>
            <a:r>
              <a:rPr dirty="0" sz="1800">
                <a:latin typeface="Calibri"/>
                <a:cs typeface="Calibri"/>
              </a:rPr>
              <a:t>the  </a:t>
            </a:r>
            <a:r>
              <a:rPr dirty="0" sz="1800" spc="-10">
                <a:latin typeface="Calibri"/>
                <a:cs typeface="Calibri"/>
              </a:rPr>
              <a:t>patient</a:t>
            </a:r>
            <a:endParaRPr sz="1800">
              <a:latin typeface="Calibri"/>
              <a:cs typeface="Calibri"/>
            </a:endParaRPr>
          </a:p>
        </p:txBody>
      </p:sp>
      <p:sp>
        <p:nvSpPr>
          <p:cNvPr id="27" name="object 27"/>
          <p:cNvSpPr txBox="1"/>
          <p:nvPr/>
        </p:nvSpPr>
        <p:spPr>
          <a:xfrm>
            <a:off x="6858000" y="4495801"/>
            <a:ext cx="2514600" cy="2482215"/>
          </a:xfrm>
          <a:prstGeom prst="rect">
            <a:avLst/>
          </a:prstGeom>
        </p:spPr>
        <p:txBody>
          <a:bodyPr wrap="square" lIns="0" tIns="123825" rIns="0" bIns="0" rtlCol="0" vert="horz">
            <a:spAutoFit/>
          </a:bodyPr>
          <a:lstStyle/>
          <a:p>
            <a:pPr marL="860425" marR="464820">
              <a:lnSpc>
                <a:spcPts val="1900"/>
              </a:lnSpc>
              <a:spcBef>
                <a:spcPts val="975"/>
              </a:spcBef>
            </a:pPr>
            <a:r>
              <a:rPr dirty="0" sz="1800" spc="-10" b="1">
                <a:latin typeface="Calibri"/>
                <a:cs typeface="Calibri"/>
              </a:rPr>
              <a:t>Provider  </a:t>
            </a:r>
            <a:r>
              <a:rPr dirty="0" sz="1800" spc="-5" b="1">
                <a:latin typeface="Calibri"/>
                <a:cs typeface="Calibri"/>
              </a:rPr>
              <a:t>In</a:t>
            </a:r>
            <a:r>
              <a:rPr dirty="0" sz="1800" spc="-30" b="1">
                <a:latin typeface="Calibri"/>
                <a:cs typeface="Calibri"/>
              </a:rPr>
              <a:t>s</a:t>
            </a:r>
            <a:r>
              <a:rPr dirty="0" sz="1800" b="1">
                <a:latin typeface="Calibri"/>
                <a:cs typeface="Calibri"/>
              </a:rPr>
              <a:t>t</a:t>
            </a:r>
            <a:r>
              <a:rPr dirty="0" sz="1800" spc="-5" b="1">
                <a:latin typeface="Calibri"/>
                <a:cs typeface="Calibri"/>
              </a:rPr>
              <a:t>ruc</a:t>
            </a:r>
            <a:r>
              <a:rPr dirty="0" sz="1800" b="1">
                <a:latin typeface="Calibri"/>
                <a:cs typeface="Calibri"/>
              </a:rPr>
              <a:t>t</a:t>
            </a:r>
            <a:r>
              <a:rPr dirty="0" sz="1800" spc="-5" b="1">
                <a:latin typeface="Calibri"/>
                <a:cs typeface="Calibri"/>
              </a:rPr>
              <a:t>ion</a:t>
            </a:r>
            <a:r>
              <a:rPr dirty="0" sz="1800" spc="-10" b="1">
                <a:latin typeface="Calibri"/>
                <a:cs typeface="Calibri"/>
              </a:rPr>
              <a:t>s:</a:t>
            </a:r>
            <a:endParaRPr sz="1800">
              <a:latin typeface="Calibri"/>
              <a:cs typeface="Calibri"/>
            </a:endParaRPr>
          </a:p>
          <a:p>
            <a:pPr marL="860425" marR="150495">
              <a:lnSpc>
                <a:spcPct val="90200"/>
              </a:lnSpc>
              <a:spcBef>
                <a:spcPts val="425"/>
              </a:spcBef>
            </a:pPr>
            <a:r>
              <a:rPr dirty="0" sz="1800" spc="-5">
                <a:latin typeface="Calibri"/>
                <a:cs typeface="Calibri"/>
              </a:rPr>
              <a:t>Gives </a:t>
            </a:r>
            <a:r>
              <a:rPr dirty="0" sz="1800" spc="-10">
                <a:latin typeface="Calibri"/>
                <a:cs typeface="Calibri"/>
              </a:rPr>
              <a:t>providers  </a:t>
            </a:r>
            <a:r>
              <a:rPr dirty="0" sz="1800" spc="-5">
                <a:latin typeface="Calibri"/>
                <a:cs typeface="Calibri"/>
              </a:rPr>
              <a:t>specific  instructions  </a:t>
            </a:r>
            <a:r>
              <a:rPr dirty="0" sz="1800">
                <a:latin typeface="Calibri"/>
                <a:cs typeface="Calibri"/>
              </a:rPr>
              <a:t>about </a:t>
            </a:r>
            <a:r>
              <a:rPr dirty="0" sz="1800" spc="-5">
                <a:latin typeface="Calibri"/>
                <a:cs typeface="Calibri"/>
              </a:rPr>
              <a:t>their  </a:t>
            </a:r>
            <a:r>
              <a:rPr dirty="0" sz="1800" spc="-10">
                <a:latin typeface="Calibri"/>
                <a:cs typeface="Calibri"/>
              </a:rPr>
              <a:t>interaction </a:t>
            </a:r>
            <a:r>
              <a:rPr dirty="0" sz="1800">
                <a:latin typeface="Calibri"/>
                <a:cs typeface="Calibri"/>
              </a:rPr>
              <a:t>and  </a:t>
            </a:r>
            <a:r>
              <a:rPr dirty="0" sz="1800" spc="-15">
                <a:latin typeface="Calibri"/>
                <a:cs typeface="Calibri"/>
              </a:rPr>
              <a:t>conversation  </a:t>
            </a:r>
            <a:r>
              <a:rPr dirty="0" sz="1800" spc="-5">
                <a:latin typeface="Calibri"/>
                <a:cs typeface="Calibri"/>
              </a:rPr>
              <a:t>with </a:t>
            </a:r>
            <a:r>
              <a:rPr dirty="0" sz="1800">
                <a:latin typeface="Calibri"/>
                <a:cs typeface="Calibri"/>
              </a:rPr>
              <a:t>the</a:t>
            </a:r>
            <a:r>
              <a:rPr dirty="0" sz="1800" spc="-30">
                <a:latin typeface="Calibri"/>
                <a:cs typeface="Calibri"/>
              </a:rPr>
              <a:t> </a:t>
            </a:r>
            <a:r>
              <a:rPr dirty="0" sz="1800" spc="-10">
                <a:latin typeface="Calibri"/>
                <a:cs typeface="Calibri"/>
              </a:rPr>
              <a:t>patient</a:t>
            </a:r>
            <a:endParaRPr sz="1800">
              <a:latin typeface="Calibri"/>
              <a:cs typeface="Calibri"/>
            </a:endParaRPr>
          </a:p>
        </p:txBody>
      </p:sp>
      <p:sp>
        <p:nvSpPr>
          <p:cNvPr id="28" name="object 28"/>
          <p:cNvSpPr txBox="1"/>
          <p:nvPr/>
        </p:nvSpPr>
        <p:spPr>
          <a:xfrm>
            <a:off x="4215165" y="1614932"/>
            <a:ext cx="1660525" cy="299720"/>
          </a:xfrm>
          <a:prstGeom prst="rect">
            <a:avLst/>
          </a:prstGeom>
        </p:spPr>
        <p:txBody>
          <a:bodyPr wrap="square" lIns="0" tIns="12700" rIns="0" bIns="0" rtlCol="0" vert="horz">
            <a:spAutoFit/>
          </a:bodyPr>
          <a:lstStyle/>
          <a:p>
            <a:pPr marL="12700">
              <a:lnSpc>
                <a:spcPct val="100000"/>
              </a:lnSpc>
              <a:spcBef>
                <a:spcPts val="100"/>
              </a:spcBef>
            </a:pPr>
            <a:r>
              <a:rPr dirty="0" sz="1800" spc="-25" b="1">
                <a:latin typeface="Calibri"/>
                <a:cs typeface="Calibri"/>
              </a:rPr>
              <a:t>TALKING</a:t>
            </a:r>
            <a:r>
              <a:rPr dirty="0" sz="1800" spc="-60" b="1">
                <a:latin typeface="Calibri"/>
                <a:cs typeface="Calibri"/>
              </a:rPr>
              <a:t> </a:t>
            </a:r>
            <a:r>
              <a:rPr dirty="0" sz="1800" spc="-5" b="1">
                <a:latin typeface="Calibri"/>
                <a:cs typeface="Calibri"/>
              </a:rPr>
              <a:t>POINTS:</a:t>
            </a:r>
            <a:endParaRPr sz="1800">
              <a:latin typeface="Calibri"/>
              <a:cs typeface="Calibri"/>
            </a:endParaRPr>
          </a:p>
        </p:txBody>
      </p:sp>
      <p:sp>
        <p:nvSpPr>
          <p:cNvPr id="29" name="object 29"/>
          <p:cNvSpPr txBox="1"/>
          <p:nvPr/>
        </p:nvSpPr>
        <p:spPr>
          <a:xfrm>
            <a:off x="4215165" y="1947164"/>
            <a:ext cx="3220085" cy="2997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800" spc="-5">
                <a:latin typeface="Calibri"/>
                <a:cs typeface="Calibri"/>
              </a:rPr>
              <a:t>Some instructions </a:t>
            </a:r>
            <a:r>
              <a:rPr dirty="0" sz="1800" spc="-15">
                <a:latin typeface="Calibri"/>
                <a:cs typeface="Calibri"/>
              </a:rPr>
              <a:t>for</a:t>
            </a:r>
            <a:r>
              <a:rPr dirty="0" sz="1800" spc="-20">
                <a:latin typeface="Calibri"/>
                <a:cs typeface="Calibri"/>
              </a:rPr>
              <a:t> </a:t>
            </a:r>
            <a:r>
              <a:rPr dirty="0" sz="1800" spc="-10">
                <a:latin typeface="Calibri"/>
                <a:cs typeface="Calibri"/>
              </a:rPr>
              <a:t>providers</a:t>
            </a:r>
            <a:endParaRPr sz="1800">
              <a:latin typeface="Calibri"/>
              <a:cs typeface="Calibri"/>
            </a:endParaRPr>
          </a:p>
        </p:txBody>
      </p:sp>
      <p:sp>
        <p:nvSpPr>
          <p:cNvPr id="30" name="object 30"/>
          <p:cNvSpPr txBox="1"/>
          <p:nvPr/>
        </p:nvSpPr>
        <p:spPr>
          <a:xfrm>
            <a:off x="4215165" y="2221483"/>
            <a:ext cx="3825240" cy="683895"/>
          </a:xfrm>
          <a:prstGeom prst="rect">
            <a:avLst/>
          </a:prstGeom>
        </p:spPr>
        <p:txBody>
          <a:bodyPr wrap="square" lIns="0" tIns="67310" rIns="0" bIns="0" rtlCol="0" vert="horz">
            <a:spAutoFit/>
          </a:bodyPr>
          <a:lstStyle/>
          <a:p>
            <a:pPr marL="298450" indent="-285750">
              <a:lnSpc>
                <a:spcPct val="100000"/>
              </a:lnSpc>
              <a:spcBef>
                <a:spcPts val="530"/>
              </a:spcBef>
              <a:buFont typeface="Arial"/>
              <a:buChar char="•"/>
              <a:tabLst>
                <a:tab pos="297815" algn="l"/>
                <a:tab pos="298450" algn="l"/>
              </a:tabLst>
            </a:pPr>
            <a:r>
              <a:rPr dirty="0" sz="1800" spc="-5">
                <a:latin typeface="Calibri"/>
                <a:cs typeface="Calibri"/>
              </a:rPr>
              <a:t>Notes </a:t>
            </a:r>
            <a:r>
              <a:rPr dirty="0" sz="1800" spc="-15">
                <a:latin typeface="Calibri"/>
                <a:cs typeface="Calibri"/>
              </a:rPr>
              <a:t>to </a:t>
            </a:r>
            <a:r>
              <a:rPr dirty="0" sz="1800" spc="-10">
                <a:latin typeface="Calibri"/>
                <a:cs typeface="Calibri"/>
              </a:rPr>
              <a:t>prompt </a:t>
            </a:r>
            <a:r>
              <a:rPr dirty="0" sz="1800">
                <a:latin typeface="Calibri"/>
                <a:cs typeface="Calibri"/>
              </a:rPr>
              <a:t>and </a:t>
            </a:r>
            <a:r>
              <a:rPr dirty="0" sz="1800" spc="-5">
                <a:latin typeface="Calibri"/>
                <a:cs typeface="Calibri"/>
              </a:rPr>
              <a:t>guide</a:t>
            </a:r>
            <a:r>
              <a:rPr dirty="0" sz="1800" spc="10">
                <a:latin typeface="Calibri"/>
                <a:cs typeface="Calibri"/>
              </a:rPr>
              <a:t> </a:t>
            </a:r>
            <a:r>
              <a:rPr dirty="0" sz="1800" spc="-5">
                <a:latin typeface="Calibri"/>
                <a:cs typeface="Calibri"/>
              </a:rPr>
              <a:t>discussion</a:t>
            </a:r>
            <a:endParaRPr sz="1800">
              <a:latin typeface="Calibri"/>
              <a:cs typeface="Calibri"/>
            </a:endParaRPr>
          </a:p>
          <a:p>
            <a:pPr marL="298450" indent="-285750">
              <a:lnSpc>
                <a:spcPct val="100000"/>
              </a:lnSpc>
              <a:spcBef>
                <a:spcPts val="434"/>
              </a:spcBef>
              <a:buFont typeface="Arial"/>
              <a:buChar char="•"/>
              <a:tabLst>
                <a:tab pos="297815" algn="l"/>
                <a:tab pos="298450" algn="l"/>
              </a:tabLst>
            </a:pPr>
            <a:r>
              <a:rPr dirty="0" sz="1800" spc="-20" b="1">
                <a:latin typeface="Calibri"/>
                <a:cs typeface="Calibri"/>
              </a:rPr>
              <a:t>Key </a:t>
            </a:r>
            <a:r>
              <a:rPr dirty="0" sz="1800" spc="-10" b="1">
                <a:latin typeface="Calibri"/>
                <a:cs typeface="Calibri"/>
              </a:rPr>
              <a:t>points are</a:t>
            </a:r>
            <a:r>
              <a:rPr dirty="0" sz="1800" spc="15" b="1">
                <a:latin typeface="Calibri"/>
                <a:cs typeface="Calibri"/>
              </a:rPr>
              <a:t> </a:t>
            </a:r>
            <a:r>
              <a:rPr dirty="0" sz="1800" spc="-10" b="1">
                <a:latin typeface="Calibri"/>
                <a:cs typeface="Calibri"/>
              </a:rPr>
              <a:t>bolded</a:t>
            </a:r>
            <a:endParaRPr sz="1800">
              <a:latin typeface="Calibri"/>
              <a:cs typeface="Calibri"/>
            </a:endParaRPr>
          </a:p>
        </p:txBody>
      </p:sp>
      <p:sp>
        <p:nvSpPr>
          <p:cNvPr id="31" name="object 31"/>
          <p:cNvSpPr/>
          <p:nvPr/>
        </p:nvSpPr>
        <p:spPr>
          <a:xfrm>
            <a:off x="4227865" y="3212382"/>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2" name="object 32"/>
          <p:cNvSpPr/>
          <p:nvPr/>
        </p:nvSpPr>
        <p:spPr>
          <a:xfrm>
            <a:off x="4227865" y="3477558"/>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3" name="object 33"/>
          <p:cNvSpPr/>
          <p:nvPr/>
        </p:nvSpPr>
        <p:spPr>
          <a:xfrm>
            <a:off x="4227865" y="3757974"/>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4" name="object 34"/>
          <p:cNvSpPr/>
          <p:nvPr/>
        </p:nvSpPr>
        <p:spPr>
          <a:xfrm>
            <a:off x="4227865" y="4023150"/>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grpSp>
        <p:nvGrpSpPr>
          <p:cNvPr id="35" name="object 35"/>
          <p:cNvGrpSpPr/>
          <p:nvPr/>
        </p:nvGrpSpPr>
        <p:grpSpPr>
          <a:xfrm>
            <a:off x="7562088" y="896111"/>
            <a:ext cx="1868805" cy="1442085"/>
            <a:chOff x="7562088" y="896111"/>
            <a:chExt cx="1868805" cy="1442085"/>
          </a:xfrm>
        </p:grpSpPr>
        <p:sp>
          <p:nvSpPr>
            <p:cNvPr id="36" name="object 36"/>
            <p:cNvSpPr/>
            <p:nvPr/>
          </p:nvSpPr>
          <p:spPr>
            <a:xfrm>
              <a:off x="7562088" y="896111"/>
              <a:ext cx="1868424" cy="1441704"/>
            </a:xfrm>
            <a:prstGeom prst="rect">
              <a:avLst/>
            </a:prstGeom>
            <a:blipFill>
              <a:blip r:embed="rId8" cstate="print"/>
              <a:stretch>
                <a:fillRect/>
              </a:stretch>
            </a:blipFill>
          </p:spPr>
          <p:txBody>
            <a:bodyPr wrap="square" lIns="0" tIns="0" rIns="0" bIns="0" rtlCol="0"/>
            <a:lstStyle/>
            <a:p/>
          </p:txBody>
        </p:sp>
        <p:sp>
          <p:nvSpPr>
            <p:cNvPr id="37" name="object 37"/>
            <p:cNvSpPr/>
            <p:nvPr/>
          </p:nvSpPr>
          <p:spPr>
            <a:xfrm>
              <a:off x="7684008" y="1173479"/>
              <a:ext cx="1740407" cy="944880"/>
            </a:xfrm>
            <a:prstGeom prst="rect">
              <a:avLst/>
            </a:prstGeom>
            <a:blipFill>
              <a:blip r:embed="rId9" cstate="print"/>
              <a:stretch>
                <a:fillRect/>
              </a:stretch>
            </a:blipFill>
          </p:spPr>
          <p:txBody>
            <a:bodyPr wrap="square" lIns="0" tIns="0" rIns="0" bIns="0" rtlCol="0"/>
            <a:lstStyle/>
            <a:p/>
          </p:txBody>
        </p:sp>
        <p:sp>
          <p:nvSpPr>
            <p:cNvPr id="38" name="object 38"/>
            <p:cNvSpPr/>
            <p:nvPr/>
          </p:nvSpPr>
          <p:spPr>
            <a:xfrm>
              <a:off x="7620000" y="914399"/>
              <a:ext cx="1752600" cy="1327150"/>
            </a:xfrm>
            <a:custGeom>
              <a:avLst/>
              <a:gdLst/>
              <a:ahLst/>
              <a:cxnLst/>
              <a:rect l="l" t="t" r="r" b="b"/>
              <a:pathLst>
                <a:path w="1752600" h="1327150">
                  <a:moveTo>
                    <a:pt x="1752600" y="0"/>
                  </a:moveTo>
                  <a:lnTo>
                    <a:pt x="0" y="0"/>
                  </a:lnTo>
                  <a:lnTo>
                    <a:pt x="0" y="1327029"/>
                  </a:lnTo>
                  <a:lnTo>
                    <a:pt x="1752600" y="1327029"/>
                  </a:lnTo>
                  <a:lnTo>
                    <a:pt x="1752600" y="0"/>
                  </a:lnTo>
                  <a:close/>
                </a:path>
              </a:pathLst>
            </a:custGeom>
            <a:solidFill>
              <a:srgbClr val="FFFFFF"/>
            </a:solidFill>
          </p:spPr>
          <p:txBody>
            <a:bodyPr wrap="square" lIns="0" tIns="0" rIns="0" bIns="0" rtlCol="0"/>
            <a:lstStyle/>
            <a:p/>
          </p:txBody>
        </p:sp>
        <p:sp>
          <p:nvSpPr>
            <p:cNvPr id="39" name="object 39"/>
            <p:cNvSpPr/>
            <p:nvPr/>
          </p:nvSpPr>
          <p:spPr>
            <a:xfrm>
              <a:off x="7620000" y="914399"/>
              <a:ext cx="1752600" cy="1327150"/>
            </a:xfrm>
            <a:custGeom>
              <a:avLst/>
              <a:gdLst/>
              <a:ahLst/>
              <a:cxnLst/>
              <a:rect l="l" t="t" r="r" b="b"/>
              <a:pathLst>
                <a:path w="1752600" h="1327150">
                  <a:moveTo>
                    <a:pt x="0" y="0"/>
                  </a:moveTo>
                  <a:lnTo>
                    <a:pt x="1752600" y="0"/>
                  </a:lnTo>
                  <a:lnTo>
                    <a:pt x="1752600" y="1327030"/>
                  </a:lnTo>
                  <a:lnTo>
                    <a:pt x="0" y="1327030"/>
                  </a:lnTo>
                  <a:lnTo>
                    <a:pt x="0" y="0"/>
                  </a:lnTo>
                  <a:close/>
                </a:path>
              </a:pathLst>
            </a:custGeom>
            <a:ln w="9525">
              <a:solidFill>
                <a:srgbClr val="000000"/>
              </a:solidFill>
            </a:ln>
          </p:spPr>
          <p:txBody>
            <a:bodyPr wrap="square" lIns="0" tIns="0" rIns="0" bIns="0" rtlCol="0"/>
            <a:lstStyle/>
            <a:p/>
          </p:txBody>
        </p:sp>
      </p:grpSp>
      <p:sp>
        <p:nvSpPr>
          <p:cNvPr id="40" name="object 40"/>
          <p:cNvSpPr txBox="1"/>
          <p:nvPr/>
        </p:nvSpPr>
        <p:spPr>
          <a:xfrm>
            <a:off x="7620000" y="1302222"/>
            <a:ext cx="1752600" cy="939800"/>
          </a:xfrm>
          <a:prstGeom prst="rect">
            <a:avLst/>
          </a:prstGeom>
        </p:spPr>
        <p:txBody>
          <a:bodyPr wrap="square" lIns="0" tIns="0" rIns="0" bIns="0" rtlCol="0" vert="horz">
            <a:spAutoFit/>
          </a:bodyPr>
          <a:lstStyle/>
          <a:p>
            <a:pPr marL="266700">
              <a:lnSpc>
                <a:spcPts val="2000"/>
              </a:lnSpc>
            </a:pPr>
            <a:r>
              <a:rPr dirty="0" sz="2000" spc="-5" b="1">
                <a:latin typeface="Calibri"/>
                <a:cs typeface="Calibri"/>
              </a:rPr>
              <a:t>Image</a:t>
            </a:r>
            <a:r>
              <a:rPr dirty="0" sz="2000" spc="-15" b="1">
                <a:latin typeface="Calibri"/>
                <a:cs typeface="Calibri"/>
              </a:rPr>
              <a:t> </a:t>
            </a:r>
            <a:r>
              <a:rPr dirty="0" sz="2000" spc="-10" b="1">
                <a:latin typeface="Calibri"/>
                <a:cs typeface="Calibri"/>
              </a:rPr>
              <a:t>from</a:t>
            </a:r>
            <a:endParaRPr sz="2000">
              <a:latin typeface="Calibri"/>
              <a:cs typeface="Calibri"/>
            </a:endParaRPr>
          </a:p>
          <a:p>
            <a:pPr marL="356235">
              <a:lnSpc>
                <a:spcPct val="100000"/>
              </a:lnSpc>
            </a:pPr>
            <a:r>
              <a:rPr dirty="0" sz="2000" spc="-15" b="1">
                <a:latin typeface="Calibri"/>
                <a:cs typeface="Calibri"/>
              </a:rPr>
              <a:t>card</a:t>
            </a:r>
            <a:r>
              <a:rPr dirty="0" sz="2000" spc="-20" b="1">
                <a:latin typeface="Calibri"/>
                <a:cs typeface="Calibri"/>
              </a:rPr>
              <a:t> </a:t>
            </a:r>
            <a:r>
              <a:rPr dirty="0" sz="2000" spc="-10" b="1">
                <a:latin typeface="Calibri"/>
                <a:cs typeface="Calibri"/>
              </a:rPr>
              <a:t>front</a:t>
            </a:r>
            <a:endParaRPr sz="2000">
              <a:latin typeface="Calibri"/>
              <a:cs typeface="Calibri"/>
            </a:endParaRPr>
          </a:p>
        </p:txBody>
      </p:sp>
      <p:grpSp>
        <p:nvGrpSpPr>
          <p:cNvPr id="41" name="object 41"/>
          <p:cNvGrpSpPr/>
          <p:nvPr/>
        </p:nvGrpSpPr>
        <p:grpSpPr>
          <a:xfrm>
            <a:off x="3834384" y="1493519"/>
            <a:ext cx="104139" cy="5587365"/>
            <a:chOff x="3834384" y="1493519"/>
            <a:chExt cx="104139" cy="5587365"/>
          </a:xfrm>
        </p:grpSpPr>
        <p:sp>
          <p:nvSpPr>
            <p:cNvPr id="42" name="object 42"/>
            <p:cNvSpPr/>
            <p:nvPr/>
          </p:nvSpPr>
          <p:spPr>
            <a:xfrm>
              <a:off x="3834384" y="1493519"/>
              <a:ext cx="103632" cy="5586984"/>
            </a:xfrm>
            <a:prstGeom prst="rect">
              <a:avLst/>
            </a:prstGeom>
            <a:blipFill>
              <a:blip r:embed="rId10" cstate="print"/>
              <a:stretch>
                <a:fillRect/>
              </a:stretch>
            </a:blipFill>
          </p:spPr>
          <p:txBody>
            <a:bodyPr wrap="square" lIns="0" tIns="0" rIns="0" bIns="0" rtlCol="0"/>
            <a:lstStyle/>
            <a:p/>
          </p:txBody>
        </p:sp>
        <p:sp>
          <p:nvSpPr>
            <p:cNvPr id="43" name="object 43"/>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CC0066"/>
          </a:solidFill>
        </p:spPr>
        <p:txBody>
          <a:bodyPr wrap="square" lIns="0" tIns="184150" rIns="0" bIns="0" rtlCol="0" vert="horz">
            <a:spAutoFit/>
          </a:bodyPr>
          <a:lstStyle/>
          <a:p>
            <a:pPr marL="492125">
              <a:lnSpc>
                <a:spcPct val="100000"/>
              </a:lnSpc>
              <a:spcBef>
                <a:spcPts val="1450"/>
              </a:spcBef>
            </a:pPr>
            <a:r>
              <a:rPr dirty="0" sz="2800">
                <a:solidFill>
                  <a:srgbClr val="FFFFFF"/>
                </a:solidFill>
              </a:rPr>
              <a:t>19. </a:t>
            </a:r>
            <a:r>
              <a:rPr dirty="0" sz="2800" spc="-50">
                <a:solidFill>
                  <a:srgbClr val="FFFFFF"/>
                </a:solidFill>
              </a:rPr>
              <a:t>You’ve </a:t>
            </a:r>
            <a:r>
              <a:rPr dirty="0" sz="2800" spc="-5">
                <a:solidFill>
                  <a:srgbClr val="FFFFFF"/>
                </a:solidFill>
              </a:rPr>
              <a:t>successfully </a:t>
            </a:r>
            <a:r>
              <a:rPr dirty="0" sz="2800" spc="-10">
                <a:solidFill>
                  <a:srgbClr val="FFFFFF"/>
                </a:solidFill>
              </a:rPr>
              <a:t>reduced </a:t>
            </a:r>
            <a:r>
              <a:rPr dirty="0" sz="2800" spc="-15">
                <a:solidFill>
                  <a:srgbClr val="FFFFFF"/>
                </a:solidFill>
              </a:rPr>
              <a:t>your viral</a:t>
            </a:r>
            <a:r>
              <a:rPr dirty="0" sz="2800" spc="90">
                <a:solidFill>
                  <a:srgbClr val="FFFFFF"/>
                </a:solidFill>
              </a:rPr>
              <a:t> </a:t>
            </a:r>
            <a:r>
              <a:rPr dirty="0" sz="2800">
                <a:solidFill>
                  <a:srgbClr val="FFFFFF"/>
                </a:solidFill>
              </a:rPr>
              <a:t>load</a:t>
            </a:r>
            <a:endParaRPr sz="2800"/>
          </a:p>
        </p:txBody>
      </p:sp>
      <p:sp>
        <p:nvSpPr>
          <p:cNvPr id="3" name="object 3"/>
          <p:cNvSpPr/>
          <p:nvPr/>
        </p:nvSpPr>
        <p:spPr>
          <a:xfrm>
            <a:off x="1094741" y="2453453"/>
            <a:ext cx="4772657" cy="331624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793266" y="1705355"/>
            <a:ext cx="707390" cy="635000"/>
          </a:xfrm>
          <a:prstGeom prst="rect">
            <a:avLst/>
          </a:prstGeom>
        </p:spPr>
        <p:txBody>
          <a:bodyPr wrap="square" lIns="0" tIns="12700" rIns="0" bIns="0" rtlCol="0" vert="horz">
            <a:spAutoFit/>
          </a:bodyPr>
          <a:lstStyle/>
          <a:p>
            <a:pPr marL="150495" marR="5080" indent="-138430">
              <a:lnSpc>
                <a:spcPct val="100000"/>
              </a:lnSpc>
              <a:spcBef>
                <a:spcPts val="100"/>
              </a:spcBef>
            </a:pPr>
            <a:r>
              <a:rPr dirty="0" sz="2000" spc="-5">
                <a:latin typeface="Calibri"/>
                <a:cs typeface="Calibri"/>
              </a:rPr>
              <a:t>B</a:t>
            </a:r>
            <a:r>
              <a:rPr dirty="0" sz="2000" spc="-15">
                <a:latin typeface="Calibri"/>
                <a:cs typeface="Calibri"/>
              </a:rPr>
              <a:t>e</a:t>
            </a:r>
            <a:r>
              <a:rPr dirty="0" sz="2000" spc="-45">
                <a:latin typeface="Calibri"/>
                <a:cs typeface="Calibri"/>
              </a:rPr>
              <a:t>f</a:t>
            </a:r>
            <a:r>
              <a:rPr dirty="0" sz="2000" spc="5">
                <a:latin typeface="Calibri"/>
                <a:cs typeface="Calibri"/>
              </a:rPr>
              <a:t>o</a:t>
            </a:r>
            <a:r>
              <a:rPr dirty="0" sz="2000" spc="-25">
                <a:latin typeface="Calibri"/>
                <a:cs typeface="Calibri"/>
              </a:rPr>
              <a:t>r</a:t>
            </a:r>
            <a:r>
              <a:rPr dirty="0" sz="2000">
                <a:latin typeface="Calibri"/>
                <a:cs typeface="Calibri"/>
              </a:rPr>
              <a:t>e  </a:t>
            </a:r>
            <a:r>
              <a:rPr dirty="0" sz="2000" spc="-5">
                <a:latin typeface="Calibri"/>
                <a:cs typeface="Calibri"/>
              </a:rPr>
              <a:t>ART</a:t>
            </a:r>
            <a:endParaRPr sz="2000">
              <a:latin typeface="Calibri"/>
              <a:cs typeface="Calibri"/>
            </a:endParaRPr>
          </a:p>
        </p:txBody>
      </p:sp>
      <p:sp>
        <p:nvSpPr>
          <p:cNvPr id="5" name="object 5"/>
          <p:cNvSpPr txBox="1"/>
          <p:nvPr/>
        </p:nvSpPr>
        <p:spPr>
          <a:xfrm>
            <a:off x="7768039" y="1705355"/>
            <a:ext cx="550545" cy="635000"/>
          </a:xfrm>
          <a:prstGeom prst="rect">
            <a:avLst/>
          </a:prstGeom>
        </p:spPr>
        <p:txBody>
          <a:bodyPr wrap="square" lIns="0" tIns="12700" rIns="0" bIns="0" rtlCol="0" vert="horz">
            <a:spAutoFit/>
          </a:bodyPr>
          <a:lstStyle/>
          <a:p>
            <a:pPr marL="71120" marR="5080" indent="-59055">
              <a:lnSpc>
                <a:spcPct val="100000"/>
              </a:lnSpc>
              <a:spcBef>
                <a:spcPts val="100"/>
              </a:spcBef>
            </a:pPr>
            <a:r>
              <a:rPr dirty="0" sz="2000" spc="5">
                <a:latin typeface="Calibri"/>
                <a:cs typeface="Calibri"/>
              </a:rPr>
              <a:t>A</a:t>
            </a:r>
            <a:r>
              <a:rPr dirty="0" sz="2000">
                <a:latin typeface="Calibri"/>
                <a:cs typeface="Calibri"/>
              </a:rPr>
              <a:t>f</a:t>
            </a:r>
            <a:r>
              <a:rPr dirty="0" sz="2000" spc="-20">
                <a:latin typeface="Calibri"/>
                <a:cs typeface="Calibri"/>
              </a:rPr>
              <a:t>t</a:t>
            </a:r>
            <a:r>
              <a:rPr dirty="0" sz="2000" spc="5">
                <a:latin typeface="Calibri"/>
                <a:cs typeface="Calibri"/>
              </a:rPr>
              <a:t>er  </a:t>
            </a:r>
            <a:r>
              <a:rPr dirty="0" sz="2000" spc="-5">
                <a:latin typeface="Calibri"/>
                <a:cs typeface="Calibri"/>
              </a:rPr>
              <a:t>ART</a:t>
            </a:r>
            <a:endParaRPr sz="2000">
              <a:latin typeface="Calibri"/>
              <a:cs typeface="Calibri"/>
            </a:endParaRPr>
          </a:p>
        </p:txBody>
      </p:sp>
      <p:sp>
        <p:nvSpPr>
          <p:cNvPr id="6" name="object 6"/>
          <p:cNvSpPr txBox="1"/>
          <p:nvPr/>
        </p:nvSpPr>
        <p:spPr>
          <a:xfrm>
            <a:off x="6250940" y="4896611"/>
            <a:ext cx="2874645" cy="15494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5">
                <a:latin typeface="Calibri"/>
                <a:cs typeface="Calibri"/>
              </a:rPr>
              <a:t>You </a:t>
            </a:r>
            <a:r>
              <a:rPr dirty="0" sz="2000" spc="-15">
                <a:latin typeface="Calibri"/>
                <a:cs typeface="Calibri"/>
              </a:rPr>
              <a:t>have </a:t>
            </a:r>
            <a:r>
              <a:rPr dirty="0" sz="2000" spc="-20">
                <a:latin typeface="Calibri"/>
                <a:cs typeface="Calibri"/>
              </a:rPr>
              <a:t>taken </a:t>
            </a:r>
            <a:r>
              <a:rPr dirty="0" sz="2000" spc="-15">
                <a:latin typeface="Calibri"/>
                <a:cs typeface="Calibri"/>
              </a:rPr>
              <a:t>your  </a:t>
            </a:r>
            <a:r>
              <a:rPr dirty="0" sz="2000" spc="-30">
                <a:latin typeface="Calibri"/>
                <a:cs typeface="Calibri"/>
              </a:rPr>
              <a:t>ARVs </a:t>
            </a:r>
            <a:r>
              <a:rPr dirty="0" sz="2000" spc="-5">
                <a:latin typeface="Calibri"/>
                <a:cs typeface="Calibri"/>
              </a:rPr>
              <a:t>well, the  medications </a:t>
            </a:r>
            <a:r>
              <a:rPr dirty="0" sz="2000" spc="-10">
                <a:latin typeface="Calibri"/>
                <a:cs typeface="Calibri"/>
              </a:rPr>
              <a:t>are  </a:t>
            </a:r>
            <a:r>
              <a:rPr dirty="0" sz="2000" spc="-5">
                <a:latin typeface="Calibri"/>
                <a:cs typeface="Calibri"/>
              </a:rPr>
              <a:t>working, and </a:t>
            </a:r>
            <a:r>
              <a:rPr dirty="0" sz="2000" spc="-15">
                <a:latin typeface="Calibri"/>
                <a:cs typeface="Calibri"/>
              </a:rPr>
              <a:t>you </a:t>
            </a:r>
            <a:r>
              <a:rPr dirty="0" sz="2000" spc="-10">
                <a:latin typeface="Calibri"/>
                <a:cs typeface="Calibri"/>
              </a:rPr>
              <a:t>are  </a:t>
            </a:r>
            <a:r>
              <a:rPr dirty="0" sz="2000" spc="-15">
                <a:latin typeface="Calibri"/>
                <a:cs typeface="Calibri"/>
              </a:rPr>
              <a:t>keeping </a:t>
            </a:r>
            <a:r>
              <a:rPr dirty="0" sz="2000" spc="-10">
                <a:latin typeface="Calibri"/>
                <a:cs typeface="Calibri"/>
              </a:rPr>
              <a:t>yourself</a:t>
            </a:r>
            <a:r>
              <a:rPr dirty="0" sz="2000" spc="-40">
                <a:latin typeface="Calibri"/>
                <a:cs typeface="Calibri"/>
              </a:rPr>
              <a:t> </a:t>
            </a:r>
            <a:r>
              <a:rPr dirty="0" sz="2000" spc="-25">
                <a:latin typeface="Calibri"/>
                <a:cs typeface="Calibri"/>
              </a:rPr>
              <a:t>healthy.</a:t>
            </a:r>
            <a:endParaRPr sz="2000">
              <a:latin typeface="Calibri"/>
              <a:cs typeface="Calibri"/>
            </a:endParaRPr>
          </a:p>
        </p:txBody>
      </p:sp>
      <p:sp>
        <p:nvSpPr>
          <p:cNvPr id="7" name="object 7"/>
          <p:cNvSpPr/>
          <p:nvPr/>
        </p:nvSpPr>
        <p:spPr>
          <a:xfrm>
            <a:off x="6400800" y="2286000"/>
            <a:ext cx="2459431" cy="2435738"/>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3029711"/>
            <a:ext cx="3057525" cy="4121150"/>
            <a:chOff x="643127" y="3029711"/>
            <a:chExt cx="3057525" cy="4121150"/>
          </a:xfrm>
        </p:grpSpPr>
        <p:sp>
          <p:nvSpPr>
            <p:cNvPr id="3" name="object 3"/>
            <p:cNvSpPr/>
            <p:nvPr/>
          </p:nvSpPr>
          <p:spPr>
            <a:xfrm>
              <a:off x="643127" y="3029711"/>
              <a:ext cx="3057144" cy="41208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3048000"/>
              <a:ext cx="2971800" cy="4038600"/>
            </a:xfrm>
            <a:custGeom>
              <a:avLst/>
              <a:gdLst/>
              <a:ahLst/>
              <a:cxnLst/>
              <a:rect l="l" t="t" r="r" b="b"/>
              <a:pathLst>
                <a:path w="2971800" h="4038600">
                  <a:moveTo>
                    <a:pt x="2971800" y="0"/>
                  </a:moveTo>
                  <a:lnTo>
                    <a:pt x="0" y="0"/>
                  </a:lnTo>
                  <a:lnTo>
                    <a:pt x="0" y="4038599"/>
                  </a:lnTo>
                  <a:lnTo>
                    <a:pt x="2971800" y="4038599"/>
                  </a:lnTo>
                  <a:lnTo>
                    <a:pt x="2971800" y="0"/>
                  </a:lnTo>
                  <a:close/>
                </a:path>
              </a:pathLst>
            </a:custGeom>
            <a:solidFill>
              <a:srgbClr val="DCE6F2"/>
            </a:solidFill>
          </p:spPr>
          <p:txBody>
            <a:bodyPr wrap="square" lIns="0" tIns="0" rIns="0" bIns="0" rtlCol="0"/>
            <a:lstStyle/>
            <a:p/>
          </p:txBody>
        </p:sp>
        <p:sp>
          <p:nvSpPr>
            <p:cNvPr id="5" name="object 5"/>
            <p:cNvSpPr/>
            <p:nvPr/>
          </p:nvSpPr>
          <p:spPr>
            <a:xfrm>
              <a:off x="750569" y="3048000"/>
              <a:ext cx="544830" cy="802587"/>
            </a:xfrm>
            <a:prstGeom prst="rect">
              <a:avLst/>
            </a:prstGeom>
            <a:blipFill>
              <a:blip r:embed="rId3" cstate="print"/>
              <a:stretch>
                <a:fillRect/>
              </a:stretch>
            </a:blipFill>
          </p:spPr>
          <p:txBody>
            <a:bodyPr wrap="square" lIns="0" tIns="0" rIns="0" bIns="0" rtlCol="0"/>
            <a:lstStyle/>
            <a:p/>
          </p:txBody>
        </p:sp>
      </p:grpSp>
      <p:sp>
        <p:nvSpPr>
          <p:cNvPr id="6" name="object 6"/>
          <p:cNvSpPr txBox="1"/>
          <p:nvPr/>
        </p:nvSpPr>
        <p:spPr>
          <a:xfrm>
            <a:off x="983738" y="1481835"/>
            <a:ext cx="2428875" cy="134556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ct val="100400"/>
              </a:lnSpc>
              <a:spcBef>
                <a:spcPts val="375"/>
              </a:spcBef>
              <a:buFont typeface="Wingdings"/>
              <a:buChar char="➢"/>
              <a:tabLst>
                <a:tab pos="298450" algn="l"/>
              </a:tabLst>
            </a:pPr>
            <a:r>
              <a:rPr dirty="0" sz="1600" spc="-40">
                <a:latin typeface="Calibri"/>
                <a:cs typeface="Calibri"/>
              </a:rPr>
              <a:t>You </a:t>
            </a:r>
            <a:r>
              <a:rPr dirty="0" sz="1600" spc="-15">
                <a:latin typeface="Calibri"/>
                <a:cs typeface="Calibri"/>
              </a:rPr>
              <a:t>have </a:t>
            </a:r>
            <a:r>
              <a:rPr dirty="0" sz="1600" spc="-20">
                <a:latin typeface="Calibri"/>
                <a:cs typeface="Calibri"/>
              </a:rPr>
              <a:t>taken </a:t>
            </a:r>
            <a:r>
              <a:rPr dirty="0" sz="1600" spc="-5">
                <a:latin typeface="Calibri"/>
                <a:cs typeface="Calibri"/>
              </a:rPr>
              <a:t>your </a:t>
            </a:r>
            <a:r>
              <a:rPr dirty="0" sz="1600" spc="-340">
                <a:latin typeface="Calibri"/>
                <a:cs typeface="Calibri"/>
              </a:rPr>
              <a:t>ARVs  </a:t>
            </a:r>
            <a:r>
              <a:rPr dirty="0" sz="1600" spc="-5">
                <a:latin typeface="Calibri"/>
                <a:cs typeface="Calibri"/>
              </a:rPr>
              <a:t>well, the </a:t>
            </a:r>
            <a:r>
              <a:rPr dirty="0" sz="1600" spc="-10">
                <a:latin typeface="Calibri"/>
                <a:cs typeface="Calibri"/>
              </a:rPr>
              <a:t>medications are  </a:t>
            </a:r>
            <a:r>
              <a:rPr dirty="0" sz="1600" spc="-5">
                <a:latin typeface="Calibri"/>
                <a:cs typeface="Calibri"/>
              </a:rPr>
              <a:t>working, and you </a:t>
            </a:r>
            <a:r>
              <a:rPr dirty="0" sz="1600" spc="-10">
                <a:latin typeface="Calibri"/>
                <a:cs typeface="Calibri"/>
              </a:rPr>
              <a:t>are  keeping yourself</a:t>
            </a:r>
            <a:r>
              <a:rPr dirty="0" sz="1600" spc="-40">
                <a:latin typeface="Calibri"/>
                <a:cs typeface="Calibri"/>
              </a:rPr>
              <a:t> </a:t>
            </a:r>
            <a:r>
              <a:rPr dirty="0" sz="1600" spc="-20">
                <a:latin typeface="Calibri"/>
                <a:cs typeface="Calibri"/>
              </a:rPr>
              <a:t>healthy.</a:t>
            </a:r>
            <a:endParaRPr sz="1600">
              <a:latin typeface="Calibri"/>
              <a:cs typeface="Calibri"/>
            </a:endParaRPr>
          </a:p>
        </p:txBody>
      </p:sp>
      <p:sp>
        <p:nvSpPr>
          <p:cNvPr id="7" name="object 7"/>
          <p:cNvSpPr txBox="1">
            <a:spLocks noGrp="1"/>
          </p:cNvSpPr>
          <p:nvPr>
            <p:ph idx="2" sz="half"/>
          </p:nvPr>
        </p:nvSpPr>
        <p:spPr>
          <a:prstGeom prst="rect"/>
        </p:spPr>
        <p:txBody>
          <a:bodyPr wrap="square" lIns="0" tIns="180975" rIns="0" bIns="0" rtlCol="0" vert="horz">
            <a:spAutoFit/>
          </a:bodyPr>
          <a:lstStyle/>
          <a:p>
            <a:pPr marL="767715">
              <a:lnSpc>
                <a:spcPct val="100000"/>
              </a:lnSpc>
              <a:spcBef>
                <a:spcPts val="1425"/>
              </a:spcBef>
            </a:pPr>
            <a:r>
              <a:rPr dirty="0" spc="-15"/>
              <a:t>Let’s</a:t>
            </a:r>
            <a:r>
              <a:rPr dirty="0" spc="-5"/>
              <a:t> </a:t>
            </a:r>
            <a:r>
              <a:rPr dirty="0" spc="-10"/>
              <a:t>Review:</a:t>
            </a:r>
          </a:p>
          <a:p>
            <a:pPr>
              <a:lnSpc>
                <a:spcPct val="100000"/>
              </a:lnSpc>
            </a:pPr>
            <a:endParaRPr sz="1800"/>
          </a:p>
          <a:p>
            <a:pPr algn="just" marL="231775" marR="258445">
              <a:lnSpc>
                <a:spcPct val="100800"/>
              </a:lnSpc>
              <a:spcBef>
                <a:spcPts val="1430"/>
              </a:spcBef>
            </a:pPr>
            <a:r>
              <a:rPr dirty="0" sz="1200" spc="-10" b="0">
                <a:latin typeface="Calibri"/>
                <a:cs typeface="Calibri"/>
              </a:rPr>
              <a:t>Let’s </a:t>
            </a:r>
            <a:r>
              <a:rPr dirty="0" sz="1200" spc="-5" b="0">
                <a:latin typeface="Calibri"/>
                <a:cs typeface="Calibri"/>
              </a:rPr>
              <a:t>briefly </a:t>
            </a:r>
            <a:r>
              <a:rPr dirty="0" sz="1200" spc="-10" b="0">
                <a:latin typeface="Calibri"/>
                <a:cs typeface="Calibri"/>
              </a:rPr>
              <a:t>review what </a:t>
            </a:r>
            <a:r>
              <a:rPr dirty="0" sz="1200" b="0">
                <a:latin typeface="Calibri"/>
                <a:cs typeface="Calibri"/>
              </a:rPr>
              <a:t>a low </a:t>
            </a:r>
            <a:r>
              <a:rPr dirty="0" sz="1200" spc="-10" b="0">
                <a:latin typeface="Calibri"/>
                <a:cs typeface="Calibri"/>
              </a:rPr>
              <a:t>viral </a:t>
            </a:r>
            <a:r>
              <a:rPr dirty="0" sz="1200" b="0">
                <a:latin typeface="Calibri"/>
                <a:cs typeface="Calibri"/>
              </a:rPr>
              <a:t>load  </a:t>
            </a:r>
            <a:r>
              <a:rPr dirty="0" sz="1200" spc="-5" b="0">
                <a:latin typeface="Calibri"/>
                <a:cs typeface="Calibri"/>
              </a:rPr>
              <a:t>means, and </a:t>
            </a:r>
            <a:r>
              <a:rPr dirty="0" sz="1200" spc="-10" b="0">
                <a:latin typeface="Calibri"/>
                <a:cs typeface="Calibri"/>
              </a:rPr>
              <a:t>your </a:t>
            </a:r>
            <a:r>
              <a:rPr dirty="0" sz="1200" spc="-5" b="0">
                <a:latin typeface="Calibri"/>
                <a:cs typeface="Calibri"/>
              </a:rPr>
              <a:t>plans </a:t>
            </a:r>
            <a:r>
              <a:rPr dirty="0" sz="1200" spc="-10" b="0">
                <a:latin typeface="Calibri"/>
                <a:cs typeface="Calibri"/>
              </a:rPr>
              <a:t>for continuing to  </a:t>
            </a:r>
            <a:r>
              <a:rPr dirty="0" sz="1200" spc="-15" b="0">
                <a:latin typeface="Calibri"/>
                <a:cs typeface="Calibri"/>
              </a:rPr>
              <a:t>take </a:t>
            </a:r>
            <a:r>
              <a:rPr dirty="0" sz="1200" spc="-10" b="0">
                <a:latin typeface="Calibri"/>
                <a:cs typeface="Calibri"/>
              </a:rPr>
              <a:t>your</a:t>
            </a:r>
            <a:r>
              <a:rPr dirty="0" sz="1200" spc="10" b="0">
                <a:latin typeface="Calibri"/>
                <a:cs typeface="Calibri"/>
              </a:rPr>
              <a:t> </a:t>
            </a:r>
            <a:r>
              <a:rPr dirty="0" sz="1200" spc="-15" b="0">
                <a:latin typeface="Calibri"/>
                <a:cs typeface="Calibri"/>
              </a:rPr>
              <a:t>ARVs:</a:t>
            </a:r>
            <a:endParaRPr sz="1200">
              <a:latin typeface="Calibri"/>
              <a:cs typeface="Calibri"/>
            </a:endParaRPr>
          </a:p>
          <a:p>
            <a:pPr>
              <a:lnSpc>
                <a:spcPct val="100000"/>
              </a:lnSpc>
              <a:spcBef>
                <a:spcPts val="35"/>
              </a:spcBef>
            </a:pPr>
            <a:endParaRPr sz="1200">
              <a:latin typeface="Calibri"/>
              <a:cs typeface="Calibri"/>
            </a:endParaRPr>
          </a:p>
          <a:p>
            <a:pPr marL="403225" marR="147320" indent="-171450">
              <a:lnSpc>
                <a:spcPts val="1420"/>
              </a:lnSpc>
              <a:spcBef>
                <a:spcPts val="5"/>
              </a:spcBef>
              <a:buFont typeface="Arial"/>
              <a:buChar char="•"/>
              <a:tabLst>
                <a:tab pos="403860" algn="l"/>
              </a:tabLst>
            </a:pPr>
            <a:r>
              <a:rPr dirty="0" sz="1200" spc="-5" b="0">
                <a:latin typeface="Calibri"/>
                <a:cs typeface="Calibri"/>
              </a:rPr>
              <a:t>In </a:t>
            </a:r>
            <a:r>
              <a:rPr dirty="0" sz="1200" spc="-10" b="0">
                <a:latin typeface="Calibri"/>
                <a:cs typeface="Calibri"/>
              </a:rPr>
              <a:t>your </a:t>
            </a:r>
            <a:r>
              <a:rPr dirty="0" sz="1200" b="0">
                <a:latin typeface="Calibri"/>
                <a:cs typeface="Calibri"/>
              </a:rPr>
              <a:t>own </a:t>
            </a:r>
            <a:r>
              <a:rPr dirty="0" sz="1200" spc="-10" b="0">
                <a:latin typeface="Calibri"/>
                <a:cs typeface="Calibri"/>
              </a:rPr>
              <a:t>words, what </a:t>
            </a:r>
            <a:r>
              <a:rPr dirty="0" sz="1200" spc="-5" b="0">
                <a:latin typeface="Calibri"/>
                <a:cs typeface="Calibri"/>
              </a:rPr>
              <a:t>does </a:t>
            </a:r>
            <a:r>
              <a:rPr dirty="0" sz="1200" spc="-10" b="0">
                <a:latin typeface="Calibri"/>
                <a:cs typeface="Calibri"/>
              </a:rPr>
              <a:t>having </a:t>
            </a:r>
            <a:r>
              <a:rPr dirty="0" sz="1200" b="0">
                <a:latin typeface="Calibri"/>
                <a:cs typeface="Calibri"/>
              </a:rPr>
              <a:t>a  </a:t>
            </a:r>
            <a:r>
              <a:rPr dirty="0" sz="1200" spc="-5" b="0">
                <a:latin typeface="Calibri"/>
                <a:cs typeface="Calibri"/>
              </a:rPr>
              <a:t>low </a:t>
            </a:r>
            <a:r>
              <a:rPr dirty="0" sz="1200" spc="-10" b="0">
                <a:latin typeface="Calibri"/>
                <a:cs typeface="Calibri"/>
              </a:rPr>
              <a:t>viral </a:t>
            </a:r>
            <a:r>
              <a:rPr dirty="0" sz="1200" spc="-5" b="0">
                <a:latin typeface="Calibri"/>
                <a:cs typeface="Calibri"/>
              </a:rPr>
              <a:t>load</a:t>
            </a:r>
            <a:r>
              <a:rPr dirty="0" sz="1200" spc="10" b="0">
                <a:latin typeface="Calibri"/>
                <a:cs typeface="Calibri"/>
              </a:rPr>
              <a:t> </a:t>
            </a:r>
            <a:r>
              <a:rPr dirty="0" sz="1200" spc="-5" b="0">
                <a:latin typeface="Calibri"/>
                <a:cs typeface="Calibri"/>
              </a:rPr>
              <a:t>mean?</a:t>
            </a:r>
            <a:endParaRPr sz="1200">
              <a:latin typeface="Calibri"/>
              <a:cs typeface="Calibri"/>
            </a:endParaRPr>
          </a:p>
          <a:p>
            <a:pPr marL="403860" indent="-172085">
              <a:lnSpc>
                <a:spcPts val="1430"/>
              </a:lnSpc>
              <a:buFont typeface="Arial"/>
              <a:buChar char="•"/>
              <a:tabLst>
                <a:tab pos="403860" algn="l"/>
              </a:tabLst>
            </a:pPr>
            <a:r>
              <a:rPr dirty="0" sz="1200" spc="-15" b="0">
                <a:latin typeface="Calibri"/>
                <a:cs typeface="Calibri"/>
              </a:rPr>
              <a:t>Why </a:t>
            </a:r>
            <a:r>
              <a:rPr dirty="0" sz="1200" spc="-5" b="0">
                <a:latin typeface="Calibri"/>
                <a:cs typeface="Calibri"/>
              </a:rPr>
              <a:t>is it </a:t>
            </a:r>
            <a:r>
              <a:rPr dirty="0" sz="1200" spc="-10" b="0">
                <a:latin typeface="Calibri"/>
                <a:cs typeface="Calibri"/>
              </a:rPr>
              <a:t>important to continue</a:t>
            </a:r>
            <a:r>
              <a:rPr dirty="0" sz="1200" spc="40" b="0">
                <a:latin typeface="Calibri"/>
                <a:cs typeface="Calibri"/>
              </a:rPr>
              <a:t> </a:t>
            </a:r>
            <a:r>
              <a:rPr dirty="0" sz="1200" spc="-15" b="0">
                <a:latin typeface="Calibri"/>
                <a:cs typeface="Calibri"/>
              </a:rPr>
              <a:t>ARVs?</a:t>
            </a:r>
            <a:endParaRPr sz="1200">
              <a:latin typeface="Calibri"/>
              <a:cs typeface="Calibri"/>
            </a:endParaRPr>
          </a:p>
          <a:p>
            <a:pPr marL="403225" marR="100330" indent="-171450">
              <a:lnSpc>
                <a:spcPts val="1390"/>
              </a:lnSpc>
              <a:spcBef>
                <a:spcPts val="75"/>
              </a:spcBef>
              <a:buFont typeface="Arial"/>
              <a:buChar char="•"/>
              <a:tabLst>
                <a:tab pos="403860" algn="l"/>
              </a:tabLst>
            </a:pPr>
            <a:r>
              <a:rPr dirty="0" sz="1200" spc="-10" b="0">
                <a:latin typeface="Calibri"/>
                <a:cs typeface="Calibri"/>
              </a:rPr>
              <a:t>What </a:t>
            </a:r>
            <a:r>
              <a:rPr dirty="0" sz="1200" spc="-5" b="0">
                <a:latin typeface="Calibri"/>
                <a:cs typeface="Calibri"/>
              </a:rPr>
              <a:t>has helped </a:t>
            </a:r>
            <a:r>
              <a:rPr dirty="0" sz="1200" spc="-10" b="0">
                <a:latin typeface="Calibri"/>
                <a:cs typeface="Calibri"/>
              </a:rPr>
              <a:t>you </a:t>
            </a:r>
            <a:r>
              <a:rPr dirty="0" sz="1200" spc="-5" b="0">
                <a:latin typeface="Calibri"/>
                <a:cs typeface="Calibri"/>
              </a:rPr>
              <a:t>remember </a:t>
            </a:r>
            <a:r>
              <a:rPr dirty="0" sz="1200" spc="-10" b="0">
                <a:latin typeface="Calibri"/>
                <a:cs typeface="Calibri"/>
              </a:rPr>
              <a:t>to </a:t>
            </a:r>
            <a:r>
              <a:rPr dirty="0" sz="1200" spc="-15" b="0">
                <a:latin typeface="Calibri"/>
                <a:cs typeface="Calibri"/>
              </a:rPr>
              <a:t>take  </a:t>
            </a:r>
            <a:r>
              <a:rPr dirty="0" sz="1200" spc="-5" b="0">
                <a:latin typeface="Calibri"/>
                <a:cs typeface="Calibri"/>
              </a:rPr>
              <a:t>your</a:t>
            </a:r>
            <a:r>
              <a:rPr dirty="0" sz="1200" spc="-10" b="0">
                <a:latin typeface="Calibri"/>
                <a:cs typeface="Calibri"/>
              </a:rPr>
              <a:t> </a:t>
            </a:r>
            <a:r>
              <a:rPr dirty="0" sz="1200" spc="-15" b="0">
                <a:latin typeface="Calibri"/>
                <a:cs typeface="Calibri"/>
              </a:rPr>
              <a:t>ARVs?</a:t>
            </a:r>
            <a:endParaRPr sz="1200">
              <a:latin typeface="Calibri"/>
              <a:cs typeface="Calibri"/>
            </a:endParaRPr>
          </a:p>
          <a:p>
            <a:pPr marL="403225" marR="131445" indent="-171450">
              <a:lnSpc>
                <a:spcPct val="100800"/>
              </a:lnSpc>
              <a:buFont typeface="Arial"/>
              <a:buChar char="•"/>
              <a:tabLst>
                <a:tab pos="403860" algn="l"/>
              </a:tabLst>
            </a:pPr>
            <a:r>
              <a:rPr dirty="0" sz="1200" spc="-10" b="0">
                <a:latin typeface="Calibri"/>
                <a:cs typeface="Calibri"/>
              </a:rPr>
              <a:t>Are there </a:t>
            </a:r>
            <a:r>
              <a:rPr dirty="0" sz="1200" spc="-5" b="0">
                <a:latin typeface="Calibri"/>
                <a:cs typeface="Calibri"/>
              </a:rPr>
              <a:t>new </a:t>
            </a:r>
            <a:r>
              <a:rPr dirty="0" sz="1200" spc="-10" b="0">
                <a:latin typeface="Calibri"/>
                <a:cs typeface="Calibri"/>
              </a:rPr>
              <a:t>things </a:t>
            </a:r>
            <a:r>
              <a:rPr dirty="0" sz="1200" b="0">
                <a:latin typeface="Calibri"/>
                <a:cs typeface="Calibri"/>
              </a:rPr>
              <a:t>or </a:t>
            </a:r>
            <a:r>
              <a:rPr dirty="0" sz="1200" spc="-5" b="0">
                <a:latin typeface="Calibri"/>
                <a:cs typeface="Calibri"/>
              </a:rPr>
              <a:t>do </a:t>
            </a:r>
            <a:r>
              <a:rPr dirty="0" sz="1200" spc="-10" b="0">
                <a:latin typeface="Calibri"/>
                <a:cs typeface="Calibri"/>
              </a:rPr>
              <a:t>you </a:t>
            </a:r>
            <a:r>
              <a:rPr dirty="0" sz="1200" spc="-5" b="0">
                <a:latin typeface="Calibri"/>
                <a:cs typeface="Calibri"/>
              </a:rPr>
              <a:t>expect  </a:t>
            </a:r>
            <a:r>
              <a:rPr dirty="0" sz="1200" spc="-10" b="0">
                <a:latin typeface="Calibri"/>
                <a:cs typeface="Calibri"/>
              </a:rPr>
              <a:t>there to </a:t>
            </a:r>
            <a:r>
              <a:rPr dirty="0" sz="1200" spc="-5" b="0">
                <a:latin typeface="Calibri"/>
                <a:cs typeface="Calibri"/>
              </a:rPr>
              <a:t>be new </a:t>
            </a:r>
            <a:r>
              <a:rPr dirty="0" sz="1200" spc="-10" b="0">
                <a:latin typeface="Calibri"/>
                <a:cs typeface="Calibri"/>
              </a:rPr>
              <a:t>things that </a:t>
            </a:r>
            <a:r>
              <a:rPr dirty="0" sz="1200" spc="-5" b="0">
                <a:latin typeface="Calibri"/>
                <a:cs typeface="Calibri"/>
              </a:rPr>
              <a:t>will </a:t>
            </a:r>
            <a:r>
              <a:rPr dirty="0" sz="1200" spc="-10" b="0">
                <a:latin typeface="Calibri"/>
                <a:cs typeface="Calibri"/>
              </a:rPr>
              <a:t>make </a:t>
            </a:r>
            <a:r>
              <a:rPr dirty="0" sz="1200" spc="-5" b="0">
                <a:latin typeface="Calibri"/>
                <a:cs typeface="Calibri"/>
              </a:rPr>
              <a:t>it  </a:t>
            </a:r>
            <a:r>
              <a:rPr dirty="0" sz="1200" spc="-10" b="0">
                <a:latin typeface="Calibri"/>
                <a:cs typeface="Calibri"/>
              </a:rPr>
              <a:t>hard at </a:t>
            </a:r>
            <a:r>
              <a:rPr dirty="0" sz="1200" spc="-5" b="0">
                <a:latin typeface="Calibri"/>
                <a:cs typeface="Calibri"/>
              </a:rPr>
              <a:t>times </a:t>
            </a:r>
            <a:r>
              <a:rPr dirty="0" sz="1200" spc="-10" b="0">
                <a:latin typeface="Calibri"/>
                <a:cs typeface="Calibri"/>
              </a:rPr>
              <a:t>to </a:t>
            </a:r>
            <a:r>
              <a:rPr dirty="0" sz="1200" spc="-15" b="0">
                <a:latin typeface="Calibri"/>
                <a:cs typeface="Calibri"/>
              </a:rPr>
              <a:t>take </a:t>
            </a:r>
            <a:r>
              <a:rPr dirty="0" sz="1200" spc="-10" b="0">
                <a:latin typeface="Calibri"/>
                <a:cs typeface="Calibri"/>
              </a:rPr>
              <a:t>your</a:t>
            </a:r>
            <a:r>
              <a:rPr dirty="0" sz="1200" spc="35" b="0">
                <a:latin typeface="Calibri"/>
                <a:cs typeface="Calibri"/>
              </a:rPr>
              <a:t> </a:t>
            </a:r>
            <a:r>
              <a:rPr dirty="0" sz="1200" spc="-15" b="0">
                <a:latin typeface="Calibri"/>
                <a:cs typeface="Calibri"/>
              </a:rPr>
              <a:t>ARVs?</a:t>
            </a:r>
            <a:endParaRPr sz="1200">
              <a:latin typeface="Calibri"/>
              <a:cs typeface="Calibri"/>
            </a:endParaRPr>
          </a:p>
          <a:p>
            <a:pPr marL="403225" marR="137795" indent="-171450">
              <a:lnSpc>
                <a:spcPts val="1390"/>
              </a:lnSpc>
              <a:spcBef>
                <a:spcPts val="65"/>
              </a:spcBef>
              <a:buFont typeface="Arial"/>
              <a:buChar char="•"/>
              <a:tabLst>
                <a:tab pos="403860" algn="l"/>
              </a:tabLst>
            </a:pPr>
            <a:r>
              <a:rPr dirty="0" u="sng" sz="1200" spc="-5">
                <a:uFill>
                  <a:solidFill>
                    <a:srgbClr val="000000"/>
                  </a:solidFill>
                </a:uFill>
              </a:rPr>
              <a:t>Pregnant women</a:t>
            </a:r>
            <a:r>
              <a:rPr dirty="0" sz="1200" spc="-5" b="0">
                <a:latin typeface="Calibri"/>
                <a:cs typeface="Calibri"/>
              </a:rPr>
              <a:t>: </a:t>
            </a:r>
            <a:r>
              <a:rPr dirty="0" sz="1200" b="0">
                <a:latin typeface="Calibri"/>
                <a:cs typeface="Calibri"/>
              </a:rPr>
              <a:t>How </a:t>
            </a:r>
            <a:r>
              <a:rPr dirty="0" sz="1200" spc="-5" b="0">
                <a:latin typeface="Calibri"/>
                <a:cs typeface="Calibri"/>
              </a:rPr>
              <a:t>do </a:t>
            </a:r>
            <a:r>
              <a:rPr dirty="0" sz="1200" spc="-10" b="0">
                <a:latin typeface="Calibri"/>
                <a:cs typeface="Calibri"/>
              </a:rPr>
              <a:t>you think  having </a:t>
            </a:r>
            <a:r>
              <a:rPr dirty="0" sz="1200" b="0">
                <a:latin typeface="Calibri"/>
                <a:cs typeface="Calibri"/>
              </a:rPr>
              <a:t>a </a:t>
            </a:r>
            <a:r>
              <a:rPr dirty="0" sz="1200" spc="-5" b="0">
                <a:latin typeface="Calibri"/>
                <a:cs typeface="Calibri"/>
              </a:rPr>
              <a:t>new </a:t>
            </a:r>
            <a:r>
              <a:rPr dirty="0" sz="1200" spc="-10" b="0">
                <a:latin typeface="Calibri"/>
                <a:cs typeface="Calibri"/>
              </a:rPr>
              <a:t>baby at </a:t>
            </a:r>
            <a:r>
              <a:rPr dirty="0" sz="1200" spc="-5" b="0">
                <a:latin typeface="Calibri"/>
                <a:cs typeface="Calibri"/>
              </a:rPr>
              <a:t>home will</a:t>
            </a:r>
            <a:r>
              <a:rPr dirty="0" sz="1200" spc="20" b="0">
                <a:latin typeface="Calibri"/>
                <a:cs typeface="Calibri"/>
              </a:rPr>
              <a:t> </a:t>
            </a:r>
            <a:r>
              <a:rPr dirty="0" sz="1200" spc="-10" b="0">
                <a:latin typeface="Calibri"/>
                <a:cs typeface="Calibri"/>
              </a:rPr>
              <a:t>change</a:t>
            </a:r>
            <a:endParaRPr sz="1200">
              <a:latin typeface="Calibri"/>
              <a:cs typeface="Calibri"/>
            </a:endParaRPr>
          </a:p>
          <a:p>
            <a:pPr marL="403225" marR="230504">
              <a:lnSpc>
                <a:spcPts val="1420"/>
              </a:lnSpc>
              <a:spcBef>
                <a:spcPts val="75"/>
              </a:spcBef>
            </a:pPr>
            <a:r>
              <a:rPr dirty="0" sz="1200" spc="-5" b="0">
                <a:latin typeface="Calibri"/>
                <a:cs typeface="Calibri"/>
              </a:rPr>
              <a:t>your daily </a:t>
            </a:r>
            <a:r>
              <a:rPr dirty="0" sz="1200" spc="-10" b="0">
                <a:latin typeface="Calibri"/>
                <a:cs typeface="Calibri"/>
              </a:rPr>
              <a:t>routine </a:t>
            </a:r>
            <a:r>
              <a:rPr dirty="0" sz="1200" spc="-5" b="0">
                <a:latin typeface="Calibri"/>
                <a:cs typeface="Calibri"/>
              </a:rPr>
              <a:t>and timing </a:t>
            </a:r>
            <a:r>
              <a:rPr dirty="0" sz="1200" b="0">
                <a:latin typeface="Calibri"/>
                <a:cs typeface="Calibri"/>
              </a:rPr>
              <a:t>of when  </a:t>
            </a:r>
            <a:r>
              <a:rPr dirty="0" sz="1200" spc="-5" b="0">
                <a:latin typeface="Calibri"/>
                <a:cs typeface="Calibri"/>
              </a:rPr>
              <a:t>you </a:t>
            </a:r>
            <a:r>
              <a:rPr dirty="0" sz="1200" spc="-15" b="0">
                <a:latin typeface="Calibri"/>
                <a:cs typeface="Calibri"/>
              </a:rPr>
              <a:t>take </a:t>
            </a:r>
            <a:r>
              <a:rPr dirty="0" sz="1200" spc="-5" b="0">
                <a:latin typeface="Calibri"/>
                <a:cs typeface="Calibri"/>
              </a:rPr>
              <a:t>your</a:t>
            </a:r>
            <a:r>
              <a:rPr dirty="0" sz="1200" spc="5" b="0">
                <a:latin typeface="Calibri"/>
                <a:cs typeface="Calibri"/>
              </a:rPr>
              <a:t> </a:t>
            </a:r>
            <a:r>
              <a:rPr dirty="0" sz="1200" spc="-15" b="0">
                <a:latin typeface="Calibri"/>
                <a:cs typeface="Calibri"/>
              </a:rPr>
              <a:t>ARVs?</a:t>
            </a:r>
            <a:endParaRPr sz="1200">
              <a:latin typeface="Calibri"/>
              <a:cs typeface="Calibri"/>
            </a:endParaRPr>
          </a:p>
        </p:txBody>
      </p:sp>
      <p:sp>
        <p:nvSpPr>
          <p:cNvPr id="8" name="object 8"/>
          <p:cNvSpPr txBox="1"/>
          <p:nvPr/>
        </p:nvSpPr>
        <p:spPr>
          <a:xfrm>
            <a:off x="4215183" y="1490979"/>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9" name="object 9"/>
          <p:cNvSpPr txBox="1"/>
          <p:nvPr/>
        </p:nvSpPr>
        <p:spPr>
          <a:xfrm>
            <a:off x="4215183" y="1732788"/>
            <a:ext cx="5015865" cy="3783965"/>
          </a:xfrm>
          <a:prstGeom prst="rect">
            <a:avLst/>
          </a:prstGeom>
        </p:spPr>
        <p:txBody>
          <a:bodyPr wrap="square" lIns="0" tIns="12700" rIns="0" bIns="0" rtlCol="0" vert="horz">
            <a:spAutoFit/>
          </a:bodyPr>
          <a:lstStyle/>
          <a:p>
            <a:pPr marL="298450" indent="-285750">
              <a:lnSpc>
                <a:spcPts val="1490"/>
              </a:lnSpc>
              <a:spcBef>
                <a:spcPts val="100"/>
              </a:spcBef>
              <a:buFont typeface="Arial"/>
              <a:buChar char="•"/>
              <a:tabLst>
                <a:tab pos="297815" algn="l"/>
                <a:tab pos="298450" algn="l"/>
              </a:tabLst>
            </a:pPr>
            <a:r>
              <a:rPr dirty="0" sz="1400">
                <a:latin typeface="Calibri"/>
                <a:cs typeface="Calibri"/>
              </a:rPr>
              <a:t>A </a:t>
            </a:r>
            <a:r>
              <a:rPr dirty="0" sz="1400" b="1">
                <a:latin typeface="Calibri"/>
                <a:cs typeface="Calibri"/>
              </a:rPr>
              <a:t>low </a:t>
            </a:r>
            <a:r>
              <a:rPr dirty="0" sz="1400" spc="-10" b="1">
                <a:latin typeface="Calibri"/>
                <a:cs typeface="Calibri"/>
              </a:rPr>
              <a:t>viral </a:t>
            </a:r>
            <a:r>
              <a:rPr dirty="0" sz="1400" spc="-5" b="1">
                <a:latin typeface="Calibri"/>
                <a:cs typeface="Calibri"/>
              </a:rPr>
              <a:t>load </a:t>
            </a:r>
            <a:r>
              <a:rPr dirty="0" sz="1400">
                <a:latin typeface="Calibri"/>
                <a:cs typeface="Calibri"/>
              </a:rPr>
              <a:t>(less than</a:t>
            </a:r>
            <a:r>
              <a:rPr dirty="0" sz="1400" spc="-35">
                <a:latin typeface="Calibri"/>
                <a:cs typeface="Calibri"/>
              </a:rPr>
              <a:t> </a:t>
            </a:r>
            <a:r>
              <a:rPr dirty="0" sz="1400">
                <a:latin typeface="Calibri"/>
                <a:cs typeface="Calibri"/>
              </a:rPr>
              <a:t>1000)</a:t>
            </a:r>
            <a:endParaRPr sz="1400">
              <a:latin typeface="Calibri"/>
              <a:cs typeface="Calibri"/>
            </a:endParaRPr>
          </a:p>
          <a:p>
            <a:pPr marL="298450">
              <a:lnSpc>
                <a:spcPts val="1355"/>
              </a:lnSpc>
            </a:pPr>
            <a:r>
              <a:rPr dirty="0" sz="1400" spc="-5" i="1">
                <a:latin typeface="Calibri"/>
                <a:cs typeface="Calibri"/>
              </a:rPr>
              <a:t>[insert patient’s result here] </a:t>
            </a:r>
            <a:r>
              <a:rPr dirty="0" sz="1400">
                <a:latin typeface="Calibri"/>
                <a:cs typeface="Calibri"/>
              </a:rPr>
              <a:t>is a sign</a:t>
            </a:r>
            <a:r>
              <a:rPr dirty="0" sz="1400" spc="-15">
                <a:latin typeface="Calibri"/>
                <a:cs typeface="Calibri"/>
              </a:rPr>
              <a:t> </a:t>
            </a:r>
            <a:r>
              <a:rPr dirty="0" sz="1400" spc="-5">
                <a:latin typeface="Calibri"/>
                <a:cs typeface="Calibri"/>
              </a:rPr>
              <a:t>that</a:t>
            </a:r>
            <a:endParaRPr sz="1400">
              <a:latin typeface="Calibri"/>
              <a:cs typeface="Calibri"/>
            </a:endParaRPr>
          </a:p>
          <a:p>
            <a:pPr marL="298450">
              <a:lnSpc>
                <a:spcPts val="1500"/>
              </a:lnSpc>
            </a:pPr>
            <a:r>
              <a:rPr dirty="0" sz="1400" spc="-10">
                <a:latin typeface="Calibri"/>
                <a:cs typeface="Calibri"/>
              </a:rPr>
              <a:t>you </a:t>
            </a:r>
            <a:r>
              <a:rPr dirty="0" sz="1400" spc="-5">
                <a:latin typeface="Calibri"/>
                <a:cs typeface="Calibri"/>
              </a:rPr>
              <a:t>are </a:t>
            </a:r>
            <a:r>
              <a:rPr dirty="0" sz="1400" spc="-5" b="1">
                <a:latin typeface="Calibri"/>
                <a:cs typeface="Calibri"/>
              </a:rPr>
              <a:t>taking </a:t>
            </a:r>
            <a:r>
              <a:rPr dirty="0" sz="1400" spc="-10" b="1">
                <a:latin typeface="Calibri"/>
                <a:cs typeface="Calibri"/>
              </a:rPr>
              <a:t>your </a:t>
            </a:r>
            <a:r>
              <a:rPr dirty="0" sz="1400" spc="-25" b="1">
                <a:latin typeface="Calibri"/>
                <a:cs typeface="Calibri"/>
              </a:rPr>
              <a:t>ARVs </a:t>
            </a:r>
            <a:r>
              <a:rPr dirty="0" sz="1400" spc="-10" b="1">
                <a:latin typeface="Calibri"/>
                <a:cs typeface="Calibri"/>
              </a:rPr>
              <a:t>well </a:t>
            </a:r>
            <a:r>
              <a:rPr dirty="0" sz="1400">
                <a:latin typeface="Calibri"/>
                <a:cs typeface="Calibri"/>
              </a:rPr>
              <a:t>and the </a:t>
            </a:r>
            <a:r>
              <a:rPr dirty="0" sz="1400" spc="-5">
                <a:latin typeface="Calibri"/>
                <a:cs typeface="Calibri"/>
              </a:rPr>
              <a:t>medications </a:t>
            </a:r>
            <a:r>
              <a:rPr dirty="0" sz="1400" spc="-10">
                <a:latin typeface="Calibri"/>
                <a:cs typeface="Calibri"/>
              </a:rPr>
              <a:t>are</a:t>
            </a:r>
            <a:r>
              <a:rPr dirty="0" sz="1400" spc="25">
                <a:latin typeface="Calibri"/>
                <a:cs typeface="Calibri"/>
              </a:rPr>
              <a:t> </a:t>
            </a:r>
            <a:r>
              <a:rPr dirty="0" sz="1400" spc="-5">
                <a:latin typeface="Calibri"/>
                <a:cs typeface="Calibri"/>
              </a:rPr>
              <a:t>working.</a:t>
            </a:r>
            <a:endParaRPr sz="1400">
              <a:latin typeface="Calibri"/>
              <a:cs typeface="Calibri"/>
            </a:endParaRPr>
          </a:p>
          <a:p>
            <a:pPr marL="298450" marR="243840" indent="-285750">
              <a:lnSpc>
                <a:spcPts val="1420"/>
              </a:lnSpc>
              <a:spcBef>
                <a:spcPts val="215"/>
              </a:spcBef>
              <a:buFont typeface="Arial"/>
              <a:buChar char="•"/>
              <a:tabLst>
                <a:tab pos="297815" algn="l"/>
                <a:tab pos="298450" algn="l"/>
                <a:tab pos="2086610" algn="l"/>
              </a:tabLst>
            </a:pPr>
            <a:r>
              <a:rPr dirty="0" sz="1400" spc="-30">
                <a:latin typeface="Calibri"/>
                <a:cs typeface="Calibri"/>
              </a:rPr>
              <a:t>Your</a:t>
            </a:r>
            <a:r>
              <a:rPr dirty="0" sz="1400">
                <a:latin typeface="Calibri"/>
                <a:cs typeface="Calibri"/>
              </a:rPr>
              <a:t> </a:t>
            </a:r>
            <a:r>
              <a:rPr dirty="0" sz="1400" spc="-5">
                <a:latin typeface="Calibri"/>
                <a:cs typeface="Calibri"/>
              </a:rPr>
              <a:t>changes</a:t>
            </a:r>
            <a:r>
              <a:rPr dirty="0" sz="1400">
                <a:latin typeface="Calibri"/>
                <a:cs typeface="Calibri"/>
              </a:rPr>
              <a:t> in</a:t>
            </a:r>
            <a:r>
              <a:rPr dirty="0" u="sng" sz="1400">
                <a:uFill>
                  <a:solidFill>
                    <a:srgbClr val="000000"/>
                  </a:solidFill>
                </a:uFill>
                <a:latin typeface="Calibri"/>
                <a:cs typeface="Calibri"/>
              </a:rPr>
              <a:t> 	</a:t>
            </a:r>
            <a:r>
              <a:rPr dirty="0" sz="1400" spc="-5" i="1">
                <a:latin typeface="Calibri"/>
                <a:cs typeface="Calibri"/>
              </a:rPr>
              <a:t>(insert intervention) </a:t>
            </a:r>
            <a:r>
              <a:rPr dirty="0" sz="1400" spc="-10">
                <a:latin typeface="Calibri"/>
                <a:cs typeface="Calibri"/>
              </a:rPr>
              <a:t>have </a:t>
            </a:r>
            <a:r>
              <a:rPr dirty="0" sz="1400">
                <a:latin typeface="Calibri"/>
                <a:cs typeface="Calibri"/>
              </a:rPr>
              <a:t>been  </a:t>
            </a:r>
            <a:r>
              <a:rPr dirty="0" sz="1400" spc="-5">
                <a:latin typeface="Calibri"/>
                <a:cs typeface="Calibri"/>
              </a:rPr>
              <a:t>successful </a:t>
            </a:r>
            <a:r>
              <a:rPr dirty="0" sz="1400">
                <a:latin typeface="Calibri"/>
                <a:cs typeface="Calibri"/>
              </a:rPr>
              <a:t>and </a:t>
            </a:r>
            <a:r>
              <a:rPr dirty="0" sz="1400" spc="-10">
                <a:latin typeface="Calibri"/>
                <a:cs typeface="Calibri"/>
              </a:rPr>
              <a:t>you are </a:t>
            </a:r>
            <a:r>
              <a:rPr dirty="0" sz="1400" spc="-5">
                <a:latin typeface="Calibri"/>
                <a:cs typeface="Calibri"/>
              </a:rPr>
              <a:t>getting </a:t>
            </a:r>
            <a:r>
              <a:rPr dirty="0" sz="1400">
                <a:latin typeface="Calibri"/>
                <a:cs typeface="Calibri"/>
              </a:rPr>
              <a:t>the </a:t>
            </a:r>
            <a:r>
              <a:rPr dirty="0" sz="1400" spc="-20">
                <a:latin typeface="Calibri"/>
                <a:cs typeface="Calibri"/>
              </a:rPr>
              <a:t>ARVs </a:t>
            </a:r>
            <a:r>
              <a:rPr dirty="0" sz="1400" spc="-10">
                <a:latin typeface="Calibri"/>
                <a:cs typeface="Calibri"/>
              </a:rPr>
              <a:t>you </a:t>
            </a:r>
            <a:r>
              <a:rPr dirty="0" sz="1400">
                <a:latin typeface="Calibri"/>
                <a:cs typeface="Calibri"/>
              </a:rPr>
              <a:t>need </a:t>
            </a:r>
            <a:r>
              <a:rPr dirty="0" sz="1400" spc="-5">
                <a:latin typeface="Calibri"/>
                <a:cs typeface="Calibri"/>
              </a:rPr>
              <a:t>to </a:t>
            </a:r>
            <a:r>
              <a:rPr dirty="0" sz="1400" spc="-15">
                <a:latin typeface="Calibri"/>
                <a:cs typeface="Calibri"/>
              </a:rPr>
              <a:t>stay</a:t>
            </a:r>
            <a:r>
              <a:rPr dirty="0" sz="1400" spc="5">
                <a:latin typeface="Calibri"/>
                <a:cs typeface="Calibri"/>
              </a:rPr>
              <a:t> </a:t>
            </a:r>
            <a:r>
              <a:rPr dirty="0" sz="1400" spc="-5">
                <a:latin typeface="Calibri"/>
                <a:cs typeface="Calibri"/>
              </a:rPr>
              <a:t>well</a:t>
            </a:r>
            <a:r>
              <a:rPr dirty="0" sz="1400" spc="-5" i="1">
                <a:latin typeface="Calibri"/>
                <a:cs typeface="Calibri"/>
              </a:rPr>
              <a:t>.</a:t>
            </a:r>
            <a:endParaRPr sz="1400">
              <a:latin typeface="Calibri"/>
              <a:cs typeface="Calibri"/>
            </a:endParaRPr>
          </a:p>
          <a:p>
            <a:pPr marL="298450" marR="17145" indent="-285750">
              <a:lnSpc>
                <a:spcPct val="80000"/>
              </a:lnSpc>
              <a:spcBef>
                <a:spcPts val="350"/>
              </a:spcBef>
              <a:buFont typeface="Arial"/>
              <a:buChar char="•"/>
              <a:tabLst>
                <a:tab pos="297815" algn="l"/>
                <a:tab pos="298450" algn="l"/>
              </a:tabLst>
            </a:pPr>
            <a:r>
              <a:rPr dirty="0" sz="1400" spc="-5">
                <a:latin typeface="Calibri"/>
                <a:cs typeface="Calibri"/>
              </a:rPr>
              <a:t>It </a:t>
            </a:r>
            <a:r>
              <a:rPr dirty="0" sz="1400">
                <a:latin typeface="Calibri"/>
                <a:cs typeface="Calibri"/>
              </a:rPr>
              <a:t>is </a:t>
            </a:r>
            <a:r>
              <a:rPr dirty="0" sz="1400" spc="-10">
                <a:latin typeface="Calibri"/>
                <a:cs typeface="Calibri"/>
              </a:rPr>
              <a:t>important </a:t>
            </a:r>
            <a:r>
              <a:rPr dirty="0" sz="1400" spc="-5">
                <a:latin typeface="Calibri"/>
                <a:cs typeface="Calibri"/>
              </a:rPr>
              <a:t>that </a:t>
            </a:r>
            <a:r>
              <a:rPr dirty="0" sz="1400" spc="-10">
                <a:latin typeface="Calibri"/>
                <a:cs typeface="Calibri"/>
              </a:rPr>
              <a:t>you </a:t>
            </a:r>
            <a:r>
              <a:rPr dirty="0" sz="1400" spc="-5">
                <a:latin typeface="Calibri"/>
                <a:cs typeface="Calibri"/>
              </a:rPr>
              <a:t>continue to </a:t>
            </a:r>
            <a:r>
              <a:rPr dirty="0" sz="1400" spc="-15">
                <a:latin typeface="Calibri"/>
                <a:cs typeface="Calibri"/>
              </a:rPr>
              <a:t>take </a:t>
            </a:r>
            <a:r>
              <a:rPr dirty="0" sz="1400" spc="-5">
                <a:latin typeface="Calibri"/>
                <a:cs typeface="Calibri"/>
              </a:rPr>
              <a:t>your </a:t>
            </a:r>
            <a:r>
              <a:rPr dirty="0" sz="1400" spc="-20">
                <a:latin typeface="Calibri"/>
                <a:cs typeface="Calibri"/>
              </a:rPr>
              <a:t>ARVs </a:t>
            </a:r>
            <a:r>
              <a:rPr dirty="0" sz="1400" spc="-5">
                <a:latin typeface="Calibri"/>
                <a:cs typeface="Calibri"/>
              </a:rPr>
              <a:t>every </a:t>
            </a:r>
            <a:r>
              <a:rPr dirty="0" sz="1400" spc="-10">
                <a:latin typeface="Calibri"/>
                <a:cs typeface="Calibri"/>
              </a:rPr>
              <a:t>day </a:t>
            </a:r>
            <a:r>
              <a:rPr dirty="0" sz="1400" spc="-5">
                <a:latin typeface="Calibri"/>
                <a:cs typeface="Calibri"/>
              </a:rPr>
              <a:t>to  </a:t>
            </a:r>
            <a:r>
              <a:rPr dirty="0" sz="1400" spc="-15">
                <a:latin typeface="Calibri"/>
                <a:cs typeface="Calibri"/>
              </a:rPr>
              <a:t>keep </a:t>
            </a:r>
            <a:r>
              <a:rPr dirty="0" sz="1400" spc="-5">
                <a:latin typeface="Calibri"/>
                <a:cs typeface="Calibri"/>
              </a:rPr>
              <a:t>HIV </a:t>
            </a:r>
            <a:r>
              <a:rPr dirty="0" sz="1400" spc="-10">
                <a:latin typeface="Calibri"/>
                <a:cs typeface="Calibri"/>
              </a:rPr>
              <a:t>from </a:t>
            </a:r>
            <a:r>
              <a:rPr dirty="0" sz="1400" spc="-5">
                <a:latin typeface="Calibri"/>
                <a:cs typeface="Calibri"/>
              </a:rPr>
              <a:t>making </a:t>
            </a:r>
            <a:r>
              <a:rPr dirty="0" sz="1400" spc="-10">
                <a:latin typeface="Calibri"/>
                <a:cs typeface="Calibri"/>
              </a:rPr>
              <a:t>more </a:t>
            </a:r>
            <a:r>
              <a:rPr dirty="0" sz="1400">
                <a:latin typeface="Calibri"/>
                <a:cs typeface="Calibri"/>
              </a:rPr>
              <a:t>virus, </a:t>
            </a:r>
            <a:r>
              <a:rPr dirty="0" sz="1400" spc="-5">
                <a:latin typeface="Calibri"/>
                <a:cs typeface="Calibri"/>
              </a:rPr>
              <a:t>to </a:t>
            </a:r>
            <a:r>
              <a:rPr dirty="0" sz="1400" spc="-15">
                <a:latin typeface="Calibri"/>
                <a:cs typeface="Calibri"/>
              </a:rPr>
              <a:t>stay healthy, </a:t>
            </a:r>
            <a:r>
              <a:rPr dirty="0" sz="1400">
                <a:latin typeface="Calibri"/>
                <a:cs typeface="Calibri"/>
              </a:rPr>
              <a:t>and </a:t>
            </a:r>
            <a:r>
              <a:rPr dirty="0" sz="1400" spc="-5">
                <a:latin typeface="Calibri"/>
                <a:cs typeface="Calibri"/>
              </a:rPr>
              <a:t>to </a:t>
            </a:r>
            <a:r>
              <a:rPr dirty="0" sz="1400" spc="-10">
                <a:latin typeface="Calibri"/>
                <a:cs typeface="Calibri"/>
              </a:rPr>
              <a:t>prevent  </a:t>
            </a:r>
            <a:r>
              <a:rPr dirty="0" sz="1400">
                <a:latin typeface="Calibri"/>
                <a:cs typeface="Calibri"/>
              </a:rPr>
              <a:t>passing </a:t>
            </a:r>
            <a:r>
              <a:rPr dirty="0" sz="1400" spc="-5">
                <a:latin typeface="Calibri"/>
                <a:cs typeface="Calibri"/>
              </a:rPr>
              <a:t>HIV to your</a:t>
            </a:r>
            <a:r>
              <a:rPr dirty="0" sz="1400" spc="-20">
                <a:latin typeface="Calibri"/>
                <a:cs typeface="Calibri"/>
              </a:rPr>
              <a:t> baby.</a:t>
            </a:r>
            <a:endParaRPr sz="1400">
              <a:latin typeface="Calibri"/>
              <a:cs typeface="Calibri"/>
            </a:endParaRPr>
          </a:p>
          <a:p>
            <a:pPr marL="298450" marR="5080" indent="-285750">
              <a:lnSpc>
                <a:spcPts val="1390"/>
              </a:lnSpc>
              <a:spcBef>
                <a:spcPts val="215"/>
              </a:spcBef>
              <a:buFont typeface="Arial"/>
              <a:buChar char="•"/>
              <a:tabLst>
                <a:tab pos="297815" algn="l"/>
                <a:tab pos="298450" algn="l"/>
              </a:tabLst>
            </a:pPr>
            <a:r>
              <a:rPr dirty="0" sz="1400" spc="-10">
                <a:latin typeface="Calibri"/>
                <a:cs typeface="Calibri"/>
              </a:rPr>
              <a:t>It’s important </a:t>
            </a:r>
            <a:r>
              <a:rPr dirty="0" sz="1400" spc="-5">
                <a:latin typeface="Calibri"/>
                <a:cs typeface="Calibri"/>
              </a:rPr>
              <a:t>to </a:t>
            </a:r>
            <a:r>
              <a:rPr dirty="0" sz="1400" spc="-15" b="1">
                <a:latin typeface="Calibri"/>
                <a:cs typeface="Calibri"/>
              </a:rPr>
              <a:t>keep </a:t>
            </a:r>
            <a:r>
              <a:rPr dirty="0" sz="1400" spc="-10" b="1">
                <a:latin typeface="Calibri"/>
                <a:cs typeface="Calibri"/>
              </a:rPr>
              <a:t>track </a:t>
            </a:r>
            <a:r>
              <a:rPr dirty="0" sz="1400" spc="-5">
                <a:latin typeface="Calibri"/>
                <a:cs typeface="Calibri"/>
              </a:rPr>
              <a:t>of how much medication </a:t>
            </a:r>
            <a:r>
              <a:rPr dirty="0" sz="1400" spc="-10">
                <a:latin typeface="Calibri"/>
                <a:cs typeface="Calibri"/>
              </a:rPr>
              <a:t>you have </a:t>
            </a:r>
            <a:r>
              <a:rPr dirty="0" sz="1400">
                <a:latin typeface="Calibri"/>
                <a:cs typeface="Calibri"/>
              </a:rPr>
              <a:t>so  </a:t>
            </a:r>
            <a:r>
              <a:rPr dirty="0" sz="1400" spc="-5">
                <a:latin typeface="Calibri"/>
                <a:cs typeface="Calibri"/>
              </a:rPr>
              <a:t>that </a:t>
            </a:r>
            <a:r>
              <a:rPr dirty="0" sz="1400" spc="-10">
                <a:latin typeface="Calibri"/>
                <a:cs typeface="Calibri"/>
              </a:rPr>
              <a:t>you </a:t>
            </a:r>
            <a:r>
              <a:rPr dirty="0" sz="1400" spc="-5">
                <a:latin typeface="Calibri"/>
                <a:cs typeface="Calibri"/>
              </a:rPr>
              <a:t>don’t </a:t>
            </a:r>
            <a:r>
              <a:rPr dirty="0" sz="1400" spc="-5" b="1">
                <a:latin typeface="Calibri"/>
                <a:cs typeface="Calibri"/>
              </a:rPr>
              <a:t>run out of </a:t>
            </a:r>
            <a:r>
              <a:rPr dirty="0" sz="1400" spc="-25" b="1">
                <a:latin typeface="Calibri"/>
                <a:cs typeface="Calibri"/>
              </a:rPr>
              <a:t>ARVs </a:t>
            </a:r>
            <a:r>
              <a:rPr dirty="0" sz="1400" spc="-15">
                <a:latin typeface="Calibri"/>
                <a:cs typeface="Calibri"/>
              </a:rPr>
              <a:t>before </a:t>
            </a:r>
            <a:r>
              <a:rPr dirty="0" sz="1400">
                <a:latin typeface="Calibri"/>
                <a:cs typeface="Calibri"/>
              </a:rPr>
              <a:t>the </a:t>
            </a:r>
            <a:r>
              <a:rPr dirty="0" sz="1400" spc="-5">
                <a:latin typeface="Calibri"/>
                <a:cs typeface="Calibri"/>
              </a:rPr>
              <a:t>next</a:t>
            </a:r>
            <a:r>
              <a:rPr dirty="0" sz="1400" spc="55">
                <a:latin typeface="Calibri"/>
                <a:cs typeface="Calibri"/>
              </a:rPr>
              <a:t> </a:t>
            </a:r>
            <a:r>
              <a:rPr dirty="0" sz="1400" spc="-5">
                <a:latin typeface="Calibri"/>
                <a:cs typeface="Calibri"/>
              </a:rPr>
              <a:t>appointment.</a:t>
            </a:r>
            <a:endParaRPr sz="1400">
              <a:latin typeface="Calibri"/>
              <a:cs typeface="Calibri"/>
            </a:endParaRPr>
          </a:p>
          <a:p>
            <a:pPr marL="298450" indent="-285750">
              <a:lnSpc>
                <a:spcPts val="1490"/>
              </a:lnSpc>
              <a:spcBef>
                <a:spcPts val="30"/>
              </a:spcBef>
              <a:buFont typeface="Arial"/>
              <a:buChar char="•"/>
              <a:tabLst>
                <a:tab pos="297815" algn="l"/>
                <a:tab pos="298450" algn="l"/>
              </a:tabLst>
            </a:pPr>
            <a:r>
              <a:rPr dirty="0" sz="1400" spc="-5">
                <a:latin typeface="Calibri"/>
                <a:cs typeface="Calibri"/>
              </a:rPr>
              <a:t>If </a:t>
            </a:r>
            <a:r>
              <a:rPr dirty="0" sz="1400" spc="-10">
                <a:latin typeface="Calibri"/>
                <a:cs typeface="Calibri"/>
              </a:rPr>
              <a:t>you </a:t>
            </a:r>
            <a:r>
              <a:rPr dirty="0" sz="1400" spc="-5">
                <a:latin typeface="Calibri"/>
                <a:cs typeface="Calibri"/>
              </a:rPr>
              <a:t>notice that medication </a:t>
            </a:r>
            <a:r>
              <a:rPr dirty="0" sz="1400">
                <a:latin typeface="Calibri"/>
                <a:cs typeface="Calibri"/>
              </a:rPr>
              <a:t>is </a:t>
            </a:r>
            <a:r>
              <a:rPr dirty="0" sz="1400" spc="-5">
                <a:latin typeface="Calibri"/>
                <a:cs typeface="Calibri"/>
              </a:rPr>
              <a:t>running </a:t>
            </a:r>
            <a:r>
              <a:rPr dirty="0" sz="1400" spc="-35">
                <a:latin typeface="Calibri"/>
                <a:cs typeface="Calibri"/>
              </a:rPr>
              <a:t>low, </a:t>
            </a:r>
            <a:r>
              <a:rPr dirty="0" sz="1400" spc="-5" b="1">
                <a:latin typeface="Calibri"/>
                <a:cs typeface="Calibri"/>
              </a:rPr>
              <a:t>come </a:t>
            </a:r>
            <a:r>
              <a:rPr dirty="0" sz="1400" spc="-10" b="1">
                <a:latin typeface="Calibri"/>
                <a:cs typeface="Calibri"/>
              </a:rPr>
              <a:t>to </a:t>
            </a:r>
            <a:r>
              <a:rPr dirty="0" sz="1400" spc="-5" b="1">
                <a:latin typeface="Calibri"/>
                <a:cs typeface="Calibri"/>
              </a:rPr>
              <a:t>the</a:t>
            </a:r>
            <a:r>
              <a:rPr dirty="0" sz="1400" spc="30" b="1">
                <a:latin typeface="Calibri"/>
                <a:cs typeface="Calibri"/>
              </a:rPr>
              <a:t> </a:t>
            </a:r>
            <a:r>
              <a:rPr dirty="0" sz="1400" b="1">
                <a:latin typeface="Calibri"/>
                <a:cs typeface="Calibri"/>
              </a:rPr>
              <a:t>clinic</a:t>
            </a:r>
            <a:endParaRPr sz="1400">
              <a:latin typeface="Calibri"/>
              <a:cs typeface="Calibri"/>
            </a:endParaRPr>
          </a:p>
          <a:p>
            <a:pPr marL="298450">
              <a:lnSpc>
                <a:spcPts val="1490"/>
              </a:lnSpc>
            </a:pPr>
            <a:r>
              <a:rPr dirty="0" sz="1400" spc="-5">
                <a:latin typeface="Calibri"/>
                <a:cs typeface="Calibri"/>
              </a:rPr>
              <a:t>even </a:t>
            </a:r>
            <a:r>
              <a:rPr dirty="0" sz="1400">
                <a:latin typeface="Calibri"/>
                <a:cs typeface="Calibri"/>
              </a:rPr>
              <a:t>if </a:t>
            </a:r>
            <a:r>
              <a:rPr dirty="0" sz="1400" spc="-10">
                <a:latin typeface="Calibri"/>
                <a:cs typeface="Calibri"/>
              </a:rPr>
              <a:t>you </a:t>
            </a:r>
            <a:r>
              <a:rPr dirty="0" sz="1400" spc="-5">
                <a:latin typeface="Calibri"/>
                <a:cs typeface="Calibri"/>
              </a:rPr>
              <a:t>don’t </a:t>
            </a:r>
            <a:r>
              <a:rPr dirty="0" sz="1400" spc="-10">
                <a:latin typeface="Calibri"/>
                <a:cs typeface="Calibri"/>
              </a:rPr>
              <a:t>have </a:t>
            </a:r>
            <a:r>
              <a:rPr dirty="0" sz="1400">
                <a:latin typeface="Calibri"/>
                <a:cs typeface="Calibri"/>
              </a:rPr>
              <a:t>an</a:t>
            </a:r>
            <a:r>
              <a:rPr dirty="0" sz="1400" spc="-5">
                <a:latin typeface="Calibri"/>
                <a:cs typeface="Calibri"/>
              </a:rPr>
              <a:t> appointment.</a:t>
            </a:r>
            <a:endParaRPr sz="1400">
              <a:latin typeface="Calibri"/>
              <a:cs typeface="Calibri"/>
            </a:endParaRPr>
          </a:p>
          <a:p>
            <a:pPr marL="298450" marR="101600" indent="-285750">
              <a:lnSpc>
                <a:spcPct val="79500"/>
              </a:lnSpc>
              <a:spcBef>
                <a:spcPts val="370"/>
              </a:spcBef>
              <a:buFont typeface="Arial"/>
              <a:buChar char="•"/>
              <a:tabLst>
                <a:tab pos="297815" algn="l"/>
                <a:tab pos="298450" algn="l"/>
              </a:tabLst>
            </a:pPr>
            <a:r>
              <a:rPr dirty="0" sz="1400" spc="-5">
                <a:latin typeface="Calibri"/>
                <a:cs typeface="Calibri"/>
              </a:rPr>
              <a:t>If </a:t>
            </a:r>
            <a:r>
              <a:rPr dirty="0" sz="1400" spc="-10">
                <a:latin typeface="Calibri"/>
                <a:cs typeface="Calibri"/>
              </a:rPr>
              <a:t>you </a:t>
            </a:r>
            <a:r>
              <a:rPr dirty="0" sz="1400" spc="-5">
                <a:latin typeface="Calibri"/>
                <a:cs typeface="Calibri"/>
              </a:rPr>
              <a:t>expect to </a:t>
            </a:r>
            <a:r>
              <a:rPr dirty="0" sz="1400" spc="-10">
                <a:latin typeface="Calibri"/>
                <a:cs typeface="Calibri"/>
              </a:rPr>
              <a:t>travel </a:t>
            </a:r>
            <a:r>
              <a:rPr dirty="0" sz="1400" spc="-5">
                <a:latin typeface="Calibri"/>
                <a:cs typeface="Calibri"/>
              </a:rPr>
              <a:t>to your homestead </a:t>
            </a:r>
            <a:r>
              <a:rPr dirty="0" sz="1400" spc="-15">
                <a:latin typeface="Calibri"/>
                <a:cs typeface="Calibri"/>
              </a:rPr>
              <a:t>for </a:t>
            </a:r>
            <a:r>
              <a:rPr dirty="0" sz="1400">
                <a:latin typeface="Calibri"/>
                <a:cs typeface="Calibri"/>
              </a:rPr>
              <a:t>the </a:t>
            </a:r>
            <a:r>
              <a:rPr dirty="0" sz="1400" spc="-10">
                <a:latin typeface="Calibri"/>
                <a:cs typeface="Calibri"/>
              </a:rPr>
              <a:t>baby’s </a:t>
            </a:r>
            <a:r>
              <a:rPr dirty="0" sz="1400">
                <a:latin typeface="Calibri"/>
                <a:cs typeface="Calibri"/>
              </a:rPr>
              <a:t>birth,  </a:t>
            </a:r>
            <a:r>
              <a:rPr dirty="0" sz="1400" spc="-15">
                <a:latin typeface="Calibri"/>
                <a:cs typeface="Calibri"/>
              </a:rPr>
              <a:t>before </a:t>
            </a:r>
            <a:r>
              <a:rPr dirty="0" sz="1400" spc="-10">
                <a:latin typeface="Calibri"/>
                <a:cs typeface="Calibri"/>
              </a:rPr>
              <a:t>and/or </a:t>
            </a:r>
            <a:r>
              <a:rPr dirty="0" sz="1400" spc="-5">
                <a:latin typeface="Calibri"/>
                <a:cs typeface="Calibri"/>
              </a:rPr>
              <a:t>after </a:t>
            </a:r>
            <a:r>
              <a:rPr dirty="0" sz="1400">
                <a:latin typeface="Calibri"/>
                <a:cs typeface="Calibri"/>
              </a:rPr>
              <a:t>the birth, please </a:t>
            </a:r>
            <a:r>
              <a:rPr dirty="0" sz="1400" spc="-5">
                <a:latin typeface="Calibri"/>
                <a:cs typeface="Calibri"/>
              </a:rPr>
              <a:t>let </a:t>
            </a:r>
            <a:r>
              <a:rPr dirty="0" sz="1400">
                <a:latin typeface="Calibri"/>
                <a:cs typeface="Calibri"/>
              </a:rPr>
              <a:t>us </a:t>
            </a:r>
            <a:r>
              <a:rPr dirty="0" sz="1400" spc="-5">
                <a:latin typeface="Calibri"/>
                <a:cs typeface="Calibri"/>
              </a:rPr>
              <a:t>know </a:t>
            </a:r>
            <a:r>
              <a:rPr dirty="0" sz="1400">
                <a:latin typeface="Calibri"/>
                <a:cs typeface="Calibri"/>
              </a:rPr>
              <a:t>so </a:t>
            </a:r>
            <a:r>
              <a:rPr dirty="0" sz="1400" spc="-10">
                <a:latin typeface="Calibri"/>
                <a:cs typeface="Calibri"/>
              </a:rPr>
              <a:t>we can </a:t>
            </a:r>
            <a:r>
              <a:rPr dirty="0" sz="1400" spc="-5">
                <a:latin typeface="Calibri"/>
                <a:cs typeface="Calibri"/>
              </a:rPr>
              <a:t>give  </a:t>
            </a:r>
            <a:r>
              <a:rPr dirty="0" sz="1400" spc="-10">
                <a:latin typeface="Calibri"/>
                <a:cs typeface="Calibri"/>
              </a:rPr>
              <a:t>you </a:t>
            </a:r>
            <a:r>
              <a:rPr dirty="0" sz="1400">
                <a:latin typeface="Calibri"/>
                <a:cs typeface="Calibri"/>
              </a:rPr>
              <a:t>an additional supply </a:t>
            </a:r>
            <a:r>
              <a:rPr dirty="0" sz="1400" spc="-5">
                <a:latin typeface="Calibri"/>
                <a:cs typeface="Calibri"/>
              </a:rPr>
              <a:t>of medication </a:t>
            </a:r>
            <a:r>
              <a:rPr dirty="0" sz="1400">
                <a:latin typeface="Calibri"/>
                <a:cs typeface="Calibri"/>
              </a:rPr>
              <a:t>and an </a:t>
            </a:r>
            <a:r>
              <a:rPr dirty="0" sz="1400" spc="-5">
                <a:latin typeface="Calibri"/>
                <a:cs typeface="Calibri"/>
              </a:rPr>
              <a:t>appointment </a:t>
            </a:r>
            <a:r>
              <a:rPr dirty="0" sz="1400" spc="-15">
                <a:latin typeface="Calibri"/>
                <a:cs typeface="Calibri"/>
              </a:rPr>
              <a:t>for  </a:t>
            </a:r>
            <a:r>
              <a:rPr dirty="0" sz="1400" spc="-5">
                <a:latin typeface="Calibri"/>
                <a:cs typeface="Calibri"/>
              </a:rPr>
              <a:t>your</a:t>
            </a:r>
            <a:r>
              <a:rPr dirty="0" sz="1400" spc="-10">
                <a:latin typeface="Calibri"/>
                <a:cs typeface="Calibri"/>
              </a:rPr>
              <a:t> </a:t>
            </a:r>
            <a:r>
              <a:rPr dirty="0" sz="1400" spc="-5">
                <a:latin typeface="Calibri"/>
                <a:cs typeface="Calibri"/>
              </a:rPr>
              <a:t>return.</a:t>
            </a:r>
            <a:endParaRPr sz="1400">
              <a:latin typeface="Calibri"/>
              <a:cs typeface="Calibri"/>
            </a:endParaRPr>
          </a:p>
          <a:p>
            <a:pPr marL="298450" marR="229235" indent="-285750">
              <a:lnSpc>
                <a:spcPct val="78600"/>
              </a:lnSpc>
              <a:spcBef>
                <a:spcPts val="359"/>
              </a:spcBef>
              <a:buFont typeface="Arial"/>
              <a:buChar char="•"/>
              <a:tabLst>
                <a:tab pos="297815" algn="l"/>
                <a:tab pos="298450" algn="l"/>
              </a:tabLst>
            </a:pPr>
            <a:r>
              <a:rPr dirty="0" sz="1400" spc="-25">
                <a:latin typeface="Calibri"/>
                <a:cs typeface="Calibri"/>
              </a:rPr>
              <a:t>We </a:t>
            </a:r>
            <a:r>
              <a:rPr dirty="0" sz="1400" spc="-5">
                <a:latin typeface="Calibri"/>
                <a:cs typeface="Calibri"/>
              </a:rPr>
              <a:t>will </a:t>
            </a:r>
            <a:r>
              <a:rPr dirty="0" sz="1400" spc="-5" b="1">
                <a:latin typeface="Calibri"/>
                <a:cs typeface="Calibri"/>
              </a:rPr>
              <a:t>check </a:t>
            </a:r>
            <a:r>
              <a:rPr dirty="0" sz="1400">
                <a:latin typeface="Calibri"/>
                <a:cs typeface="Calibri"/>
              </a:rPr>
              <a:t>the </a:t>
            </a:r>
            <a:r>
              <a:rPr dirty="0" sz="1400" spc="-5">
                <a:latin typeface="Calibri"/>
                <a:cs typeface="Calibri"/>
              </a:rPr>
              <a:t>viral load again </a:t>
            </a:r>
            <a:r>
              <a:rPr dirty="0" sz="1400">
                <a:latin typeface="Calibri"/>
                <a:cs typeface="Calibri"/>
              </a:rPr>
              <a:t>in </a:t>
            </a:r>
            <a:r>
              <a:rPr dirty="0" sz="1400" b="1">
                <a:latin typeface="Calibri"/>
                <a:cs typeface="Calibri"/>
              </a:rPr>
              <a:t>six </a:t>
            </a:r>
            <a:r>
              <a:rPr dirty="0" sz="1400" spc="-5" b="1">
                <a:latin typeface="Calibri"/>
                <a:cs typeface="Calibri"/>
              </a:rPr>
              <a:t>months </a:t>
            </a:r>
            <a:r>
              <a:rPr dirty="0" sz="1400">
                <a:latin typeface="Calibri"/>
                <a:cs typeface="Calibri"/>
              </a:rPr>
              <a:t>if </a:t>
            </a:r>
            <a:r>
              <a:rPr dirty="0" sz="1400" spc="-5">
                <a:latin typeface="Calibri"/>
                <a:cs typeface="Calibri"/>
              </a:rPr>
              <a:t>there </a:t>
            </a:r>
            <a:r>
              <a:rPr dirty="0" sz="1400" spc="-10">
                <a:latin typeface="Calibri"/>
                <a:cs typeface="Calibri"/>
              </a:rPr>
              <a:t>are </a:t>
            </a:r>
            <a:r>
              <a:rPr dirty="0" sz="1400">
                <a:latin typeface="Calibri"/>
                <a:cs typeface="Calibri"/>
              </a:rPr>
              <a:t>no  </a:t>
            </a:r>
            <a:r>
              <a:rPr dirty="0" sz="1400" spc="-5">
                <a:latin typeface="Calibri"/>
                <a:cs typeface="Calibri"/>
              </a:rPr>
              <a:t>new problems or problems taking</a:t>
            </a:r>
            <a:r>
              <a:rPr dirty="0" sz="1400" spc="-25">
                <a:latin typeface="Calibri"/>
                <a:cs typeface="Calibri"/>
              </a:rPr>
              <a:t> </a:t>
            </a:r>
            <a:r>
              <a:rPr dirty="0" sz="1400" spc="-20">
                <a:latin typeface="Calibri"/>
                <a:cs typeface="Calibri"/>
              </a:rPr>
              <a:t>ARVs.</a:t>
            </a:r>
            <a:endParaRPr sz="1400">
              <a:latin typeface="Calibri"/>
              <a:cs typeface="Calibri"/>
            </a:endParaRPr>
          </a:p>
          <a:p>
            <a:pPr marL="298450" marR="219075" indent="-285750">
              <a:lnSpc>
                <a:spcPts val="1420"/>
              </a:lnSpc>
              <a:spcBef>
                <a:spcPts val="260"/>
              </a:spcBef>
              <a:buFont typeface="Arial"/>
              <a:buChar char="•"/>
              <a:tabLst>
                <a:tab pos="297815" algn="l"/>
                <a:tab pos="298450" algn="l"/>
              </a:tabLst>
            </a:pPr>
            <a:r>
              <a:rPr dirty="0" sz="1400">
                <a:latin typeface="Calibri"/>
                <a:cs typeface="Calibri"/>
              </a:rPr>
              <a:t>Please </a:t>
            </a:r>
            <a:r>
              <a:rPr dirty="0" sz="1400" spc="-5">
                <a:latin typeface="Calibri"/>
                <a:cs typeface="Calibri"/>
              </a:rPr>
              <a:t>let your provider know </a:t>
            </a:r>
            <a:r>
              <a:rPr dirty="0" sz="1400">
                <a:latin typeface="Calibri"/>
                <a:cs typeface="Calibri"/>
              </a:rPr>
              <a:t>if </a:t>
            </a:r>
            <a:r>
              <a:rPr dirty="0" sz="1400" spc="-5">
                <a:latin typeface="Calibri"/>
                <a:cs typeface="Calibri"/>
              </a:rPr>
              <a:t>there </a:t>
            </a:r>
            <a:r>
              <a:rPr dirty="0" sz="1400" spc="-10">
                <a:latin typeface="Calibri"/>
                <a:cs typeface="Calibri"/>
              </a:rPr>
              <a:t>are any </a:t>
            </a:r>
            <a:r>
              <a:rPr dirty="0" sz="1400" spc="-5">
                <a:latin typeface="Calibri"/>
                <a:cs typeface="Calibri"/>
              </a:rPr>
              <a:t>problems taking  </a:t>
            </a:r>
            <a:r>
              <a:rPr dirty="0" sz="1400" spc="-20">
                <a:latin typeface="Calibri"/>
                <a:cs typeface="Calibri"/>
              </a:rPr>
              <a:t>ARVs </a:t>
            </a:r>
            <a:r>
              <a:rPr dirty="0" sz="1400">
                <a:latin typeface="Calibri"/>
                <a:cs typeface="Calibri"/>
              </a:rPr>
              <a:t>in the </a:t>
            </a:r>
            <a:r>
              <a:rPr dirty="0" sz="1400" spc="-5">
                <a:latin typeface="Calibri"/>
                <a:cs typeface="Calibri"/>
              </a:rPr>
              <a:t>future, </a:t>
            </a:r>
            <a:r>
              <a:rPr dirty="0" sz="1400">
                <a:latin typeface="Calibri"/>
                <a:cs typeface="Calibri"/>
              </a:rPr>
              <a:t>so </a:t>
            </a:r>
            <a:r>
              <a:rPr dirty="0" sz="1400" spc="-5">
                <a:latin typeface="Calibri"/>
                <a:cs typeface="Calibri"/>
              </a:rPr>
              <a:t>that he/she </a:t>
            </a:r>
            <a:r>
              <a:rPr dirty="0" sz="1400" spc="-10">
                <a:latin typeface="Calibri"/>
                <a:cs typeface="Calibri"/>
              </a:rPr>
              <a:t>can </a:t>
            </a:r>
            <a:r>
              <a:rPr dirty="0" sz="1400">
                <a:latin typeface="Calibri"/>
                <a:cs typeface="Calibri"/>
              </a:rPr>
              <a:t>help </a:t>
            </a:r>
            <a:r>
              <a:rPr dirty="0" sz="1400" spc="-10">
                <a:latin typeface="Calibri"/>
                <a:cs typeface="Calibri"/>
              </a:rPr>
              <a:t>you </a:t>
            </a:r>
            <a:r>
              <a:rPr dirty="0" sz="1400" spc="-5">
                <a:latin typeface="Calibri"/>
                <a:cs typeface="Calibri"/>
              </a:rPr>
              <a:t>address them.</a:t>
            </a:r>
            <a:endParaRPr sz="1400">
              <a:latin typeface="Calibri"/>
              <a:cs typeface="Calibri"/>
            </a:endParaRPr>
          </a:p>
        </p:txBody>
      </p:sp>
      <p:grpSp>
        <p:nvGrpSpPr>
          <p:cNvPr id="10" name="object 10"/>
          <p:cNvGrpSpPr/>
          <p:nvPr/>
        </p:nvGrpSpPr>
        <p:grpSpPr>
          <a:xfrm>
            <a:off x="3834384" y="1493519"/>
            <a:ext cx="104139" cy="5587365"/>
            <a:chOff x="3834384" y="1493519"/>
            <a:chExt cx="104139" cy="5587365"/>
          </a:xfrm>
        </p:grpSpPr>
        <p:sp>
          <p:nvSpPr>
            <p:cNvPr id="11" name="object 11"/>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3" name="object 13"/>
          <p:cNvSpPr/>
          <p:nvPr/>
        </p:nvSpPr>
        <p:spPr>
          <a:xfrm>
            <a:off x="457200" y="453529"/>
            <a:ext cx="9144000" cy="848994"/>
          </a:xfrm>
          <a:custGeom>
            <a:avLst/>
            <a:gdLst/>
            <a:ahLst/>
            <a:cxnLst/>
            <a:rect l="l" t="t" r="r" b="b"/>
            <a:pathLst>
              <a:path w="9144000" h="848994">
                <a:moveTo>
                  <a:pt x="9144000" y="0"/>
                </a:moveTo>
                <a:lnTo>
                  <a:pt x="0" y="0"/>
                </a:lnTo>
                <a:lnTo>
                  <a:pt x="0" y="294906"/>
                </a:lnTo>
                <a:lnTo>
                  <a:pt x="0" y="848702"/>
                </a:lnTo>
                <a:lnTo>
                  <a:pt x="9144000" y="848702"/>
                </a:lnTo>
                <a:lnTo>
                  <a:pt x="9144000" y="294906"/>
                </a:lnTo>
                <a:lnTo>
                  <a:pt x="9144000" y="0"/>
                </a:lnTo>
                <a:close/>
              </a:path>
            </a:pathLst>
          </a:custGeom>
          <a:solidFill>
            <a:srgbClr val="CC0066"/>
          </a:solidFill>
        </p:spPr>
        <p:txBody>
          <a:bodyPr wrap="square" lIns="0" tIns="0" rIns="0" bIns="0" rtlCol="0"/>
          <a:lstStyle/>
          <a:p/>
        </p:txBody>
      </p:sp>
      <p:sp>
        <p:nvSpPr>
          <p:cNvPr id="14" name="object 14"/>
          <p:cNvSpPr txBox="1">
            <a:spLocks noGrp="1"/>
          </p:cNvSpPr>
          <p:nvPr>
            <p:ph type="title"/>
          </p:nvPr>
        </p:nvSpPr>
        <p:spPr>
          <a:xfrm>
            <a:off x="936768" y="635000"/>
            <a:ext cx="6584950" cy="436880"/>
          </a:xfrm>
          <a:prstGeom prst="rect"/>
        </p:spPr>
        <p:txBody>
          <a:bodyPr wrap="square" lIns="0" tIns="12700" rIns="0" bIns="0" rtlCol="0" vert="horz">
            <a:spAutoFit/>
          </a:bodyPr>
          <a:lstStyle/>
          <a:p>
            <a:pPr marL="12700">
              <a:lnSpc>
                <a:spcPct val="100000"/>
              </a:lnSpc>
              <a:spcBef>
                <a:spcPts val="100"/>
              </a:spcBef>
            </a:pPr>
            <a:r>
              <a:rPr dirty="0" sz="2700" spc="-10">
                <a:solidFill>
                  <a:srgbClr val="FFFFFF"/>
                </a:solidFill>
              </a:rPr>
              <a:t>19. </a:t>
            </a:r>
            <a:r>
              <a:rPr dirty="0" sz="2700" spc="-50">
                <a:solidFill>
                  <a:srgbClr val="FFFFFF"/>
                </a:solidFill>
              </a:rPr>
              <a:t>You’ve </a:t>
            </a:r>
            <a:r>
              <a:rPr dirty="0" sz="2700" spc="-5">
                <a:solidFill>
                  <a:srgbClr val="FFFFFF"/>
                </a:solidFill>
              </a:rPr>
              <a:t>successfully reduced </a:t>
            </a:r>
            <a:r>
              <a:rPr dirty="0" sz="2700" spc="-10">
                <a:solidFill>
                  <a:srgbClr val="FFFFFF"/>
                </a:solidFill>
              </a:rPr>
              <a:t>your </a:t>
            </a:r>
            <a:r>
              <a:rPr dirty="0" sz="2700" spc="-15">
                <a:solidFill>
                  <a:srgbClr val="FFFFFF"/>
                </a:solidFill>
              </a:rPr>
              <a:t>viral</a:t>
            </a:r>
            <a:r>
              <a:rPr dirty="0" sz="2700" spc="30">
                <a:solidFill>
                  <a:srgbClr val="FFFFFF"/>
                </a:solidFill>
              </a:rPr>
              <a:t> </a:t>
            </a:r>
            <a:r>
              <a:rPr dirty="0" sz="2700" spc="-5">
                <a:solidFill>
                  <a:srgbClr val="FFFFFF"/>
                </a:solidFill>
              </a:rPr>
              <a:t>load</a:t>
            </a:r>
            <a:endParaRPr sz="2700"/>
          </a:p>
        </p:txBody>
      </p:sp>
      <p:grpSp>
        <p:nvGrpSpPr>
          <p:cNvPr id="15" name="object 15"/>
          <p:cNvGrpSpPr/>
          <p:nvPr/>
        </p:nvGrpSpPr>
        <p:grpSpPr>
          <a:xfrm>
            <a:off x="4148328" y="6077711"/>
            <a:ext cx="5248910" cy="996950"/>
            <a:chOff x="4148328" y="6077711"/>
            <a:chExt cx="5248910" cy="996950"/>
          </a:xfrm>
        </p:grpSpPr>
        <p:sp>
          <p:nvSpPr>
            <p:cNvPr id="16" name="object 16"/>
            <p:cNvSpPr/>
            <p:nvPr/>
          </p:nvSpPr>
          <p:spPr>
            <a:xfrm>
              <a:off x="4148328" y="6077711"/>
              <a:ext cx="5248656" cy="996696"/>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4191000" y="6096000"/>
              <a:ext cx="5165725" cy="914400"/>
            </a:xfrm>
            <a:custGeom>
              <a:avLst/>
              <a:gdLst/>
              <a:ahLst/>
              <a:cxnLst/>
              <a:rect l="l" t="t" r="r" b="b"/>
              <a:pathLst>
                <a:path w="5165725" h="914400">
                  <a:moveTo>
                    <a:pt x="5165243" y="0"/>
                  </a:moveTo>
                  <a:lnTo>
                    <a:pt x="0" y="0"/>
                  </a:lnTo>
                  <a:lnTo>
                    <a:pt x="0" y="914399"/>
                  </a:lnTo>
                  <a:lnTo>
                    <a:pt x="5165243" y="914399"/>
                  </a:lnTo>
                  <a:lnTo>
                    <a:pt x="5165243" y="0"/>
                  </a:lnTo>
                  <a:close/>
                </a:path>
              </a:pathLst>
            </a:custGeom>
            <a:solidFill>
              <a:srgbClr val="FFFFCC"/>
            </a:solidFill>
          </p:spPr>
          <p:txBody>
            <a:bodyPr wrap="square" lIns="0" tIns="0" rIns="0" bIns="0" rtlCol="0"/>
            <a:lstStyle/>
            <a:p/>
          </p:txBody>
        </p:sp>
      </p:grpSp>
      <p:sp>
        <p:nvSpPr>
          <p:cNvPr id="18" name="object 18"/>
          <p:cNvSpPr txBox="1"/>
          <p:nvPr/>
        </p:nvSpPr>
        <p:spPr>
          <a:xfrm>
            <a:off x="4191000" y="6096000"/>
            <a:ext cx="5165725" cy="914400"/>
          </a:xfrm>
          <a:prstGeom prst="rect">
            <a:avLst/>
          </a:prstGeom>
        </p:spPr>
        <p:txBody>
          <a:bodyPr wrap="square" lIns="0" tIns="65405" rIns="0" bIns="0" rtlCol="0" vert="horz">
            <a:spAutoFit/>
          </a:bodyPr>
          <a:lstStyle/>
          <a:p>
            <a:pPr marL="648970">
              <a:lnSpc>
                <a:spcPct val="100000"/>
              </a:lnSpc>
              <a:spcBef>
                <a:spcPts val="515"/>
              </a:spcBef>
            </a:pPr>
            <a:r>
              <a:rPr dirty="0" sz="1500" spc="-5" b="1">
                <a:latin typeface="Calibri"/>
                <a:cs typeface="Calibri"/>
              </a:rPr>
              <a:t>Document</a:t>
            </a:r>
            <a:endParaRPr sz="1500">
              <a:latin typeface="Calibri"/>
              <a:cs typeface="Calibri"/>
            </a:endParaRPr>
          </a:p>
          <a:p>
            <a:pPr>
              <a:lnSpc>
                <a:spcPct val="100000"/>
              </a:lnSpc>
              <a:spcBef>
                <a:spcPts val="45"/>
              </a:spcBef>
            </a:pPr>
            <a:endParaRPr sz="1400">
              <a:latin typeface="Calibri"/>
              <a:cs typeface="Calibri"/>
            </a:endParaRPr>
          </a:p>
          <a:p>
            <a:pPr marL="81915" marR="210185">
              <a:lnSpc>
                <a:spcPct val="78600"/>
              </a:lnSpc>
            </a:pPr>
            <a:r>
              <a:rPr dirty="0" sz="1400" spc="-5">
                <a:latin typeface="Calibri"/>
                <a:cs typeface="Calibri"/>
              </a:rPr>
              <a:t>Document results of repeat </a:t>
            </a:r>
            <a:r>
              <a:rPr dirty="0" sz="1400" spc="-10">
                <a:latin typeface="Calibri"/>
                <a:cs typeface="Calibri"/>
              </a:rPr>
              <a:t>viral </a:t>
            </a:r>
            <a:r>
              <a:rPr dirty="0" sz="1400" spc="-5">
                <a:latin typeface="Calibri"/>
                <a:cs typeface="Calibri"/>
              </a:rPr>
              <a:t>load on </a:t>
            </a:r>
            <a:r>
              <a:rPr dirty="0" sz="1400" spc="-5" b="1">
                <a:latin typeface="Calibri"/>
                <a:cs typeface="Calibri"/>
              </a:rPr>
              <a:t>Enhanced Adherence </a:t>
            </a:r>
            <a:r>
              <a:rPr dirty="0" sz="1400" b="1">
                <a:latin typeface="Calibri"/>
                <a:cs typeface="Calibri"/>
              </a:rPr>
              <a:t>Plan  </a:t>
            </a:r>
            <a:r>
              <a:rPr dirty="0" sz="1400" spc="-30" b="1">
                <a:latin typeface="Calibri"/>
                <a:cs typeface="Calibri"/>
              </a:rPr>
              <a:t>Tool.</a:t>
            </a:r>
            <a:endParaRPr sz="1400">
              <a:latin typeface="Calibri"/>
              <a:cs typeface="Calibri"/>
            </a:endParaRPr>
          </a:p>
        </p:txBody>
      </p:sp>
      <p:sp>
        <p:nvSpPr>
          <p:cNvPr id="19" name="object 19"/>
          <p:cNvSpPr/>
          <p:nvPr/>
        </p:nvSpPr>
        <p:spPr>
          <a:xfrm>
            <a:off x="4267201" y="6120353"/>
            <a:ext cx="496260" cy="381913"/>
          </a:xfrm>
          <a:prstGeom prst="rect">
            <a:avLst/>
          </a:prstGeom>
          <a:blipFill>
            <a:blip r:embed="rId6" cstate="print"/>
            <a:stretch>
              <a:fillRect/>
            </a:stretch>
          </a:blipFill>
        </p:spPr>
        <p:txBody>
          <a:bodyPr wrap="square" lIns="0" tIns="0" rIns="0" bIns="0" rtlCol="0"/>
          <a:lstStyle/>
          <a:p/>
        </p:txBody>
      </p:sp>
      <p:grpSp>
        <p:nvGrpSpPr>
          <p:cNvPr id="20" name="object 20"/>
          <p:cNvGrpSpPr/>
          <p:nvPr/>
        </p:nvGrpSpPr>
        <p:grpSpPr>
          <a:xfrm>
            <a:off x="7691437" y="743672"/>
            <a:ext cx="1740535" cy="1233170"/>
            <a:chOff x="7691437" y="743672"/>
            <a:chExt cx="1740535" cy="1233170"/>
          </a:xfrm>
        </p:grpSpPr>
        <p:sp>
          <p:nvSpPr>
            <p:cNvPr id="21" name="object 21"/>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22" name="object 22"/>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23" name="object 23"/>
            <p:cNvSpPr/>
            <p:nvPr/>
          </p:nvSpPr>
          <p:spPr>
            <a:xfrm>
              <a:off x="7744476" y="1066801"/>
              <a:ext cx="1154443" cy="84085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8839200" y="828765"/>
              <a:ext cx="496650" cy="491864"/>
            </a:xfrm>
            <a:prstGeom prst="rect">
              <a:avLst/>
            </a:prstGeom>
            <a:blipFill>
              <a:blip r:embed="rId8" cstate="print"/>
              <a:stretch>
                <a:fillRect/>
              </a:stretch>
            </a:blipFill>
          </p:spPr>
          <p:txBody>
            <a:bodyPr wrap="square" lIns="0" tIns="0" rIns="0" bIns="0" rtlCol="0"/>
            <a:lstStyle/>
            <a:p/>
          </p:txBody>
        </p:sp>
      </p:grpSp>
      <p:sp>
        <p:nvSpPr>
          <p:cNvPr id="25" name="object 2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CC0066"/>
          </a:solidFill>
        </p:spPr>
        <p:txBody>
          <a:bodyPr wrap="square" lIns="0" tIns="0" rIns="0" bIns="0" rtlCol="0"/>
          <a:lstStyl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7F7F7F"/>
          </a:solidFill>
        </p:spPr>
        <p:txBody>
          <a:bodyPr wrap="square" lIns="0" tIns="184150" rIns="0" bIns="0" rtlCol="0" vert="horz">
            <a:spAutoFit/>
          </a:bodyPr>
          <a:lstStyle/>
          <a:p>
            <a:pPr marL="492125">
              <a:lnSpc>
                <a:spcPct val="100000"/>
              </a:lnSpc>
              <a:spcBef>
                <a:spcPts val="1450"/>
              </a:spcBef>
            </a:pPr>
            <a:r>
              <a:rPr dirty="0" sz="2800">
                <a:solidFill>
                  <a:srgbClr val="FFFFFF"/>
                </a:solidFill>
              </a:rPr>
              <a:t>20. </a:t>
            </a:r>
            <a:r>
              <a:rPr dirty="0" sz="2800" spc="-45">
                <a:solidFill>
                  <a:srgbClr val="FFFFFF"/>
                </a:solidFill>
              </a:rPr>
              <a:t>ARVs </a:t>
            </a:r>
            <a:r>
              <a:rPr dirty="0" sz="2800" spc="-10">
                <a:solidFill>
                  <a:srgbClr val="FFFFFF"/>
                </a:solidFill>
              </a:rPr>
              <a:t>are </a:t>
            </a:r>
            <a:r>
              <a:rPr dirty="0" sz="2800" spc="-5">
                <a:solidFill>
                  <a:srgbClr val="FFFFFF"/>
                </a:solidFill>
              </a:rPr>
              <a:t>not </a:t>
            </a:r>
            <a:r>
              <a:rPr dirty="0" sz="2800" spc="-10">
                <a:solidFill>
                  <a:srgbClr val="FFFFFF"/>
                </a:solidFill>
              </a:rPr>
              <a:t>working</a:t>
            </a:r>
            <a:r>
              <a:rPr dirty="0" sz="2800" spc="65">
                <a:solidFill>
                  <a:srgbClr val="FFFFFF"/>
                </a:solidFill>
              </a:rPr>
              <a:t> </a:t>
            </a:r>
            <a:r>
              <a:rPr dirty="0" sz="2800" spc="-10">
                <a:solidFill>
                  <a:srgbClr val="FFFFFF"/>
                </a:solidFill>
              </a:rPr>
              <a:t>well</a:t>
            </a:r>
            <a:endParaRPr sz="2800"/>
          </a:p>
        </p:txBody>
      </p:sp>
      <p:sp>
        <p:nvSpPr>
          <p:cNvPr id="3" name="object 3"/>
          <p:cNvSpPr/>
          <p:nvPr/>
        </p:nvSpPr>
        <p:spPr>
          <a:xfrm>
            <a:off x="6115051" y="2620045"/>
            <a:ext cx="2828940" cy="281961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297941" y="5932932"/>
            <a:ext cx="4204970" cy="939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15">
                <a:latin typeface="Calibri"/>
                <a:cs typeface="Calibri"/>
              </a:rPr>
              <a:t>likely </a:t>
            </a:r>
            <a:r>
              <a:rPr dirty="0" sz="2000" spc="-5">
                <a:latin typeface="Calibri"/>
                <a:cs typeface="Calibri"/>
              </a:rPr>
              <a:t>that </a:t>
            </a:r>
            <a:r>
              <a:rPr dirty="0" sz="2000">
                <a:latin typeface="Calibri"/>
                <a:cs typeface="Calibri"/>
              </a:rPr>
              <a:t>the </a:t>
            </a:r>
            <a:r>
              <a:rPr dirty="0" sz="2000" spc="-5">
                <a:latin typeface="Calibri"/>
                <a:cs typeface="Calibri"/>
              </a:rPr>
              <a:t>virus </a:t>
            </a:r>
            <a:r>
              <a:rPr dirty="0" sz="2000">
                <a:latin typeface="Calibri"/>
                <a:cs typeface="Calibri"/>
              </a:rPr>
              <a:t>is </a:t>
            </a:r>
            <a:r>
              <a:rPr dirty="0" sz="2000" spc="-10">
                <a:latin typeface="Calibri"/>
                <a:cs typeface="Calibri"/>
              </a:rPr>
              <a:t>resistant,  </a:t>
            </a:r>
            <a:r>
              <a:rPr dirty="0" sz="2000" spc="-5">
                <a:latin typeface="Calibri"/>
                <a:cs typeface="Calibri"/>
              </a:rPr>
              <a:t>meaning that </a:t>
            </a:r>
            <a:r>
              <a:rPr dirty="0" sz="2000">
                <a:latin typeface="Calibri"/>
                <a:cs typeface="Calibri"/>
              </a:rPr>
              <a:t>it </a:t>
            </a:r>
            <a:r>
              <a:rPr dirty="0" sz="2000" spc="-5">
                <a:latin typeface="Calibri"/>
                <a:cs typeface="Calibri"/>
              </a:rPr>
              <a:t>has changed and </a:t>
            </a:r>
            <a:r>
              <a:rPr dirty="0" sz="2000" spc="-15">
                <a:latin typeface="Calibri"/>
                <a:cs typeface="Calibri"/>
              </a:rPr>
              <a:t>your  </a:t>
            </a:r>
            <a:r>
              <a:rPr dirty="0" sz="2000" spc="-10">
                <a:latin typeface="Calibri"/>
                <a:cs typeface="Calibri"/>
              </a:rPr>
              <a:t>current </a:t>
            </a:r>
            <a:r>
              <a:rPr dirty="0" sz="2000" spc="-30">
                <a:latin typeface="Calibri"/>
                <a:cs typeface="Calibri"/>
              </a:rPr>
              <a:t>ARVs </a:t>
            </a:r>
            <a:r>
              <a:rPr dirty="0" sz="2000" spc="-10">
                <a:latin typeface="Calibri"/>
                <a:cs typeface="Calibri"/>
              </a:rPr>
              <a:t>are </a:t>
            </a:r>
            <a:r>
              <a:rPr dirty="0" sz="2000" spc="-5">
                <a:latin typeface="Calibri"/>
                <a:cs typeface="Calibri"/>
              </a:rPr>
              <a:t>no </a:t>
            </a:r>
            <a:r>
              <a:rPr dirty="0" sz="2000" spc="-10">
                <a:latin typeface="Calibri"/>
                <a:cs typeface="Calibri"/>
              </a:rPr>
              <a:t>longer</a:t>
            </a:r>
            <a:r>
              <a:rPr dirty="0" sz="2000" spc="40">
                <a:latin typeface="Calibri"/>
                <a:cs typeface="Calibri"/>
              </a:rPr>
              <a:t> </a:t>
            </a:r>
            <a:r>
              <a:rPr dirty="0" sz="2000" spc="-10">
                <a:latin typeface="Calibri"/>
                <a:cs typeface="Calibri"/>
              </a:rPr>
              <a:t>working.</a:t>
            </a:r>
            <a:endParaRPr sz="2000">
              <a:latin typeface="Calibri"/>
              <a:cs typeface="Calibri"/>
            </a:endParaRPr>
          </a:p>
        </p:txBody>
      </p:sp>
      <p:sp>
        <p:nvSpPr>
          <p:cNvPr id="5" name="object 5"/>
          <p:cNvSpPr txBox="1"/>
          <p:nvPr/>
        </p:nvSpPr>
        <p:spPr>
          <a:xfrm>
            <a:off x="6193790" y="5859779"/>
            <a:ext cx="2089150"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10">
                <a:latin typeface="Calibri"/>
                <a:cs typeface="Calibri"/>
              </a:rPr>
              <a:t>Switching </a:t>
            </a:r>
            <a:r>
              <a:rPr dirty="0" sz="2000" spc="-30">
                <a:latin typeface="Calibri"/>
                <a:cs typeface="Calibri"/>
              </a:rPr>
              <a:t>ARVs </a:t>
            </a:r>
            <a:r>
              <a:rPr dirty="0" sz="2000" spc="-625">
                <a:latin typeface="Calibri"/>
                <a:cs typeface="Calibri"/>
              </a:rPr>
              <a:t>is </a:t>
            </a:r>
            <a:r>
              <a:rPr dirty="0" sz="2000" spc="-434">
                <a:latin typeface="Calibri"/>
                <a:cs typeface="Calibri"/>
              </a:rPr>
              <a:t> </a:t>
            </a:r>
            <a:r>
              <a:rPr dirty="0" sz="2000" spc="-10">
                <a:latin typeface="Calibri"/>
                <a:cs typeface="Calibri"/>
              </a:rPr>
              <a:t>recommended.</a:t>
            </a:r>
            <a:endParaRPr sz="2000">
              <a:latin typeface="Calibri"/>
              <a:cs typeface="Calibri"/>
            </a:endParaRPr>
          </a:p>
        </p:txBody>
      </p:sp>
      <p:sp>
        <p:nvSpPr>
          <p:cNvPr id="6" name="object 6"/>
          <p:cNvSpPr/>
          <p:nvPr/>
        </p:nvSpPr>
        <p:spPr>
          <a:xfrm>
            <a:off x="1523851" y="2676407"/>
            <a:ext cx="2695724" cy="2863332"/>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557" y="1490979"/>
            <a:ext cx="3036570" cy="1638300"/>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145415" indent="-285750">
              <a:lnSpc>
                <a:spcPct val="100400"/>
              </a:lnSpc>
              <a:spcBef>
                <a:spcPts val="375"/>
              </a:spcBef>
              <a:buFont typeface="Wingdings"/>
              <a:buChar char="➢"/>
              <a:tabLst>
                <a:tab pos="298450" algn="l"/>
              </a:tabLst>
            </a:pPr>
            <a:r>
              <a:rPr dirty="0" sz="1600" spc="-5">
                <a:latin typeface="Calibri"/>
                <a:cs typeface="Calibri"/>
              </a:rPr>
              <a:t>It is </a:t>
            </a:r>
            <a:r>
              <a:rPr dirty="0" sz="1600" spc="-15">
                <a:latin typeface="Calibri"/>
                <a:cs typeface="Calibri"/>
              </a:rPr>
              <a:t>likely </a:t>
            </a:r>
            <a:r>
              <a:rPr dirty="0" sz="1600" spc="-10">
                <a:latin typeface="Calibri"/>
                <a:cs typeface="Calibri"/>
              </a:rPr>
              <a:t>that </a:t>
            </a:r>
            <a:r>
              <a:rPr dirty="0" sz="1600" spc="-5">
                <a:latin typeface="Calibri"/>
                <a:cs typeface="Calibri"/>
              </a:rPr>
              <a:t>the virus is  </a:t>
            </a:r>
            <a:r>
              <a:rPr dirty="0" sz="1600" spc="-10">
                <a:latin typeface="Calibri"/>
                <a:cs typeface="Calibri"/>
              </a:rPr>
              <a:t>resistant, </a:t>
            </a:r>
            <a:r>
              <a:rPr dirty="0" sz="1600" spc="-5">
                <a:latin typeface="Calibri"/>
                <a:cs typeface="Calibri"/>
              </a:rPr>
              <a:t>meaning </a:t>
            </a:r>
            <a:r>
              <a:rPr dirty="0" sz="1600" spc="-10">
                <a:latin typeface="Calibri"/>
                <a:cs typeface="Calibri"/>
              </a:rPr>
              <a:t>that </a:t>
            </a:r>
            <a:r>
              <a:rPr dirty="0" sz="1600" spc="-5">
                <a:latin typeface="Calibri"/>
                <a:cs typeface="Calibri"/>
              </a:rPr>
              <a:t>it has  </a:t>
            </a:r>
            <a:r>
              <a:rPr dirty="0" sz="1600" spc="-10">
                <a:latin typeface="Calibri"/>
                <a:cs typeface="Calibri"/>
              </a:rPr>
              <a:t>changed </a:t>
            </a:r>
            <a:r>
              <a:rPr dirty="0" sz="1600" spc="-5">
                <a:latin typeface="Calibri"/>
                <a:cs typeface="Calibri"/>
              </a:rPr>
              <a:t>and your </a:t>
            </a:r>
            <a:r>
              <a:rPr dirty="0" sz="1600" spc="-10">
                <a:latin typeface="Calibri"/>
                <a:cs typeface="Calibri"/>
              </a:rPr>
              <a:t>current </a:t>
            </a:r>
            <a:r>
              <a:rPr dirty="0" sz="1600" spc="-25">
                <a:latin typeface="Calibri"/>
                <a:cs typeface="Calibri"/>
              </a:rPr>
              <a:t>ARVs  </a:t>
            </a:r>
            <a:r>
              <a:rPr dirty="0" sz="1600" spc="-10">
                <a:latin typeface="Calibri"/>
                <a:cs typeface="Calibri"/>
              </a:rPr>
              <a:t>are </a:t>
            </a:r>
            <a:r>
              <a:rPr dirty="0" sz="1600" spc="-5">
                <a:latin typeface="Calibri"/>
                <a:cs typeface="Calibri"/>
              </a:rPr>
              <a:t>no longer</a:t>
            </a:r>
            <a:r>
              <a:rPr dirty="0" sz="1600" spc="10">
                <a:latin typeface="Calibri"/>
                <a:cs typeface="Calibri"/>
              </a:rPr>
              <a:t> </a:t>
            </a:r>
            <a:r>
              <a:rPr dirty="0" sz="1600" spc="-5">
                <a:latin typeface="Calibri"/>
                <a:cs typeface="Calibri"/>
              </a:rPr>
              <a:t>working.</a:t>
            </a:r>
            <a:endParaRPr sz="1600">
              <a:latin typeface="Calibri"/>
              <a:cs typeface="Calibri"/>
            </a:endParaRPr>
          </a:p>
          <a:p>
            <a:pPr marL="298450" indent="-285750">
              <a:lnSpc>
                <a:spcPct val="100000"/>
              </a:lnSpc>
              <a:spcBef>
                <a:spcPts val="384"/>
              </a:spcBef>
              <a:buFont typeface="Wingdings"/>
              <a:buChar char="➢"/>
              <a:tabLst>
                <a:tab pos="298450" algn="l"/>
              </a:tabLst>
            </a:pPr>
            <a:r>
              <a:rPr dirty="0" sz="1600" spc="-10">
                <a:latin typeface="Calibri"/>
                <a:cs typeface="Calibri"/>
              </a:rPr>
              <a:t>Switching </a:t>
            </a:r>
            <a:r>
              <a:rPr dirty="0" sz="1600" spc="-25">
                <a:latin typeface="Calibri"/>
                <a:cs typeface="Calibri"/>
              </a:rPr>
              <a:t>ARVs </a:t>
            </a:r>
            <a:r>
              <a:rPr dirty="0" sz="1600" spc="-5">
                <a:latin typeface="Calibri"/>
                <a:cs typeface="Calibri"/>
              </a:rPr>
              <a:t>is</a:t>
            </a:r>
            <a:r>
              <a:rPr dirty="0" sz="1600" spc="15">
                <a:latin typeface="Calibri"/>
                <a:cs typeface="Calibri"/>
              </a:rPr>
              <a:t> </a:t>
            </a:r>
            <a:r>
              <a:rPr dirty="0" sz="1600" spc="-105">
                <a:latin typeface="Calibri"/>
                <a:cs typeface="Calibri"/>
              </a:rPr>
              <a:t>recommended.</a:t>
            </a:r>
            <a:endParaRPr sz="1600">
              <a:latin typeface="Calibri"/>
              <a:cs typeface="Calibri"/>
            </a:endParaRPr>
          </a:p>
        </p:txBody>
      </p:sp>
      <p:sp>
        <p:nvSpPr>
          <p:cNvPr id="3" name="object 3"/>
          <p:cNvSpPr txBox="1"/>
          <p:nvPr/>
        </p:nvSpPr>
        <p:spPr>
          <a:xfrm>
            <a:off x="4215183" y="1500123"/>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4215183" y="1742440"/>
            <a:ext cx="2921000"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15">
                <a:latin typeface="Calibri"/>
                <a:cs typeface="Calibri"/>
              </a:rPr>
              <a:t>Even </a:t>
            </a:r>
            <a:r>
              <a:rPr dirty="0" sz="1300">
                <a:latin typeface="Calibri"/>
                <a:cs typeface="Calibri"/>
              </a:rPr>
              <a:t>though </a:t>
            </a:r>
            <a:r>
              <a:rPr dirty="0" sz="1300" spc="-10">
                <a:latin typeface="Calibri"/>
                <a:cs typeface="Calibri"/>
              </a:rPr>
              <a:t>you are </a:t>
            </a:r>
            <a:r>
              <a:rPr dirty="0" sz="1300" spc="-5">
                <a:latin typeface="Calibri"/>
                <a:cs typeface="Calibri"/>
              </a:rPr>
              <a:t>taking </a:t>
            </a:r>
            <a:r>
              <a:rPr dirty="0" sz="1300" spc="-25">
                <a:latin typeface="Calibri"/>
                <a:cs typeface="Calibri"/>
              </a:rPr>
              <a:t>ARVs</a:t>
            </a:r>
            <a:r>
              <a:rPr dirty="0" sz="1300" spc="40">
                <a:latin typeface="Calibri"/>
                <a:cs typeface="Calibri"/>
              </a:rPr>
              <a:t> </a:t>
            </a:r>
            <a:r>
              <a:rPr dirty="0" sz="1300" spc="-5">
                <a:latin typeface="Calibri"/>
                <a:cs typeface="Calibri"/>
              </a:rPr>
              <a:t>every</a:t>
            </a:r>
            <a:endParaRPr sz="1300">
              <a:latin typeface="Calibri"/>
              <a:cs typeface="Calibri"/>
            </a:endParaRPr>
          </a:p>
        </p:txBody>
      </p:sp>
      <p:sp>
        <p:nvSpPr>
          <p:cNvPr id="5" name="object 5"/>
          <p:cNvSpPr txBox="1"/>
          <p:nvPr/>
        </p:nvSpPr>
        <p:spPr>
          <a:xfrm>
            <a:off x="4500933" y="1894840"/>
            <a:ext cx="2971800" cy="223520"/>
          </a:xfrm>
          <a:prstGeom prst="rect">
            <a:avLst/>
          </a:prstGeom>
        </p:spPr>
        <p:txBody>
          <a:bodyPr wrap="square" lIns="0" tIns="12700" rIns="0" bIns="0" rtlCol="0" vert="horz">
            <a:spAutoFit/>
          </a:bodyPr>
          <a:lstStyle/>
          <a:p>
            <a:pPr marL="12700">
              <a:lnSpc>
                <a:spcPct val="100000"/>
              </a:lnSpc>
              <a:spcBef>
                <a:spcPts val="100"/>
              </a:spcBef>
            </a:pPr>
            <a:r>
              <a:rPr dirty="0" sz="1300" spc="-30">
                <a:latin typeface="Calibri"/>
                <a:cs typeface="Calibri"/>
              </a:rPr>
              <a:t>day, </a:t>
            </a:r>
            <a:r>
              <a:rPr dirty="0" sz="1300" spc="-5">
                <a:latin typeface="Calibri"/>
                <a:cs typeface="Calibri"/>
              </a:rPr>
              <a:t>your </a:t>
            </a:r>
            <a:r>
              <a:rPr dirty="0" sz="1300" spc="-10">
                <a:latin typeface="Calibri"/>
                <a:cs typeface="Calibri"/>
              </a:rPr>
              <a:t>repeat viral </a:t>
            </a:r>
            <a:r>
              <a:rPr dirty="0" sz="1300">
                <a:latin typeface="Calibri"/>
                <a:cs typeface="Calibri"/>
              </a:rPr>
              <a:t>load </a:t>
            </a:r>
            <a:r>
              <a:rPr dirty="0" sz="1300" spc="-5">
                <a:latin typeface="Calibri"/>
                <a:cs typeface="Calibri"/>
              </a:rPr>
              <a:t>result </a:t>
            </a:r>
            <a:r>
              <a:rPr dirty="0" sz="1300">
                <a:latin typeface="Calibri"/>
                <a:cs typeface="Calibri"/>
              </a:rPr>
              <a:t>is </a:t>
            </a:r>
            <a:r>
              <a:rPr dirty="0" sz="1300" spc="-5">
                <a:latin typeface="Calibri"/>
                <a:cs typeface="Calibri"/>
              </a:rPr>
              <a:t>still</a:t>
            </a:r>
            <a:r>
              <a:rPr dirty="0" sz="1300" spc="65">
                <a:latin typeface="Calibri"/>
                <a:cs typeface="Calibri"/>
              </a:rPr>
              <a:t> </a:t>
            </a:r>
            <a:r>
              <a:rPr dirty="0" sz="1300">
                <a:latin typeface="Calibri"/>
                <a:cs typeface="Calibri"/>
              </a:rPr>
              <a:t>high.</a:t>
            </a:r>
            <a:endParaRPr sz="1300">
              <a:latin typeface="Calibri"/>
              <a:cs typeface="Calibri"/>
            </a:endParaRPr>
          </a:p>
        </p:txBody>
      </p:sp>
      <p:sp>
        <p:nvSpPr>
          <p:cNvPr id="6" name="object 6"/>
          <p:cNvSpPr txBox="1"/>
          <p:nvPr/>
        </p:nvSpPr>
        <p:spPr>
          <a:xfrm>
            <a:off x="4215183" y="2099055"/>
            <a:ext cx="4641215" cy="577215"/>
          </a:xfrm>
          <a:prstGeom prst="rect">
            <a:avLst/>
          </a:prstGeom>
        </p:spPr>
        <p:txBody>
          <a:bodyPr wrap="square" lIns="0" tIns="58419" rIns="0" bIns="0" rtlCol="0" vert="horz">
            <a:spAutoFit/>
          </a:bodyPr>
          <a:lstStyle/>
          <a:p>
            <a:pPr marL="298450" marR="109220" indent="-285750">
              <a:lnSpc>
                <a:spcPct val="76900"/>
              </a:lnSpc>
              <a:spcBef>
                <a:spcPts val="459"/>
              </a:spcBef>
              <a:buFont typeface="Arial"/>
              <a:buChar char="•"/>
              <a:tabLst>
                <a:tab pos="297815" algn="l"/>
                <a:tab pos="298450" algn="l"/>
              </a:tabLst>
            </a:pPr>
            <a:r>
              <a:rPr dirty="0" sz="1300" spc="-5">
                <a:latin typeface="Calibri"/>
                <a:cs typeface="Calibri"/>
              </a:rPr>
              <a:t>It </a:t>
            </a:r>
            <a:r>
              <a:rPr dirty="0" sz="1300">
                <a:latin typeface="Calibri"/>
                <a:cs typeface="Calibri"/>
              </a:rPr>
              <a:t>is </a:t>
            </a:r>
            <a:r>
              <a:rPr dirty="0" sz="1300" spc="-10">
                <a:latin typeface="Calibri"/>
                <a:cs typeface="Calibri"/>
              </a:rPr>
              <a:t>likely </a:t>
            </a:r>
            <a:r>
              <a:rPr dirty="0" sz="1300" spc="-5">
                <a:latin typeface="Calibri"/>
                <a:cs typeface="Calibri"/>
              </a:rPr>
              <a:t>that </a:t>
            </a:r>
            <a:r>
              <a:rPr dirty="0" sz="1300" spc="-25">
                <a:latin typeface="Calibri"/>
                <a:cs typeface="Calibri"/>
              </a:rPr>
              <a:t>ARVs </a:t>
            </a:r>
            <a:r>
              <a:rPr dirty="0" sz="1300" spc="-10">
                <a:latin typeface="Calibri"/>
                <a:cs typeface="Calibri"/>
              </a:rPr>
              <a:t>are </a:t>
            </a:r>
            <a:r>
              <a:rPr dirty="0" sz="1300">
                <a:latin typeface="Calibri"/>
                <a:cs typeface="Calibri"/>
              </a:rPr>
              <a:t>not </a:t>
            </a:r>
            <a:r>
              <a:rPr dirty="0" sz="1300" spc="-5">
                <a:latin typeface="Calibri"/>
                <a:cs typeface="Calibri"/>
              </a:rPr>
              <a:t>working well </a:t>
            </a:r>
            <a:r>
              <a:rPr dirty="0" sz="1300">
                <a:latin typeface="Calibri"/>
                <a:cs typeface="Calibri"/>
              </a:rPr>
              <a:t>due </a:t>
            </a:r>
            <a:r>
              <a:rPr dirty="0" sz="1300" spc="-10">
                <a:latin typeface="Calibri"/>
                <a:cs typeface="Calibri"/>
              </a:rPr>
              <a:t>to </a:t>
            </a:r>
            <a:r>
              <a:rPr dirty="0" sz="1300">
                <a:latin typeface="Calibri"/>
                <a:cs typeface="Calibri"/>
              </a:rPr>
              <a:t>the </a:t>
            </a:r>
            <a:r>
              <a:rPr dirty="0" sz="1300" spc="-5">
                <a:latin typeface="Calibri"/>
                <a:cs typeface="Calibri"/>
              </a:rPr>
              <a:t>virus </a:t>
            </a:r>
            <a:r>
              <a:rPr dirty="0" sz="1300">
                <a:latin typeface="Calibri"/>
                <a:cs typeface="Calibri"/>
              </a:rPr>
              <a:t>being  </a:t>
            </a:r>
            <a:r>
              <a:rPr dirty="0" sz="1300" spc="-10">
                <a:latin typeface="Calibri"/>
                <a:cs typeface="Calibri"/>
              </a:rPr>
              <a:t>resistant.</a:t>
            </a:r>
            <a:endParaRPr sz="1300">
              <a:latin typeface="Calibri"/>
              <a:cs typeface="Calibri"/>
            </a:endParaRPr>
          </a:p>
          <a:p>
            <a:pPr marL="298450" indent="-285750">
              <a:lnSpc>
                <a:spcPct val="100000"/>
              </a:lnSpc>
              <a:spcBef>
                <a:spcPts val="25"/>
              </a:spcBef>
              <a:buFont typeface="Arial"/>
              <a:buChar char="•"/>
              <a:tabLst>
                <a:tab pos="297815" algn="l"/>
                <a:tab pos="298450" algn="l"/>
                <a:tab pos="4585970" algn="l"/>
              </a:tabLst>
            </a:pPr>
            <a:r>
              <a:rPr dirty="0" sz="1300" spc="-45">
                <a:latin typeface="Calibri"/>
                <a:cs typeface="Calibri"/>
              </a:rPr>
              <a:t>W</a:t>
            </a:r>
            <a:r>
              <a:rPr dirty="0" sz="1300">
                <a:latin typeface="Calibri"/>
                <a:cs typeface="Calibri"/>
              </a:rPr>
              <a:t>e</a:t>
            </a:r>
            <a:r>
              <a:rPr dirty="0" sz="1300" spc="5">
                <a:latin typeface="Calibri"/>
                <a:cs typeface="Calibri"/>
              </a:rPr>
              <a:t> </a:t>
            </a:r>
            <a:r>
              <a:rPr dirty="0" sz="1300">
                <a:latin typeface="Calibri"/>
                <a:cs typeface="Calibri"/>
              </a:rPr>
              <a:t>a</a:t>
            </a:r>
            <a:r>
              <a:rPr dirty="0" sz="1300" spc="-25">
                <a:latin typeface="Calibri"/>
                <a:cs typeface="Calibri"/>
              </a:rPr>
              <a:t>r</a:t>
            </a:r>
            <a:r>
              <a:rPr dirty="0" sz="1300">
                <a:latin typeface="Calibri"/>
                <a:cs typeface="Calibri"/>
              </a:rPr>
              <a:t>e</a:t>
            </a:r>
            <a:r>
              <a:rPr dirty="0" sz="1300" spc="5">
                <a:latin typeface="Calibri"/>
                <a:cs typeface="Calibri"/>
              </a:rPr>
              <a:t> </a:t>
            </a:r>
            <a:r>
              <a:rPr dirty="0" sz="1300" spc="-10">
                <a:latin typeface="Calibri"/>
                <a:cs typeface="Calibri"/>
              </a:rPr>
              <a:t>g</a:t>
            </a:r>
            <a:r>
              <a:rPr dirty="0" sz="1300">
                <a:latin typeface="Calibri"/>
                <a:cs typeface="Calibri"/>
              </a:rPr>
              <a:t>oing</a:t>
            </a:r>
            <a:r>
              <a:rPr dirty="0" sz="1300" spc="5">
                <a:latin typeface="Calibri"/>
                <a:cs typeface="Calibri"/>
              </a:rPr>
              <a:t> </a:t>
            </a:r>
            <a:r>
              <a:rPr dirty="0" sz="1300" spc="-15">
                <a:latin typeface="Calibri"/>
                <a:cs typeface="Calibri"/>
              </a:rPr>
              <a:t>t</a:t>
            </a:r>
            <a:r>
              <a:rPr dirty="0" sz="1300">
                <a:latin typeface="Calibri"/>
                <a:cs typeface="Calibri"/>
              </a:rPr>
              <a:t>o</a:t>
            </a:r>
            <a:r>
              <a:rPr dirty="0" sz="1300" spc="5">
                <a:latin typeface="Calibri"/>
                <a:cs typeface="Calibri"/>
              </a:rPr>
              <a:t> </a:t>
            </a:r>
            <a:r>
              <a:rPr dirty="0" sz="1300" spc="-5">
                <a:latin typeface="Calibri"/>
                <a:cs typeface="Calibri"/>
              </a:rPr>
              <a:t>c</a:t>
            </a:r>
            <a:r>
              <a:rPr dirty="0" sz="1300">
                <a:latin typeface="Calibri"/>
                <a:cs typeface="Calibri"/>
              </a:rPr>
              <a:t>han</a:t>
            </a:r>
            <a:r>
              <a:rPr dirty="0" sz="1300" spc="-15">
                <a:latin typeface="Calibri"/>
                <a:cs typeface="Calibri"/>
              </a:rPr>
              <a:t>g</a:t>
            </a:r>
            <a:r>
              <a:rPr dirty="0" sz="1300">
                <a:latin typeface="Calibri"/>
                <a:cs typeface="Calibri"/>
              </a:rPr>
              <a:t>e</a:t>
            </a:r>
            <a:r>
              <a:rPr dirty="0" sz="1300" spc="5">
                <a:latin typeface="Calibri"/>
                <a:cs typeface="Calibri"/>
              </a:rPr>
              <a:t> </a:t>
            </a:r>
            <a:r>
              <a:rPr dirty="0" sz="1300" spc="-20">
                <a:latin typeface="Calibri"/>
                <a:cs typeface="Calibri"/>
              </a:rPr>
              <a:t>y</a:t>
            </a:r>
            <a:r>
              <a:rPr dirty="0" sz="1300">
                <a:latin typeface="Calibri"/>
                <a:cs typeface="Calibri"/>
              </a:rPr>
              <a:t>our </a:t>
            </a:r>
            <a:r>
              <a:rPr dirty="0" sz="1300" spc="-5">
                <a:latin typeface="Calibri"/>
                <a:cs typeface="Calibri"/>
              </a:rPr>
              <a:t>A</a:t>
            </a:r>
            <a:r>
              <a:rPr dirty="0" sz="1300" spc="-25">
                <a:latin typeface="Calibri"/>
                <a:cs typeface="Calibri"/>
              </a:rPr>
              <a:t>R</a:t>
            </a:r>
            <a:r>
              <a:rPr dirty="0" sz="1300">
                <a:latin typeface="Calibri"/>
                <a:cs typeface="Calibri"/>
              </a:rPr>
              <a:t>V</a:t>
            </a:r>
            <a:r>
              <a:rPr dirty="0" sz="1300" spc="5">
                <a:latin typeface="Calibri"/>
                <a:cs typeface="Calibri"/>
              </a:rPr>
              <a:t> </a:t>
            </a:r>
            <a:r>
              <a:rPr dirty="0" sz="1300" spc="-25">
                <a:latin typeface="Calibri"/>
                <a:cs typeface="Calibri"/>
              </a:rPr>
              <a:t>r</a:t>
            </a:r>
            <a:r>
              <a:rPr dirty="0" sz="1300">
                <a:latin typeface="Calibri"/>
                <a:cs typeface="Calibri"/>
              </a:rPr>
              <a:t>egi</a:t>
            </a:r>
            <a:r>
              <a:rPr dirty="0" sz="1300" spc="-5">
                <a:latin typeface="Calibri"/>
                <a:cs typeface="Calibri"/>
              </a:rPr>
              <a:t>m</a:t>
            </a:r>
            <a:r>
              <a:rPr dirty="0" sz="1300">
                <a:latin typeface="Calibri"/>
                <a:cs typeface="Calibri"/>
              </a:rPr>
              <a:t>en</a:t>
            </a:r>
            <a:r>
              <a:rPr dirty="0" sz="1300" spc="10">
                <a:latin typeface="Calibri"/>
                <a:cs typeface="Calibri"/>
              </a:rPr>
              <a:t> </a:t>
            </a:r>
            <a:r>
              <a:rPr dirty="0" sz="1300" spc="-15">
                <a:latin typeface="Calibri"/>
                <a:cs typeface="Calibri"/>
              </a:rPr>
              <a:t>t</a:t>
            </a:r>
            <a:r>
              <a:rPr dirty="0" sz="1300">
                <a:latin typeface="Calibri"/>
                <a:cs typeface="Calibri"/>
              </a:rPr>
              <a:t>o</a:t>
            </a:r>
            <a:r>
              <a:rPr dirty="0" sz="1300" spc="5">
                <a:latin typeface="Calibri"/>
                <a:cs typeface="Calibri"/>
              </a:rPr>
              <a:t> </a:t>
            </a:r>
            <a:r>
              <a:rPr dirty="0" u="sng" sz="1300">
                <a:uFill>
                  <a:solidFill>
                    <a:srgbClr val="000000"/>
                  </a:solidFill>
                </a:uFill>
                <a:latin typeface="Times New Roman"/>
                <a:cs typeface="Times New Roman"/>
              </a:rPr>
              <a:t> 	</a:t>
            </a:r>
            <a:r>
              <a:rPr dirty="0" sz="1300">
                <a:latin typeface="Calibri"/>
                <a:cs typeface="Calibri"/>
              </a:rPr>
              <a:t>.</a:t>
            </a:r>
            <a:endParaRPr sz="1300">
              <a:latin typeface="Calibri"/>
              <a:cs typeface="Calibri"/>
            </a:endParaRPr>
          </a:p>
        </p:txBody>
      </p:sp>
      <p:sp>
        <p:nvSpPr>
          <p:cNvPr id="7" name="object 7"/>
          <p:cNvSpPr txBox="1"/>
          <p:nvPr/>
        </p:nvSpPr>
        <p:spPr>
          <a:xfrm>
            <a:off x="4625393" y="2656840"/>
            <a:ext cx="4034154" cy="617220"/>
          </a:xfrm>
          <a:prstGeom prst="rect">
            <a:avLst/>
          </a:prstGeom>
        </p:spPr>
        <p:txBody>
          <a:bodyPr wrap="square" lIns="0" tIns="12700" rIns="0" bIns="0" rtlCol="0" vert="horz">
            <a:spAutoFit/>
          </a:bodyPr>
          <a:lstStyle/>
          <a:p>
            <a:pPr marL="298450" indent="-285750">
              <a:lnSpc>
                <a:spcPts val="1535"/>
              </a:lnSpc>
              <a:spcBef>
                <a:spcPts val="100"/>
              </a:spcBef>
              <a:buFont typeface="Arial"/>
              <a:buChar char="•"/>
              <a:tabLst>
                <a:tab pos="297815" algn="l"/>
                <a:tab pos="298450" algn="l"/>
              </a:tabLst>
            </a:pPr>
            <a:r>
              <a:rPr dirty="0" sz="1300" spc="-5">
                <a:latin typeface="Calibri"/>
                <a:cs typeface="Calibri"/>
              </a:rPr>
              <a:t>Provide detailed instructions </a:t>
            </a:r>
            <a:r>
              <a:rPr dirty="0" sz="1300">
                <a:latin typeface="Calibri"/>
                <a:cs typeface="Calibri"/>
              </a:rPr>
              <a:t>on new</a:t>
            </a:r>
            <a:r>
              <a:rPr dirty="0" sz="1300" spc="50">
                <a:latin typeface="Calibri"/>
                <a:cs typeface="Calibri"/>
              </a:rPr>
              <a:t> </a:t>
            </a:r>
            <a:r>
              <a:rPr dirty="0" sz="1300" spc="-5">
                <a:latin typeface="Calibri"/>
                <a:cs typeface="Calibri"/>
              </a:rPr>
              <a:t>regimen.</a:t>
            </a:r>
            <a:endParaRPr sz="1300">
              <a:latin typeface="Calibri"/>
              <a:cs typeface="Calibri"/>
            </a:endParaRPr>
          </a:p>
          <a:p>
            <a:pPr marL="298450" indent="-285750">
              <a:lnSpc>
                <a:spcPts val="1535"/>
              </a:lnSpc>
              <a:buFont typeface="Arial"/>
              <a:buChar char="•"/>
              <a:tabLst>
                <a:tab pos="297815" algn="l"/>
                <a:tab pos="298450" algn="l"/>
              </a:tabLst>
            </a:pPr>
            <a:r>
              <a:rPr dirty="0" sz="1300">
                <a:latin typeface="Calibri"/>
                <a:cs typeface="Calibri"/>
              </a:rPr>
              <a:t>Discuss possible side </a:t>
            </a:r>
            <a:r>
              <a:rPr dirty="0" sz="1300" spc="-10">
                <a:latin typeface="Calibri"/>
                <a:cs typeface="Calibri"/>
              </a:rPr>
              <a:t>effects </a:t>
            </a:r>
            <a:r>
              <a:rPr dirty="0" sz="1300">
                <a:latin typeface="Calibri"/>
                <a:cs typeface="Calibri"/>
              </a:rPr>
              <a:t>and </a:t>
            </a:r>
            <a:r>
              <a:rPr dirty="0" sz="1300" spc="-5">
                <a:latin typeface="Calibri"/>
                <a:cs typeface="Calibri"/>
              </a:rPr>
              <a:t>how </a:t>
            </a:r>
            <a:r>
              <a:rPr dirty="0" sz="1300" spc="-10">
                <a:latin typeface="Calibri"/>
                <a:cs typeface="Calibri"/>
              </a:rPr>
              <a:t>to </a:t>
            </a:r>
            <a:r>
              <a:rPr dirty="0" sz="1300" spc="-5">
                <a:latin typeface="Calibri"/>
                <a:cs typeface="Calibri"/>
              </a:rPr>
              <a:t>avoid/manage.</a:t>
            </a:r>
            <a:endParaRPr sz="1300">
              <a:latin typeface="Calibri"/>
              <a:cs typeface="Calibri"/>
            </a:endParaRPr>
          </a:p>
          <a:p>
            <a:pPr marL="298450" indent="-285750">
              <a:lnSpc>
                <a:spcPct val="100000"/>
              </a:lnSpc>
              <a:spcBef>
                <a:spcPts val="20"/>
              </a:spcBef>
              <a:buFont typeface="Arial"/>
              <a:buChar char="•"/>
              <a:tabLst>
                <a:tab pos="297815" algn="l"/>
                <a:tab pos="298450" algn="l"/>
              </a:tabLst>
            </a:pPr>
            <a:r>
              <a:rPr dirty="0" sz="1300" spc="-5">
                <a:latin typeface="Calibri"/>
                <a:cs typeface="Calibri"/>
              </a:rPr>
              <a:t>Provide </a:t>
            </a:r>
            <a:r>
              <a:rPr dirty="0" sz="1300" spc="-10">
                <a:latin typeface="Calibri"/>
                <a:cs typeface="Calibri"/>
              </a:rPr>
              <a:t>written</a:t>
            </a:r>
            <a:r>
              <a:rPr dirty="0" sz="1300" spc="20">
                <a:latin typeface="Calibri"/>
                <a:cs typeface="Calibri"/>
              </a:rPr>
              <a:t> </a:t>
            </a:r>
            <a:r>
              <a:rPr dirty="0" sz="1300" spc="-5">
                <a:latin typeface="Calibri"/>
                <a:cs typeface="Calibri"/>
              </a:rPr>
              <a:t>instructions.</a:t>
            </a:r>
            <a:endParaRPr sz="1300">
              <a:latin typeface="Calibri"/>
              <a:cs typeface="Calibri"/>
            </a:endParaRPr>
          </a:p>
        </p:txBody>
      </p:sp>
      <p:sp>
        <p:nvSpPr>
          <p:cNvPr id="8" name="object 8"/>
          <p:cNvSpPr txBox="1">
            <a:spLocks noGrp="1"/>
          </p:cNvSpPr>
          <p:nvPr>
            <p:ph type="body" idx="1"/>
          </p:nvPr>
        </p:nvSpPr>
        <p:spPr>
          <a:prstGeom prst="rect"/>
        </p:spPr>
        <p:txBody>
          <a:bodyPr wrap="square" lIns="0" tIns="45719" rIns="0" bIns="0" rtlCol="0" vert="horz">
            <a:spAutoFit/>
          </a:bodyPr>
          <a:lstStyle/>
          <a:p>
            <a:pPr algn="just" marL="298450" marR="370205" indent="-285750">
              <a:lnSpc>
                <a:spcPts val="1300"/>
              </a:lnSpc>
              <a:spcBef>
                <a:spcPts val="359"/>
              </a:spcBef>
              <a:buFont typeface="Arial"/>
              <a:buChar char="•"/>
              <a:tabLst>
                <a:tab pos="298450" algn="l"/>
              </a:tabLst>
            </a:pPr>
            <a:r>
              <a:rPr dirty="0" spc="-25"/>
              <a:t>We </a:t>
            </a:r>
            <a:r>
              <a:rPr dirty="0" spc="-5"/>
              <a:t>expect now that </a:t>
            </a:r>
            <a:r>
              <a:rPr dirty="0" spc="-10"/>
              <a:t>you are </a:t>
            </a:r>
            <a:r>
              <a:rPr dirty="0"/>
              <a:t>able </a:t>
            </a:r>
            <a:r>
              <a:rPr dirty="0" spc="-10"/>
              <a:t>to </a:t>
            </a:r>
            <a:r>
              <a:rPr dirty="0" spc="-20"/>
              <a:t>take </a:t>
            </a:r>
            <a:r>
              <a:rPr dirty="0" spc="-25"/>
              <a:t>ARVs </a:t>
            </a:r>
            <a:r>
              <a:rPr dirty="0" spc="-5"/>
              <a:t>every </a:t>
            </a:r>
            <a:r>
              <a:rPr dirty="0" spc="-30"/>
              <a:t>day, </a:t>
            </a:r>
            <a:r>
              <a:rPr dirty="0"/>
              <a:t>the </a:t>
            </a:r>
            <a:r>
              <a:rPr dirty="0" spc="-5"/>
              <a:t>new  medications will reduce </a:t>
            </a:r>
            <a:r>
              <a:rPr dirty="0"/>
              <a:t>the </a:t>
            </a:r>
            <a:r>
              <a:rPr dirty="0" spc="-10"/>
              <a:t>viral </a:t>
            </a:r>
            <a:r>
              <a:rPr dirty="0"/>
              <a:t>load and </a:t>
            </a:r>
            <a:r>
              <a:rPr dirty="0" spc="-15"/>
              <a:t>keep </a:t>
            </a:r>
            <a:r>
              <a:rPr dirty="0" spc="-10"/>
              <a:t>you</a:t>
            </a:r>
            <a:r>
              <a:rPr dirty="0" spc="100"/>
              <a:t> </a:t>
            </a:r>
            <a:r>
              <a:rPr dirty="0" spc="-5"/>
              <a:t>well.</a:t>
            </a:r>
          </a:p>
          <a:p>
            <a:pPr algn="just" marL="298450" marR="5080" indent="-285750">
              <a:lnSpc>
                <a:spcPct val="80800"/>
              </a:lnSpc>
              <a:spcBef>
                <a:spcPts val="220"/>
              </a:spcBef>
              <a:buFont typeface="Arial"/>
              <a:buChar char="•"/>
              <a:tabLst>
                <a:tab pos="298450" algn="l"/>
              </a:tabLst>
            </a:pPr>
            <a:r>
              <a:rPr dirty="0" spc="-5"/>
              <a:t>It </a:t>
            </a:r>
            <a:r>
              <a:rPr dirty="0"/>
              <a:t>is </a:t>
            </a:r>
            <a:r>
              <a:rPr dirty="0" spc="-10"/>
              <a:t>extremely </a:t>
            </a:r>
            <a:r>
              <a:rPr dirty="0" spc="-5"/>
              <a:t>important </a:t>
            </a:r>
            <a:r>
              <a:rPr dirty="0" spc="-10"/>
              <a:t>to </a:t>
            </a:r>
            <a:r>
              <a:rPr dirty="0" spc="-20"/>
              <a:t>take </a:t>
            </a:r>
            <a:r>
              <a:rPr dirty="0" spc="-5"/>
              <a:t>your new </a:t>
            </a:r>
            <a:r>
              <a:rPr dirty="0" spc="-25"/>
              <a:t>ARVs </a:t>
            </a:r>
            <a:r>
              <a:rPr dirty="0" spc="-15"/>
              <a:t>properly, </a:t>
            </a:r>
            <a:r>
              <a:rPr dirty="0" spc="-10"/>
              <a:t>for </a:t>
            </a:r>
            <a:r>
              <a:rPr dirty="0" spc="-5"/>
              <a:t>your own  </a:t>
            </a:r>
            <a:r>
              <a:rPr dirty="0"/>
              <a:t>health and </a:t>
            </a:r>
            <a:r>
              <a:rPr dirty="0" spc="-10"/>
              <a:t>for </a:t>
            </a:r>
            <a:r>
              <a:rPr dirty="0" spc="-5"/>
              <a:t>your </a:t>
            </a:r>
            <a:r>
              <a:rPr dirty="0" spc="-10"/>
              <a:t>baby’s </a:t>
            </a:r>
            <a:r>
              <a:rPr dirty="0"/>
              <a:t>health. </a:t>
            </a:r>
            <a:r>
              <a:rPr dirty="0" spc="-5"/>
              <a:t>If </a:t>
            </a:r>
            <a:r>
              <a:rPr dirty="0" spc="-15"/>
              <a:t>you’re </a:t>
            </a:r>
            <a:r>
              <a:rPr dirty="0" spc="-5"/>
              <a:t>unwell </a:t>
            </a:r>
            <a:r>
              <a:rPr dirty="0" spc="-15"/>
              <a:t>you’re </a:t>
            </a:r>
            <a:r>
              <a:rPr dirty="0" spc="-10"/>
              <a:t>more likely to  </a:t>
            </a:r>
            <a:r>
              <a:rPr dirty="0"/>
              <a:t>pass </a:t>
            </a:r>
            <a:r>
              <a:rPr dirty="0" spc="-5"/>
              <a:t>HIV </a:t>
            </a:r>
            <a:r>
              <a:rPr dirty="0" spc="-10"/>
              <a:t>to </a:t>
            </a:r>
            <a:r>
              <a:rPr dirty="0" spc="-5"/>
              <a:t>your</a:t>
            </a:r>
            <a:r>
              <a:rPr dirty="0" spc="25"/>
              <a:t> </a:t>
            </a:r>
            <a:r>
              <a:rPr dirty="0" spc="-20"/>
              <a:t>baby.</a:t>
            </a:r>
          </a:p>
          <a:p>
            <a:pPr marL="298450" marR="882015" indent="-285750">
              <a:lnSpc>
                <a:spcPts val="1300"/>
              </a:lnSpc>
              <a:spcBef>
                <a:spcPts val="285"/>
              </a:spcBef>
              <a:buFont typeface="Arial"/>
              <a:buChar char="•"/>
              <a:tabLst>
                <a:tab pos="297815" algn="l"/>
                <a:tab pos="298450" algn="l"/>
              </a:tabLst>
            </a:pPr>
            <a:r>
              <a:rPr dirty="0" u="sng" spc="-10" b="1">
                <a:uFill>
                  <a:solidFill>
                    <a:srgbClr val="000000"/>
                  </a:solidFill>
                </a:uFill>
                <a:latin typeface="Calibri"/>
                <a:cs typeface="Calibri"/>
              </a:rPr>
              <a:t>Postpartum </a:t>
            </a:r>
            <a:r>
              <a:rPr dirty="0" u="sng" spc="-5" b="1">
                <a:uFill>
                  <a:solidFill>
                    <a:srgbClr val="000000"/>
                  </a:solidFill>
                </a:uFill>
                <a:latin typeface="Calibri"/>
                <a:cs typeface="Calibri"/>
              </a:rPr>
              <a:t>women</a:t>
            </a:r>
            <a:r>
              <a:rPr dirty="0" spc="-5"/>
              <a:t>: Continue </a:t>
            </a:r>
            <a:r>
              <a:rPr dirty="0" spc="-10"/>
              <a:t>to breastfeed </a:t>
            </a:r>
            <a:r>
              <a:rPr dirty="0" spc="-5"/>
              <a:t>your </a:t>
            </a:r>
            <a:r>
              <a:rPr dirty="0"/>
              <a:t>baby as  </a:t>
            </a:r>
            <a:r>
              <a:rPr dirty="0" spc="-5"/>
              <a:t>recommended </a:t>
            </a:r>
            <a:r>
              <a:rPr dirty="0"/>
              <a:t>in </a:t>
            </a:r>
            <a:r>
              <a:rPr dirty="0" spc="-5"/>
              <a:t>national </a:t>
            </a:r>
            <a:r>
              <a:rPr dirty="0"/>
              <a:t>guidelines and </a:t>
            </a:r>
            <a:r>
              <a:rPr dirty="0" spc="-20"/>
              <a:t>take </a:t>
            </a:r>
            <a:r>
              <a:rPr dirty="0" spc="-5"/>
              <a:t>your</a:t>
            </a:r>
            <a:r>
              <a:rPr dirty="0" spc="40"/>
              <a:t> </a:t>
            </a:r>
            <a:r>
              <a:rPr dirty="0" spc="-20"/>
              <a:t>ARVs.</a:t>
            </a:r>
          </a:p>
          <a:p>
            <a:pPr marL="298450" marR="96520" indent="-285750">
              <a:lnSpc>
                <a:spcPts val="1300"/>
              </a:lnSpc>
              <a:spcBef>
                <a:spcPts val="210"/>
              </a:spcBef>
              <a:buFont typeface="Arial"/>
              <a:buChar char="•"/>
              <a:tabLst>
                <a:tab pos="297815" algn="l"/>
                <a:tab pos="298450" algn="l"/>
              </a:tabLst>
            </a:pPr>
            <a:r>
              <a:rPr dirty="0"/>
              <a:t>Please </a:t>
            </a:r>
            <a:r>
              <a:rPr dirty="0" spc="-5"/>
              <a:t>let </a:t>
            </a:r>
            <a:r>
              <a:rPr dirty="0"/>
              <a:t>a </a:t>
            </a:r>
            <a:r>
              <a:rPr dirty="0" spc="-5"/>
              <a:t>provider know </a:t>
            </a:r>
            <a:r>
              <a:rPr dirty="0"/>
              <a:t>if </a:t>
            </a:r>
            <a:r>
              <a:rPr dirty="0" spc="-10"/>
              <a:t>you have any </a:t>
            </a:r>
            <a:r>
              <a:rPr dirty="0" spc="-5"/>
              <a:t>trouble </a:t>
            </a:r>
            <a:r>
              <a:rPr dirty="0"/>
              <a:t>so </a:t>
            </a:r>
            <a:r>
              <a:rPr dirty="0" spc="-5"/>
              <a:t>that </a:t>
            </a:r>
            <a:r>
              <a:rPr dirty="0" spc="-10"/>
              <a:t>you </a:t>
            </a:r>
            <a:r>
              <a:rPr dirty="0" spc="-5"/>
              <a:t>can </a:t>
            </a:r>
            <a:r>
              <a:rPr dirty="0" spc="-10"/>
              <a:t>get  </a:t>
            </a:r>
            <a:r>
              <a:rPr dirty="0" spc="-5"/>
              <a:t>assistance.</a:t>
            </a:r>
          </a:p>
          <a:p>
            <a:pPr marL="298450" marR="66040" indent="-285750">
              <a:lnSpc>
                <a:spcPts val="1300"/>
              </a:lnSpc>
              <a:spcBef>
                <a:spcPts val="204"/>
              </a:spcBef>
              <a:buFont typeface="Arial"/>
              <a:buChar char="•"/>
              <a:tabLst>
                <a:tab pos="297815" algn="l"/>
                <a:tab pos="298450" algn="l"/>
              </a:tabLst>
            </a:pPr>
            <a:r>
              <a:rPr dirty="0" spc="-5"/>
              <a:t>If </a:t>
            </a:r>
            <a:r>
              <a:rPr dirty="0" spc="-10"/>
              <a:t>you start </a:t>
            </a:r>
            <a:r>
              <a:rPr dirty="0"/>
              <a:t>other </a:t>
            </a:r>
            <a:r>
              <a:rPr dirty="0" spc="-5"/>
              <a:t>medications, </a:t>
            </a:r>
            <a:r>
              <a:rPr dirty="0"/>
              <a:t>such as TB </a:t>
            </a:r>
            <a:r>
              <a:rPr dirty="0" spc="-5"/>
              <a:t>medications, </a:t>
            </a:r>
            <a:r>
              <a:rPr dirty="0"/>
              <a:t>please </a:t>
            </a:r>
            <a:r>
              <a:rPr dirty="0" spc="-5"/>
              <a:t>let your  provider know that </a:t>
            </a:r>
            <a:r>
              <a:rPr dirty="0" spc="-10"/>
              <a:t>you are </a:t>
            </a:r>
            <a:r>
              <a:rPr dirty="0"/>
              <a:t>also </a:t>
            </a:r>
            <a:r>
              <a:rPr dirty="0" spc="-5"/>
              <a:t>taking</a:t>
            </a:r>
            <a:r>
              <a:rPr dirty="0" spc="55"/>
              <a:t> </a:t>
            </a:r>
            <a:r>
              <a:rPr dirty="0" spc="-20"/>
              <a:t>ARVs.</a:t>
            </a:r>
          </a:p>
          <a:p>
            <a:pPr marL="298450" indent="-285750">
              <a:lnSpc>
                <a:spcPts val="1485"/>
              </a:lnSpc>
              <a:buFont typeface="Arial"/>
              <a:buChar char="•"/>
              <a:tabLst>
                <a:tab pos="297815" algn="l"/>
                <a:tab pos="298450" algn="l"/>
                <a:tab pos="3014980" algn="l"/>
              </a:tabLst>
            </a:pPr>
            <a:r>
              <a:rPr dirty="0" spc="-25"/>
              <a:t>Your </a:t>
            </a:r>
            <a:r>
              <a:rPr dirty="0" spc="-5"/>
              <a:t>next</a:t>
            </a:r>
            <a:r>
              <a:rPr dirty="0" spc="40"/>
              <a:t> </a:t>
            </a:r>
            <a:r>
              <a:rPr dirty="0" spc="-5"/>
              <a:t>appointment</a:t>
            </a:r>
            <a:r>
              <a:rPr dirty="0" spc="10"/>
              <a:t> </a:t>
            </a:r>
            <a:r>
              <a:rPr dirty="0"/>
              <a:t>is</a:t>
            </a:r>
            <a:r>
              <a:rPr dirty="0" u="sng">
                <a:uFill>
                  <a:solidFill>
                    <a:srgbClr val="000000"/>
                  </a:solidFill>
                </a:uFill>
              </a:rPr>
              <a:t> 	</a:t>
            </a:r>
            <a:r>
              <a:rPr dirty="0"/>
              <a:t>.</a:t>
            </a:r>
          </a:p>
        </p:txBody>
      </p:sp>
      <p:grpSp>
        <p:nvGrpSpPr>
          <p:cNvPr id="9" name="object 9"/>
          <p:cNvGrpSpPr/>
          <p:nvPr/>
        </p:nvGrpSpPr>
        <p:grpSpPr>
          <a:xfrm>
            <a:off x="3986784" y="1493519"/>
            <a:ext cx="104139" cy="3910965"/>
            <a:chOff x="3986784" y="1493519"/>
            <a:chExt cx="104139" cy="3910965"/>
          </a:xfrm>
        </p:grpSpPr>
        <p:sp>
          <p:nvSpPr>
            <p:cNvPr id="10" name="object 10"/>
            <p:cNvSpPr/>
            <p:nvPr/>
          </p:nvSpPr>
          <p:spPr>
            <a:xfrm>
              <a:off x="3986784" y="1493519"/>
              <a:ext cx="103632" cy="3910583"/>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4038600" y="1514563"/>
              <a:ext cx="0" cy="3819525"/>
            </a:xfrm>
            <a:custGeom>
              <a:avLst/>
              <a:gdLst/>
              <a:ahLst/>
              <a:cxnLst/>
              <a:rect l="l" t="t" r="r" b="b"/>
              <a:pathLst>
                <a:path w="0" h="3819525">
                  <a:moveTo>
                    <a:pt x="0" y="0"/>
                  </a:moveTo>
                  <a:lnTo>
                    <a:pt x="1" y="3819436"/>
                  </a:lnTo>
                </a:path>
              </a:pathLst>
            </a:custGeom>
            <a:ln w="19050">
              <a:solidFill>
                <a:srgbClr val="002060"/>
              </a:solidFill>
            </a:ln>
          </p:spPr>
          <p:txBody>
            <a:bodyPr wrap="square" lIns="0" tIns="0" rIns="0" bIns="0" rtlCol="0"/>
            <a:lstStyle/>
            <a:p/>
          </p:txBody>
        </p:sp>
      </p:grpSp>
      <p:grpSp>
        <p:nvGrpSpPr>
          <p:cNvPr id="12" name="object 12"/>
          <p:cNvGrpSpPr/>
          <p:nvPr/>
        </p:nvGrpSpPr>
        <p:grpSpPr>
          <a:xfrm>
            <a:off x="3995928" y="5468111"/>
            <a:ext cx="1762125" cy="1664335"/>
            <a:chOff x="3995928" y="5468111"/>
            <a:chExt cx="1762125" cy="1664335"/>
          </a:xfrm>
        </p:grpSpPr>
        <p:sp>
          <p:nvSpPr>
            <p:cNvPr id="13" name="object 13"/>
            <p:cNvSpPr/>
            <p:nvPr/>
          </p:nvSpPr>
          <p:spPr>
            <a:xfrm>
              <a:off x="3995928" y="5468111"/>
              <a:ext cx="1761744" cy="1664208"/>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4038601" y="5486400"/>
              <a:ext cx="1676400" cy="1582420"/>
            </a:xfrm>
            <a:custGeom>
              <a:avLst/>
              <a:gdLst/>
              <a:ahLst/>
              <a:cxnLst/>
              <a:rect l="l" t="t" r="r" b="b"/>
              <a:pathLst>
                <a:path w="1676400" h="1582420">
                  <a:moveTo>
                    <a:pt x="1676400" y="0"/>
                  </a:moveTo>
                  <a:lnTo>
                    <a:pt x="0" y="0"/>
                  </a:lnTo>
                  <a:lnTo>
                    <a:pt x="0" y="1581833"/>
                  </a:lnTo>
                  <a:lnTo>
                    <a:pt x="1676400" y="1581833"/>
                  </a:lnTo>
                  <a:lnTo>
                    <a:pt x="1676400" y="0"/>
                  </a:lnTo>
                  <a:close/>
                </a:path>
              </a:pathLst>
            </a:custGeom>
            <a:solidFill>
              <a:srgbClr val="FFFFCC"/>
            </a:solidFill>
          </p:spPr>
          <p:txBody>
            <a:bodyPr wrap="square" lIns="0" tIns="0" rIns="0" bIns="0" rtlCol="0"/>
            <a:lstStyle/>
            <a:p/>
          </p:txBody>
        </p:sp>
      </p:grpSp>
      <p:sp>
        <p:nvSpPr>
          <p:cNvPr id="15" name="object 15"/>
          <p:cNvSpPr txBox="1"/>
          <p:nvPr/>
        </p:nvSpPr>
        <p:spPr>
          <a:xfrm>
            <a:off x="4038601" y="5486400"/>
            <a:ext cx="1676400" cy="1582420"/>
          </a:xfrm>
          <a:prstGeom prst="rect">
            <a:avLst/>
          </a:prstGeom>
        </p:spPr>
        <p:txBody>
          <a:bodyPr wrap="square" lIns="0" tIns="141605" rIns="0" bIns="0" rtlCol="0" vert="horz">
            <a:spAutoFit/>
          </a:bodyPr>
          <a:lstStyle/>
          <a:p>
            <a:pPr marL="81915" indent="567055">
              <a:lnSpc>
                <a:spcPct val="100000"/>
              </a:lnSpc>
              <a:spcBef>
                <a:spcPts val="1115"/>
              </a:spcBef>
            </a:pPr>
            <a:r>
              <a:rPr dirty="0" sz="1500" spc="-5" b="1">
                <a:latin typeface="Calibri"/>
                <a:cs typeface="Calibri"/>
              </a:rPr>
              <a:t>Document</a:t>
            </a:r>
            <a:endParaRPr sz="1500">
              <a:latin typeface="Calibri"/>
              <a:cs typeface="Calibri"/>
            </a:endParaRPr>
          </a:p>
          <a:p>
            <a:pPr>
              <a:lnSpc>
                <a:spcPct val="100000"/>
              </a:lnSpc>
              <a:spcBef>
                <a:spcPts val="15"/>
              </a:spcBef>
            </a:pPr>
            <a:endParaRPr sz="1400">
              <a:latin typeface="Calibri"/>
              <a:cs typeface="Calibri"/>
            </a:endParaRPr>
          </a:p>
          <a:p>
            <a:pPr marL="81915" marR="189230">
              <a:lnSpc>
                <a:spcPct val="79000"/>
              </a:lnSpc>
              <a:spcBef>
                <a:spcPts val="5"/>
              </a:spcBef>
            </a:pPr>
            <a:r>
              <a:rPr dirty="0" sz="1300" spc="-5">
                <a:latin typeface="Calibri"/>
                <a:cs typeface="Calibri"/>
              </a:rPr>
              <a:t>Document new</a:t>
            </a:r>
            <a:r>
              <a:rPr dirty="0" sz="1300" spc="-45">
                <a:latin typeface="Calibri"/>
                <a:cs typeface="Calibri"/>
              </a:rPr>
              <a:t> </a:t>
            </a:r>
            <a:r>
              <a:rPr dirty="0" sz="1300" spc="-25">
                <a:latin typeface="Calibri"/>
                <a:cs typeface="Calibri"/>
              </a:rPr>
              <a:t>ARVs  </a:t>
            </a:r>
            <a:r>
              <a:rPr dirty="0" sz="1300">
                <a:latin typeface="Calibri"/>
                <a:cs typeface="Calibri"/>
              </a:rPr>
              <a:t>on the </a:t>
            </a:r>
            <a:r>
              <a:rPr dirty="0" sz="1300" spc="-5" b="1">
                <a:latin typeface="Calibri"/>
                <a:cs typeface="Calibri"/>
              </a:rPr>
              <a:t>Enhanced  Adherence Plan  </a:t>
            </a:r>
            <a:r>
              <a:rPr dirty="0" sz="1300" spc="-25" b="1">
                <a:latin typeface="Calibri"/>
                <a:cs typeface="Calibri"/>
              </a:rPr>
              <a:t>Tool.</a:t>
            </a:r>
            <a:endParaRPr sz="1300">
              <a:latin typeface="Calibri"/>
              <a:cs typeface="Calibri"/>
            </a:endParaRPr>
          </a:p>
        </p:txBody>
      </p:sp>
      <p:sp>
        <p:nvSpPr>
          <p:cNvPr id="16" name="object 16"/>
          <p:cNvSpPr/>
          <p:nvPr/>
        </p:nvSpPr>
        <p:spPr>
          <a:xfrm>
            <a:off x="4135775" y="5531082"/>
            <a:ext cx="496260" cy="381913"/>
          </a:xfrm>
          <a:prstGeom prst="rect">
            <a:avLst/>
          </a:prstGeom>
          <a:blipFill>
            <a:blip r:embed="rId4" cstate="print"/>
            <a:stretch>
              <a:fillRect/>
            </a:stretch>
          </a:blipFill>
        </p:spPr>
        <p:txBody>
          <a:bodyPr wrap="square" lIns="0" tIns="0" rIns="0" bIns="0" rtlCol="0"/>
          <a:lstStyle/>
          <a:p/>
        </p:txBody>
      </p:sp>
      <p:grpSp>
        <p:nvGrpSpPr>
          <p:cNvPr id="17" name="object 17"/>
          <p:cNvGrpSpPr/>
          <p:nvPr/>
        </p:nvGrpSpPr>
        <p:grpSpPr>
          <a:xfrm>
            <a:off x="643127" y="3258311"/>
            <a:ext cx="3286125" cy="3874135"/>
            <a:chOff x="643127" y="3258311"/>
            <a:chExt cx="3286125" cy="3874135"/>
          </a:xfrm>
        </p:grpSpPr>
        <p:sp>
          <p:nvSpPr>
            <p:cNvPr id="18" name="object 18"/>
            <p:cNvSpPr/>
            <p:nvPr/>
          </p:nvSpPr>
          <p:spPr>
            <a:xfrm>
              <a:off x="643127" y="3258311"/>
              <a:ext cx="3285744" cy="3874008"/>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685801" y="3276600"/>
              <a:ext cx="3200400" cy="3792220"/>
            </a:xfrm>
            <a:custGeom>
              <a:avLst/>
              <a:gdLst/>
              <a:ahLst/>
              <a:cxnLst/>
              <a:rect l="l" t="t" r="r" b="b"/>
              <a:pathLst>
                <a:path w="3200400" h="3792220">
                  <a:moveTo>
                    <a:pt x="3200398" y="0"/>
                  </a:moveTo>
                  <a:lnTo>
                    <a:pt x="0" y="0"/>
                  </a:lnTo>
                  <a:lnTo>
                    <a:pt x="0" y="3791633"/>
                  </a:lnTo>
                  <a:lnTo>
                    <a:pt x="3200398" y="3791633"/>
                  </a:lnTo>
                  <a:lnTo>
                    <a:pt x="3200398" y="0"/>
                  </a:lnTo>
                  <a:close/>
                </a:path>
              </a:pathLst>
            </a:custGeom>
            <a:solidFill>
              <a:srgbClr val="DCE6F2"/>
            </a:solidFill>
          </p:spPr>
          <p:txBody>
            <a:bodyPr wrap="square" lIns="0" tIns="0" rIns="0" bIns="0" rtlCol="0"/>
            <a:lstStyle/>
            <a:p/>
          </p:txBody>
        </p:sp>
        <p:sp>
          <p:nvSpPr>
            <p:cNvPr id="20" name="object 20"/>
            <p:cNvSpPr/>
            <p:nvPr/>
          </p:nvSpPr>
          <p:spPr>
            <a:xfrm>
              <a:off x="838201" y="3276601"/>
              <a:ext cx="415211" cy="611646"/>
            </a:xfrm>
            <a:prstGeom prst="rect">
              <a:avLst/>
            </a:prstGeom>
            <a:blipFill>
              <a:blip r:embed="rId6" cstate="print"/>
              <a:stretch>
                <a:fillRect/>
              </a:stretch>
            </a:blipFill>
          </p:spPr>
          <p:txBody>
            <a:bodyPr wrap="square" lIns="0" tIns="0" rIns="0" bIns="0" rtlCol="0"/>
            <a:lstStyle/>
            <a:p/>
          </p:txBody>
        </p:sp>
      </p:grpSp>
      <p:sp>
        <p:nvSpPr>
          <p:cNvPr id="21" name="object 21"/>
          <p:cNvSpPr txBox="1"/>
          <p:nvPr/>
        </p:nvSpPr>
        <p:spPr>
          <a:xfrm>
            <a:off x="685801" y="3276600"/>
            <a:ext cx="3200400" cy="3792220"/>
          </a:xfrm>
          <a:prstGeom prst="rect">
            <a:avLst/>
          </a:prstGeom>
        </p:spPr>
        <p:txBody>
          <a:bodyPr wrap="square" lIns="0" tIns="180340" rIns="0" bIns="0" rtlCol="0" vert="horz">
            <a:spAutoFit/>
          </a:bodyPr>
          <a:lstStyle/>
          <a:p>
            <a:pPr marL="691515">
              <a:lnSpc>
                <a:spcPct val="100000"/>
              </a:lnSpc>
              <a:spcBef>
                <a:spcPts val="1420"/>
              </a:spcBef>
            </a:pPr>
            <a:r>
              <a:rPr dirty="0" sz="1600" spc="-20" b="1">
                <a:latin typeface="Calibri"/>
                <a:cs typeface="Calibri"/>
              </a:rPr>
              <a:t>Let’s</a:t>
            </a:r>
            <a:r>
              <a:rPr dirty="0" sz="1600" spc="-5" b="1">
                <a:latin typeface="Calibri"/>
                <a:cs typeface="Calibri"/>
              </a:rPr>
              <a:t> </a:t>
            </a:r>
            <a:r>
              <a:rPr dirty="0" sz="1600" spc="-10" b="1">
                <a:latin typeface="Calibri"/>
                <a:cs typeface="Calibri"/>
              </a:rPr>
              <a:t>Review:</a:t>
            </a:r>
            <a:endParaRPr sz="1600">
              <a:latin typeface="Calibri"/>
              <a:cs typeface="Calibri"/>
            </a:endParaRPr>
          </a:p>
          <a:p>
            <a:pPr>
              <a:lnSpc>
                <a:spcPct val="100000"/>
              </a:lnSpc>
              <a:spcBef>
                <a:spcPts val="5"/>
              </a:spcBef>
            </a:pPr>
            <a:endParaRPr sz="1450">
              <a:latin typeface="Calibri"/>
              <a:cs typeface="Calibri"/>
            </a:endParaRPr>
          </a:p>
          <a:p>
            <a:pPr marL="311785" marR="88900" indent="-167005">
              <a:lnSpc>
                <a:spcPct val="94500"/>
              </a:lnSpc>
              <a:buFont typeface="Arial"/>
              <a:buChar char="•"/>
              <a:tabLst>
                <a:tab pos="312420" algn="l"/>
              </a:tabLst>
            </a:pPr>
            <a:r>
              <a:rPr dirty="0" sz="1100" spc="-25">
                <a:latin typeface="Calibri"/>
                <a:cs typeface="Calibri"/>
              </a:rPr>
              <a:t>We</a:t>
            </a:r>
            <a:r>
              <a:rPr dirty="0" sz="1100" spc="-45">
                <a:latin typeface="Calibri"/>
                <a:cs typeface="Calibri"/>
              </a:rPr>
              <a:t> </a:t>
            </a:r>
            <a:r>
              <a:rPr dirty="0" sz="1100" spc="-25">
                <a:latin typeface="Calibri"/>
                <a:cs typeface="Calibri"/>
              </a:rPr>
              <a:t>have</a:t>
            </a:r>
            <a:r>
              <a:rPr dirty="0" sz="1100" spc="-40">
                <a:latin typeface="Calibri"/>
                <a:cs typeface="Calibri"/>
              </a:rPr>
              <a:t> </a:t>
            </a:r>
            <a:r>
              <a:rPr dirty="0" sz="1100" spc="-20">
                <a:latin typeface="Calibri"/>
                <a:cs typeface="Calibri"/>
              </a:rPr>
              <a:t>discussed</a:t>
            </a:r>
            <a:r>
              <a:rPr dirty="0" sz="1100" spc="-45">
                <a:latin typeface="Calibri"/>
                <a:cs typeface="Calibri"/>
              </a:rPr>
              <a:t> </a:t>
            </a:r>
            <a:r>
              <a:rPr dirty="0" sz="1100">
                <a:latin typeface="Calibri"/>
                <a:cs typeface="Calibri"/>
              </a:rPr>
              <a:t>a</a:t>
            </a:r>
            <a:r>
              <a:rPr dirty="0" sz="1100" spc="-45">
                <a:latin typeface="Calibri"/>
                <a:cs typeface="Calibri"/>
              </a:rPr>
              <a:t> </a:t>
            </a:r>
            <a:r>
              <a:rPr dirty="0" sz="1100" spc="-15">
                <a:latin typeface="Calibri"/>
                <a:cs typeface="Calibri"/>
              </a:rPr>
              <a:t>lot</a:t>
            </a:r>
            <a:r>
              <a:rPr dirty="0" sz="1100" spc="-35">
                <a:latin typeface="Calibri"/>
                <a:cs typeface="Calibri"/>
              </a:rPr>
              <a:t> </a:t>
            </a:r>
            <a:r>
              <a:rPr dirty="0" sz="1100" spc="-15">
                <a:latin typeface="Calibri"/>
                <a:cs typeface="Calibri"/>
              </a:rPr>
              <a:t>of</a:t>
            </a:r>
            <a:r>
              <a:rPr dirty="0" sz="1100" spc="-30">
                <a:latin typeface="Calibri"/>
                <a:cs typeface="Calibri"/>
              </a:rPr>
              <a:t> </a:t>
            </a:r>
            <a:r>
              <a:rPr dirty="0" sz="1100" spc="-20">
                <a:latin typeface="Calibri"/>
                <a:cs typeface="Calibri"/>
              </a:rPr>
              <a:t>new</a:t>
            </a:r>
            <a:r>
              <a:rPr dirty="0" sz="1100" spc="-55">
                <a:latin typeface="Calibri"/>
                <a:cs typeface="Calibri"/>
              </a:rPr>
              <a:t> </a:t>
            </a:r>
            <a:r>
              <a:rPr dirty="0" sz="1100" spc="-25">
                <a:latin typeface="Calibri"/>
                <a:cs typeface="Calibri"/>
              </a:rPr>
              <a:t>information.</a:t>
            </a:r>
            <a:r>
              <a:rPr dirty="0" sz="1100" spc="-35">
                <a:latin typeface="Calibri"/>
                <a:cs typeface="Calibri"/>
              </a:rPr>
              <a:t> </a:t>
            </a:r>
            <a:r>
              <a:rPr dirty="0" sz="1100" spc="-10">
                <a:latin typeface="Calibri"/>
                <a:cs typeface="Calibri"/>
              </a:rPr>
              <a:t>I’d</a:t>
            </a:r>
            <a:r>
              <a:rPr dirty="0" sz="1100" spc="-45">
                <a:latin typeface="Calibri"/>
                <a:cs typeface="Calibri"/>
              </a:rPr>
              <a:t> </a:t>
            </a:r>
            <a:r>
              <a:rPr dirty="0" sz="1100" spc="-15">
                <a:latin typeface="Calibri"/>
                <a:cs typeface="Calibri"/>
              </a:rPr>
              <a:t>like  </a:t>
            </a:r>
            <a:r>
              <a:rPr dirty="0" sz="1100" spc="-10">
                <a:latin typeface="Calibri"/>
                <a:cs typeface="Calibri"/>
              </a:rPr>
              <a:t>to </a:t>
            </a:r>
            <a:r>
              <a:rPr dirty="0" sz="1100" spc="-25">
                <a:latin typeface="Calibri"/>
                <a:cs typeface="Calibri"/>
              </a:rPr>
              <a:t>make </a:t>
            </a:r>
            <a:r>
              <a:rPr dirty="0" sz="1100" spc="-20">
                <a:latin typeface="Calibri"/>
                <a:cs typeface="Calibri"/>
              </a:rPr>
              <a:t>certain that </a:t>
            </a:r>
            <a:r>
              <a:rPr dirty="0" sz="1100">
                <a:latin typeface="Calibri"/>
                <a:cs typeface="Calibri"/>
              </a:rPr>
              <a:t>I </a:t>
            </a:r>
            <a:r>
              <a:rPr dirty="0" sz="1100" spc="-25">
                <a:latin typeface="Calibri"/>
                <a:cs typeface="Calibri"/>
              </a:rPr>
              <a:t>have explained everything  well </a:t>
            </a:r>
            <a:r>
              <a:rPr dirty="0" sz="1100" spc="-20">
                <a:latin typeface="Calibri"/>
                <a:cs typeface="Calibri"/>
              </a:rPr>
              <a:t>and </a:t>
            </a:r>
            <a:r>
              <a:rPr dirty="0" sz="1100">
                <a:latin typeface="Calibri"/>
                <a:cs typeface="Calibri"/>
              </a:rPr>
              <a:t>I </a:t>
            </a:r>
            <a:r>
              <a:rPr dirty="0" sz="1100" spc="-25">
                <a:latin typeface="Calibri"/>
                <a:cs typeface="Calibri"/>
              </a:rPr>
              <a:t>have answered your</a:t>
            </a:r>
            <a:r>
              <a:rPr dirty="0" sz="1100" spc="-125">
                <a:latin typeface="Calibri"/>
                <a:cs typeface="Calibri"/>
              </a:rPr>
              <a:t> </a:t>
            </a:r>
            <a:r>
              <a:rPr dirty="0" sz="1100" spc="-25">
                <a:latin typeface="Calibri"/>
                <a:cs typeface="Calibri"/>
              </a:rPr>
              <a:t>questions.</a:t>
            </a:r>
            <a:endParaRPr sz="1100">
              <a:latin typeface="Calibri"/>
              <a:cs typeface="Calibri"/>
            </a:endParaRPr>
          </a:p>
          <a:p>
            <a:pPr marL="311785" marR="160020" indent="-167005">
              <a:lnSpc>
                <a:spcPts val="1200"/>
              </a:lnSpc>
              <a:spcBef>
                <a:spcPts val="114"/>
              </a:spcBef>
              <a:buFont typeface="Arial"/>
              <a:buChar char="•"/>
              <a:tabLst>
                <a:tab pos="312420" algn="l"/>
              </a:tabLst>
            </a:pPr>
            <a:r>
              <a:rPr dirty="0" sz="1100" spc="-20">
                <a:latin typeface="Calibri"/>
                <a:cs typeface="Calibri"/>
              </a:rPr>
              <a:t>Can</a:t>
            </a:r>
            <a:r>
              <a:rPr dirty="0" sz="1100" spc="-50">
                <a:latin typeface="Calibri"/>
                <a:cs typeface="Calibri"/>
              </a:rPr>
              <a:t> </a:t>
            </a:r>
            <a:r>
              <a:rPr dirty="0" sz="1100" spc="-20">
                <a:latin typeface="Calibri"/>
                <a:cs typeface="Calibri"/>
              </a:rPr>
              <a:t>you</a:t>
            </a:r>
            <a:r>
              <a:rPr dirty="0" sz="1100" spc="-45">
                <a:latin typeface="Calibri"/>
                <a:cs typeface="Calibri"/>
              </a:rPr>
              <a:t> </a:t>
            </a:r>
            <a:r>
              <a:rPr dirty="0" sz="1100" spc="-20">
                <a:latin typeface="Calibri"/>
                <a:cs typeface="Calibri"/>
              </a:rPr>
              <a:t>please</a:t>
            </a:r>
            <a:r>
              <a:rPr dirty="0" sz="1100" spc="-45">
                <a:latin typeface="Calibri"/>
                <a:cs typeface="Calibri"/>
              </a:rPr>
              <a:t> </a:t>
            </a:r>
            <a:r>
              <a:rPr dirty="0" sz="1100" spc="-15">
                <a:latin typeface="Calibri"/>
                <a:cs typeface="Calibri"/>
              </a:rPr>
              <a:t>tell</a:t>
            </a:r>
            <a:r>
              <a:rPr dirty="0" sz="1100" spc="-30">
                <a:latin typeface="Calibri"/>
                <a:cs typeface="Calibri"/>
              </a:rPr>
              <a:t> </a:t>
            </a:r>
            <a:r>
              <a:rPr dirty="0" sz="1100" spc="-25">
                <a:latin typeface="Calibri"/>
                <a:cs typeface="Calibri"/>
              </a:rPr>
              <a:t>me</a:t>
            </a:r>
            <a:r>
              <a:rPr dirty="0" sz="1100" spc="-45">
                <a:latin typeface="Calibri"/>
                <a:cs typeface="Calibri"/>
              </a:rPr>
              <a:t> </a:t>
            </a:r>
            <a:r>
              <a:rPr dirty="0" sz="1100" spc="-25">
                <a:latin typeface="Calibri"/>
                <a:cs typeface="Calibri"/>
              </a:rPr>
              <a:t>what</a:t>
            </a:r>
            <a:r>
              <a:rPr dirty="0" sz="1100" spc="-35">
                <a:latin typeface="Calibri"/>
                <a:cs typeface="Calibri"/>
              </a:rPr>
              <a:t> </a:t>
            </a:r>
            <a:r>
              <a:rPr dirty="0" sz="1100" spc="-20">
                <a:latin typeface="Calibri"/>
                <a:cs typeface="Calibri"/>
              </a:rPr>
              <a:t>you</a:t>
            </a:r>
            <a:r>
              <a:rPr dirty="0" sz="1100" spc="-50">
                <a:latin typeface="Calibri"/>
                <a:cs typeface="Calibri"/>
              </a:rPr>
              <a:t> </a:t>
            </a:r>
            <a:r>
              <a:rPr dirty="0" sz="1100" spc="-25">
                <a:latin typeface="Calibri"/>
                <a:cs typeface="Calibri"/>
              </a:rPr>
              <a:t>understand</a:t>
            </a:r>
            <a:r>
              <a:rPr dirty="0" sz="1100" spc="-45">
                <a:latin typeface="Calibri"/>
                <a:cs typeface="Calibri"/>
              </a:rPr>
              <a:t> </a:t>
            </a:r>
            <a:r>
              <a:rPr dirty="0" sz="1100" spc="-10">
                <a:latin typeface="Calibri"/>
                <a:cs typeface="Calibri"/>
              </a:rPr>
              <a:t>to</a:t>
            </a:r>
            <a:r>
              <a:rPr dirty="0" sz="1100" spc="-55">
                <a:latin typeface="Calibri"/>
                <a:cs typeface="Calibri"/>
              </a:rPr>
              <a:t> </a:t>
            </a:r>
            <a:r>
              <a:rPr dirty="0" sz="1100" spc="-15">
                <a:latin typeface="Calibri"/>
                <a:cs typeface="Calibri"/>
              </a:rPr>
              <a:t>be  </a:t>
            </a:r>
            <a:r>
              <a:rPr dirty="0" sz="1100" spc="-20">
                <a:latin typeface="Calibri"/>
                <a:cs typeface="Calibri"/>
              </a:rPr>
              <a:t>the </a:t>
            </a:r>
            <a:r>
              <a:rPr dirty="0" sz="1100" spc="-25">
                <a:latin typeface="Calibri"/>
                <a:cs typeface="Calibri"/>
              </a:rPr>
              <a:t>next </a:t>
            </a:r>
            <a:r>
              <a:rPr dirty="0" sz="1100" spc="-20">
                <a:latin typeface="Calibri"/>
                <a:cs typeface="Calibri"/>
              </a:rPr>
              <a:t>steps and </a:t>
            </a:r>
            <a:r>
              <a:rPr dirty="0" sz="1100" spc="-25">
                <a:latin typeface="Calibri"/>
                <a:cs typeface="Calibri"/>
              </a:rPr>
              <a:t>why </a:t>
            </a:r>
            <a:r>
              <a:rPr dirty="0" sz="1100" spc="-20">
                <a:latin typeface="Calibri"/>
                <a:cs typeface="Calibri"/>
              </a:rPr>
              <a:t>we advise </a:t>
            </a:r>
            <a:r>
              <a:rPr dirty="0" sz="1100" spc="-25">
                <a:latin typeface="Calibri"/>
                <a:cs typeface="Calibri"/>
              </a:rPr>
              <a:t>changing</a:t>
            </a:r>
            <a:r>
              <a:rPr dirty="0" sz="1100" spc="-150">
                <a:latin typeface="Calibri"/>
                <a:cs typeface="Calibri"/>
              </a:rPr>
              <a:t> </a:t>
            </a:r>
            <a:r>
              <a:rPr dirty="0" sz="1100" spc="-20">
                <a:latin typeface="Calibri"/>
                <a:cs typeface="Calibri"/>
              </a:rPr>
              <a:t>ARVs?</a:t>
            </a:r>
            <a:endParaRPr sz="1100">
              <a:latin typeface="Calibri"/>
              <a:cs typeface="Calibri"/>
            </a:endParaRPr>
          </a:p>
          <a:p>
            <a:pPr marL="311785" indent="-167640">
              <a:lnSpc>
                <a:spcPts val="1215"/>
              </a:lnSpc>
              <a:buFont typeface="Arial"/>
              <a:buChar char="•"/>
              <a:tabLst>
                <a:tab pos="312420" algn="l"/>
              </a:tabLst>
            </a:pPr>
            <a:r>
              <a:rPr dirty="0" sz="1100" spc="-10">
                <a:latin typeface="Calibri"/>
                <a:cs typeface="Calibri"/>
              </a:rPr>
              <a:t>In </a:t>
            </a:r>
            <a:r>
              <a:rPr dirty="0" sz="1100" spc="-25">
                <a:latin typeface="Calibri"/>
                <a:cs typeface="Calibri"/>
              </a:rPr>
              <a:t>your own words, what does resistance</a:t>
            </a:r>
            <a:r>
              <a:rPr dirty="0" sz="1100" spc="-110">
                <a:latin typeface="Calibri"/>
                <a:cs typeface="Calibri"/>
              </a:rPr>
              <a:t> </a:t>
            </a:r>
            <a:r>
              <a:rPr dirty="0" sz="1100" spc="-30">
                <a:latin typeface="Calibri"/>
                <a:cs typeface="Calibri"/>
              </a:rPr>
              <a:t>mean?</a:t>
            </a:r>
            <a:endParaRPr sz="1100">
              <a:latin typeface="Calibri"/>
              <a:cs typeface="Calibri"/>
            </a:endParaRPr>
          </a:p>
          <a:p>
            <a:pPr marL="311785" marR="381000" indent="-167005">
              <a:lnSpc>
                <a:spcPts val="1300"/>
              </a:lnSpc>
              <a:buFont typeface="Arial"/>
              <a:buChar char="•"/>
              <a:tabLst>
                <a:tab pos="312420" algn="l"/>
              </a:tabLst>
            </a:pPr>
            <a:r>
              <a:rPr dirty="0" sz="1100" spc="-30">
                <a:latin typeface="Calibri"/>
                <a:cs typeface="Calibri"/>
              </a:rPr>
              <a:t>What</a:t>
            </a:r>
            <a:r>
              <a:rPr dirty="0" sz="1100" spc="-35">
                <a:latin typeface="Calibri"/>
                <a:cs typeface="Calibri"/>
              </a:rPr>
              <a:t> </a:t>
            </a:r>
            <a:r>
              <a:rPr dirty="0" sz="1100" spc="-20">
                <a:latin typeface="Calibri"/>
                <a:cs typeface="Calibri"/>
              </a:rPr>
              <a:t>are</a:t>
            </a:r>
            <a:r>
              <a:rPr dirty="0" sz="1100" spc="-40">
                <a:latin typeface="Calibri"/>
                <a:cs typeface="Calibri"/>
              </a:rPr>
              <a:t> </a:t>
            </a:r>
            <a:r>
              <a:rPr dirty="0" sz="1100" spc="-20">
                <a:latin typeface="Calibri"/>
                <a:cs typeface="Calibri"/>
              </a:rPr>
              <a:t>the</a:t>
            </a:r>
            <a:r>
              <a:rPr dirty="0" sz="1100" spc="-40">
                <a:latin typeface="Calibri"/>
                <a:cs typeface="Calibri"/>
              </a:rPr>
              <a:t> </a:t>
            </a:r>
            <a:r>
              <a:rPr dirty="0" sz="1100" spc="-20">
                <a:latin typeface="Calibri"/>
                <a:cs typeface="Calibri"/>
              </a:rPr>
              <a:t>new</a:t>
            </a:r>
            <a:r>
              <a:rPr dirty="0" sz="1100" spc="-55">
                <a:latin typeface="Calibri"/>
                <a:cs typeface="Calibri"/>
              </a:rPr>
              <a:t> </a:t>
            </a:r>
            <a:r>
              <a:rPr dirty="0" sz="1100" spc="-20">
                <a:latin typeface="Calibri"/>
                <a:cs typeface="Calibri"/>
              </a:rPr>
              <a:t>ARVs</a:t>
            </a:r>
            <a:r>
              <a:rPr dirty="0" sz="1100" spc="-35">
                <a:latin typeface="Calibri"/>
                <a:cs typeface="Calibri"/>
              </a:rPr>
              <a:t> </a:t>
            </a:r>
            <a:r>
              <a:rPr dirty="0" sz="1100" spc="-20">
                <a:latin typeface="Calibri"/>
                <a:cs typeface="Calibri"/>
              </a:rPr>
              <a:t>and</a:t>
            </a:r>
            <a:r>
              <a:rPr dirty="0" sz="1100" spc="-45">
                <a:latin typeface="Calibri"/>
                <a:cs typeface="Calibri"/>
              </a:rPr>
              <a:t> </a:t>
            </a:r>
            <a:r>
              <a:rPr dirty="0" sz="1100" spc="-20">
                <a:latin typeface="Calibri"/>
                <a:cs typeface="Calibri"/>
              </a:rPr>
              <a:t>how</a:t>
            </a:r>
            <a:r>
              <a:rPr dirty="0" sz="1100" spc="-50">
                <a:latin typeface="Calibri"/>
                <a:cs typeface="Calibri"/>
              </a:rPr>
              <a:t> </a:t>
            </a:r>
            <a:r>
              <a:rPr dirty="0" sz="1100" spc="-20">
                <a:latin typeface="Calibri"/>
                <a:cs typeface="Calibri"/>
              </a:rPr>
              <a:t>will</a:t>
            </a:r>
            <a:r>
              <a:rPr dirty="0" sz="1100" spc="-35">
                <a:latin typeface="Calibri"/>
                <a:cs typeface="Calibri"/>
              </a:rPr>
              <a:t> </a:t>
            </a:r>
            <a:r>
              <a:rPr dirty="0" sz="1100" spc="-20">
                <a:latin typeface="Calibri"/>
                <a:cs typeface="Calibri"/>
              </a:rPr>
              <a:t>you</a:t>
            </a:r>
            <a:r>
              <a:rPr dirty="0" sz="1100" spc="-45">
                <a:latin typeface="Calibri"/>
                <a:cs typeface="Calibri"/>
              </a:rPr>
              <a:t> </a:t>
            </a:r>
            <a:r>
              <a:rPr dirty="0" sz="1100" spc="-20">
                <a:latin typeface="Calibri"/>
                <a:cs typeface="Calibri"/>
              </a:rPr>
              <a:t>take  </a:t>
            </a:r>
            <a:r>
              <a:rPr dirty="0" sz="1100" spc="-25">
                <a:latin typeface="Calibri"/>
                <a:cs typeface="Calibri"/>
              </a:rPr>
              <a:t>them?</a:t>
            </a:r>
            <a:endParaRPr sz="1100">
              <a:latin typeface="Calibri"/>
              <a:cs typeface="Calibri"/>
            </a:endParaRPr>
          </a:p>
          <a:p>
            <a:pPr marL="311785" marR="182245" indent="-167005">
              <a:lnSpc>
                <a:spcPts val="1200"/>
              </a:lnSpc>
              <a:spcBef>
                <a:spcPts val="75"/>
              </a:spcBef>
              <a:buFont typeface="Arial"/>
              <a:buChar char="•"/>
              <a:tabLst>
                <a:tab pos="312420" algn="l"/>
              </a:tabLst>
            </a:pPr>
            <a:r>
              <a:rPr dirty="0" sz="1100" spc="-30">
                <a:latin typeface="Calibri"/>
                <a:cs typeface="Calibri"/>
              </a:rPr>
              <a:t>What </a:t>
            </a:r>
            <a:r>
              <a:rPr dirty="0" sz="1100" spc="-20">
                <a:latin typeface="Calibri"/>
                <a:cs typeface="Calibri"/>
              </a:rPr>
              <a:t>has </a:t>
            </a:r>
            <a:r>
              <a:rPr dirty="0" sz="1100" spc="-25">
                <a:latin typeface="Calibri"/>
                <a:cs typeface="Calibri"/>
              </a:rPr>
              <a:t>helped </a:t>
            </a:r>
            <a:r>
              <a:rPr dirty="0" sz="1100" spc="-20">
                <a:latin typeface="Calibri"/>
                <a:cs typeface="Calibri"/>
              </a:rPr>
              <a:t>you </a:t>
            </a:r>
            <a:r>
              <a:rPr dirty="0" sz="1100" spc="-10">
                <a:latin typeface="Calibri"/>
                <a:cs typeface="Calibri"/>
              </a:rPr>
              <a:t>to </a:t>
            </a:r>
            <a:r>
              <a:rPr dirty="0" sz="1100" spc="-20">
                <a:latin typeface="Calibri"/>
                <a:cs typeface="Calibri"/>
              </a:rPr>
              <a:t>take </a:t>
            </a:r>
            <a:r>
              <a:rPr dirty="0" sz="1100" spc="-25">
                <a:latin typeface="Calibri"/>
                <a:cs typeface="Calibri"/>
              </a:rPr>
              <a:t>your </a:t>
            </a:r>
            <a:r>
              <a:rPr dirty="0" sz="1100" spc="-20">
                <a:latin typeface="Calibri"/>
                <a:cs typeface="Calibri"/>
              </a:rPr>
              <a:t>ARVs? </a:t>
            </a:r>
            <a:r>
              <a:rPr dirty="0" sz="1100" spc="-10">
                <a:latin typeface="Calibri"/>
                <a:cs typeface="Calibri"/>
              </a:rPr>
              <a:t>It</a:t>
            </a:r>
            <a:r>
              <a:rPr dirty="0" sz="1100" spc="-175">
                <a:latin typeface="Calibri"/>
                <a:cs typeface="Calibri"/>
              </a:rPr>
              <a:t> </a:t>
            </a:r>
            <a:r>
              <a:rPr dirty="0" sz="1100" spc="-20">
                <a:latin typeface="Calibri"/>
                <a:cs typeface="Calibri"/>
              </a:rPr>
              <a:t>will </a:t>
            </a:r>
            <a:r>
              <a:rPr dirty="0" sz="1100" spc="-15">
                <a:latin typeface="Calibri"/>
                <a:cs typeface="Calibri"/>
              </a:rPr>
              <a:t>be  </a:t>
            </a:r>
            <a:r>
              <a:rPr dirty="0" sz="1100" spc="-30">
                <a:latin typeface="Calibri"/>
                <a:cs typeface="Calibri"/>
              </a:rPr>
              <a:t>important </a:t>
            </a:r>
            <a:r>
              <a:rPr dirty="0" sz="1100" spc="-10">
                <a:latin typeface="Calibri"/>
                <a:cs typeface="Calibri"/>
              </a:rPr>
              <a:t>to </a:t>
            </a:r>
            <a:r>
              <a:rPr dirty="0" sz="1100" spc="-25">
                <a:latin typeface="Calibri"/>
                <a:cs typeface="Calibri"/>
              </a:rPr>
              <a:t>continue doing </a:t>
            </a:r>
            <a:r>
              <a:rPr dirty="0" sz="1100" spc="-20">
                <a:latin typeface="Calibri"/>
                <a:cs typeface="Calibri"/>
              </a:rPr>
              <a:t>these things </a:t>
            </a:r>
            <a:r>
              <a:rPr dirty="0" sz="1100" spc="-15">
                <a:latin typeface="Calibri"/>
                <a:cs typeface="Calibri"/>
              </a:rPr>
              <a:t>as</a:t>
            </a:r>
            <a:r>
              <a:rPr dirty="0" sz="1100" spc="-114">
                <a:latin typeface="Calibri"/>
                <a:cs typeface="Calibri"/>
              </a:rPr>
              <a:t> </a:t>
            </a:r>
            <a:r>
              <a:rPr dirty="0" sz="1100" spc="-20">
                <a:latin typeface="Calibri"/>
                <a:cs typeface="Calibri"/>
              </a:rPr>
              <a:t>you</a:t>
            </a:r>
            <a:endParaRPr sz="1100">
              <a:latin typeface="Calibri"/>
              <a:cs typeface="Calibri"/>
            </a:endParaRPr>
          </a:p>
          <a:p>
            <a:pPr marL="311785" marR="66675">
              <a:lnSpc>
                <a:spcPts val="1200"/>
              </a:lnSpc>
              <a:spcBef>
                <a:spcPts val="120"/>
              </a:spcBef>
            </a:pPr>
            <a:r>
              <a:rPr dirty="0" sz="1100" spc="-20">
                <a:latin typeface="Calibri"/>
                <a:cs typeface="Calibri"/>
              </a:rPr>
              <a:t>start </a:t>
            </a:r>
            <a:r>
              <a:rPr dirty="0" sz="1100" spc="-25">
                <a:latin typeface="Calibri"/>
                <a:cs typeface="Calibri"/>
              </a:rPr>
              <a:t>your </a:t>
            </a:r>
            <a:r>
              <a:rPr dirty="0" sz="1100" spc="-20">
                <a:latin typeface="Calibri"/>
                <a:cs typeface="Calibri"/>
              </a:rPr>
              <a:t>new ARVs. </a:t>
            </a:r>
            <a:r>
              <a:rPr dirty="0" sz="1100" spc="-10">
                <a:latin typeface="Calibri"/>
                <a:cs typeface="Calibri"/>
              </a:rPr>
              <a:t>It is </a:t>
            </a:r>
            <a:r>
              <a:rPr dirty="0" sz="1100" spc="-30">
                <a:latin typeface="Calibri"/>
                <a:cs typeface="Calibri"/>
              </a:rPr>
              <a:t>important </a:t>
            </a:r>
            <a:r>
              <a:rPr dirty="0" sz="1100" spc="-10">
                <a:latin typeface="Calibri"/>
                <a:cs typeface="Calibri"/>
              </a:rPr>
              <a:t>to</a:t>
            </a:r>
            <a:r>
              <a:rPr dirty="0" sz="1100" spc="-180">
                <a:latin typeface="Calibri"/>
                <a:cs typeface="Calibri"/>
              </a:rPr>
              <a:t> </a:t>
            </a:r>
            <a:r>
              <a:rPr dirty="0" sz="1100" spc="-20">
                <a:latin typeface="Calibri"/>
                <a:cs typeface="Calibri"/>
              </a:rPr>
              <a:t>take the new  ARVs </a:t>
            </a:r>
            <a:r>
              <a:rPr dirty="0" sz="1100" spc="-25">
                <a:latin typeface="Calibri"/>
                <a:cs typeface="Calibri"/>
              </a:rPr>
              <a:t>exactly </a:t>
            </a:r>
            <a:r>
              <a:rPr dirty="0" sz="1100" spc="-15">
                <a:latin typeface="Calibri"/>
                <a:cs typeface="Calibri"/>
              </a:rPr>
              <a:t>as</a:t>
            </a:r>
            <a:r>
              <a:rPr dirty="0" sz="1100" spc="-55">
                <a:latin typeface="Calibri"/>
                <a:cs typeface="Calibri"/>
              </a:rPr>
              <a:t> </a:t>
            </a:r>
            <a:r>
              <a:rPr dirty="0" sz="1100" spc="-25">
                <a:latin typeface="Calibri"/>
                <a:cs typeface="Calibri"/>
              </a:rPr>
              <a:t>prescribed.</a:t>
            </a:r>
            <a:endParaRPr sz="1100">
              <a:latin typeface="Calibri"/>
              <a:cs typeface="Calibri"/>
            </a:endParaRPr>
          </a:p>
          <a:p>
            <a:pPr marL="311785" indent="-167640">
              <a:lnSpc>
                <a:spcPts val="1265"/>
              </a:lnSpc>
              <a:buFont typeface="Arial"/>
              <a:buChar char="•"/>
              <a:tabLst>
                <a:tab pos="312420" algn="l"/>
              </a:tabLst>
            </a:pPr>
            <a:r>
              <a:rPr dirty="0" sz="1100" spc="-25">
                <a:latin typeface="Calibri"/>
                <a:cs typeface="Calibri"/>
              </a:rPr>
              <a:t>When </a:t>
            </a:r>
            <a:r>
              <a:rPr dirty="0" sz="1100" spc="-10">
                <a:latin typeface="Calibri"/>
                <a:cs typeface="Calibri"/>
              </a:rPr>
              <a:t>is </a:t>
            </a:r>
            <a:r>
              <a:rPr dirty="0" sz="1100" spc="-25">
                <a:latin typeface="Calibri"/>
                <a:cs typeface="Calibri"/>
              </a:rPr>
              <a:t>your next</a:t>
            </a:r>
            <a:r>
              <a:rPr dirty="0" sz="1100" spc="-80">
                <a:latin typeface="Calibri"/>
                <a:cs typeface="Calibri"/>
              </a:rPr>
              <a:t> </a:t>
            </a:r>
            <a:r>
              <a:rPr dirty="0" sz="1100" spc="-30">
                <a:latin typeface="Calibri"/>
                <a:cs typeface="Calibri"/>
              </a:rPr>
              <a:t>appointment?</a:t>
            </a:r>
            <a:endParaRPr sz="1100">
              <a:latin typeface="Calibri"/>
              <a:cs typeface="Calibri"/>
            </a:endParaRPr>
          </a:p>
          <a:p>
            <a:pPr marL="311785" marR="180340" indent="-167005">
              <a:lnSpc>
                <a:spcPts val="1200"/>
              </a:lnSpc>
              <a:spcBef>
                <a:spcPts val="125"/>
              </a:spcBef>
              <a:buFont typeface="Arial"/>
              <a:buChar char="•"/>
              <a:tabLst>
                <a:tab pos="312420" algn="l"/>
              </a:tabLst>
            </a:pPr>
            <a:r>
              <a:rPr dirty="0" sz="1100" spc="-10">
                <a:latin typeface="Calibri"/>
                <a:cs typeface="Calibri"/>
              </a:rPr>
              <a:t>If </a:t>
            </a:r>
            <a:r>
              <a:rPr dirty="0" sz="1100" spc="-20">
                <a:latin typeface="Calibri"/>
                <a:cs typeface="Calibri"/>
              </a:rPr>
              <a:t>you </a:t>
            </a:r>
            <a:r>
              <a:rPr dirty="0" sz="1100" spc="-25">
                <a:latin typeface="Calibri"/>
                <a:cs typeface="Calibri"/>
              </a:rPr>
              <a:t>have </a:t>
            </a:r>
            <a:r>
              <a:rPr dirty="0" sz="1100" spc="-20">
                <a:latin typeface="Calibri"/>
                <a:cs typeface="Calibri"/>
              </a:rPr>
              <a:t>any </a:t>
            </a:r>
            <a:r>
              <a:rPr dirty="0" sz="1100" spc="-30">
                <a:latin typeface="Calibri"/>
                <a:cs typeface="Calibri"/>
              </a:rPr>
              <a:t>problems </a:t>
            </a:r>
            <a:r>
              <a:rPr dirty="0" sz="1100" spc="-25">
                <a:latin typeface="Calibri"/>
                <a:cs typeface="Calibri"/>
              </a:rPr>
              <a:t>taking your </a:t>
            </a:r>
            <a:r>
              <a:rPr dirty="0" sz="1100" spc="-20">
                <a:latin typeface="Calibri"/>
                <a:cs typeface="Calibri"/>
              </a:rPr>
              <a:t>ARVs </a:t>
            </a:r>
            <a:r>
              <a:rPr dirty="0" sz="1100" spc="-25">
                <a:latin typeface="Calibri"/>
                <a:cs typeface="Calibri"/>
              </a:rPr>
              <a:t>before  then, come </a:t>
            </a:r>
            <a:r>
              <a:rPr dirty="0" sz="1100" spc="-10">
                <a:latin typeface="Calibri"/>
                <a:cs typeface="Calibri"/>
              </a:rPr>
              <a:t>to </a:t>
            </a:r>
            <a:r>
              <a:rPr dirty="0" sz="1100" spc="-20">
                <a:latin typeface="Calibri"/>
                <a:cs typeface="Calibri"/>
              </a:rPr>
              <a:t>the</a:t>
            </a:r>
            <a:r>
              <a:rPr dirty="0" sz="1100" spc="-85">
                <a:latin typeface="Calibri"/>
                <a:cs typeface="Calibri"/>
              </a:rPr>
              <a:t> </a:t>
            </a:r>
            <a:r>
              <a:rPr dirty="0" sz="1100" spc="-15">
                <a:latin typeface="Calibri"/>
                <a:cs typeface="Calibri"/>
              </a:rPr>
              <a:t>clinic.</a:t>
            </a:r>
            <a:endParaRPr sz="1100">
              <a:latin typeface="Calibri"/>
              <a:cs typeface="Calibri"/>
            </a:endParaRPr>
          </a:p>
          <a:p>
            <a:pPr marL="311785" marR="142875" indent="-167005">
              <a:lnSpc>
                <a:spcPts val="1200"/>
              </a:lnSpc>
              <a:spcBef>
                <a:spcPts val="95"/>
              </a:spcBef>
              <a:buFont typeface="Arial"/>
              <a:buChar char="•"/>
              <a:tabLst>
                <a:tab pos="312420" algn="l"/>
                <a:tab pos="2606675" algn="l"/>
              </a:tabLst>
            </a:pPr>
            <a:r>
              <a:rPr dirty="0" sz="1100" spc="-45">
                <a:latin typeface="Calibri"/>
                <a:cs typeface="Calibri"/>
              </a:rPr>
              <a:t>W</a:t>
            </a:r>
            <a:r>
              <a:rPr dirty="0" sz="1100">
                <a:latin typeface="Calibri"/>
                <a:cs typeface="Calibri"/>
              </a:rPr>
              <a:t>e</a:t>
            </a:r>
            <a:r>
              <a:rPr dirty="0" sz="1100" spc="-35">
                <a:latin typeface="Calibri"/>
                <a:cs typeface="Calibri"/>
              </a:rPr>
              <a:t> </a:t>
            </a:r>
            <a:r>
              <a:rPr dirty="0" sz="1100" spc="-40">
                <a:latin typeface="Calibri"/>
                <a:cs typeface="Calibri"/>
              </a:rPr>
              <a:t>w</a:t>
            </a:r>
            <a:r>
              <a:rPr dirty="0" sz="1100" spc="-15">
                <a:latin typeface="Calibri"/>
                <a:cs typeface="Calibri"/>
              </a:rPr>
              <a:t>il</a:t>
            </a:r>
            <a:r>
              <a:rPr dirty="0" sz="1100">
                <a:latin typeface="Calibri"/>
                <a:cs typeface="Calibri"/>
              </a:rPr>
              <a:t>l</a:t>
            </a:r>
            <a:r>
              <a:rPr dirty="0" sz="1100" spc="-30">
                <a:latin typeface="Calibri"/>
                <a:cs typeface="Calibri"/>
              </a:rPr>
              <a:t> </a:t>
            </a:r>
            <a:r>
              <a:rPr dirty="0" sz="1100" spc="-15">
                <a:latin typeface="Calibri"/>
                <a:cs typeface="Calibri"/>
              </a:rPr>
              <a:t>c</a:t>
            </a:r>
            <a:r>
              <a:rPr dirty="0" sz="1100" spc="-30">
                <a:latin typeface="Calibri"/>
                <a:cs typeface="Calibri"/>
              </a:rPr>
              <a:t>h</a:t>
            </a:r>
            <a:r>
              <a:rPr dirty="0" sz="1100" spc="-25">
                <a:latin typeface="Calibri"/>
                <a:cs typeface="Calibri"/>
              </a:rPr>
              <a:t>e</a:t>
            </a:r>
            <a:r>
              <a:rPr dirty="0" sz="1100" spc="-15">
                <a:latin typeface="Calibri"/>
                <a:cs typeface="Calibri"/>
              </a:rPr>
              <a:t>c</a:t>
            </a:r>
            <a:r>
              <a:rPr dirty="0" sz="1100">
                <a:latin typeface="Calibri"/>
                <a:cs typeface="Calibri"/>
              </a:rPr>
              <a:t>k</a:t>
            </a:r>
            <a:r>
              <a:rPr dirty="0" sz="1100" spc="-40">
                <a:latin typeface="Calibri"/>
                <a:cs typeface="Calibri"/>
              </a:rPr>
              <a:t> </a:t>
            </a:r>
            <a:r>
              <a:rPr dirty="0" sz="1100" spc="-25">
                <a:latin typeface="Calibri"/>
                <a:cs typeface="Calibri"/>
              </a:rPr>
              <a:t>y</a:t>
            </a:r>
            <a:r>
              <a:rPr dirty="0" sz="1100" spc="-30">
                <a:latin typeface="Calibri"/>
                <a:cs typeface="Calibri"/>
              </a:rPr>
              <a:t>ou</a:t>
            </a:r>
            <a:r>
              <a:rPr dirty="0" sz="1100">
                <a:latin typeface="Calibri"/>
                <a:cs typeface="Calibri"/>
              </a:rPr>
              <a:t>r</a:t>
            </a:r>
            <a:r>
              <a:rPr dirty="0" sz="1100" spc="-35">
                <a:latin typeface="Calibri"/>
                <a:cs typeface="Calibri"/>
              </a:rPr>
              <a:t> </a:t>
            </a:r>
            <a:r>
              <a:rPr dirty="0" sz="1100" spc="-25">
                <a:latin typeface="Calibri"/>
                <a:cs typeface="Calibri"/>
              </a:rPr>
              <a:t>v</a:t>
            </a:r>
            <a:r>
              <a:rPr dirty="0" sz="1100" spc="-15">
                <a:latin typeface="Calibri"/>
                <a:cs typeface="Calibri"/>
              </a:rPr>
              <a:t>i</a:t>
            </a:r>
            <a:r>
              <a:rPr dirty="0" sz="1100" spc="-25">
                <a:latin typeface="Calibri"/>
                <a:cs typeface="Calibri"/>
              </a:rPr>
              <a:t>r</a:t>
            </a:r>
            <a:r>
              <a:rPr dirty="0" sz="1100" spc="-30">
                <a:latin typeface="Calibri"/>
                <a:cs typeface="Calibri"/>
              </a:rPr>
              <a:t>a</a:t>
            </a:r>
            <a:r>
              <a:rPr dirty="0" sz="1100">
                <a:latin typeface="Calibri"/>
                <a:cs typeface="Calibri"/>
              </a:rPr>
              <a:t>l</a:t>
            </a:r>
            <a:r>
              <a:rPr dirty="0" sz="1100" spc="-30">
                <a:latin typeface="Calibri"/>
                <a:cs typeface="Calibri"/>
              </a:rPr>
              <a:t> </a:t>
            </a:r>
            <a:r>
              <a:rPr dirty="0" sz="1100" spc="-15">
                <a:latin typeface="Calibri"/>
                <a:cs typeface="Calibri"/>
              </a:rPr>
              <a:t>l</a:t>
            </a:r>
            <a:r>
              <a:rPr dirty="0" sz="1100" spc="-30">
                <a:latin typeface="Calibri"/>
                <a:cs typeface="Calibri"/>
              </a:rPr>
              <a:t>oa</a:t>
            </a:r>
            <a:r>
              <a:rPr dirty="0" sz="1100">
                <a:latin typeface="Calibri"/>
                <a:cs typeface="Calibri"/>
              </a:rPr>
              <a:t>d</a:t>
            </a:r>
            <a:r>
              <a:rPr dirty="0" sz="1100" spc="-40">
                <a:latin typeface="Calibri"/>
                <a:cs typeface="Calibri"/>
              </a:rPr>
              <a:t> </a:t>
            </a:r>
            <a:r>
              <a:rPr dirty="0" sz="1100" spc="-30">
                <a:latin typeface="Calibri"/>
                <a:cs typeface="Calibri"/>
              </a:rPr>
              <a:t>a</a:t>
            </a:r>
            <a:r>
              <a:rPr dirty="0" sz="1100" spc="-20">
                <a:latin typeface="Calibri"/>
                <a:cs typeface="Calibri"/>
              </a:rPr>
              <a:t>g</a:t>
            </a:r>
            <a:r>
              <a:rPr dirty="0" sz="1100" spc="-30">
                <a:latin typeface="Calibri"/>
                <a:cs typeface="Calibri"/>
              </a:rPr>
              <a:t>a</a:t>
            </a:r>
            <a:r>
              <a:rPr dirty="0" sz="1100" spc="-15">
                <a:latin typeface="Calibri"/>
                <a:cs typeface="Calibri"/>
              </a:rPr>
              <a:t>i</a:t>
            </a:r>
            <a:r>
              <a:rPr dirty="0" sz="1100">
                <a:latin typeface="Calibri"/>
                <a:cs typeface="Calibri"/>
              </a:rPr>
              <a:t>n</a:t>
            </a:r>
            <a:r>
              <a:rPr dirty="0" sz="1100" spc="-40">
                <a:latin typeface="Calibri"/>
                <a:cs typeface="Calibri"/>
              </a:rPr>
              <a:t> </a:t>
            </a:r>
            <a:r>
              <a:rPr dirty="0" sz="1100" spc="-15">
                <a:latin typeface="Calibri"/>
                <a:cs typeface="Calibri"/>
              </a:rPr>
              <a:t>i</a:t>
            </a:r>
            <a:r>
              <a:rPr dirty="0" sz="1100">
                <a:latin typeface="Calibri"/>
                <a:cs typeface="Calibri"/>
              </a:rPr>
              <a:t>n</a:t>
            </a:r>
            <a:r>
              <a:rPr dirty="0" sz="1100" spc="-40">
                <a:latin typeface="Calibri"/>
                <a:cs typeface="Calibri"/>
              </a:rPr>
              <a:t> </a:t>
            </a:r>
            <a:r>
              <a:rPr dirty="0" u="sng" sz="1100">
                <a:uFill>
                  <a:solidFill>
                    <a:srgbClr val="000000"/>
                  </a:solidFill>
                </a:uFill>
                <a:latin typeface="Times New Roman"/>
                <a:cs typeface="Times New Roman"/>
              </a:rPr>
              <a:t> 	</a:t>
            </a:r>
            <a:r>
              <a:rPr dirty="0" sz="1100" spc="-60">
                <a:latin typeface="Times New Roman"/>
                <a:cs typeface="Times New Roman"/>
              </a:rPr>
              <a:t> </a:t>
            </a:r>
            <a:r>
              <a:rPr dirty="0" sz="1100" spc="-45">
                <a:latin typeface="Calibri"/>
                <a:cs typeface="Calibri"/>
              </a:rPr>
              <a:t>m</a:t>
            </a:r>
            <a:r>
              <a:rPr dirty="0" sz="1100" spc="-30">
                <a:latin typeface="Calibri"/>
                <a:cs typeface="Calibri"/>
              </a:rPr>
              <a:t>on</a:t>
            </a:r>
            <a:r>
              <a:rPr dirty="0" sz="1100" spc="-20">
                <a:latin typeface="Calibri"/>
                <a:cs typeface="Calibri"/>
              </a:rPr>
              <a:t>t</a:t>
            </a:r>
            <a:r>
              <a:rPr dirty="0" sz="1100" spc="-30">
                <a:latin typeface="Calibri"/>
                <a:cs typeface="Calibri"/>
              </a:rPr>
              <a:t>h</a:t>
            </a:r>
            <a:r>
              <a:rPr dirty="0" sz="1100">
                <a:latin typeface="Calibri"/>
                <a:cs typeface="Calibri"/>
              </a:rPr>
              <a:t>s  </a:t>
            </a:r>
            <a:r>
              <a:rPr dirty="0" sz="1100" spc="-10">
                <a:latin typeface="Calibri"/>
                <a:cs typeface="Calibri"/>
              </a:rPr>
              <a:t>to </a:t>
            </a:r>
            <a:r>
              <a:rPr dirty="0" sz="1100" spc="-15">
                <a:latin typeface="Calibri"/>
                <a:cs typeface="Calibri"/>
              </a:rPr>
              <a:t>see </a:t>
            </a:r>
            <a:r>
              <a:rPr dirty="0" sz="1100" spc="-20">
                <a:latin typeface="Calibri"/>
                <a:cs typeface="Calibri"/>
              </a:rPr>
              <a:t>how the new ARVs are</a:t>
            </a:r>
            <a:r>
              <a:rPr dirty="0" sz="1100" spc="-185">
                <a:latin typeface="Calibri"/>
                <a:cs typeface="Calibri"/>
              </a:rPr>
              <a:t> </a:t>
            </a:r>
            <a:r>
              <a:rPr dirty="0" sz="1100" spc="-30">
                <a:latin typeface="Calibri"/>
                <a:cs typeface="Calibri"/>
              </a:rPr>
              <a:t>working.</a:t>
            </a:r>
            <a:endParaRPr sz="1100">
              <a:latin typeface="Calibri"/>
              <a:cs typeface="Calibri"/>
            </a:endParaRPr>
          </a:p>
          <a:p>
            <a:pPr marL="311785" indent="-167640">
              <a:lnSpc>
                <a:spcPts val="1275"/>
              </a:lnSpc>
              <a:buFont typeface="Arial"/>
              <a:buChar char="•"/>
              <a:tabLst>
                <a:tab pos="312420" algn="l"/>
              </a:tabLst>
            </a:pPr>
            <a:r>
              <a:rPr dirty="0" sz="1100" spc="-30">
                <a:latin typeface="Calibri"/>
                <a:cs typeface="Calibri"/>
              </a:rPr>
              <a:t>What </a:t>
            </a:r>
            <a:r>
              <a:rPr dirty="0" sz="1100" spc="-25">
                <a:latin typeface="Calibri"/>
                <a:cs typeface="Calibri"/>
              </a:rPr>
              <a:t>questions </a:t>
            </a:r>
            <a:r>
              <a:rPr dirty="0" sz="1100" spc="-15">
                <a:latin typeface="Calibri"/>
                <a:cs typeface="Calibri"/>
              </a:rPr>
              <a:t>do </a:t>
            </a:r>
            <a:r>
              <a:rPr dirty="0" sz="1100" spc="-20">
                <a:latin typeface="Calibri"/>
                <a:cs typeface="Calibri"/>
              </a:rPr>
              <a:t>you</a:t>
            </a:r>
            <a:r>
              <a:rPr dirty="0" sz="1100" spc="-80">
                <a:latin typeface="Calibri"/>
                <a:cs typeface="Calibri"/>
              </a:rPr>
              <a:t> </a:t>
            </a:r>
            <a:r>
              <a:rPr dirty="0" sz="1100" spc="-25">
                <a:latin typeface="Calibri"/>
                <a:cs typeface="Calibri"/>
              </a:rPr>
              <a:t>have?</a:t>
            </a:r>
            <a:endParaRPr sz="1100">
              <a:latin typeface="Calibri"/>
              <a:cs typeface="Calibri"/>
            </a:endParaRPr>
          </a:p>
        </p:txBody>
      </p:sp>
      <p:grpSp>
        <p:nvGrpSpPr>
          <p:cNvPr id="22" name="object 22"/>
          <p:cNvGrpSpPr/>
          <p:nvPr/>
        </p:nvGrpSpPr>
        <p:grpSpPr>
          <a:xfrm>
            <a:off x="5824728" y="5468111"/>
            <a:ext cx="3667125" cy="1682750"/>
            <a:chOff x="5824728" y="5468111"/>
            <a:chExt cx="3667125" cy="1682750"/>
          </a:xfrm>
        </p:grpSpPr>
        <p:sp>
          <p:nvSpPr>
            <p:cNvPr id="23" name="object 23"/>
            <p:cNvSpPr/>
            <p:nvPr/>
          </p:nvSpPr>
          <p:spPr>
            <a:xfrm>
              <a:off x="5824728" y="5468111"/>
              <a:ext cx="3666744" cy="1682495"/>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5867400" y="5486400"/>
              <a:ext cx="3581400" cy="1600200"/>
            </a:xfrm>
            <a:custGeom>
              <a:avLst/>
              <a:gdLst/>
              <a:ahLst/>
              <a:cxnLst/>
              <a:rect l="l" t="t" r="r" b="b"/>
              <a:pathLst>
                <a:path w="3581400" h="1600200">
                  <a:moveTo>
                    <a:pt x="3581400" y="0"/>
                  </a:moveTo>
                  <a:lnTo>
                    <a:pt x="0" y="0"/>
                  </a:lnTo>
                  <a:lnTo>
                    <a:pt x="0" y="1600199"/>
                  </a:lnTo>
                  <a:lnTo>
                    <a:pt x="3581400" y="1600199"/>
                  </a:lnTo>
                  <a:lnTo>
                    <a:pt x="3581400" y="0"/>
                  </a:lnTo>
                  <a:close/>
                </a:path>
              </a:pathLst>
            </a:custGeom>
            <a:solidFill>
              <a:srgbClr val="E6E0EC"/>
            </a:solidFill>
          </p:spPr>
          <p:txBody>
            <a:bodyPr wrap="square" lIns="0" tIns="0" rIns="0" bIns="0" rtlCol="0"/>
            <a:lstStyle/>
            <a:p/>
          </p:txBody>
        </p:sp>
        <p:sp>
          <p:nvSpPr>
            <p:cNvPr id="25" name="object 25"/>
            <p:cNvSpPr/>
            <p:nvPr/>
          </p:nvSpPr>
          <p:spPr>
            <a:xfrm>
              <a:off x="5931898" y="5542626"/>
              <a:ext cx="571574" cy="533400"/>
            </a:xfrm>
            <a:prstGeom prst="rect">
              <a:avLst/>
            </a:prstGeom>
            <a:blipFill>
              <a:blip r:embed="rId8" cstate="print"/>
              <a:stretch>
                <a:fillRect/>
              </a:stretch>
            </a:blipFill>
          </p:spPr>
          <p:txBody>
            <a:bodyPr wrap="square" lIns="0" tIns="0" rIns="0" bIns="0" rtlCol="0"/>
            <a:lstStyle/>
            <a:p/>
          </p:txBody>
        </p:sp>
      </p:grpSp>
      <p:sp>
        <p:nvSpPr>
          <p:cNvPr id="26" name="object 26"/>
          <p:cNvSpPr txBox="1"/>
          <p:nvPr/>
        </p:nvSpPr>
        <p:spPr>
          <a:xfrm>
            <a:off x="5867400" y="5486400"/>
            <a:ext cx="3581400" cy="1600200"/>
          </a:xfrm>
          <a:prstGeom prst="rect">
            <a:avLst/>
          </a:prstGeom>
        </p:spPr>
        <p:txBody>
          <a:bodyPr wrap="square" lIns="0" tIns="65405" rIns="0" bIns="0" rtlCol="0" vert="horz">
            <a:spAutoFit/>
          </a:bodyPr>
          <a:lstStyle/>
          <a:p>
            <a:pPr marL="691515">
              <a:lnSpc>
                <a:spcPct val="100000"/>
              </a:lnSpc>
              <a:spcBef>
                <a:spcPts val="515"/>
              </a:spcBef>
            </a:pPr>
            <a:r>
              <a:rPr dirty="0" sz="1500" spc="-5" b="1">
                <a:latin typeface="Calibri"/>
                <a:cs typeface="Calibri"/>
              </a:rPr>
              <a:t>Provider Instructions:</a:t>
            </a:r>
            <a:endParaRPr sz="1500">
              <a:latin typeface="Calibri"/>
              <a:cs typeface="Calibri"/>
            </a:endParaRPr>
          </a:p>
          <a:p>
            <a:pPr marL="701040" marR="67945">
              <a:lnSpc>
                <a:spcPct val="100899"/>
              </a:lnSpc>
              <a:spcBef>
                <a:spcPts val="484"/>
              </a:spcBef>
            </a:pPr>
            <a:r>
              <a:rPr dirty="0" sz="1100">
                <a:latin typeface="Calibri"/>
                <a:cs typeface="Calibri"/>
              </a:rPr>
              <a:t>At </a:t>
            </a:r>
            <a:r>
              <a:rPr dirty="0" sz="1100" spc="-5">
                <a:latin typeface="Calibri"/>
                <a:cs typeface="Calibri"/>
              </a:rPr>
              <a:t>subsequent visits use relevant cards for  adherence </a:t>
            </a:r>
            <a:r>
              <a:rPr dirty="0" sz="1100" spc="-10">
                <a:latin typeface="Calibri"/>
                <a:cs typeface="Calibri"/>
              </a:rPr>
              <a:t>assessments </a:t>
            </a:r>
            <a:r>
              <a:rPr dirty="0" sz="1100" spc="-5">
                <a:latin typeface="Calibri"/>
                <a:cs typeface="Calibri"/>
              </a:rPr>
              <a:t>and </a:t>
            </a:r>
            <a:r>
              <a:rPr dirty="0" sz="1100" spc="-10">
                <a:latin typeface="Calibri"/>
                <a:cs typeface="Calibri"/>
              </a:rPr>
              <a:t>counseling, </a:t>
            </a:r>
            <a:r>
              <a:rPr dirty="0" sz="1100" spc="-5">
                <a:latin typeface="Calibri"/>
                <a:cs typeface="Calibri"/>
              </a:rPr>
              <a:t>and  explanation of viral load results. </a:t>
            </a:r>
            <a:r>
              <a:rPr dirty="0" sz="1100" spc="-10">
                <a:latin typeface="Calibri"/>
                <a:cs typeface="Calibri"/>
              </a:rPr>
              <a:t>For </a:t>
            </a:r>
            <a:r>
              <a:rPr dirty="0" sz="1100" spc="-5">
                <a:latin typeface="Calibri"/>
                <a:cs typeface="Calibri"/>
              </a:rPr>
              <a:t>example, at  the first follow-up visit after </a:t>
            </a:r>
            <a:r>
              <a:rPr dirty="0" sz="1100">
                <a:latin typeface="Calibri"/>
                <a:cs typeface="Calibri"/>
              </a:rPr>
              <a:t>ARV </a:t>
            </a:r>
            <a:r>
              <a:rPr dirty="0" sz="1100" spc="-5">
                <a:latin typeface="Calibri"/>
                <a:cs typeface="Calibri"/>
              </a:rPr>
              <a:t>switch, use the  cards beginning with “How are you taking ARVs?”  (Card </a:t>
            </a:r>
            <a:r>
              <a:rPr dirty="0" sz="1100">
                <a:latin typeface="Calibri"/>
                <a:cs typeface="Calibri"/>
              </a:rPr>
              <a:t>5) </a:t>
            </a:r>
            <a:r>
              <a:rPr dirty="0" sz="1100" spc="-5">
                <a:latin typeface="Calibri"/>
                <a:cs typeface="Calibri"/>
              </a:rPr>
              <a:t>to assess adherence to new regimen and  provide counseling.</a:t>
            </a:r>
            <a:endParaRPr sz="1100">
              <a:latin typeface="Calibri"/>
              <a:cs typeface="Calibri"/>
            </a:endParaRPr>
          </a:p>
        </p:txBody>
      </p:sp>
      <p:sp>
        <p:nvSpPr>
          <p:cNvPr id="27" name="object 27"/>
          <p:cNvSpPr/>
          <p:nvPr/>
        </p:nvSpPr>
        <p:spPr>
          <a:xfrm>
            <a:off x="457200" y="453529"/>
            <a:ext cx="9144000" cy="848994"/>
          </a:xfrm>
          <a:custGeom>
            <a:avLst/>
            <a:gdLst/>
            <a:ahLst/>
            <a:cxnLst/>
            <a:rect l="l" t="t" r="r" b="b"/>
            <a:pathLst>
              <a:path w="9144000" h="848994">
                <a:moveTo>
                  <a:pt x="9144000" y="0"/>
                </a:moveTo>
                <a:lnTo>
                  <a:pt x="0" y="0"/>
                </a:lnTo>
                <a:lnTo>
                  <a:pt x="0" y="294906"/>
                </a:lnTo>
                <a:lnTo>
                  <a:pt x="0" y="848690"/>
                </a:lnTo>
                <a:lnTo>
                  <a:pt x="9144000" y="848690"/>
                </a:lnTo>
                <a:lnTo>
                  <a:pt x="9144000" y="294906"/>
                </a:lnTo>
                <a:lnTo>
                  <a:pt x="9144000" y="0"/>
                </a:lnTo>
                <a:close/>
              </a:path>
            </a:pathLst>
          </a:custGeom>
          <a:solidFill>
            <a:srgbClr val="7F7F7F"/>
          </a:solidFill>
        </p:spPr>
        <p:txBody>
          <a:bodyPr wrap="square" lIns="0" tIns="0" rIns="0" bIns="0" rtlCol="0"/>
          <a:lstStyle/>
          <a:p/>
        </p:txBody>
      </p:sp>
      <p:sp>
        <p:nvSpPr>
          <p:cNvPr id="28" name="object 28"/>
          <p:cNvSpPr txBox="1">
            <a:spLocks noGrp="1"/>
          </p:cNvSpPr>
          <p:nvPr>
            <p:ph type="title"/>
          </p:nvPr>
        </p:nvSpPr>
        <p:spPr>
          <a:xfrm>
            <a:off x="936748" y="625347"/>
            <a:ext cx="4432300" cy="452120"/>
          </a:xfrm>
          <a:prstGeom prst="rect"/>
        </p:spPr>
        <p:txBody>
          <a:bodyPr wrap="square" lIns="0" tIns="12700" rIns="0" bIns="0" rtlCol="0" vert="horz">
            <a:spAutoFit/>
          </a:bodyPr>
          <a:lstStyle/>
          <a:p>
            <a:pPr marL="12700">
              <a:lnSpc>
                <a:spcPct val="100000"/>
              </a:lnSpc>
              <a:spcBef>
                <a:spcPts val="100"/>
              </a:spcBef>
            </a:pPr>
            <a:r>
              <a:rPr dirty="0" sz="2800">
                <a:solidFill>
                  <a:srgbClr val="FFFFFF"/>
                </a:solidFill>
              </a:rPr>
              <a:t>20. </a:t>
            </a:r>
            <a:r>
              <a:rPr dirty="0" sz="2800" spc="-45">
                <a:solidFill>
                  <a:srgbClr val="FFFFFF"/>
                </a:solidFill>
              </a:rPr>
              <a:t>ARVs </a:t>
            </a:r>
            <a:r>
              <a:rPr dirty="0" sz="2800" spc="-10">
                <a:solidFill>
                  <a:srgbClr val="FFFFFF"/>
                </a:solidFill>
              </a:rPr>
              <a:t>are </a:t>
            </a:r>
            <a:r>
              <a:rPr dirty="0" sz="2800" spc="-5">
                <a:solidFill>
                  <a:srgbClr val="FFFFFF"/>
                </a:solidFill>
              </a:rPr>
              <a:t>not </a:t>
            </a:r>
            <a:r>
              <a:rPr dirty="0" sz="2800" spc="-10">
                <a:solidFill>
                  <a:srgbClr val="FFFFFF"/>
                </a:solidFill>
              </a:rPr>
              <a:t>working</a:t>
            </a:r>
            <a:r>
              <a:rPr dirty="0" sz="2800" spc="50">
                <a:solidFill>
                  <a:srgbClr val="FFFFFF"/>
                </a:solidFill>
              </a:rPr>
              <a:t> </a:t>
            </a:r>
            <a:r>
              <a:rPr dirty="0" sz="2800" spc="-10">
                <a:solidFill>
                  <a:srgbClr val="FFFFFF"/>
                </a:solidFill>
              </a:rPr>
              <a:t>well</a:t>
            </a:r>
            <a:endParaRPr sz="2800"/>
          </a:p>
        </p:txBody>
      </p:sp>
      <p:grpSp>
        <p:nvGrpSpPr>
          <p:cNvPr id="29" name="object 29"/>
          <p:cNvGrpSpPr/>
          <p:nvPr/>
        </p:nvGrpSpPr>
        <p:grpSpPr>
          <a:xfrm>
            <a:off x="7691437" y="743672"/>
            <a:ext cx="1740535" cy="1233170"/>
            <a:chOff x="7691437" y="743672"/>
            <a:chExt cx="1740535" cy="1233170"/>
          </a:xfrm>
        </p:grpSpPr>
        <p:sp>
          <p:nvSpPr>
            <p:cNvPr id="30" name="object 30"/>
            <p:cNvSpPr/>
            <p:nvPr/>
          </p:nvSpPr>
          <p:spPr>
            <a:xfrm>
              <a:off x="7696200" y="748435"/>
              <a:ext cx="1731010" cy="1223645"/>
            </a:xfrm>
            <a:custGeom>
              <a:avLst/>
              <a:gdLst/>
              <a:ahLst/>
              <a:cxnLst/>
              <a:rect l="l" t="t" r="r" b="b"/>
              <a:pathLst>
                <a:path w="1731009" h="1223645">
                  <a:moveTo>
                    <a:pt x="1730837" y="0"/>
                  </a:moveTo>
                  <a:lnTo>
                    <a:pt x="0" y="0"/>
                  </a:lnTo>
                  <a:lnTo>
                    <a:pt x="0" y="1223623"/>
                  </a:lnTo>
                  <a:lnTo>
                    <a:pt x="1730837" y="1223623"/>
                  </a:lnTo>
                  <a:lnTo>
                    <a:pt x="1730837" y="0"/>
                  </a:lnTo>
                  <a:close/>
                </a:path>
              </a:pathLst>
            </a:custGeom>
            <a:solidFill>
              <a:srgbClr val="FFFFFF"/>
            </a:solidFill>
          </p:spPr>
          <p:txBody>
            <a:bodyPr wrap="square" lIns="0" tIns="0" rIns="0" bIns="0" rtlCol="0"/>
            <a:lstStyle/>
            <a:p/>
          </p:txBody>
        </p:sp>
        <p:sp>
          <p:nvSpPr>
            <p:cNvPr id="31" name="object 31"/>
            <p:cNvSpPr/>
            <p:nvPr/>
          </p:nvSpPr>
          <p:spPr>
            <a:xfrm>
              <a:off x="7696200" y="748435"/>
              <a:ext cx="1731010" cy="1223645"/>
            </a:xfrm>
            <a:custGeom>
              <a:avLst/>
              <a:gdLst/>
              <a:ahLst/>
              <a:cxnLst/>
              <a:rect l="l" t="t" r="r" b="b"/>
              <a:pathLst>
                <a:path w="1731009" h="1223645">
                  <a:moveTo>
                    <a:pt x="0" y="0"/>
                  </a:moveTo>
                  <a:lnTo>
                    <a:pt x="1730837" y="0"/>
                  </a:lnTo>
                  <a:lnTo>
                    <a:pt x="1730837" y="1223624"/>
                  </a:lnTo>
                  <a:lnTo>
                    <a:pt x="0" y="1223624"/>
                  </a:lnTo>
                  <a:lnTo>
                    <a:pt x="0" y="0"/>
                  </a:lnTo>
                  <a:close/>
                </a:path>
              </a:pathLst>
            </a:custGeom>
            <a:ln w="9525">
              <a:solidFill>
                <a:srgbClr val="000000"/>
              </a:solidFill>
            </a:ln>
          </p:spPr>
          <p:txBody>
            <a:bodyPr wrap="square" lIns="0" tIns="0" rIns="0" bIns="0" rtlCol="0"/>
            <a:lstStyle/>
            <a:p/>
          </p:txBody>
        </p:sp>
        <p:sp>
          <p:nvSpPr>
            <p:cNvPr id="32" name="object 32"/>
            <p:cNvSpPr/>
            <p:nvPr/>
          </p:nvSpPr>
          <p:spPr>
            <a:xfrm>
              <a:off x="7783046" y="803621"/>
              <a:ext cx="782607" cy="1043607"/>
            </a:xfrm>
            <a:prstGeom prst="rect">
              <a:avLst/>
            </a:prstGeom>
            <a:blipFill>
              <a:blip r:embed="rId9" cstate="print"/>
              <a:stretch>
                <a:fillRect/>
              </a:stretch>
            </a:blipFill>
          </p:spPr>
          <p:txBody>
            <a:bodyPr wrap="square" lIns="0" tIns="0" rIns="0" bIns="0" rtlCol="0"/>
            <a:lstStyle/>
            <a:p/>
          </p:txBody>
        </p:sp>
        <p:sp>
          <p:nvSpPr>
            <p:cNvPr id="33" name="object 33"/>
            <p:cNvSpPr/>
            <p:nvPr/>
          </p:nvSpPr>
          <p:spPr>
            <a:xfrm>
              <a:off x="8591824" y="830500"/>
              <a:ext cx="781050" cy="989852"/>
            </a:xfrm>
            <a:prstGeom prst="rect">
              <a:avLst/>
            </a:prstGeom>
            <a:blipFill>
              <a:blip r:embed="rId10" cstate="print"/>
              <a:stretch>
                <a:fillRect/>
              </a:stretch>
            </a:blipFill>
          </p:spPr>
          <p:txBody>
            <a:bodyPr wrap="square" lIns="0" tIns="0" rIns="0" bIns="0" rtlCol="0"/>
            <a:lstStyle/>
            <a:p/>
          </p:txBody>
        </p:sp>
      </p:grpSp>
      <p:sp>
        <p:nvSpPr>
          <p:cNvPr id="34" name="object 34"/>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7F7F7F"/>
          </a:solidFill>
        </p:spPr>
        <p:txBody>
          <a:bodyPr wrap="square" lIns="0" tIns="0" rIns="0" bIns="0" rtlCol="0"/>
          <a:lstStyl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custGeom>
            <a:avLst/>
            <a:gdLst/>
            <a:ahLst/>
            <a:cxnLst/>
            <a:rect l="l" t="t" r="r" b="b"/>
            <a:pathLst>
              <a:path w="10058400" h="7772400">
                <a:moveTo>
                  <a:pt x="10058400" y="0"/>
                </a:moveTo>
                <a:lnTo>
                  <a:pt x="0" y="0"/>
                </a:lnTo>
                <a:lnTo>
                  <a:pt x="0" y="7772399"/>
                </a:lnTo>
                <a:lnTo>
                  <a:pt x="10058400" y="7772399"/>
                </a:lnTo>
                <a:lnTo>
                  <a:pt x="10058400" y="0"/>
                </a:lnTo>
                <a:close/>
              </a:path>
            </a:pathLst>
          </a:custGeom>
          <a:solidFill>
            <a:srgbClr val="E46C0A"/>
          </a:solidFill>
        </p:spPr>
        <p:txBody>
          <a:bodyPr wrap="square" lIns="0" tIns="0" rIns="0" bIns="0" rtlCol="0"/>
          <a:lstStyle/>
          <a:p/>
        </p:txBody>
      </p:sp>
      <p:sp>
        <p:nvSpPr>
          <p:cNvPr id="3" name="object 3"/>
          <p:cNvSpPr txBox="1"/>
          <p:nvPr/>
        </p:nvSpPr>
        <p:spPr>
          <a:xfrm>
            <a:off x="2976848" y="3041396"/>
            <a:ext cx="4106545" cy="1491615"/>
          </a:xfrm>
          <a:prstGeom prst="rect">
            <a:avLst/>
          </a:prstGeom>
        </p:spPr>
        <p:txBody>
          <a:bodyPr wrap="square" lIns="0" tIns="13335" rIns="0" bIns="0" rtlCol="0" vert="horz">
            <a:spAutoFit/>
          </a:bodyPr>
          <a:lstStyle/>
          <a:p>
            <a:pPr algn="ctr" marL="12700" marR="5080" indent="-1270">
              <a:lnSpc>
                <a:spcPct val="99700"/>
              </a:lnSpc>
              <a:spcBef>
                <a:spcPts val="105"/>
              </a:spcBef>
            </a:pPr>
            <a:r>
              <a:rPr dirty="0" sz="1200" b="1">
                <a:solidFill>
                  <a:srgbClr val="FFFFFF"/>
                </a:solidFill>
                <a:latin typeface="Arial Narrow"/>
                <a:cs typeface="Arial Narrow"/>
              </a:rPr>
              <a:t>A </a:t>
            </a:r>
            <a:r>
              <a:rPr dirty="0" sz="1200" spc="-5" b="1">
                <a:solidFill>
                  <a:srgbClr val="FFFFFF"/>
                </a:solidFill>
                <a:latin typeface="Arial Narrow"/>
                <a:cs typeface="Arial Narrow"/>
              </a:rPr>
              <a:t>global health leader since </a:t>
            </a:r>
            <a:r>
              <a:rPr dirty="0" sz="1200" b="1">
                <a:solidFill>
                  <a:srgbClr val="FFFFFF"/>
                </a:solidFill>
                <a:latin typeface="Arial Narrow"/>
                <a:cs typeface="Arial Narrow"/>
              </a:rPr>
              <a:t>2003, ICAP </a:t>
            </a:r>
            <a:r>
              <a:rPr dirty="0" sz="1200" spc="-5" b="1">
                <a:solidFill>
                  <a:srgbClr val="FFFFFF"/>
                </a:solidFill>
                <a:latin typeface="Arial Narrow"/>
                <a:cs typeface="Arial Narrow"/>
              </a:rPr>
              <a:t>was founded </a:t>
            </a:r>
            <a:r>
              <a:rPr dirty="0" sz="1200" b="1">
                <a:solidFill>
                  <a:srgbClr val="FFFFFF"/>
                </a:solidFill>
                <a:latin typeface="Arial Narrow"/>
                <a:cs typeface="Arial Narrow"/>
              </a:rPr>
              <a:t>at </a:t>
            </a:r>
            <a:r>
              <a:rPr dirty="0" sz="1200" spc="-5" b="1">
                <a:solidFill>
                  <a:srgbClr val="FFFFFF"/>
                </a:solidFill>
                <a:latin typeface="Arial Narrow"/>
                <a:cs typeface="Arial Narrow"/>
              </a:rPr>
              <a:t>Columbia  University with one overarching goal: to improve the health of  families and communities. </a:t>
            </a:r>
            <a:r>
              <a:rPr dirty="0" sz="1200" spc="-15" b="1">
                <a:solidFill>
                  <a:srgbClr val="FFFFFF"/>
                </a:solidFill>
                <a:latin typeface="Arial Narrow"/>
                <a:cs typeface="Arial Narrow"/>
              </a:rPr>
              <a:t>Together </a:t>
            </a:r>
            <a:r>
              <a:rPr dirty="0" sz="1200" spc="-5" b="1">
                <a:solidFill>
                  <a:srgbClr val="FFFFFF"/>
                </a:solidFill>
                <a:latin typeface="Arial Narrow"/>
                <a:cs typeface="Arial Narrow"/>
              </a:rPr>
              <a:t>with its partners—ministries of  health, </a:t>
            </a:r>
            <a:r>
              <a:rPr dirty="0" sz="1200" b="1">
                <a:solidFill>
                  <a:srgbClr val="FFFFFF"/>
                </a:solidFill>
                <a:latin typeface="Arial Narrow"/>
                <a:cs typeface="Arial Narrow"/>
              </a:rPr>
              <a:t>large </a:t>
            </a:r>
            <a:r>
              <a:rPr dirty="0" sz="1200" spc="-5" b="1">
                <a:solidFill>
                  <a:srgbClr val="FFFFFF"/>
                </a:solidFill>
                <a:latin typeface="Arial Narrow"/>
                <a:cs typeface="Arial Narrow"/>
              </a:rPr>
              <a:t>multilaterals, health </a:t>
            </a:r>
            <a:r>
              <a:rPr dirty="0" sz="1200" b="1">
                <a:solidFill>
                  <a:srgbClr val="FFFFFF"/>
                </a:solidFill>
                <a:latin typeface="Arial Narrow"/>
                <a:cs typeface="Arial Narrow"/>
              </a:rPr>
              <a:t>care </a:t>
            </a:r>
            <a:r>
              <a:rPr dirty="0" sz="1200" spc="-5" b="1">
                <a:solidFill>
                  <a:srgbClr val="FFFFFF"/>
                </a:solidFill>
                <a:latin typeface="Arial Narrow"/>
                <a:cs typeface="Arial Narrow"/>
              </a:rPr>
              <a:t>providers, and patients—ICAP  </a:t>
            </a:r>
            <a:r>
              <a:rPr dirty="0" sz="1200" b="1">
                <a:solidFill>
                  <a:srgbClr val="FFFFFF"/>
                </a:solidFill>
                <a:latin typeface="Arial Narrow"/>
                <a:cs typeface="Arial Narrow"/>
              </a:rPr>
              <a:t>strives </a:t>
            </a:r>
            <a:r>
              <a:rPr dirty="0" sz="1200" spc="-5" b="1">
                <a:solidFill>
                  <a:srgbClr val="FFFFFF"/>
                </a:solidFill>
                <a:latin typeface="Arial Narrow"/>
                <a:cs typeface="Arial Narrow"/>
              </a:rPr>
              <a:t>for </a:t>
            </a:r>
            <a:r>
              <a:rPr dirty="0" sz="1200" b="1">
                <a:solidFill>
                  <a:srgbClr val="FFFFFF"/>
                </a:solidFill>
                <a:latin typeface="Arial Narrow"/>
                <a:cs typeface="Arial Narrow"/>
              </a:rPr>
              <a:t>a </a:t>
            </a:r>
            <a:r>
              <a:rPr dirty="0" sz="1200" spc="-5" b="1">
                <a:solidFill>
                  <a:srgbClr val="FFFFFF"/>
                </a:solidFill>
                <a:latin typeface="Arial Narrow"/>
                <a:cs typeface="Arial Narrow"/>
              </a:rPr>
              <a:t>world where health </a:t>
            </a:r>
            <a:r>
              <a:rPr dirty="0" sz="1200" b="1">
                <a:solidFill>
                  <a:srgbClr val="FFFFFF"/>
                </a:solidFill>
                <a:latin typeface="Arial Narrow"/>
                <a:cs typeface="Arial Narrow"/>
              </a:rPr>
              <a:t>is </a:t>
            </a:r>
            <a:r>
              <a:rPr dirty="0" sz="1200" spc="-5" b="1">
                <a:solidFill>
                  <a:srgbClr val="FFFFFF"/>
                </a:solidFill>
                <a:latin typeface="Arial Narrow"/>
                <a:cs typeface="Arial Narrow"/>
              </a:rPr>
              <a:t>available to </a:t>
            </a:r>
            <a:r>
              <a:rPr dirty="0" sz="1200" b="1">
                <a:solidFill>
                  <a:srgbClr val="FFFFFF"/>
                </a:solidFill>
                <a:latin typeface="Arial Narrow"/>
                <a:cs typeface="Arial Narrow"/>
              </a:rPr>
              <a:t>all. </a:t>
            </a:r>
            <a:r>
              <a:rPr dirty="0" sz="1200" spc="-40" b="1">
                <a:solidFill>
                  <a:srgbClr val="FFFFFF"/>
                </a:solidFill>
                <a:latin typeface="Arial Narrow"/>
                <a:cs typeface="Arial Narrow"/>
              </a:rPr>
              <a:t>To </a:t>
            </a:r>
            <a:r>
              <a:rPr dirty="0" sz="1200" spc="-5" b="1">
                <a:solidFill>
                  <a:srgbClr val="FFFFFF"/>
                </a:solidFill>
                <a:latin typeface="Arial Narrow"/>
                <a:cs typeface="Arial Narrow"/>
              </a:rPr>
              <a:t>date, </a:t>
            </a:r>
            <a:r>
              <a:rPr dirty="0" sz="1200" b="1">
                <a:solidFill>
                  <a:srgbClr val="FFFFFF"/>
                </a:solidFill>
                <a:latin typeface="Arial Narrow"/>
                <a:cs typeface="Arial Narrow"/>
              </a:rPr>
              <a:t>ICAP </a:t>
            </a:r>
            <a:r>
              <a:rPr dirty="0" sz="1200" spc="-5" b="1">
                <a:solidFill>
                  <a:srgbClr val="FFFFFF"/>
                </a:solidFill>
                <a:latin typeface="Arial Narrow"/>
                <a:cs typeface="Arial Narrow"/>
              </a:rPr>
              <a:t>has  addressed major public health challenges and the needs of local  health systems through </a:t>
            </a:r>
            <a:r>
              <a:rPr dirty="0" sz="1200" b="1">
                <a:solidFill>
                  <a:srgbClr val="FFFFFF"/>
                </a:solidFill>
                <a:latin typeface="Arial Narrow"/>
                <a:cs typeface="Arial Narrow"/>
              </a:rPr>
              <a:t>6,000 </a:t>
            </a:r>
            <a:r>
              <a:rPr dirty="0" sz="1200" spc="-5" b="1">
                <a:solidFill>
                  <a:srgbClr val="FFFFFF"/>
                </a:solidFill>
                <a:latin typeface="Arial Narrow"/>
                <a:cs typeface="Arial Narrow"/>
              </a:rPr>
              <a:t>sites </a:t>
            </a:r>
            <a:r>
              <a:rPr dirty="0" sz="1200" b="1">
                <a:solidFill>
                  <a:srgbClr val="FFFFFF"/>
                </a:solidFill>
                <a:latin typeface="Arial Narrow"/>
                <a:cs typeface="Arial Narrow"/>
              </a:rPr>
              <a:t>across 30</a:t>
            </a:r>
            <a:r>
              <a:rPr dirty="0" sz="1200" spc="25" b="1">
                <a:solidFill>
                  <a:srgbClr val="FFFFFF"/>
                </a:solidFill>
                <a:latin typeface="Arial Narrow"/>
                <a:cs typeface="Arial Narrow"/>
              </a:rPr>
              <a:t> </a:t>
            </a:r>
            <a:r>
              <a:rPr dirty="0" sz="1200" spc="-5" b="1">
                <a:solidFill>
                  <a:srgbClr val="FFFFFF"/>
                </a:solidFill>
                <a:latin typeface="Arial Narrow"/>
                <a:cs typeface="Arial Narrow"/>
              </a:rPr>
              <a:t>countries.</a:t>
            </a:r>
            <a:endParaRPr sz="1200">
              <a:latin typeface="Arial Narrow"/>
              <a:cs typeface="Arial Narrow"/>
            </a:endParaRPr>
          </a:p>
          <a:p>
            <a:pPr algn="ctr">
              <a:lnSpc>
                <a:spcPct val="100000"/>
              </a:lnSpc>
              <a:spcBef>
                <a:spcPts val="45"/>
              </a:spcBef>
            </a:pPr>
            <a:r>
              <a:rPr dirty="0" sz="1200" spc="-5" b="1">
                <a:solidFill>
                  <a:srgbClr val="FFFFFF"/>
                </a:solidFill>
                <a:latin typeface="Arial Narrow"/>
                <a:cs typeface="Arial Narrow"/>
              </a:rPr>
              <a:t>For more information about </a:t>
            </a:r>
            <a:r>
              <a:rPr dirty="0" sz="1200" spc="-25" b="1">
                <a:solidFill>
                  <a:srgbClr val="FFFFFF"/>
                </a:solidFill>
                <a:latin typeface="Arial Narrow"/>
                <a:cs typeface="Arial Narrow"/>
              </a:rPr>
              <a:t>ICAP, </a:t>
            </a:r>
            <a:r>
              <a:rPr dirty="0" sz="1200" spc="-5" b="1">
                <a:solidFill>
                  <a:srgbClr val="FFFFFF"/>
                </a:solidFill>
                <a:latin typeface="Arial Narrow"/>
                <a:cs typeface="Arial Narrow"/>
              </a:rPr>
              <a:t>visit:</a:t>
            </a:r>
            <a:r>
              <a:rPr dirty="0" sz="1200" spc="60" b="1">
                <a:solidFill>
                  <a:srgbClr val="FFFFFF"/>
                </a:solidFill>
                <a:latin typeface="Arial Narrow"/>
                <a:cs typeface="Arial Narrow"/>
              </a:rPr>
              <a:t> </a:t>
            </a:r>
            <a:r>
              <a:rPr dirty="0" u="sng" sz="1200" spc="-5" b="1">
                <a:solidFill>
                  <a:srgbClr val="FFFFFF"/>
                </a:solidFill>
                <a:uFill>
                  <a:solidFill>
                    <a:srgbClr val="FFFFFF"/>
                  </a:solidFill>
                </a:uFill>
                <a:latin typeface="Arial Narrow"/>
                <a:cs typeface="Arial Narrow"/>
              </a:rPr>
              <a:t>icap.columbia.edu</a:t>
            </a:r>
            <a:endParaRPr sz="1200">
              <a:latin typeface="Arial Narrow"/>
              <a:cs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018" y="631443"/>
            <a:ext cx="6288405" cy="452120"/>
          </a:xfrm>
          <a:prstGeom prst="rect"/>
        </p:spPr>
        <p:txBody>
          <a:bodyPr wrap="square" lIns="0" tIns="12700" rIns="0" bIns="0" rtlCol="0" vert="horz">
            <a:spAutoFit/>
          </a:bodyPr>
          <a:lstStyle/>
          <a:p>
            <a:pPr marL="12700">
              <a:lnSpc>
                <a:spcPct val="100000"/>
              </a:lnSpc>
              <a:spcBef>
                <a:spcPts val="100"/>
              </a:spcBef>
            </a:pPr>
            <a:r>
              <a:rPr dirty="0" sz="2800" spc="-5"/>
              <a:t>Good </a:t>
            </a:r>
            <a:r>
              <a:rPr dirty="0" sz="2800" spc="-10"/>
              <a:t>counseling </a:t>
            </a:r>
            <a:r>
              <a:rPr dirty="0" sz="2800" spc="-5"/>
              <a:t>and </a:t>
            </a:r>
            <a:r>
              <a:rPr dirty="0" sz="2800" spc="-10"/>
              <a:t>communication</a:t>
            </a:r>
            <a:r>
              <a:rPr dirty="0" sz="2800" spc="15"/>
              <a:t> </a:t>
            </a:r>
            <a:r>
              <a:rPr dirty="0" sz="2800" spc="-5"/>
              <a:t>skills</a:t>
            </a:r>
            <a:endParaRPr sz="2800"/>
          </a:p>
        </p:txBody>
      </p:sp>
      <p:sp>
        <p:nvSpPr>
          <p:cNvPr id="3" name="object 3"/>
          <p:cNvSpPr txBox="1"/>
          <p:nvPr/>
        </p:nvSpPr>
        <p:spPr>
          <a:xfrm>
            <a:off x="831321" y="1362963"/>
            <a:ext cx="5698490" cy="1765935"/>
          </a:xfrm>
          <a:prstGeom prst="rect">
            <a:avLst/>
          </a:prstGeom>
        </p:spPr>
        <p:txBody>
          <a:bodyPr wrap="square" lIns="0" tIns="12700" rIns="0" bIns="0" rtlCol="0" vert="horz">
            <a:spAutoFit/>
          </a:bodyPr>
          <a:lstStyle/>
          <a:p>
            <a:pPr marL="241300" marR="62865" indent="-228600">
              <a:lnSpc>
                <a:spcPct val="120000"/>
              </a:lnSpc>
              <a:spcBef>
                <a:spcPts val="100"/>
              </a:spcBef>
              <a:buAutoNum type="arabicPeriod"/>
              <a:tabLst>
                <a:tab pos="241300" algn="l"/>
              </a:tabLst>
            </a:pPr>
            <a:r>
              <a:rPr dirty="0" sz="1600">
                <a:latin typeface="Calibri"/>
                <a:cs typeface="Calibri"/>
              </a:rPr>
              <a:t>Good </a:t>
            </a:r>
            <a:r>
              <a:rPr dirty="0" sz="1600" spc="-5">
                <a:latin typeface="Calibri"/>
                <a:cs typeface="Calibri"/>
              </a:rPr>
              <a:t>counseling and </a:t>
            </a:r>
            <a:r>
              <a:rPr dirty="0" sz="1600" spc="-10">
                <a:latin typeface="Calibri"/>
                <a:cs typeface="Calibri"/>
              </a:rPr>
              <a:t>communication </a:t>
            </a:r>
            <a:r>
              <a:rPr dirty="0" sz="1600" spc="-5">
                <a:latin typeface="Calibri"/>
                <a:cs typeface="Calibri"/>
              </a:rPr>
              <a:t>skills </a:t>
            </a:r>
            <a:r>
              <a:rPr dirty="0" sz="1600" spc="-10">
                <a:latin typeface="Calibri"/>
                <a:cs typeface="Calibri"/>
              </a:rPr>
              <a:t>are essential. </a:t>
            </a:r>
            <a:r>
              <a:rPr dirty="0" sz="1600" spc="-5">
                <a:latin typeface="Calibri"/>
                <a:cs typeface="Calibri"/>
              </a:rPr>
              <a:t>Here </a:t>
            </a:r>
            <a:r>
              <a:rPr dirty="0" sz="1600" spc="-10">
                <a:latin typeface="Calibri"/>
                <a:cs typeface="Calibri"/>
              </a:rPr>
              <a:t>are  </a:t>
            </a:r>
            <a:r>
              <a:rPr dirty="0" sz="1600" spc="-5">
                <a:latin typeface="Calibri"/>
                <a:cs typeface="Calibri"/>
              </a:rPr>
              <a:t>some </a:t>
            </a:r>
            <a:r>
              <a:rPr dirty="0" sz="1600" spc="-10">
                <a:latin typeface="Calibri"/>
                <a:cs typeface="Calibri"/>
              </a:rPr>
              <a:t>useful</a:t>
            </a:r>
            <a:r>
              <a:rPr dirty="0" sz="1600" spc="-5">
                <a:latin typeface="Calibri"/>
                <a:cs typeface="Calibri"/>
              </a:rPr>
              <a:t> </a:t>
            </a:r>
            <a:r>
              <a:rPr dirty="0" sz="1600" spc="-10">
                <a:latin typeface="Calibri"/>
                <a:cs typeface="Calibri"/>
              </a:rPr>
              <a:t>tips:</a:t>
            </a:r>
            <a:endParaRPr sz="1600">
              <a:latin typeface="Calibri"/>
              <a:cs typeface="Calibri"/>
            </a:endParaRPr>
          </a:p>
          <a:p>
            <a:pPr lvl="1" marL="530225" indent="-285115">
              <a:lnSpc>
                <a:spcPct val="100000"/>
              </a:lnSpc>
              <a:spcBef>
                <a:spcPts val="480"/>
              </a:spcBef>
              <a:buFont typeface="Arial"/>
              <a:buChar char="•"/>
              <a:tabLst>
                <a:tab pos="529590" algn="l"/>
                <a:tab pos="530225" algn="l"/>
              </a:tabLst>
            </a:pPr>
            <a:r>
              <a:rPr dirty="0" sz="1600" spc="-15">
                <a:latin typeface="Calibri"/>
                <a:cs typeface="Calibri"/>
              </a:rPr>
              <a:t>Always </a:t>
            </a:r>
            <a:r>
              <a:rPr dirty="0" sz="1600" spc="-20">
                <a:latin typeface="Calibri"/>
                <a:cs typeface="Calibri"/>
              </a:rPr>
              <a:t>make </a:t>
            </a:r>
            <a:r>
              <a:rPr dirty="0" sz="1600" spc="-15" b="1">
                <a:latin typeface="Calibri"/>
                <a:cs typeface="Calibri"/>
              </a:rPr>
              <a:t>eye </a:t>
            </a:r>
            <a:r>
              <a:rPr dirty="0" sz="1600" spc="-10" b="1">
                <a:latin typeface="Calibri"/>
                <a:cs typeface="Calibri"/>
              </a:rPr>
              <a:t>contact </a:t>
            </a:r>
            <a:r>
              <a:rPr dirty="0" sz="1600">
                <a:latin typeface="Calibri"/>
                <a:cs typeface="Calibri"/>
              </a:rPr>
              <a:t>with </a:t>
            </a:r>
            <a:r>
              <a:rPr dirty="0" sz="1600" spc="-5">
                <a:latin typeface="Calibri"/>
                <a:cs typeface="Calibri"/>
              </a:rPr>
              <a:t>the</a:t>
            </a:r>
            <a:r>
              <a:rPr dirty="0" sz="1600" spc="35">
                <a:latin typeface="Calibri"/>
                <a:cs typeface="Calibri"/>
              </a:rPr>
              <a:t> </a:t>
            </a:r>
            <a:r>
              <a:rPr dirty="0" sz="1600" spc="-10">
                <a:latin typeface="Calibri"/>
                <a:cs typeface="Calibri"/>
              </a:rPr>
              <a:t>patient</a:t>
            </a:r>
            <a:endParaRPr sz="1600">
              <a:latin typeface="Calibri"/>
              <a:cs typeface="Calibri"/>
            </a:endParaRPr>
          </a:p>
          <a:p>
            <a:pPr lvl="1" marL="530225" indent="-285115">
              <a:lnSpc>
                <a:spcPct val="100000"/>
              </a:lnSpc>
              <a:spcBef>
                <a:spcPts val="285"/>
              </a:spcBef>
              <a:buFont typeface="Arial"/>
              <a:buChar char="•"/>
              <a:tabLst>
                <a:tab pos="529590" algn="l"/>
                <a:tab pos="530225" algn="l"/>
              </a:tabLst>
            </a:pPr>
            <a:r>
              <a:rPr dirty="0" sz="1600" spc="-5">
                <a:latin typeface="Calibri"/>
                <a:cs typeface="Calibri"/>
              </a:rPr>
              <a:t>Sit </a:t>
            </a:r>
            <a:r>
              <a:rPr dirty="0" sz="1600" spc="-5" b="1">
                <a:latin typeface="Calibri"/>
                <a:cs typeface="Calibri"/>
              </a:rPr>
              <a:t>face </a:t>
            </a:r>
            <a:r>
              <a:rPr dirty="0" sz="1600" spc="-15" b="1">
                <a:latin typeface="Calibri"/>
                <a:cs typeface="Calibri"/>
              </a:rPr>
              <a:t>to</a:t>
            </a:r>
            <a:r>
              <a:rPr dirty="0" sz="1600" b="1">
                <a:latin typeface="Calibri"/>
                <a:cs typeface="Calibri"/>
              </a:rPr>
              <a:t> </a:t>
            </a:r>
            <a:r>
              <a:rPr dirty="0" sz="1600" spc="-5" b="1">
                <a:latin typeface="Calibri"/>
                <a:cs typeface="Calibri"/>
              </a:rPr>
              <a:t>face</a:t>
            </a:r>
            <a:endParaRPr sz="1600">
              <a:latin typeface="Calibri"/>
              <a:cs typeface="Calibri"/>
            </a:endParaRPr>
          </a:p>
          <a:p>
            <a:pPr lvl="1" marL="530225" indent="-285115">
              <a:lnSpc>
                <a:spcPct val="100000"/>
              </a:lnSpc>
              <a:spcBef>
                <a:spcPts val="265"/>
              </a:spcBef>
              <a:buFont typeface="Arial"/>
              <a:buChar char="•"/>
              <a:tabLst>
                <a:tab pos="529590" algn="l"/>
                <a:tab pos="530225" algn="l"/>
              </a:tabLst>
            </a:pPr>
            <a:r>
              <a:rPr dirty="0" sz="1600" spc="-5">
                <a:latin typeface="Calibri"/>
                <a:cs typeface="Calibri"/>
              </a:rPr>
              <a:t>Speak clearly and in </a:t>
            </a:r>
            <a:r>
              <a:rPr dirty="0" sz="1600">
                <a:latin typeface="Calibri"/>
                <a:cs typeface="Calibri"/>
              </a:rPr>
              <a:t>a </a:t>
            </a:r>
            <a:r>
              <a:rPr dirty="0" sz="1600" spc="-10" b="1">
                <a:latin typeface="Calibri"/>
                <a:cs typeface="Calibri"/>
              </a:rPr>
              <a:t>non-threatening</a:t>
            </a:r>
            <a:r>
              <a:rPr dirty="0" sz="1600" b="1">
                <a:latin typeface="Calibri"/>
                <a:cs typeface="Calibri"/>
              </a:rPr>
              <a:t> </a:t>
            </a:r>
            <a:r>
              <a:rPr dirty="0" sz="1600" spc="-5" b="1">
                <a:latin typeface="Calibri"/>
                <a:cs typeface="Calibri"/>
              </a:rPr>
              <a:t>voice</a:t>
            </a:r>
            <a:endParaRPr sz="1600">
              <a:latin typeface="Calibri"/>
              <a:cs typeface="Calibri"/>
            </a:endParaRPr>
          </a:p>
          <a:p>
            <a:pPr lvl="1" marL="530225" indent="-285115">
              <a:lnSpc>
                <a:spcPct val="100000"/>
              </a:lnSpc>
              <a:spcBef>
                <a:spcPts val="385"/>
              </a:spcBef>
              <a:buFont typeface="Arial"/>
              <a:buChar char="•"/>
              <a:tabLst>
                <a:tab pos="529590" algn="l"/>
                <a:tab pos="530225" algn="l"/>
              </a:tabLst>
            </a:pPr>
            <a:r>
              <a:rPr dirty="0" sz="1600">
                <a:latin typeface="Calibri"/>
                <a:cs typeface="Calibri"/>
              </a:rPr>
              <a:t>Be </a:t>
            </a:r>
            <a:r>
              <a:rPr dirty="0" sz="1600" spc="-5" b="1">
                <a:latin typeface="Calibri"/>
                <a:cs typeface="Calibri"/>
              </a:rPr>
              <a:t>non-judgmental and respectful—do </a:t>
            </a:r>
            <a:r>
              <a:rPr dirty="0" sz="1600" b="1">
                <a:latin typeface="Calibri"/>
                <a:cs typeface="Calibri"/>
              </a:rPr>
              <a:t>not </a:t>
            </a:r>
            <a:r>
              <a:rPr dirty="0" sz="1600" spc="-5" b="1">
                <a:latin typeface="Calibri"/>
                <a:cs typeface="Calibri"/>
              </a:rPr>
              <a:t>blame </a:t>
            </a:r>
            <a:r>
              <a:rPr dirty="0" sz="1600" b="1">
                <a:latin typeface="Calibri"/>
                <a:cs typeface="Calibri"/>
              </a:rPr>
              <a:t>or</a:t>
            </a:r>
            <a:r>
              <a:rPr dirty="0" sz="1600" spc="-10" b="1">
                <a:latin typeface="Calibri"/>
                <a:cs typeface="Calibri"/>
              </a:rPr>
              <a:t> criticize!</a:t>
            </a:r>
            <a:endParaRPr sz="1600">
              <a:latin typeface="Calibri"/>
              <a:cs typeface="Calibri"/>
            </a:endParaRPr>
          </a:p>
        </p:txBody>
      </p:sp>
      <p:sp>
        <p:nvSpPr>
          <p:cNvPr id="4" name="object 4"/>
          <p:cNvSpPr txBox="1"/>
          <p:nvPr/>
        </p:nvSpPr>
        <p:spPr>
          <a:xfrm>
            <a:off x="831321" y="3298444"/>
            <a:ext cx="5549265" cy="897255"/>
          </a:xfrm>
          <a:prstGeom prst="rect">
            <a:avLst/>
          </a:prstGeom>
        </p:spPr>
        <p:txBody>
          <a:bodyPr wrap="square" lIns="0" tIns="10795" rIns="0" bIns="0" rtlCol="0" vert="horz">
            <a:spAutoFit/>
          </a:bodyPr>
          <a:lstStyle/>
          <a:p>
            <a:pPr marL="241300" marR="5080" indent="-228600">
              <a:lnSpc>
                <a:spcPct val="119400"/>
              </a:lnSpc>
              <a:spcBef>
                <a:spcPts val="85"/>
              </a:spcBef>
            </a:pPr>
            <a:r>
              <a:rPr dirty="0" sz="1600">
                <a:latin typeface="Calibri"/>
                <a:cs typeface="Calibri"/>
              </a:rPr>
              <a:t>2. </a:t>
            </a:r>
            <a:r>
              <a:rPr dirty="0" sz="1600" spc="-75">
                <a:latin typeface="Calibri"/>
                <a:cs typeface="Calibri"/>
              </a:rPr>
              <a:t>To </a:t>
            </a:r>
            <a:r>
              <a:rPr dirty="0" sz="1600" spc="-5">
                <a:latin typeface="Calibri"/>
                <a:cs typeface="Calibri"/>
              </a:rPr>
              <a:t>be most </a:t>
            </a:r>
            <a:r>
              <a:rPr dirty="0" sz="1600" spc="-15">
                <a:latin typeface="Calibri"/>
                <a:cs typeface="Calibri"/>
              </a:rPr>
              <a:t>effective </a:t>
            </a:r>
            <a:r>
              <a:rPr dirty="0" sz="1600" spc="-5">
                <a:latin typeface="Calibri"/>
                <a:cs typeface="Calibri"/>
              </a:rPr>
              <a:t>in </a:t>
            </a:r>
            <a:r>
              <a:rPr dirty="0" sz="1600" spc="-10">
                <a:latin typeface="Calibri"/>
                <a:cs typeface="Calibri"/>
              </a:rPr>
              <a:t>increasing </a:t>
            </a:r>
            <a:r>
              <a:rPr dirty="0" sz="1600" spc="-5">
                <a:latin typeface="Calibri"/>
                <a:cs typeface="Calibri"/>
              </a:rPr>
              <a:t>adherence </a:t>
            </a:r>
            <a:r>
              <a:rPr dirty="0" sz="1600" spc="-10">
                <a:latin typeface="Calibri"/>
                <a:cs typeface="Calibri"/>
              </a:rPr>
              <a:t>to </a:t>
            </a:r>
            <a:r>
              <a:rPr dirty="0" sz="1600" spc="-20">
                <a:latin typeface="Calibri"/>
                <a:cs typeface="Calibri"/>
              </a:rPr>
              <a:t>ARVs, </a:t>
            </a:r>
            <a:r>
              <a:rPr dirty="0" sz="1600" spc="-5">
                <a:latin typeface="Calibri"/>
                <a:cs typeface="Calibri"/>
              </a:rPr>
              <a:t>use the  </a:t>
            </a:r>
            <a:r>
              <a:rPr dirty="0" sz="1600" spc="-10">
                <a:latin typeface="Calibri"/>
                <a:cs typeface="Calibri"/>
              </a:rPr>
              <a:t>following OARS </a:t>
            </a:r>
            <a:r>
              <a:rPr dirty="0" sz="1600" spc="-5">
                <a:latin typeface="Calibri"/>
                <a:cs typeface="Calibri"/>
              </a:rPr>
              <a:t>techniques (</a:t>
            </a:r>
            <a:r>
              <a:rPr dirty="0" sz="1600" spc="-5" b="1">
                <a:latin typeface="Calibri"/>
                <a:cs typeface="Calibri"/>
              </a:rPr>
              <a:t>O</a:t>
            </a:r>
            <a:r>
              <a:rPr dirty="0" sz="1600" spc="-5">
                <a:latin typeface="Calibri"/>
                <a:cs typeface="Calibri"/>
              </a:rPr>
              <a:t>pen-ended questions, </a:t>
            </a:r>
            <a:r>
              <a:rPr dirty="0" sz="1600" spc="-5" b="1">
                <a:latin typeface="Calibri"/>
                <a:cs typeface="Calibri"/>
              </a:rPr>
              <a:t>A</a:t>
            </a:r>
            <a:r>
              <a:rPr dirty="0" sz="1600" spc="-5">
                <a:latin typeface="Calibri"/>
                <a:cs typeface="Calibri"/>
              </a:rPr>
              <a:t>ffirmation,  </a:t>
            </a:r>
            <a:r>
              <a:rPr dirty="0" sz="1600" spc="-10" b="1">
                <a:latin typeface="Calibri"/>
                <a:cs typeface="Calibri"/>
              </a:rPr>
              <a:t>R</a:t>
            </a:r>
            <a:r>
              <a:rPr dirty="0" sz="1600" spc="-10">
                <a:latin typeface="Calibri"/>
                <a:cs typeface="Calibri"/>
              </a:rPr>
              <a:t>eflective listening, </a:t>
            </a:r>
            <a:r>
              <a:rPr dirty="0" sz="1600" spc="-5" b="1">
                <a:latin typeface="Calibri"/>
                <a:cs typeface="Calibri"/>
              </a:rPr>
              <a:t>S</a:t>
            </a:r>
            <a:r>
              <a:rPr dirty="0" sz="1600" spc="-5">
                <a:latin typeface="Calibri"/>
                <a:cs typeface="Calibri"/>
              </a:rPr>
              <a:t>ummary</a:t>
            </a:r>
            <a:r>
              <a:rPr dirty="0" sz="1600" spc="20">
                <a:latin typeface="Calibri"/>
                <a:cs typeface="Calibri"/>
              </a:rPr>
              <a:t> </a:t>
            </a:r>
            <a:r>
              <a:rPr dirty="0" sz="1600" spc="-10">
                <a:latin typeface="Calibri"/>
                <a:cs typeface="Calibri"/>
              </a:rPr>
              <a:t>statements):</a:t>
            </a:r>
            <a:endParaRPr sz="1600">
              <a:latin typeface="Calibri"/>
              <a:cs typeface="Calibri"/>
            </a:endParaRPr>
          </a:p>
        </p:txBody>
      </p:sp>
      <p:sp>
        <p:nvSpPr>
          <p:cNvPr id="5" name="object 5"/>
          <p:cNvSpPr txBox="1"/>
          <p:nvPr/>
        </p:nvSpPr>
        <p:spPr>
          <a:xfrm>
            <a:off x="831321" y="4462780"/>
            <a:ext cx="5537200" cy="2488565"/>
          </a:xfrm>
          <a:prstGeom prst="rect">
            <a:avLst/>
          </a:prstGeom>
        </p:spPr>
        <p:txBody>
          <a:bodyPr wrap="square" lIns="0" tIns="12700" rIns="0" bIns="0" rtlCol="0" vert="horz">
            <a:spAutoFit/>
          </a:bodyPr>
          <a:lstStyle/>
          <a:p>
            <a:pPr marL="12700" marR="118745">
              <a:lnSpc>
                <a:spcPct val="120000"/>
              </a:lnSpc>
              <a:spcBef>
                <a:spcPts val="100"/>
              </a:spcBef>
            </a:pPr>
            <a:r>
              <a:rPr dirty="0" sz="1600" b="1">
                <a:latin typeface="Calibri"/>
                <a:cs typeface="Calibri"/>
              </a:rPr>
              <a:t>O: </a:t>
            </a:r>
            <a:r>
              <a:rPr dirty="0" sz="1600" spc="-5" b="1">
                <a:latin typeface="Calibri"/>
                <a:cs typeface="Calibri"/>
              </a:rPr>
              <a:t>Open-ended questions </a:t>
            </a:r>
            <a:r>
              <a:rPr dirty="0" sz="1600" spc="-10" b="1">
                <a:latin typeface="Calibri"/>
                <a:cs typeface="Calibri"/>
              </a:rPr>
              <a:t>(avoid </a:t>
            </a:r>
            <a:r>
              <a:rPr dirty="0" sz="1600" spc="-5" b="1">
                <a:latin typeface="Calibri"/>
                <a:cs typeface="Calibri"/>
              </a:rPr>
              <a:t>questions </a:t>
            </a:r>
            <a:r>
              <a:rPr dirty="0" sz="1600" spc="-10" b="1">
                <a:latin typeface="Calibri"/>
                <a:cs typeface="Calibri"/>
              </a:rPr>
              <a:t>that are answered </a:t>
            </a:r>
            <a:r>
              <a:rPr dirty="0" sz="1600" spc="-5" b="1">
                <a:latin typeface="Calibri"/>
                <a:cs typeface="Calibri"/>
              </a:rPr>
              <a:t>as  </a:t>
            </a:r>
            <a:r>
              <a:rPr dirty="0" sz="1600" spc="-25" b="1">
                <a:latin typeface="Calibri"/>
                <a:cs typeface="Calibri"/>
              </a:rPr>
              <a:t>Yes/No)</a:t>
            </a:r>
            <a:endParaRPr sz="1600">
              <a:latin typeface="Calibri"/>
              <a:cs typeface="Calibri"/>
            </a:endParaRPr>
          </a:p>
          <a:p>
            <a:pPr marL="530225" indent="-285115">
              <a:lnSpc>
                <a:spcPct val="100000"/>
              </a:lnSpc>
              <a:spcBef>
                <a:spcPts val="480"/>
              </a:spcBef>
              <a:buFont typeface="Arial"/>
              <a:buChar char="•"/>
              <a:tabLst>
                <a:tab pos="529590" algn="l"/>
                <a:tab pos="530225" algn="l"/>
              </a:tabLst>
            </a:pPr>
            <a:r>
              <a:rPr dirty="0" sz="1600" spc="-10">
                <a:latin typeface="Calibri"/>
                <a:cs typeface="Calibri"/>
              </a:rPr>
              <a:t>What </a:t>
            </a:r>
            <a:r>
              <a:rPr dirty="0" sz="1600" spc="-15">
                <a:latin typeface="Calibri"/>
                <a:cs typeface="Calibri"/>
              </a:rPr>
              <a:t>makes </a:t>
            </a:r>
            <a:r>
              <a:rPr dirty="0" sz="1600" spc="-5">
                <a:latin typeface="Calibri"/>
                <a:cs typeface="Calibri"/>
              </a:rPr>
              <a:t>it </a:t>
            </a:r>
            <a:r>
              <a:rPr dirty="0" sz="1600" spc="-10">
                <a:latin typeface="Calibri"/>
                <a:cs typeface="Calibri"/>
              </a:rPr>
              <a:t>difficult to </a:t>
            </a:r>
            <a:r>
              <a:rPr dirty="0" sz="1600" spc="-20">
                <a:latin typeface="Calibri"/>
                <a:cs typeface="Calibri"/>
              </a:rPr>
              <a:t>take </a:t>
            </a:r>
            <a:r>
              <a:rPr dirty="0" sz="1600" spc="-5">
                <a:latin typeface="Calibri"/>
                <a:cs typeface="Calibri"/>
              </a:rPr>
              <a:t>your </a:t>
            </a:r>
            <a:r>
              <a:rPr dirty="0" sz="1600" spc="-25">
                <a:latin typeface="Calibri"/>
                <a:cs typeface="Calibri"/>
              </a:rPr>
              <a:t>ARVs </a:t>
            </a:r>
            <a:r>
              <a:rPr dirty="0" sz="1600" spc="-5">
                <a:latin typeface="Calibri"/>
                <a:cs typeface="Calibri"/>
              </a:rPr>
              <a:t>every</a:t>
            </a:r>
            <a:r>
              <a:rPr dirty="0" sz="1600" spc="110">
                <a:latin typeface="Calibri"/>
                <a:cs typeface="Calibri"/>
              </a:rPr>
              <a:t> </a:t>
            </a:r>
            <a:r>
              <a:rPr dirty="0" sz="1600" spc="-15">
                <a:latin typeface="Calibri"/>
                <a:cs typeface="Calibri"/>
              </a:rPr>
              <a:t>day?</a:t>
            </a:r>
            <a:endParaRPr sz="1600">
              <a:latin typeface="Calibri"/>
              <a:cs typeface="Calibri"/>
            </a:endParaRPr>
          </a:p>
          <a:p>
            <a:pPr marL="529590" marR="5080" indent="-284480">
              <a:lnSpc>
                <a:spcPct val="100000"/>
              </a:lnSpc>
              <a:spcBef>
                <a:spcPts val="260"/>
              </a:spcBef>
              <a:buFont typeface="Arial"/>
              <a:buChar char="•"/>
              <a:tabLst>
                <a:tab pos="529590" algn="l"/>
                <a:tab pos="530225" algn="l"/>
              </a:tabLst>
            </a:pPr>
            <a:r>
              <a:rPr dirty="0" sz="1600" spc="-10">
                <a:latin typeface="Calibri"/>
                <a:cs typeface="Calibri"/>
              </a:rPr>
              <a:t>What </a:t>
            </a:r>
            <a:r>
              <a:rPr dirty="0" sz="1600" spc="-15">
                <a:latin typeface="Calibri"/>
                <a:cs typeface="Calibri"/>
              </a:rPr>
              <a:t>have </a:t>
            </a:r>
            <a:r>
              <a:rPr dirty="0" sz="1600" spc="-5">
                <a:latin typeface="Calibri"/>
                <a:cs typeface="Calibri"/>
              </a:rPr>
              <a:t>you </a:t>
            </a:r>
            <a:r>
              <a:rPr dirty="0" sz="1600" spc="-10">
                <a:latin typeface="Calibri"/>
                <a:cs typeface="Calibri"/>
              </a:rPr>
              <a:t>already </a:t>
            </a:r>
            <a:r>
              <a:rPr dirty="0" sz="1600" spc="-5">
                <a:latin typeface="Calibri"/>
                <a:cs typeface="Calibri"/>
              </a:rPr>
              <a:t>done </a:t>
            </a:r>
            <a:r>
              <a:rPr dirty="0" sz="1600" spc="-10">
                <a:latin typeface="Calibri"/>
                <a:cs typeface="Calibri"/>
              </a:rPr>
              <a:t>to </a:t>
            </a:r>
            <a:r>
              <a:rPr dirty="0" sz="1600">
                <a:latin typeface="Calibri"/>
                <a:cs typeface="Calibri"/>
              </a:rPr>
              <a:t>try </a:t>
            </a:r>
            <a:r>
              <a:rPr dirty="0" sz="1600" spc="-5">
                <a:latin typeface="Calibri"/>
                <a:cs typeface="Calibri"/>
              </a:rPr>
              <a:t>and </a:t>
            </a:r>
            <a:r>
              <a:rPr dirty="0" sz="1600" spc="-20">
                <a:latin typeface="Calibri"/>
                <a:cs typeface="Calibri"/>
              </a:rPr>
              <a:t>take </a:t>
            </a:r>
            <a:r>
              <a:rPr dirty="0" sz="1600" spc="-5">
                <a:latin typeface="Calibri"/>
                <a:cs typeface="Calibri"/>
              </a:rPr>
              <a:t>your </a:t>
            </a:r>
            <a:r>
              <a:rPr dirty="0" sz="1600" spc="-25">
                <a:latin typeface="Calibri"/>
                <a:cs typeface="Calibri"/>
              </a:rPr>
              <a:t>ARVs </a:t>
            </a:r>
            <a:r>
              <a:rPr dirty="0" sz="1600" spc="-5">
                <a:latin typeface="Calibri"/>
                <a:cs typeface="Calibri"/>
              </a:rPr>
              <a:t>every  </a:t>
            </a:r>
            <a:r>
              <a:rPr dirty="0" sz="1600" spc="-10">
                <a:latin typeface="Calibri"/>
                <a:cs typeface="Calibri"/>
              </a:rPr>
              <a:t>day?</a:t>
            </a:r>
            <a:endParaRPr sz="1600">
              <a:latin typeface="Calibri"/>
              <a:cs typeface="Calibri"/>
            </a:endParaRPr>
          </a:p>
          <a:p>
            <a:pPr marL="529590" marR="88265" indent="-284480">
              <a:lnSpc>
                <a:spcPct val="105000"/>
              </a:lnSpc>
              <a:spcBef>
                <a:spcPts val="170"/>
              </a:spcBef>
              <a:buFont typeface="Arial"/>
              <a:buChar char="•"/>
              <a:tabLst>
                <a:tab pos="529590" algn="l"/>
                <a:tab pos="530225" algn="l"/>
              </a:tabLst>
            </a:pPr>
            <a:r>
              <a:rPr dirty="0" sz="1600" spc="-15">
                <a:latin typeface="Calibri"/>
                <a:cs typeface="Calibri"/>
              </a:rPr>
              <a:t>Why </a:t>
            </a:r>
            <a:r>
              <a:rPr dirty="0" sz="1600" spc="-5">
                <a:latin typeface="Calibri"/>
                <a:cs typeface="Calibri"/>
              </a:rPr>
              <a:t>do you think you (will need to) need </a:t>
            </a:r>
            <a:r>
              <a:rPr dirty="0" sz="1600" spc="-10">
                <a:latin typeface="Calibri"/>
                <a:cs typeface="Calibri"/>
              </a:rPr>
              <a:t>to give </a:t>
            </a:r>
            <a:r>
              <a:rPr dirty="0" sz="1600" spc="-15">
                <a:latin typeface="Calibri"/>
                <a:cs typeface="Calibri"/>
              </a:rPr>
              <a:t>infant </a:t>
            </a:r>
            <a:r>
              <a:rPr dirty="0" sz="1600" spc="-10">
                <a:latin typeface="Calibri"/>
                <a:cs typeface="Calibri"/>
              </a:rPr>
              <a:t>ARV  prophylaxis to </a:t>
            </a:r>
            <a:r>
              <a:rPr dirty="0" sz="1600" spc="-5">
                <a:latin typeface="Calibri"/>
                <a:cs typeface="Calibri"/>
              </a:rPr>
              <a:t>your</a:t>
            </a:r>
            <a:r>
              <a:rPr dirty="0" sz="1600" spc="15">
                <a:latin typeface="Calibri"/>
                <a:cs typeface="Calibri"/>
              </a:rPr>
              <a:t> </a:t>
            </a:r>
            <a:r>
              <a:rPr dirty="0" sz="1600" spc="-5">
                <a:latin typeface="Calibri"/>
                <a:cs typeface="Calibri"/>
              </a:rPr>
              <a:t>baby?</a:t>
            </a:r>
            <a:endParaRPr sz="1600">
              <a:latin typeface="Calibri"/>
              <a:cs typeface="Calibri"/>
            </a:endParaRPr>
          </a:p>
          <a:p>
            <a:pPr marL="529590" marR="32384" indent="-284480">
              <a:lnSpc>
                <a:spcPts val="1900"/>
              </a:lnSpc>
              <a:spcBef>
                <a:spcPts val="345"/>
              </a:spcBef>
              <a:buFont typeface="Arial"/>
              <a:buChar char="•"/>
              <a:tabLst>
                <a:tab pos="529590" algn="l"/>
                <a:tab pos="530225" algn="l"/>
              </a:tabLst>
            </a:pPr>
            <a:r>
              <a:rPr dirty="0" sz="1600" spc="-10">
                <a:latin typeface="Calibri"/>
                <a:cs typeface="Calibri"/>
              </a:rPr>
              <a:t>What </a:t>
            </a:r>
            <a:r>
              <a:rPr dirty="0" sz="1600" spc="-5">
                <a:latin typeface="Calibri"/>
                <a:cs typeface="Calibri"/>
              </a:rPr>
              <a:t>do you think is </a:t>
            </a:r>
            <a:r>
              <a:rPr dirty="0" sz="1600" spc="-15">
                <a:latin typeface="Calibri"/>
                <a:cs typeface="Calibri"/>
              </a:rPr>
              <a:t>likely </a:t>
            </a:r>
            <a:r>
              <a:rPr dirty="0" sz="1600" spc="-10">
                <a:latin typeface="Calibri"/>
                <a:cs typeface="Calibri"/>
              </a:rPr>
              <a:t>to </a:t>
            </a:r>
            <a:r>
              <a:rPr dirty="0" sz="1600" spc="-5">
                <a:latin typeface="Calibri"/>
                <a:cs typeface="Calibri"/>
              </a:rPr>
              <a:t>happen if you </a:t>
            </a:r>
            <a:r>
              <a:rPr dirty="0" sz="1600" spc="-15">
                <a:latin typeface="Calibri"/>
                <a:cs typeface="Calibri"/>
              </a:rPr>
              <a:t>keep </a:t>
            </a:r>
            <a:r>
              <a:rPr dirty="0" sz="1600" spc="-10">
                <a:latin typeface="Calibri"/>
                <a:cs typeface="Calibri"/>
              </a:rPr>
              <a:t>taking </a:t>
            </a:r>
            <a:r>
              <a:rPr dirty="0" sz="1600" spc="-5">
                <a:latin typeface="Calibri"/>
                <a:cs typeface="Calibri"/>
              </a:rPr>
              <a:t>your  </a:t>
            </a:r>
            <a:r>
              <a:rPr dirty="0" sz="1600" spc="-25">
                <a:latin typeface="Calibri"/>
                <a:cs typeface="Calibri"/>
              </a:rPr>
              <a:t>ARVs </a:t>
            </a:r>
            <a:r>
              <a:rPr dirty="0" sz="1600" spc="-5">
                <a:latin typeface="Calibri"/>
                <a:cs typeface="Calibri"/>
              </a:rPr>
              <a:t>as you </a:t>
            </a:r>
            <a:r>
              <a:rPr dirty="0" sz="1600" spc="-10">
                <a:latin typeface="Calibri"/>
                <a:cs typeface="Calibri"/>
              </a:rPr>
              <a:t>are</a:t>
            </a:r>
            <a:r>
              <a:rPr dirty="0" sz="1600" spc="30">
                <a:latin typeface="Calibri"/>
                <a:cs typeface="Calibri"/>
              </a:rPr>
              <a:t> </a:t>
            </a:r>
            <a:r>
              <a:rPr dirty="0" sz="1600" spc="-5">
                <a:latin typeface="Calibri"/>
                <a:cs typeface="Calibri"/>
              </a:rPr>
              <a:t>now?</a:t>
            </a:r>
            <a:endParaRPr sz="1600">
              <a:latin typeface="Calibri"/>
              <a:cs typeface="Calibri"/>
            </a:endParaRPr>
          </a:p>
        </p:txBody>
      </p:sp>
      <p:sp>
        <p:nvSpPr>
          <p:cNvPr id="6" name="object 6"/>
          <p:cNvSpPr txBox="1"/>
          <p:nvPr/>
        </p:nvSpPr>
        <p:spPr>
          <a:xfrm>
            <a:off x="7010400" y="2662298"/>
            <a:ext cx="2133600" cy="2062480"/>
          </a:xfrm>
          <a:prstGeom prst="rect">
            <a:avLst/>
          </a:prstGeom>
          <a:solidFill>
            <a:srgbClr val="C3D69B"/>
          </a:solidFill>
        </p:spPr>
        <p:txBody>
          <a:bodyPr wrap="square" lIns="0" tIns="31115" rIns="0" bIns="0" rtlCol="0" vert="horz">
            <a:spAutoFit/>
          </a:bodyPr>
          <a:lstStyle/>
          <a:p>
            <a:pPr marL="91440">
              <a:lnSpc>
                <a:spcPts val="3815"/>
              </a:lnSpc>
              <a:spcBef>
                <a:spcPts val="245"/>
              </a:spcBef>
            </a:pPr>
            <a:r>
              <a:rPr dirty="0" sz="3200" b="1">
                <a:latin typeface="Calibri"/>
                <a:cs typeface="Calibri"/>
              </a:rPr>
              <a:t>O </a:t>
            </a:r>
            <a:r>
              <a:rPr dirty="0" sz="1200" spc="-5">
                <a:latin typeface="Calibri"/>
                <a:cs typeface="Calibri"/>
              </a:rPr>
              <a:t>Open-ended</a:t>
            </a:r>
            <a:r>
              <a:rPr dirty="0" sz="1200" spc="30">
                <a:latin typeface="Calibri"/>
                <a:cs typeface="Calibri"/>
              </a:rPr>
              <a:t> </a:t>
            </a:r>
            <a:r>
              <a:rPr dirty="0" sz="1200" spc="-10">
                <a:latin typeface="Calibri"/>
                <a:cs typeface="Calibri"/>
              </a:rPr>
              <a:t>questions</a:t>
            </a:r>
            <a:endParaRPr sz="1200">
              <a:latin typeface="Calibri"/>
              <a:cs typeface="Calibri"/>
            </a:endParaRPr>
          </a:p>
          <a:p>
            <a:pPr marL="91440">
              <a:lnSpc>
                <a:spcPts val="3815"/>
              </a:lnSpc>
            </a:pPr>
            <a:r>
              <a:rPr dirty="0" sz="3200" b="1">
                <a:latin typeface="Calibri"/>
                <a:cs typeface="Calibri"/>
              </a:rPr>
              <a:t>A</a:t>
            </a:r>
            <a:r>
              <a:rPr dirty="0" sz="3200" spc="260" b="1">
                <a:latin typeface="Calibri"/>
                <a:cs typeface="Calibri"/>
              </a:rPr>
              <a:t> </a:t>
            </a:r>
            <a:r>
              <a:rPr dirty="0" sz="1200" spc="-5">
                <a:latin typeface="Calibri"/>
                <a:cs typeface="Calibri"/>
              </a:rPr>
              <a:t>Affirmation</a:t>
            </a:r>
            <a:endParaRPr sz="1200">
              <a:latin typeface="Calibri"/>
              <a:cs typeface="Calibri"/>
            </a:endParaRPr>
          </a:p>
          <a:p>
            <a:pPr marL="91440">
              <a:lnSpc>
                <a:spcPts val="3815"/>
              </a:lnSpc>
              <a:spcBef>
                <a:spcPts val="70"/>
              </a:spcBef>
            </a:pPr>
            <a:r>
              <a:rPr dirty="0" sz="3200" b="1">
                <a:latin typeface="Calibri"/>
                <a:cs typeface="Calibri"/>
              </a:rPr>
              <a:t>R </a:t>
            </a:r>
            <a:r>
              <a:rPr dirty="0" sz="1200" spc="-10">
                <a:latin typeface="Calibri"/>
                <a:cs typeface="Calibri"/>
              </a:rPr>
              <a:t>Reflective</a:t>
            </a:r>
            <a:r>
              <a:rPr dirty="0" sz="1200" spc="10">
                <a:latin typeface="Calibri"/>
                <a:cs typeface="Calibri"/>
              </a:rPr>
              <a:t> </a:t>
            </a:r>
            <a:r>
              <a:rPr dirty="0" sz="1200" spc="-10">
                <a:latin typeface="Calibri"/>
                <a:cs typeface="Calibri"/>
              </a:rPr>
              <a:t>listening</a:t>
            </a:r>
            <a:endParaRPr sz="1200">
              <a:latin typeface="Calibri"/>
              <a:cs typeface="Calibri"/>
            </a:endParaRPr>
          </a:p>
          <a:p>
            <a:pPr marL="91440">
              <a:lnSpc>
                <a:spcPts val="3815"/>
              </a:lnSpc>
            </a:pPr>
            <a:r>
              <a:rPr dirty="0" sz="3200" b="1">
                <a:latin typeface="Calibri"/>
                <a:cs typeface="Calibri"/>
              </a:rPr>
              <a:t>S </a:t>
            </a:r>
            <a:r>
              <a:rPr dirty="0" sz="1200" spc="-5">
                <a:latin typeface="Calibri"/>
                <a:cs typeface="Calibri"/>
              </a:rPr>
              <a:t>Summary</a:t>
            </a:r>
            <a:r>
              <a:rPr dirty="0" sz="1200" spc="245">
                <a:latin typeface="Calibri"/>
                <a:cs typeface="Calibri"/>
              </a:rPr>
              <a:t> </a:t>
            </a:r>
            <a:r>
              <a:rPr dirty="0" sz="1200" spc="-10">
                <a:latin typeface="Calibri"/>
                <a:cs typeface="Calibri"/>
              </a:rPr>
              <a:t>statements</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018" y="631443"/>
            <a:ext cx="6288405" cy="452120"/>
          </a:xfrm>
          <a:prstGeom prst="rect"/>
        </p:spPr>
        <p:txBody>
          <a:bodyPr wrap="square" lIns="0" tIns="12700" rIns="0" bIns="0" rtlCol="0" vert="horz">
            <a:spAutoFit/>
          </a:bodyPr>
          <a:lstStyle/>
          <a:p>
            <a:pPr marL="12700">
              <a:lnSpc>
                <a:spcPct val="100000"/>
              </a:lnSpc>
              <a:spcBef>
                <a:spcPts val="100"/>
              </a:spcBef>
            </a:pPr>
            <a:r>
              <a:rPr dirty="0" sz="2800" spc="-5"/>
              <a:t>Good </a:t>
            </a:r>
            <a:r>
              <a:rPr dirty="0" sz="2800" spc="-10"/>
              <a:t>counseling </a:t>
            </a:r>
            <a:r>
              <a:rPr dirty="0" sz="2800" spc="-5"/>
              <a:t>and </a:t>
            </a:r>
            <a:r>
              <a:rPr dirty="0" sz="2800" spc="-10"/>
              <a:t>communication</a:t>
            </a:r>
            <a:r>
              <a:rPr dirty="0" sz="2800" spc="15"/>
              <a:t> </a:t>
            </a:r>
            <a:r>
              <a:rPr dirty="0" sz="2800" spc="-5"/>
              <a:t>skills</a:t>
            </a:r>
            <a:endParaRPr sz="2800"/>
          </a:p>
        </p:txBody>
      </p:sp>
      <p:sp>
        <p:nvSpPr>
          <p:cNvPr id="3" name="object 3"/>
          <p:cNvSpPr txBox="1"/>
          <p:nvPr/>
        </p:nvSpPr>
        <p:spPr>
          <a:xfrm>
            <a:off x="831321" y="1220723"/>
            <a:ext cx="5649595" cy="1305560"/>
          </a:xfrm>
          <a:prstGeom prst="rect">
            <a:avLst/>
          </a:prstGeom>
        </p:spPr>
        <p:txBody>
          <a:bodyPr wrap="square" lIns="0" tIns="52069" rIns="0" bIns="0" rtlCol="0" vert="horz">
            <a:spAutoFit/>
          </a:bodyPr>
          <a:lstStyle/>
          <a:p>
            <a:pPr marL="12700">
              <a:lnSpc>
                <a:spcPct val="100000"/>
              </a:lnSpc>
              <a:spcBef>
                <a:spcPts val="409"/>
              </a:spcBef>
            </a:pPr>
            <a:r>
              <a:rPr dirty="0" sz="1400" b="1">
                <a:latin typeface="Calibri"/>
                <a:cs typeface="Calibri"/>
              </a:rPr>
              <a:t>A:</a:t>
            </a:r>
            <a:r>
              <a:rPr dirty="0" sz="1400" spc="-10" b="1">
                <a:latin typeface="Calibri"/>
                <a:cs typeface="Calibri"/>
              </a:rPr>
              <a:t> </a:t>
            </a:r>
            <a:r>
              <a:rPr dirty="0" sz="1400" spc="-5" b="1">
                <a:latin typeface="Calibri"/>
                <a:cs typeface="Calibri"/>
              </a:rPr>
              <a:t>Affirmation</a:t>
            </a:r>
            <a:endParaRPr sz="1400">
              <a:latin typeface="Calibri"/>
              <a:cs typeface="Calibri"/>
            </a:endParaRPr>
          </a:p>
          <a:p>
            <a:pPr marL="12700">
              <a:lnSpc>
                <a:spcPct val="100000"/>
              </a:lnSpc>
              <a:spcBef>
                <a:spcPts val="315"/>
              </a:spcBef>
            </a:pPr>
            <a:r>
              <a:rPr dirty="0" u="sng" sz="1400" i="1">
                <a:uFill>
                  <a:solidFill>
                    <a:srgbClr val="000000"/>
                  </a:solidFill>
                </a:uFill>
                <a:latin typeface="Calibri"/>
                <a:cs typeface="Calibri"/>
              </a:rPr>
              <a:t>I </a:t>
            </a:r>
            <a:r>
              <a:rPr dirty="0" u="sng" sz="1400" spc="-5" i="1">
                <a:uFill>
                  <a:solidFill>
                    <a:srgbClr val="000000"/>
                  </a:solidFill>
                </a:uFill>
                <a:latin typeface="Calibri"/>
                <a:cs typeface="Calibri"/>
              </a:rPr>
              <a:t>appreciate </a:t>
            </a:r>
            <a:r>
              <a:rPr dirty="0" u="sng" sz="1400" i="1">
                <a:uFill>
                  <a:solidFill>
                    <a:srgbClr val="000000"/>
                  </a:solidFill>
                </a:uFill>
                <a:latin typeface="Calibri"/>
                <a:cs typeface="Calibri"/>
              </a:rPr>
              <a:t>that </a:t>
            </a:r>
            <a:r>
              <a:rPr dirty="0" u="sng" sz="1400" spc="-5" i="1">
                <a:uFill>
                  <a:solidFill>
                    <a:srgbClr val="000000"/>
                  </a:solidFill>
                </a:uFill>
                <a:latin typeface="Calibri"/>
                <a:cs typeface="Calibri"/>
              </a:rPr>
              <a:t>you are </a:t>
            </a:r>
            <a:r>
              <a:rPr dirty="0" u="sng" sz="1400" i="1">
                <a:uFill>
                  <a:solidFill>
                    <a:srgbClr val="000000"/>
                  </a:solidFill>
                </a:uFill>
                <a:latin typeface="Calibri"/>
                <a:cs typeface="Calibri"/>
              </a:rPr>
              <a:t>able</a:t>
            </a:r>
            <a:r>
              <a:rPr dirty="0" sz="1400" i="1">
                <a:latin typeface="Calibri"/>
                <a:cs typeface="Calibri"/>
              </a:rPr>
              <a:t> </a:t>
            </a:r>
            <a:r>
              <a:rPr dirty="0" sz="1400" spc="-5">
                <a:latin typeface="Calibri"/>
                <a:cs typeface="Calibri"/>
              </a:rPr>
              <a:t>to </a:t>
            </a:r>
            <a:r>
              <a:rPr dirty="0" sz="1400">
                <a:latin typeface="Calibri"/>
                <a:cs typeface="Calibri"/>
              </a:rPr>
              <a:t>be </a:t>
            </a:r>
            <a:r>
              <a:rPr dirty="0" sz="1400" spc="-5">
                <a:latin typeface="Calibri"/>
                <a:cs typeface="Calibri"/>
              </a:rPr>
              <a:t>honest </a:t>
            </a:r>
            <a:r>
              <a:rPr dirty="0" sz="1400">
                <a:latin typeface="Calibri"/>
                <a:cs typeface="Calibri"/>
              </a:rPr>
              <a:t>about the </a:t>
            </a:r>
            <a:r>
              <a:rPr dirty="0" sz="1400" spc="-15">
                <a:latin typeface="Calibri"/>
                <a:cs typeface="Calibri"/>
              </a:rPr>
              <a:t>way </a:t>
            </a:r>
            <a:r>
              <a:rPr dirty="0" sz="1400" spc="-10">
                <a:latin typeface="Calibri"/>
                <a:cs typeface="Calibri"/>
              </a:rPr>
              <a:t>you </a:t>
            </a:r>
            <a:r>
              <a:rPr dirty="0" sz="1400" spc="-15">
                <a:latin typeface="Calibri"/>
                <a:cs typeface="Calibri"/>
              </a:rPr>
              <a:t>take </a:t>
            </a:r>
            <a:r>
              <a:rPr dirty="0" sz="1400" spc="-5">
                <a:latin typeface="Calibri"/>
                <a:cs typeface="Calibri"/>
              </a:rPr>
              <a:t>your</a:t>
            </a:r>
            <a:r>
              <a:rPr dirty="0" sz="1400" spc="10">
                <a:latin typeface="Calibri"/>
                <a:cs typeface="Calibri"/>
              </a:rPr>
              <a:t> </a:t>
            </a:r>
            <a:r>
              <a:rPr dirty="0" sz="1400" spc="-20">
                <a:latin typeface="Calibri"/>
                <a:cs typeface="Calibri"/>
              </a:rPr>
              <a:t>ARVs.</a:t>
            </a:r>
            <a:endParaRPr sz="1400">
              <a:latin typeface="Calibri"/>
              <a:cs typeface="Calibri"/>
            </a:endParaRPr>
          </a:p>
          <a:p>
            <a:pPr marL="12700" marR="39370">
              <a:lnSpc>
                <a:spcPct val="118600"/>
              </a:lnSpc>
              <a:spcBef>
                <a:spcPts val="20"/>
              </a:spcBef>
            </a:pPr>
            <a:r>
              <a:rPr dirty="0" u="sng" sz="1400" spc="-35" i="1">
                <a:uFill>
                  <a:solidFill>
                    <a:srgbClr val="000000"/>
                  </a:solidFill>
                </a:uFill>
                <a:latin typeface="Calibri"/>
                <a:cs typeface="Calibri"/>
              </a:rPr>
              <a:t>You </a:t>
            </a:r>
            <a:r>
              <a:rPr dirty="0" u="sng" sz="1400" spc="-5" i="1">
                <a:uFill>
                  <a:solidFill>
                    <a:srgbClr val="000000"/>
                  </a:solidFill>
                </a:uFill>
                <a:latin typeface="Calibri"/>
                <a:cs typeface="Calibri"/>
              </a:rPr>
              <a:t>are clearly </a:t>
            </a:r>
            <a:r>
              <a:rPr dirty="0" u="sng" sz="1400" i="1">
                <a:uFill>
                  <a:solidFill>
                    <a:srgbClr val="000000"/>
                  </a:solidFill>
                </a:uFill>
                <a:latin typeface="Calibri"/>
                <a:cs typeface="Calibri"/>
              </a:rPr>
              <a:t>a </a:t>
            </a:r>
            <a:r>
              <a:rPr dirty="0" u="sng" sz="1400" spc="-5" i="1">
                <a:uFill>
                  <a:solidFill>
                    <a:srgbClr val="000000"/>
                  </a:solidFill>
                </a:uFill>
                <a:latin typeface="Calibri"/>
                <a:cs typeface="Calibri"/>
              </a:rPr>
              <a:t>resourceful person</a:t>
            </a:r>
            <a:r>
              <a:rPr dirty="0" sz="1400" spc="-5" i="1">
                <a:latin typeface="Calibri"/>
                <a:cs typeface="Calibri"/>
              </a:rPr>
              <a:t> </a:t>
            </a:r>
            <a:r>
              <a:rPr dirty="0" sz="1400" spc="-5">
                <a:latin typeface="Calibri"/>
                <a:cs typeface="Calibri"/>
              </a:rPr>
              <a:t>to manage </a:t>
            </a:r>
            <a:r>
              <a:rPr dirty="0" sz="1400">
                <a:latin typeface="Calibri"/>
                <a:cs typeface="Calibri"/>
              </a:rPr>
              <a:t>so </a:t>
            </a:r>
            <a:r>
              <a:rPr dirty="0" sz="1400" spc="-10">
                <a:latin typeface="Calibri"/>
                <a:cs typeface="Calibri"/>
              </a:rPr>
              <a:t>many </a:t>
            </a:r>
            <a:r>
              <a:rPr dirty="0" sz="1400" spc="-5">
                <a:latin typeface="Calibri"/>
                <a:cs typeface="Calibri"/>
              </a:rPr>
              <a:t>challenges, especially  </a:t>
            </a:r>
            <a:r>
              <a:rPr dirty="0" sz="1400">
                <a:latin typeface="Calibri"/>
                <a:cs typeface="Calibri"/>
              </a:rPr>
              <a:t>with a </a:t>
            </a:r>
            <a:r>
              <a:rPr dirty="0" sz="1400" spc="-5">
                <a:latin typeface="Calibri"/>
                <a:cs typeface="Calibri"/>
              </a:rPr>
              <a:t>newborn</a:t>
            </a:r>
            <a:r>
              <a:rPr dirty="0" sz="1400" spc="-15">
                <a:latin typeface="Calibri"/>
                <a:cs typeface="Calibri"/>
              </a:rPr>
              <a:t> </a:t>
            </a:r>
            <a:r>
              <a:rPr dirty="0" sz="1400" spc="-20">
                <a:latin typeface="Calibri"/>
                <a:cs typeface="Calibri"/>
              </a:rPr>
              <a:t>baby.</a:t>
            </a:r>
            <a:endParaRPr sz="1400">
              <a:latin typeface="Calibri"/>
              <a:cs typeface="Calibri"/>
            </a:endParaRPr>
          </a:p>
          <a:p>
            <a:pPr marL="12700">
              <a:lnSpc>
                <a:spcPct val="100000"/>
              </a:lnSpc>
              <a:spcBef>
                <a:spcPts val="409"/>
              </a:spcBef>
            </a:pPr>
            <a:r>
              <a:rPr dirty="0" u="sng" sz="1400" spc="-20" i="1">
                <a:uFill>
                  <a:solidFill>
                    <a:srgbClr val="000000"/>
                  </a:solidFill>
                </a:uFill>
                <a:latin typeface="Calibri"/>
                <a:cs typeface="Calibri"/>
              </a:rPr>
              <a:t>You’ve </a:t>
            </a:r>
            <a:r>
              <a:rPr dirty="0" u="sng" sz="1400" spc="-15" i="1">
                <a:uFill>
                  <a:solidFill>
                    <a:srgbClr val="000000"/>
                  </a:solidFill>
                </a:uFill>
                <a:latin typeface="Calibri"/>
                <a:cs typeface="Calibri"/>
              </a:rPr>
              <a:t>worked </a:t>
            </a:r>
            <a:r>
              <a:rPr dirty="0" u="sng" sz="1400" spc="-5" i="1">
                <a:uFill>
                  <a:solidFill>
                    <a:srgbClr val="000000"/>
                  </a:solidFill>
                </a:uFill>
                <a:latin typeface="Calibri"/>
                <a:cs typeface="Calibri"/>
              </a:rPr>
              <a:t>really </a:t>
            </a:r>
            <a:r>
              <a:rPr dirty="0" u="sng" sz="1400" i="1">
                <a:uFill>
                  <a:solidFill>
                    <a:srgbClr val="000000"/>
                  </a:solidFill>
                </a:uFill>
                <a:latin typeface="Calibri"/>
                <a:cs typeface="Calibri"/>
              </a:rPr>
              <a:t>hard</a:t>
            </a:r>
            <a:r>
              <a:rPr dirty="0" sz="1400" i="1">
                <a:latin typeface="Calibri"/>
                <a:cs typeface="Calibri"/>
              </a:rPr>
              <a:t> </a:t>
            </a:r>
            <a:r>
              <a:rPr dirty="0" sz="1400" spc="-5">
                <a:latin typeface="Calibri"/>
                <a:cs typeface="Calibri"/>
              </a:rPr>
              <a:t>to </a:t>
            </a:r>
            <a:r>
              <a:rPr dirty="0" sz="1400" spc="-15">
                <a:latin typeface="Calibri"/>
                <a:cs typeface="Calibri"/>
              </a:rPr>
              <a:t>take </a:t>
            </a:r>
            <a:r>
              <a:rPr dirty="0" sz="1400" spc="-5">
                <a:latin typeface="Calibri"/>
                <a:cs typeface="Calibri"/>
              </a:rPr>
              <a:t>your medications despite </a:t>
            </a:r>
            <a:r>
              <a:rPr dirty="0" sz="1400">
                <a:latin typeface="Calibri"/>
                <a:cs typeface="Calibri"/>
              </a:rPr>
              <a:t>these</a:t>
            </a:r>
            <a:r>
              <a:rPr dirty="0" sz="1400" spc="55">
                <a:latin typeface="Calibri"/>
                <a:cs typeface="Calibri"/>
              </a:rPr>
              <a:t> </a:t>
            </a:r>
            <a:r>
              <a:rPr dirty="0" sz="1400" spc="-5">
                <a:latin typeface="Calibri"/>
                <a:cs typeface="Calibri"/>
              </a:rPr>
              <a:t>challenges.</a:t>
            </a:r>
            <a:endParaRPr sz="1400">
              <a:latin typeface="Calibri"/>
              <a:cs typeface="Calibri"/>
            </a:endParaRPr>
          </a:p>
        </p:txBody>
      </p:sp>
      <p:sp>
        <p:nvSpPr>
          <p:cNvPr id="4" name="object 4"/>
          <p:cNvSpPr txBox="1"/>
          <p:nvPr/>
        </p:nvSpPr>
        <p:spPr>
          <a:xfrm>
            <a:off x="831321" y="2756916"/>
            <a:ext cx="5581650" cy="1562100"/>
          </a:xfrm>
          <a:prstGeom prst="rect">
            <a:avLst/>
          </a:prstGeom>
        </p:spPr>
        <p:txBody>
          <a:bodyPr wrap="square" lIns="0" tIns="52069" rIns="0" bIns="0" rtlCol="0" vert="horz">
            <a:spAutoFit/>
          </a:bodyPr>
          <a:lstStyle/>
          <a:p>
            <a:pPr marL="12700">
              <a:lnSpc>
                <a:spcPct val="100000"/>
              </a:lnSpc>
              <a:spcBef>
                <a:spcPts val="409"/>
              </a:spcBef>
            </a:pPr>
            <a:r>
              <a:rPr dirty="0" sz="1400" spc="-5" b="1">
                <a:latin typeface="Calibri"/>
                <a:cs typeface="Calibri"/>
              </a:rPr>
              <a:t>R: </a:t>
            </a:r>
            <a:r>
              <a:rPr dirty="0" sz="1400" spc="-10" b="1">
                <a:latin typeface="Calibri"/>
                <a:cs typeface="Calibri"/>
              </a:rPr>
              <a:t>Reflective</a:t>
            </a:r>
            <a:r>
              <a:rPr dirty="0" sz="1400" spc="-15" b="1">
                <a:latin typeface="Calibri"/>
                <a:cs typeface="Calibri"/>
              </a:rPr>
              <a:t> </a:t>
            </a:r>
            <a:r>
              <a:rPr dirty="0" sz="1400" spc="-5" b="1">
                <a:latin typeface="Calibri"/>
                <a:cs typeface="Calibri"/>
              </a:rPr>
              <a:t>listening</a:t>
            </a:r>
            <a:endParaRPr sz="1400">
              <a:latin typeface="Calibri"/>
              <a:cs typeface="Calibri"/>
            </a:endParaRPr>
          </a:p>
          <a:p>
            <a:pPr marL="12700">
              <a:lnSpc>
                <a:spcPct val="100000"/>
              </a:lnSpc>
              <a:spcBef>
                <a:spcPts val="310"/>
              </a:spcBef>
            </a:pPr>
            <a:r>
              <a:rPr dirty="0" u="sng" sz="1400" spc="-35" i="1">
                <a:uFill>
                  <a:solidFill>
                    <a:srgbClr val="000000"/>
                  </a:solidFill>
                </a:uFill>
                <a:latin typeface="Calibri"/>
                <a:cs typeface="Calibri"/>
              </a:rPr>
              <a:t>You’re </a:t>
            </a:r>
            <a:r>
              <a:rPr dirty="0" u="sng" sz="1400" spc="-5" i="1">
                <a:uFill>
                  <a:solidFill>
                    <a:srgbClr val="000000"/>
                  </a:solidFill>
                </a:uFill>
                <a:latin typeface="Calibri"/>
                <a:cs typeface="Calibri"/>
              </a:rPr>
              <a:t>wondering </a:t>
            </a:r>
            <a:r>
              <a:rPr dirty="0" u="sng" sz="1400" i="1">
                <a:uFill>
                  <a:solidFill>
                    <a:srgbClr val="000000"/>
                  </a:solidFill>
                </a:uFill>
                <a:latin typeface="Calibri"/>
                <a:cs typeface="Calibri"/>
              </a:rPr>
              <a:t>if</a:t>
            </a:r>
            <a:r>
              <a:rPr dirty="0" sz="1400" i="1">
                <a:latin typeface="Calibri"/>
                <a:cs typeface="Calibri"/>
              </a:rPr>
              <a:t> </a:t>
            </a:r>
            <a:r>
              <a:rPr dirty="0" sz="1400" spc="-20">
                <a:latin typeface="Calibri"/>
                <a:cs typeface="Calibri"/>
              </a:rPr>
              <a:t>ARVs </a:t>
            </a:r>
            <a:r>
              <a:rPr dirty="0" sz="1400" spc="-5">
                <a:latin typeface="Calibri"/>
                <a:cs typeface="Calibri"/>
              </a:rPr>
              <a:t>will harm your</a:t>
            </a:r>
            <a:r>
              <a:rPr dirty="0" sz="1400" spc="15">
                <a:latin typeface="Calibri"/>
                <a:cs typeface="Calibri"/>
              </a:rPr>
              <a:t> </a:t>
            </a:r>
            <a:r>
              <a:rPr dirty="0" sz="1400" spc="-20">
                <a:latin typeface="Calibri"/>
                <a:cs typeface="Calibri"/>
              </a:rPr>
              <a:t>baby.</a:t>
            </a:r>
            <a:endParaRPr sz="1400">
              <a:latin typeface="Calibri"/>
              <a:cs typeface="Calibri"/>
            </a:endParaRPr>
          </a:p>
          <a:p>
            <a:pPr marL="12700" marR="175895">
              <a:lnSpc>
                <a:spcPct val="118600"/>
              </a:lnSpc>
              <a:spcBef>
                <a:spcPts val="25"/>
              </a:spcBef>
            </a:pPr>
            <a:r>
              <a:rPr dirty="0" u="sng" sz="1400" i="1">
                <a:uFill>
                  <a:solidFill>
                    <a:srgbClr val="000000"/>
                  </a:solidFill>
                </a:uFill>
                <a:latin typeface="Calibri"/>
                <a:cs typeface="Calibri"/>
              </a:rPr>
              <a:t>So </a:t>
            </a:r>
            <a:r>
              <a:rPr dirty="0" u="sng" sz="1400" spc="-5" i="1">
                <a:uFill>
                  <a:solidFill>
                    <a:srgbClr val="000000"/>
                  </a:solidFill>
                </a:uFill>
                <a:latin typeface="Calibri"/>
                <a:cs typeface="Calibri"/>
              </a:rPr>
              <a:t>you </a:t>
            </a:r>
            <a:r>
              <a:rPr dirty="0" u="sng" sz="1400" i="1">
                <a:uFill>
                  <a:solidFill>
                    <a:srgbClr val="000000"/>
                  </a:solidFill>
                </a:uFill>
                <a:latin typeface="Calibri"/>
                <a:cs typeface="Calibri"/>
              </a:rPr>
              <a:t>said </a:t>
            </a:r>
            <a:r>
              <a:rPr dirty="0" u="sng" sz="1400" spc="-5" i="1">
                <a:uFill>
                  <a:solidFill>
                    <a:srgbClr val="000000"/>
                  </a:solidFill>
                </a:uFill>
                <a:latin typeface="Calibri"/>
                <a:cs typeface="Calibri"/>
              </a:rPr>
              <a:t>you </a:t>
            </a:r>
            <a:r>
              <a:rPr dirty="0" u="sng" sz="1400" spc="-15" i="1">
                <a:uFill>
                  <a:solidFill>
                    <a:srgbClr val="000000"/>
                  </a:solidFill>
                </a:uFill>
                <a:latin typeface="Calibri"/>
                <a:cs typeface="Calibri"/>
              </a:rPr>
              <a:t>feel</a:t>
            </a:r>
            <a:r>
              <a:rPr dirty="0" sz="1400" spc="-15" i="1">
                <a:latin typeface="Calibri"/>
                <a:cs typeface="Calibri"/>
              </a:rPr>
              <a:t> </a:t>
            </a:r>
            <a:r>
              <a:rPr dirty="0" sz="1400">
                <a:latin typeface="Calibri"/>
                <a:cs typeface="Calibri"/>
              </a:rPr>
              <a:t>angry </a:t>
            </a:r>
            <a:r>
              <a:rPr dirty="0" sz="1400" spc="-5">
                <a:latin typeface="Calibri"/>
                <a:cs typeface="Calibri"/>
              </a:rPr>
              <a:t>when </a:t>
            </a:r>
            <a:r>
              <a:rPr dirty="0" sz="1400" spc="-10">
                <a:latin typeface="Calibri"/>
                <a:cs typeface="Calibri"/>
              </a:rPr>
              <a:t>you </a:t>
            </a:r>
            <a:r>
              <a:rPr dirty="0" sz="1400">
                <a:latin typeface="Calibri"/>
                <a:cs typeface="Calibri"/>
              </a:rPr>
              <a:t>think </a:t>
            </a:r>
            <a:r>
              <a:rPr dirty="0" sz="1400" spc="-5">
                <a:latin typeface="Calibri"/>
                <a:cs typeface="Calibri"/>
              </a:rPr>
              <a:t>about taking your </a:t>
            </a:r>
            <a:r>
              <a:rPr dirty="0" sz="1400" spc="-20">
                <a:latin typeface="Calibri"/>
                <a:cs typeface="Calibri"/>
              </a:rPr>
              <a:t>ARVs </a:t>
            </a:r>
            <a:r>
              <a:rPr dirty="0" sz="1400">
                <a:latin typeface="Calibri"/>
                <a:cs typeface="Calibri"/>
              </a:rPr>
              <a:t>and </a:t>
            </a:r>
            <a:r>
              <a:rPr dirty="0" sz="1400" spc="-5">
                <a:latin typeface="Calibri"/>
                <a:cs typeface="Calibri"/>
              </a:rPr>
              <a:t>that  </a:t>
            </a:r>
            <a:r>
              <a:rPr dirty="0" sz="1400" spc="-10">
                <a:latin typeface="Calibri"/>
                <a:cs typeface="Calibri"/>
              </a:rPr>
              <a:t>makes </a:t>
            </a:r>
            <a:r>
              <a:rPr dirty="0" sz="1400">
                <a:latin typeface="Calibri"/>
                <a:cs typeface="Calibri"/>
              </a:rPr>
              <a:t>it </a:t>
            </a:r>
            <a:r>
              <a:rPr dirty="0" sz="1400" spc="-5">
                <a:latin typeface="Calibri"/>
                <a:cs typeface="Calibri"/>
              </a:rPr>
              <a:t>really</a:t>
            </a:r>
            <a:r>
              <a:rPr dirty="0" sz="1400">
                <a:latin typeface="Calibri"/>
                <a:cs typeface="Calibri"/>
              </a:rPr>
              <a:t> </a:t>
            </a:r>
            <a:r>
              <a:rPr dirty="0" sz="1400" spc="-5">
                <a:latin typeface="Calibri"/>
                <a:cs typeface="Calibri"/>
              </a:rPr>
              <a:t>hard.</a:t>
            </a:r>
            <a:endParaRPr sz="1400">
              <a:latin typeface="Calibri"/>
              <a:cs typeface="Calibri"/>
            </a:endParaRPr>
          </a:p>
          <a:p>
            <a:pPr marL="12700" marR="5080">
              <a:lnSpc>
                <a:spcPts val="2110"/>
              </a:lnSpc>
              <a:spcBef>
                <a:spcPts val="25"/>
              </a:spcBef>
            </a:pPr>
            <a:r>
              <a:rPr dirty="0" u="sng" sz="1400" i="1">
                <a:uFill>
                  <a:solidFill>
                    <a:srgbClr val="000000"/>
                  </a:solidFill>
                </a:uFill>
                <a:latin typeface="Calibri"/>
                <a:cs typeface="Calibri"/>
              </a:rPr>
              <a:t>What I hear </a:t>
            </a:r>
            <a:r>
              <a:rPr dirty="0" u="sng" sz="1400" spc="-5" i="1">
                <a:uFill>
                  <a:solidFill>
                    <a:srgbClr val="000000"/>
                  </a:solidFill>
                </a:uFill>
                <a:latin typeface="Calibri"/>
                <a:cs typeface="Calibri"/>
              </a:rPr>
              <a:t>you </a:t>
            </a:r>
            <a:r>
              <a:rPr dirty="0" u="sng" sz="1400" i="1">
                <a:uFill>
                  <a:solidFill>
                    <a:srgbClr val="000000"/>
                  </a:solidFill>
                </a:uFill>
                <a:latin typeface="Calibri"/>
                <a:cs typeface="Calibri"/>
              </a:rPr>
              <a:t>saying is</a:t>
            </a:r>
            <a:r>
              <a:rPr dirty="0" sz="1400" i="1">
                <a:latin typeface="Calibri"/>
                <a:cs typeface="Calibri"/>
              </a:rPr>
              <a:t> </a:t>
            </a:r>
            <a:r>
              <a:rPr dirty="0" sz="1400" spc="-10">
                <a:latin typeface="Calibri"/>
                <a:cs typeface="Calibri"/>
              </a:rPr>
              <a:t>you are </a:t>
            </a:r>
            <a:r>
              <a:rPr dirty="0" sz="1400">
                <a:latin typeface="Calibri"/>
                <a:cs typeface="Calibri"/>
              </a:rPr>
              <a:t>so </a:t>
            </a:r>
            <a:r>
              <a:rPr dirty="0" sz="1400" spc="-5">
                <a:latin typeface="Calibri"/>
                <a:cs typeface="Calibri"/>
              </a:rPr>
              <a:t>overwhelmed, your </a:t>
            </a:r>
            <a:r>
              <a:rPr dirty="0" sz="1400">
                <a:latin typeface="Calibri"/>
                <a:cs typeface="Calibri"/>
              </a:rPr>
              <a:t>health is the </a:t>
            </a:r>
            <a:r>
              <a:rPr dirty="0" sz="1400" spc="-5">
                <a:latin typeface="Calibri"/>
                <a:cs typeface="Calibri"/>
              </a:rPr>
              <a:t>least of  your problems right </a:t>
            </a:r>
            <a:r>
              <a:rPr dirty="0" sz="1400" spc="-25">
                <a:latin typeface="Calibri"/>
                <a:cs typeface="Calibri"/>
              </a:rPr>
              <a:t>now.</a:t>
            </a:r>
            <a:endParaRPr sz="1400">
              <a:latin typeface="Calibri"/>
              <a:cs typeface="Calibri"/>
            </a:endParaRPr>
          </a:p>
        </p:txBody>
      </p:sp>
      <p:sp>
        <p:nvSpPr>
          <p:cNvPr id="5" name="object 5"/>
          <p:cNvSpPr txBox="1"/>
          <p:nvPr/>
        </p:nvSpPr>
        <p:spPr>
          <a:xfrm>
            <a:off x="831321" y="4637532"/>
            <a:ext cx="5699760" cy="1814830"/>
          </a:xfrm>
          <a:prstGeom prst="rect">
            <a:avLst/>
          </a:prstGeom>
        </p:spPr>
        <p:txBody>
          <a:bodyPr wrap="square" lIns="0" tIns="52069" rIns="0" bIns="0" rtlCol="0" vert="horz">
            <a:spAutoFit/>
          </a:bodyPr>
          <a:lstStyle/>
          <a:p>
            <a:pPr marL="12700">
              <a:lnSpc>
                <a:spcPct val="100000"/>
              </a:lnSpc>
              <a:spcBef>
                <a:spcPts val="409"/>
              </a:spcBef>
            </a:pPr>
            <a:r>
              <a:rPr dirty="0" sz="1400" b="1">
                <a:latin typeface="Calibri"/>
                <a:cs typeface="Calibri"/>
              </a:rPr>
              <a:t>S: </a:t>
            </a:r>
            <a:r>
              <a:rPr dirty="0" sz="1400" spc="-5" b="1">
                <a:latin typeface="Calibri"/>
                <a:cs typeface="Calibri"/>
              </a:rPr>
              <a:t>Summary</a:t>
            </a:r>
            <a:r>
              <a:rPr dirty="0" sz="1400" spc="-15" b="1">
                <a:latin typeface="Calibri"/>
                <a:cs typeface="Calibri"/>
              </a:rPr>
              <a:t> </a:t>
            </a:r>
            <a:r>
              <a:rPr dirty="0" sz="1400" spc="-10" b="1">
                <a:latin typeface="Calibri"/>
                <a:cs typeface="Calibri"/>
              </a:rPr>
              <a:t>statements</a:t>
            </a:r>
            <a:endParaRPr sz="1400">
              <a:latin typeface="Calibri"/>
              <a:cs typeface="Calibri"/>
            </a:endParaRPr>
          </a:p>
          <a:p>
            <a:pPr marL="12700" marR="16510">
              <a:lnSpc>
                <a:spcPct val="118600"/>
              </a:lnSpc>
            </a:pPr>
            <a:r>
              <a:rPr dirty="0" u="sng" sz="1400" spc="-10" i="1">
                <a:uFill>
                  <a:solidFill>
                    <a:srgbClr val="000000"/>
                  </a:solidFill>
                </a:uFill>
                <a:latin typeface="Calibri"/>
                <a:cs typeface="Calibri"/>
              </a:rPr>
              <a:t>Let </a:t>
            </a:r>
            <a:r>
              <a:rPr dirty="0" u="sng" sz="1400" i="1">
                <a:uFill>
                  <a:solidFill>
                    <a:srgbClr val="000000"/>
                  </a:solidFill>
                </a:uFill>
                <a:latin typeface="Calibri"/>
                <a:cs typeface="Calibri"/>
              </a:rPr>
              <a:t>me </a:t>
            </a:r>
            <a:r>
              <a:rPr dirty="0" u="sng" sz="1400" spc="-5" i="1">
                <a:uFill>
                  <a:solidFill>
                    <a:srgbClr val="000000"/>
                  </a:solidFill>
                </a:uFill>
                <a:latin typeface="Calibri"/>
                <a:cs typeface="Calibri"/>
              </a:rPr>
              <a:t>see </a:t>
            </a:r>
            <a:r>
              <a:rPr dirty="0" u="sng" sz="1400" i="1">
                <a:uFill>
                  <a:solidFill>
                    <a:srgbClr val="000000"/>
                  </a:solidFill>
                </a:uFill>
                <a:latin typeface="Calibri"/>
                <a:cs typeface="Calibri"/>
              </a:rPr>
              <a:t>if I </a:t>
            </a:r>
            <a:r>
              <a:rPr dirty="0" u="sng" sz="1400" spc="-5" i="1">
                <a:uFill>
                  <a:solidFill>
                    <a:srgbClr val="000000"/>
                  </a:solidFill>
                </a:uFill>
                <a:latin typeface="Calibri"/>
                <a:cs typeface="Calibri"/>
              </a:rPr>
              <a:t>understand </a:t>
            </a:r>
            <a:r>
              <a:rPr dirty="0" u="sng" sz="1400" i="1">
                <a:uFill>
                  <a:solidFill>
                    <a:srgbClr val="000000"/>
                  </a:solidFill>
                </a:uFill>
                <a:latin typeface="Calibri"/>
                <a:cs typeface="Calibri"/>
              </a:rPr>
              <a:t>so </a:t>
            </a:r>
            <a:r>
              <a:rPr dirty="0" u="sng" sz="1400" spc="-40" i="1">
                <a:uFill>
                  <a:solidFill>
                    <a:srgbClr val="000000"/>
                  </a:solidFill>
                </a:uFill>
                <a:latin typeface="Calibri"/>
                <a:cs typeface="Calibri"/>
              </a:rPr>
              <a:t>far.</a:t>
            </a:r>
            <a:r>
              <a:rPr dirty="0" sz="1400" spc="-40" i="1">
                <a:latin typeface="Calibri"/>
                <a:cs typeface="Calibri"/>
              </a:rPr>
              <a:t> </a:t>
            </a:r>
            <a:r>
              <a:rPr dirty="0" sz="1400" spc="-35">
                <a:latin typeface="Calibri"/>
                <a:cs typeface="Calibri"/>
              </a:rPr>
              <a:t>You </a:t>
            </a:r>
            <a:r>
              <a:rPr dirty="0" sz="1400" spc="-10">
                <a:latin typeface="Calibri"/>
                <a:cs typeface="Calibri"/>
              </a:rPr>
              <a:t>are </a:t>
            </a:r>
            <a:r>
              <a:rPr dirty="0" sz="1400">
                <a:latin typeface="Calibri"/>
                <a:cs typeface="Calibri"/>
              </a:rPr>
              <a:t>struggling </a:t>
            </a:r>
            <a:r>
              <a:rPr dirty="0" sz="1400" spc="-5">
                <a:latin typeface="Calibri"/>
                <a:cs typeface="Calibri"/>
              </a:rPr>
              <a:t>to </a:t>
            </a:r>
            <a:r>
              <a:rPr dirty="0" sz="1400" spc="-15">
                <a:latin typeface="Calibri"/>
                <a:cs typeface="Calibri"/>
              </a:rPr>
              <a:t>take </a:t>
            </a:r>
            <a:r>
              <a:rPr dirty="0" sz="1400" spc="-5">
                <a:latin typeface="Calibri"/>
                <a:cs typeface="Calibri"/>
              </a:rPr>
              <a:t>your </a:t>
            </a:r>
            <a:r>
              <a:rPr dirty="0" sz="1400" spc="-20">
                <a:latin typeface="Calibri"/>
                <a:cs typeface="Calibri"/>
              </a:rPr>
              <a:t>ARVs </a:t>
            </a:r>
            <a:r>
              <a:rPr dirty="0" sz="1400" spc="-5">
                <a:latin typeface="Calibri"/>
                <a:cs typeface="Calibri"/>
              </a:rPr>
              <a:t>because  </a:t>
            </a:r>
            <a:r>
              <a:rPr dirty="0" sz="1400" spc="-10">
                <a:latin typeface="Calibri"/>
                <a:cs typeface="Calibri"/>
              </a:rPr>
              <a:t>you want </a:t>
            </a:r>
            <a:r>
              <a:rPr dirty="0" sz="1400" spc="-5">
                <a:latin typeface="Calibri"/>
                <a:cs typeface="Calibri"/>
              </a:rPr>
              <a:t>to </a:t>
            </a:r>
            <a:r>
              <a:rPr dirty="0" sz="1400">
                <a:latin typeface="Calibri"/>
                <a:cs typeface="Calibri"/>
              </a:rPr>
              <a:t>be </a:t>
            </a:r>
            <a:r>
              <a:rPr dirty="0" sz="1400" spc="-5">
                <a:latin typeface="Calibri"/>
                <a:cs typeface="Calibri"/>
              </a:rPr>
              <a:t>healthy </a:t>
            </a:r>
            <a:r>
              <a:rPr dirty="0" sz="1400">
                <a:latin typeface="Calibri"/>
                <a:cs typeface="Calibri"/>
              </a:rPr>
              <a:t>and </a:t>
            </a:r>
            <a:r>
              <a:rPr dirty="0" sz="1400" spc="-5">
                <a:latin typeface="Calibri"/>
                <a:cs typeface="Calibri"/>
              </a:rPr>
              <a:t>don’t </a:t>
            </a:r>
            <a:r>
              <a:rPr dirty="0" sz="1400" spc="-10">
                <a:latin typeface="Calibri"/>
                <a:cs typeface="Calibri"/>
              </a:rPr>
              <a:t>want </a:t>
            </a:r>
            <a:r>
              <a:rPr dirty="0" sz="1400" spc="-5">
                <a:latin typeface="Calibri"/>
                <a:cs typeface="Calibri"/>
              </a:rPr>
              <a:t>your baby to get </a:t>
            </a:r>
            <a:r>
              <a:rPr dirty="0" sz="1400" spc="-30">
                <a:latin typeface="Calibri"/>
                <a:cs typeface="Calibri"/>
              </a:rPr>
              <a:t>HIV, </a:t>
            </a:r>
            <a:r>
              <a:rPr dirty="0" sz="1400">
                <a:latin typeface="Calibri"/>
                <a:cs typeface="Calibri"/>
              </a:rPr>
              <a:t>but </a:t>
            </a:r>
            <a:r>
              <a:rPr dirty="0" sz="1400" spc="-10">
                <a:latin typeface="Calibri"/>
                <a:cs typeface="Calibri"/>
              </a:rPr>
              <a:t>you </a:t>
            </a:r>
            <a:r>
              <a:rPr dirty="0" sz="1400">
                <a:latin typeface="Calibri"/>
                <a:cs typeface="Calibri"/>
              </a:rPr>
              <a:t>also</a:t>
            </a:r>
            <a:r>
              <a:rPr dirty="0" sz="1400" spc="45">
                <a:latin typeface="Calibri"/>
                <a:cs typeface="Calibri"/>
              </a:rPr>
              <a:t> </a:t>
            </a:r>
            <a:r>
              <a:rPr dirty="0" sz="1400" spc="-10">
                <a:latin typeface="Calibri"/>
                <a:cs typeface="Calibri"/>
              </a:rPr>
              <a:t>have</a:t>
            </a:r>
            <a:endParaRPr sz="1400">
              <a:latin typeface="Calibri"/>
              <a:cs typeface="Calibri"/>
            </a:endParaRPr>
          </a:p>
          <a:p>
            <a:pPr marL="12700">
              <a:lnSpc>
                <a:spcPct val="100000"/>
              </a:lnSpc>
              <a:spcBef>
                <a:spcPts val="430"/>
              </a:spcBef>
            </a:pPr>
            <a:r>
              <a:rPr dirty="0" sz="1400">
                <a:latin typeface="Calibri"/>
                <a:cs typeface="Calibri"/>
              </a:rPr>
              <a:t>other </a:t>
            </a:r>
            <a:r>
              <a:rPr dirty="0" sz="1400" spc="-5">
                <a:latin typeface="Calibri"/>
                <a:cs typeface="Calibri"/>
              </a:rPr>
              <a:t>problems </a:t>
            </a:r>
            <a:r>
              <a:rPr dirty="0" sz="1400">
                <a:latin typeface="Calibri"/>
                <a:cs typeface="Calibri"/>
              </a:rPr>
              <a:t>in </a:t>
            </a:r>
            <a:r>
              <a:rPr dirty="0" sz="1400" spc="-5">
                <a:latin typeface="Calibri"/>
                <a:cs typeface="Calibri"/>
              </a:rPr>
              <a:t>your </a:t>
            </a:r>
            <a:r>
              <a:rPr dirty="0" sz="1400" spc="-10">
                <a:latin typeface="Calibri"/>
                <a:cs typeface="Calibri"/>
              </a:rPr>
              <a:t>life </a:t>
            </a:r>
            <a:r>
              <a:rPr dirty="0" sz="1400" spc="-5">
                <a:latin typeface="Calibri"/>
                <a:cs typeface="Calibri"/>
              </a:rPr>
              <a:t>that </a:t>
            </a:r>
            <a:r>
              <a:rPr dirty="0" sz="1400" spc="-15">
                <a:latin typeface="Calibri"/>
                <a:cs typeface="Calibri"/>
              </a:rPr>
              <a:t>make </a:t>
            </a:r>
            <a:r>
              <a:rPr dirty="0" sz="1400">
                <a:latin typeface="Calibri"/>
                <a:cs typeface="Calibri"/>
              </a:rPr>
              <a:t>it </a:t>
            </a:r>
            <a:r>
              <a:rPr dirty="0" sz="1400" spc="-5">
                <a:latin typeface="Calibri"/>
                <a:cs typeface="Calibri"/>
              </a:rPr>
              <a:t>difficult to </a:t>
            </a:r>
            <a:r>
              <a:rPr dirty="0" sz="1400" spc="-10">
                <a:latin typeface="Calibri"/>
                <a:cs typeface="Calibri"/>
              </a:rPr>
              <a:t>focus </a:t>
            </a:r>
            <a:r>
              <a:rPr dirty="0" sz="1400" spc="-5">
                <a:latin typeface="Calibri"/>
                <a:cs typeface="Calibri"/>
              </a:rPr>
              <a:t>on your</a:t>
            </a:r>
            <a:r>
              <a:rPr dirty="0" sz="1400" spc="-30">
                <a:latin typeface="Calibri"/>
                <a:cs typeface="Calibri"/>
              </a:rPr>
              <a:t> </a:t>
            </a:r>
            <a:r>
              <a:rPr dirty="0" sz="1400">
                <a:latin typeface="Calibri"/>
                <a:cs typeface="Calibri"/>
              </a:rPr>
              <a:t>health.</a:t>
            </a:r>
            <a:endParaRPr sz="1400">
              <a:latin typeface="Calibri"/>
              <a:cs typeface="Calibri"/>
            </a:endParaRPr>
          </a:p>
          <a:p>
            <a:pPr marL="12700">
              <a:lnSpc>
                <a:spcPct val="100000"/>
              </a:lnSpc>
              <a:spcBef>
                <a:spcPts val="315"/>
              </a:spcBef>
            </a:pPr>
            <a:r>
              <a:rPr dirty="0" u="sng" sz="1400" spc="-20" i="1">
                <a:uFill>
                  <a:solidFill>
                    <a:srgbClr val="000000"/>
                  </a:solidFill>
                </a:uFill>
                <a:latin typeface="Calibri"/>
                <a:cs typeface="Calibri"/>
              </a:rPr>
              <a:t>Here’s </a:t>
            </a:r>
            <a:r>
              <a:rPr dirty="0" u="sng" sz="1400" i="1">
                <a:uFill>
                  <a:solidFill>
                    <a:srgbClr val="000000"/>
                  </a:solidFill>
                </a:uFill>
                <a:latin typeface="Calibri"/>
                <a:cs typeface="Calibri"/>
              </a:rPr>
              <a:t>what </a:t>
            </a:r>
            <a:r>
              <a:rPr dirty="0" u="sng" sz="1400" spc="-5" i="1">
                <a:uFill>
                  <a:solidFill>
                    <a:srgbClr val="000000"/>
                  </a:solidFill>
                </a:uFill>
                <a:latin typeface="Calibri"/>
                <a:cs typeface="Calibri"/>
              </a:rPr>
              <a:t>I’ve heard you </a:t>
            </a:r>
            <a:r>
              <a:rPr dirty="0" u="sng" sz="1400" spc="-20" i="1">
                <a:uFill>
                  <a:solidFill>
                    <a:srgbClr val="000000"/>
                  </a:solidFill>
                </a:uFill>
                <a:latin typeface="Calibri"/>
                <a:cs typeface="Calibri"/>
              </a:rPr>
              <a:t>say, </a:t>
            </a:r>
            <a:r>
              <a:rPr dirty="0" u="sng" sz="1400" spc="-5" i="1">
                <a:uFill>
                  <a:solidFill>
                    <a:srgbClr val="000000"/>
                  </a:solidFill>
                </a:uFill>
                <a:latin typeface="Calibri"/>
                <a:cs typeface="Calibri"/>
              </a:rPr>
              <a:t>let </a:t>
            </a:r>
            <a:r>
              <a:rPr dirty="0" u="sng" sz="1400" i="1">
                <a:uFill>
                  <a:solidFill>
                    <a:srgbClr val="000000"/>
                  </a:solidFill>
                </a:uFill>
                <a:latin typeface="Calibri"/>
                <a:cs typeface="Calibri"/>
              </a:rPr>
              <a:t>me </a:t>
            </a:r>
            <a:r>
              <a:rPr dirty="0" u="sng" sz="1400" spc="-5" i="1">
                <a:uFill>
                  <a:solidFill>
                    <a:srgbClr val="000000"/>
                  </a:solidFill>
                </a:uFill>
                <a:latin typeface="Calibri"/>
                <a:cs typeface="Calibri"/>
              </a:rPr>
              <a:t>know </a:t>
            </a:r>
            <a:r>
              <a:rPr dirty="0" u="sng" sz="1400" i="1">
                <a:uFill>
                  <a:solidFill>
                    <a:srgbClr val="000000"/>
                  </a:solidFill>
                </a:uFill>
                <a:latin typeface="Calibri"/>
                <a:cs typeface="Calibri"/>
              </a:rPr>
              <a:t>if it is </a:t>
            </a:r>
            <a:r>
              <a:rPr dirty="0" u="sng" sz="1400" spc="-5" i="1">
                <a:uFill>
                  <a:solidFill>
                    <a:srgbClr val="000000"/>
                  </a:solidFill>
                </a:uFill>
                <a:latin typeface="Calibri"/>
                <a:cs typeface="Calibri"/>
              </a:rPr>
              <a:t>right.</a:t>
            </a:r>
            <a:r>
              <a:rPr dirty="0" sz="1400" spc="-5" i="1">
                <a:latin typeface="Calibri"/>
                <a:cs typeface="Calibri"/>
              </a:rPr>
              <a:t> </a:t>
            </a:r>
            <a:r>
              <a:rPr dirty="0" sz="1400" spc="-35">
                <a:latin typeface="Calibri"/>
                <a:cs typeface="Calibri"/>
              </a:rPr>
              <a:t>You </a:t>
            </a:r>
            <a:r>
              <a:rPr dirty="0" sz="1400" spc="-10">
                <a:latin typeface="Calibri"/>
                <a:cs typeface="Calibri"/>
              </a:rPr>
              <a:t>feel </a:t>
            </a:r>
            <a:r>
              <a:rPr dirty="0" sz="1400" spc="-5">
                <a:latin typeface="Calibri"/>
                <a:cs typeface="Calibri"/>
              </a:rPr>
              <a:t>fine when</a:t>
            </a:r>
            <a:r>
              <a:rPr dirty="0" sz="1400" spc="85">
                <a:latin typeface="Calibri"/>
                <a:cs typeface="Calibri"/>
              </a:rPr>
              <a:t> </a:t>
            </a:r>
            <a:r>
              <a:rPr dirty="0" sz="1400" spc="-10">
                <a:latin typeface="Calibri"/>
                <a:cs typeface="Calibri"/>
              </a:rPr>
              <a:t>you</a:t>
            </a:r>
            <a:endParaRPr sz="1400">
              <a:latin typeface="Calibri"/>
              <a:cs typeface="Calibri"/>
            </a:endParaRPr>
          </a:p>
          <a:p>
            <a:pPr marL="12700" marR="313690">
              <a:lnSpc>
                <a:spcPct val="118600"/>
              </a:lnSpc>
              <a:spcBef>
                <a:spcPts val="25"/>
              </a:spcBef>
            </a:pPr>
            <a:r>
              <a:rPr dirty="0" sz="1400" spc="-5">
                <a:latin typeface="Calibri"/>
                <a:cs typeface="Calibri"/>
              </a:rPr>
              <a:t>miss </a:t>
            </a:r>
            <a:r>
              <a:rPr dirty="0" sz="1400">
                <a:latin typeface="Calibri"/>
                <a:cs typeface="Calibri"/>
              </a:rPr>
              <a:t>a </a:t>
            </a:r>
            <a:r>
              <a:rPr dirty="0" sz="1400" spc="-5">
                <a:latin typeface="Calibri"/>
                <a:cs typeface="Calibri"/>
              </a:rPr>
              <a:t>dose </a:t>
            </a:r>
            <a:r>
              <a:rPr dirty="0" sz="1400">
                <a:latin typeface="Calibri"/>
                <a:cs typeface="Calibri"/>
              </a:rPr>
              <a:t>and </a:t>
            </a:r>
            <a:r>
              <a:rPr dirty="0" sz="1400" spc="-5">
                <a:latin typeface="Calibri"/>
                <a:cs typeface="Calibri"/>
              </a:rPr>
              <a:t>are </a:t>
            </a:r>
            <a:r>
              <a:rPr dirty="0" sz="1400" spc="-10">
                <a:latin typeface="Calibri"/>
                <a:cs typeface="Calibri"/>
              </a:rPr>
              <a:t>feeling </a:t>
            </a:r>
            <a:r>
              <a:rPr dirty="0" sz="1400" spc="-5">
                <a:latin typeface="Calibri"/>
                <a:cs typeface="Calibri"/>
              </a:rPr>
              <a:t>really uncertain </a:t>
            </a:r>
            <a:r>
              <a:rPr dirty="0" sz="1400">
                <a:latin typeface="Calibri"/>
                <a:cs typeface="Calibri"/>
              </a:rPr>
              <a:t>about </a:t>
            </a:r>
            <a:r>
              <a:rPr dirty="0" sz="1400" spc="-5">
                <a:latin typeface="Calibri"/>
                <a:cs typeface="Calibri"/>
              </a:rPr>
              <a:t>whether </a:t>
            </a:r>
            <a:r>
              <a:rPr dirty="0" sz="1400" spc="-20">
                <a:latin typeface="Calibri"/>
                <a:cs typeface="Calibri"/>
              </a:rPr>
              <a:t>ARVs </a:t>
            </a:r>
            <a:r>
              <a:rPr dirty="0" sz="1400" spc="-5">
                <a:latin typeface="Calibri"/>
                <a:cs typeface="Calibri"/>
              </a:rPr>
              <a:t>will really  </a:t>
            </a:r>
            <a:r>
              <a:rPr dirty="0" sz="1400" spc="-10">
                <a:latin typeface="Calibri"/>
                <a:cs typeface="Calibri"/>
              </a:rPr>
              <a:t>prevent </a:t>
            </a:r>
            <a:r>
              <a:rPr dirty="0" sz="1400" spc="-5">
                <a:latin typeface="Calibri"/>
                <a:cs typeface="Calibri"/>
              </a:rPr>
              <a:t>your baby </a:t>
            </a:r>
            <a:r>
              <a:rPr dirty="0" sz="1400" spc="-10">
                <a:latin typeface="Calibri"/>
                <a:cs typeface="Calibri"/>
              </a:rPr>
              <a:t>from </a:t>
            </a:r>
            <a:r>
              <a:rPr dirty="0" sz="1400" spc="-5">
                <a:latin typeface="Calibri"/>
                <a:cs typeface="Calibri"/>
              </a:rPr>
              <a:t>getting</a:t>
            </a:r>
            <a:r>
              <a:rPr dirty="0" sz="1400" spc="-10">
                <a:latin typeface="Calibri"/>
                <a:cs typeface="Calibri"/>
              </a:rPr>
              <a:t> </a:t>
            </a:r>
            <a:r>
              <a:rPr dirty="0" sz="1400" spc="-35">
                <a:latin typeface="Calibri"/>
                <a:cs typeface="Calibri"/>
              </a:rPr>
              <a:t>HIV.</a:t>
            </a:r>
            <a:endParaRPr sz="1400">
              <a:latin typeface="Calibri"/>
              <a:cs typeface="Calibri"/>
            </a:endParaRPr>
          </a:p>
        </p:txBody>
      </p:sp>
      <p:sp>
        <p:nvSpPr>
          <p:cNvPr id="6" name="object 6"/>
          <p:cNvSpPr txBox="1"/>
          <p:nvPr/>
        </p:nvSpPr>
        <p:spPr>
          <a:xfrm>
            <a:off x="7010400" y="2662298"/>
            <a:ext cx="2133600" cy="2062480"/>
          </a:xfrm>
          <a:prstGeom prst="rect">
            <a:avLst/>
          </a:prstGeom>
          <a:solidFill>
            <a:srgbClr val="C3D69B"/>
          </a:solidFill>
        </p:spPr>
        <p:txBody>
          <a:bodyPr wrap="square" lIns="0" tIns="31115" rIns="0" bIns="0" rtlCol="0" vert="horz">
            <a:spAutoFit/>
          </a:bodyPr>
          <a:lstStyle/>
          <a:p>
            <a:pPr marL="91440">
              <a:lnSpc>
                <a:spcPts val="3815"/>
              </a:lnSpc>
              <a:spcBef>
                <a:spcPts val="245"/>
              </a:spcBef>
            </a:pPr>
            <a:r>
              <a:rPr dirty="0" sz="3200" b="1">
                <a:latin typeface="Calibri"/>
                <a:cs typeface="Calibri"/>
              </a:rPr>
              <a:t>O </a:t>
            </a:r>
            <a:r>
              <a:rPr dirty="0" sz="1200" spc="-5">
                <a:latin typeface="Calibri"/>
                <a:cs typeface="Calibri"/>
              </a:rPr>
              <a:t>Open-ended</a:t>
            </a:r>
            <a:r>
              <a:rPr dirty="0" sz="1200" spc="30">
                <a:latin typeface="Calibri"/>
                <a:cs typeface="Calibri"/>
              </a:rPr>
              <a:t> </a:t>
            </a:r>
            <a:r>
              <a:rPr dirty="0" sz="1200" spc="-10">
                <a:latin typeface="Calibri"/>
                <a:cs typeface="Calibri"/>
              </a:rPr>
              <a:t>questions</a:t>
            </a:r>
            <a:endParaRPr sz="1200">
              <a:latin typeface="Calibri"/>
              <a:cs typeface="Calibri"/>
            </a:endParaRPr>
          </a:p>
          <a:p>
            <a:pPr marL="91440">
              <a:lnSpc>
                <a:spcPts val="3815"/>
              </a:lnSpc>
            </a:pPr>
            <a:r>
              <a:rPr dirty="0" sz="3200" b="1">
                <a:latin typeface="Calibri"/>
                <a:cs typeface="Calibri"/>
              </a:rPr>
              <a:t>A</a:t>
            </a:r>
            <a:r>
              <a:rPr dirty="0" sz="3200" spc="260" b="1">
                <a:latin typeface="Calibri"/>
                <a:cs typeface="Calibri"/>
              </a:rPr>
              <a:t> </a:t>
            </a:r>
            <a:r>
              <a:rPr dirty="0" sz="1200" spc="-5">
                <a:latin typeface="Calibri"/>
                <a:cs typeface="Calibri"/>
              </a:rPr>
              <a:t>Affirmation</a:t>
            </a:r>
            <a:endParaRPr sz="1200">
              <a:latin typeface="Calibri"/>
              <a:cs typeface="Calibri"/>
            </a:endParaRPr>
          </a:p>
          <a:p>
            <a:pPr marL="91440">
              <a:lnSpc>
                <a:spcPts val="3815"/>
              </a:lnSpc>
              <a:spcBef>
                <a:spcPts val="70"/>
              </a:spcBef>
            </a:pPr>
            <a:r>
              <a:rPr dirty="0" sz="3200" b="1">
                <a:latin typeface="Calibri"/>
                <a:cs typeface="Calibri"/>
              </a:rPr>
              <a:t>R </a:t>
            </a:r>
            <a:r>
              <a:rPr dirty="0" sz="1200" spc="-10">
                <a:latin typeface="Calibri"/>
                <a:cs typeface="Calibri"/>
              </a:rPr>
              <a:t>Reflective</a:t>
            </a:r>
            <a:r>
              <a:rPr dirty="0" sz="1200" spc="10">
                <a:latin typeface="Calibri"/>
                <a:cs typeface="Calibri"/>
              </a:rPr>
              <a:t> </a:t>
            </a:r>
            <a:r>
              <a:rPr dirty="0" sz="1200" spc="-10">
                <a:latin typeface="Calibri"/>
                <a:cs typeface="Calibri"/>
              </a:rPr>
              <a:t>listening</a:t>
            </a:r>
            <a:endParaRPr sz="1200">
              <a:latin typeface="Calibri"/>
              <a:cs typeface="Calibri"/>
            </a:endParaRPr>
          </a:p>
          <a:p>
            <a:pPr marL="91440">
              <a:lnSpc>
                <a:spcPts val="3815"/>
              </a:lnSpc>
            </a:pPr>
            <a:r>
              <a:rPr dirty="0" sz="3200" b="1">
                <a:latin typeface="Calibri"/>
                <a:cs typeface="Calibri"/>
              </a:rPr>
              <a:t>S </a:t>
            </a:r>
            <a:r>
              <a:rPr dirty="0" sz="1200" spc="-5">
                <a:latin typeface="Calibri"/>
                <a:cs typeface="Calibri"/>
              </a:rPr>
              <a:t>Summary</a:t>
            </a:r>
            <a:r>
              <a:rPr dirty="0" sz="1200" spc="245">
                <a:latin typeface="Calibri"/>
                <a:cs typeface="Calibri"/>
              </a:rPr>
              <a:t> </a:t>
            </a:r>
            <a:r>
              <a:rPr dirty="0" sz="1200" spc="-10">
                <a:latin typeface="Calibri"/>
                <a:cs typeface="Calibri"/>
              </a:rPr>
              <a:t>statements</a:t>
            </a:r>
            <a:endParaRPr sz="1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2020-09-30T16:48:59Z</dcterms:created>
  <dcterms:modified xsi:type="dcterms:W3CDTF">2020-09-30T16:48:59Z</dcterms:modified>
</cp:coreProperties>
</file>