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6" r:id="rId3"/>
  </p:sldMasterIdLst>
  <p:notesMasterIdLst>
    <p:notesMasterId r:id="rId58"/>
  </p:notesMasterIdLst>
  <p:sldIdLst>
    <p:sldId id="288" r:id="rId4"/>
    <p:sldId id="289" r:id="rId5"/>
    <p:sldId id="290" r:id="rId6"/>
    <p:sldId id="324" r:id="rId7"/>
    <p:sldId id="291" r:id="rId8"/>
    <p:sldId id="325" r:id="rId9"/>
    <p:sldId id="292" r:id="rId10"/>
    <p:sldId id="326" r:id="rId11"/>
    <p:sldId id="323" r:id="rId12"/>
    <p:sldId id="327" r:id="rId13"/>
    <p:sldId id="293" r:id="rId14"/>
    <p:sldId id="328" r:id="rId15"/>
    <p:sldId id="294" r:id="rId16"/>
    <p:sldId id="295" r:id="rId17"/>
    <p:sldId id="335" r:id="rId18"/>
    <p:sldId id="297" r:id="rId19"/>
    <p:sldId id="334" r:id="rId20"/>
    <p:sldId id="299" r:id="rId21"/>
    <p:sldId id="300" r:id="rId22"/>
    <p:sldId id="258" r:id="rId23"/>
    <p:sldId id="301" r:id="rId24"/>
    <p:sldId id="260" r:id="rId25"/>
    <p:sldId id="302" r:id="rId26"/>
    <p:sldId id="262" r:id="rId27"/>
    <p:sldId id="303" r:id="rId28"/>
    <p:sldId id="304" r:id="rId29"/>
    <p:sldId id="305" r:id="rId30"/>
    <p:sldId id="306" r:id="rId31"/>
    <p:sldId id="307" r:id="rId32"/>
    <p:sldId id="268" r:id="rId33"/>
    <p:sldId id="308" r:id="rId34"/>
    <p:sldId id="309" r:id="rId35"/>
    <p:sldId id="310" r:id="rId36"/>
    <p:sldId id="311" r:id="rId37"/>
    <p:sldId id="312" r:id="rId38"/>
    <p:sldId id="336" r:id="rId39"/>
    <p:sldId id="337" r:id="rId40"/>
    <p:sldId id="332" r:id="rId41"/>
    <p:sldId id="333" r:id="rId42"/>
    <p:sldId id="274" r:id="rId43"/>
    <p:sldId id="315" r:id="rId44"/>
    <p:sldId id="314" r:id="rId45"/>
    <p:sldId id="313" r:id="rId46"/>
    <p:sldId id="278" r:id="rId47"/>
    <p:sldId id="316" r:id="rId48"/>
    <p:sldId id="317" r:id="rId49"/>
    <p:sldId id="319" r:id="rId50"/>
    <p:sldId id="282" r:id="rId51"/>
    <p:sldId id="318" r:id="rId52"/>
    <p:sldId id="284" r:id="rId53"/>
    <p:sldId id="320" r:id="rId54"/>
    <p:sldId id="286" r:id="rId55"/>
    <p:sldId id="321" r:id="rId56"/>
    <p:sldId id="322" r:id="rId57"/>
  </p:sldIdLst>
  <p:sldSz cx="9144000" cy="6858000" type="screen4x3"/>
  <p:notesSz cx="6858000" cy="9144000"/>
  <p:defaultText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est, Rebecca L." initials="RLW" lastIdx="2" clrIdx="0"/>
  <p:cmAuthor id="7" name="Matthias" initials="M" lastIdx="1" clrIdx="6">
    <p:extLst>
      <p:ext uri="{19B8F6BF-5375-455C-9EA6-DF929625EA0E}">
        <p15:presenceInfo xmlns:p15="http://schemas.microsoft.com/office/powerpoint/2012/main" userId="Matthias" providerId="None"/>
      </p:ext>
    </p:extLst>
  </p:cmAuthor>
  <p:cmAuthor id="1" name="Ellman, Tanya M." initials="ETM" lastIdx="13" clrIdx="1">
    <p:extLst/>
  </p:cmAuthor>
  <p:cmAuthor id="2" name="Virginia Allread" initials="VA" lastIdx="56" clrIdx="2">
    <p:extLst/>
  </p:cmAuthor>
  <p:cmAuthor id="3" name="Tsiouris, Fatima" initials="FT" lastIdx="62" clrIdx="5">
    <p:extLst>
      <p:ext uri="{19B8F6BF-5375-455C-9EA6-DF929625EA0E}">
        <p15:presenceInfo xmlns:p15="http://schemas.microsoft.com/office/powerpoint/2012/main" userId="Tsiouris, Fatima" providerId="None"/>
      </p:ext>
    </p:extLst>
  </p:cmAuthor>
  <p:cmAuthor id="4" name="Arpadi, Stephen" initials="AS" lastIdx="14" clrIdx="4">
    <p:extLst>
      <p:ext uri="{19B8F6BF-5375-455C-9EA6-DF929625EA0E}">
        <p15:presenceInfo xmlns:p15="http://schemas.microsoft.com/office/powerpoint/2012/main" userId="S-1-5-21-1181503474-2084067273-1905203885-17320" providerId="AD"/>
      </p:ext>
    </p:extLst>
  </p:cmAuthor>
  <p:cmAuthor id="5" name="Hackett, Stephanie (CDC/CGH/DGHT)" initials="HS(" lastIdx="6" clrIdx="6">
    <p:extLst>
      <p:ext uri="{19B8F6BF-5375-455C-9EA6-DF929625EA0E}">
        <p15:presenceInfo xmlns:p15="http://schemas.microsoft.com/office/powerpoint/2012/main" userId="S-1-5-21-1207783550-2075000910-922709458-676097" providerId="AD"/>
      </p:ext>
    </p:extLst>
  </p:cmAuthor>
  <p:cmAuthor id="6" name="Gaffga, Nicholas (CDC/CGH/DGHT)" initials="GN(" lastIdx="8" clrIdx="7">
    <p:extLst>
      <p:ext uri="{19B8F6BF-5375-455C-9EA6-DF929625EA0E}">
        <p15:presenceInfo xmlns:p15="http://schemas.microsoft.com/office/powerpoint/2012/main" userId="S-1-5-21-1207783550-2075000910-922709458-1921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0066"/>
    <a:srgbClr val="0000CC"/>
    <a:srgbClr val="FF0066"/>
    <a:srgbClr val="FFCC66"/>
    <a:srgbClr val="FF6600"/>
    <a:srgbClr val="99FF33"/>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88" autoAdjust="0"/>
    <p:restoredTop sz="95274" autoAdjust="0"/>
  </p:normalViewPr>
  <p:slideViewPr>
    <p:cSldViewPr>
      <p:cViewPr varScale="1">
        <p:scale>
          <a:sx n="66" d="100"/>
          <a:sy n="66" d="100"/>
        </p:scale>
        <p:origin x="1260" y="60"/>
      </p:cViewPr>
      <p:guideLst>
        <p:guide orient="horz" pos="2160"/>
        <p:guide pos="2880"/>
      </p:guideLst>
    </p:cSldViewPr>
  </p:slideViewPr>
  <p:notesTextViewPr>
    <p:cViewPr>
      <p:scale>
        <a:sx n="1" d="1"/>
        <a:sy n="1" d="1"/>
      </p:scale>
      <p:origin x="0" y="0"/>
    </p:cViewPr>
  </p:notesTextViewPr>
  <p:sorterViewPr>
    <p:cViewPr>
      <p:scale>
        <a:sx n="100" d="100"/>
        <a:sy n="100" d="100"/>
      </p:scale>
      <p:origin x="0" y="-2707"/>
    </p:cViewPr>
  </p:sorterViewPr>
  <p:notesViewPr>
    <p:cSldViewPr>
      <p:cViewPr varScale="1">
        <p:scale>
          <a:sx n="63" d="100"/>
          <a:sy n="63" d="100"/>
        </p:scale>
        <p:origin x="313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7" dt="2018-05-09T20:21:47.810" idx="1">
    <p:pos x="10" y="202"/>
    <p:text>Should the source be "Card Topic" or "Topic Card"?</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41CF8C-908C-45FA-9F51-DE8C689B0CD5}" type="datetimeFigureOut">
              <a:rPr lang="en-US" smtClean="0"/>
              <a:t>5/14/2018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74586A-C18D-41D9-A610-58EA97BF6534}" type="slidenum">
              <a:rPr lang="en-US" smtClean="0"/>
              <a:t>‹Nº›</a:t>
            </a:fld>
            <a:endParaRPr lang="en-US"/>
          </a:p>
        </p:txBody>
      </p:sp>
    </p:spTree>
    <p:extLst>
      <p:ext uri="{BB962C8B-B14F-4D97-AF65-F5344CB8AC3E}">
        <p14:creationId xmlns:p14="http://schemas.microsoft.com/office/powerpoint/2010/main" val="916699770"/>
      </p:ext>
    </p:extLst>
  </p:cSld>
  <p:clrMap bg1="lt1" tx1="dk1" bg2="lt2" tx2="dk2" accent1="accent1" accent2="accent2" accent3="accent3" accent4="accent4" accent5="accent5" accent6="accent6" hlink="hlink" folHlink="folHlink"/>
  <p:notesStyle>
    <a:lvl1pPr marL="0" algn="l" defTabSz="913972" rtl="0" eaLnBrk="1" latinLnBrk="0" hangingPunct="1">
      <a:defRPr sz="1200" kern="1200">
        <a:solidFill>
          <a:schemeClr val="tx1"/>
        </a:solidFill>
        <a:latin typeface="+mn-lt"/>
        <a:ea typeface="+mn-ea"/>
        <a:cs typeface="+mn-cs"/>
      </a:defRPr>
    </a:lvl1pPr>
    <a:lvl2pPr marL="456986" algn="l" defTabSz="913972" rtl="0" eaLnBrk="1" latinLnBrk="0" hangingPunct="1">
      <a:defRPr sz="1200" kern="1200">
        <a:solidFill>
          <a:schemeClr val="tx1"/>
        </a:solidFill>
        <a:latin typeface="+mn-lt"/>
        <a:ea typeface="+mn-ea"/>
        <a:cs typeface="+mn-cs"/>
      </a:defRPr>
    </a:lvl2pPr>
    <a:lvl3pPr marL="913972" algn="l" defTabSz="913972" rtl="0" eaLnBrk="1" latinLnBrk="0" hangingPunct="1">
      <a:defRPr sz="1200" kern="1200">
        <a:solidFill>
          <a:schemeClr val="tx1"/>
        </a:solidFill>
        <a:latin typeface="+mn-lt"/>
        <a:ea typeface="+mn-ea"/>
        <a:cs typeface="+mn-cs"/>
      </a:defRPr>
    </a:lvl3pPr>
    <a:lvl4pPr marL="1370959" algn="l" defTabSz="913972" rtl="0" eaLnBrk="1" latinLnBrk="0" hangingPunct="1">
      <a:defRPr sz="1200" kern="1200">
        <a:solidFill>
          <a:schemeClr val="tx1"/>
        </a:solidFill>
        <a:latin typeface="+mn-lt"/>
        <a:ea typeface="+mn-ea"/>
        <a:cs typeface="+mn-cs"/>
      </a:defRPr>
    </a:lvl4pPr>
    <a:lvl5pPr marL="1827945" algn="l" defTabSz="913972" rtl="0" eaLnBrk="1" latinLnBrk="0" hangingPunct="1">
      <a:defRPr sz="1200" kern="1200">
        <a:solidFill>
          <a:schemeClr val="tx1"/>
        </a:solidFill>
        <a:latin typeface="+mn-lt"/>
        <a:ea typeface="+mn-ea"/>
        <a:cs typeface="+mn-cs"/>
      </a:defRPr>
    </a:lvl5pPr>
    <a:lvl6pPr marL="2284932" algn="l" defTabSz="913972" rtl="0" eaLnBrk="1" latinLnBrk="0" hangingPunct="1">
      <a:defRPr sz="1200" kern="1200">
        <a:solidFill>
          <a:schemeClr val="tx1"/>
        </a:solidFill>
        <a:latin typeface="+mn-lt"/>
        <a:ea typeface="+mn-ea"/>
        <a:cs typeface="+mn-cs"/>
      </a:defRPr>
    </a:lvl6pPr>
    <a:lvl7pPr marL="2741916" algn="l" defTabSz="913972" rtl="0" eaLnBrk="1" latinLnBrk="0" hangingPunct="1">
      <a:defRPr sz="1200" kern="1200">
        <a:solidFill>
          <a:schemeClr val="tx1"/>
        </a:solidFill>
        <a:latin typeface="+mn-lt"/>
        <a:ea typeface="+mn-ea"/>
        <a:cs typeface="+mn-cs"/>
      </a:defRPr>
    </a:lvl7pPr>
    <a:lvl8pPr marL="3198904" algn="l" defTabSz="913972" rtl="0" eaLnBrk="1" latinLnBrk="0" hangingPunct="1">
      <a:defRPr sz="1200" kern="1200">
        <a:solidFill>
          <a:schemeClr val="tx1"/>
        </a:solidFill>
        <a:latin typeface="+mn-lt"/>
        <a:ea typeface="+mn-ea"/>
        <a:cs typeface="+mn-cs"/>
      </a:defRPr>
    </a:lvl8pPr>
    <a:lvl9pPr marL="3655888" algn="l" defTabSz="91397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1</a:t>
            </a:fld>
            <a:endParaRPr lang="en-US" smtClean="0"/>
          </a:p>
        </p:txBody>
      </p:sp>
    </p:spTree>
    <p:extLst>
      <p:ext uri="{BB962C8B-B14F-4D97-AF65-F5344CB8AC3E}">
        <p14:creationId xmlns:p14="http://schemas.microsoft.com/office/powerpoint/2010/main" val="2474297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274586A-C18D-41D9-A610-58EA97BF6534}" type="slidenum">
              <a:rPr lang="en-US" smtClean="0"/>
              <a:t>16</a:t>
            </a:fld>
            <a:endParaRPr lang="en-US" smtClean="0"/>
          </a:p>
        </p:txBody>
      </p:sp>
    </p:spTree>
    <p:extLst>
      <p:ext uri="{BB962C8B-B14F-4D97-AF65-F5344CB8AC3E}">
        <p14:creationId xmlns:p14="http://schemas.microsoft.com/office/powerpoint/2010/main" val="1452360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17</a:t>
            </a:fld>
            <a:endParaRPr lang="en-US" smtClean="0"/>
          </a:p>
        </p:txBody>
      </p:sp>
    </p:spTree>
    <p:extLst>
      <p:ext uri="{BB962C8B-B14F-4D97-AF65-F5344CB8AC3E}">
        <p14:creationId xmlns:p14="http://schemas.microsoft.com/office/powerpoint/2010/main" val="4008133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274586A-C18D-41D9-A610-58EA97BF6534}" type="slidenum">
              <a:rPr lang="en-US" smtClean="0"/>
              <a:t>18</a:t>
            </a:fld>
            <a:endParaRPr lang="en-US" smtClean="0"/>
          </a:p>
        </p:txBody>
      </p:sp>
    </p:spTree>
    <p:extLst>
      <p:ext uri="{BB962C8B-B14F-4D97-AF65-F5344CB8AC3E}">
        <p14:creationId xmlns:p14="http://schemas.microsoft.com/office/powerpoint/2010/main" val="1570280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74586A-C18D-41D9-A610-58EA97BF6534}" type="slidenum">
              <a:rPr lang="en-US" smtClean="0"/>
              <a:t>19</a:t>
            </a:fld>
            <a:endParaRPr lang="en-US" smtClean="0"/>
          </a:p>
        </p:txBody>
      </p:sp>
    </p:spTree>
    <p:extLst>
      <p:ext uri="{BB962C8B-B14F-4D97-AF65-F5344CB8AC3E}">
        <p14:creationId xmlns:p14="http://schemas.microsoft.com/office/powerpoint/2010/main" val="2425159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274586A-C18D-41D9-A610-58EA97BF6534}" type="slidenum">
              <a:rPr lang="en-US" smtClean="0"/>
              <a:t>20</a:t>
            </a:fld>
            <a:endParaRPr lang="en-US" smtClean="0"/>
          </a:p>
        </p:txBody>
      </p:sp>
    </p:spTree>
    <p:extLst>
      <p:ext uri="{BB962C8B-B14F-4D97-AF65-F5344CB8AC3E}">
        <p14:creationId xmlns:p14="http://schemas.microsoft.com/office/powerpoint/2010/main" val="218638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21</a:t>
            </a:fld>
            <a:endParaRPr lang="en-US" smtClean="0"/>
          </a:p>
        </p:txBody>
      </p:sp>
    </p:spTree>
    <p:extLst>
      <p:ext uri="{BB962C8B-B14F-4D97-AF65-F5344CB8AC3E}">
        <p14:creationId xmlns:p14="http://schemas.microsoft.com/office/powerpoint/2010/main" val="3305330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22</a:t>
            </a:fld>
            <a:endParaRPr lang="en-US" smtClean="0"/>
          </a:p>
        </p:txBody>
      </p:sp>
    </p:spTree>
    <p:extLst>
      <p:ext uri="{BB962C8B-B14F-4D97-AF65-F5344CB8AC3E}">
        <p14:creationId xmlns:p14="http://schemas.microsoft.com/office/powerpoint/2010/main" val="2205226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09600"/>
            <a:ext cx="4572000" cy="3429000"/>
          </a:xfrm>
        </p:spPr>
      </p:sp>
      <p:sp>
        <p:nvSpPr>
          <p:cNvPr id="3" name="Notes Placeholder 2"/>
          <p:cNvSpPr>
            <a:spLocks noGrp="1"/>
          </p:cNvSpPr>
          <p:nvPr>
            <p:ph type="body" idx="1"/>
          </p:nvPr>
        </p:nvSpPr>
        <p:spPr/>
        <p:txBody>
          <a:bodyPr/>
          <a:lstStyle/>
          <a:p>
            <a:endParaRPr lang="en-US" dirty="0">
              <a:highlight>
                <a:srgbClr val="00FF00"/>
              </a:highlight>
            </a:endParaRPr>
          </a:p>
        </p:txBody>
      </p:sp>
      <p:sp>
        <p:nvSpPr>
          <p:cNvPr id="4" name="Slide Number Placeholder 3"/>
          <p:cNvSpPr>
            <a:spLocks noGrp="1"/>
          </p:cNvSpPr>
          <p:nvPr>
            <p:ph type="sldNum" sz="quarter" idx="10"/>
          </p:nvPr>
        </p:nvSpPr>
        <p:spPr/>
        <p:txBody>
          <a:bodyPr/>
          <a:lstStyle/>
          <a:p>
            <a:fld id="{1274586A-C18D-41D9-A610-58EA97BF6534}" type="slidenum">
              <a:rPr lang="en-US" smtClean="0"/>
              <a:t>23</a:t>
            </a:fld>
            <a:endParaRPr lang="en-US" smtClean="0"/>
          </a:p>
        </p:txBody>
      </p:sp>
    </p:spTree>
    <p:extLst>
      <p:ext uri="{BB962C8B-B14F-4D97-AF65-F5344CB8AC3E}">
        <p14:creationId xmlns:p14="http://schemas.microsoft.com/office/powerpoint/2010/main" val="4086973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24</a:t>
            </a:fld>
            <a:endParaRPr lang="en-US" smtClean="0"/>
          </a:p>
        </p:txBody>
      </p:sp>
    </p:spTree>
    <p:extLst>
      <p:ext uri="{BB962C8B-B14F-4D97-AF65-F5344CB8AC3E}">
        <p14:creationId xmlns:p14="http://schemas.microsoft.com/office/powerpoint/2010/main" val="831554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74586A-C18D-41D9-A610-58EA97BF6534}" type="slidenum">
              <a:rPr lang="en-US" smtClean="0"/>
              <a:t>25</a:t>
            </a:fld>
            <a:endParaRPr lang="en-US" smtClean="0"/>
          </a:p>
        </p:txBody>
      </p:sp>
    </p:spTree>
    <p:extLst>
      <p:ext uri="{BB962C8B-B14F-4D97-AF65-F5344CB8AC3E}">
        <p14:creationId xmlns:p14="http://schemas.microsoft.com/office/powerpoint/2010/main" val="2845466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3972" rtl="0" eaLnBrk="1" fontAlgn="auto" latinLnBrk="0" hangingPunct="1">
              <a:lnSpc>
                <a:spcPct val="100000"/>
              </a:lnSpc>
              <a:spcBef>
                <a:spcPts val="0"/>
              </a:spcBef>
              <a:spcAft>
                <a:spcPts val="0"/>
              </a:spcAft>
              <a:buClrTx/>
              <a:buSzTx/>
              <a:buFontTx/>
              <a:buNone/>
              <a:tabLst/>
              <a:defRPr/>
            </a:pPr>
            <a:r>
              <a:rPr lang="sw-KE"/>
              <a:t>Ilisasishwa tarehe 25/2/18</a:t>
            </a:r>
          </a:p>
          <a:p>
            <a:endParaRPr lang="en-US" b="0" dirty="0">
              <a:solidFill>
                <a:srgbClr val="C00000"/>
              </a:solidFill>
            </a:endParaRPr>
          </a:p>
          <a:p>
            <a:endParaRPr lang="en-US" dirty="0"/>
          </a:p>
        </p:txBody>
      </p:sp>
      <p:sp>
        <p:nvSpPr>
          <p:cNvPr id="4" name="Slide Number Placeholder 3"/>
          <p:cNvSpPr>
            <a:spLocks noGrp="1"/>
          </p:cNvSpPr>
          <p:nvPr>
            <p:ph type="sldNum" sz="quarter" idx="10"/>
          </p:nvPr>
        </p:nvSpPr>
        <p:spPr/>
        <p:txBody>
          <a:bodyPr/>
          <a:lstStyle/>
          <a:p>
            <a:fld id="{8E2694BC-92DF-6D4F-8D29-1019AC2DD57F}" type="slidenum">
              <a:rPr lang="en-US" smtClean="0">
                <a:solidFill>
                  <a:prstClr val="black"/>
                </a:solidFill>
              </a:rPr>
              <a:pPr/>
              <a:t>3</a:t>
            </a:fld>
            <a:endParaRPr lang="en-US" smtClean="0">
              <a:solidFill>
                <a:prstClr val="black"/>
              </a:solidFill>
            </a:endParaRPr>
          </a:p>
        </p:txBody>
      </p:sp>
    </p:spTree>
    <p:extLst>
      <p:ext uri="{BB962C8B-B14F-4D97-AF65-F5344CB8AC3E}">
        <p14:creationId xmlns:p14="http://schemas.microsoft.com/office/powerpoint/2010/main" val="1638100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26</a:t>
            </a:fld>
            <a:endParaRPr lang="en-US" smtClean="0"/>
          </a:p>
        </p:txBody>
      </p:sp>
    </p:spTree>
    <p:extLst>
      <p:ext uri="{BB962C8B-B14F-4D97-AF65-F5344CB8AC3E}">
        <p14:creationId xmlns:p14="http://schemas.microsoft.com/office/powerpoint/2010/main" val="2243068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27</a:t>
            </a:fld>
            <a:endParaRPr lang="en-US" smtClean="0"/>
          </a:p>
        </p:txBody>
      </p:sp>
    </p:spTree>
    <p:extLst>
      <p:ext uri="{BB962C8B-B14F-4D97-AF65-F5344CB8AC3E}">
        <p14:creationId xmlns:p14="http://schemas.microsoft.com/office/powerpoint/2010/main" val="1673182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972"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1274586A-C18D-41D9-A610-58EA97BF6534}" type="slidenum">
              <a:rPr lang="en-US" smtClean="0"/>
              <a:t>28</a:t>
            </a:fld>
            <a:endParaRPr lang="en-US" smtClean="0"/>
          </a:p>
        </p:txBody>
      </p:sp>
    </p:spTree>
    <p:extLst>
      <p:ext uri="{BB962C8B-B14F-4D97-AF65-F5344CB8AC3E}">
        <p14:creationId xmlns:p14="http://schemas.microsoft.com/office/powerpoint/2010/main" val="3039116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29</a:t>
            </a:fld>
            <a:endParaRPr lang="en-US" smtClean="0"/>
          </a:p>
        </p:txBody>
      </p:sp>
    </p:spTree>
    <p:extLst>
      <p:ext uri="{BB962C8B-B14F-4D97-AF65-F5344CB8AC3E}">
        <p14:creationId xmlns:p14="http://schemas.microsoft.com/office/powerpoint/2010/main" val="2599007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972"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30</a:t>
            </a:fld>
            <a:endParaRPr lang="en-US" smtClean="0"/>
          </a:p>
        </p:txBody>
      </p:sp>
    </p:spTree>
    <p:extLst>
      <p:ext uri="{BB962C8B-B14F-4D97-AF65-F5344CB8AC3E}">
        <p14:creationId xmlns:p14="http://schemas.microsoft.com/office/powerpoint/2010/main" val="3017733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31</a:t>
            </a:fld>
            <a:endParaRPr lang="en-US" smtClean="0"/>
          </a:p>
        </p:txBody>
      </p:sp>
    </p:spTree>
    <p:extLst>
      <p:ext uri="{BB962C8B-B14F-4D97-AF65-F5344CB8AC3E}">
        <p14:creationId xmlns:p14="http://schemas.microsoft.com/office/powerpoint/2010/main" val="1626082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32</a:t>
            </a:fld>
            <a:endParaRPr lang="en-US" smtClean="0"/>
          </a:p>
        </p:txBody>
      </p:sp>
    </p:spTree>
    <p:extLst>
      <p:ext uri="{BB962C8B-B14F-4D97-AF65-F5344CB8AC3E}">
        <p14:creationId xmlns:p14="http://schemas.microsoft.com/office/powerpoint/2010/main" val="1264707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33</a:t>
            </a:fld>
            <a:endParaRPr lang="en-US" smtClean="0"/>
          </a:p>
        </p:txBody>
      </p:sp>
    </p:spTree>
    <p:extLst>
      <p:ext uri="{BB962C8B-B14F-4D97-AF65-F5344CB8AC3E}">
        <p14:creationId xmlns:p14="http://schemas.microsoft.com/office/powerpoint/2010/main" val="28517329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34</a:t>
            </a:fld>
            <a:endParaRPr lang="en-US" smtClean="0"/>
          </a:p>
        </p:txBody>
      </p:sp>
    </p:spTree>
    <p:extLst>
      <p:ext uri="{BB962C8B-B14F-4D97-AF65-F5344CB8AC3E}">
        <p14:creationId xmlns:p14="http://schemas.microsoft.com/office/powerpoint/2010/main" val="36923763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74586A-C18D-41D9-A610-58EA97BF6534}" type="slidenum">
              <a:rPr lang="en-US" smtClean="0"/>
              <a:t>35</a:t>
            </a:fld>
            <a:endParaRPr lang="en-US" smtClean="0"/>
          </a:p>
        </p:txBody>
      </p:sp>
    </p:spTree>
    <p:extLst>
      <p:ext uri="{BB962C8B-B14F-4D97-AF65-F5344CB8AC3E}">
        <p14:creationId xmlns:p14="http://schemas.microsoft.com/office/powerpoint/2010/main" val="2245885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5</a:t>
            </a:fld>
            <a:endParaRPr lang="en-US" smtClean="0"/>
          </a:p>
        </p:txBody>
      </p:sp>
    </p:spTree>
    <p:extLst>
      <p:ext uri="{BB962C8B-B14F-4D97-AF65-F5344CB8AC3E}">
        <p14:creationId xmlns:p14="http://schemas.microsoft.com/office/powerpoint/2010/main" val="1228437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36</a:t>
            </a:fld>
            <a:endParaRPr lang="en-US" smtClean="0"/>
          </a:p>
        </p:txBody>
      </p:sp>
    </p:spTree>
    <p:extLst>
      <p:ext uri="{BB962C8B-B14F-4D97-AF65-F5344CB8AC3E}">
        <p14:creationId xmlns:p14="http://schemas.microsoft.com/office/powerpoint/2010/main" val="19609787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37</a:t>
            </a:fld>
            <a:endParaRPr lang="en-US" smtClean="0"/>
          </a:p>
        </p:txBody>
      </p:sp>
    </p:spTree>
    <p:extLst>
      <p:ext uri="{BB962C8B-B14F-4D97-AF65-F5344CB8AC3E}">
        <p14:creationId xmlns:p14="http://schemas.microsoft.com/office/powerpoint/2010/main" val="39343998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w-KE"/>
              <a:t/>
            </a:r>
            <a:br>
              <a:rPr lang="sw-KE"/>
            </a:br>
            <a:endParaRPr lang="sw-KE"/>
          </a:p>
        </p:txBody>
      </p:sp>
      <p:sp>
        <p:nvSpPr>
          <p:cNvPr id="4" name="Slide Number Placeholder 3"/>
          <p:cNvSpPr>
            <a:spLocks noGrp="1"/>
          </p:cNvSpPr>
          <p:nvPr>
            <p:ph type="sldNum" sz="quarter" idx="10"/>
          </p:nvPr>
        </p:nvSpPr>
        <p:spPr/>
        <p:txBody>
          <a:bodyPr/>
          <a:lstStyle/>
          <a:p>
            <a:fld id="{1274586A-C18D-41D9-A610-58EA97BF6534}" type="slidenum">
              <a:rPr lang="en-US" smtClean="0"/>
              <a:t>38</a:t>
            </a:fld>
            <a:endParaRPr lang="en-US" smtClean="0"/>
          </a:p>
        </p:txBody>
      </p:sp>
    </p:spTree>
    <p:extLst>
      <p:ext uri="{BB962C8B-B14F-4D97-AF65-F5344CB8AC3E}">
        <p14:creationId xmlns:p14="http://schemas.microsoft.com/office/powerpoint/2010/main" val="25720530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39</a:t>
            </a:fld>
            <a:endParaRPr lang="en-US" smtClean="0"/>
          </a:p>
        </p:txBody>
      </p:sp>
    </p:spTree>
    <p:extLst>
      <p:ext uri="{BB962C8B-B14F-4D97-AF65-F5344CB8AC3E}">
        <p14:creationId xmlns:p14="http://schemas.microsoft.com/office/powerpoint/2010/main" val="35316832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40</a:t>
            </a:fld>
            <a:endParaRPr lang="en-US" smtClean="0"/>
          </a:p>
        </p:txBody>
      </p:sp>
    </p:spTree>
    <p:extLst>
      <p:ext uri="{BB962C8B-B14F-4D97-AF65-F5344CB8AC3E}">
        <p14:creationId xmlns:p14="http://schemas.microsoft.com/office/powerpoint/2010/main" val="31742210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74586A-C18D-41D9-A610-58EA97BF6534}" type="slidenum">
              <a:rPr lang="en-US" smtClean="0"/>
              <a:t>41</a:t>
            </a:fld>
            <a:endParaRPr lang="en-US" smtClean="0"/>
          </a:p>
        </p:txBody>
      </p:sp>
    </p:spTree>
    <p:extLst>
      <p:ext uri="{BB962C8B-B14F-4D97-AF65-F5344CB8AC3E}">
        <p14:creationId xmlns:p14="http://schemas.microsoft.com/office/powerpoint/2010/main" val="42835451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972"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42</a:t>
            </a:fld>
            <a:endParaRPr lang="en-US" smtClean="0"/>
          </a:p>
        </p:txBody>
      </p:sp>
    </p:spTree>
    <p:extLst>
      <p:ext uri="{BB962C8B-B14F-4D97-AF65-F5344CB8AC3E}">
        <p14:creationId xmlns:p14="http://schemas.microsoft.com/office/powerpoint/2010/main" val="30072708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43</a:t>
            </a:fld>
            <a:endParaRPr lang="en-US" smtClean="0"/>
          </a:p>
        </p:txBody>
      </p:sp>
    </p:spTree>
    <p:extLst>
      <p:ext uri="{BB962C8B-B14F-4D97-AF65-F5344CB8AC3E}">
        <p14:creationId xmlns:p14="http://schemas.microsoft.com/office/powerpoint/2010/main" val="14127458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274586A-C18D-41D9-A610-58EA97BF6534}" type="slidenum">
              <a:rPr lang="en-US" smtClean="0"/>
              <a:t>44</a:t>
            </a:fld>
            <a:endParaRPr lang="en-US" smtClean="0"/>
          </a:p>
        </p:txBody>
      </p:sp>
    </p:spTree>
    <p:extLst>
      <p:ext uri="{BB962C8B-B14F-4D97-AF65-F5344CB8AC3E}">
        <p14:creationId xmlns:p14="http://schemas.microsoft.com/office/powerpoint/2010/main" val="12622072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74586A-C18D-41D9-A610-58EA97BF6534}" type="slidenum">
              <a:rPr lang="en-US" smtClean="0"/>
              <a:t>45</a:t>
            </a:fld>
            <a:endParaRPr lang="en-US" smtClean="0"/>
          </a:p>
        </p:txBody>
      </p:sp>
    </p:spTree>
    <p:extLst>
      <p:ext uri="{BB962C8B-B14F-4D97-AF65-F5344CB8AC3E}">
        <p14:creationId xmlns:p14="http://schemas.microsoft.com/office/powerpoint/2010/main" val="2947135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694BC-92DF-6D4F-8D29-1019AC2DD57F}" type="slidenum">
              <a:rPr lang="en-US" smtClean="0">
                <a:solidFill>
                  <a:prstClr val="black"/>
                </a:solidFill>
              </a:rPr>
              <a:pPr/>
              <a:t>7</a:t>
            </a:fld>
            <a:endParaRPr lang="en-US" smtClean="0">
              <a:solidFill>
                <a:prstClr val="black"/>
              </a:solidFill>
            </a:endParaRPr>
          </a:p>
        </p:txBody>
      </p:sp>
    </p:spTree>
    <p:extLst>
      <p:ext uri="{BB962C8B-B14F-4D97-AF65-F5344CB8AC3E}">
        <p14:creationId xmlns:p14="http://schemas.microsoft.com/office/powerpoint/2010/main" val="40128559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46</a:t>
            </a:fld>
            <a:endParaRPr lang="en-US" smtClean="0"/>
          </a:p>
        </p:txBody>
      </p:sp>
    </p:spTree>
    <p:extLst>
      <p:ext uri="{BB962C8B-B14F-4D97-AF65-F5344CB8AC3E}">
        <p14:creationId xmlns:p14="http://schemas.microsoft.com/office/powerpoint/2010/main" val="41990822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74586A-C18D-41D9-A610-58EA97BF6534}" type="slidenum">
              <a:rPr lang="en-US" smtClean="0"/>
              <a:t>47</a:t>
            </a:fld>
            <a:endParaRPr lang="en-US" smtClean="0"/>
          </a:p>
        </p:txBody>
      </p:sp>
    </p:spTree>
    <p:extLst>
      <p:ext uri="{BB962C8B-B14F-4D97-AF65-F5344CB8AC3E}">
        <p14:creationId xmlns:p14="http://schemas.microsoft.com/office/powerpoint/2010/main" val="31276128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48</a:t>
            </a:fld>
            <a:endParaRPr lang="en-US" smtClean="0"/>
          </a:p>
        </p:txBody>
      </p:sp>
    </p:spTree>
    <p:extLst>
      <p:ext uri="{BB962C8B-B14F-4D97-AF65-F5344CB8AC3E}">
        <p14:creationId xmlns:p14="http://schemas.microsoft.com/office/powerpoint/2010/main" val="33613527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49</a:t>
            </a:fld>
            <a:endParaRPr lang="en-US" smtClean="0"/>
          </a:p>
        </p:txBody>
      </p:sp>
    </p:spTree>
    <p:extLst>
      <p:ext uri="{BB962C8B-B14F-4D97-AF65-F5344CB8AC3E}">
        <p14:creationId xmlns:p14="http://schemas.microsoft.com/office/powerpoint/2010/main" val="15970325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50</a:t>
            </a:fld>
            <a:endParaRPr lang="en-US" smtClean="0"/>
          </a:p>
        </p:txBody>
      </p:sp>
    </p:spTree>
    <p:extLst>
      <p:ext uri="{BB962C8B-B14F-4D97-AF65-F5344CB8AC3E}">
        <p14:creationId xmlns:p14="http://schemas.microsoft.com/office/powerpoint/2010/main" val="24381114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51</a:t>
            </a:fld>
            <a:endParaRPr lang="en-US" smtClean="0"/>
          </a:p>
        </p:txBody>
      </p:sp>
    </p:spTree>
    <p:extLst>
      <p:ext uri="{BB962C8B-B14F-4D97-AF65-F5344CB8AC3E}">
        <p14:creationId xmlns:p14="http://schemas.microsoft.com/office/powerpoint/2010/main" val="23950171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972"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1274586A-C18D-41D9-A610-58EA97BF6534}" type="slidenum">
              <a:rPr lang="en-US" smtClean="0"/>
              <a:t>52</a:t>
            </a:fld>
            <a:endParaRPr lang="en-US" smtClean="0"/>
          </a:p>
        </p:txBody>
      </p:sp>
    </p:spTree>
    <p:extLst>
      <p:ext uri="{BB962C8B-B14F-4D97-AF65-F5344CB8AC3E}">
        <p14:creationId xmlns:p14="http://schemas.microsoft.com/office/powerpoint/2010/main" val="919728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74586A-C18D-41D9-A610-58EA97BF6534}" type="slidenum">
              <a:rPr lang="en-US" smtClean="0"/>
              <a:t>53</a:t>
            </a:fld>
            <a:endParaRPr lang="en-US" smtClean="0"/>
          </a:p>
        </p:txBody>
      </p:sp>
    </p:spTree>
    <p:extLst>
      <p:ext uri="{BB962C8B-B14F-4D97-AF65-F5344CB8AC3E}">
        <p14:creationId xmlns:p14="http://schemas.microsoft.com/office/powerpoint/2010/main" val="30093247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74586A-C18D-41D9-A610-58EA97BF6534}" type="slidenum">
              <a:rPr lang="en-US" smtClean="0"/>
              <a:t>54</a:t>
            </a:fld>
            <a:endParaRPr lang="en-US" smtClean="0"/>
          </a:p>
        </p:txBody>
      </p:sp>
    </p:spTree>
    <p:extLst>
      <p:ext uri="{BB962C8B-B14F-4D97-AF65-F5344CB8AC3E}">
        <p14:creationId xmlns:p14="http://schemas.microsoft.com/office/powerpoint/2010/main" val="4242159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694BC-92DF-6D4F-8D29-1019AC2DD57F}" type="slidenum">
              <a:rPr lang="en-US" smtClean="0">
                <a:solidFill>
                  <a:prstClr val="black"/>
                </a:solidFill>
              </a:rPr>
              <a:pPr/>
              <a:t>9</a:t>
            </a:fld>
            <a:endParaRPr lang="en-US" smtClean="0">
              <a:solidFill>
                <a:prstClr val="black"/>
              </a:solidFill>
            </a:endParaRPr>
          </a:p>
        </p:txBody>
      </p:sp>
    </p:spTree>
    <p:extLst>
      <p:ext uri="{BB962C8B-B14F-4D97-AF65-F5344CB8AC3E}">
        <p14:creationId xmlns:p14="http://schemas.microsoft.com/office/powerpoint/2010/main" val="379852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694BC-92DF-6D4F-8D29-1019AC2DD57F}" type="slidenum">
              <a:rPr lang="en-US" smtClean="0"/>
              <a:t>11</a:t>
            </a:fld>
            <a:endParaRPr lang="en-US" smtClean="0"/>
          </a:p>
        </p:txBody>
      </p:sp>
    </p:spTree>
    <p:extLst>
      <p:ext uri="{BB962C8B-B14F-4D97-AF65-F5344CB8AC3E}">
        <p14:creationId xmlns:p14="http://schemas.microsoft.com/office/powerpoint/2010/main" val="2277143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694BC-92DF-6D4F-8D29-1019AC2DD57F}" type="slidenum">
              <a:rPr lang="en-US" smtClean="0"/>
              <a:t>13</a:t>
            </a:fld>
            <a:endParaRPr lang="en-US" smtClean="0"/>
          </a:p>
        </p:txBody>
      </p:sp>
    </p:spTree>
    <p:extLst>
      <p:ext uri="{BB962C8B-B14F-4D97-AF65-F5344CB8AC3E}">
        <p14:creationId xmlns:p14="http://schemas.microsoft.com/office/powerpoint/2010/main" val="2593342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14</a:t>
            </a:fld>
            <a:endParaRPr lang="en-US" smtClean="0"/>
          </a:p>
        </p:txBody>
      </p:sp>
    </p:spTree>
    <p:extLst>
      <p:ext uri="{BB962C8B-B14F-4D97-AF65-F5344CB8AC3E}">
        <p14:creationId xmlns:p14="http://schemas.microsoft.com/office/powerpoint/2010/main" val="1505595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74586A-C18D-41D9-A610-58EA97BF6534}" type="slidenum">
              <a:rPr lang="en-US" smtClean="0"/>
              <a:t>15</a:t>
            </a:fld>
            <a:endParaRPr lang="en-US" smtClean="0"/>
          </a:p>
        </p:txBody>
      </p:sp>
    </p:spTree>
    <p:extLst>
      <p:ext uri="{BB962C8B-B14F-4D97-AF65-F5344CB8AC3E}">
        <p14:creationId xmlns:p14="http://schemas.microsoft.com/office/powerpoint/2010/main" val="3143578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2"/>
            <a:ext cx="8229600" cy="848697"/>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457200" y="1326160"/>
            <a:ext cx="8229600" cy="4800004"/>
          </a:xfrm>
        </p:spPr>
        <p:txBody>
          <a:bodyPr>
            <a:normAutofit/>
          </a:bodyPr>
          <a:lstStyle>
            <a:lvl1pPr marL="0" marR="0" indent="0" algn="l" defTabSz="410099" rtl="0" eaLnBrk="1" fontAlgn="auto" latinLnBrk="0" hangingPunct="1">
              <a:lnSpc>
                <a:spcPct val="110000"/>
              </a:lnSpc>
              <a:spcBef>
                <a:spcPts val="0"/>
              </a:spcBef>
              <a:spcAft>
                <a:spcPts val="359"/>
              </a:spcAft>
              <a:buClrTx/>
              <a:buSzTx/>
              <a:buFont typeface="Symbol"/>
              <a:buNone/>
              <a:tabLst/>
              <a:defRPr lang="en-US" sz="1300" b="0" cap="none" smtClean="0">
                <a:effectLst/>
                <a:latin typeface="+mn-lt"/>
                <a:cs typeface="Book Antiqua"/>
              </a:defRPr>
            </a:lvl1pPr>
          </a:lstStyle>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p:txBody>
      </p:sp>
      <p:sp>
        <p:nvSpPr>
          <p:cNvPr id="6" name="Slide Number Placeholder 5"/>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691946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8229600" cy="848697"/>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457200" y="1326160"/>
            <a:ext cx="8229600" cy="4800004"/>
          </a:xfrm>
        </p:spPr>
        <p:txBody>
          <a:bodyPr>
            <a:normAutofit/>
          </a:bodyPr>
          <a:lstStyle>
            <a:lvl1pPr marL="0" marR="0" indent="0" algn="l" defTabSz="410195" rtl="0" eaLnBrk="1" fontAlgn="auto" latinLnBrk="0" hangingPunct="1">
              <a:lnSpc>
                <a:spcPct val="110000"/>
              </a:lnSpc>
              <a:spcBef>
                <a:spcPts val="0"/>
              </a:spcBef>
              <a:spcAft>
                <a:spcPts val="359"/>
              </a:spcAft>
              <a:buClrTx/>
              <a:buSzTx/>
              <a:buFont typeface="Symbol"/>
              <a:buNone/>
              <a:tabLst/>
              <a:defRPr lang="en-US" sz="1300" b="0" cap="none" smtClean="0">
                <a:effectLst/>
                <a:latin typeface="+mn-lt"/>
                <a:cs typeface="Book Antiqua"/>
              </a:defRPr>
            </a:lvl1pPr>
          </a:lstStyle>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p:txBody>
      </p:sp>
      <p:sp>
        <p:nvSpPr>
          <p:cNvPr id="6" name="Slide Number Placeholder 5"/>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696735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57366"/>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4" name="Content Placeholder 3"/>
          <p:cNvSpPr>
            <a:spLocks noGrp="1"/>
          </p:cNvSpPr>
          <p:nvPr>
            <p:ph sz="half" idx="2"/>
          </p:nvPr>
        </p:nvSpPr>
        <p:spPr>
          <a:xfrm>
            <a:off x="4648200" y="1357366"/>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
        <p:nvSpPr>
          <p:cNvPr id="6" name="Title 1"/>
          <p:cNvSpPr>
            <a:spLocks noGrp="1"/>
          </p:cNvSpPr>
          <p:nvPr>
            <p:ph type="title"/>
          </p:nvPr>
        </p:nvSpPr>
        <p:spPr>
          <a:xfrm>
            <a:off x="457200" y="274640"/>
            <a:ext cx="8229600" cy="848697"/>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197642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1"/>
            <a:ext cx="5562600" cy="840896"/>
          </a:xfrm>
        </p:spPr>
        <p:txBody>
          <a:bodyPr>
            <a:normAutofit/>
          </a:bodyPr>
          <a:lstStyle>
            <a:lvl1pPr>
              <a:defRPr sz="2900"/>
            </a:lvl1pPr>
          </a:lstStyle>
          <a:p>
            <a:r>
              <a:rPr lang="en-US" dirty="0"/>
              <a:t>Click to edit Master title style</a:t>
            </a:r>
          </a:p>
        </p:txBody>
      </p:sp>
      <p:sp>
        <p:nvSpPr>
          <p:cNvPr id="3" name="Content Placeholder 2"/>
          <p:cNvSpPr>
            <a:spLocks noGrp="1"/>
          </p:cNvSpPr>
          <p:nvPr>
            <p:ph sz="half" idx="1"/>
          </p:nvPr>
        </p:nvSpPr>
        <p:spPr>
          <a:xfrm>
            <a:off x="457200" y="1419772"/>
            <a:ext cx="8229600" cy="4706394"/>
          </a:xfrm>
        </p:spPr>
        <p:txBody>
          <a:bodyPr>
            <a:normAutofit/>
          </a:bodyPr>
          <a:lstStyle>
            <a:lvl1pPr marL="0" marR="0" indent="0" algn="l" defTabSz="410195" rtl="0" eaLnBrk="1" fontAlgn="auto" latinLnBrk="0" hangingPunct="1">
              <a:lnSpc>
                <a:spcPct val="90000"/>
              </a:lnSpc>
              <a:spcBef>
                <a:spcPct val="20000"/>
              </a:spcBef>
              <a:spcAft>
                <a:spcPts val="0"/>
              </a:spcAft>
              <a:buClrTx/>
              <a:buSzTx/>
              <a:buFont typeface="Arial"/>
              <a:buNone/>
              <a:tabLst/>
              <a:defRPr sz="1000"/>
            </a:lvl1pPr>
            <a:lvl2pPr marL="410195" indent="0">
              <a:buNone/>
              <a:defRPr sz="1800"/>
            </a:lvl2pPr>
            <a:lvl3pPr marL="820391" indent="0">
              <a:buNone/>
              <a:defRPr sz="1800"/>
            </a:lvl3pPr>
            <a:lvl4pPr marL="1230586" indent="0">
              <a:buNone/>
              <a:defRPr sz="1800"/>
            </a:lvl4pPr>
            <a:lvl5pPr marL="1640781" indent="0">
              <a:buNone/>
              <a:defRPr sz="1800"/>
            </a:lvl5pPr>
            <a:lvl6pPr>
              <a:defRPr sz="1600"/>
            </a:lvl6pPr>
            <a:lvl7pPr>
              <a:defRPr sz="1600"/>
            </a:lvl7pPr>
            <a:lvl8pPr>
              <a:defRPr sz="1600"/>
            </a:lvl8pPr>
            <a:lvl9pPr>
              <a:defRPr sz="1600"/>
            </a:lvl9pPr>
          </a:lstStyle>
          <a:p>
            <a:pPr lvl="0"/>
            <a:r>
              <a:rPr lang="en-US" dirty="0"/>
              <a:t>Click to edit Master text styles</a:t>
            </a:r>
          </a:p>
          <a:p>
            <a:pPr lvl="0"/>
            <a:endParaRPr lang="en-US" dirty="0"/>
          </a:p>
          <a:p>
            <a:pPr lvl="0"/>
            <a:endParaRPr lang="en-US" dirty="0"/>
          </a:p>
          <a:p>
            <a:pPr lvl="0"/>
            <a:endParaRPr lang="en-US" dirty="0"/>
          </a:p>
        </p:txBody>
      </p:sp>
      <p:sp>
        <p:nvSpPr>
          <p:cNvPr id="4" name="Content Placeholder 3"/>
          <p:cNvSpPr>
            <a:spLocks noGrp="1"/>
          </p:cNvSpPr>
          <p:nvPr>
            <p:ph sz="half" idx="2"/>
          </p:nvPr>
        </p:nvSpPr>
        <p:spPr>
          <a:xfrm>
            <a:off x="6208422" y="274641"/>
            <a:ext cx="2478381" cy="1004717"/>
          </a:xfrm>
        </p:spPr>
        <p:txBody>
          <a:bodyPr/>
          <a:lstStyle>
            <a:lvl1pPr marL="0" indent="0">
              <a:buNone/>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endParaRPr lang="en-US" dirty="0"/>
          </a:p>
        </p:txBody>
      </p:sp>
    </p:spTree>
    <p:extLst>
      <p:ext uri="{BB962C8B-B14F-4D97-AF65-F5344CB8AC3E}">
        <p14:creationId xmlns:p14="http://schemas.microsoft.com/office/powerpoint/2010/main" val="569735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023807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3"/>
            <a:ext cx="2133600" cy="365126"/>
          </a:xfrm>
          <a:prstGeom prst="rect">
            <a:avLst/>
          </a:prstGeom>
        </p:spPr>
        <p:txBody>
          <a:bodyPr lIns="82039" tIns="41020" rIns="82039" bIns="41020"/>
          <a:lstStyle/>
          <a:p>
            <a:pPr defTabSz="820391"/>
            <a:fld id="{FB786B77-D9B2-7446-A90C-4223681D8129}" type="datetimeFigureOut">
              <a:rPr lang="en-US" sz="1600" smtClean="0">
                <a:solidFill>
                  <a:prstClr val="black"/>
                </a:solidFill>
              </a:rPr>
              <a:pPr defTabSz="820391"/>
              <a:t>5/14/2018</a:t>
            </a:fld>
            <a:endParaRPr lang="en-US" sz="1600" dirty="0">
              <a:solidFill>
                <a:prstClr val="black"/>
              </a:solidFill>
            </a:endParaRPr>
          </a:p>
        </p:txBody>
      </p:sp>
      <p:sp>
        <p:nvSpPr>
          <p:cNvPr id="4" name="Footer Placeholder 3"/>
          <p:cNvSpPr>
            <a:spLocks noGrp="1"/>
          </p:cNvSpPr>
          <p:nvPr>
            <p:ph type="ftr" sz="quarter" idx="11"/>
          </p:nvPr>
        </p:nvSpPr>
        <p:spPr>
          <a:xfrm>
            <a:off x="3124200" y="6356353"/>
            <a:ext cx="2895600" cy="365126"/>
          </a:xfrm>
          <a:prstGeom prst="rect">
            <a:avLst/>
          </a:prstGeom>
        </p:spPr>
        <p:txBody>
          <a:bodyPr lIns="82039" tIns="41020" rIns="82039" bIns="41020"/>
          <a:lstStyle/>
          <a:p>
            <a:pPr defTabSz="820391"/>
            <a:endParaRPr lang="en-US" sz="1600" dirty="0">
              <a:solidFill>
                <a:prstClr val="black"/>
              </a:solidFill>
            </a:endParaRPr>
          </a:p>
        </p:txBody>
      </p:sp>
      <p:sp>
        <p:nvSpPr>
          <p:cNvPr id="5" name="Slide Number Placeholder 4"/>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66574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6"/>
          </a:xfrm>
          <a:prstGeom prst="rect">
            <a:avLst/>
          </a:prstGeom>
        </p:spPr>
        <p:txBody>
          <a:bodyPr lIns="82039" tIns="41020" rIns="82039" bIns="41020"/>
          <a:lstStyle/>
          <a:p>
            <a:pPr defTabSz="820391"/>
            <a:fld id="{FB786B77-D9B2-7446-A90C-4223681D8129}" type="datetimeFigureOut">
              <a:rPr lang="en-US" sz="1600" smtClean="0">
                <a:solidFill>
                  <a:prstClr val="black"/>
                </a:solidFill>
              </a:rPr>
              <a:pPr defTabSz="820391"/>
              <a:t>5/14/2018</a:t>
            </a:fld>
            <a:endParaRPr lang="en-US" sz="1600" dirty="0">
              <a:solidFill>
                <a:prstClr val="black"/>
              </a:solidFill>
            </a:endParaRPr>
          </a:p>
        </p:txBody>
      </p:sp>
      <p:sp>
        <p:nvSpPr>
          <p:cNvPr id="3" name="Footer Placeholder 2"/>
          <p:cNvSpPr>
            <a:spLocks noGrp="1"/>
          </p:cNvSpPr>
          <p:nvPr>
            <p:ph type="ftr" sz="quarter" idx="11"/>
          </p:nvPr>
        </p:nvSpPr>
        <p:spPr>
          <a:xfrm>
            <a:off x="3124200" y="6356353"/>
            <a:ext cx="2895600" cy="365126"/>
          </a:xfrm>
          <a:prstGeom prst="rect">
            <a:avLst/>
          </a:prstGeom>
        </p:spPr>
        <p:txBody>
          <a:bodyPr lIns="82039" tIns="41020" rIns="82039" bIns="41020"/>
          <a:lstStyle/>
          <a:p>
            <a:pPr defTabSz="820391"/>
            <a:endParaRPr lang="en-US" sz="1600" dirty="0">
              <a:solidFill>
                <a:prstClr val="black"/>
              </a:solidFill>
            </a:endParaRPr>
          </a:p>
        </p:txBody>
      </p:sp>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4159856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1" y="273050"/>
            <a:ext cx="5111751" cy="5853113"/>
          </a:xfrm>
        </p:spPr>
        <p:txBody>
          <a:bodyPr>
            <a:normAutofit/>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4" name="Text Placeholder 3"/>
          <p:cNvSpPr>
            <a:spLocks noGrp="1"/>
          </p:cNvSpPr>
          <p:nvPr>
            <p:ph type="body" sz="half" idx="2"/>
          </p:nvPr>
        </p:nvSpPr>
        <p:spPr>
          <a:xfrm>
            <a:off x="457202" y="1435100"/>
            <a:ext cx="3008313" cy="4691063"/>
          </a:xfrm>
        </p:spPr>
        <p:txBody>
          <a:bodyPr/>
          <a:lstStyle>
            <a:lvl1pPr marL="0" indent="0">
              <a:buNone/>
              <a:defRPr sz="1300"/>
            </a:lvl1pPr>
            <a:lvl2pPr marL="410195" indent="0">
              <a:buNone/>
              <a:defRPr sz="1100"/>
            </a:lvl2pPr>
            <a:lvl3pPr marL="820391" indent="0">
              <a:buNone/>
              <a:defRPr sz="900"/>
            </a:lvl3pPr>
            <a:lvl4pPr marL="1230586" indent="0">
              <a:buNone/>
              <a:defRPr sz="800"/>
            </a:lvl4pPr>
            <a:lvl5pPr marL="1640781" indent="0">
              <a:buNone/>
              <a:defRPr sz="800"/>
            </a:lvl5pPr>
            <a:lvl6pPr marL="2050976" indent="0">
              <a:buNone/>
              <a:defRPr sz="800"/>
            </a:lvl6pPr>
            <a:lvl7pPr marL="2461173" indent="0">
              <a:buNone/>
              <a:defRPr sz="800"/>
            </a:lvl7pPr>
            <a:lvl8pPr marL="2871367" indent="0">
              <a:buNone/>
              <a:defRPr sz="800"/>
            </a:lvl8pPr>
            <a:lvl9pPr marL="3281562" indent="0">
              <a:buNone/>
              <a:defRPr sz="8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223922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48697"/>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457200" y="1326160"/>
            <a:ext cx="8229600" cy="4800004"/>
          </a:xfrm>
        </p:spPr>
        <p:txBody>
          <a:bodyPr>
            <a:normAutofit/>
          </a:bodyPr>
          <a:lstStyle>
            <a:lvl1pPr marL="0" marR="0" indent="0" algn="l" defTabSz="410291" rtl="0" eaLnBrk="1" fontAlgn="auto" latinLnBrk="0" hangingPunct="1">
              <a:lnSpc>
                <a:spcPct val="110000"/>
              </a:lnSpc>
              <a:spcBef>
                <a:spcPts val="0"/>
              </a:spcBef>
              <a:spcAft>
                <a:spcPts val="359"/>
              </a:spcAft>
              <a:buClrTx/>
              <a:buSzTx/>
              <a:buFont typeface="Symbol"/>
              <a:buNone/>
              <a:tabLst/>
              <a:defRPr lang="en-US" sz="1300" b="0" cap="none" smtClean="0">
                <a:effectLst/>
                <a:latin typeface="+mn-lt"/>
                <a:cs typeface="Book Antiqua"/>
              </a:defRPr>
            </a:lvl1pPr>
          </a:lstStyle>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p:txBody>
      </p:sp>
      <p:sp>
        <p:nvSpPr>
          <p:cNvPr id="6" name="Slide Number Placeholder 5"/>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565614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57364"/>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4" name="Content Placeholder 3"/>
          <p:cNvSpPr>
            <a:spLocks noGrp="1"/>
          </p:cNvSpPr>
          <p:nvPr>
            <p:ph sz="half" idx="2"/>
          </p:nvPr>
        </p:nvSpPr>
        <p:spPr>
          <a:xfrm>
            <a:off x="4648200" y="1357364"/>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
        <p:nvSpPr>
          <p:cNvPr id="6" name="Title 1"/>
          <p:cNvSpPr>
            <a:spLocks noGrp="1"/>
          </p:cNvSpPr>
          <p:nvPr>
            <p:ph type="title"/>
          </p:nvPr>
        </p:nvSpPr>
        <p:spPr>
          <a:xfrm>
            <a:off x="457200" y="274638"/>
            <a:ext cx="8229600" cy="848697"/>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363593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5562600" cy="840896"/>
          </a:xfrm>
        </p:spPr>
        <p:txBody>
          <a:bodyPr>
            <a:normAutofit/>
          </a:bodyPr>
          <a:lstStyle>
            <a:lvl1pPr>
              <a:defRPr sz="2900"/>
            </a:lvl1pPr>
          </a:lstStyle>
          <a:p>
            <a:r>
              <a:rPr lang="en-US" dirty="0"/>
              <a:t>Click to edit Master title style</a:t>
            </a:r>
          </a:p>
        </p:txBody>
      </p:sp>
      <p:sp>
        <p:nvSpPr>
          <p:cNvPr id="3" name="Content Placeholder 2"/>
          <p:cNvSpPr>
            <a:spLocks noGrp="1"/>
          </p:cNvSpPr>
          <p:nvPr>
            <p:ph sz="half" idx="1"/>
          </p:nvPr>
        </p:nvSpPr>
        <p:spPr>
          <a:xfrm>
            <a:off x="457200" y="1419771"/>
            <a:ext cx="8229600" cy="4706394"/>
          </a:xfrm>
        </p:spPr>
        <p:txBody>
          <a:bodyPr>
            <a:normAutofit/>
          </a:bodyPr>
          <a:lstStyle>
            <a:lvl1pPr marL="0" marR="0" indent="0" algn="l" defTabSz="410291" rtl="0" eaLnBrk="1" fontAlgn="auto" latinLnBrk="0" hangingPunct="1">
              <a:lnSpc>
                <a:spcPct val="90000"/>
              </a:lnSpc>
              <a:spcBef>
                <a:spcPct val="20000"/>
              </a:spcBef>
              <a:spcAft>
                <a:spcPts val="0"/>
              </a:spcAft>
              <a:buClrTx/>
              <a:buSzTx/>
              <a:buFont typeface="Arial"/>
              <a:buNone/>
              <a:tabLst/>
              <a:defRPr sz="1000"/>
            </a:lvl1pPr>
            <a:lvl2pPr marL="410291" indent="0">
              <a:buNone/>
              <a:defRPr sz="1800"/>
            </a:lvl2pPr>
            <a:lvl3pPr marL="820583" indent="0">
              <a:buNone/>
              <a:defRPr sz="1800"/>
            </a:lvl3pPr>
            <a:lvl4pPr marL="1230874" indent="0">
              <a:buNone/>
              <a:defRPr sz="1800"/>
            </a:lvl4pPr>
            <a:lvl5pPr marL="1641165" indent="0">
              <a:buNone/>
              <a:defRPr sz="1800"/>
            </a:lvl5pPr>
            <a:lvl6pPr>
              <a:defRPr sz="1600"/>
            </a:lvl6pPr>
            <a:lvl7pPr>
              <a:defRPr sz="1600"/>
            </a:lvl7pPr>
            <a:lvl8pPr>
              <a:defRPr sz="1600"/>
            </a:lvl8pPr>
            <a:lvl9pPr>
              <a:defRPr sz="1600"/>
            </a:lvl9pPr>
          </a:lstStyle>
          <a:p>
            <a:pPr lvl="0"/>
            <a:r>
              <a:rPr lang="en-US" dirty="0"/>
              <a:t>Click to edit Master text styles</a:t>
            </a:r>
          </a:p>
          <a:p>
            <a:pPr lvl="0"/>
            <a:endParaRPr lang="en-US" dirty="0"/>
          </a:p>
          <a:p>
            <a:pPr lvl="0"/>
            <a:endParaRPr lang="en-US" dirty="0"/>
          </a:p>
          <a:p>
            <a:pPr lvl="0"/>
            <a:endParaRPr lang="en-US" dirty="0"/>
          </a:p>
        </p:txBody>
      </p:sp>
      <p:sp>
        <p:nvSpPr>
          <p:cNvPr id="4" name="Content Placeholder 3"/>
          <p:cNvSpPr>
            <a:spLocks noGrp="1"/>
          </p:cNvSpPr>
          <p:nvPr>
            <p:ph sz="half" idx="2"/>
          </p:nvPr>
        </p:nvSpPr>
        <p:spPr>
          <a:xfrm>
            <a:off x="6208420" y="274639"/>
            <a:ext cx="2478381" cy="1004717"/>
          </a:xfrm>
        </p:spPr>
        <p:txBody>
          <a:bodyPr/>
          <a:lstStyle>
            <a:lvl1pPr marL="0" indent="0">
              <a:buNone/>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endParaRPr lang="en-US" dirty="0"/>
          </a:p>
        </p:txBody>
      </p:sp>
    </p:spTree>
    <p:extLst>
      <p:ext uri="{BB962C8B-B14F-4D97-AF65-F5344CB8AC3E}">
        <p14:creationId xmlns:p14="http://schemas.microsoft.com/office/powerpoint/2010/main" val="2360677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57368"/>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4" name="Content Placeholder 3"/>
          <p:cNvSpPr>
            <a:spLocks noGrp="1"/>
          </p:cNvSpPr>
          <p:nvPr>
            <p:ph sz="half" idx="2"/>
          </p:nvPr>
        </p:nvSpPr>
        <p:spPr>
          <a:xfrm>
            <a:off x="4648200" y="1357368"/>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
        <p:nvSpPr>
          <p:cNvPr id="6" name="Title 1"/>
          <p:cNvSpPr>
            <a:spLocks noGrp="1"/>
          </p:cNvSpPr>
          <p:nvPr>
            <p:ph type="title"/>
          </p:nvPr>
        </p:nvSpPr>
        <p:spPr>
          <a:xfrm>
            <a:off x="457200" y="274642"/>
            <a:ext cx="8229600" cy="848697"/>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0434749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807828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lIns="82058" tIns="41029" rIns="82058" bIns="41029"/>
          <a:lstStyle/>
          <a:p>
            <a:pPr defTabSz="820583"/>
            <a:fld id="{FB786B77-D9B2-7446-A90C-4223681D8129}" type="datetimeFigureOut">
              <a:rPr lang="en-US" sz="1600">
                <a:solidFill>
                  <a:prstClr val="black"/>
                </a:solidFill>
              </a:rPr>
              <a:pPr defTabSz="820583"/>
              <a:t>5/14/2018</a:t>
            </a:fld>
            <a:endParaRPr lang="en-US" sz="1600" dirty="0">
              <a:solidFill>
                <a:prstClr val="black"/>
              </a:solidFill>
            </a:endParaRPr>
          </a:p>
        </p:txBody>
      </p:sp>
      <p:sp>
        <p:nvSpPr>
          <p:cNvPr id="4" name="Footer Placeholder 3"/>
          <p:cNvSpPr>
            <a:spLocks noGrp="1"/>
          </p:cNvSpPr>
          <p:nvPr>
            <p:ph type="ftr" sz="quarter" idx="11"/>
          </p:nvPr>
        </p:nvSpPr>
        <p:spPr>
          <a:xfrm>
            <a:off x="3124200" y="6356351"/>
            <a:ext cx="2895600" cy="365126"/>
          </a:xfrm>
          <a:prstGeom prst="rect">
            <a:avLst/>
          </a:prstGeom>
        </p:spPr>
        <p:txBody>
          <a:bodyPr lIns="82058" tIns="41029" rIns="82058" bIns="41029"/>
          <a:lstStyle/>
          <a:p>
            <a:pPr defTabSz="820583"/>
            <a:endParaRPr lang="en-US" sz="1600" dirty="0">
              <a:solidFill>
                <a:prstClr val="black"/>
              </a:solidFill>
            </a:endParaRPr>
          </a:p>
        </p:txBody>
      </p:sp>
      <p:sp>
        <p:nvSpPr>
          <p:cNvPr id="5" name="Slide Number Placeholder 4"/>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974207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lIns="82058" tIns="41029" rIns="82058" bIns="41029"/>
          <a:lstStyle/>
          <a:p>
            <a:pPr defTabSz="820583"/>
            <a:fld id="{FB786B77-D9B2-7446-A90C-4223681D8129}" type="datetimeFigureOut">
              <a:rPr lang="en-US" sz="1600">
                <a:solidFill>
                  <a:prstClr val="black"/>
                </a:solidFill>
              </a:rPr>
              <a:pPr defTabSz="820583"/>
              <a:t>5/14/2018</a:t>
            </a:fld>
            <a:endParaRPr lang="en-US" sz="1600" dirty="0">
              <a:solidFill>
                <a:prstClr val="black"/>
              </a:solidFill>
            </a:endParaRPr>
          </a:p>
        </p:txBody>
      </p:sp>
      <p:sp>
        <p:nvSpPr>
          <p:cNvPr id="3" name="Footer Placeholder 2"/>
          <p:cNvSpPr>
            <a:spLocks noGrp="1"/>
          </p:cNvSpPr>
          <p:nvPr>
            <p:ph type="ftr" sz="quarter" idx="11"/>
          </p:nvPr>
        </p:nvSpPr>
        <p:spPr>
          <a:xfrm>
            <a:off x="3124200" y="6356351"/>
            <a:ext cx="2895600" cy="365126"/>
          </a:xfrm>
          <a:prstGeom prst="rect">
            <a:avLst/>
          </a:prstGeom>
        </p:spPr>
        <p:txBody>
          <a:bodyPr lIns="82058" tIns="41029" rIns="82058" bIns="41029"/>
          <a:lstStyle/>
          <a:p>
            <a:pPr defTabSz="820583"/>
            <a:endParaRPr lang="en-US" sz="1600" dirty="0">
              <a:solidFill>
                <a:prstClr val="black"/>
              </a:solidFill>
            </a:endParaRPr>
          </a:p>
        </p:txBody>
      </p:sp>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3096326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3008313" cy="116205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49" y="273050"/>
            <a:ext cx="5111751" cy="5853113"/>
          </a:xfrm>
        </p:spPr>
        <p:txBody>
          <a:bodyPr>
            <a:normAutofit/>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839327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1"/>
            <a:ext cx="5562600" cy="840896"/>
          </a:xfrm>
        </p:spPr>
        <p:txBody>
          <a:bodyPr>
            <a:normAutofit/>
          </a:bodyPr>
          <a:lstStyle>
            <a:lvl1pPr>
              <a:defRPr sz="2900"/>
            </a:lvl1pPr>
          </a:lstStyle>
          <a:p>
            <a:r>
              <a:rPr lang="en-US" dirty="0"/>
              <a:t>Click to edit Master title style</a:t>
            </a:r>
          </a:p>
        </p:txBody>
      </p:sp>
      <p:sp>
        <p:nvSpPr>
          <p:cNvPr id="3" name="Content Placeholder 2"/>
          <p:cNvSpPr>
            <a:spLocks noGrp="1"/>
          </p:cNvSpPr>
          <p:nvPr>
            <p:ph sz="half" idx="1"/>
          </p:nvPr>
        </p:nvSpPr>
        <p:spPr>
          <a:xfrm>
            <a:off x="457200" y="1419772"/>
            <a:ext cx="8229600" cy="4706394"/>
          </a:xfrm>
        </p:spPr>
        <p:txBody>
          <a:bodyPr>
            <a:normAutofit/>
          </a:bodyPr>
          <a:lstStyle>
            <a:lvl1pPr marL="0" marR="0" indent="0" algn="l" defTabSz="410099" rtl="0" eaLnBrk="1" fontAlgn="auto" latinLnBrk="0" hangingPunct="1">
              <a:lnSpc>
                <a:spcPct val="90000"/>
              </a:lnSpc>
              <a:spcBef>
                <a:spcPct val="20000"/>
              </a:spcBef>
              <a:spcAft>
                <a:spcPts val="0"/>
              </a:spcAft>
              <a:buClrTx/>
              <a:buSzTx/>
              <a:buFont typeface="Arial"/>
              <a:buNone/>
              <a:tabLst/>
              <a:defRPr sz="1000"/>
            </a:lvl1pPr>
            <a:lvl2pPr marL="410099" indent="0">
              <a:buNone/>
              <a:defRPr sz="1800"/>
            </a:lvl2pPr>
            <a:lvl3pPr marL="820199" indent="0">
              <a:buNone/>
              <a:defRPr sz="1800"/>
            </a:lvl3pPr>
            <a:lvl4pPr marL="1230298" indent="0">
              <a:buNone/>
              <a:defRPr sz="1800"/>
            </a:lvl4pPr>
            <a:lvl5pPr marL="1640397" indent="0">
              <a:buNone/>
              <a:defRPr sz="1800"/>
            </a:lvl5pPr>
            <a:lvl6pPr>
              <a:defRPr sz="1600"/>
            </a:lvl6pPr>
            <a:lvl7pPr>
              <a:defRPr sz="1600"/>
            </a:lvl7pPr>
            <a:lvl8pPr>
              <a:defRPr sz="1600"/>
            </a:lvl8pPr>
            <a:lvl9pPr>
              <a:defRPr sz="1600"/>
            </a:lvl9pPr>
          </a:lstStyle>
          <a:p>
            <a:pPr lvl="0"/>
            <a:r>
              <a:rPr lang="en-US" dirty="0"/>
              <a:t>Click to edit Master text styles</a:t>
            </a:r>
          </a:p>
          <a:p>
            <a:pPr lvl="0"/>
            <a:endParaRPr lang="en-US" dirty="0"/>
          </a:p>
          <a:p>
            <a:pPr lvl="0"/>
            <a:endParaRPr lang="en-US" dirty="0"/>
          </a:p>
          <a:p>
            <a:pPr lvl="0"/>
            <a:endParaRPr lang="en-US" dirty="0"/>
          </a:p>
        </p:txBody>
      </p:sp>
      <p:sp>
        <p:nvSpPr>
          <p:cNvPr id="4" name="Content Placeholder 3"/>
          <p:cNvSpPr>
            <a:spLocks noGrp="1"/>
          </p:cNvSpPr>
          <p:nvPr>
            <p:ph sz="half" idx="2"/>
          </p:nvPr>
        </p:nvSpPr>
        <p:spPr>
          <a:xfrm>
            <a:off x="6208424" y="274643"/>
            <a:ext cx="2478381" cy="1004717"/>
          </a:xfrm>
        </p:spPr>
        <p:txBody>
          <a:bodyPr/>
          <a:lstStyle>
            <a:lvl1pPr marL="0" indent="0">
              <a:buNone/>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endParaRPr lang="en-US" dirty="0"/>
          </a:p>
        </p:txBody>
      </p:sp>
    </p:spTree>
    <p:extLst>
      <p:ext uri="{BB962C8B-B14F-4D97-AF65-F5344CB8AC3E}">
        <p14:creationId xmlns:p14="http://schemas.microsoft.com/office/powerpoint/2010/main" val="424696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200" b="1"/>
            </a:lvl1pPr>
            <a:lvl2pPr marL="410099" indent="0">
              <a:buNone/>
              <a:defRPr sz="1800" b="1"/>
            </a:lvl2pPr>
            <a:lvl3pPr marL="820199" indent="0">
              <a:buNone/>
              <a:defRPr sz="1600" b="1"/>
            </a:lvl3pPr>
            <a:lvl4pPr marL="1230298" indent="0">
              <a:buNone/>
              <a:defRPr sz="1400" b="1"/>
            </a:lvl4pPr>
            <a:lvl5pPr marL="1640397" indent="0">
              <a:buNone/>
              <a:defRPr sz="1400" b="1"/>
            </a:lvl5pPr>
            <a:lvl6pPr marL="2050496" indent="0">
              <a:buNone/>
              <a:defRPr sz="1400" b="1"/>
            </a:lvl6pPr>
            <a:lvl7pPr marL="2460597" indent="0">
              <a:buNone/>
              <a:defRPr sz="1400" b="1"/>
            </a:lvl7pPr>
            <a:lvl8pPr marL="2870696" indent="0">
              <a:buNone/>
              <a:defRPr sz="1400" b="1"/>
            </a:lvl8pPr>
            <a:lvl9pPr marL="3280795"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200" b="1"/>
            </a:lvl1pPr>
            <a:lvl2pPr marL="410099" indent="0">
              <a:buNone/>
              <a:defRPr sz="1800" b="1"/>
            </a:lvl2pPr>
            <a:lvl3pPr marL="820199" indent="0">
              <a:buNone/>
              <a:defRPr sz="1600" b="1"/>
            </a:lvl3pPr>
            <a:lvl4pPr marL="1230298" indent="0">
              <a:buNone/>
              <a:defRPr sz="1400" b="1"/>
            </a:lvl4pPr>
            <a:lvl5pPr marL="1640397" indent="0">
              <a:buNone/>
              <a:defRPr sz="1400" b="1"/>
            </a:lvl5pPr>
            <a:lvl6pPr marL="2050496" indent="0">
              <a:buNone/>
              <a:defRPr sz="1400" b="1"/>
            </a:lvl6pPr>
            <a:lvl7pPr marL="2460597" indent="0">
              <a:buNone/>
              <a:defRPr sz="1400" b="1"/>
            </a:lvl7pPr>
            <a:lvl8pPr marL="2870696" indent="0">
              <a:buNone/>
              <a:defRPr sz="1400" b="1"/>
            </a:lvl8pPr>
            <a:lvl9pPr marL="3280795"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435421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3"/>
            <a:ext cx="2133600" cy="365126"/>
          </a:xfrm>
          <a:prstGeom prst="rect">
            <a:avLst/>
          </a:prstGeom>
        </p:spPr>
        <p:txBody>
          <a:bodyPr lIns="82021" tIns="41010" rIns="82021" bIns="41010"/>
          <a:lstStyle/>
          <a:p>
            <a:pPr defTabSz="820199"/>
            <a:fld id="{FB786B77-D9B2-7446-A90C-4223681D8129}" type="datetimeFigureOut">
              <a:rPr lang="en-US" sz="1600" smtClean="0">
                <a:solidFill>
                  <a:prstClr val="black"/>
                </a:solidFill>
              </a:rPr>
              <a:pPr defTabSz="820199"/>
              <a:t>5/14/2018</a:t>
            </a:fld>
            <a:endParaRPr lang="en-US" sz="1600" dirty="0">
              <a:solidFill>
                <a:prstClr val="black"/>
              </a:solidFill>
            </a:endParaRPr>
          </a:p>
        </p:txBody>
      </p:sp>
      <p:sp>
        <p:nvSpPr>
          <p:cNvPr id="4" name="Footer Placeholder 3"/>
          <p:cNvSpPr>
            <a:spLocks noGrp="1"/>
          </p:cNvSpPr>
          <p:nvPr>
            <p:ph type="ftr" sz="quarter" idx="11"/>
          </p:nvPr>
        </p:nvSpPr>
        <p:spPr>
          <a:xfrm>
            <a:off x="3124200" y="6356353"/>
            <a:ext cx="2895600" cy="365126"/>
          </a:xfrm>
          <a:prstGeom prst="rect">
            <a:avLst/>
          </a:prstGeom>
        </p:spPr>
        <p:txBody>
          <a:bodyPr lIns="82021" tIns="41010" rIns="82021" bIns="41010"/>
          <a:lstStyle/>
          <a:p>
            <a:pPr defTabSz="820199"/>
            <a:endParaRPr lang="en-US" sz="1600" dirty="0">
              <a:solidFill>
                <a:prstClr val="black"/>
              </a:solidFill>
            </a:endParaRPr>
          </a:p>
        </p:txBody>
      </p:sp>
      <p:sp>
        <p:nvSpPr>
          <p:cNvPr id="5" name="Slide Number Placeholder 4"/>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749162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6"/>
          </a:xfrm>
          <a:prstGeom prst="rect">
            <a:avLst/>
          </a:prstGeom>
        </p:spPr>
        <p:txBody>
          <a:bodyPr lIns="82021" tIns="41010" rIns="82021" bIns="41010"/>
          <a:lstStyle/>
          <a:p>
            <a:pPr defTabSz="820199"/>
            <a:fld id="{FB786B77-D9B2-7446-A90C-4223681D8129}" type="datetimeFigureOut">
              <a:rPr lang="en-US" sz="1600" smtClean="0">
                <a:solidFill>
                  <a:prstClr val="black"/>
                </a:solidFill>
              </a:rPr>
              <a:pPr defTabSz="820199"/>
              <a:t>5/14/2018</a:t>
            </a:fld>
            <a:endParaRPr lang="en-US" sz="1600" dirty="0">
              <a:solidFill>
                <a:prstClr val="black"/>
              </a:solidFill>
            </a:endParaRPr>
          </a:p>
        </p:txBody>
      </p:sp>
      <p:sp>
        <p:nvSpPr>
          <p:cNvPr id="3" name="Footer Placeholder 2"/>
          <p:cNvSpPr>
            <a:spLocks noGrp="1"/>
          </p:cNvSpPr>
          <p:nvPr>
            <p:ph type="ftr" sz="quarter" idx="11"/>
          </p:nvPr>
        </p:nvSpPr>
        <p:spPr>
          <a:xfrm>
            <a:off x="3124200" y="6356353"/>
            <a:ext cx="2895600" cy="365126"/>
          </a:xfrm>
          <a:prstGeom prst="rect">
            <a:avLst/>
          </a:prstGeom>
        </p:spPr>
        <p:txBody>
          <a:bodyPr lIns="82021" tIns="41010" rIns="82021" bIns="41010"/>
          <a:lstStyle/>
          <a:p>
            <a:pPr defTabSz="820199"/>
            <a:endParaRPr lang="en-US" sz="1600" dirty="0">
              <a:solidFill>
                <a:prstClr val="black"/>
              </a:solidFill>
            </a:endParaRPr>
          </a:p>
        </p:txBody>
      </p:sp>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642821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3" y="273050"/>
            <a:ext cx="5111751" cy="5853113"/>
          </a:xfrm>
        </p:spPr>
        <p:txBody>
          <a:bodyPr>
            <a:normAutofit/>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300"/>
            </a:lvl1pPr>
            <a:lvl2pPr marL="410099" indent="0">
              <a:buNone/>
              <a:defRPr sz="1100"/>
            </a:lvl2pPr>
            <a:lvl3pPr marL="820199" indent="0">
              <a:buNone/>
              <a:defRPr sz="900"/>
            </a:lvl3pPr>
            <a:lvl4pPr marL="1230298" indent="0">
              <a:buNone/>
              <a:defRPr sz="800"/>
            </a:lvl4pPr>
            <a:lvl5pPr marL="1640397" indent="0">
              <a:buNone/>
              <a:defRPr sz="800"/>
            </a:lvl5pPr>
            <a:lvl6pPr marL="2050496" indent="0">
              <a:buNone/>
              <a:defRPr sz="800"/>
            </a:lvl6pPr>
            <a:lvl7pPr marL="2460597" indent="0">
              <a:buNone/>
              <a:defRPr sz="800"/>
            </a:lvl7pPr>
            <a:lvl8pPr marL="2870696" indent="0">
              <a:buNone/>
              <a:defRPr sz="800"/>
            </a:lvl8pPr>
            <a:lvl9pPr marL="3280795" indent="0">
              <a:buNone/>
              <a:defRPr sz="8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677653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86" indent="0" algn="ctr">
              <a:buNone/>
              <a:defRPr>
                <a:solidFill>
                  <a:schemeClr val="tx1">
                    <a:tint val="75000"/>
                  </a:schemeClr>
                </a:solidFill>
              </a:defRPr>
            </a:lvl2pPr>
            <a:lvl3pPr marL="913972" indent="0" algn="ctr">
              <a:buNone/>
              <a:defRPr>
                <a:solidFill>
                  <a:schemeClr val="tx1">
                    <a:tint val="75000"/>
                  </a:schemeClr>
                </a:solidFill>
              </a:defRPr>
            </a:lvl3pPr>
            <a:lvl4pPr marL="1370959" indent="0" algn="ctr">
              <a:buNone/>
              <a:defRPr>
                <a:solidFill>
                  <a:schemeClr val="tx1">
                    <a:tint val="75000"/>
                  </a:schemeClr>
                </a:solidFill>
              </a:defRPr>
            </a:lvl4pPr>
            <a:lvl5pPr marL="1827945" indent="0" algn="ctr">
              <a:buNone/>
              <a:defRPr>
                <a:solidFill>
                  <a:schemeClr val="tx1">
                    <a:tint val="75000"/>
                  </a:schemeClr>
                </a:solidFill>
              </a:defRPr>
            </a:lvl5pPr>
            <a:lvl6pPr marL="2284932" indent="0" algn="ctr">
              <a:buNone/>
              <a:defRPr>
                <a:solidFill>
                  <a:schemeClr val="tx1">
                    <a:tint val="75000"/>
                  </a:schemeClr>
                </a:solidFill>
              </a:defRPr>
            </a:lvl6pPr>
            <a:lvl7pPr marL="2741916" indent="0" algn="ctr">
              <a:buNone/>
              <a:defRPr>
                <a:solidFill>
                  <a:schemeClr val="tx1">
                    <a:tint val="75000"/>
                  </a:schemeClr>
                </a:solidFill>
              </a:defRPr>
            </a:lvl7pPr>
            <a:lvl8pPr marL="3198904" indent="0" algn="ctr">
              <a:buNone/>
              <a:defRPr>
                <a:solidFill>
                  <a:schemeClr val="tx1">
                    <a:tint val="75000"/>
                  </a:schemeClr>
                </a:solidFill>
              </a:defRPr>
            </a:lvl8pPr>
            <a:lvl9pPr marL="365588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54804E-6518-4375-B445-0C4B824B1B3A}" type="datetimeFigureOut">
              <a:rPr lang="en-US" smtClean="0"/>
              <a:t>5/14/2018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t>‹Nº›</a:t>
            </a:fld>
            <a:endParaRPr lang="en-US"/>
          </a:p>
        </p:txBody>
      </p:sp>
    </p:spTree>
    <p:extLst>
      <p:ext uri="{BB962C8B-B14F-4D97-AF65-F5344CB8AC3E}">
        <p14:creationId xmlns:p14="http://schemas.microsoft.com/office/powerpoint/2010/main" val="1705295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986" indent="0">
              <a:buNone/>
              <a:defRPr sz="1800">
                <a:solidFill>
                  <a:schemeClr val="tx1">
                    <a:tint val="75000"/>
                  </a:schemeClr>
                </a:solidFill>
              </a:defRPr>
            </a:lvl2pPr>
            <a:lvl3pPr marL="913972" indent="0">
              <a:buNone/>
              <a:defRPr sz="1600">
                <a:solidFill>
                  <a:schemeClr val="tx1">
                    <a:tint val="75000"/>
                  </a:schemeClr>
                </a:solidFill>
              </a:defRPr>
            </a:lvl3pPr>
            <a:lvl4pPr marL="1370959" indent="0">
              <a:buNone/>
              <a:defRPr sz="1400">
                <a:solidFill>
                  <a:schemeClr val="tx1">
                    <a:tint val="75000"/>
                  </a:schemeClr>
                </a:solidFill>
              </a:defRPr>
            </a:lvl4pPr>
            <a:lvl5pPr marL="1827945" indent="0">
              <a:buNone/>
              <a:defRPr sz="1400">
                <a:solidFill>
                  <a:schemeClr val="tx1">
                    <a:tint val="75000"/>
                  </a:schemeClr>
                </a:solidFill>
              </a:defRPr>
            </a:lvl5pPr>
            <a:lvl6pPr marL="2284932" indent="0">
              <a:buNone/>
              <a:defRPr sz="1400">
                <a:solidFill>
                  <a:schemeClr val="tx1">
                    <a:tint val="75000"/>
                  </a:schemeClr>
                </a:solidFill>
              </a:defRPr>
            </a:lvl6pPr>
            <a:lvl7pPr marL="2741916" indent="0">
              <a:buNone/>
              <a:defRPr sz="1400">
                <a:solidFill>
                  <a:schemeClr val="tx1">
                    <a:tint val="75000"/>
                  </a:schemeClr>
                </a:solidFill>
              </a:defRPr>
            </a:lvl7pPr>
            <a:lvl8pPr marL="3198904" indent="0">
              <a:buNone/>
              <a:defRPr sz="1400">
                <a:solidFill>
                  <a:schemeClr val="tx1">
                    <a:tint val="75000"/>
                  </a:schemeClr>
                </a:solidFill>
              </a:defRPr>
            </a:lvl8pPr>
            <a:lvl9pPr marL="365588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54804E-6518-4375-B445-0C4B824B1B3A}" type="datetimeFigureOut">
              <a:rPr lang="en-US" smtClean="0"/>
              <a:t>5/14/2018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t>‹Nº›</a:t>
            </a:fld>
            <a:endParaRPr lang="en-US"/>
          </a:p>
        </p:txBody>
      </p:sp>
    </p:spTree>
    <p:extLst>
      <p:ext uri="{BB962C8B-B14F-4D97-AF65-F5344CB8AC3E}">
        <p14:creationId xmlns:p14="http://schemas.microsoft.com/office/powerpoint/2010/main" val="206689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82021" tIns="41010" rIns="82021" bIns="4101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5"/>
            <a:ext cx="8229600" cy="4525963"/>
          </a:xfrm>
          <a:prstGeom prst="rect">
            <a:avLst/>
          </a:prstGeom>
        </p:spPr>
        <p:txBody>
          <a:bodyPr vert="horz" lIns="82021" tIns="41010" rIns="82021" bIns="4101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82021" tIns="41010" rIns="82021" bIns="41010" rtlCol="0" anchor="ctr"/>
          <a:lstStyle>
            <a:lvl1pPr algn="r">
              <a:defRPr sz="1100">
                <a:solidFill>
                  <a:schemeClr val="tx1">
                    <a:tint val="75000"/>
                  </a:schemeClr>
                </a:solidFill>
              </a:defRPr>
            </a:lvl1pPr>
          </a:lstStyle>
          <a:p>
            <a:pPr defTabSz="820199"/>
            <a:fld id="{3D2DE450-F54E-7A42-9B45-9373FCBEFAD7}" type="slidenum">
              <a:rPr lang="en-US" smtClean="0">
                <a:solidFill>
                  <a:prstClr val="black">
                    <a:tint val="75000"/>
                  </a:prstClr>
                </a:solidFill>
              </a:rPr>
              <a:pPr defTabSz="820199"/>
              <a:t>‹Nº›</a:t>
            </a:fld>
            <a:endParaRPr lang="en-US" dirty="0">
              <a:solidFill>
                <a:prstClr val="black">
                  <a:tint val="75000"/>
                </a:prstClr>
              </a:solidFill>
            </a:endParaRPr>
          </a:p>
        </p:txBody>
      </p:sp>
    </p:spTree>
    <p:extLst>
      <p:ext uri="{BB962C8B-B14F-4D97-AF65-F5344CB8AC3E}">
        <p14:creationId xmlns:p14="http://schemas.microsoft.com/office/powerpoint/2010/main" val="16971618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84" r:id="rId8"/>
    <p:sldLayoutId id="2147483685" r:id="rId9"/>
  </p:sldLayoutIdLst>
  <p:txStyles>
    <p:titleStyle>
      <a:lvl1pPr algn="ctr" defTabSz="410099" rtl="0" eaLnBrk="1" latinLnBrk="0" hangingPunct="1">
        <a:spcBef>
          <a:spcPct val="0"/>
        </a:spcBef>
        <a:buNone/>
        <a:defRPr sz="2900" kern="1200">
          <a:solidFill>
            <a:srgbClr val="000090"/>
          </a:solidFill>
          <a:latin typeface="+mj-lt"/>
          <a:ea typeface="+mj-ea"/>
          <a:cs typeface="+mj-cs"/>
        </a:defRPr>
      </a:lvl1pPr>
    </p:titleStyle>
    <p:bodyStyle>
      <a:lvl1pPr marL="0" indent="0" algn="l" defTabSz="410099" rtl="0" eaLnBrk="1" latinLnBrk="0" hangingPunct="1">
        <a:spcBef>
          <a:spcPct val="20000"/>
        </a:spcBef>
        <a:buFont typeface="Arial"/>
        <a:buNone/>
        <a:defRPr sz="2200" kern="1200">
          <a:solidFill>
            <a:schemeClr val="tx1"/>
          </a:solidFill>
          <a:latin typeface="+mn-lt"/>
          <a:ea typeface="+mn-ea"/>
          <a:cs typeface="+mn-cs"/>
        </a:defRPr>
      </a:lvl1pPr>
      <a:lvl2pPr marL="410099" indent="0" algn="l" defTabSz="410099" rtl="0" eaLnBrk="1" latinLnBrk="0" hangingPunct="1">
        <a:spcBef>
          <a:spcPct val="20000"/>
        </a:spcBef>
        <a:buFont typeface="Arial"/>
        <a:buNone/>
        <a:defRPr sz="2200" kern="1200">
          <a:solidFill>
            <a:schemeClr val="tx1"/>
          </a:solidFill>
          <a:latin typeface="+mn-lt"/>
          <a:ea typeface="+mn-ea"/>
          <a:cs typeface="+mn-cs"/>
        </a:defRPr>
      </a:lvl2pPr>
      <a:lvl3pPr marL="820199" indent="0" algn="l" defTabSz="410099" rtl="0" eaLnBrk="1" latinLnBrk="0" hangingPunct="1">
        <a:spcBef>
          <a:spcPct val="20000"/>
        </a:spcBef>
        <a:buFont typeface="Arial"/>
        <a:buNone/>
        <a:defRPr sz="2200" kern="1200">
          <a:solidFill>
            <a:schemeClr val="tx1"/>
          </a:solidFill>
          <a:latin typeface="+mn-lt"/>
          <a:ea typeface="+mn-ea"/>
          <a:cs typeface="+mn-cs"/>
        </a:defRPr>
      </a:lvl3pPr>
      <a:lvl4pPr marL="1230298" indent="0" algn="l" defTabSz="410099" rtl="0" eaLnBrk="1" latinLnBrk="0" hangingPunct="1">
        <a:spcBef>
          <a:spcPct val="20000"/>
        </a:spcBef>
        <a:buFont typeface="Arial"/>
        <a:buNone/>
        <a:defRPr sz="2200" kern="1200">
          <a:solidFill>
            <a:schemeClr val="tx1"/>
          </a:solidFill>
          <a:latin typeface="+mn-lt"/>
          <a:ea typeface="+mn-ea"/>
          <a:cs typeface="+mn-cs"/>
        </a:defRPr>
      </a:lvl4pPr>
      <a:lvl5pPr marL="1640397" indent="0" algn="l" defTabSz="410099" rtl="0" eaLnBrk="1" latinLnBrk="0" hangingPunct="1">
        <a:spcBef>
          <a:spcPct val="20000"/>
        </a:spcBef>
        <a:buFont typeface="Arial"/>
        <a:buNone/>
        <a:defRPr sz="2200" kern="1200">
          <a:solidFill>
            <a:schemeClr val="tx1"/>
          </a:solidFill>
          <a:latin typeface="+mn-lt"/>
          <a:ea typeface="+mn-ea"/>
          <a:cs typeface="+mn-cs"/>
        </a:defRPr>
      </a:lvl5pPr>
      <a:lvl6pPr marL="2255548" indent="-205050" algn="l" defTabSz="410099" rtl="0" eaLnBrk="1" latinLnBrk="0" hangingPunct="1">
        <a:spcBef>
          <a:spcPct val="20000"/>
        </a:spcBef>
        <a:buFont typeface="Arial"/>
        <a:buChar char="•"/>
        <a:defRPr sz="1800" kern="1200">
          <a:solidFill>
            <a:schemeClr val="tx1"/>
          </a:solidFill>
          <a:latin typeface="+mn-lt"/>
          <a:ea typeface="+mn-ea"/>
          <a:cs typeface="+mn-cs"/>
        </a:defRPr>
      </a:lvl6pPr>
      <a:lvl7pPr marL="2665646" indent="-205050" algn="l" defTabSz="410099" rtl="0" eaLnBrk="1" latinLnBrk="0" hangingPunct="1">
        <a:spcBef>
          <a:spcPct val="20000"/>
        </a:spcBef>
        <a:buFont typeface="Arial"/>
        <a:buChar char="•"/>
        <a:defRPr sz="1800" kern="1200">
          <a:solidFill>
            <a:schemeClr val="tx1"/>
          </a:solidFill>
          <a:latin typeface="+mn-lt"/>
          <a:ea typeface="+mn-ea"/>
          <a:cs typeface="+mn-cs"/>
        </a:defRPr>
      </a:lvl7pPr>
      <a:lvl8pPr marL="3075749" indent="-205050" algn="l" defTabSz="410099" rtl="0" eaLnBrk="1" latinLnBrk="0" hangingPunct="1">
        <a:spcBef>
          <a:spcPct val="20000"/>
        </a:spcBef>
        <a:buFont typeface="Arial"/>
        <a:buChar char="•"/>
        <a:defRPr sz="1800" kern="1200">
          <a:solidFill>
            <a:schemeClr val="tx1"/>
          </a:solidFill>
          <a:latin typeface="+mn-lt"/>
          <a:ea typeface="+mn-ea"/>
          <a:cs typeface="+mn-cs"/>
        </a:defRPr>
      </a:lvl8pPr>
      <a:lvl9pPr marL="3485845" indent="-205050" algn="l" defTabSz="410099"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0099" rtl="0" eaLnBrk="1" latinLnBrk="0" hangingPunct="1">
        <a:defRPr sz="1600" kern="1200">
          <a:solidFill>
            <a:schemeClr val="tx1"/>
          </a:solidFill>
          <a:latin typeface="+mn-lt"/>
          <a:ea typeface="+mn-ea"/>
          <a:cs typeface="+mn-cs"/>
        </a:defRPr>
      </a:lvl1pPr>
      <a:lvl2pPr marL="410099" algn="l" defTabSz="410099" rtl="0" eaLnBrk="1" latinLnBrk="0" hangingPunct="1">
        <a:defRPr sz="1600" kern="1200">
          <a:solidFill>
            <a:schemeClr val="tx1"/>
          </a:solidFill>
          <a:latin typeface="+mn-lt"/>
          <a:ea typeface="+mn-ea"/>
          <a:cs typeface="+mn-cs"/>
        </a:defRPr>
      </a:lvl2pPr>
      <a:lvl3pPr marL="820199" algn="l" defTabSz="410099" rtl="0" eaLnBrk="1" latinLnBrk="0" hangingPunct="1">
        <a:defRPr sz="1600" kern="1200">
          <a:solidFill>
            <a:schemeClr val="tx1"/>
          </a:solidFill>
          <a:latin typeface="+mn-lt"/>
          <a:ea typeface="+mn-ea"/>
          <a:cs typeface="+mn-cs"/>
        </a:defRPr>
      </a:lvl3pPr>
      <a:lvl4pPr marL="1230298" algn="l" defTabSz="410099" rtl="0" eaLnBrk="1" latinLnBrk="0" hangingPunct="1">
        <a:defRPr sz="1600" kern="1200">
          <a:solidFill>
            <a:schemeClr val="tx1"/>
          </a:solidFill>
          <a:latin typeface="+mn-lt"/>
          <a:ea typeface="+mn-ea"/>
          <a:cs typeface="+mn-cs"/>
        </a:defRPr>
      </a:lvl4pPr>
      <a:lvl5pPr marL="1640397" algn="l" defTabSz="410099" rtl="0" eaLnBrk="1" latinLnBrk="0" hangingPunct="1">
        <a:defRPr sz="1600" kern="1200">
          <a:solidFill>
            <a:schemeClr val="tx1"/>
          </a:solidFill>
          <a:latin typeface="+mn-lt"/>
          <a:ea typeface="+mn-ea"/>
          <a:cs typeface="+mn-cs"/>
        </a:defRPr>
      </a:lvl5pPr>
      <a:lvl6pPr marL="2050496" algn="l" defTabSz="410099" rtl="0" eaLnBrk="1" latinLnBrk="0" hangingPunct="1">
        <a:defRPr sz="1600" kern="1200">
          <a:solidFill>
            <a:schemeClr val="tx1"/>
          </a:solidFill>
          <a:latin typeface="+mn-lt"/>
          <a:ea typeface="+mn-ea"/>
          <a:cs typeface="+mn-cs"/>
        </a:defRPr>
      </a:lvl6pPr>
      <a:lvl7pPr marL="2460597" algn="l" defTabSz="410099" rtl="0" eaLnBrk="1" latinLnBrk="0" hangingPunct="1">
        <a:defRPr sz="1600" kern="1200">
          <a:solidFill>
            <a:schemeClr val="tx1"/>
          </a:solidFill>
          <a:latin typeface="+mn-lt"/>
          <a:ea typeface="+mn-ea"/>
          <a:cs typeface="+mn-cs"/>
        </a:defRPr>
      </a:lvl7pPr>
      <a:lvl8pPr marL="2870696" algn="l" defTabSz="410099" rtl="0" eaLnBrk="1" latinLnBrk="0" hangingPunct="1">
        <a:defRPr sz="1600" kern="1200">
          <a:solidFill>
            <a:schemeClr val="tx1"/>
          </a:solidFill>
          <a:latin typeface="+mn-lt"/>
          <a:ea typeface="+mn-ea"/>
          <a:cs typeface="+mn-cs"/>
        </a:defRPr>
      </a:lvl8pPr>
      <a:lvl9pPr marL="3280795" algn="l" defTabSz="410099"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82039" tIns="41020" rIns="82039" bIns="410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3"/>
            <a:ext cx="8229600" cy="4525963"/>
          </a:xfrm>
          <a:prstGeom prst="rect">
            <a:avLst/>
          </a:prstGeom>
        </p:spPr>
        <p:txBody>
          <a:bodyPr vert="horz" lIns="82039" tIns="41020" rIns="82039" bIns="410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82039" tIns="41020" rIns="82039" bIns="41020" rtlCol="0" anchor="ctr"/>
          <a:lstStyle>
            <a:lvl1pPr algn="r">
              <a:defRPr sz="1100">
                <a:solidFill>
                  <a:schemeClr val="tx1">
                    <a:tint val="75000"/>
                  </a:schemeClr>
                </a:solidFill>
              </a:defRPr>
            </a:lvl1pPr>
          </a:lstStyle>
          <a:p>
            <a:pPr defTabSz="820391"/>
            <a:fld id="{3D2DE450-F54E-7A42-9B45-9373FCBEFAD7}" type="slidenum">
              <a:rPr lang="en-US" smtClean="0">
                <a:solidFill>
                  <a:prstClr val="black">
                    <a:tint val="75000"/>
                  </a:prstClr>
                </a:solidFill>
              </a:rPr>
              <a:pPr defTabSz="820391"/>
              <a:t>‹Nº›</a:t>
            </a:fld>
            <a:endParaRPr lang="en-US" dirty="0">
              <a:solidFill>
                <a:prstClr val="black">
                  <a:tint val="75000"/>
                </a:prstClr>
              </a:solidFill>
            </a:endParaRPr>
          </a:p>
        </p:txBody>
      </p:sp>
    </p:spTree>
    <p:extLst>
      <p:ext uri="{BB962C8B-B14F-4D97-AF65-F5344CB8AC3E}">
        <p14:creationId xmlns:p14="http://schemas.microsoft.com/office/powerpoint/2010/main" val="155383502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Lst>
  <p:txStyles>
    <p:titleStyle>
      <a:lvl1pPr algn="ctr" defTabSz="410195" rtl="0" eaLnBrk="1" latinLnBrk="0" hangingPunct="1">
        <a:spcBef>
          <a:spcPct val="0"/>
        </a:spcBef>
        <a:buNone/>
        <a:defRPr sz="2900" kern="1200">
          <a:solidFill>
            <a:srgbClr val="000090"/>
          </a:solidFill>
          <a:latin typeface="+mj-lt"/>
          <a:ea typeface="+mj-ea"/>
          <a:cs typeface="+mj-cs"/>
        </a:defRPr>
      </a:lvl1pPr>
    </p:titleStyle>
    <p:bodyStyle>
      <a:lvl1pPr marL="0" indent="0" algn="l" defTabSz="410195" rtl="0" eaLnBrk="1" latinLnBrk="0" hangingPunct="1">
        <a:spcBef>
          <a:spcPct val="20000"/>
        </a:spcBef>
        <a:buFont typeface="Arial"/>
        <a:buNone/>
        <a:defRPr sz="2200" kern="1200">
          <a:solidFill>
            <a:schemeClr val="tx1"/>
          </a:solidFill>
          <a:latin typeface="+mn-lt"/>
          <a:ea typeface="+mn-ea"/>
          <a:cs typeface="+mn-cs"/>
        </a:defRPr>
      </a:lvl1pPr>
      <a:lvl2pPr marL="410195" indent="0" algn="l" defTabSz="410195" rtl="0" eaLnBrk="1" latinLnBrk="0" hangingPunct="1">
        <a:spcBef>
          <a:spcPct val="20000"/>
        </a:spcBef>
        <a:buFont typeface="Arial"/>
        <a:buNone/>
        <a:defRPr sz="2200" kern="1200">
          <a:solidFill>
            <a:schemeClr val="tx1"/>
          </a:solidFill>
          <a:latin typeface="+mn-lt"/>
          <a:ea typeface="+mn-ea"/>
          <a:cs typeface="+mn-cs"/>
        </a:defRPr>
      </a:lvl2pPr>
      <a:lvl3pPr marL="820391" indent="0" algn="l" defTabSz="410195" rtl="0" eaLnBrk="1" latinLnBrk="0" hangingPunct="1">
        <a:spcBef>
          <a:spcPct val="20000"/>
        </a:spcBef>
        <a:buFont typeface="Arial"/>
        <a:buNone/>
        <a:defRPr sz="2200" kern="1200">
          <a:solidFill>
            <a:schemeClr val="tx1"/>
          </a:solidFill>
          <a:latin typeface="+mn-lt"/>
          <a:ea typeface="+mn-ea"/>
          <a:cs typeface="+mn-cs"/>
        </a:defRPr>
      </a:lvl3pPr>
      <a:lvl4pPr marL="1230586" indent="0" algn="l" defTabSz="410195" rtl="0" eaLnBrk="1" latinLnBrk="0" hangingPunct="1">
        <a:spcBef>
          <a:spcPct val="20000"/>
        </a:spcBef>
        <a:buFont typeface="Arial"/>
        <a:buNone/>
        <a:defRPr sz="2200" kern="1200">
          <a:solidFill>
            <a:schemeClr val="tx1"/>
          </a:solidFill>
          <a:latin typeface="+mn-lt"/>
          <a:ea typeface="+mn-ea"/>
          <a:cs typeface="+mn-cs"/>
        </a:defRPr>
      </a:lvl4pPr>
      <a:lvl5pPr marL="1640781" indent="0" algn="l" defTabSz="410195" rtl="0" eaLnBrk="1" latinLnBrk="0" hangingPunct="1">
        <a:spcBef>
          <a:spcPct val="20000"/>
        </a:spcBef>
        <a:buFont typeface="Arial"/>
        <a:buNone/>
        <a:defRPr sz="2200" kern="1200">
          <a:solidFill>
            <a:schemeClr val="tx1"/>
          </a:solidFill>
          <a:latin typeface="+mn-lt"/>
          <a:ea typeface="+mn-ea"/>
          <a:cs typeface="+mn-cs"/>
        </a:defRPr>
      </a:lvl5pPr>
      <a:lvl6pPr marL="2256074" indent="-205098" algn="l" defTabSz="410195" rtl="0" eaLnBrk="1" latinLnBrk="0" hangingPunct="1">
        <a:spcBef>
          <a:spcPct val="20000"/>
        </a:spcBef>
        <a:buFont typeface="Arial"/>
        <a:buChar char="•"/>
        <a:defRPr sz="1800" kern="1200">
          <a:solidFill>
            <a:schemeClr val="tx1"/>
          </a:solidFill>
          <a:latin typeface="+mn-lt"/>
          <a:ea typeface="+mn-ea"/>
          <a:cs typeface="+mn-cs"/>
        </a:defRPr>
      </a:lvl6pPr>
      <a:lvl7pPr marL="2666270" indent="-205098" algn="l" defTabSz="410195" rtl="0" eaLnBrk="1" latinLnBrk="0" hangingPunct="1">
        <a:spcBef>
          <a:spcPct val="20000"/>
        </a:spcBef>
        <a:buFont typeface="Arial"/>
        <a:buChar char="•"/>
        <a:defRPr sz="1800" kern="1200">
          <a:solidFill>
            <a:schemeClr val="tx1"/>
          </a:solidFill>
          <a:latin typeface="+mn-lt"/>
          <a:ea typeface="+mn-ea"/>
          <a:cs typeface="+mn-cs"/>
        </a:defRPr>
      </a:lvl7pPr>
      <a:lvl8pPr marL="3076467" indent="-205098" algn="l" defTabSz="410195" rtl="0" eaLnBrk="1" latinLnBrk="0" hangingPunct="1">
        <a:spcBef>
          <a:spcPct val="20000"/>
        </a:spcBef>
        <a:buFont typeface="Arial"/>
        <a:buChar char="•"/>
        <a:defRPr sz="1800" kern="1200">
          <a:solidFill>
            <a:schemeClr val="tx1"/>
          </a:solidFill>
          <a:latin typeface="+mn-lt"/>
          <a:ea typeface="+mn-ea"/>
          <a:cs typeface="+mn-cs"/>
        </a:defRPr>
      </a:lvl8pPr>
      <a:lvl9pPr marL="3486660" indent="-205098" algn="l" defTabSz="410195"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0195" rtl="0" eaLnBrk="1" latinLnBrk="0" hangingPunct="1">
        <a:defRPr sz="1600" kern="1200">
          <a:solidFill>
            <a:schemeClr val="tx1"/>
          </a:solidFill>
          <a:latin typeface="+mn-lt"/>
          <a:ea typeface="+mn-ea"/>
          <a:cs typeface="+mn-cs"/>
        </a:defRPr>
      </a:lvl1pPr>
      <a:lvl2pPr marL="410195" algn="l" defTabSz="410195" rtl="0" eaLnBrk="1" latinLnBrk="0" hangingPunct="1">
        <a:defRPr sz="1600" kern="1200">
          <a:solidFill>
            <a:schemeClr val="tx1"/>
          </a:solidFill>
          <a:latin typeface="+mn-lt"/>
          <a:ea typeface="+mn-ea"/>
          <a:cs typeface="+mn-cs"/>
        </a:defRPr>
      </a:lvl2pPr>
      <a:lvl3pPr marL="820391" algn="l" defTabSz="410195" rtl="0" eaLnBrk="1" latinLnBrk="0" hangingPunct="1">
        <a:defRPr sz="1600" kern="1200">
          <a:solidFill>
            <a:schemeClr val="tx1"/>
          </a:solidFill>
          <a:latin typeface="+mn-lt"/>
          <a:ea typeface="+mn-ea"/>
          <a:cs typeface="+mn-cs"/>
        </a:defRPr>
      </a:lvl3pPr>
      <a:lvl4pPr marL="1230586" algn="l" defTabSz="410195" rtl="0" eaLnBrk="1" latinLnBrk="0" hangingPunct="1">
        <a:defRPr sz="1600" kern="1200">
          <a:solidFill>
            <a:schemeClr val="tx1"/>
          </a:solidFill>
          <a:latin typeface="+mn-lt"/>
          <a:ea typeface="+mn-ea"/>
          <a:cs typeface="+mn-cs"/>
        </a:defRPr>
      </a:lvl4pPr>
      <a:lvl5pPr marL="1640781" algn="l" defTabSz="410195" rtl="0" eaLnBrk="1" latinLnBrk="0" hangingPunct="1">
        <a:defRPr sz="1600" kern="1200">
          <a:solidFill>
            <a:schemeClr val="tx1"/>
          </a:solidFill>
          <a:latin typeface="+mn-lt"/>
          <a:ea typeface="+mn-ea"/>
          <a:cs typeface="+mn-cs"/>
        </a:defRPr>
      </a:lvl5pPr>
      <a:lvl6pPr marL="2050976" algn="l" defTabSz="410195" rtl="0" eaLnBrk="1" latinLnBrk="0" hangingPunct="1">
        <a:defRPr sz="1600" kern="1200">
          <a:solidFill>
            <a:schemeClr val="tx1"/>
          </a:solidFill>
          <a:latin typeface="+mn-lt"/>
          <a:ea typeface="+mn-ea"/>
          <a:cs typeface="+mn-cs"/>
        </a:defRPr>
      </a:lvl6pPr>
      <a:lvl7pPr marL="2461173" algn="l" defTabSz="410195" rtl="0" eaLnBrk="1" latinLnBrk="0" hangingPunct="1">
        <a:defRPr sz="1600" kern="1200">
          <a:solidFill>
            <a:schemeClr val="tx1"/>
          </a:solidFill>
          <a:latin typeface="+mn-lt"/>
          <a:ea typeface="+mn-ea"/>
          <a:cs typeface="+mn-cs"/>
        </a:defRPr>
      </a:lvl7pPr>
      <a:lvl8pPr marL="2871367" algn="l" defTabSz="410195" rtl="0" eaLnBrk="1" latinLnBrk="0" hangingPunct="1">
        <a:defRPr sz="1600" kern="1200">
          <a:solidFill>
            <a:schemeClr val="tx1"/>
          </a:solidFill>
          <a:latin typeface="+mn-lt"/>
          <a:ea typeface="+mn-ea"/>
          <a:cs typeface="+mn-cs"/>
        </a:defRPr>
      </a:lvl8pPr>
      <a:lvl9pPr marL="3281562" algn="l" defTabSz="410195"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82058" tIns="41029" rIns="82058" bIns="41029"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82058" tIns="41029" rIns="82058" bIns="41029"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82058" tIns="41029" rIns="82058" bIns="41029" rtlCol="0" anchor="ctr"/>
          <a:lstStyle>
            <a:lvl1pPr algn="r">
              <a:defRPr sz="1100">
                <a:solidFill>
                  <a:schemeClr val="tx1">
                    <a:tint val="75000"/>
                  </a:schemeClr>
                </a:solidFill>
              </a:defRPr>
            </a:lvl1pPr>
          </a:lstStyle>
          <a:p>
            <a:pPr defTabSz="820583"/>
            <a:fld id="{3D2DE450-F54E-7A42-9B45-9373FCBEFAD7}" type="slidenum">
              <a:rPr lang="en-US" smtClean="0">
                <a:solidFill>
                  <a:prstClr val="black">
                    <a:tint val="75000"/>
                  </a:prstClr>
                </a:solidFill>
              </a:rPr>
              <a:pPr defTabSz="820583"/>
              <a:t>‹Nº›</a:t>
            </a:fld>
            <a:endParaRPr lang="en-US" dirty="0">
              <a:solidFill>
                <a:prstClr val="black">
                  <a:tint val="75000"/>
                </a:prstClr>
              </a:solidFill>
            </a:endParaRPr>
          </a:p>
        </p:txBody>
      </p:sp>
    </p:spTree>
    <p:extLst>
      <p:ext uri="{BB962C8B-B14F-4D97-AF65-F5344CB8AC3E}">
        <p14:creationId xmlns:p14="http://schemas.microsoft.com/office/powerpoint/2010/main" val="119664494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p:txStyles>
    <p:titleStyle>
      <a:lvl1pPr algn="ctr" defTabSz="410291" rtl="0" eaLnBrk="1" latinLnBrk="0" hangingPunct="1">
        <a:spcBef>
          <a:spcPct val="0"/>
        </a:spcBef>
        <a:buNone/>
        <a:defRPr sz="2900" kern="1200">
          <a:solidFill>
            <a:srgbClr val="000090"/>
          </a:solidFill>
          <a:latin typeface="+mj-lt"/>
          <a:ea typeface="+mj-ea"/>
          <a:cs typeface="+mj-cs"/>
        </a:defRPr>
      </a:lvl1pPr>
    </p:titleStyle>
    <p:bodyStyle>
      <a:lvl1pPr marL="0" indent="0" algn="l" defTabSz="410291" rtl="0" eaLnBrk="1" latinLnBrk="0" hangingPunct="1">
        <a:spcBef>
          <a:spcPct val="20000"/>
        </a:spcBef>
        <a:buFont typeface="Arial"/>
        <a:buNone/>
        <a:defRPr sz="2200" kern="1200">
          <a:solidFill>
            <a:schemeClr val="tx1"/>
          </a:solidFill>
          <a:latin typeface="+mn-lt"/>
          <a:ea typeface="+mn-ea"/>
          <a:cs typeface="+mn-cs"/>
        </a:defRPr>
      </a:lvl1pPr>
      <a:lvl2pPr marL="410291" indent="0" algn="l" defTabSz="410291" rtl="0" eaLnBrk="1" latinLnBrk="0" hangingPunct="1">
        <a:spcBef>
          <a:spcPct val="20000"/>
        </a:spcBef>
        <a:buFont typeface="Arial"/>
        <a:buNone/>
        <a:defRPr sz="2200" kern="1200">
          <a:solidFill>
            <a:schemeClr val="tx1"/>
          </a:solidFill>
          <a:latin typeface="+mn-lt"/>
          <a:ea typeface="+mn-ea"/>
          <a:cs typeface="+mn-cs"/>
        </a:defRPr>
      </a:lvl2pPr>
      <a:lvl3pPr marL="820583" indent="0" algn="l" defTabSz="410291" rtl="0" eaLnBrk="1" latinLnBrk="0" hangingPunct="1">
        <a:spcBef>
          <a:spcPct val="20000"/>
        </a:spcBef>
        <a:buFont typeface="Arial"/>
        <a:buNone/>
        <a:defRPr sz="2200" kern="1200">
          <a:solidFill>
            <a:schemeClr val="tx1"/>
          </a:solidFill>
          <a:latin typeface="+mn-lt"/>
          <a:ea typeface="+mn-ea"/>
          <a:cs typeface="+mn-cs"/>
        </a:defRPr>
      </a:lvl3pPr>
      <a:lvl4pPr marL="1230874" indent="0" algn="l" defTabSz="410291" rtl="0" eaLnBrk="1" latinLnBrk="0" hangingPunct="1">
        <a:spcBef>
          <a:spcPct val="20000"/>
        </a:spcBef>
        <a:buFont typeface="Arial"/>
        <a:buNone/>
        <a:defRPr sz="2200" kern="1200">
          <a:solidFill>
            <a:schemeClr val="tx1"/>
          </a:solidFill>
          <a:latin typeface="+mn-lt"/>
          <a:ea typeface="+mn-ea"/>
          <a:cs typeface="+mn-cs"/>
        </a:defRPr>
      </a:lvl4pPr>
      <a:lvl5pPr marL="1641165" indent="0" algn="l" defTabSz="410291" rtl="0" eaLnBrk="1" latinLnBrk="0" hangingPunct="1">
        <a:spcBef>
          <a:spcPct val="20000"/>
        </a:spcBef>
        <a:buFont typeface="Arial"/>
        <a:buNone/>
        <a:defRPr sz="2200" kern="1200">
          <a:solidFill>
            <a:schemeClr val="tx1"/>
          </a:solidFill>
          <a:latin typeface="+mn-lt"/>
          <a:ea typeface="+mn-ea"/>
          <a:cs typeface="+mn-cs"/>
        </a:defRPr>
      </a:lvl5pPr>
      <a:lvl6pPr marL="2256602" indent="-205146" algn="l" defTabSz="410291" rtl="0" eaLnBrk="1" latinLnBrk="0" hangingPunct="1">
        <a:spcBef>
          <a:spcPct val="20000"/>
        </a:spcBef>
        <a:buFont typeface="Arial"/>
        <a:buChar char="•"/>
        <a:defRPr sz="1800" kern="1200">
          <a:solidFill>
            <a:schemeClr val="tx1"/>
          </a:solidFill>
          <a:latin typeface="+mn-lt"/>
          <a:ea typeface="+mn-ea"/>
          <a:cs typeface="+mn-cs"/>
        </a:defRPr>
      </a:lvl6pPr>
      <a:lvl7pPr marL="2666893" indent="-205146" algn="l" defTabSz="410291" rtl="0" eaLnBrk="1" latinLnBrk="0" hangingPunct="1">
        <a:spcBef>
          <a:spcPct val="20000"/>
        </a:spcBef>
        <a:buFont typeface="Arial"/>
        <a:buChar char="•"/>
        <a:defRPr sz="1800" kern="1200">
          <a:solidFill>
            <a:schemeClr val="tx1"/>
          </a:solidFill>
          <a:latin typeface="+mn-lt"/>
          <a:ea typeface="+mn-ea"/>
          <a:cs typeface="+mn-cs"/>
        </a:defRPr>
      </a:lvl7pPr>
      <a:lvl8pPr marL="3077185" indent="-205146" algn="l" defTabSz="410291" rtl="0" eaLnBrk="1" latinLnBrk="0" hangingPunct="1">
        <a:spcBef>
          <a:spcPct val="20000"/>
        </a:spcBef>
        <a:buFont typeface="Arial"/>
        <a:buChar char="•"/>
        <a:defRPr sz="1800" kern="1200">
          <a:solidFill>
            <a:schemeClr val="tx1"/>
          </a:solidFill>
          <a:latin typeface="+mn-lt"/>
          <a:ea typeface="+mn-ea"/>
          <a:cs typeface="+mn-cs"/>
        </a:defRPr>
      </a:lvl8pPr>
      <a:lvl9pPr marL="3487476" indent="-205146" algn="l" defTabSz="410291"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30.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36.jpe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11.xml"/><Relationship Id="rId5" Type="http://schemas.openxmlformats.org/officeDocument/2006/relationships/image" Target="../media/image40.jpe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45.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11.xml"/><Relationship Id="rId5" Type="http://schemas.openxmlformats.org/officeDocument/2006/relationships/image" Target="../media/image7.jpe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image" Target="../media/image50.jpeg"/></Relationships>
</file>

<file path=ppt/slides/_rels/slide4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11.xml"/><Relationship Id="rId5" Type="http://schemas.openxmlformats.org/officeDocument/2006/relationships/image" Target="../media/image51.jpe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4.xml"/><Relationship Id="rId1" Type="http://schemas.openxmlformats.org/officeDocument/2006/relationships/slideLayout" Target="../slideLayouts/slideLayout10.xml"/><Relationship Id="rId4" Type="http://schemas.openxmlformats.org/officeDocument/2006/relationships/image" Target="../media/image8.jp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11.xml"/><Relationship Id="rId5" Type="http://schemas.openxmlformats.org/officeDocument/2006/relationships/image" Target="../media/image52.jpeg"/><Relationship Id="rId4" Type="http://schemas.openxmlformats.org/officeDocument/2006/relationships/image" Target="../media/image22.png"/></Relationships>
</file>

<file path=ppt/slides/_rels/slide5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6.xml"/><Relationship Id="rId1" Type="http://schemas.openxmlformats.org/officeDocument/2006/relationships/slideLayout" Target="../slideLayouts/slideLayout10.xml"/><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7.jpeg"/><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image" Target="../media/image56.jpeg"/><Relationship Id="rId5" Type="http://schemas.openxmlformats.org/officeDocument/2006/relationships/image" Target="../media/image45.png"/><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0BDF4AFF-C141-4CB2-A6DD-1B248DAAF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14" y="200428"/>
            <a:ext cx="9028571" cy="6457142"/>
          </a:xfrm>
          <a:prstGeom prst="rect">
            <a:avLst/>
          </a:prstGeom>
        </p:spPr>
      </p:pic>
    </p:spTree>
    <p:extLst>
      <p:ext uri="{BB962C8B-B14F-4D97-AF65-F5344CB8AC3E}">
        <p14:creationId xmlns:p14="http://schemas.microsoft.com/office/powerpoint/2010/main" val="3410432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sw-KE" sz="2800" b="0" i="1"/>
              <a:t>(Intentionally blank for printing layout)</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2616363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212651" y="115151"/>
            <a:ext cx="8660702" cy="848697"/>
          </a:xfrm>
          <a:prstGeom prst="rect">
            <a:avLst/>
          </a:prstGeom>
        </p:spPr>
        <p:txBody>
          <a:bodyPr lIns="82058" tIns="41029" rIns="82058" bIns="41029">
            <a:noAutofit/>
          </a:bodyPr>
          <a:lstStyle>
            <a:lvl1pPr algn="ctr" defTabSz="457200" rtl="0" eaLnBrk="1" latinLnBrk="0" hangingPunct="1">
              <a:spcBef>
                <a:spcPct val="0"/>
              </a:spcBef>
              <a:buNone/>
              <a:defRPr sz="3200" kern="1200">
                <a:solidFill>
                  <a:srgbClr val="000090"/>
                </a:solidFill>
                <a:latin typeface="+mj-lt"/>
                <a:ea typeface="+mj-ea"/>
                <a:cs typeface="+mj-cs"/>
              </a:defRPr>
            </a:lvl1pPr>
          </a:lstStyle>
          <a:p>
            <a:r>
              <a:rPr lang="sw-KE" b="1" cap="small">
                <a:solidFill>
                  <a:srgbClr val="002060"/>
                </a:solidFill>
                <a:latin typeface="Calibri" panose="020F0502020204030204" pitchFamily="34" charset="0"/>
              </a:rPr>
              <a:t>Jinsi ya Kutumia Chati ya Kadi za Kuashiria za Ushauri:</a:t>
            </a:r>
          </a:p>
          <a:p>
            <a:r>
              <a:rPr lang="sw-KE" b="1" cap="small">
                <a:solidFill>
                  <a:srgbClr val="002060"/>
                </a:solidFill>
                <a:latin typeface="Calibri" panose="020F0502020204030204" pitchFamily="34" charset="0"/>
              </a:rPr>
              <a:t> Kwa Kutembelea </a:t>
            </a:r>
          </a:p>
        </p:txBody>
      </p:sp>
      <p:sp>
        <p:nvSpPr>
          <p:cNvPr id="43" name="TextBox 42"/>
          <p:cNvSpPr txBox="1"/>
          <p:nvPr/>
        </p:nvSpPr>
        <p:spPr>
          <a:xfrm>
            <a:off x="1908649" y="5781564"/>
            <a:ext cx="7268200" cy="390636"/>
          </a:xfrm>
          <a:prstGeom prst="rect">
            <a:avLst/>
          </a:prstGeom>
          <a:noFill/>
        </p:spPr>
        <p:txBody>
          <a:bodyPr wrap="square" lIns="82058" tIns="41029" rIns="82058" bIns="41029" rtlCol="0">
            <a:spAutoFit/>
          </a:bodyPr>
          <a:lstStyle/>
          <a:p>
            <a:r>
              <a:rPr lang="sw-KE" sz="2000">
                <a:latin typeface="Calibri" panose="020F0502020204030204" pitchFamily="34" charset="0"/>
              </a:rPr>
              <a:t>Matokeo ya kipimo kinachofuata cha wingi wa vurusi kinaonyesha virusi vingi:  </a:t>
            </a:r>
            <a:r>
              <a:rPr lang="sw-KE" sz="2000" b="1">
                <a:solidFill>
                  <a:schemeClr val="tx1">
                    <a:lumMod val="50000"/>
                    <a:lumOff val="50000"/>
                  </a:schemeClr>
                </a:solidFill>
                <a:latin typeface="Calibri" panose="020F0502020204030204" pitchFamily="34" charset="0"/>
              </a:rPr>
              <a:t>20</a:t>
            </a:r>
          </a:p>
        </p:txBody>
      </p:sp>
      <p:sp>
        <p:nvSpPr>
          <p:cNvPr id="44" name="Rectangle 43"/>
          <p:cNvSpPr/>
          <p:nvPr/>
        </p:nvSpPr>
        <p:spPr>
          <a:xfrm>
            <a:off x="1447440" y="1725582"/>
            <a:ext cx="269413" cy="261495"/>
          </a:xfrm>
          <a:prstGeom prst="rect">
            <a:avLst/>
          </a:prstGeom>
          <a:solidFill>
            <a:srgbClr val="0000CC"/>
          </a:solidFill>
          <a:ln>
            <a:solidFill>
              <a:srgbClr val="0000CC"/>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45" name="TextBox 44"/>
          <p:cNvSpPr txBox="1"/>
          <p:nvPr/>
        </p:nvSpPr>
        <p:spPr>
          <a:xfrm>
            <a:off x="1888291" y="1676400"/>
            <a:ext cx="3002078" cy="390636"/>
          </a:xfrm>
          <a:prstGeom prst="rect">
            <a:avLst/>
          </a:prstGeom>
          <a:noFill/>
        </p:spPr>
        <p:txBody>
          <a:bodyPr wrap="square" lIns="82058" tIns="41029" rIns="82058" bIns="41029" rtlCol="0">
            <a:spAutoFit/>
          </a:bodyPr>
          <a:lstStyle/>
          <a:p>
            <a:r>
              <a:rPr lang="sw-KE" sz="2000">
                <a:latin typeface="Calibri" panose="020F0502020204030204" pitchFamily="34" charset="0"/>
              </a:rPr>
              <a:t>Kuanzisha ART:  </a:t>
            </a:r>
            <a:r>
              <a:rPr lang="sw-KE" sz="2000" b="1">
                <a:solidFill>
                  <a:srgbClr val="0000CC"/>
                </a:solidFill>
                <a:latin typeface="Calibri" panose="020F0502020204030204" pitchFamily="34" charset="0"/>
              </a:rPr>
              <a:t>1  </a:t>
            </a:r>
          </a:p>
        </p:txBody>
      </p:sp>
      <p:sp>
        <p:nvSpPr>
          <p:cNvPr id="46" name="Rectangle 45"/>
          <p:cNvSpPr/>
          <p:nvPr/>
        </p:nvSpPr>
        <p:spPr>
          <a:xfrm>
            <a:off x="1446799" y="2815605"/>
            <a:ext cx="269413" cy="261495"/>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p>
        </p:txBody>
      </p:sp>
      <p:sp>
        <p:nvSpPr>
          <p:cNvPr id="47" name="TextBox 46"/>
          <p:cNvSpPr txBox="1"/>
          <p:nvPr/>
        </p:nvSpPr>
        <p:spPr>
          <a:xfrm>
            <a:off x="1911225" y="2749040"/>
            <a:ext cx="7268200" cy="390636"/>
          </a:xfrm>
          <a:prstGeom prst="rect">
            <a:avLst/>
          </a:prstGeom>
          <a:noFill/>
        </p:spPr>
        <p:txBody>
          <a:bodyPr wrap="square" lIns="82058" tIns="41029" rIns="82058" bIns="41029" rtlCol="0">
            <a:spAutoFit/>
          </a:bodyPr>
          <a:lstStyle/>
          <a:p>
            <a:r>
              <a:rPr lang="sw-KE" sz="2000">
                <a:latin typeface="Calibri" panose="020F0502020204030204" pitchFamily="34" charset="0"/>
              </a:rPr>
              <a:t>Matokeo ya kipimo cha kwanza cha wingi wa virusi kinaonyesha virusi vichache:  </a:t>
            </a:r>
            <a:r>
              <a:rPr lang="sw-KE" sz="2000" b="1">
                <a:solidFill>
                  <a:schemeClr val="accent3"/>
                </a:solidFill>
                <a:latin typeface="Calibri" panose="020F0502020204030204" pitchFamily="34" charset="0"/>
              </a:rPr>
              <a:t>3</a:t>
            </a:r>
          </a:p>
        </p:txBody>
      </p:sp>
      <p:sp>
        <p:nvSpPr>
          <p:cNvPr id="48" name="Rectangle 47"/>
          <p:cNvSpPr/>
          <p:nvPr/>
        </p:nvSpPr>
        <p:spPr>
          <a:xfrm>
            <a:off x="1444224" y="3434840"/>
            <a:ext cx="269413" cy="261495"/>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p>
        </p:txBody>
      </p:sp>
      <p:sp>
        <p:nvSpPr>
          <p:cNvPr id="49" name="TextBox 48"/>
          <p:cNvSpPr txBox="1"/>
          <p:nvPr/>
        </p:nvSpPr>
        <p:spPr>
          <a:xfrm>
            <a:off x="1952000" y="3358640"/>
            <a:ext cx="7268200" cy="390636"/>
          </a:xfrm>
          <a:prstGeom prst="rect">
            <a:avLst/>
          </a:prstGeom>
          <a:noFill/>
        </p:spPr>
        <p:txBody>
          <a:bodyPr wrap="square" lIns="82058" tIns="41029" rIns="82058" bIns="41029" rtlCol="0">
            <a:spAutoFit/>
          </a:bodyPr>
          <a:lstStyle/>
          <a:p>
            <a:r>
              <a:rPr lang="sw-KE" sz="2000">
                <a:latin typeface="Calibri" panose="020F0502020204030204" pitchFamily="34" charset="0"/>
              </a:rPr>
              <a:t>Matokeo ya kipimo cha kwanza cha wingi wa virusi kinaonyesha virusi vingi:  </a:t>
            </a:r>
            <a:r>
              <a:rPr lang="sw-KE" sz="2000" b="1">
                <a:solidFill>
                  <a:schemeClr val="accent6"/>
                </a:solidFill>
                <a:latin typeface="Calibri" panose="020F0502020204030204" pitchFamily="34" charset="0"/>
              </a:rPr>
              <a:t>4</a:t>
            </a:r>
          </a:p>
        </p:txBody>
      </p:sp>
      <p:sp>
        <p:nvSpPr>
          <p:cNvPr id="50" name="Rectangle 49"/>
          <p:cNvSpPr/>
          <p:nvPr/>
        </p:nvSpPr>
        <p:spPr>
          <a:xfrm>
            <a:off x="1447800" y="4011034"/>
            <a:ext cx="269413" cy="26149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p>
        </p:txBody>
      </p:sp>
      <p:sp>
        <p:nvSpPr>
          <p:cNvPr id="51" name="TextBox 50"/>
          <p:cNvSpPr txBox="1"/>
          <p:nvPr/>
        </p:nvSpPr>
        <p:spPr>
          <a:xfrm>
            <a:off x="1905000" y="3968240"/>
            <a:ext cx="7268200" cy="390636"/>
          </a:xfrm>
          <a:prstGeom prst="rect">
            <a:avLst/>
          </a:prstGeom>
          <a:noFill/>
        </p:spPr>
        <p:txBody>
          <a:bodyPr wrap="square" lIns="82058" tIns="41029" rIns="82058" bIns="41029" rtlCol="0">
            <a:spAutoFit/>
          </a:bodyPr>
          <a:lstStyle/>
          <a:p>
            <a:r>
              <a:rPr lang="sw-KE" sz="2000">
                <a:latin typeface="Calibri" panose="020F0502020204030204" pitchFamily="34" charset="0"/>
              </a:rPr>
              <a:t>Ushauri wa uzingatiaji ulioboreshwa: </a:t>
            </a:r>
            <a:r>
              <a:rPr lang="sw-KE" sz="2000" b="1">
                <a:solidFill>
                  <a:schemeClr val="accent5"/>
                </a:solidFill>
                <a:latin typeface="Calibri" panose="020F0502020204030204" pitchFamily="34" charset="0"/>
              </a:rPr>
              <a:t>5 – 17 </a:t>
            </a:r>
          </a:p>
        </p:txBody>
      </p:sp>
      <p:sp>
        <p:nvSpPr>
          <p:cNvPr id="52" name="Rectangle 51"/>
          <p:cNvSpPr/>
          <p:nvPr/>
        </p:nvSpPr>
        <p:spPr>
          <a:xfrm>
            <a:off x="1444224" y="5263640"/>
            <a:ext cx="269413" cy="261495"/>
          </a:xfrm>
          <a:prstGeom prst="rect">
            <a:avLst/>
          </a:prstGeom>
          <a:solidFill>
            <a:srgbClr val="CC0066"/>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7030A0"/>
              </a:solidFill>
            </a:endParaRPr>
          </a:p>
        </p:txBody>
      </p:sp>
      <p:sp>
        <p:nvSpPr>
          <p:cNvPr id="53" name="TextBox 52"/>
          <p:cNvSpPr txBox="1"/>
          <p:nvPr/>
        </p:nvSpPr>
        <p:spPr>
          <a:xfrm>
            <a:off x="1908649" y="5187440"/>
            <a:ext cx="7268200" cy="390636"/>
          </a:xfrm>
          <a:prstGeom prst="rect">
            <a:avLst/>
          </a:prstGeom>
          <a:noFill/>
        </p:spPr>
        <p:txBody>
          <a:bodyPr wrap="square" lIns="82058" tIns="41029" rIns="82058" bIns="41029" rtlCol="0">
            <a:spAutoFit/>
          </a:bodyPr>
          <a:lstStyle/>
          <a:p>
            <a:r>
              <a:rPr lang="sw-KE" sz="2000">
                <a:latin typeface="Calibri" panose="020F0502020204030204" pitchFamily="34" charset="0"/>
              </a:rPr>
              <a:t>Matokeo ya kipimo kinachofuata cha wingi wa virusi kinaonyesha virusi vichache:  </a:t>
            </a:r>
            <a:r>
              <a:rPr lang="sw-KE" sz="2000" b="1">
                <a:solidFill>
                  <a:srgbClr val="CC0066"/>
                </a:solidFill>
                <a:latin typeface="Calibri" panose="020F0502020204030204" pitchFamily="34" charset="0"/>
              </a:rPr>
              <a:t>19</a:t>
            </a:r>
          </a:p>
        </p:txBody>
      </p:sp>
      <p:sp>
        <p:nvSpPr>
          <p:cNvPr id="54" name="Rectangle 53"/>
          <p:cNvSpPr/>
          <p:nvPr/>
        </p:nvSpPr>
        <p:spPr>
          <a:xfrm>
            <a:off x="1444224" y="5873240"/>
            <a:ext cx="269413" cy="261495"/>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chemeClr val="tx1">
                  <a:lumMod val="65000"/>
                  <a:lumOff val="35000"/>
                </a:schemeClr>
              </a:solidFill>
            </a:endParaRPr>
          </a:p>
        </p:txBody>
      </p:sp>
      <p:sp>
        <p:nvSpPr>
          <p:cNvPr id="55" name="Rectangle 54"/>
          <p:cNvSpPr/>
          <p:nvPr/>
        </p:nvSpPr>
        <p:spPr>
          <a:xfrm>
            <a:off x="1447440" y="4654040"/>
            <a:ext cx="269413" cy="261495"/>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7030A0"/>
              </a:solidFill>
            </a:endParaRPr>
          </a:p>
        </p:txBody>
      </p:sp>
      <p:sp>
        <p:nvSpPr>
          <p:cNvPr id="56" name="TextBox 55"/>
          <p:cNvSpPr txBox="1"/>
          <p:nvPr/>
        </p:nvSpPr>
        <p:spPr>
          <a:xfrm>
            <a:off x="1921532" y="4577840"/>
            <a:ext cx="7268200" cy="390636"/>
          </a:xfrm>
          <a:prstGeom prst="rect">
            <a:avLst/>
          </a:prstGeom>
          <a:noFill/>
        </p:spPr>
        <p:txBody>
          <a:bodyPr wrap="square" lIns="82058" tIns="41029" rIns="82058" bIns="41029" rtlCol="0">
            <a:spAutoFit/>
          </a:bodyPr>
          <a:lstStyle/>
          <a:p>
            <a:r>
              <a:rPr lang="sw-KE" sz="2000">
                <a:latin typeface="Calibri" panose="020F0502020204030204" pitchFamily="34" charset="0"/>
              </a:rPr>
              <a:t>Kipimo kinachofuata cha wingi wa virusi:  </a:t>
            </a:r>
            <a:r>
              <a:rPr lang="sw-KE" sz="2000" b="1">
                <a:solidFill>
                  <a:schemeClr val="accent4"/>
                </a:solidFill>
                <a:latin typeface="Calibri" panose="020F0502020204030204" pitchFamily="34" charset="0"/>
              </a:rPr>
              <a:t>18</a:t>
            </a:r>
          </a:p>
        </p:txBody>
      </p:sp>
      <p:sp>
        <p:nvSpPr>
          <p:cNvPr id="17" name="Rectangle 16"/>
          <p:cNvSpPr/>
          <p:nvPr/>
        </p:nvSpPr>
        <p:spPr>
          <a:xfrm>
            <a:off x="1447800" y="2249346"/>
            <a:ext cx="269413" cy="261495"/>
          </a:xfrm>
          <a:prstGeom prst="rect">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8" name="TextBox 17"/>
          <p:cNvSpPr txBox="1"/>
          <p:nvPr/>
        </p:nvSpPr>
        <p:spPr>
          <a:xfrm>
            <a:off x="1964851" y="2200164"/>
            <a:ext cx="4131149" cy="390636"/>
          </a:xfrm>
          <a:prstGeom prst="rect">
            <a:avLst/>
          </a:prstGeom>
          <a:noFill/>
        </p:spPr>
        <p:txBody>
          <a:bodyPr wrap="square" lIns="82058" tIns="41029" rIns="82058" bIns="41029" rtlCol="0">
            <a:spAutoFit/>
          </a:bodyPr>
          <a:lstStyle/>
          <a:p>
            <a:r>
              <a:rPr lang="sw-KE" sz="2000">
                <a:latin typeface="Calibri" panose="020F0502020204030204" pitchFamily="34" charset="0"/>
              </a:rPr>
              <a:t>Kutuma vipimo vya wingi wa virusi:  </a:t>
            </a:r>
            <a:r>
              <a:rPr lang="sw-KE" sz="2000" b="1">
                <a:solidFill>
                  <a:schemeClr val="accent2">
                    <a:lumMod val="75000"/>
                  </a:schemeClr>
                </a:solidFill>
                <a:latin typeface="Calibri" panose="020F0502020204030204" pitchFamily="34" charset="0"/>
              </a:rPr>
              <a:t>2</a:t>
            </a:r>
            <a:r>
              <a:rPr lang="sw-KE" sz="2000" b="1">
                <a:solidFill>
                  <a:srgbClr val="0000CC"/>
                </a:solidFill>
                <a:latin typeface="Calibri" panose="020F0502020204030204" pitchFamily="34" charset="0"/>
              </a:rPr>
              <a:t> </a:t>
            </a:r>
          </a:p>
        </p:txBody>
      </p:sp>
    </p:spTree>
    <p:extLst>
      <p:ext uri="{BB962C8B-B14F-4D97-AF65-F5344CB8AC3E}">
        <p14:creationId xmlns:p14="http://schemas.microsoft.com/office/powerpoint/2010/main" val="3455656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sw-KE" sz="2800" b="0" i="1"/>
              <a:t>(Intentionally blank for printing layout)</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3757747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916"/>
            <a:ext cx="8229600" cy="848697"/>
          </a:xfrm>
        </p:spPr>
        <p:txBody>
          <a:bodyPr>
            <a:normAutofit/>
          </a:bodyPr>
          <a:lstStyle/>
          <a:p>
            <a:r>
              <a:rPr lang="sw-KE" b="1">
                <a:solidFill>
                  <a:srgbClr val="002060"/>
                </a:solidFill>
                <a:latin typeface="Calibri" panose="020F0502020204030204" pitchFamily="34" charset="0"/>
              </a:rPr>
              <a:t>MADA ZA KADI ZA KUASHIRIA ZA USHAURI</a:t>
            </a:r>
          </a:p>
        </p:txBody>
      </p:sp>
      <p:sp>
        <p:nvSpPr>
          <p:cNvPr id="6" name="Content Placeholder 2"/>
          <p:cNvSpPr>
            <a:spLocks noGrp="1"/>
          </p:cNvSpPr>
          <p:nvPr/>
        </p:nvSpPr>
        <p:spPr>
          <a:xfrm>
            <a:off x="631187" y="1121108"/>
            <a:ext cx="8229600" cy="5508292"/>
          </a:xfrm>
          <a:prstGeom prst="rect">
            <a:avLst/>
          </a:prstGeom>
        </p:spPr>
        <p:txBody>
          <a:bodyPr vert="horz" lIns="82058" tIns="41029" rIns="82058" bIns="41029" rtlCol="0">
            <a:normAutofit lnSpcReduction="10000"/>
          </a:bodyPr>
          <a:lstStyle>
            <a:lvl1pPr marL="0" marR="0" indent="0" algn="l" defTabSz="457200" rtl="0" eaLnBrk="1" fontAlgn="auto" latinLnBrk="0" hangingPunct="1">
              <a:lnSpc>
                <a:spcPct val="90000"/>
              </a:lnSpc>
              <a:spcBef>
                <a:spcPct val="20000"/>
              </a:spcBef>
              <a:spcAft>
                <a:spcPts val="0"/>
              </a:spcAft>
              <a:buClrTx/>
              <a:buSzTx/>
              <a:buFont typeface="Arial"/>
              <a:buNone/>
              <a:tabLst/>
              <a:defRPr sz="11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100000"/>
              </a:lnSpc>
            </a:pPr>
            <a:r>
              <a:rPr lang="sw-KE" sz="1400" dirty="0">
                <a:latin typeface="Calibri" panose="020F0502020204030204" pitchFamily="34" charset="0"/>
              </a:rPr>
              <a:t>Jinsi ya kutumia chati ya ufuatiliaji wa wingi wa virusi na ushauri wa uzingatiaji ulioboreshwa		</a:t>
            </a:r>
          </a:p>
          <a:p>
            <a:pPr>
              <a:lnSpc>
                <a:spcPct val="100000"/>
              </a:lnSpc>
            </a:pPr>
            <a:r>
              <a:rPr lang="sw-KE" sz="1400" dirty="0">
                <a:latin typeface="Calibri" panose="020F0502020204030204" pitchFamily="34" charset="0"/>
              </a:rPr>
              <a:t>Ujuzi wa kufanya ushauri na mawasiliano bora</a:t>
            </a:r>
          </a:p>
          <a:p>
            <a:pPr marL="228600" indent="-228600">
              <a:lnSpc>
                <a:spcPct val="100000"/>
              </a:lnSpc>
              <a:buAutoNum type="arabicPeriod"/>
            </a:pPr>
            <a:r>
              <a:rPr lang="sw-KE" sz="1400" dirty="0">
                <a:latin typeface="Calibri" panose="020F0502020204030204" pitchFamily="34" charset="0"/>
              </a:rPr>
              <a:t>Unaanza kutumia </a:t>
            </a:r>
            <a:r>
              <a:rPr lang="sw-KE" sz="1400" dirty="0" err="1">
                <a:latin typeface="Calibri" panose="020F0502020204030204" pitchFamily="34" charset="0"/>
              </a:rPr>
              <a:t>ARV</a:t>
            </a:r>
            <a:endParaRPr lang="sw-KE" sz="1400" dirty="0">
              <a:latin typeface="Calibri" panose="020F0502020204030204" pitchFamily="34" charset="0"/>
            </a:endParaRPr>
          </a:p>
          <a:p>
            <a:pPr marL="228600" indent="-228600">
              <a:lnSpc>
                <a:spcPct val="100000"/>
              </a:lnSpc>
              <a:buAutoNum type="arabicPeriod"/>
            </a:pPr>
            <a:r>
              <a:rPr lang="sw-KE" sz="1400" dirty="0">
                <a:latin typeface="Calibri" panose="020F0502020204030204" pitchFamily="34" charset="0"/>
              </a:rPr>
              <a:t>Wingi wa virusi ni nini?</a:t>
            </a:r>
          </a:p>
          <a:p>
            <a:pPr marL="228600" indent="-228600">
              <a:lnSpc>
                <a:spcPct val="100000"/>
              </a:lnSpc>
              <a:buAutoNum type="arabicPeriod"/>
            </a:pPr>
            <a:r>
              <a:rPr lang="sw-KE" sz="1400" dirty="0">
                <a:latin typeface="Calibri" panose="020F0502020204030204" pitchFamily="34" charset="0"/>
              </a:rPr>
              <a:t>Virusi ni VICHACHE</a:t>
            </a:r>
          </a:p>
          <a:p>
            <a:pPr marL="228600" indent="-228600">
              <a:lnSpc>
                <a:spcPct val="100000"/>
              </a:lnSpc>
              <a:buAutoNum type="arabicPeriod"/>
            </a:pPr>
            <a:r>
              <a:rPr lang="sw-KE" sz="1400" dirty="0">
                <a:latin typeface="Calibri" panose="020F0502020204030204" pitchFamily="34" charset="0"/>
              </a:rPr>
              <a:t>Virusi ni VINGI</a:t>
            </a:r>
          </a:p>
          <a:p>
            <a:pPr marL="228600" indent="-228600">
              <a:lnSpc>
                <a:spcPct val="100000"/>
              </a:lnSpc>
              <a:buAutoNum type="arabicPeriod"/>
            </a:pPr>
            <a:r>
              <a:rPr lang="sw-KE" sz="1400" dirty="0">
                <a:latin typeface="Calibri" panose="020F0502020204030204" pitchFamily="34" charset="0"/>
              </a:rPr>
              <a:t>Je, unatumia vipi </a:t>
            </a:r>
            <a:r>
              <a:rPr lang="sw-KE" sz="1400" dirty="0" err="1">
                <a:latin typeface="Calibri" panose="020F0502020204030204" pitchFamily="34" charset="0"/>
              </a:rPr>
              <a:t>ARV</a:t>
            </a:r>
            <a:r>
              <a:rPr lang="sw-KE" sz="1400" dirty="0">
                <a:latin typeface="Calibri" panose="020F0502020204030204" pitchFamily="34" charset="0"/>
              </a:rPr>
              <a:t>?</a:t>
            </a:r>
          </a:p>
          <a:p>
            <a:pPr marL="228600" indent="-228600">
              <a:lnSpc>
                <a:spcPct val="100000"/>
              </a:lnSpc>
              <a:buAutoNum type="arabicPeriod"/>
            </a:pPr>
            <a:r>
              <a:rPr lang="sw-KE" sz="1400" dirty="0">
                <a:latin typeface="Calibri" panose="020F0502020204030204" pitchFamily="34" charset="0"/>
              </a:rPr>
              <a:t>Unakumbwa na changamoto gani unapotumia </a:t>
            </a:r>
            <a:r>
              <a:rPr lang="sw-KE" sz="1400" dirty="0" err="1">
                <a:latin typeface="Calibri" panose="020F0502020204030204" pitchFamily="34" charset="0"/>
              </a:rPr>
              <a:t>ARV</a:t>
            </a:r>
            <a:r>
              <a:rPr lang="sw-KE" sz="1400" dirty="0">
                <a:latin typeface="Calibri" panose="020F0502020204030204" pitchFamily="34" charset="0"/>
              </a:rPr>
              <a:t>? (1 kati ya 3)</a:t>
            </a:r>
          </a:p>
          <a:p>
            <a:pPr marL="228600" indent="-228600">
              <a:lnSpc>
                <a:spcPct val="100000"/>
              </a:lnSpc>
              <a:buAutoNum type="arabicPeriod"/>
            </a:pPr>
            <a:r>
              <a:rPr lang="sw-KE" sz="1400" dirty="0">
                <a:latin typeface="Calibri" panose="020F0502020204030204" pitchFamily="34" charset="0"/>
              </a:rPr>
              <a:t>Unakumbwa na changamoto gani unapotumia </a:t>
            </a:r>
            <a:r>
              <a:rPr lang="sw-KE" sz="1400" dirty="0" err="1">
                <a:latin typeface="Calibri" panose="020F0502020204030204" pitchFamily="34" charset="0"/>
              </a:rPr>
              <a:t>ARV</a:t>
            </a:r>
            <a:r>
              <a:rPr lang="sw-KE" sz="1400" dirty="0">
                <a:latin typeface="Calibri" panose="020F0502020204030204" pitchFamily="34" charset="0"/>
              </a:rPr>
              <a:t>? (2 kati ya 3)</a:t>
            </a:r>
          </a:p>
          <a:p>
            <a:pPr marL="228600" indent="-228600">
              <a:lnSpc>
                <a:spcPct val="100000"/>
              </a:lnSpc>
              <a:buAutoNum type="arabicPeriod"/>
            </a:pPr>
            <a:r>
              <a:rPr lang="sw-KE" sz="1400" dirty="0">
                <a:latin typeface="Calibri" panose="020F0502020204030204" pitchFamily="34" charset="0"/>
              </a:rPr>
              <a:t>Unakumbwa na changamoto gani unapotumia </a:t>
            </a:r>
            <a:r>
              <a:rPr lang="sw-KE" sz="1400" dirty="0" err="1">
                <a:latin typeface="Calibri" panose="020F0502020204030204" pitchFamily="34" charset="0"/>
              </a:rPr>
              <a:t>ARV</a:t>
            </a:r>
            <a:r>
              <a:rPr lang="sw-KE" sz="1400" dirty="0">
                <a:latin typeface="Calibri" panose="020F0502020204030204" pitchFamily="34" charset="0"/>
              </a:rPr>
              <a:t>? (3 kati ya 3)</a:t>
            </a:r>
          </a:p>
          <a:p>
            <a:pPr marL="228600" indent="-228600">
              <a:lnSpc>
                <a:spcPct val="100000"/>
              </a:lnSpc>
              <a:buAutoNum type="arabicPeriod"/>
            </a:pPr>
            <a:r>
              <a:rPr lang="sw-KE" sz="1400" dirty="0">
                <a:latin typeface="Calibri" panose="020F0502020204030204" pitchFamily="34" charset="0"/>
              </a:rPr>
              <a:t>Vidokezo vya kuboresha matumizi ya </a:t>
            </a:r>
            <a:r>
              <a:rPr lang="sw-KE" sz="1400" dirty="0" err="1">
                <a:latin typeface="Calibri" panose="020F0502020204030204" pitchFamily="34" charset="0"/>
              </a:rPr>
              <a:t>ARV</a:t>
            </a:r>
            <a:r>
              <a:rPr lang="sw-KE" sz="1400" dirty="0">
                <a:latin typeface="Calibri" panose="020F0502020204030204" pitchFamily="34" charset="0"/>
              </a:rPr>
              <a:t> (1 kati ya 3)</a:t>
            </a:r>
          </a:p>
          <a:p>
            <a:pPr marL="228600" indent="-228600">
              <a:lnSpc>
                <a:spcPct val="100000"/>
              </a:lnSpc>
              <a:buAutoNum type="arabicPeriod"/>
            </a:pPr>
            <a:r>
              <a:rPr lang="sw-KE" sz="1400" dirty="0">
                <a:latin typeface="Calibri" panose="020F0502020204030204" pitchFamily="34" charset="0"/>
              </a:rPr>
              <a:t> Vidokezo vya kuboresha matumizi ya </a:t>
            </a:r>
            <a:r>
              <a:rPr lang="sw-KE" sz="1400" dirty="0" err="1">
                <a:latin typeface="Calibri" panose="020F0502020204030204" pitchFamily="34" charset="0"/>
              </a:rPr>
              <a:t>ARV</a:t>
            </a:r>
            <a:r>
              <a:rPr lang="sw-KE" sz="1400" dirty="0">
                <a:latin typeface="Calibri" panose="020F0502020204030204" pitchFamily="34" charset="0"/>
              </a:rPr>
              <a:t> (2 kati ya 3)</a:t>
            </a:r>
          </a:p>
          <a:p>
            <a:pPr marL="228600" indent="-228600">
              <a:lnSpc>
                <a:spcPct val="100000"/>
              </a:lnSpc>
              <a:buAutoNum type="arabicPeriod"/>
            </a:pPr>
            <a:r>
              <a:rPr lang="sw-KE" sz="1400" dirty="0">
                <a:latin typeface="Calibri" panose="020F0502020204030204" pitchFamily="34" charset="0"/>
              </a:rPr>
              <a:t> Vidokezo vya kuboresha matumizi ya </a:t>
            </a:r>
            <a:r>
              <a:rPr lang="sw-KE" sz="1400" dirty="0" err="1">
                <a:latin typeface="Calibri" panose="020F0502020204030204" pitchFamily="34" charset="0"/>
              </a:rPr>
              <a:t>ARV</a:t>
            </a:r>
            <a:r>
              <a:rPr lang="sw-KE" sz="1400" dirty="0">
                <a:latin typeface="Calibri" panose="020F0502020204030204" pitchFamily="34" charset="0"/>
              </a:rPr>
              <a:t> (3 kati ya 3)</a:t>
            </a:r>
          </a:p>
          <a:p>
            <a:pPr marL="228600" indent="-228600">
              <a:lnSpc>
                <a:spcPct val="100000"/>
              </a:lnSpc>
              <a:buFont typeface="Arial"/>
              <a:buAutoNum type="arabicPeriod"/>
            </a:pPr>
            <a:r>
              <a:rPr lang="sw-KE" sz="1400" dirty="0">
                <a:latin typeface="Calibri" panose="020F0502020204030204" pitchFamily="34" charset="0"/>
              </a:rPr>
              <a:t> Kumpa mtoto wako </a:t>
            </a:r>
            <a:r>
              <a:rPr lang="sw-KE" sz="1400" dirty="0" err="1">
                <a:latin typeface="Calibri" panose="020F0502020204030204" pitchFamily="34" charset="0"/>
              </a:rPr>
              <a:t>ARV</a:t>
            </a:r>
            <a:endParaRPr lang="sw-KE" sz="1400" dirty="0">
              <a:latin typeface="Calibri" panose="020F0502020204030204" pitchFamily="34" charset="0"/>
            </a:endParaRPr>
          </a:p>
          <a:p>
            <a:pPr marL="228600" indent="-228600">
              <a:lnSpc>
                <a:spcPct val="100000"/>
              </a:lnSpc>
              <a:buAutoNum type="arabicPeriod"/>
            </a:pPr>
            <a:r>
              <a:rPr lang="sw-KE" sz="1400" dirty="0">
                <a:latin typeface="Calibri" panose="020F0502020204030204" pitchFamily="34" charset="0"/>
              </a:rPr>
              <a:t> Vidokezo vya kumpa mtoto wako dawa</a:t>
            </a:r>
          </a:p>
          <a:p>
            <a:pPr marL="228600" indent="-228600">
              <a:lnSpc>
                <a:spcPct val="100000"/>
              </a:lnSpc>
              <a:buAutoNum type="arabicPeriod"/>
            </a:pPr>
            <a:r>
              <a:rPr lang="sw-KE" sz="1400" dirty="0">
                <a:latin typeface="Calibri" panose="020F0502020204030204" pitchFamily="34" charset="0"/>
              </a:rPr>
              <a:t> Usaidizi wa ziada wa kutumia </a:t>
            </a:r>
            <a:r>
              <a:rPr lang="sw-KE" sz="1400" dirty="0" err="1">
                <a:latin typeface="Calibri" panose="020F0502020204030204" pitchFamily="34" charset="0"/>
              </a:rPr>
              <a:t>ARV</a:t>
            </a:r>
            <a:endParaRPr lang="sw-KE" sz="1400" dirty="0">
              <a:latin typeface="Calibri" panose="020F0502020204030204" pitchFamily="34" charset="0"/>
            </a:endParaRPr>
          </a:p>
          <a:p>
            <a:pPr marL="228600" indent="-228600">
              <a:lnSpc>
                <a:spcPct val="100000"/>
              </a:lnSpc>
              <a:buAutoNum type="arabicPeriod"/>
            </a:pPr>
            <a:r>
              <a:rPr lang="sw-KE" sz="1400" dirty="0">
                <a:latin typeface="Calibri" panose="020F0502020204030204" pitchFamily="34" charset="0"/>
              </a:rPr>
              <a:t> Kukumbuka kutumia </a:t>
            </a:r>
            <a:r>
              <a:rPr lang="sw-KE" sz="1400" dirty="0" err="1">
                <a:latin typeface="Calibri" panose="020F0502020204030204" pitchFamily="34" charset="0"/>
              </a:rPr>
              <a:t>ARV</a:t>
            </a:r>
            <a:endParaRPr lang="sw-KE" sz="1400" dirty="0">
              <a:latin typeface="Calibri" panose="020F0502020204030204" pitchFamily="34" charset="0"/>
            </a:endParaRPr>
          </a:p>
          <a:p>
            <a:pPr marL="228600" indent="-228600">
              <a:lnSpc>
                <a:spcPct val="100000"/>
              </a:lnSpc>
              <a:buAutoNum type="arabicPeriod"/>
            </a:pPr>
            <a:r>
              <a:rPr lang="sw-KE" sz="1400" dirty="0">
                <a:latin typeface="Calibri" panose="020F0502020204030204" pitchFamily="34" charset="0"/>
              </a:rPr>
              <a:t> Kuelewa </a:t>
            </a:r>
            <a:r>
              <a:rPr lang="sw-KE" sz="1400" dirty="0" err="1">
                <a:latin typeface="Calibri" panose="020F0502020204030204" pitchFamily="34" charset="0"/>
              </a:rPr>
              <a:t>ARV</a:t>
            </a:r>
            <a:r>
              <a:rPr lang="sw-KE" sz="1400" dirty="0">
                <a:latin typeface="Calibri" panose="020F0502020204030204" pitchFamily="34" charset="0"/>
              </a:rPr>
              <a:t> zako</a:t>
            </a:r>
          </a:p>
          <a:p>
            <a:pPr marL="228600" indent="-228600">
              <a:lnSpc>
                <a:spcPct val="100000"/>
              </a:lnSpc>
              <a:buAutoNum type="arabicPeriod"/>
            </a:pPr>
            <a:r>
              <a:rPr lang="sw-KE" sz="1400" dirty="0">
                <a:latin typeface="Calibri" panose="020F0502020204030204" pitchFamily="34" charset="0"/>
              </a:rPr>
              <a:t> Kudhibiti faragha na kupata usaidizi</a:t>
            </a:r>
          </a:p>
          <a:p>
            <a:pPr marL="228600" indent="-228600">
              <a:lnSpc>
                <a:spcPct val="100000"/>
              </a:lnSpc>
              <a:buAutoNum type="arabicPeriod"/>
            </a:pPr>
            <a:r>
              <a:rPr lang="sw-KE" sz="1400" dirty="0">
                <a:latin typeface="Calibri" panose="020F0502020204030204" pitchFamily="34" charset="0"/>
              </a:rPr>
              <a:t> Fuatilia jinsi unavyotumia </a:t>
            </a:r>
            <a:r>
              <a:rPr lang="sw-KE" sz="1400" dirty="0" err="1">
                <a:latin typeface="Calibri" panose="020F0502020204030204" pitchFamily="34" charset="0"/>
              </a:rPr>
              <a:t>ARV</a:t>
            </a:r>
            <a:endParaRPr lang="sw-KE" sz="1400" dirty="0">
              <a:latin typeface="Calibri" panose="020F0502020204030204" pitchFamily="34" charset="0"/>
            </a:endParaRPr>
          </a:p>
          <a:p>
            <a:pPr marL="228600" indent="-228600">
              <a:lnSpc>
                <a:spcPct val="100000"/>
              </a:lnSpc>
              <a:buAutoNum type="arabicPeriod"/>
            </a:pPr>
            <a:r>
              <a:rPr lang="sw-KE" sz="1400" dirty="0">
                <a:latin typeface="Calibri" panose="020F0502020204030204" pitchFamily="34" charset="0"/>
              </a:rPr>
              <a:t> Umefanikiwa kupunguza wingi wa virusi vyako</a:t>
            </a:r>
          </a:p>
          <a:p>
            <a:pPr marL="228600" indent="-228600">
              <a:lnSpc>
                <a:spcPct val="100000"/>
              </a:lnSpc>
              <a:buAutoNum type="arabicPeriod"/>
            </a:pPr>
            <a:r>
              <a:rPr lang="sw-KE" sz="1400" dirty="0">
                <a:latin typeface="Calibri" panose="020F0502020204030204" pitchFamily="34" charset="0"/>
              </a:rPr>
              <a:t> </a:t>
            </a:r>
            <a:r>
              <a:rPr lang="sw-KE" sz="1400" dirty="0" err="1">
                <a:latin typeface="Calibri" panose="020F0502020204030204" pitchFamily="34" charset="0"/>
              </a:rPr>
              <a:t>ARV</a:t>
            </a:r>
            <a:r>
              <a:rPr lang="sw-KE" sz="1400" dirty="0">
                <a:latin typeface="Calibri" panose="020F0502020204030204" pitchFamily="34" charset="0"/>
              </a:rPr>
              <a:t> hazifanyi kazi vizuri</a:t>
            </a:r>
            <a:r>
              <a:rPr lang="sw-KE" dirty="0"/>
              <a:t/>
            </a:r>
            <a:br>
              <a:rPr lang="sw-KE" dirty="0"/>
            </a:br>
            <a:r>
              <a:rPr lang="sw-KE" dirty="0"/>
              <a:t>								</a:t>
            </a:r>
          </a:p>
        </p:txBody>
      </p:sp>
      <p:sp>
        <p:nvSpPr>
          <p:cNvPr id="4" name="Rectangle 3"/>
          <p:cNvSpPr/>
          <p:nvPr/>
        </p:nvSpPr>
        <p:spPr>
          <a:xfrm>
            <a:off x="5603631" y="1631909"/>
            <a:ext cx="1981200" cy="132254"/>
          </a:xfrm>
          <a:prstGeom prst="rect">
            <a:avLst/>
          </a:prstGeom>
          <a:solidFill>
            <a:srgbClr val="0000CC"/>
          </a:solidFill>
          <a:ln>
            <a:solidFill>
              <a:srgbClr val="0000CC"/>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5" name="Rectangle 4"/>
          <p:cNvSpPr/>
          <p:nvPr/>
        </p:nvSpPr>
        <p:spPr>
          <a:xfrm>
            <a:off x="5603631" y="1840301"/>
            <a:ext cx="1981200" cy="132254"/>
          </a:xfrm>
          <a:prstGeom prst="rect">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7" name="Rectangle 6"/>
          <p:cNvSpPr/>
          <p:nvPr/>
        </p:nvSpPr>
        <p:spPr>
          <a:xfrm>
            <a:off x="5638800" y="2081258"/>
            <a:ext cx="1981200" cy="132254"/>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8" name="Rectangle 7"/>
          <p:cNvSpPr/>
          <p:nvPr/>
        </p:nvSpPr>
        <p:spPr>
          <a:xfrm>
            <a:off x="5638800" y="2317067"/>
            <a:ext cx="1981200" cy="132254"/>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9" name="Rectangle 8"/>
          <p:cNvSpPr/>
          <p:nvPr/>
        </p:nvSpPr>
        <p:spPr>
          <a:xfrm>
            <a:off x="5638800" y="2532793"/>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0" name="Rectangle 9"/>
          <p:cNvSpPr/>
          <p:nvPr/>
        </p:nvSpPr>
        <p:spPr>
          <a:xfrm>
            <a:off x="5638800" y="3283849"/>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1" name="Rectangle 10"/>
          <p:cNvSpPr/>
          <p:nvPr/>
        </p:nvSpPr>
        <p:spPr>
          <a:xfrm>
            <a:off x="5638800" y="3561123"/>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2" name="Rectangle 11"/>
          <p:cNvSpPr/>
          <p:nvPr/>
        </p:nvSpPr>
        <p:spPr>
          <a:xfrm>
            <a:off x="5638800" y="3786619"/>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3" name="Rectangle 12"/>
          <p:cNvSpPr/>
          <p:nvPr/>
        </p:nvSpPr>
        <p:spPr>
          <a:xfrm>
            <a:off x="5621216" y="4023549"/>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4" name="Rectangle 13"/>
          <p:cNvSpPr/>
          <p:nvPr/>
        </p:nvSpPr>
        <p:spPr>
          <a:xfrm>
            <a:off x="5621216" y="4217480"/>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5" name="Rectangle 14"/>
          <p:cNvSpPr/>
          <p:nvPr/>
        </p:nvSpPr>
        <p:spPr>
          <a:xfrm>
            <a:off x="5603631" y="4458437"/>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6" name="Rectangle 15"/>
          <p:cNvSpPr/>
          <p:nvPr/>
        </p:nvSpPr>
        <p:spPr>
          <a:xfrm>
            <a:off x="5603631" y="4697122"/>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7" name="Rectangle 16"/>
          <p:cNvSpPr/>
          <p:nvPr/>
        </p:nvSpPr>
        <p:spPr>
          <a:xfrm>
            <a:off x="5603631" y="4938079"/>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8" name="Rectangle 17"/>
          <p:cNvSpPr/>
          <p:nvPr/>
        </p:nvSpPr>
        <p:spPr>
          <a:xfrm>
            <a:off x="5603631" y="5146084"/>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9" name="Rectangle 18"/>
          <p:cNvSpPr/>
          <p:nvPr/>
        </p:nvSpPr>
        <p:spPr>
          <a:xfrm>
            <a:off x="5603631" y="5372653"/>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0" name="Rectangle 19"/>
          <p:cNvSpPr/>
          <p:nvPr/>
        </p:nvSpPr>
        <p:spPr>
          <a:xfrm>
            <a:off x="5603631" y="5609928"/>
            <a:ext cx="1981200"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1" name="Rectangle 20"/>
          <p:cNvSpPr/>
          <p:nvPr/>
        </p:nvSpPr>
        <p:spPr>
          <a:xfrm>
            <a:off x="5591908" y="5878707"/>
            <a:ext cx="1981200" cy="132254"/>
          </a:xfrm>
          <a:prstGeom prst="rect">
            <a:avLst/>
          </a:prstGeom>
          <a:solidFill>
            <a:srgbClr val="CC0066"/>
          </a:solidFill>
          <a:ln>
            <a:solidFill>
              <a:srgbClr val="CC0066"/>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2" name="Rectangle 21"/>
          <p:cNvSpPr/>
          <p:nvPr/>
        </p:nvSpPr>
        <p:spPr>
          <a:xfrm>
            <a:off x="5603631" y="6140670"/>
            <a:ext cx="1981200" cy="132254"/>
          </a:xfrm>
          <a:prstGeom prst="rect">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3" name="Rectangle 22">
            <a:extLst>
              <a:ext uri="{FF2B5EF4-FFF2-40B4-BE49-F238E27FC236}">
                <a16:creationId xmlns:a16="http://schemas.microsoft.com/office/drawing/2014/main" id="{202ACB95-953C-4482-8004-6269701DB916}"/>
              </a:ext>
            </a:extLst>
          </p:cNvPr>
          <p:cNvSpPr/>
          <p:nvPr/>
        </p:nvSpPr>
        <p:spPr>
          <a:xfrm>
            <a:off x="5638800" y="2804123"/>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4" name="Rectangle 23">
            <a:extLst>
              <a:ext uri="{FF2B5EF4-FFF2-40B4-BE49-F238E27FC236}">
                <a16:creationId xmlns:a16="http://schemas.microsoft.com/office/drawing/2014/main" id="{0089C488-8F21-45FB-8CF1-257D6FCE20CE}"/>
              </a:ext>
            </a:extLst>
          </p:cNvPr>
          <p:cNvSpPr/>
          <p:nvPr/>
        </p:nvSpPr>
        <p:spPr>
          <a:xfrm>
            <a:off x="5638800" y="3071589"/>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Tree>
    <p:extLst>
      <p:ext uri="{BB962C8B-B14F-4D97-AF65-F5344CB8AC3E}">
        <p14:creationId xmlns:p14="http://schemas.microsoft.com/office/powerpoint/2010/main" val="3538848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rgbClr val="0000CC"/>
          </a:solidFill>
        </p:spPr>
        <p:txBody>
          <a:bodyPr>
            <a:noAutofit/>
          </a:bodyPr>
          <a:lstStyle/>
          <a:p>
            <a:pPr algn="l"/>
            <a:r>
              <a:rPr lang="sw-KE" sz="2800">
                <a:solidFill>
                  <a:srgbClr val="FFFFFF"/>
                </a:solidFill>
                <a:latin typeface="Calibri" panose="020F0502020204030204" pitchFamily="34" charset="0"/>
              </a:rPr>
              <a:t>	1. Unaanza kutumia ARV</a:t>
            </a:r>
          </a:p>
        </p:txBody>
      </p:sp>
      <p:sp>
        <p:nvSpPr>
          <p:cNvPr id="2" name="TextBox 1"/>
          <p:cNvSpPr txBox="1"/>
          <p:nvPr/>
        </p:nvSpPr>
        <p:spPr>
          <a:xfrm>
            <a:off x="6019800" y="2026146"/>
            <a:ext cx="2743200" cy="2708434"/>
          </a:xfrm>
          <a:prstGeom prst="rect">
            <a:avLst/>
          </a:prstGeom>
          <a:noFill/>
        </p:spPr>
        <p:txBody>
          <a:bodyPr wrap="square" rtlCol="0">
            <a:spAutoFit/>
          </a:bodyPr>
          <a:lstStyle/>
          <a:p>
            <a:pPr marL="285750" indent="-285750">
              <a:buFont typeface="Wingdings" panose="05000000000000000000" pitchFamily="2" charset="2"/>
              <a:buChar char="Ø"/>
            </a:pPr>
            <a:r>
              <a:rPr lang="sw-KE" sz="1700">
                <a:latin typeface="Calibri" panose="020F0502020204030204" pitchFamily="34" charset="0"/>
              </a:rPr>
              <a:t>HIV ni virusi vinavyoishi katika damu yako.</a:t>
            </a:r>
          </a:p>
          <a:p>
            <a:pPr marL="285750" indent="-285750">
              <a:buFont typeface="Wingdings" panose="05000000000000000000" pitchFamily="2" charset="2"/>
              <a:buChar char="Ø"/>
            </a:pPr>
            <a:endParaRPr lang="en-US" sz="1700" dirty="0">
              <a:latin typeface="Calibri" panose="020F0502020204030204" pitchFamily="34" charset="0"/>
            </a:endParaRPr>
          </a:p>
          <a:p>
            <a:pPr marL="285750" indent="-285750">
              <a:buFont typeface="Wingdings" panose="05000000000000000000" pitchFamily="2" charset="2"/>
              <a:buChar char="Ø"/>
            </a:pPr>
            <a:r>
              <a:rPr lang="sw-KE" sz="1700">
                <a:latin typeface="Calibri" panose="020F0502020204030204" pitchFamily="34" charset="0"/>
              </a:rPr>
              <a:t>ARV huzuia virusi kuongezeka.</a:t>
            </a:r>
          </a:p>
          <a:p>
            <a:endParaRPr lang="en-US" sz="1700" dirty="0">
              <a:latin typeface="Calibri" panose="020F0502020204030204" pitchFamily="34" charset="0"/>
            </a:endParaRPr>
          </a:p>
          <a:p>
            <a:pPr marL="285750" indent="-285750">
              <a:buFont typeface="Wingdings" panose="05000000000000000000" pitchFamily="2" charset="2"/>
              <a:buChar char="Ø"/>
            </a:pPr>
            <a:r>
              <a:rPr lang="sw-KE" sz="1700">
                <a:latin typeface="Calibri" panose="020F0502020204030204" pitchFamily="34" charset="0"/>
              </a:rPr>
              <a:t>Kipimo cha wingi wa virusi kinaweza kupima wingi wa HIV katika damu yako. </a:t>
            </a:r>
          </a:p>
          <a:p>
            <a:endParaRPr lang="en-US" sz="1700" dirty="0">
              <a:latin typeface="Calibri" panose="020F0502020204030204" pitchFamily="34" charset="0"/>
            </a:endParaRPr>
          </a:p>
        </p:txBody>
      </p:sp>
      <p:pic>
        <p:nvPicPr>
          <p:cNvPr id="4" name="Picture 3">
            <a:extLst>
              <a:ext uri="{FF2B5EF4-FFF2-40B4-BE49-F238E27FC236}">
                <a16:creationId xmlns:a16="http://schemas.microsoft.com/office/drawing/2014/main" id="{44BAE2A9-F03A-4C69-B2AE-D4B7D28A45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1" y="1752600"/>
            <a:ext cx="5760720" cy="4072573"/>
          </a:xfrm>
          <a:prstGeom prst="rect">
            <a:avLst/>
          </a:prstGeom>
        </p:spPr>
      </p:pic>
    </p:spTree>
    <p:extLst>
      <p:ext uri="{BB962C8B-B14F-4D97-AF65-F5344CB8AC3E}">
        <p14:creationId xmlns:p14="http://schemas.microsoft.com/office/powerpoint/2010/main" val="2433008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2819400"/>
            <a:ext cx="2819400" cy="35052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228600" y="1073622"/>
            <a:ext cx="3048000" cy="1669579"/>
          </a:xfrm>
        </p:spPr>
        <p:txBody>
          <a:bodyPr>
            <a:normAutofit lnSpcReduction="10000"/>
          </a:bodyPr>
          <a:lstStyle/>
          <a:p>
            <a:r>
              <a:rPr lang="sw-KE" sz="1400" b="1">
                <a:latin typeface="Calibri" panose="020F0502020204030204" pitchFamily="34" charset="0"/>
              </a:rPr>
              <a:t>UJUMBE MKUU:</a:t>
            </a:r>
          </a:p>
          <a:p>
            <a:pPr marL="285750" indent="-285750">
              <a:buFont typeface="Wingdings" panose="05000000000000000000" pitchFamily="2" charset="2"/>
              <a:buChar char="Ø"/>
            </a:pPr>
            <a:r>
              <a:rPr lang="sw-KE" sz="1400">
                <a:latin typeface="Calibri" panose="020F0502020204030204" pitchFamily="34" charset="0"/>
              </a:rPr>
              <a:t>HIV ni virusi vinavyoishi katika damu yako.</a:t>
            </a:r>
          </a:p>
          <a:p>
            <a:pPr marL="285750" indent="-285750">
              <a:buFont typeface="Wingdings" panose="05000000000000000000" pitchFamily="2" charset="2"/>
              <a:buChar char="Ø"/>
            </a:pPr>
            <a:r>
              <a:rPr lang="sw-KE" sz="1400">
                <a:latin typeface="Calibri" panose="020F0502020204030204" pitchFamily="34" charset="0"/>
              </a:rPr>
              <a:t>ARV huzuia virusi kuongezeka.</a:t>
            </a:r>
          </a:p>
          <a:p>
            <a:pPr marL="285750" indent="-285750">
              <a:buFont typeface="Wingdings" panose="05000000000000000000" pitchFamily="2" charset="2"/>
              <a:buChar char="Ø"/>
            </a:pPr>
            <a:r>
              <a:rPr lang="sw-KE" sz="1400">
                <a:latin typeface="Calibri" panose="020F0502020204030204" pitchFamily="34" charset="0"/>
              </a:rPr>
              <a:t>Kipimo cha wingi wa virusi kinaweza kupima wingi wa HIV katika damu yako. </a:t>
            </a:r>
          </a:p>
        </p:txBody>
      </p:sp>
      <p:sp>
        <p:nvSpPr>
          <p:cNvPr id="5" name="Title 1"/>
          <p:cNvSpPr>
            <a:spLocks noGrp="1"/>
          </p:cNvSpPr>
          <p:nvPr>
            <p:ph type="title"/>
          </p:nvPr>
        </p:nvSpPr>
        <p:spPr>
          <a:xfrm>
            <a:off x="0" y="-3675"/>
            <a:ext cx="9144000" cy="848697"/>
          </a:xfrm>
          <a:solidFill>
            <a:srgbClr val="0000CC"/>
          </a:solidFill>
        </p:spPr>
        <p:txBody>
          <a:bodyPr>
            <a:noAutofit/>
          </a:bodyPr>
          <a:lstStyle/>
          <a:p>
            <a:pPr algn="l"/>
            <a:r>
              <a:rPr lang="sw-KE" sz="2800">
                <a:solidFill>
                  <a:srgbClr val="FFFFFF"/>
                </a:solidFill>
                <a:latin typeface="Calibri" panose="020F0502020204030204" pitchFamily="34" charset="0"/>
              </a:rPr>
              <a:t>	1. Unaanza kutumia ARV</a:t>
            </a:r>
          </a:p>
        </p:txBody>
      </p:sp>
      <p:sp>
        <p:nvSpPr>
          <p:cNvPr id="7" name="Content Placeholder 1"/>
          <p:cNvSpPr>
            <a:spLocks noGrp="1"/>
          </p:cNvSpPr>
          <p:nvPr>
            <p:ph sz="half" idx="1"/>
          </p:nvPr>
        </p:nvSpPr>
        <p:spPr>
          <a:xfrm>
            <a:off x="990600" y="2971800"/>
            <a:ext cx="2209800" cy="3428999"/>
          </a:xfrm>
        </p:spPr>
        <p:txBody>
          <a:bodyPr>
            <a:normAutofit fontScale="85000" lnSpcReduction="20000"/>
          </a:bodyPr>
          <a:lstStyle/>
          <a:p>
            <a:r>
              <a:rPr lang="sw-KE" b="1">
                <a:latin typeface="Calibri" panose="020F0502020204030204" pitchFamily="34" charset="0"/>
              </a:rPr>
              <a:t>Hebu Tukague:</a:t>
            </a:r>
          </a:p>
          <a:p>
            <a:pPr marL="285750" indent="-285750">
              <a:buFont typeface="Arial" panose="020B0604020202020204" pitchFamily="34" charset="0"/>
              <a:buChar char="•"/>
            </a:pPr>
            <a:r>
              <a:rPr lang="sw-KE">
                <a:latin typeface="Calibri" panose="020F0502020204030204" pitchFamily="34" charset="0"/>
              </a:rPr>
              <a:t>Kwa maneno yako mwenyewe, ARV hufanya nini?</a:t>
            </a:r>
          </a:p>
          <a:p>
            <a:pPr marL="285750" indent="-285750">
              <a:buFont typeface="Arial" panose="020B0604020202020204" pitchFamily="34" charset="0"/>
              <a:buChar char="•"/>
            </a:pPr>
            <a:r>
              <a:rPr lang="sw-KE">
                <a:latin typeface="Calibri" panose="020F0502020204030204" pitchFamily="34" charset="0"/>
              </a:rPr>
              <a:t>Kwa nini ni muhimu kwako kutumia ARV?</a:t>
            </a:r>
          </a:p>
          <a:p>
            <a:pPr marL="285750" indent="-285750">
              <a:buFont typeface="Arial" panose="020B0604020202020204" pitchFamily="34" charset="0"/>
              <a:buChar char="•"/>
            </a:pPr>
            <a:r>
              <a:rPr lang="sw-KE">
                <a:latin typeface="Calibri" panose="020F0502020204030204" pitchFamily="34" charset="0"/>
              </a:rPr>
              <a:t>Ni kwa nini ni muhimu kwa </a:t>
            </a:r>
            <a:r>
              <a:rPr lang="sw-KE" i="1">
                <a:latin typeface="Calibri" panose="020F0502020204030204" pitchFamily="34" charset="0"/>
              </a:rPr>
              <a:t>mtoto wako </a:t>
            </a:r>
            <a:r>
              <a:rPr lang="sw-KE">
                <a:latin typeface="Calibri" panose="020F0502020204030204" pitchFamily="34" charset="0"/>
              </a:rPr>
              <a:t>kwamba</a:t>
            </a:r>
            <a:r>
              <a:rPr lang="sw-KE" i="1">
                <a:latin typeface="Calibri" panose="020F0502020204030204" pitchFamily="34" charset="0"/>
              </a:rPr>
              <a:t>utatumia</a:t>
            </a:r>
            <a:r>
              <a:rPr lang="sw-KE">
                <a:latin typeface="Calibri" panose="020F0502020204030204" pitchFamily="34" charset="0"/>
              </a:rPr>
              <a:t> ARV?</a:t>
            </a:r>
          </a:p>
          <a:p>
            <a:pPr marL="285750" indent="-285750">
              <a:buFont typeface="Arial" panose="020B0604020202020204" pitchFamily="34" charset="0"/>
              <a:buChar char="•"/>
            </a:pPr>
            <a:r>
              <a:rPr lang="sw-KE">
                <a:latin typeface="Calibri" panose="020F0502020204030204" pitchFamily="34" charset="0"/>
              </a:rPr>
              <a:t>Ni nini kinachoweza kufanya iwe vigumu kwako kutumia ARV zako kila siku?</a:t>
            </a:r>
          </a:p>
          <a:p>
            <a:pPr marL="285750" indent="-285750">
              <a:buFont typeface="Arial" panose="020B0604020202020204" pitchFamily="34" charset="0"/>
              <a:buChar char="•"/>
            </a:pPr>
            <a:r>
              <a:rPr lang="sw-KE">
                <a:latin typeface="Calibri" panose="020F0502020204030204" pitchFamily="34" charset="0"/>
              </a:rPr>
              <a:t>Unatumia dawa gani na wakati gani?</a:t>
            </a:r>
          </a:p>
        </p:txBody>
      </p:sp>
      <p:pic>
        <p:nvPicPr>
          <p:cNvPr id="3076"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3048000"/>
            <a:ext cx="457200" cy="673500"/>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505200" y="1057364"/>
            <a:ext cx="5410200" cy="5114836"/>
          </a:xfrm>
        </p:spPr>
        <p:txBody>
          <a:bodyPr>
            <a:normAutofit fontScale="62500" lnSpcReduction="20000"/>
          </a:bodyPr>
          <a:lstStyle/>
          <a:p>
            <a:r>
              <a:rPr lang="sw-KE" sz="2300" b="1">
                <a:latin typeface="Calibri" panose="020F0502020204030204" pitchFamily="34" charset="0"/>
              </a:rPr>
              <a:t>VIDOKEZO VYA KUJADILI:</a:t>
            </a:r>
          </a:p>
          <a:p>
            <a:pPr marL="285750" indent="-285750">
              <a:buFont typeface="Arial" panose="020B0604020202020204" pitchFamily="34" charset="0"/>
              <a:buChar char="•"/>
            </a:pPr>
            <a:r>
              <a:rPr lang="sw-KE">
                <a:latin typeface="Calibri" panose="020F0502020204030204" pitchFamily="34" charset="0"/>
              </a:rPr>
              <a:t>HIV ni nini? Unajua nini kuhusu ARV?</a:t>
            </a:r>
          </a:p>
          <a:p>
            <a:pPr marL="285750" indent="-285750">
              <a:buFont typeface="Arial" panose="020B0604020202020204" pitchFamily="34" charset="0"/>
              <a:buChar char="•"/>
            </a:pPr>
            <a:r>
              <a:rPr lang="sw-KE">
                <a:latin typeface="Calibri" panose="020F0502020204030204" pitchFamily="34" charset="0"/>
              </a:rPr>
              <a:t>Usipotumia ARV, HIV huzalisha </a:t>
            </a:r>
            <a:r>
              <a:rPr lang="sw-KE" b="1">
                <a:latin typeface="Calibri" panose="020F0502020204030204" pitchFamily="34" charset="0"/>
              </a:rPr>
              <a:t>idadi kubwa sana ya virusi</a:t>
            </a:r>
            <a:r>
              <a:rPr lang="sw-KE">
                <a:latin typeface="Calibri" panose="020F0502020204030204" pitchFamily="34" charset="0"/>
              </a:rPr>
              <a:t> 			          vinavyoweza kukufanya uwe </a:t>
            </a:r>
            <a:r>
              <a:rPr lang="sw-KE" b="1">
                <a:latin typeface="Calibri" panose="020F0502020204030204" pitchFamily="34" charset="0"/>
              </a:rPr>
              <a:t>mgonjwa</a:t>
            </a:r>
            <a:r>
              <a:rPr lang="sw-KE">
                <a:latin typeface="Calibri" panose="020F0502020204030204" pitchFamily="34" charset="0"/>
              </a:rPr>
              <a:t> na uwe na uwezekano mkubwa zaidi wa kumwambukiza </a:t>
            </a:r>
            <a:r>
              <a:rPr lang="sw-KE" b="1">
                <a:latin typeface="Calibri" panose="020F0502020204030204" pitchFamily="34" charset="0"/>
              </a:rPr>
              <a:t>mtoto wako </a:t>
            </a:r>
            <a:r>
              <a:rPr lang="sw-KE">
                <a:latin typeface="Calibri" panose="020F0502020204030204" pitchFamily="34" charset="0"/>
              </a:rPr>
              <a:t>wakati wa ujauzito, kujifungua au kunyonyesha au kusambaa kwa mpenzi wako mnapofanya ngono. </a:t>
            </a:r>
          </a:p>
          <a:p>
            <a:pPr marL="285750" indent="-285750">
              <a:buFont typeface="Arial" panose="020B0604020202020204" pitchFamily="34" charset="0"/>
              <a:buChar char="•"/>
            </a:pPr>
            <a:r>
              <a:rPr lang="sw-KE" b="1">
                <a:latin typeface="Calibri" panose="020F0502020204030204" pitchFamily="34" charset="0"/>
              </a:rPr>
              <a:t>ARV huzuia HIV</a:t>
            </a:r>
            <a:r>
              <a:rPr lang="sw-KE">
                <a:latin typeface="Calibri" panose="020F0502020204030204" pitchFamily="34" charset="0"/>
              </a:rPr>
              <a:t> dhidi ya kuzalisha virusi zaidi. Ukiwa na virusi vichache katika damu yako, kuna uwezekano kwamba hutakuwa mgonjwa au kumwambukiza mtoto au mpenzi wako HIV. </a:t>
            </a:r>
          </a:p>
          <a:p>
            <a:pPr marL="285750" indent="-285750">
              <a:buFont typeface="Arial" panose="020B0604020202020204" pitchFamily="34" charset="0"/>
              <a:buChar char="•"/>
            </a:pPr>
            <a:r>
              <a:rPr lang="sw-KE">
                <a:latin typeface="Calibri" panose="020F0502020204030204" pitchFamily="34" charset="0"/>
              </a:rPr>
              <a:t>Ni muhimu kutumia ARV zote za kila siku—kama ulivyoagizwa na mtoa huduma wako wa afya— ili uhakikishe zinafanya kazi kama inavyotakiwa. </a:t>
            </a:r>
          </a:p>
          <a:p>
            <a:pPr marL="285750" indent="-285750">
              <a:buFont typeface="Arial" panose="020B0604020202020204" pitchFamily="34" charset="0"/>
              <a:buChar char="•"/>
            </a:pPr>
            <a:r>
              <a:rPr lang="sw-KE">
                <a:latin typeface="Calibri" panose="020F0502020204030204" pitchFamily="34" charset="0"/>
              </a:rPr>
              <a:t>Ni bora kuchelewa kutumia dozi kuliko kuikosa.</a:t>
            </a:r>
          </a:p>
          <a:p>
            <a:pPr marL="285750" indent="-285750">
              <a:buFont typeface="Arial" panose="020B0604020202020204" pitchFamily="34" charset="0"/>
              <a:buChar char="•"/>
            </a:pPr>
            <a:r>
              <a:rPr lang="sw-KE" b="1">
                <a:latin typeface="Calibri" panose="020F0502020204030204" pitchFamily="34" charset="0"/>
              </a:rPr>
              <a:t>ARV</a:t>
            </a:r>
            <a:r>
              <a:rPr lang="sw-KE">
                <a:latin typeface="Calibri" panose="020F0502020204030204" pitchFamily="34" charset="0"/>
              </a:rPr>
              <a:t> </a:t>
            </a:r>
            <a:r>
              <a:rPr lang="sw-KE" b="1">
                <a:latin typeface="Calibri" panose="020F0502020204030204" pitchFamily="34" charset="0"/>
              </a:rPr>
              <a:t>hazitibu</a:t>
            </a:r>
            <a:r>
              <a:rPr lang="sw-KE">
                <a:latin typeface="Calibri" panose="020F0502020204030204" pitchFamily="34" charset="0"/>
              </a:rPr>
              <a:t> HIV, na kwa sababu hii ni sharti uendelee kuzitumia kila siku.</a:t>
            </a:r>
          </a:p>
          <a:p>
            <a:pPr marL="285750" indent="-285750">
              <a:buFont typeface="Arial" panose="020B0604020202020204" pitchFamily="34" charset="0"/>
              <a:buChar char="•"/>
            </a:pPr>
            <a:r>
              <a:rPr lang="sw-KE">
                <a:latin typeface="Calibri" panose="020F0502020204030204" pitchFamily="34" charset="0"/>
              </a:rPr>
              <a:t>Miezi 3-6 baada ya kuanza kutumia ARV zako, tutafanya kipimo kinachoitwa "wingi wa virusi". Kipimo hiki kinabaini kama ARV zako zinafanya kazi vizuri. </a:t>
            </a:r>
          </a:p>
          <a:p>
            <a:pPr marL="285750" indent="-285750">
              <a:buFont typeface="Arial" panose="020B0604020202020204" pitchFamily="34" charset="0"/>
              <a:buChar char="•"/>
            </a:pPr>
            <a:r>
              <a:rPr lang="sw-KE" b="1">
                <a:latin typeface="Calibri" panose="020F0502020204030204" pitchFamily="34" charset="0"/>
              </a:rPr>
              <a:t>Kuna manufaa mengi ya kudumisha kiasi cha chini cha virusi mwilini mwako:</a:t>
            </a:r>
          </a:p>
          <a:p>
            <a:pPr marL="696041" lvl="1" indent="-285750">
              <a:buFont typeface="Arial" panose="020B0604020202020204" pitchFamily="34" charset="0"/>
              <a:buChar char="•"/>
            </a:pPr>
            <a:r>
              <a:rPr lang="sw-KE">
                <a:latin typeface="Calibri" panose="020F0502020204030204" pitchFamily="34" charset="0"/>
              </a:rPr>
              <a:t>Utaweza kuishi maisha marefu, yenye afya. Ikiwa utahisi vizuri utakuwa na uwezo wa kufikia malengo yako na kuwalea watoto wako. </a:t>
            </a:r>
          </a:p>
          <a:p>
            <a:pPr marL="696041" lvl="1" indent="-285750">
              <a:buFont typeface="Arial" panose="020B0604020202020204" pitchFamily="34" charset="0"/>
              <a:buChar char="•"/>
            </a:pPr>
            <a:r>
              <a:rPr lang="sw-KE" sz="1900">
                <a:latin typeface="Calibri" panose="020F0502020204030204" pitchFamily="34" charset="0"/>
              </a:rPr>
              <a:t>Utaweza kumlinda mtoto wako dhidi ya kuambukizwa HIV ukiwa mjamzito au ukimnyonyesha.</a:t>
            </a:r>
          </a:p>
          <a:p>
            <a:pPr marL="696041" lvl="1" indent="-285750">
              <a:buFont typeface="Arial" panose="020B0604020202020204" pitchFamily="34" charset="0"/>
              <a:buChar char="•"/>
            </a:pPr>
            <a:r>
              <a:rPr lang="sw-KE">
                <a:latin typeface="Calibri" panose="020F0502020204030204" pitchFamily="34" charset="0"/>
              </a:rPr>
              <a:t>Idadi ndogo ya virusi inaweza kusaidia seli zako za kupambana na magonjwa, zinazoitwa CD4, kuongezeka na kukinga dhidi ya magonjwa.</a:t>
            </a:r>
          </a:p>
          <a:p>
            <a:pPr marL="696041" lvl="1" indent="-285750">
              <a:buFont typeface="Arial" panose="020B0604020202020204" pitchFamily="34" charset="0"/>
              <a:buChar char="•"/>
            </a:pPr>
            <a:r>
              <a:rPr lang="sw-KE">
                <a:latin typeface="Calibri" panose="020F0502020204030204" pitchFamily="34" charset="0"/>
              </a:rPr>
              <a:t>Utakuwa na kinga dhidi ya kuugua magonjwa makubwa baada ya muda mrefu. </a:t>
            </a:r>
          </a:p>
          <a:p>
            <a:pPr marL="696041" lvl="1" indent="-285750">
              <a:buFont typeface="Arial" panose="020B0604020202020204" pitchFamily="34" charset="0"/>
              <a:buChar char="•"/>
            </a:pPr>
            <a:r>
              <a:rPr lang="sw-KE">
                <a:latin typeface="Calibri" panose="020F0502020204030204" pitchFamily="34" charset="0"/>
              </a:rPr>
              <a:t>Kutasaidia ubongo wako kuwa na afya. Kuwa na idadi ndogo ya virusi huzuia kuharibika kwa ubongo wako.</a:t>
            </a:r>
          </a:p>
          <a:p>
            <a:pPr marL="696041" lvl="1" indent="-285750">
              <a:buFont typeface="Arial" panose="020B0604020202020204" pitchFamily="34" charset="0"/>
              <a:buChar char="•"/>
            </a:pPr>
            <a:r>
              <a:rPr lang="sw-KE">
                <a:latin typeface="Calibri" panose="020F0502020204030204" pitchFamily="34" charset="0"/>
              </a:rPr>
              <a:t>Kutakulinda dhidi ya kwenda kliniki mara nyingi. </a:t>
            </a:r>
          </a:p>
          <a:p>
            <a:pPr marL="696041" lvl="1" indent="-285750">
              <a:buFont typeface="Arial" panose="020B0604020202020204" pitchFamily="34" charset="0"/>
              <a:buChar char="•"/>
            </a:pPr>
            <a:r>
              <a:rPr lang="sw-KE">
                <a:latin typeface="Calibri" panose="020F0502020204030204" pitchFamily="34" charset="0"/>
              </a:rPr>
              <a:t>Kutumia kondomu ni njia bora ya kuzuia kuwasambazia HIV wapenzi unaofanya ngono nao. Kuwa na idadi ndogo ya virusi kunaweza kuwa na manufaa zaidi.</a:t>
            </a:r>
          </a:p>
          <a:p>
            <a:endParaRPr lang="en-US" dirty="0">
              <a:latin typeface="Calibri" panose="020F0502020204030204" pitchFamily="34" charset="0"/>
            </a:endParaRPr>
          </a:p>
          <a:p>
            <a:endParaRPr lang="en-US" dirty="0">
              <a:latin typeface="Calibri" panose="020F0502020204030204" pitchFamily="34" charset="0"/>
            </a:endParaRPr>
          </a:p>
        </p:txBody>
      </p:sp>
      <p:sp>
        <p:nvSpPr>
          <p:cNvPr id="9" name="TextBox 8"/>
          <p:cNvSpPr txBox="1"/>
          <p:nvPr/>
        </p:nvSpPr>
        <p:spPr>
          <a:xfrm>
            <a:off x="7162799" y="296382"/>
            <a:ext cx="1828800" cy="1325880"/>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a:solidFill>
                <a:prstClr val="black"/>
              </a:solidFill>
              <a:latin typeface="Calibri" panose="020F0502020204030204" pitchFamily="34" charset="0"/>
            </a:endParaRPr>
          </a:p>
          <a:p>
            <a:pPr algn="ctr"/>
            <a:r>
              <a:rPr lang="sw-KE" b="1">
                <a:solidFill>
                  <a:prstClr val="black"/>
                </a:solidFill>
                <a:latin typeface="Calibri" panose="020F0502020204030204" pitchFamily="34" charset="0"/>
              </a:rPr>
              <a:t>Picha ya sehemu ya mbele ya kadi</a:t>
            </a:r>
          </a:p>
          <a:p>
            <a:pPr algn="ctr"/>
            <a:endParaRPr lang="en-US" b="1" dirty="0">
              <a:solidFill>
                <a:prstClr val="black"/>
              </a:solidFill>
              <a:latin typeface="Calibri" panose="020F0502020204030204" pitchFamily="34" charset="0"/>
            </a:endParaRPr>
          </a:p>
        </p:txBody>
      </p:sp>
      <p:cxnSp>
        <p:nvCxnSpPr>
          <p:cNvPr id="15" name="Straight Connector 14"/>
          <p:cNvCxnSpPr/>
          <p:nvPr/>
        </p:nvCxnSpPr>
        <p:spPr>
          <a:xfrm>
            <a:off x="3429000" y="10573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44BAE2A9-F03A-4C69-B2AE-D4B7D28A45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459" y="288253"/>
            <a:ext cx="1875479" cy="1325880"/>
          </a:xfrm>
          <a:prstGeom prst="rect">
            <a:avLst/>
          </a:prstGeom>
          <a:ln w="9525">
            <a:solidFill>
              <a:schemeClr val="tx1"/>
            </a:solidFill>
          </a:ln>
        </p:spPr>
      </p:pic>
    </p:spTree>
    <p:extLst>
      <p:ext uri="{BB962C8B-B14F-4D97-AF65-F5344CB8AC3E}">
        <p14:creationId xmlns:p14="http://schemas.microsoft.com/office/powerpoint/2010/main" val="2460983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10497"/>
            <a:ext cx="9144000" cy="848697"/>
          </a:xfrm>
          <a:solidFill>
            <a:schemeClr val="accent2">
              <a:lumMod val="75000"/>
            </a:schemeClr>
          </a:solidFill>
        </p:spPr>
        <p:txBody>
          <a:bodyPr>
            <a:noAutofit/>
          </a:bodyPr>
          <a:lstStyle/>
          <a:p>
            <a:pPr algn="l"/>
            <a:r>
              <a:rPr lang="sw-KE" sz="2800">
                <a:solidFill>
                  <a:srgbClr val="FFFFFF"/>
                </a:solidFill>
                <a:latin typeface="Calibri" panose="020F0502020204030204" pitchFamily="34" charset="0"/>
              </a:rPr>
              <a:t>	2. Wingi wa virusi ni nini?</a:t>
            </a:r>
          </a:p>
        </p:txBody>
      </p:sp>
      <p:sp>
        <p:nvSpPr>
          <p:cNvPr id="2" name="TextBox 1"/>
          <p:cNvSpPr txBox="1"/>
          <p:nvPr/>
        </p:nvSpPr>
        <p:spPr>
          <a:xfrm>
            <a:off x="6019800" y="1668482"/>
            <a:ext cx="2906714" cy="3970318"/>
          </a:xfrm>
          <a:prstGeom prst="rect">
            <a:avLst/>
          </a:prstGeom>
          <a:noFill/>
        </p:spPr>
        <p:txBody>
          <a:bodyPr wrap="square" rtlCol="0">
            <a:spAutoFit/>
          </a:bodyPr>
          <a:lstStyle/>
          <a:p>
            <a:pPr marL="285750" indent="-285750">
              <a:buFont typeface="Wingdings" panose="05000000000000000000" pitchFamily="2" charset="2"/>
              <a:buChar char="Ø"/>
            </a:pPr>
            <a:r>
              <a:rPr lang="sw-KE">
                <a:latin typeface="Calibri" panose="020F0502020204030204" pitchFamily="34" charset="0"/>
              </a:rPr>
              <a:t>ARV zinakuwezesha kuwa na afya bora na kukusaidia na kusaidia kukuzuia kumsambazia virusi mtoto wako.</a:t>
            </a:r>
          </a:p>
          <a:p>
            <a:endParaRPr lang="en-US" dirty="0">
              <a:latin typeface="Calibri" panose="020F0502020204030204" pitchFamily="34" charset="0"/>
            </a:endParaRPr>
          </a:p>
          <a:p>
            <a:pPr marL="285750" indent="-285750">
              <a:buFont typeface="Wingdings" panose="05000000000000000000" pitchFamily="2" charset="2"/>
              <a:buChar char="Ø"/>
            </a:pPr>
            <a:r>
              <a:rPr lang="sw-KE">
                <a:latin typeface="Calibri" panose="020F0502020204030204" pitchFamily="34" charset="0"/>
              </a:rPr>
              <a:t>Kipimo cha wingi wa virusi huonyesha kiasi cha HIV ndani ya damu na kubaini kama ARV zinafanya kazi vizuri — lengo ni kuwa na idadi ndogo ya virusi.</a:t>
            </a:r>
          </a:p>
          <a:p>
            <a:endParaRPr lang="en-US" dirty="0">
              <a:latin typeface="Calibri" panose="020F0502020204030204" pitchFamily="34" charset="0"/>
            </a:endParaRPr>
          </a:p>
          <a:p>
            <a:pPr marL="285750" indent="-285750">
              <a:buFont typeface="Wingdings" panose="05000000000000000000" pitchFamily="2" charset="2"/>
              <a:buChar char="Ø"/>
            </a:pPr>
            <a:r>
              <a:rPr lang="sw-KE">
                <a:latin typeface="Calibri" panose="020F0502020204030204" pitchFamily="34" charset="0"/>
              </a:rPr>
              <a:t>Ni muhimu kujua matokeo kipimo chako cha wingi wa virusi.</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2974" y="1246287"/>
            <a:ext cx="5536826" cy="5230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99B63233-860D-4D0B-A425-D5ACA201988D}"/>
              </a:ext>
            </a:extLst>
          </p:cNvPr>
          <p:cNvSpPr txBox="1"/>
          <p:nvPr/>
        </p:nvSpPr>
        <p:spPr>
          <a:xfrm>
            <a:off x="838200" y="1122402"/>
            <a:ext cx="2362200" cy="553998"/>
          </a:xfrm>
          <a:prstGeom prst="rect">
            <a:avLst/>
          </a:prstGeom>
          <a:noFill/>
        </p:spPr>
        <p:txBody>
          <a:bodyPr wrap="square" rtlCol="0">
            <a:spAutoFit/>
          </a:bodyPr>
          <a:lstStyle/>
          <a:p>
            <a:pPr algn="ctr"/>
            <a:r>
              <a:rPr lang="sw-KE" sz="3000">
                <a:latin typeface="Calibri" panose="020F0502020204030204" pitchFamily="34" charset="0"/>
                <a:cs typeface="Calibri" panose="020F0502020204030204" pitchFamily="34" charset="0"/>
              </a:rPr>
              <a:t>Kabla ya ART</a:t>
            </a:r>
          </a:p>
        </p:txBody>
      </p:sp>
      <p:sp>
        <p:nvSpPr>
          <p:cNvPr id="7" name="TextBox 6">
            <a:extLst>
              <a:ext uri="{FF2B5EF4-FFF2-40B4-BE49-F238E27FC236}">
                <a16:creationId xmlns:a16="http://schemas.microsoft.com/office/drawing/2014/main" id="{D3A5E4D8-304D-4E18-89E7-B4A20790E7C1}"/>
              </a:ext>
            </a:extLst>
          </p:cNvPr>
          <p:cNvSpPr txBox="1"/>
          <p:nvPr/>
        </p:nvSpPr>
        <p:spPr>
          <a:xfrm>
            <a:off x="2895600" y="1122402"/>
            <a:ext cx="2362200" cy="553998"/>
          </a:xfrm>
          <a:prstGeom prst="rect">
            <a:avLst/>
          </a:prstGeom>
          <a:noFill/>
        </p:spPr>
        <p:txBody>
          <a:bodyPr wrap="square" rtlCol="0">
            <a:spAutoFit/>
          </a:bodyPr>
          <a:lstStyle/>
          <a:p>
            <a:pPr algn="ctr"/>
            <a:r>
              <a:rPr lang="sw-KE" sz="3000">
                <a:latin typeface="Calibri" panose="020F0502020204030204" pitchFamily="34" charset="0"/>
                <a:cs typeface="Calibri" panose="020F0502020204030204" pitchFamily="34" charset="0"/>
              </a:rPr>
              <a:t>Baada ya ART</a:t>
            </a:r>
          </a:p>
        </p:txBody>
      </p:sp>
    </p:spTree>
    <p:extLst>
      <p:ext uri="{BB962C8B-B14F-4D97-AF65-F5344CB8AC3E}">
        <p14:creationId xmlns:p14="http://schemas.microsoft.com/office/powerpoint/2010/main" val="2568849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3733800"/>
            <a:ext cx="2971800" cy="29718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228600" y="1143001"/>
            <a:ext cx="3048000" cy="2590799"/>
          </a:xfrm>
        </p:spPr>
        <p:txBody>
          <a:bodyPr>
            <a:normAutofit fontScale="92500" lnSpcReduction="10000"/>
          </a:bodyPr>
          <a:lstStyle/>
          <a:p>
            <a:r>
              <a:rPr lang="sw-KE" sz="17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ARV zinakuwezesha kuwa na afya bora na kukusaidia kuzuia kumsambazia virusi mtoto wako.</a:t>
            </a:r>
          </a:p>
          <a:p>
            <a:pPr marL="285750" indent="-285750">
              <a:buFont typeface="Wingdings" panose="05000000000000000000" pitchFamily="2" charset="2"/>
              <a:buChar char="Ø"/>
            </a:pPr>
            <a:r>
              <a:rPr lang="sw-KE" sz="1600">
                <a:latin typeface="Calibri" panose="020F0502020204030204" pitchFamily="34" charset="0"/>
              </a:rPr>
              <a:t>Kipimo cha wingi wa virusi huonyesha kiasi cha HIV ndani ya damu na kubaini kama ARV zinafanya kazi vizuri — lengo ni kuwa na idadi ndogo ya virusi.</a:t>
            </a:r>
          </a:p>
          <a:p>
            <a:pPr marL="285750" indent="-285750">
              <a:buFont typeface="Wingdings" panose="05000000000000000000" pitchFamily="2" charset="2"/>
              <a:buChar char="Ø"/>
            </a:pPr>
            <a:r>
              <a:rPr lang="sw-KE" sz="1600">
                <a:latin typeface="Calibri" panose="020F0502020204030204" pitchFamily="34" charset="0"/>
              </a:rPr>
              <a:t>Ni muhimu kujua matokeo kipimo chako cha wingi wa virusi.</a:t>
            </a:r>
          </a:p>
        </p:txBody>
      </p:sp>
      <p:sp>
        <p:nvSpPr>
          <p:cNvPr id="7" name="Content Placeholder 1"/>
          <p:cNvSpPr>
            <a:spLocks noGrp="1"/>
          </p:cNvSpPr>
          <p:nvPr>
            <p:ph sz="half" idx="1"/>
          </p:nvPr>
        </p:nvSpPr>
        <p:spPr>
          <a:xfrm>
            <a:off x="902970" y="3810000"/>
            <a:ext cx="2297430" cy="2895600"/>
          </a:xfrm>
        </p:spPr>
        <p:txBody>
          <a:bodyPr>
            <a:normAutofit fontScale="62500" lnSpcReduction="20000"/>
          </a:bodyPr>
          <a:lstStyle/>
          <a:p>
            <a:r>
              <a:rPr lang="sw-KE" sz="2100" b="1">
                <a:latin typeface="Calibri" panose="020F0502020204030204" pitchFamily="34" charset="0"/>
              </a:rPr>
              <a:t>Hebu Tukague:</a:t>
            </a:r>
          </a:p>
          <a:p>
            <a:pPr marL="285750" indent="-285750">
              <a:buFont typeface="Arial" panose="020B0604020202020204" pitchFamily="34" charset="0"/>
              <a:buChar char="•"/>
            </a:pPr>
            <a:r>
              <a:rPr lang="sw-KE" sz="2000">
                <a:latin typeface="Calibri" panose="020F0502020204030204" pitchFamily="34" charset="0"/>
              </a:rPr>
              <a:t>Kwa maneno yako mwenyewe, wingi wa virusi ni nini?</a:t>
            </a:r>
          </a:p>
          <a:p>
            <a:pPr marL="285750" indent="-285750">
              <a:buFont typeface="Arial" panose="020B0604020202020204" pitchFamily="34" charset="0"/>
              <a:buChar char="•"/>
            </a:pPr>
            <a:r>
              <a:rPr lang="sw-KE" sz="2000">
                <a:latin typeface="Calibri" panose="020F0502020204030204" pitchFamily="34" charset="0"/>
              </a:rPr>
              <a:t>Je, lengo ni kuwa na kiasi kidogo au kikubwa virusi? </a:t>
            </a:r>
          </a:p>
          <a:p>
            <a:pPr marL="285750" indent="-285750">
              <a:buFont typeface="Arial" panose="020B0604020202020204" pitchFamily="34" charset="0"/>
              <a:buChar char="•"/>
            </a:pPr>
            <a:r>
              <a:rPr lang="sw-KE" sz="2000">
                <a:latin typeface="Calibri" panose="020F0502020204030204" pitchFamily="34" charset="0"/>
              </a:rPr>
              <a:t>Je, faida ya kuwa na kiasi kidogo cha virusi ni gani? </a:t>
            </a:r>
          </a:p>
          <a:p>
            <a:pPr marL="285750" indent="-285750">
              <a:buFont typeface="Arial" panose="020B0604020202020204" pitchFamily="34" charset="0"/>
              <a:buChar char="•"/>
            </a:pPr>
            <a:r>
              <a:rPr lang="sw-KE" sz="2000">
                <a:latin typeface="Calibri" panose="020F0502020204030204" pitchFamily="34" charset="0"/>
              </a:rPr>
              <a:t>Je, mtoto wako atanufaika kwa njia gani?</a:t>
            </a:r>
          </a:p>
          <a:p>
            <a:pPr marL="285750" indent="-285750">
              <a:buFont typeface="Arial" panose="020B0604020202020204" pitchFamily="34" charset="0"/>
              <a:buChar char="•"/>
            </a:pPr>
            <a:r>
              <a:rPr lang="sw-KE" sz="2000">
                <a:latin typeface="Calibri" panose="020F0502020204030204" pitchFamily="34" charset="0"/>
              </a:rPr>
              <a:t>Uliagizwa urejee lini kupokea matokeo yako ya vipimo vya wingi wa virusi? Tunaweza kuwasiliana nawe punde zaidi ikihitajika.</a:t>
            </a:r>
          </a:p>
        </p:txBody>
      </p:sp>
      <p:pic>
        <p:nvPicPr>
          <p:cNvPr id="3076"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370" y="4114800"/>
            <a:ext cx="544830" cy="80258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688644" y="1143000"/>
            <a:ext cx="5226756" cy="5715000"/>
          </a:xfrm>
        </p:spPr>
        <p:txBody>
          <a:bodyPr>
            <a:normAutofit fontScale="92500"/>
          </a:bodyPr>
          <a:lstStyle/>
          <a:p>
            <a:r>
              <a:rPr lang="sw-KE" sz="1300" b="1" dirty="0">
                <a:latin typeface="Calibri" panose="020F0502020204030204" pitchFamily="34" charset="0"/>
              </a:rPr>
              <a:t>VIDOKEZO VYA KUJADILI:</a:t>
            </a:r>
          </a:p>
          <a:p>
            <a:pPr marL="285750" indent="-285750">
              <a:buFont typeface="Arial" panose="020B0604020202020204" pitchFamily="34" charset="0"/>
              <a:buChar char="•"/>
            </a:pPr>
            <a:r>
              <a:rPr lang="sw-KE" sz="1300" dirty="0">
                <a:latin typeface="Calibri" panose="020F0502020204030204" pitchFamily="34" charset="0"/>
              </a:rPr>
              <a:t>Usipotumia </a:t>
            </a:r>
            <a:r>
              <a:rPr lang="sw-KE" sz="1300" dirty="0" err="1">
                <a:latin typeface="Calibri" panose="020F0502020204030204" pitchFamily="34" charset="0"/>
              </a:rPr>
              <a:t>ARV</a:t>
            </a:r>
            <a:r>
              <a:rPr lang="sw-KE" sz="1300" dirty="0">
                <a:latin typeface="Calibri" panose="020F0502020204030204" pitchFamily="34" charset="0"/>
              </a:rPr>
              <a:t>, HIV huzalisha </a:t>
            </a:r>
            <a:r>
              <a:rPr lang="sw-KE" sz="1300" b="1" dirty="0">
                <a:latin typeface="Calibri" panose="020F0502020204030204" pitchFamily="34" charset="0"/>
              </a:rPr>
              <a:t>idadi kubwa sana ya virusi</a:t>
            </a:r>
            <a:r>
              <a:rPr lang="sw-KE" sz="1300" dirty="0">
                <a:latin typeface="Calibri" panose="020F0502020204030204" pitchFamily="34" charset="0"/>
              </a:rPr>
              <a:t> 			          vinavyoweza kukufanya uwe mgonjwa, na uwe na uwezekano mkubwa zaidi wa </a:t>
            </a:r>
            <a:r>
              <a:rPr lang="sw-KE" sz="1300" b="1" dirty="0">
                <a:latin typeface="Calibri" panose="020F0502020204030204" pitchFamily="34" charset="0"/>
              </a:rPr>
              <a:t>kumwambukiza mtoto wako</a:t>
            </a:r>
            <a:r>
              <a:rPr lang="sw-KE" sz="1300" dirty="0">
                <a:latin typeface="Calibri" panose="020F0502020204030204" pitchFamily="34" charset="0"/>
              </a:rPr>
              <a:t> wakati wa ujauzito, kujifungua au kunyonyesha au kusambaa kwa na uwe na </a:t>
            </a:r>
            <a:r>
              <a:rPr lang="sw-KE" sz="1300" b="1" dirty="0">
                <a:latin typeface="Calibri" panose="020F0502020204030204" pitchFamily="34" charset="0"/>
              </a:rPr>
              <a:t>mpenzi wako mnapofanya ngono</a:t>
            </a:r>
            <a:r>
              <a:rPr lang="sw-KE" sz="1300" dirty="0">
                <a:latin typeface="Calibri" panose="020F0502020204030204" pitchFamily="34" charset="0"/>
              </a:rPr>
              <a:t>. </a:t>
            </a:r>
          </a:p>
          <a:p>
            <a:pPr marL="285750" indent="-285750">
              <a:buFont typeface="Arial" panose="020B0604020202020204" pitchFamily="34" charset="0"/>
              <a:buChar char="•"/>
            </a:pPr>
            <a:r>
              <a:rPr lang="sw-KE" sz="1300" dirty="0">
                <a:latin typeface="Calibri" panose="020F0502020204030204" pitchFamily="34" charset="0"/>
              </a:rPr>
              <a:t>Kipimo cha </a:t>
            </a:r>
            <a:r>
              <a:rPr lang="sw-KE" sz="1300" b="1" dirty="0">
                <a:latin typeface="Calibri" panose="020F0502020204030204" pitchFamily="34" charset="0"/>
              </a:rPr>
              <a:t>wingi wa virusi</a:t>
            </a:r>
            <a:r>
              <a:rPr lang="sw-KE" sz="1300" dirty="0">
                <a:latin typeface="Calibri" panose="020F0502020204030204" pitchFamily="34" charset="0"/>
              </a:rPr>
              <a:t> hupima takriban ya </a:t>
            </a:r>
            <a:r>
              <a:rPr lang="sw-KE" sz="1300" b="1" dirty="0">
                <a:latin typeface="Calibri" panose="020F0502020204030204" pitchFamily="34" charset="0"/>
              </a:rPr>
              <a:t>idadi ya virusi</a:t>
            </a:r>
            <a:r>
              <a:rPr lang="sw-KE" sz="1300" dirty="0">
                <a:latin typeface="Calibri" panose="020F0502020204030204" pitchFamily="34" charset="0"/>
              </a:rPr>
              <a:t> iliyo katika tone moja la damu.</a:t>
            </a:r>
          </a:p>
          <a:p>
            <a:pPr marL="285750" indent="-285750">
              <a:buFont typeface="Arial" panose="020B0604020202020204" pitchFamily="34" charset="0"/>
              <a:buChar char="•"/>
            </a:pPr>
            <a:r>
              <a:rPr lang="sw-KE" sz="1300" b="1" dirty="0" err="1">
                <a:latin typeface="Calibri" panose="020F0502020204030204" pitchFamily="34" charset="0"/>
              </a:rPr>
              <a:t>ARV</a:t>
            </a:r>
            <a:r>
              <a:rPr lang="sw-KE" sz="1300" b="1" dirty="0">
                <a:latin typeface="Calibri" panose="020F0502020204030204" pitchFamily="34" charset="0"/>
              </a:rPr>
              <a:t> huzuia HIV dhidi ya kuzalisha </a:t>
            </a:r>
            <a:r>
              <a:rPr lang="sw-KE" sz="1300" dirty="0">
                <a:latin typeface="Calibri" panose="020F0502020204030204" pitchFamily="34" charset="0"/>
              </a:rPr>
              <a:t> dhidi ya kuzalisha virusi zaidi, hivyo kupunguza idadi yake.</a:t>
            </a:r>
          </a:p>
          <a:p>
            <a:pPr marL="285750" indent="-285750">
              <a:buFont typeface="Arial" panose="020B0604020202020204" pitchFamily="34" charset="0"/>
              <a:buChar char="•"/>
            </a:pPr>
            <a:r>
              <a:rPr lang="sw-KE" sz="1300" dirty="0">
                <a:latin typeface="Calibri" panose="020F0502020204030204" pitchFamily="34" charset="0"/>
              </a:rPr>
              <a:t>Ikiwa una kiasi kikubwa cha virusi, huenda usionekane mgonjwa lakini virusi vinaweza kuwa vinaumiza mwili wako (kusababisha seli za </a:t>
            </a:r>
            <a:r>
              <a:rPr lang="sw-KE" sz="1300" dirty="0" err="1">
                <a:latin typeface="Calibri" panose="020F0502020204030204" pitchFamily="34" charset="0"/>
              </a:rPr>
              <a:t>CD4</a:t>
            </a:r>
            <a:r>
              <a:rPr lang="sw-KE" sz="1300" dirty="0">
                <a:latin typeface="Calibri" panose="020F0502020204030204" pitchFamily="34" charset="0"/>
              </a:rPr>
              <a:t> kufa), na baada ya muda utakuwa mgonjwa kufuatia kuzalishwa kwa </a:t>
            </a:r>
            <a:r>
              <a:rPr lang="sw-KE" sz="1300" dirty="0" err="1">
                <a:latin typeface="Calibri" panose="020F0502020204030204" pitchFamily="34" charset="0"/>
              </a:rPr>
              <a:t>virusivingi</a:t>
            </a:r>
            <a:r>
              <a:rPr lang="sw-KE" sz="1300" dirty="0">
                <a:latin typeface="Calibri" panose="020F0502020204030204" pitchFamily="34" charset="0"/>
              </a:rPr>
              <a:t>.</a:t>
            </a:r>
          </a:p>
          <a:p>
            <a:pPr marL="285750" indent="-285750">
              <a:buFont typeface="Arial" panose="020B0604020202020204" pitchFamily="34" charset="0"/>
              <a:buChar char="•"/>
            </a:pPr>
            <a:r>
              <a:rPr lang="sw-KE" sz="1300" dirty="0">
                <a:latin typeface="Calibri" panose="020F0502020204030204" pitchFamily="34" charset="0"/>
              </a:rPr>
              <a:t>Ikiwa </a:t>
            </a:r>
            <a:r>
              <a:rPr lang="sw-KE" sz="1300" dirty="0" err="1">
                <a:latin typeface="Calibri" panose="020F0502020204030204" pitchFamily="34" charset="0"/>
              </a:rPr>
              <a:t>ARV</a:t>
            </a:r>
            <a:r>
              <a:rPr lang="sw-KE" sz="1300" dirty="0">
                <a:latin typeface="Calibri" panose="020F0502020204030204" pitchFamily="34" charset="0"/>
              </a:rPr>
              <a:t> zinafanya kazi vizuri, na unazitumia kila siku, kiasi cha virusi kitakuwa chini (</a:t>
            </a:r>
            <a:r>
              <a:rPr lang="sw-KE" sz="1300" dirty="0" err="1">
                <a:latin typeface="Calibri" panose="020F0502020204030204" pitchFamily="34" charset="0"/>
              </a:rPr>
              <a:t>chini</a:t>
            </a:r>
            <a:r>
              <a:rPr lang="sw-KE" sz="1300" dirty="0">
                <a:latin typeface="Calibri" panose="020F0502020204030204" pitchFamily="34" charset="0"/>
              </a:rPr>
              <a:t> ya 1000).</a:t>
            </a:r>
          </a:p>
          <a:p>
            <a:pPr marL="285750" indent="-285750">
              <a:buFont typeface="Arial" panose="020B0604020202020204" pitchFamily="34" charset="0"/>
              <a:buChar char="•"/>
            </a:pPr>
            <a:r>
              <a:rPr lang="sw-KE" sz="1300" dirty="0">
                <a:latin typeface="Calibri" panose="020F0502020204030204" pitchFamily="34" charset="0"/>
              </a:rPr>
              <a:t>Lengo ni kuwa na kiasi kidogo cha virusi na kiasi cha juu cha </a:t>
            </a:r>
            <a:r>
              <a:rPr lang="sw-KE" sz="1300" dirty="0" err="1">
                <a:latin typeface="Calibri" panose="020F0502020204030204" pitchFamily="34" charset="0"/>
              </a:rPr>
              <a:t>CD4</a:t>
            </a:r>
            <a:r>
              <a:rPr lang="sw-KE" sz="1300" dirty="0">
                <a:latin typeface="Calibri" panose="020F0502020204030204" pitchFamily="34" charset="0"/>
              </a:rPr>
              <a:t>.</a:t>
            </a:r>
          </a:p>
          <a:p>
            <a:pPr marL="285750" indent="-285750">
              <a:buFont typeface="Arial" panose="020B0604020202020204" pitchFamily="34" charset="0"/>
              <a:buChar char="•"/>
            </a:pPr>
            <a:r>
              <a:rPr lang="sw-KE" sz="1300" dirty="0">
                <a:latin typeface="Calibri" panose="020F0502020204030204" pitchFamily="34" charset="0"/>
              </a:rPr>
              <a:t>Kiasi cha </a:t>
            </a:r>
            <a:r>
              <a:rPr lang="sw-KE" sz="1300" dirty="0" err="1">
                <a:latin typeface="Calibri" panose="020F0502020204030204" pitchFamily="34" charset="0"/>
              </a:rPr>
              <a:t>CD4</a:t>
            </a:r>
            <a:r>
              <a:rPr lang="sw-KE" sz="1300" dirty="0">
                <a:latin typeface="Calibri" panose="020F0502020204030204" pitchFamily="34" charset="0"/>
              </a:rPr>
              <a:t> pia hutumiwa kubaini kama </a:t>
            </a:r>
            <a:r>
              <a:rPr lang="sw-KE" sz="1300" dirty="0" err="1">
                <a:latin typeface="Calibri" panose="020F0502020204030204" pitchFamily="34" charset="0"/>
              </a:rPr>
              <a:t>ARV</a:t>
            </a:r>
            <a:r>
              <a:rPr lang="sw-KE" sz="1300" dirty="0">
                <a:latin typeface="Calibri" panose="020F0502020204030204" pitchFamily="34" charset="0"/>
              </a:rPr>
              <a:t> zinafanya kazi, lakini kipimo cha wingi wa virusi ni sahihi zaidi. Katika siku zijazo, inawezekana kwamba hatutahitaji kupima wingi wa </a:t>
            </a:r>
            <a:r>
              <a:rPr lang="sw-KE" sz="1300" dirty="0" err="1">
                <a:latin typeface="Calibri" panose="020F0502020204030204" pitchFamily="34" charset="0"/>
              </a:rPr>
              <a:t>CD4</a:t>
            </a:r>
            <a:r>
              <a:rPr lang="sw-KE" sz="1300" dirty="0">
                <a:latin typeface="Calibri" panose="020F0502020204030204" pitchFamily="34" charset="0"/>
              </a:rPr>
              <a:t>. </a:t>
            </a:r>
          </a:p>
          <a:p>
            <a:pPr marL="285750" indent="-285750">
              <a:buFont typeface="Arial" panose="020B0604020202020204" pitchFamily="34" charset="0"/>
              <a:buChar char="•"/>
            </a:pPr>
            <a:r>
              <a:rPr lang="sw-KE" sz="1300" b="1" dirty="0">
                <a:latin typeface="Calibri" panose="020F0502020204030204" pitchFamily="34" charset="0"/>
              </a:rPr>
              <a:t>Kuna manufaa mengi ya kudumisha kiasi cha chini cha virusi mwilini mwako. </a:t>
            </a:r>
            <a:r>
              <a:rPr lang="sw-KE" sz="1300" dirty="0">
                <a:latin typeface="Calibri" panose="020F0502020204030204" pitchFamily="34" charset="0"/>
              </a:rPr>
              <a:t>Kiasi kidogo cha virusi ni muhimu kwako: utakuwa na afya bora, huzuia maradhi makali, hukuwezesha kuwa na nguvu za kufanya mambo unayofurahia na kukufanya uhisi vizuri. Kiasi kidogo cha virusi pia husaidia kuzuia kumsambazia mtoto wako HIV wakati wa ujauzito, kuzaliwa na kunyonyesha. Ukiwa na kiasi kidogo cha virusi unaweza kuwalea watoto wako na kudumisha afya ya wapenzi unaofanya ngono nao.</a:t>
            </a:r>
          </a:p>
          <a:p>
            <a:pPr marL="285750" indent="-285750">
              <a:buFont typeface="Arial" panose="020B0604020202020204" pitchFamily="34" charset="0"/>
              <a:buChar char="•"/>
            </a:pPr>
            <a:r>
              <a:rPr lang="sw-KE" sz="1300" dirty="0">
                <a:latin typeface="Calibri" panose="020F0502020204030204" pitchFamily="34" charset="0"/>
              </a:rPr>
              <a:t>Tafadhali rejea baada ya wiki ____ kwa ziara zako zifuatazo na tutakupa matokeo yako ya kipimo cha wingi wa virusi.</a:t>
            </a:r>
          </a:p>
          <a:p>
            <a:pPr marL="285750" indent="-285750">
              <a:buFont typeface="Arial" panose="020B0604020202020204" pitchFamily="34" charset="0"/>
              <a:buChar char="•"/>
            </a:pPr>
            <a:endParaRPr lang="en-US" sz="1300" b="1" dirty="0">
              <a:latin typeface="Calibri" panose="020F0502020204030204" pitchFamily="34" charset="0"/>
            </a:endParaRPr>
          </a:p>
        </p:txBody>
      </p:sp>
      <p:cxnSp>
        <p:nvCxnSpPr>
          <p:cNvPr id="15" name="Straight Connector 14"/>
          <p:cNvCxnSpPr/>
          <p:nvPr/>
        </p:nvCxnSpPr>
        <p:spPr>
          <a:xfrm>
            <a:off x="3429000" y="10573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3675"/>
            <a:ext cx="9144000" cy="848697"/>
          </a:xfrm>
          <a:prstGeom prst="rect">
            <a:avLst/>
          </a:prstGeom>
          <a:solidFill>
            <a:schemeClr val="accent2">
              <a:lumMod val="75000"/>
            </a:schemeClr>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sw-KE" sz="2800">
                <a:solidFill>
                  <a:srgbClr val="FFFFFF"/>
                </a:solidFill>
                <a:latin typeface="Calibri" panose="020F0502020204030204" pitchFamily="34" charset="0"/>
              </a:rPr>
              <a:t>	2. Wingi wa virusi ni nini?</a:t>
            </a: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600588" y="270111"/>
            <a:ext cx="1314811" cy="11748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14573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3"/>
          </a:solidFill>
        </p:spPr>
        <p:txBody>
          <a:bodyPr>
            <a:noAutofit/>
          </a:bodyPr>
          <a:lstStyle/>
          <a:p>
            <a:pPr algn="l"/>
            <a:r>
              <a:rPr lang="sw-KE" sz="2800">
                <a:solidFill>
                  <a:srgbClr val="FFFFFF"/>
                </a:solidFill>
                <a:latin typeface="Calibri" panose="020F0502020204030204" pitchFamily="34" charset="0"/>
              </a:rPr>
              <a:t>	3. Virusi ni VICHACHE</a:t>
            </a:r>
          </a:p>
        </p:txBody>
      </p:sp>
      <p:sp>
        <p:nvSpPr>
          <p:cNvPr id="2" name="TextBox 1"/>
          <p:cNvSpPr txBox="1"/>
          <p:nvPr/>
        </p:nvSpPr>
        <p:spPr>
          <a:xfrm>
            <a:off x="6781800" y="1214735"/>
            <a:ext cx="2161824" cy="4708981"/>
          </a:xfrm>
          <a:prstGeom prst="rect">
            <a:avLst/>
          </a:prstGeom>
          <a:noFill/>
        </p:spPr>
        <p:txBody>
          <a:bodyPr wrap="square" rtlCol="0">
            <a:spAutoFit/>
          </a:bodyPr>
          <a:lstStyle/>
          <a:p>
            <a:pPr marL="285750" indent="-285750">
              <a:buFont typeface="Wingdings" panose="05000000000000000000" pitchFamily="2" charset="2"/>
              <a:buChar char="Ø"/>
            </a:pPr>
            <a:r>
              <a:rPr lang="sw-KE" sz="2000" dirty="0">
                <a:latin typeface="Calibri" panose="020F0502020204030204" pitchFamily="34" charset="0"/>
              </a:rPr>
              <a:t>Kuwa na kiasi kidogo cha virusi kunamaanisha kuwa unatumia </a:t>
            </a:r>
            <a:r>
              <a:rPr lang="sw-KE" sz="2000" dirty="0" err="1">
                <a:latin typeface="Calibri" panose="020F0502020204030204" pitchFamily="34" charset="0"/>
              </a:rPr>
              <a:t>ARV</a:t>
            </a:r>
            <a:r>
              <a:rPr lang="sw-KE" sz="2000" dirty="0">
                <a:latin typeface="Calibri" panose="020F0502020204030204" pitchFamily="34" charset="0"/>
              </a:rPr>
              <a:t> zako kwa usahihi na zinafanya kazi.</a:t>
            </a:r>
          </a:p>
          <a:p>
            <a:endParaRPr lang="en-US" sz="2000" dirty="0">
              <a:latin typeface="Calibri" panose="020F0502020204030204" pitchFamily="34" charset="0"/>
            </a:endParaRPr>
          </a:p>
          <a:p>
            <a:pPr marL="285750" indent="-285750">
              <a:buFont typeface="Wingdings" panose="05000000000000000000" pitchFamily="2" charset="2"/>
              <a:buChar char="Ø"/>
            </a:pPr>
            <a:r>
              <a:rPr lang="sw-KE" sz="2000" dirty="0">
                <a:latin typeface="Calibri" panose="020F0502020204030204" pitchFamily="34" charset="0"/>
              </a:rPr>
              <a:t>Hii haimaanishi kuwa unaweza kusitisha kutumia </a:t>
            </a:r>
            <a:r>
              <a:rPr lang="sw-KE" sz="2000" dirty="0" err="1">
                <a:latin typeface="Calibri" panose="020F0502020204030204" pitchFamily="34" charset="0"/>
              </a:rPr>
              <a:t>ARV</a:t>
            </a:r>
            <a:r>
              <a:rPr lang="sw-KE" sz="2000" dirty="0">
                <a:latin typeface="Calibri" panose="020F0502020204030204" pitchFamily="34" charset="0"/>
              </a:rPr>
              <a:t> zako.</a:t>
            </a:r>
          </a:p>
          <a:p>
            <a:endParaRPr lang="en-US" sz="2000" dirty="0">
              <a:latin typeface="Calibri" panose="020F0502020204030204" pitchFamily="34" charset="0"/>
            </a:endParaRPr>
          </a:p>
          <a:p>
            <a:pPr marL="285750" indent="-285750">
              <a:buFont typeface="Wingdings" panose="05000000000000000000" pitchFamily="2" charset="2"/>
              <a:buChar char="Ø"/>
            </a:pPr>
            <a:r>
              <a:rPr lang="sw-KE" sz="2000" dirty="0">
                <a:latin typeface="Calibri" panose="020F0502020204030204" pitchFamily="34" charset="0"/>
              </a:rPr>
              <a:t>Endelea kutumia </a:t>
            </a:r>
            <a:r>
              <a:rPr lang="sw-KE" sz="2000" dirty="0" err="1">
                <a:latin typeface="Calibri" panose="020F0502020204030204" pitchFamily="34" charset="0"/>
              </a:rPr>
              <a:t>ARV</a:t>
            </a:r>
            <a:r>
              <a:rPr lang="sw-KE" sz="2000" dirty="0">
                <a:latin typeface="Calibri" panose="020F0502020204030204" pitchFamily="34" charset="0"/>
              </a:rPr>
              <a:t> zako kila siku.</a:t>
            </a:r>
          </a:p>
          <a:p>
            <a:pPr marL="285750" indent="-285750">
              <a:buFont typeface="Wingdings" panose="05000000000000000000" pitchFamily="2" charset="2"/>
              <a:buChar char="Ø"/>
            </a:pPr>
            <a:endParaRPr lang="en-US" sz="2000" dirty="0">
              <a:latin typeface="Calibri" panose="020F0502020204030204" pitchFamily="34" charset="0"/>
            </a:endParaRPr>
          </a:p>
        </p:txBody>
      </p:sp>
      <p:pic>
        <p:nvPicPr>
          <p:cNvPr id="4" name="Picture 3">
            <a:extLst>
              <a:ext uri="{FF2B5EF4-FFF2-40B4-BE49-F238E27FC236}">
                <a16:creationId xmlns:a16="http://schemas.microsoft.com/office/drawing/2014/main" id="{FD02AD1B-C0A4-4C44-B297-710BF3C10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459" b="5207"/>
          <a:stretch/>
        </p:blipFill>
        <p:spPr>
          <a:xfrm>
            <a:off x="0" y="1831794"/>
            <a:ext cx="6583680" cy="3785616"/>
          </a:xfrm>
          <a:prstGeom prst="rect">
            <a:avLst/>
          </a:prstGeom>
        </p:spPr>
      </p:pic>
      <p:sp>
        <p:nvSpPr>
          <p:cNvPr id="5" name="TextBox 4">
            <a:extLst>
              <a:ext uri="{FF2B5EF4-FFF2-40B4-BE49-F238E27FC236}">
                <a16:creationId xmlns:a16="http://schemas.microsoft.com/office/drawing/2014/main" id="{1C4F3A48-21C4-418F-9EE8-058D01D2BA5F}"/>
              </a:ext>
            </a:extLst>
          </p:cNvPr>
          <p:cNvSpPr txBox="1"/>
          <p:nvPr/>
        </p:nvSpPr>
        <p:spPr>
          <a:xfrm>
            <a:off x="4724400" y="1214735"/>
            <a:ext cx="914400" cy="461665"/>
          </a:xfrm>
          <a:prstGeom prst="rect">
            <a:avLst/>
          </a:prstGeom>
          <a:noFill/>
        </p:spPr>
        <p:txBody>
          <a:bodyPr wrap="square" rtlCol="0">
            <a:spAutoFit/>
          </a:bodyPr>
          <a:lstStyle/>
          <a:p>
            <a:pPr algn="ctr"/>
            <a:r>
              <a:rPr lang="sw-KE" sz="2400" dirty="0">
                <a:latin typeface="Calibri" panose="020F0502020204030204" pitchFamily="34" charset="0"/>
                <a:cs typeface="Calibri" panose="020F0502020204030204" pitchFamily="34" charset="0"/>
              </a:rPr>
              <a:t>HIV</a:t>
            </a:r>
          </a:p>
        </p:txBody>
      </p:sp>
      <p:sp>
        <p:nvSpPr>
          <p:cNvPr id="11" name="TextBox 10">
            <a:extLst>
              <a:ext uri="{FF2B5EF4-FFF2-40B4-BE49-F238E27FC236}">
                <a16:creationId xmlns:a16="http://schemas.microsoft.com/office/drawing/2014/main" id="{B8ECD425-B98E-44D2-BD26-816D3A496A80}"/>
              </a:ext>
            </a:extLst>
          </p:cNvPr>
          <p:cNvSpPr txBox="1"/>
          <p:nvPr/>
        </p:nvSpPr>
        <p:spPr>
          <a:xfrm>
            <a:off x="5638800" y="4262735"/>
            <a:ext cx="914400" cy="461665"/>
          </a:xfrm>
          <a:prstGeom prst="rect">
            <a:avLst/>
          </a:prstGeom>
          <a:noFill/>
        </p:spPr>
        <p:txBody>
          <a:bodyPr wrap="square" rtlCol="0">
            <a:spAutoFit/>
          </a:bodyPr>
          <a:lstStyle/>
          <a:p>
            <a:pPr algn="ctr"/>
            <a:r>
              <a:rPr lang="sw-KE" sz="2400">
                <a:latin typeface="Calibri" panose="020F0502020204030204" pitchFamily="34" charset="0"/>
                <a:cs typeface="Calibri" panose="020F0502020204030204" pitchFamily="34" charset="0"/>
              </a:rPr>
              <a:t>ARV</a:t>
            </a:r>
          </a:p>
        </p:txBody>
      </p:sp>
      <p:cxnSp>
        <p:nvCxnSpPr>
          <p:cNvPr id="12" name="Straight Arrow Connector 11">
            <a:extLst>
              <a:ext uri="{FF2B5EF4-FFF2-40B4-BE49-F238E27FC236}">
                <a16:creationId xmlns:a16="http://schemas.microsoft.com/office/drawing/2014/main" id="{CE970C95-AC40-45FA-A4FB-74484B7A8505}"/>
              </a:ext>
            </a:extLst>
          </p:cNvPr>
          <p:cNvCxnSpPr>
            <a:cxnSpLocks/>
          </p:cNvCxnSpPr>
          <p:nvPr/>
        </p:nvCxnSpPr>
        <p:spPr>
          <a:xfrm>
            <a:off x="5181600" y="1604665"/>
            <a:ext cx="0" cy="300335"/>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92CC1B9E-36BB-45F7-B119-4F387488C029}"/>
              </a:ext>
            </a:extLst>
          </p:cNvPr>
          <p:cNvCxnSpPr>
            <a:cxnSpLocks/>
          </p:cNvCxnSpPr>
          <p:nvPr/>
        </p:nvCxnSpPr>
        <p:spPr>
          <a:xfrm flipV="1">
            <a:off x="6019800" y="3657601"/>
            <a:ext cx="0" cy="605134"/>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7378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3276600"/>
            <a:ext cx="3124200" cy="32766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457200" y="1143001"/>
            <a:ext cx="2819400" cy="2133599"/>
          </a:xfrm>
        </p:spPr>
        <p:txBody>
          <a:bodyPr>
            <a:normAutofit fontScale="92500" lnSpcReduction="10000"/>
          </a:bodyPr>
          <a:lstStyle/>
          <a:p>
            <a:r>
              <a:rPr lang="sw-KE" sz="16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Kuwa na kiasi kidogo cha virusi kunamaanisha kuwa unatumia ARV zako kwa usahihi na zinafanya kazi.</a:t>
            </a:r>
          </a:p>
          <a:p>
            <a:pPr marL="285750" indent="-285750">
              <a:buFont typeface="Wingdings" panose="05000000000000000000" pitchFamily="2" charset="2"/>
              <a:buChar char="Ø"/>
            </a:pPr>
            <a:r>
              <a:rPr lang="sw-KE" sz="1600">
                <a:latin typeface="Calibri" panose="020F0502020204030204" pitchFamily="34" charset="0"/>
              </a:rPr>
              <a:t>Hii haimaanishi kuwa unaweza kusitisha kutumia ARV zako.</a:t>
            </a:r>
          </a:p>
          <a:p>
            <a:pPr marL="285750" indent="-285750">
              <a:buFont typeface="Wingdings" panose="05000000000000000000" pitchFamily="2" charset="2"/>
              <a:buChar char="Ø"/>
            </a:pPr>
            <a:r>
              <a:rPr lang="sw-KE" sz="1600">
                <a:latin typeface="Calibri" panose="020F0502020204030204" pitchFamily="34" charset="0"/>
              </a:rPr>
              <a:t>Endelea kutumia ARV zako kila siku.</a:t>
            </a:r>
          </a:p>
        </p:txBody>
      </p:sp>
      <p:sp>
        <p:nvSpPr>
          <p:cNvPr id="7" name="Content Placeholder 1"/>
          <p:cNvSpPr>
            <a:spLocks noGrp="1"/>
          </p:cNvSpPr>
          <p:nvPr>
            <p:ph sz="half" idx="1"/>
          </p:nvPr>
        </p:nvSpPr>
        <p:spPr>
          <a:xfrm>
            <a:off x="685800" y="3312212"/>
            <a:ext cx="2667000" cy="3088588"/>
          </a:xfrm>
        </p:spPr>
        <p:txBody>
          <a:bodyPr>
            <a:noAutofit/>
          </a:bodyPr>
          <a:lstStyle/>
          <a:p>
            <a:r>
              <a:rPr lang="sw-KE" sz="1400" b="1" dirty="0" smtClean="0">
                <a:latin typeface="Calibri" panose="020F0502020204030204" pitchFamily="34" charset="0"/>
              </a:rPr>
              <a:t>       Hebu </a:t>
            </a:r>
            <a:r>
              <a:rPr lang="sw-KE" sz="1400" b="1" dirty="0">
                <a:latin typeface="Calibri" panose="020F0502020204030204" pitchFamily="34" charset="0"/>
              </a:rPr>
              <a:t>Tukague:</a:t>
            </a:r>
          </a:p>
          <a:p>
            <a:pPr marL="285750" indent="-285750">
              <a:buFont typeface="Arial" panose="020B0604020202020204" pitchFamily="34" charset="0"/>
              <a:buChar char="•"/>
            </a:pPr>
            <a:r>
              <a:rPr lang="sw-KE" sz="1400" dirty="0">
                <a:latin typeface="Calibri" panose="020F0502020204030204" pitchFamily="34" charset="0"/>
              </a:rPr>
              <a:t>Kuwa na kiasi kidogo cha virusi kunamaanisha nini?</a:t>
            </a:r>
          </a:p>
          <a:p>
            <a:pPr marL="285750" indent="-285750">
              <a:buFont typeface="Arial" panose="020B0604020202020204" pitchFamily="34" charset="0"/>
              <a:buChar char="•"/>
            </a:pPr>
            <a:r>
              <a:rPr lang="sw-KE" sz="1400" dirty="0">
                <a:latin typeface="Calibri" panose="020F0502020204030204" pitchFamily="34" charset="0"/>
              </a:rPr>
              <a:t>Kwa nini ni muhimu kuendelea kutumia ARV zako kila siku?</a:t>
            </a:r>
          </a:p>
          <a:p>
            <a:pPr marL="285750" indent="-285750">
              <a:buFont typeface="Arial" panose="020B0604020202020204" pitchFamily="34" charset="0"/>
              <a:buChar char="•"/>
            </a:pPr>
            <a:r>
              <a:rPr lang="sw-KE" sz="1400" b="1" u="sng" dirty="0">
                <a:latin typeface="Calibri" panose="020F0502020204030204" pitchFamily="34" charset="0"/>
              </a:rPr>
              <a:t>Wanawake wajawazito/waliojifungua hivi majuzi</a:t>
            </a:r>
            <a:r>
              <a:rPr lang="sw-KE" sz="1400" dirty="0">
                <a:latin typeface="Calibri" panose="020F0502020204030204" pitchFamily="34" charset="0"/>
              </a:rPr>
              <a:t>: Kwa nini unahitaji kumpa mtoto wako ARV?</a:t>
            </a:r>
          </a:p>
          <a:p>
            <a:pPr marL="285750" indent="-285750">
              <a:buFont typeface="Arial" panose="020B0604020202020204" pitchFamily="34" charset="0"/>
              <a:buChar char="•"/>
            </a:pPr>
            <a:r>
              <a:rPr lang="sw-KE" sz="1400" dirty="0">
                <a:latin typeface="Calibri" panose="020F0502020204030204" pitchFamily="34" charset="0"/>
              </a:rPr>
              <a:t>Je, kiasi cha virusi kitapimwaje siku zijazo?</a:t>
            </a:r>
          </a:p>
          <a:p>
            <a:pPr marL="285750" indent="-285750">
              <a:buFont typeface="Arial" panose="020B0604020202020204" pitchFamily="34" charset="0"/>
              <a:buChar char="•"/>
            </a:pPr>
            <a:r>
              <a:rPr lang="sw-KE" sz="1400" dirty="0">
                <a:latin typeface="Calibri" panose="020F0502020204030204" pitchFamily="34" charset="0"/>
              </a:rPr>
              <a:t>Unatumia dawa gani na wakati gani?</a:t>
            </a:r>
          </a:p>
        </p:txBody>
      </p:sp>
      <p:pic>
        <p:nvPicPr>
          <p:cNvPr id="3076"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370" y="3388412"/>
            <a:ext cx="544830" cy="80258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505199" y="914400"/>
            <a:ext cx="5715001" cy="5638800"/>
          </a:xfrm>
        </p:spPr>
        <p:txBody>
          <a:bodyPr>
            <a:noAutofit/>
          </a:bodyPr>
          <a:lstStyle/>
          <a:p>
            <a:r>
              <a:rPr lang="sw-KE" sz="1100" b="1" spc="-30" dirty="0">
                <a:latin typeface="Calibri" panose="020F0502020204030204" pitchFamily="34" charset="0"/>
              </a:rPr>
              <a:t>VIDOKEZO VYA KUJADILI:</a:t>
            </a:r>
          </a:p>
          <a:p>
            <a:pPr marL="285750" indent="-285750">
              <a:buFont typeface="Arial" panose="020B0604020202020204" pitchFamily="34" charset="0"/>
              <a:buChar char="•"/>
            </a:pPr>
            <a:r>
              <a:rPr lang="sw-KE" sz="1100" b="1" spc="-30" dirty="0">
                <a:latin typeface="Calibri" panose="020F0502020204030204" pitchFamily="34" charset="0"/>
              </a:rPr>
              <a:t>Kiasi kidogo cha virusi </a:t>
            </a:r>
            <a:r>
              <a:rPr lang="sw-KE" sz="1100" spc="-30" dirty="0">
                <a:latin typeface="Calibri" panose="020F0502020204030204" pitchFamily="34" charset="0"/>
              </a:rPr>
              <a:t>(chini ya 1000)</a:t>
            </a:r>
            <a:r>
              <a:rPr lang="sw-KE" sz="1100" b="1" spc="-30" dirty="0">
                <a:latin typeface="Calibri" panose="020F0502020204030204" pitchFamily="34" charset="0"/>
              </a:rPr>
              <a:t> </a:t>
            </a:r>
            <a:r>
              <a:rPr lang="sw-KE" sz="1100" i="1" spc="-30" dirty="0">
                <a:latin typeface="Calibri" panose="020F0502020204030204" pitchFamily="34" charset="0"/>
              </a:rPr>
              <a:t>[andika matokeo ya mgonjwa				    hapa]</a:t>
            </a:r>
            <a:r>
              <a:rPr lang="sw-KE" sz="1100" spc="-30" dirty="0">
                <a:latin typeface="Calibri" panose="020F0502020204030204" pitchFamily="34" charset="0"/>
              </a:rPr>
              <a:t> ni ishara kwamba </a:t>
            </a:r>
            <a:r>
              <a:rPr lang="sw-KE" sz="1100" b="1" spc="-30" dirty="0">
                <a:latin typeface="Calibri" panose="020F0502020204030204" pitchFamily="34" charset="0"/>
              </a:rPr>
              <a:t>unatumia ARV inavyofaa</a:t>
            </a:r>
            <a:r>
              <a:rPr lang="sw-KE" sz="1100" spc="-30" dirty="0">
                <a:latin typeface="Calibri" panose="020F0502020204030204" pitchFamily="34" charset="0"/>
              </a:rPr>
              <a:t> 				        na kwamba dawa hizi zinafanya kazi.</a:t>
            </a:r>
          </a:p>
          <a:p>
            <a:pPr marL="285750" indent="-285750">
              <a:buFont typeface="Arial" panose="020B0604020202020204" pitchFamily="34" charset="0"/>
              <a:buChar char="•"/>
            </a:pPr>
            <a:r>
              <a:rPr lang="sw-KE" sz="1100" spc="-30" dirty="0">
                <a:latin typeface="Calibri" panose="020F0502020204030204" pitchFamily="34" charset="0"/>
              </a:rPr>
              <a:t>Hii haimaanishi kuwa unapaswa kuacha kutumia ARV zako; unapaswa kuendelea kutumia kondomu. </a:t>
            </a:r>
          </a:p>
          <a:p>
            <a:pPr marL="285750" indent="-285750">
              <a:buFont typeface="Arial" panose="020B0604020202020204" pitchFamily="34" charset="0"/>
              <a:buChar char="•"/>
            </a:pPr>
            <a:r>
              <a:rPr lang="sw-KE" sz="1100" spc="-30" dirty="0">
                <a:latin typeface="Calibri" panose="020F0502020204030204" pitchFamily="34" charset="0"/>
              </a:rPr>
              <a:t>Ni muhimu </a:t>
            </a:r>
            <a:r>
              <a:rPr lang="sw-KE" sz="1100" b="1" spc="-30" dirty="0">
                <a:latin typeface="Calibri" panose="020F0502020204030204" pitchFamily="34" charset="0"/>
              </a:rPr>
              <a:t>uendelee</a:t>
            </a:r>
            <a:r>
              <a:rPr lang="sw-KE" sz="1100" spc="-30" dirty="0">
                <a:latin typeface="Calibri" panose="020F0502020204030204" pitchFamily="34" charset="0"/>
              </a:rPr>
              <a:t> kutumia </a:t>
            </a:r>
            <a:r>
              <a:rPr lang="sw-KE" sz="1100" b="1" spc="-30" dirty="0">
                <a:latin typeface="Calibri" panose="020F0502020204030204" pitchFamily="34" charset="0"/>
              </a:rPr>
              <a:t>ARV</a:t>
            </a:r>
            <a:r>
              <a:rPr lang="sw-KE" sz="1100" spc="-30" dirty="0">
                <a:latin typeface="Calibri" panose="020F0502020204030204" pitchFamily="34" charset="0"/>
              </a:rPr>
              <a:t> kama ilivyoagizwa kila siku ili uzuie HIV isizalishe virusi zaidi, hivyo kuzuia HIV zisisambae kwa mtoto wako au wapenzi unaofanya ngono nao. Usipotumia ARV zako, virusi vyako vinaweza kuwa vigumu sana kutibu, na baadhi ya dawa hazitafanya kazi. </a:t>
            </a:r>
          </a:p>
          <a:p>
            <a:pPr marL="285750" indent="-285750">
              <a:buFont typeface="Arial" panose="020B0604020202020204" pitchFamily="34" charset="0"/>
              <a:buChar char="•"/>
            </a:pPr>
            <a:r>
              <a:rPr lang="sw-KE" sz="1100" spc="-30" dirty="0">
                <a:latin typeface="Calibri" panose="020F0502020204030204" pitchFamily="34" charset="0"/>
              </a:rPr>
              <a:t>Ni bora kuchelewa kutumia dozi kuliko kuikosa.</a:t>
            </a:r>
          </a:p>
          <a:p>
            <a:pPr marL="285750" indent="-285750">
              <a:buFont typeface="Arial" panose="020B0604020202020204" pitchFamily="34" charset="0"/>
              <a:buChar char="•"/>
            </a:pPr>
            <a:r>
              <a:rPr lang="sw-KE" sz="1100" b="1" u="sng" spc="-30" dirty="0">
                <a:latin typeface="Calibri" panose="020F0502020204030204" pitchFamily="34" charset="0"/>
              </a:rPr>
              <a:t>Wanawake wajawazito/wenye watoto wachanga</a:t>
            </a:r>
            <a:r>
              <a:rPr lang="sw-KE" sz="1100" spc="-30" dirty="0">
                <a:latin typeface="Calibri" panose="020F0502020204030204" pitchFamily="34" charset="0"/>
              </a:rPr>
              <a:t>: Mbali na kuuendelea kutumia ARV zako baada ya kuzaa, utampa mtoto wako ARV kila siku kwa angalau wiki 6 za kwanza za maisha. ARV za watoto wachanga humpa mtoto ulinzi wa ziada dhidi ya HIV. </a:t>
            </a:r>
          </a:p>
          <a:p>
            <a:pPr marL="285750" indent="-285750">
              <a:buFont typeface="Arial" panose="020B0604020202020204" pitchFamily="34" charset="0"/>
              <a:buChar char="•"/>
            </a:pPr>
            <a:r>
              <a:rPr lang="sw-KE" sz="1100" spc="-30" dirty="0">
                <a:latin typeface="Calibri" panose="020F0502020204030204" pitchFamily="34" charset="0"/>
              </a:rPr>
              <a:t>Ni nini kinachokusaidia kukumbuka kutumia ARV zako?</a:t>
            </a:r>
          </a:p>
          <a:p>
            <a:pPr marL="285750" indent="-285750">
              <a:buFont typeface="Arial" panose="020B0604020202020204" pitchFamily="34" charset="0"/>
              <a:buChar char="•"/>
            </a:pPr>
            <a:r>
              <a:rPr lang="sw-KE" sz="1100" spc="-30" dirty="0">
                <a:latin typeface="Calibri" panose="020F0502020204030204" pitchFamily="34" charset="0"/>
              </a:rPr>
              <a:t>Je, kuna mambo ambayo yamefanya wakati mwingine iwe vigumu kutumia ARV [</a:t>
            </a:r>
            <a:r>
              <a:rPr lang="sw-KE" sz="1100" i="1" spc="-30" dirty="0">
                <a:latin typeface="Calibri" panose="020F0502020204030204" pitchFamily="34" charset="0"/>
              </a:rPr>
              <a:t>au dawa nyingine</a:t>
            </a:r>
            <a:r>
              <a:rPr lang="sw-KE" sz="1100" spc="-30" dirty="0">
                <a:latin typeface="Calibri" panose="020F0502020204030204" pitchFamily="34" charset="0"/>
              </a:rPr>
              <a:t>]?</a:t>
            </a:r>
          </a:p>
          <a:p>
            <a:endParaRPr lang="en-US" sz="600" spc="-30" dirty="0">
              <a:latin typeface="Calibri" panose="020F0502020204030204" pitchFamily="34" charset="0"/>
            </a:endParaRPr>
          </a:p>
          <a:p>
            <a:r>
              <a:rPr lang="sw-KE" sz="1100" spc="-30" dirty="0">
                <a:latin typeface="Calibri" panose="020F0502020204030204" pitchFamily="34" charset="0"/>
              </a:rPr>
              <a:t>Vikumbusho vichache:</a:t>
            </a:r>
          </a:p>
          <a:p>
            <a:pPr marL="285750" indent="-285750">
              <a:buFont typeface="Arial" panose="020B0604020202020204" pitchFamily="34" charset="0"/>
              <a:buChar char="•"/>
            </a:pPr>
            <a:r>
              <a:rPr lang="sw-KE" sz="1100" spc="-30" dirty="0">
                <a:latin typeface="Calibri" panose="020F0502020204030204" pitchFamily="34" charset="0"/>
              </a:rPr>
              <a:t>Ni muhimu </a:t>
            </a:r>
            <a:r>
              <a:rPr lang="sw-KE" sz="1100" b="1" spc="-30" dirty="0">
                <a:latin typeface="Calibri" panose="020F0502020204030204" pitchFamily="34" charset="0"/>
              </a:rPr>
              <a:t>kuhudhuria miadi yako yote ya matibabu.</a:t>
            </a:r>
          </a:p>
          <a:p>
            <a:pPr marL="285750" indent="-285750">
              <a:buFont typeface="Arial" panose="020B0604020202020204" pitchFamily="34" charset="0"/>
              <a:buChar char="•"/>
            </a:pPr>
            <a:r>
              <a:rPr lang="sw-KE" sz="1100" spc="-30" dirty="0">
                <a:latin typeface="Calibri" panose="020F0502020204030204" pitchFamily="34" charset="0"/>
              </a:rPr>
              <a:t>Ukigundua kuwa </a:t>
            </a:r>
            <a:r>
              <a:rPr lang="sw-KE" sz="1100" b="1" spc="-30" dirty="0">
                <a:latin typeface="Calibri" panose="020F0502020204030204" pitchFamily="34" charset="0"/>
              </a:rPr>
              <a:t>ARV zako zimeanza kuisha, njoo kwenye kliniki</a:t>
            </a:r>
            <a:r>
              <a:rPr lang="sw-KE" sz="1100" spc="-30" dirty="0">
                <a:latin typeface="Calibri" panose="020F0502020204030204" pitchFamily="34" charset="0"/>
              </a:rPr>
              <a:t> hata kama huna miadi ya daktari.</a:t>
            </a:r>
          </a:p>
          <a:p>
            <a:pPr marL="285750" indent="-285750">
              <a:buFont typeface="Arial" panose="020B0604020202020204" pitchFamily="34" charset="0"/>
              <a:buChar char="•"/>
            </a:pPr>
            <a:r>
              <a:rPr lang="sw-KE" sz="1100" spc="-30" dirty="0">
                <a:latin typeface="Calibri" panose="020F0502020204030204" pitchFamily="34" charset="0"/>
              </a:rPr>
              <a:t>Tutapima </a:t>
            </a:r>
            <a:r>
              <a:rPr lang="sw-KE" sz="1100" b="1" spc="-30" dirty="0">
                <a:latin typeface="Calibri" panose="020F0502020204030204" pitchFamily="34" charset="0"/>
              </a:rPr>
              <a:t>wingi wa virusi tena</a:t>
            </a:r>
            <a:r>
              <a:rPr lang="sw-KE" sz="1100" spc="-30" dirty="0">
                <a:latin typeface="Calibri" panose="020F0502020204030204" pitchFamily="34" charset="0"/>
              </a:rPr>
              <a:t> katika miezi sita kwa wale walioanzishiwa hivi majuzi na haya ndio matokeo ya kwanza ya kipimo cha wingi wa virusi, au mwaka mmoja kwa wale walio na zaidi ya kipimo kimoja cha chini cha virusi] ikiwa hakuna matatizo mapya ya kimatibabu au matatizo ya kutumia ARV.</a:t>
            </a:r>
          </a:p>
          <a:p>
            <a:pPr marL="285750" indent="-285750">
              <a:buFont typeface="Arial" panose="020B0604020202020204" pitchFamily="34" charset="0"/>
              <a:buChar char="•"/>
            </a:pPr>
            <a:r>
              <a:rPr lang="sw-KE" sz="1100" spc="-30" dirty="0">
                <a:latin typeface="Calibri" panose="020F0502020204030204" pitchFamily="34" charset="0"/>
              </a:rPr>
              <a:t>Tafadhali mjulishe mtoa huduma wako ikiwa kuna matatizo yoyote ya kutumia ARV baadaye, ili aweze kukusaidia kuyatatua.</a:t>
            </a:r>
          </a:p>
          <a:p>
            <a:pPr marL="285750" indent="-285750">
              <a:buFont typeface="Arial" panose="020B0604020202020204" pitchFamily="34" charset="0"/>
              <a:buChar char="•"/>
            </a:pPr>
            <a:r>
              <a:rPr lang="sw-KE" sz="1100" spc="-30" dirty="0">
                <a:latin typeface="Calibri" panose="020F0502020204030204" pitchFamily="34" charset="0"/>
              </a:rPr>
              <a:t>Miadi yako ijayo (ANC/PNC) ni _______. Hata kama bado una dawa, ni muhimu uhudhurie miadi yako yote. Tafadhali mjulishe mtoa huduma wako ikiwa utakuwa hutahudhuria kliniki kwa muda mrefu (kwa mfano ukisafiri kwenda jiji lako kujifungua) ili ahakikishe kuwa una dawa za kutosha za kutumia ukiwa mbali.</a:t>
            </a:r>
          </a:p>
          <a:p>
            <a:pPr marL="285750" indent="-285750">
              <a:buFont typeface="Arial" panose="020B0604020202020204" pitchFamily="34" charset="0"/>
              <a:buChar char="•"/>
            </a:pPr>
            <a:r>
              <a:rPr lang="sw-KE" sz="1100" b="1" u="sng" spc="-30" dirty="0">
                <a:latin typeface="Calibri" panose="020F0502020204030204" pitchFamily="34" charset="0"/>
              </a:rPr>
              <a:t>Wanawake waliojifungua</a:t>
            </a:r>
            <a:r>
              <a:rPr lang="sw-KE" sz="1100" spc="-30" dirty="0">
                <a:latin typeface="Calibri" panose="020F0502020204030204" pitchFamily="34" charset="0"/>
              </a:rPr>
              <a:t>: Rudi kwenye kliniki ikiwa mtoto wako anapata homa au anaonekana kuwa mgonjwa kwa sababu yoyote.</a:t>
            </a:r>
          </a:p>
        </p:txBody>
      </p:sp>
      <p:cxnSp>
        <p:nvCxnSpPr>
          <p:cNvPr id="15" name="Straight Connector 14"/>
          <p:cNvCxnSpPr/>
          <p:nvPr/>
        </p:nvCxnSpPr>
        <p:spPr>
          <a:xfrm>
            <a:off x="3429000" y="10573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3675"/>
            <a:ext cx="9144000" cy="848697"/>
          </a:xfrm>
          <a:prstGeom prst="rect">
            <a:avLst/>
          </a:prstGeom>
          <a:solidFill>
            <a:schemeClr val="accent3"/>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sw-KE" sz="2800">
                <a:solidFill>
                  <a:srgbClr val="FFFFFF"/>
                </a:solidFill>
                <a:latin typeface="Calibri" panose="020F0502020204030204" pitchFamily="34" charset="0"/>
              </a:rPr>
              <a:t>	3. Virusi ni VICHACHE</a:t>
            </a:r>
          </a:p>
        </p:txBody>
      </p:sp>
      <p:pic>
        <p:nvPicPr>
          <p:cNvPr id="13" name="Picture 12">
            <a:extLst>
              <a:ext uri="{FF2B5EF4-FFF2-40B4-BE49-F238E27FC236}">
                <a16:creationId xmlns:a16="http://schemas.microsoft.com/office/drawing/2014/main" id="{FD02AD1B-C0A4-4C44-B297-710BF3C101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459" b="5207"/>
          <a:stretch/>
        </p:blipFill>
        <p:spPr>
          <a:xfrm>
            <a:off x="7772400" y="202616"/>
            <a:ext cx="1225280" cy="854748"/>
          </a:xfrm>
          <a:prstGeom prst="rect">
            <a:avLst/>
          </a:prstGeom>
          <a:ln>
            <a:solidFill>
              <a:schemeClr val="tx1"/>
            </a:solidFill>
          </a:ln>
        </p:spPr>
      </p:pic>
    </p:spTree>
    <p:extLst>
      <p:ext uri="{BB962C8B-B14F-4D97-AF65-F5344CB8AC3E}">
        <p14:creationId xmlns:p14="http://schemas.microsoft.com/office/powerpoint/2010/main" val="1697717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4267200" y="4800600"/>
            <a:ext cx="4419600" cy="1600200"/>
          </a:xfrm>
          <a:prstGeom prst="rect">
            <a:avLst/>
          </a:prstGeom>
        </p:spPr>
        <p:txBody>
          <a:bodyPr>
            <a:noAutofit/>
          </a:bodyPr>
          <a:lstStyle>
            <a:lvl1pPr marL="342739" indent="-342739" algn="l" defTabSz="91397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02" indent="-285616" algn="l" defTabSz="91397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466" indent="-228492" algn="l" defTabSz="91397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45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438"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424"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20000"/>
              </a:lnSpc>
              <a:buNone/>
            </a:pPr>
            <a:r>
              <a:rPr lang="sw-KE" sz="900">
                <a:latin typeface="Calibri" panose="020F0502020204030204" pitchFamily="34" charset="0"/>
              </a:rPr>
              <a:t>Hati hii ya kazi iliundwa na ICAP katika Chuo Kikuu cha Columbia kwa ufadhili kutoka kwa Mpango wa Dharura wa wa Rais wa Marekani wa Kukabliana na UKIMWI (PEFPAR) kupitia vituo vya Kudhibiti na Kuzuia Magonjwa (CDC) chini ya makubaliano ya ushirikiano nambari U2GGH000994. Maudhui yake ni wajibu wa waandishi pekee na wala hayawakilishi kikamilifu maoni ya Serikali ya Marekani.</a:t>
            </a:r>
          </a:p>
          <a:p>
            <a:pPr marL="0" indent="0">
              <a:lnSpc>
                <a:spcPct val="120000"/>
              </a:lnSpc>
              <a:buNone/>
            </a:pPr>
            <a:endParaRPr lang="en-GB" sz="900" dirty="0">
              <a:latin typeface="Calibri" panose="020F0502020204030204" pitchFamily="34" charset="0"/>
            </a:endParaRPr>
          </a:p>
          <a:p>
            <a:pPr marL="0" indent="0" algn="r">
              <a:lnSpc>
                <a:spcPct val="120000"/>
              </a:lnSpc>
              <a:buNone/>
            </a:pPr>
            <a:r>
              <a:rPr lang="sw-KE" sz="900">
                <a:latin typeface="Calibri" panose="020F0502020204030204" pitchFamily="34" charset="0"/>
              </a:rPr>
              <a:t>Chati hii inauiwa kutumiwa na wahudumu wa afya ili kuwapa maelezo wanawake wajawazito na wanaonyonyesha ambao wanaishi na HIV, na pia familia zao. Kwa maswali kuhusu maudhui haya au matumizi yake, tafadhali wasiliana na ICAP kupitia icap-communications@columbia.edu.</a:t>
            </a:r>
          </a:p>
        </p:txBody>
      </p:sp>
    </p:spTree>
    <p:extLst>
      <p:ext uri="{BB962C8B-B14F-4D97-AF65-F5344CB8AC3E}">
        <p14:creationId xmlns:p14="http://schemas.microsoft.com/office/powerpoint/2010/main" val="3780243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6"/>
          </a:solidFill>
        </p:spPr>
        <p:txBody>
          <a:bodyPr>
            <a:noAutofit/>
          </a:bodyPr>
          <a:lstStyle/>
          <a:p>
            <a:pPr algn="l"/>
            <a:r>
              <a:rPr lang="sw-KE" sz="2800">
                <a:solidFill>
                  <a:srgbClr val="FFFFFF"/>
                </a:solidFill>
                <a:latin typeface="Calibri" panose="020F0502020204030204" pitchFamily="34" charset="0"/>
              </a:rPr>
              <a:t>	4. Virusi ni VINGI</a:t>
            </a:r>
          </a:p>
        </p:txBody>
      </p:sp>
      <p:sp>
        <p:nvSpPr>
          <p:cNvPr id="4" name="TextBox 3"/>
          <p:cNvSpPr txBox="1"/>
          <p:nvPr/>
        </p:nvSpPr>
        <p:spPr>
          <a:xfrm>
            <a:off x="6348306" y="1371600"/>
            <a:ext cx="2490895" cy="4708981"/>
          </a:xfrm>
          <a:prstGeom prst="rect">
            <a:avLst/>
          </a:prstGeom>
          <a:noFill/>
        </p:spPr>
        <p:txBody>
          <a:bodyPr wrap="square" rtlCol="0">
            <a:spAutoFit/>
          </a:bodyPr>
          <a:lstStyle/>
          <a:p>
            <a:pPr marL="285750" indent="-285750">
              <a:buFont typeface="Wingdings" panose="05000000000000000000" pitchFamily="2" charset="2"/>
              <a:buChar char="Ø"/>
            </a:pPr>
            <a:r>
              <a:rPr lang="sw-KE" sz="2000">
                <a:latin typeface="Calibri" panose="020F0502020204030204" pitchFamily="34" charset="0"/>
              </a:rPr>
              <a:t>Hii ina maana kwamba HIV inazalisha virusi zaidi na inaweza kukufanya uhisi mgonjwa.</a:t>
            </a:r>
          </a:p>
          <a:p>
            <a:endParaRPr lang="en-US" sz="2000" dirty="0">
              <a:latin typeface="Calibri" panose="020F0502020204030204" pitchFamily="34" charset="0"/>
            </a:endParaRPr>
          </a:p>
          <a:p>
            <a:pPr marL="285750" indent="-285750">
              <a:buFont typeface="Wingdings" panose="05000000000000000000" pitchFamily="2" charset="2"/>
              <a:buChar char="Ø"/>
            </a:pPr>
            <a:r>
              <a:rPr lang="sw-KE" sz="2000">
                <a:latin typeface="Calibri" panose="020F0502020204030204" pitchFamily="34" charset="0"/>
              </a:rPr>
              <a:t>Pia ina maana kwamba mtoto wako anaweza kupata HIV kutoka kwako wakati wa ujauzito, kuzaliwa na kunyonya.</a:t>
            </a:r>
          </a:p>
          <a:p>
            <a:endParaRPr lang="en-US" sz="2000" dirty="0">
              <a:latin typeface="Calibri" panose="020F0502020204030204" pitchFamily="34" charset="0"/>
            </a:endParaRPr>
          </a:p>
          <a:p>
            <a:pPr marL="285750" indent="-285750">
              <a:buFont typeface="Wingdings" panose="05000000000000000000" pitchFamily="2" charset="2"/>
              <a:buChar char="Ø"/>
            </a:pPr>
            <a:r>
              <a:rPr lang="sw-KE" sz="2000">
                <a:latin typeface="Calibri" panose="020F0502020204030204" pitchFamily="34" charset="0"/>
              </a:rPr>
              <a:t>Huenda unakosa dozi za ARV zako.</a:t>
            </a:r>
          </a:p>
        </p:txBody>
      </p:sp>
      <p:pic>
        <p:nvPicPr>
          <p:cNvPr id="5" name="Picture 2">
            <a:extLst>
              <a:ext uri="{FF2B5EF4-FFF2-40B4-BE49-F238E27FC236}">
                <a16:creationId xmlns:a16="http://schemas.microsoft.com/office/drawing/2014/main" id="{4EED2A9F-1285-45C1-9A84-342198BA115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6975" y="4203442"/>
            <a:ext cx="2120852" cy="2425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extLst>
              <a:ext uri="{FF2B5EF4-FFF2-40B4-BE49-F238E27FC236}">
                <a16:creationId xmlns:a16="http://schemas.microsoft.com/office/drawing/2014/main" id="{358242E8-A6A3-4D5C-9A66-CF0EF3DF7CA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352800" y="4191361"/>
            <a:ext cx="2388924" cy="2437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ADBF16C2-B618-41D6-BA79-60DC162E4D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2" y="873359"/>
            <a:ext cx="4572000" cy="3330083"/>
          </a:xfrm>
          <a:prstGeom prst="rect">
            <a:avLst/>
          </a:prstGeom>
        </p:spPr>
      </p:pic>
    </p:spTree>
    <p:extLst>
      <p:ext uri="{BB962C8B-B14F-4D97-AF65-F5344CB8AC3E}">
        <p14:creationId xmlns:p14="http://schemas.microsoft.com/office/powerpoint/2010/main" val="157919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4599554"/>
            <a:ext cx="5257800" cy="1953646"/>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457200" y="990600"/>
            <a:ext cx="2285994" cy="3200400"/>
          </a:xfrm>
        </p:spPr>
        <p:txBody>
          <a:bodyPr>
            <a:normAutofit fontScale="92500" lnSpcReduction="10000"/>
          </a:bodyPr>
          <a:lstStyle/>
          <a:p>
            <a:r>
              <a:rPr lang="sw-KE" sz="16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Hii ina maana kwamba HIV inazalisha virusi zaidi na inaweza kukufanya uhisi mgonjwa.</a:t>
            </a:r>
          </a:p>
          <a:p>
            <a:pPr marL="285750" indent="-285750">
              <a:buFont typeface="Wingdings" panose="05000000000000000000" pitchFamily="2" charset="2"/>
              <a:buChar char="Ø"/>
            </a:pPr>
            <a:r>
              <a:rPr lang="sw-KE" sz="1600">
                <a:latin typeface="Calibri" panose="020F0502020204030204" pitchFamily="34" charset="0"/>
              </a:rPr>
              <a:t>Pia ina maana kwamba mtoto wako anaweza kupata HIV kutoka kwako wakati wa ujauzito, kuzaliwa na kunyonya.</a:t>
            </a:r>
          </a:p>
          <a:p>
            <a:pPr marL="285750" indent="-285750">
              <a:buFont typeface="Wingdings" panose="05000000000000000000" pitchFamily="2" charset="2"/>
              <a:buChar char="Ø"/>
            </a:pPr>
            <a:r>
              <a:rPr lang="sw-KE" sz="1600">
                <a:latin typeface="Calibri" panose="020F0502020204030204" pitchFamily="34" charset="0"/>
              </a:rPr>
              <a:t>Huenda unakosa dozi za ARV zako.</a:t>
            </a:r>
          </a:p>
        </p:txBody>
      </p:sp>
      <p:sp>
        <p:nvSpPr>
          <p:cNvPr id="7" name="Content Placeholder 1"/>
          <p:cNvSpPr>
            <a:spLocks noGrp="1"/>
          </p:cNvSpPr>
          <p:nvPr>
            <p:ph sz="half" idx="1"/>
          </p:nvPr>
        </p:nvSpPr>
        <p:spPr>
          <a:xfrm>
            <a:off x="914400" y="4648200"/>
            <a:ext cx="4572000" cy="1905000"/>
          </a:xfrm>
        </p:spPr>
        <p:txBody>
          <a:bodyPr>
            <a:normAutofit fontScale="85000" lnSpcReduction="10000"/>
          </a:bodyPr>
          <a:lstStyle/>
          <a:p>
            <a:r>
              <a:rPr lang="sw-KE" sz="1600" b="1">
                <a:latin typeface="Calibri" panose="020F0502020204030204" pitchFamily="34" charset="0"/>
              </a:rPr>
              <a:t>Hebu Tukague:</a:t>
            </a:r>
          </a:p>
          <a:p>
            <a:pPr marL="285750" indent="-285750">
              <a:buFont typeface="Arial" panose="020B0604020202020204" pitchFamily="34" charset="0"/>
              <a:buChar char="•"/>
            </a:pPr>
            <a:r>
              <a:rPr lang="sw-KE" sz="1500">
                <a:latin typeface="Calibri" panose="020F0502020204030204" pitchFamily="34" charset="0"/>
              </a:rPr>
              <a:t>Je, sababu zinazowezekana za kuwa na virusi vingi ni gani?</a:t>
            </a:r>
          </a:p>
          <a:p>
            <a:pPr marL="285750" indent="-285750">
              <a:buFont typeface="Arial" panose="020B0604020202020204" pitchFamily="34" charset="0"/>
              <a:buChar char="•"/>
            </a:pPr>
            <a:r>
              <a:rPr lang="sw-KE" sz="1500">
                <a:latin typeface="Calibri" panose="020F0502020204030204" pitchFamily="34" charset="0"/>
              </a:rPr>
              <a:t>Je, ni nini kinachoweza kutokea ukiwa na virusi vingi?</a:t>
            </a:r>
          </a:p>
          <a:p>
            <a:pPr marL="285750" indent="-285750">
              <a:buFont typeface="Arial" panose="020B0604020202020204" pitchFamily="34" charset="0"/>
              <a:buChar char="•"/>
            </a:pPr>
            <a:r>
              <a:rPr lang="sw-KE" sz="1500">
                <a:latin typeface="Calibri" panose="020F0502020204030204" pitchFamily="34" charset="0"/>
              </a:rPr>
              <a:t>Je, ni nini kinachoweza kutokea mtoto wako akiwa na virusi vingi?</a:t>
            </a:r>
          </a:p>
          <a:p>
            <a:pPr marL="285750" indent="-285750">
              <a:buFont typeface="Arial" panose="020B0604020202020204" pitchFamily="34" charset="0"/>
              <a:buChar char="•"/>
            </a:pPr>
            <a:r>
              <a:rPr lang="sw-KE" sz="1500">
                <a:latin typeface="Calibri" panose="020F0502020204030204" pitchFamily="34" charset="0"/>
              </a:rPr>
              <a:t>Ni nini manufaa ya kiasi kidogo cha virusi?</a:t>
            </a:r>
          </a:p>
          <a:p>
            <a:pPr marL="285750" indent="-285750">
              <a:buFont typeface="Arial" panose="020B0604020202020204" pitchFamily="34" charset="0"/>
              <a:buChar char="•"/>
            </a:pPr>
            <a:r>
              <a:rPr lang="sw-KE" sz="1500">
                <a:latin typeface="Calibri" panose="020F0502020204030204" pitchFamily="34" charset="0"/>
              </a:rPr>
              <a:t>Unafikiri kina umuhimu gani kwa afya yako ya muda mrefu?</a:t>
            </a:r>
          </a:p>
          <a:p>
            <a:pPr marL="285750" indent="-285750">
              <a:buFont typeface="Arial" panose="020B0604020202020204" pitchFamily="34" charset="0"/>
              <a:buChar char="•"/>
            </a:pPr>
            <a:r>
              <a:rPr lang="sw-KE" sz="1500">
                <a:latin typeface="Calibri" panose="020F0502020204030204" pitchFamily="34" charset="0"/>
              </a:rPr>
              <a:t>Unadhani ni nini hutokea usipotumia ARV kila mara?</a:t>
            </a:r>
          </a:p>
        </p:txBody>
      </p:sp>
      <p:sp>
        <p:nvSpPr>
          <p:cNvPr id="21" name="Content Placeholder 1"/>
          <p:cNvSpPr>
            <a:spLocks noGrp="1"/>
          </p:cNvSpPr>
          <p:nvPr>
            <p:ph sz="half" idx="1"/>
          </p:nvPr>
        </p:nvSpPr>
        <p:spPr>
          <a:xfrm>
            <a:off x="2895607" y="958145"/>
            <a:ext cx="6019794" cy="3385255"/>
          </a:xfrm>
        </p:spPr>
        <p:txBody>
          <a:bodyPr>
            <a:noAutofit/>
          </a:bodyPr>
          <a:lstStyle/>
          <a:p>
            <a:r>
              <a:rPr lang="sw-KE" sz="1150" b="1">
                <a:latin typeface="Calibri" panose="020F0502020204030204" pitchFamily="34" charset="0"/>
              </a:rPr>
              <a:t>VIDOKEZO VYA KUJADILI:</a:t>
            </a:r>
          </a:p>
          <a:p>
            <a:pPr marL="285750" indent="-285750">
              <a:buFont typeface="Arial" panose="020B0604020202020204" pitchFamily="34" charset="0"/>
              <a:buChar char="•"/>
            </a:pPr>
            <a:r>
              <a:rPr lang="sw-KE" sz="1150">
                <a:latin typeface="Calibri" panose="020F0502020204030204" pitchFamily="34" charset="0"/>
              </a:rPr>
              <a:t>Matokeo ya kipimo cha </a:t>
            </a:r>
            <a:r>
              <a:rPr lang="sw-KE" sz="1150" b="1">
                <a:latin typeface="Calibri" panose="020F0502020204030204" pitchFamily="34" charset="0"/>
              </a:rPr>
              <a:t>wingi wa virusi </a:t>
            </a:r>
            <a:r>
              <a:rPr lang="sw-KE" sz="1150">
                <a:latin typeface="Calibri" panose="020F0502020204030204" pitchFamily="34" charset="0"/>
              </a:rPr>
              <a:t> yanaonyesha </a:t>
            </a:r>
            <a:r>
              <a:rPr lang="sw-KE" sz="1150" b="1" i="1">
                <a:latin typeface="Calibri" panose="020F0502020204030204" pitchFamily="34" charset="0"/>
              </a:rPr>
              <a:t> kiasi cha juu </a:t>
            </a:r>
            <a:r>
              <a:rPr lang="sw-KE" sz="1150" i="1">
                <a:latin typeface="Calibri" panose="020F0502020204030204" pitchFamily="34" charset="0"/>
              </a:rPr>
              <a:t>[ingiza matokeo ya mgonjwa]</a:t>
            </a:r>
            <a:r>
              <a:rPr lang="sw-KE" sz="1150">
                <a:latin typeface="Calibri" panose="020F0502020204030204" pitchFamily="34" charset="0"/>
              </a:rPr>
              <a:t>, lengo ni 					  kukidumishsa chini ya 1000.</a:t>
            </a:r>
          </a:p>
          <a:p>
            <a:pPr marL="285750" indent="-285750">
              <a:buFont typeface="Arial" panose="020B0604020202020204" pitchFamily="34" charset="0"/>
              <a:buChar char="•"/>
            </a:pPr>
            <a:r>
              <a:rPr lang="sw-KE" sz="1150">
                <a:latin typeface="Calibri" panose="020F0502020204030204" pitchFamily="34" charset="0"/>
              </a:rPr>
              <a:t>Hii inamaanisha kuwa </a:t>
            </a:r>
            <a:r>
              <a:rPr lang="sw-KE" sz="1150" b="1">
                <a:latin typeface="Calibri" panose="020F0502020204030204" pitchFamily="34" charset="0"/>
              </a:rPr>
              <a:t>HIV</a:t>
            </a:r>
            <a:r>
              <a:rPr lang="sw-KE" sz="1150">
                <a:latin typeface="Calibri" panose="020F0502020204030204" pitchFamily="34" charset="0"/>
              </a:rPr>
              <a:t> inazalisha virusi zaidi mwilini.</a:t>
            </a:r>
          </a:p>
          <a:p>
            <a:pPr marL="285750" indent="-285750">
              <a:buFont typeface="Arial" panose="020B0604020202020204" pitchFamily="34" charset="0"/>
              <a:buChar char="•"/>
            </a:pPr>
            <a:r>
              <a:rPr lang="sw-KE" sz="1150">
                <a:latin typeface="Calibri" panose="020F0502020204030204" pitchFamily="34" charset="0"/>
              </a:rPr>
              <a:t>Hii inaweza kuwa kwa sababu</a:t>
            </a:r>
            <a:r>
              <a:rPr lang="sw-KE" sz="1150" b="1">
                <a:latin typeface="Calibri" panose="020F0502020204030204" pitchFamily="34" charset="0"/>
              </a:rPr>
              <a:t>hutumii ARV</a:t>
            </a:r>
            <a:r>
              <a:rPr lang="sw-KE" sz="1150">
                <a:latin typeface="Calibri" panose="020F0502020204030204" pitchFamily="34" charset="0"/>
              </a:rPr>
              <a:t>kama ilivyoagizwa.</a:t>
            </a:r>
          </a:p>
          <a:p>
            <a:pPr marL="285750" indent="-285750">
              <a:buFont typeface="Arial" panose="020B0604020202020204" pitchFamily="34" charset="0"/>
              <a:buChar char="•"/>
            </a:pPr>
            <a:r>
              <a:rPr lang="sw-KE" sz="1150">
                <a:latin typeface="Calibri" panose="020F0502020204030204" pitchFamily="34" charset="0"/>
              </a:rPr>
              <a:t>Mfumo wako wa kinga (ulinzi) utakuwa dhaifu huku seli zako za CD4 zikipungua. Hali hii inaweza kuathiri ubongo wako, moyo, ini na figo na </a:t>
            </a:r>
            <a:r>
              <a:rPr lang="sw-KE" sz="1150" b="1">
                <a:latin typeface="Calibri" panose="020F0502020204030204" pitchFamily="34" charset="0"/>
              </a:rPr>
              <a:t>kukufanya uugue.</a:t>
            </a:r>
          </a:p>
          <a:p>
            <a:pPr marL="285750" indent="-285750">
              <a:buFont typeface="Arial" panose="020B0604020202020204" pitchFamily="34" charset="0"/>
              <a:buChar char="•"/>
            </a:pPr>
            <a:r>
              <a:rPr lang="sw-KE" sz="1150">
                <a:latin typeface="Calibri" panose="020F0502020204030204" pitchFamily="34" charset="0"/>
              </a:rPr>
              <a:t>Ukiwa na virusi vingi hivi katika damu, pia kuna uwezekano zaidi kuwa mtoto wako atapata HIV wakati wa ujauzito, kuzaliwa au kunyonya. </a:t>
            </a:r>
          </a:p>
          <a:p>
            <a:pPr marL="285750" indent="-285750">
              <a:buFont typeface="Arial" panose="020B0604020202020204" pitchFamily="34" charset="0"/>
              <a:buChar char="•"/>
            </a:pPr>
            <a:r>
              <a:rPr lang="sw-KE" sz="1150">
                <a:latin typeface="Calibri" panose="020F0502020204030204" pitchFamily="34" charset="0"/>
              </a:rPr>
              <a:t>Usipotumia ARV kama ilivyoagizwa, kila siku, </a:t>
            </a:r>
            <a:r>
              <a:rPr lang="sw-KE" sz="1150" b="1">
                <a:latin typeface="Calibri" panose="020F0502020204030204" pitchFamily="34" charset="0"/>
              </a:rPr>
              <a:t>virusi vinaweza kubadilika  </a:t>
            </a:r>
            <a:r>
              <a:rPr lang="sw-KE" sz="1150">
                <a:latin typeface="Calibri" panose="020F0502020204030204" pitchFamily="34" charset="0"/>
              </a:rPr>
              <a:t>na kuwa </a:t>
            </a:r>
            <a:r>
              <a:rPr lang="sw-KE" sz="1150" b="1">
                <a:latin typeface="Calibri" panose="020F0502020204030204" pitchFamily="34" charset="0"/>
              </a:rPr>
              <a:t> "sugu" dhidi ya ARV,</a:t>
            </a:r>
            <a:r>
              <a:rPr lang="sw-KE" sz="1150">
                <a:latin typeface="Calibri" panose="020F0502020204030204" pitchFamily="34" charset="0"/>
              </a:rPr>
              <a:t> maana kwamba hata utazitumia vizuri, hazitafanya kazi tena.</a:t>
            </a:r>
          </a:p>
          <a:p>
            <a:pPr marL="285750" indent="-285750">
              <a:buFont typeface="Arial" panose="020B0604020202020204" pitchFamily="34" charset="0"/>
              <a:buChar char="•"/>
            </a:pPr>
            <a:r>
              <a:rPr lang="sw-KE" sz="1150">
                <a:latin typeface="Calibri" panose="020F0502020204030204" pitchFamily="34" charset="0"/>
              </a:rPr>
              <a:t>Kutumia ARV kupunguza wingi wa virusi kunaweza kusaidia kumkinga mtoto wako dhidi ya kupata HIV wakati wa ujauzito, kuzaliwa au kunyonya.</a:t>
            </a:r>
          </a:p>
          <a:p>
            <a:pPr marL="285750" indent="-285750">
              <a:buFont typeface="Arial" panose="020B0604020202020204" pitchFamily="34" charset="0"/>
              <a:buChar char="•"/>
            </a:pPr>
            <a:r>
              <a:rPr lang="sw-KE" sz="1150">
                <a:latin typeface="Calibri" panose="020F0502020204030204" pitchFamily="34" charset="0"/>
              </a:rPr>
              <a:t>Ukiwa na kiasi kikubwa cha virusi, pia ni rahisi kumwambukiza mpenzi wako, hivyo ni muhimu sana kutumia kondomu wakati wote.</a:t>
            </a:r>
          </a:p>
          <a:p>
            <a:pPr marL="285750" indent="-285750">
              <a:buFont typeface="Arial" panose="020B0604020202020204" pitchFamily="34" charset="0"/>
              <a:buChar char="•"/>
            </a:pPr>
            <a:r>
              <a:rPr lang="sw-KE" sz="1150" b="1" u="sng">
                <a:latin typeface="Calibri" panose="020F0502020204030204" pitchFamily="34" charset="0"/>
              </a:rPr>
              <a:t>Wanawake wajawazito/waliojifungua hivi majuzi</a:t>
            </a:r>
            <a:r>
              <a:rPr lang="sw-KE" sz="1150">
                <a:latin typeface="Calibri" panose="020F0502020204030204" pitchFamily="34" charset="0"/>
              </a:rPr>
              <a:t>: Utampa mtoto wako ARV kila siku kwa angalau wiki 12. ARV za watoto wachanga humpa mtoto ulinzi wa ziada dhidi ya HIV. </a:t>
            </a:r>
          </a:p>
        </p:txBody>
      </p:sp>
      <p:cxnSp>
        <p:nvCxnSpPr>
          <p:cNvPr id="15" name="Straight Connector 14"/>
          <p:cNvCxnSpPr/>
          <p:nvPr/>
        </p:nvCxnSpPr>
        <p:spPr>
          <a:xfrm>
            <a:off x="2819400" y="1057364"/>
            <a:ext cx="0" cy="3209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6"/>
          </a:solidFill>
        </p:spPr>
        <p:txBody>
          <a:bodyPr>
            <a:noAutofit/>
          </a:bodyPr>
          <a:lstStyle/>
          <a:p>
            <a:pPr algn="l"/>
            <a:r>
              <a:rPr lang="sw-KE" sz="2800">
                <a:solidFill>
                  <a:srgbClr val="FFFFFF"/>
                </a:solidFill>
                <a:latin typeface="Calibri" panose="020F0502020204030204" pitchFamily="34" charset="0"/>
              </a:rPr>
              <a:t>	4. Virusi ni VINGI</a:t>
            </a:r>
          </a:p>
        </p:txBody>
      </p:sp>
      <p:sp>
        <p:nvSpPr>
          <p:cNvPr id="17" name="Rectangle 16"/>
          <p:cNvSpPr/>
          <p:nvPr/>
        </p:nvSpPr>
        <p:spPr>
          <a:xfrm>
            <a:off x="5791200" y="4599554"/>
            <a:ext cx="3124200" cy="1997391"/>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1"/>
          <p:cNvSpPr>
            <a:spLocks noGrp="1"/>
          </p:cNvSpPr>
          <p:nvPr>
            <p:ph sz="half" idx="1"/>
          </p:nvPr>
        </p:nvSpPr>
        <p:spPr>
          <a:xfrm>
            <a:off x="6386214" y="4648200"/>
            <a:ext cx="2605386" cy="1828800"/>
          </a:xfrm>
        </p:spPr>
        <p:txBody>
          <a:bodyPr>
            <a:normAutofit fontScale="70000" lnSpcReduction="20000"/>
          </a:bodyPr>
          <a:lstStyle/>
          <a:p>
            <a:r>
              <a:rPr lang="sw-KE" b="1">
                <a:latin typeface="Calibri" panose="020F0502020204030204" pitchFamily="34" charset="0"/>
              </a:rPr>
              <a:t>Maelekezo ya Mtoa Huduma:</a:t>
            </a:r>
          </a:p>
          <a:p>
            <a:r>
              <a:rPr lang="sw-KE">
                <a:latin typeface="Calibri" panose="020F0502020204030204" pitchFamily="34" charset="0"/>
              </a:rPr>
              <a:t>Hakikisha unadumisha heshima na kutomhukumu — usimlaumu wala kumkosoa:</a:t>
            </a:r>
          </a:p>
          <a:p>
            <a:r>
              <a:rPr lang="sw-KE" i="1">
                <a:latin typeface="Calibri" panose="020F0502020204030204" pitchFamily="34" charset="0"/>
              </a:rPr>
              <a:t>"Nimefurahi umekuja kupata matokeo yako ya kipimo cha wingi wa virusi. Sasa tunaweza kukusaidia kupunguza wingi wa virusi ili ujikinge wewe mwenyewe mtoto wako. “</a:t>
            </a:r>
          </a:p>
        </p:txBody>
      </p:sp>
      <p:pic>
        <p:nvPicPr>
          <p:cNvPr id="20"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711" y="4648200"/>
            <a:ext cx="544830" cy="8025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648200"/>
            <a:ext cx="518814" cy="533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DBF16C2-B618-41D6-BA79-60DC162E4D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0" y="274473"/>
            <a:ext cx="1371600" cy="984792"/>
          </a:xfrm>
          <a:prstGeom prst="rect">
            <a:avLst/>
          </a:prstGeom>
          <a:ln>
            <a:solidFill>
              <a:schemeClr val="tx1"/>
            </a:solidFill>
          </a:ln>
        </p:spPr>
      </p:pic>
    </p:spTree>
    <p:extLst>
      <p:ext uri="{BB962C8B-B14F-4D97-AF65-F5344CB8AC3E}">
        <p14:creationId xmlns:p14="http://schemas.microsoft.com/office/powerpoint/2010/main" val="626330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5"/>
          </a:solidFill>
        </p:spPr>
        <p:txBody>
          <a:bodyPr>
            <a:noAutofit/>
          </a:bodyPr>
          <a:lstStyle/>
          <a:p>
            <a:pPr algn="l"/>
            <a:r>
              <a:rPr lang="sw-KE" sz="2800">
                <a:solidFill>
                  <a:srgbClr val="FFFFFF"/>
                </a:solidFill>
                <a:latin typeface="Calibri" panose="020F0502020204030204" pitchFamily="34" charset="0"/>
              </a:rPr>
              <a:t>	5. Je, unatumia vipi ARV?</a:t>
            </a:r>
          </a:p>
        </p:txBody>
      </p:sp>
      <p:sp>
        <p:nvSpPr>
          <p:cNvPr id="4" name="TextBox 3"/>
          <p:cNvSpPr txBox="1"/>
          <p:nvPr/>
        </p:nvSpPr>
        <p:spPr>
          <a:xfrm>
            <a:off x="6172200" y="1313795"/>
            <a:ext cx="2695224" cy="4093428"/>
          </a:xfrm>
          <a:prstGeom prst="rect">
            <a:avLst/>
          </a:prstGeom>
          <a:noFill/>
        </p:spPr>
        <p:txBody>
          <a:bodyPr wrap="square" rtlCol="0">
            <a:spAutoFit/>
          </a:bodyPr>
          <a:lstStyle/>
          <a:p>
            <a:pPr marL="285750" indent="-285750">
              <a:buFont typeface="Wingdings" panose="05000000000000000000" pitchFamily="2" charset="2"/>
              <a:buChar char="Ø"/>
            </a:pPr>
            <a:r>
              <a:rPr lang="sw-KE" sz="2000">
                <a:latin typeface="Calibri" panose="020F0502020204030204" pitchFamily="34" charset="0"/>
              </a:rPr>
              <a:t>Inaweza kuwa vigumu kutumia ARV kila siku.</a:t>
            </a:r>
          </a:p>
          <a:p>
            <a:endParaRPr lang="en-US" sz="2000" dirty="0">
              <a:latin typeface="Calibri" panose="020F0502020204030204" pitchFamily="34" charset="0"/>
            </a:endParaRPr>
          </a:p>
          <a:p>
            <a:pPr marL="285750" indent="-285750">
              <a:buFont typeface="Wingdings" panose="05000000000000000000" pitchFamily="2" charset="2"/>
              <a:buChar char="Ø"/>
            </a:pPr>
            <a:r>
              <a:rPr lang="sw-KE" sz="2000">
                <a:latin typeface="Calibri" panose="020F0502020204030204" pitchFamily="34" charset="0"/>
              </a:rPr>
              <a:t>Tutakagua pamoja nawe tutapitia ni mara ngapi unatumia ARV zako na kuona jinsi unavyoweza kuboresha matumizi yako.</a:t>
            </a:r>
          </a:p>
          <a:p>
            <a:endParaRPr lang="en-US" sz="2000" dirty="0">
              <a:latin typeface="Calibri" panose="020F0502020204030204" pitchFamily="34" charset="0"/>
            </a:endParaRPr>
          </a:p>
          <a:p>
            <a:pPr marL="285750" indent="-285750">
              <a:buFont typeface="Wingdings" panose="05000000000000000000" pitchFamily="2" charset="2"/>
              <a:buChar char="Ø"/>
            </a:pPr>
            <a:r>
              <a:rPr lang="sw-KE" sz="2000">
                <a:latin typeface="Calibri" panose="020F0502020204030204" pitchFamily="34" charset="0"/>
              </a:rPr>
              <a:t>Ni mara ngapi unasema umekosa dozi ya ARV katika wiki iliyopita?</a:t>
            </a:r>
          </a:p>
        </p:txBody>
      </p:sp>
      <p:pic>
        <p:nvPicPr>
          <p:cNvPr id="3" name="Picture 2">
            <a:extLst>
              <a:ext uri="{FF2B5EF4-FFF2-40B4-BE49-F238E27FC236}">
                <a16:creationId xmlns:a16="http://schemas.microsoft.com/office/drawing/2014/main" id="{CBAFCBBF-E212-4550-8F9A-AC1D20C17E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1290" y="957540"/>
            <a:ext cx="4297339" cy="5900460"/>
          </a:xfrm>
          <a:prstGeom prst="rect">
            <a:avLst/>
          </a:prstGeom>
        </p:spPr>
      </p:pic>
    </p:spTree>
    <p:extLst>
      <p:ext uri="{BB962C8B-B14F-4D97-AF65-F5344CB8AC3E}">
        <p14:creationId xmlns:p14="http://schemas.microsoft.com/office/powerpoint/2010/main" val="3324579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057365"/>
            <a:ext cx="2819400" cy="2981236"/>
          </a:xfrm>
        </p:spPr>
        <p:txBody>
          <a:bodyPr>
            <a:normAutofit/>
          </a:bodyPr>
          <a:lstStyle/>
          <a:p>
            <a:r>
              <a:rPr lang="sw-KE" sz="16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Inaweza kuwa vigumu kutumia ARV kila siku.</a:t>
            </a:r>
          </a:p>
          <a:p>
            <a:pPr marL="285750" indent="-285750">
              <a:buFont typeface="Wingdings" panose="05000000000000000000" pitchFamily="2" charset="2"/>
              <a:buChar char="Ø"/>
            </a:pPr>
            <a:r>
              <a:rPr lang="sw-KE" sz="1600">
                <a:latin typeface="Calibri" panose="020F0502020204030204" pitchFamily="34" charset="0"/>
              </a:rPr>
              <a:t>Tutakagua pamoja nawe tutapitia ni mara ngapi unatumia ARV zako na kuona jinsi unavyoweza kuboresha matumizi yako.</a:t>
            </a:r>
          </a:p>
          <a:p>
            <a:pPr marL="285750" indent="-285750">
              <a:buFont typeface="Wingdings" panose="05000000000000000000" pitchFamily="2" charset="2"/>
              <a:buChar char="Ø"/>
            </a:pPr>
            <a:r>
              <a:rPr lang="sw-KE" sz="1600">
                <a:latin typeface="Calibri" panose="020F0502020204030204" pitchFamily="34" charset="0"/>
              </a:rPr>
              <a:t>Ni mara ngapi unasema umekosa dozi ya ARV katika wiki iliyopita?</a:t>
            </a:r>
          </a:p>
          <a:p>
            <a:pPr marL="285750" indent="-285750">
              <a:buFont typeface="Wingdings" panose="05000000000000000000" pitchFamily="2" charset="2"/>
              <a:buChar char="Ø"/>
            </a:pPr>
            <a:endParaRPr lang="en-US" sz="1600" dirty="0">
              <a:latin typeface="Calibri" panose="020F0502020204030204" pitchFamily="34" charset="0"/>
            </a:endParaRPr>
          </a:p>
        </p:txBody>
      </p:sp>
      <p:sp>
        <p:nvSpPr>
          <p:cNvPr id="21" name="Content Placeholder 1"/>
          <p:cNvSpPr>
            <a:spLocks noGrp="1"/>
          </p:cNvSpPr>
          <p:nvPr>
            <p:ph sz="half" idx="1"/>
          </p:nvPr>
        </p:nvSpPr>
        <p:spPr>
          <a:xfrm>
            <a:off x="3581401" y="1071384"/>
            <a:ext cx="5333999" cy="2586216"/>
          </a:xfrm>
        </p:spPr>
        <p:txBody>
          <a:bodyPr>
            <a:normAutofit fontScale="70000" lnSpcReduction="20000"/>
          </a:bodyPr>
          <a:lstStyle/>
          <a:p>
            <a:r>
              <a:rPr lang="sw-KE" sz="1900" b="1" dirty="0">
                <a:latin typeface="Calibri" panose="020F0502020204030204" pitchFamily="34" charset="0"/>
              </a:rPr>
              <a:t>VIDOKEZO VYA KUJADILI:</a:t>
            </a:r>
          </a:p>
          <a:p>
            <a:pPr marL="285750" indent="-285750">
              <a:buFont typeface="Arial" panose="020B0604020202020204" pitchFamily="34" charset="0"/>
              <a:buChar char="•"/>
            </a:pPr>
            <a:r>
              <a:rPr lang="sw-KE" dirty="0">
                <a:latin typeface="Calibri" panose="020F0502020204030204" pitchFamily="34" charset="0"/>
              </a:rPr>
              <a:t>Baadhi ya watu huona vigumu kutumia </a:t>
            </a:r>
            <a:r>
              <a:rPr lang="sw-KE" dirty="0" err="1">
                <a:latin typeface="Calibri" panose="020F0502020204030204" pitchFamily="34" charset="0"/>
              </a:rPr>
              <a:t>ARV</a:t>
            </a:r>
            <a:r>
              <a:rPr lang="sw-KE" dirty="0">
                <a:latin typeface="Calibri" panose="020F0502020204030204" pitchFamily="34" charset="0"/>
              </a:rPr>
              <a:t> kila                              siku.</a:t>
            </a:r>
          </a:p>
          <a:p>
            <a:pPr marL="285750" indent="-285750">
              <a:buFont typeface="Arial" panose="020B0604020202020204" pitchFamily="34" charset="0"/>
              <a:buChar char="•"/>
            </a:pPr>
            <a:r>
              <a:rPr lang="sw-KE" b="1" u="sng" dirty="0">
                <a:latin typeface="Calibri" panose="020F0502020204030204" pitchFamily="34" charset="0"/>
              </a:rPr>
              <a:t>Mapema baada ya kuzaliwa</a:t>
            </a:r>
            <a:r>
              <a:rPr lang="sw-KE" dirty="0">
                <a:latin typeface="Calibri" panose="020F0502020204030204" pitchFamily="34" charset="0"/>
              </a:rPr>
              <a:t>: Je, unampa mtoto wako </a:t>
            </a:r>
            <a:r>
              <a:rPr lang="sw-KE" dirty="0" err="1">
                <a:latin typeface="Calibri" panose="020F0502020204030204" pitchFamily="34" charset="0"/>
              </a:rPr>
              <a:t>ARV</a:t>
            </a:r>
            <a:r>
              <a:rPr lang="sw-KE" dirty="0">
                <a:latin typeface="Calibri" panose="020F0502020204030204" pitchFamily="34" charset="0"/>
              </a:rPr>
              <a:t> wakati gani? Mara nyingi kina mama huwapa watoto wao wachanga </a:t>
            </a:r>
            <a:r>
              <a:rPr lang="sw-KE" dirty="0" err="1">
                <a:latin typeface="Calibri" panose="020F0502020204030204" pitchFamily="34" charset="0"/>
              </a:rPr>
              <a:t>ARV</a:t>
            </a:r>
            <a:r>
              <a:rPr lang="sw-KE" dirty="0">
                <a:latin typeface="Calibri" panose="020F0502020204030204" pitchFamily="34" charset="0"/>
              </a:rPr>
              <a:t> baada tu ya kutumia dozi yao.</a:t>
            </a:r>
          </a:p>
          <a:p>
            <a:pPr marL="285750" indent="-285750">
              <a:buFont typeface="Arial" panose="020B0604020202020204" pitchFamily="34" charset="0"/>
              <a:buChar char="•"/>
            </a:pPr>
            <a:r>
              <a:rPr lang="sw-KE" dirty="0">
                <a:latin typeface="Calibri" panose="020F0502020204030204" pitchFamily="34" charset="0"/>
              </a:rPr>
              <a:t>Watu wengi wana hushindwa kutumia dawa zao wakati fulani.</a:t>
            </a:r>
          </a:p>
          <a:p>
            <a:pPr marL="285750" indent="-285750">
              <a:buFont typeface="Arial" panose="020B0604020202020204" pitchFamily="34" charset="0"/>
              <a:buChar char="•"/>
            </a:pPr>
            <a:r>
              <a:rPr lang="sw-KE" sz="1900" b="1" u="sng" dirty="0">
                <a:latin typeface="Calibri" panose="020F0502020204030204" pitchFamily="34" charset="0"/>
              </a:rPr>
              <a:t>Mapema baada ya kuzaliwa</a:t>
            </a:r>
            <a:r>
              <a:rPr lang="sw-KE" sz="1900" dirty="0">
                <a:latin typeface="Calibri" panose="020F0502020204030204" pitchFamily="34" charset="0"/>
              </a:rPr>
              <a:t>: Ni mara ngapi unasema umekosa kumpa mtoto wako dozi ya </a:t>
            </a:r>
            <a:r>
              <a:rPr lang="sw-KE" sz="1900" dirty="0" err="1">
                <a:latin typeface="Calibri" panose="020F0502020204030204" pitchFamily="34" charset="0"/>
              </a:rPr>
              <a:t>ARV</a:t>
            </a:r>
            <a:r>
              <a:rPr lang="sw-KE" sz="1900" dirty="0">
                <a:latin typeface="Calibri" panose="020F0502020204030204" pitchFamily="34" charset="0"/>
              </a:rPr>
              <a:t> katika wiki iliyopita? </a:t>
            </a:r>
          </a:p>
          <a:p>
            <a:pPr marL="285750" indent="-285750">
              <a:buFont typeface="Arial" panose="020B0604020202020204" pitchFamily="34" charset="0"/>
              <a:buChar char="•"/>
            </a:pPr>
            <a:r>
              <a:rPr lang="sw-KE" dirty="0">
                <a:latin typeface="Calibri" panose="020F0502020204030204" pitchFamily="34" charset="0"/>
              </a:rPr>
              <a:t>Tafadhali jaribu kukumbuka wiki iliyopita, unafikiri umekosa </a:t>
            </a:r>
            <a:r>
              <a:rPr lang="sw-KE" sz="1900" dirty="0">
                <a:latin typeface="Calibri" panose="020F0502020204030204" pitchFamily="34" charset="0"/>
              </a:rPr>
              <a:t> dawa (zako mwenyewe) za </a:t>
            </a:r>
            <a:r>
              <a:rPr lang="sw-KE" sz="1900" dirty="0" err="1">
                <a:latin typeface="Calibri" panose="020F0502020204030204" pitchFamily="34" charset="0"/>
              </a:rPr>
              <a:t>ARV</a:t>
            </a:r>
            <a:r>
              <a:rPr lang="sw-KE" sz="1900" dirty="0">
                <a:latin typeface="Calibri" panose="020F0502020204030204" pitchFamily="34" charset="0"/>
              </a:rPr>
              <a:t> (siku) ngapi? Je, ni kiasi gani cha dozi za mtoto wako ambacho umekosa?</a:t>
            </a:r>
          </a:p>
          <a:p>
            <a:pPr marL="695849" lvl="1" indent="-285750">
              <a:buFont typeface="Arial" panose="020B0604020202020204" pitchFamily="34" charset="0"/>
              <a:buChar char="•"/>
            </a:pPr>
            <a:r>
              <a:rPr lang="sw-KE" dirty="0">
                <a:latin typeface="Calibri" panose="020F0502020204030204" pitchFamily="34" charset="0"/>
              </a:rPr>
              <a:t>Je, hii ilikuwa ni wiki ya kawaida?</a:t>
            </a:r>
          </a:p>
          <a:p>
            <a:pPr marL="695849" lvl="1" indent="-285750">
              <a:buFont typeface="Arial" panose="020B0604020202020204" pitchFamily="34" charset="0"/>
              <a:buChar char="•"/>
            </a:pPr>
            <a:r>
              <a:rPr lang="sw-KE" dirty="0">
                <a:latin typeface="Calibri" panose="020F0502020204030204" pitchFamily="34" charset="0"/>
              </a:rPr>
              <a:t>Na vipi mwezi uliopita?</a:t>
            </a:r>
          </a:p>
        </p:txBody>
      </p:sp>
      <p:cxnSp>
        <p:nvCxnSpPr>
          <p:cNvPr id="15" name="Straight Connector 14"/>
          <p:cNvCxnSpPr/>
          <p:nvPr/>
        </p:nvCxnSpPr>
        <p:spPr>
          <a:xfrm>
            <a:off x="3429000" y="1057364"/>
            <a:ext cx="0" cy="27526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6858000" y="3276600"/>
            <a:ext cx="2057400" cy="3320345"/>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1"/>
          <p:cNvSpPr>
            <a:spLocks noGrp="1"/>
          </p:cNvSpPr>
          <p:nvPr>
            <p:ph sz="half" idx="1"/>
          </p:nvPr>
        </p:nvSpPr>
        <p:spPr>
          <a:xfrm>
            <a:off x="6934200" y="4038600"/>
            <a:ext cx="1981200" cy="2438400"/>
          </a:xfrm>
        </p:spPr>
        <p:txBody>
          <a:bodyPr>
            <a:normAutofit fontScale="62500" lnSpcReduction="20000"/>
          </a:bodyPr>
          <a:lstStyle/>
          <a:p>
            <a:r>
              <a:rPr lang="sw-KE" sz="2100" b="1">
                <a:latin typeface="Calibri" panose="020F0502020204030204" pitchFamily="34" charset="0"/>
              </a:rPr>
              <a:t>Maelekezo ya Mtoa Huduma:</a:t>
            </a:r>
          </a:p>
          <a:p>
            <a:pPr marL="342900" indent="-342900">
              <a:buAutoNum type="arabicPeriod"/>
            </a:pPr>
            <a:r>
              <a:rPr lang="sw-KE">
                <a:latin typeface="Calibri" panose="020F0502020204030204" pitchFamily="34" charset="0"/>
              </a:rPr>
              <a:t>Mwagize mgonjwa akumbuke wiki iliyopita na idadi ya kozi alizokosa. </a:t>
            </a:r>
          </a:p>
          <a:p>
            <a:pPr marL="342900" indent="-342900">
              <a:buAutoNum type="arabicPeriod"/>
            </a:pPr>
            <a:r>
              <a:rPr lang="sw-KE">
                <a:latin typeface="Calibri" panose="020F0502020204030204" pitchFamily="34" charset="0"/>
              </a:rPr>
              <a:t>Muulize kama hii ni hali ya kawaida.</a:t>
            </a:r>
          </a:p>
          <a:p>
            <a:pPr marL="342900" indent="-342900">
              <a:buAutoNum type="arabicPeriod"/>
            </a:pPr>
            <a:r>
              <a:rPr lang="sw-KE">
                <a:latin typeface="Calibri" panose="020F0502020204030204" pitchFamily="34" charset="0"/>
              </a:rPr>
              <a:t>Baini alikosa dozi gapi mwezi uliopita. </a:t>
            </a:r>
          </a:p>
          <a:p>
            <a:pPr marL="342900" indent="-342900">
              <a:buAutoNum type="arabicPeriod"/>
            </a:pPr>
            <a:r>
              <a:rPr lang="sw-KE">
                <a:latin typeface="Calibri" panose="020F0502020204030204" pitchFamily="34" charset="0"/>
              </a:rPr>
              <a:t>Ukitumia jedwali lililo upande wa kushoto, baini kama uzingatiaji wa mgonjwa ni mzuri, wa wastani au mbaya.</a:t>
            </a:r>
          </a:p>
        </p:txBody>
      </p:sp>
      <p:pic>
        <p:nvPicPr>
          <p:cNvPr id="22"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200" y="33909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0" y="-3675"/>
            <a:ext cx="9144000" cy="848697"/>
          </a:xfrm>
          <a:prstGeom prst="rect">
            <a:avLst/>
          </a:prstGeom>
          <a:solidFill>
            <a:schemeClr val="accent5"/>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sw-KE" sz="2800">
                <a:solidFill>
                  <a:srgbClr val="FFFFFF"/>
                </a:solidFill>
                <a:latin typeface="Calibri" panose="020F0502020204030204" pitchFamily="34" charset="0"/>
              </a:rPr>
              <a:t>	5. Je, unatumia vipi ARV?</a:t>
            </a:r>
          </a:p>
        </p:txBody>
      </p:sp>
      <p:sp>
        <p:nvSpPr>
          <p:cNvPr id="24" name="Rectangle 23"/>
          <p:cNvSpPr/>
          <p:nvPr/>
        </p:nvSpPr>
        <p:spPr>
          <a:xfrm>
            <a:off x="228600" y="3924300"/>
            <a:ext cx="6553200" cy="2672645"/>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39" y="3947391"/>
            <a:ext cx="594088" cy="457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Table 25"/>
          <p:cNvGraphicFramePr>
            <a:graphicFrameLocks noGrp="1"/>
          </p:cNvGraphicFramePr>
          <p:nvPr>
            <p:extLst>
              <p:ext uri="{D42A27DB-BD31-4B8C-83A1-F6EECF244321}">
                <p14:modId xmlns:p14="http://schemas.microsoft.com/office/powerpoint/2010/main" val="575329336"/>
              </p:ext>
            </p:extLst>
          </p:nvPr>
        </p:nvGraphicFramePr>
        <p:xfrm>
          <a:off x="2971800" y="4150662"/>
          <a:ext cx="3733800" cy="2250138"/>
        </p:xfrm>
        <a:graphic>
          <a:graphicData uri="http://schemas.openxmlformats.org/drawingml/2006/table">
            <a:tbl>
              <a:tblPr firstRow="1" bandRow="1">
                <a:tableStyleId>{8EC20E35-A176-4012-BC5E-935CFFF8708E}</a:tableStyleId>
              </a:tblPr>
              <a:tblGrid>
                <a:gridCol w="2610806">
                  <a:extLst>
                    <a:ext uri="{9D8B030D-6E8A-4147-A177-3AD203B41FA5}">
                      <a16:colId xmlns:a16="http://schemas.microsoft.com/office/drawing/2014/main" val="20000"/>
                    </a:ext>
                  </a:extLst>
                </a:gridCol>
                <a:gridCol w="1122994">
                  <a:extLst>
                    <a:ext uri="{9D8B030D-6E8A-4147-A177-3AD203B41FA5}">
                      <a16:colId xmlns:a16="http://schemas.microsoft.com/office/drawing/2014/main" val="20001"/>
                    </a:ext>
                  </a:extLst>
                </a:gridCol>
              </a:tblGrid>
              <a:tr h="329349">
                <a:tc>
                  <a:txBody>
                    <a:bodyPr/>
                    <a:lstStyle/>
                    <a:p>
                      <a:pPr algn="ctr"/>
                      <a:r>
                        <a:rPr lang="sw-KE" sz="1000">
                          <a:latin typeface="Calibri" panose="020F0502020204030204" pitchFamily="34" charset="0"/>
                        </a:rPr>
                        <a:t>Idadi ya dozi</a:t>
                      </a:r>
                      <a:r>
                        <a:rPr lang="sw-KE" sz="1000" baseline="0">
                          <a:latin typeface="Calibri" panose="020F0502020204030204" pitchFamily="34" charset="0"/>
                        </a:rPr>
                        <a:t> alizokosa kwa kila mwezi</a:t>
                      </a:r>
                    </a:p>
                  </a:txBody>
                  <a:tcPr marL="83127" marR="83127" marT="40341" marB="40341"/>
                </a:tc>
                <a:tc>
                  <a:txBody>
                    <a:bodyPr/>
                    <a:lstStyle/>
                    <a:p>
                      <a:pPr algn="ctr"/>
                      <a:r>
                        <a:rPr lang="sw-KE" sz="1000">
                          <a:latin typeface="Calibri" panose="020F0502020204030204" pitchFamily="34" charset="0"/>
                        </a:rPr>
                        <a:t>Aina yakuzingatiaji</a:t>
                      </a:r>
                    </a:p>
                  </a:txBody>
                  <a:tcPr marL="83127" marR="83127" marT="40341" marB="40341"/>
                </a:tc>
                <a:extLst>
                  <a:ext uri="{0D108BD9-81ED-4DB2-BD59-A6C34878D82A}">
                    <a16:rowId xmlns:a16="http://schemas.microsoft.com/office/drawing/2014/main" val="10000"/>
                  </a:ext>
                </a:extLst>
              </a:tr>
              <a:tr h="205616">
                <a:tc>
                  <a:txBody>
                    <a:bodyPr/>
                    <a:lstStyle/>
                    <a:p>
                      <a:pPr algn="ctr"/>
                      <a:r>
                        <a:rPr lang="sw-KE" sz="1000">
                          <a:latin typeface="Calibri" panose="020F0502020204030204" pitchFamily="34" charset="0"/>
                        </a:rPr>
                        <a:t>Wagonjwa wanaotumia kipimo kimoja</a:t>
                      </a:r>
                      <a:r>
                        <a:rPr lang="sw-KE" sz="1000" baseline="0">
                          <a:latin typeface="Calibri" panose="020F0502020204030204" pitchFamily="34" charset="0"/>
                        </a:rPr>
                        <a:t> kila siku</a:t>
                      </a:r>
                    </a:p>
                  </a:txBody>
                  <a:tcPr marL="83127" marR="83127" marT="40341" marB="40341"/>
                </a:tc>
                <a:tc>
                  <a:txBody>
                    <a:bodyPr/>
                    <a:lstStyle/>
                    <a:p>
                      <a:pPr algn="l" rtl="0"/>
                      <a:endParaRPr lang="en-US" sz="1000" dirty="0">
                        <a:latin typeface="Calibri" panose="020F0502020204030204" pitchFamily="34" charset="0"/>
                      </a:endParaRPr>
                    </a:p>
                  </a:txBody>
                  <a:tcPr marL="83127" marR="83127" marT="40341" marB="40341"/>
                </a:tc>
                <a:extLst>
                  <a:ext uri="{0D108BD9-81ED-4DB2-BD59-A6C34878D82A}">
                    <a16:rowId xmlns:a16="http://schemas.microsoft.com/office/drawing/2014/main" val="10001"/>
                  </a:ext>
                </a:extLst>
              </a:tr>
              <a:tr h="205616">
                <a:tc>
                  <a:txBody>
                    <a:bodyPr/>
                    <a:lstStyle/>
                    <a:p>
                      <a:pPr algn="ctr"/>
                      <a:r>
                        <a:rPr lang="sw-KE" sz="1000">
                          <a:latin typeface="Calibri" panose="020F0502020204030204" pitchFamily="34" charset="0"/>
                        </a:rPr>
                        <a:t>Chini ya dozi 2</a:t>
                      </a:r>
                    </a:p>
                  </a:txBody>
                  <a:tcPr marL="83127" marR="83127" marT="40341" marB="40341"/>
                </a:tc>
                <a:tc>
                  <a:txBody>
                    <a:bodyPr/>
                    <a:lstStyle/>
                    <a:p>
                      <a:pPr algn="ctr"/>
                      <a:r>
                        <a:rPr lang="sw-KE" sz="1000">
                          <a:latin typeface="Calibri" panose="020F0502020204030204" pitchFamily="34" charset="0"/>
                        </a:rPr>
                        <a:t>Nzuri</a:t>
                      </a:r>
                    </a:p>
                  </a:txBody>
                  <a:tcPr marL="83127" marR="83127" marT="40341" marB="40341"/>
                </a:tc>
                <a:extLst>
                  <a:ext uri="{0D108BD9-81ED-4DB2-BD59-A6C34878D82A}">
                    <a16:rowId xmlns:a16="http://schemas.microsoft.com/office/drawing/2014/main" val="10002"/>
                  </a:ext>
                </a:extLst>
              </a:tr>
              <a:tr h="205616">
                <a:tc>
                  <a:txBody>
                    <a:bodyPr/>
                    <a:lstStyle/>
                    <a:p>
                      <a:pPr algn="ctr"/>
                      <a:r>
                        <a:rPr lang="sw-KE" sz="1000">
                          <a:latin typeface="Calibri" panose="020F0502020204030204" pitchFamily="34" charset="0"/>
                        </a:rPr>
                        <a:t>Dozi 2-4</a:t>
                      </a:r>
                    </a:p>
                  </a:txBody>
                  <a:tcPr marL="83127" marR="83127" marT="40341" marB="40341"/>
                </a:tc>
                <a:tc>
                  <a:txBody>
                    <a:bodyPr/>
                    <a:lstStyle/>
                    <a:p>
                      <a:pPr algn="ctr"/>
                      <a:r>
                        <a:rPr lang="sw-KE" sz="1000">
                          <a:latin typeface="Calibri" panose="020F0502020204030204" pitchFamily="34" charset="0"/>
                        </a:rPr>
                        <a:t>Wastani</a:t>
                      </a:r>
                    </a:p>
                  </a:txBody>
                  <a:tcPr marL="83127" marR="83127" marT="40341" marB="40341"/>
                </a:tc>
                <a:extLst>
                  <a:ext uri="{0D108BD9-81ED-4DB2-BD59-A6C34878D82A}">
                    <a16:rowId xmlns:a16="http://schemas.microsoft.com/office/drawing/2014/main" val="10003"/>
                  </a:ext>
                </a:extLst>
              </a:tr>
              <a:tr h="205616">
                <a:tc>
                  <a:txBody>
                    <a:bodyPr/>
                    <a:lstStyle/>
                    <a:p>
                      <a:pPr algn="ctr"/>
                      <a:r>
                        <a:rPr lang="sw-KE" sz="1000">
                          <a:latin typeface="Calibri" panose="020F0502020204030204" pitchFamily="34" charset="0"/>
                        </a:rPr>
                        <a:t>Zaidi ya dozi 4</a:t>
                      </a:r>
                    </a:p>
                  </a:txBody>
                  <a:tcPr marL="83127" marR="83127" marT="40341" marB="40341"/>
                </a:tc>
                <a:tc>
                  <a:txBody>
                    <a:bodyPr/>
                    <a:lstStyle/>
                    <a:p>
                      <a:pPr algn="ctr"/>
                      <a:r>
                        <a:rPr lang="sw-KE" sz="1000">
                          <a:latin typeface="Calibri" panose="020F0502020204030204" pitchFamily="34" charset="0"/>
                        </a:rPr>
                        <a:t>Mbaya</a:t>
                      </a:r>
                    </a:p>
                  </a:txBody>
                  <a:tcPr marL="83127" marR="83127" marT="40341" marB="40341"/>
                </a:tc>
                <a:extLst>
                  <a:ext uri="{0D108BD9-81ED-4DB2-BD59-A6C34878D82A}">
                    <a16:rowId xmlns:a16="http://schemas.microsoft.com/office/drawing/2014/main" val="10004"/>
                  </a:ext>
                </a:extLst>
              </a:tr>
              <a:tr h="205616">
                <a:tc>
                  <a:txBody>
                    <a:bodyPr/>
                    <a:lstStyle/>
                    <a:p>
                      <a:pPr algn="ctr"/>
                      <a:r>
                        <a:rPr lang="sw-KE" sz="1000">
                          <a:latin typeface="Calibri" panose="020F0502020204030204" pitchFamily="34" charset="0"/>
                        </a:rPr>
                        <a:t>Wagonjwa wanaotumia vipimo viwili kila siku</a:t>
                      </a:r>
                    </a:p>
                  </a:txBody>
                  <a:tcPr marL="83127" marR="83127" marT="40341" marB="40341"/>
                </a:tc>
                <a:tc>
                  <a:txBody>
                    <a:bodyPr/>
                    <a:lstStyle/>
                    <a:p>
                      <a:pPr algn="l" rtl="0"/>
                      <a:endParaRPr lang="en-US" sz="1000" dirty="0">
                        <a:latin typeface="Calibri" panose="020F0502020204030204" pitchFamily="34" charset="0"/>
                      </a:endParaRPr>
                    </a:p>
                  </a:txBody>
                  <a:tcPr marL="83127" marR="83127" marT="40341" marB="40341"/>
                </a:tc>
                <a:extLst>
                  <a:ext uri="{0D108BD9-81ED-4DB2-BD59-A6C34878D82A}">
                    <a16:rowId xmlns:a16="http://schemas.microsoft.com/office/drawing/2014/main" val="10005"/>
                  </a:ext>
                </a:extLst>
              </a:tr>
              <a:tr h="205616">
                <a:tc>
                  <a:txBody>
                    <a:bodyPr/>
                    <a:lstStyle/>
                    <a:p>
                      <a:pPr algn="ctr"/>
                      <a:r>
                        <a:rPr lang="sw-KE" sz="1000" baseline="0">
                          <a:latin typeface="Calibri" panose="020F0502020204030204" pitchFamily="34" charset="0"/>
                        </a:rPr>
                        <a:t>Chini ya dozi 4</a:t>
                      </a:r>
                    </a:p>
                  </a:txBody>
                  <a:tcPr marL="83127" marR="83127" marT="40341" marB="40341"/>
                </a:tc>
                <a:tc>
                  <a:txBody>
                    <a:bodyPr/>
                    <a:lstStyle/>
                    <a:p>
                      <a:pPr algn="ctr"/>
                      <a:r>
                        <a:rPr lang="sw-KE" sz="1000">
                          <a:latin typeface="Calibri" panose="020F0502020204030204" pitchFamily="34" charset="0"/>
                        </a:rPr>
                        <a:t>Nzuri </a:t>
                      </a:r>
                    </a:p>
                  </a:txBody>
                  <a:tcPr marL="83127" marR="83127" marT="40341" marB="40341"/>
                </a:tc>
                <a:extLst>
                  <a:ext uri="{0D108BD9-81ED-4DB2-BD59-A6C34878D82A}">
                    <a16:rowId xmlns:a16="http://schemas.microsoft.com/office/drawing/2014/main" val="10006"/>
                  </a:ext>
                </a:extLst>
              </a:tr>
              <a:tr h="205616">
                <a:tc>
                  <a:txBody>
                    <a:bodyPr/>
                    <a:lstStyle/>
                    <a:p>
                      <a:pPr algn="ctr"/>
                      <a:r>
                        <a:rPr lang="sw-KE" sz="1000">
                          <a:latin typeface="Calibri" panose="020F0502020204030204" pitchFamily="34" charset="0"/>
                        </a:rPr>
                        <a:t>Dozi </a:t>
                      </a:r>
                      <a:r>
                        <a:rPr lang="sw-KE" sz="1000" baseline="0">
                          <a:latin typeface="Calibri" panose="020F0502020204030204" pitchFamily="34" charset="0"/>
                        </a:rPr>
                        <a:t> 4-8</a:t>
                      </a:r>
                    </a:p>
                  </a:txBody>
                  <a:tcPr marL="83127" marR="83127" marT="40341" marB="40341"/>
                </a:tc>
                <a:tc>
                  <a:txBody>
                    <a:bodyPr/>
                    <a:lstStyle/>
                    <a:p>
                      <a:pPr algn="ctr"/>
                      <a:r>
                        <a:rPr lang="sw-KE" sz="1000">
                          <a:latin typeface="Calibri" panose="020F0502020204030204" pitchFamily="34" charset="0"/>
                        </a:rPr>
                        <a:t>Wastani</a:t>
                      </a:r>
                    </a:p>
                  </a:txBody>
                  <a:tcPr marL="83127" marR="83127" marT="40341" marB="40341"/>
                </a:tc>
                <a:extLst>
                  <a:ext uri="{0D108BD9-81ED-4DB2-BD59-A6C34878D82A}">
                    <a16:rowId xmlns:a16="http://schemas.microsoft.com/office/drawing/2014/main" val="10007"/>
                  </a:ext>
                </a:extLst>
              </a:tr>
              <a:tr h="205616">
                <a:tc>
                  <a:txBody>
                    <a:bodyPr/>
                    <a:lstStyle/>
                    <a:p>
                      <a:pPr algn="ctr"/>
                      <a:r>
                        <a:rPr lang="sw-KE" sz="1000">
                          <a:latin typeface="Calibri" panose="020F0502020204030204" pitchFamily="34" charset="0"/>
                        </a:rPr>
                        <a:t>Zaidi ya dozi 8</a:t>
                      </a:r>
                    </a:p>
                  </a:txBody>
                  <a:tcPr marL="83127" marR="83127" marT="40341" marB="40341"/>
                </a:tc>
                <a:tc>
                  <a:txBody>
                    <a:bodyPr/>
                    <a:lstStyle/>
                    <a:p>
                      <a:pPr algn="ctr"/>
                      <a:r>
                        <a:rPr lang="sw-KE" sz="1000">
                          <a:latin typeface="Calibri" panose="020F0502020204030204" pitchFamily="34" charset="0"/>
                        </a:rPr>
                        <a:t>Mbaya</a:t>
                      </a:r>
                    </a:p>
                  </a:txBody>
                  <a:tcPr marL="83127" marR="83127" marT="40341" marB="40341"/>
                </a:tc>
                <a:extLst>
                  <a:ext uri="{0D108BD9-81ED-4DB2-BD59-A6C34878D82A}">
                    <a16:rowId xmlns:a16="http://schemas.microsoft.com/office/drawing/2014/main" val="10008"/>
                  </a:ext>
                </a:extLst>
              </a:tr>
            </a:tbl>
          </a:graphicData>
        </a:graphic>
      </p:graphicFrame>
      <p:sp>
        <p:nvSpPr>
          <p:cNvPr id="27" name="Content Placeholder 1"/>
          <p:cNvSpPr>
            <a:spLocks noGrp="1"/>
          </p:cNvSpPr>
          <p:nvPr>
            <p:ph sz="half" idx="1"/>
          </p:nvPr>
        </p:nvSpPr>
        <p:spPr>
          <a:xfrm>
            <a:off x="304800" y="4041422"/>
            <a:ext cx="2590800" cy="2438400"/>
          </a:xfrm>
        </p:spPr>
        <p:txBody>
          <a:bodyPr>
            <a:normAutofit fontScale="55000" lnSpcReduction="20000"/>
          </a:bodyPr>
          <a:lstStyle/>
          <a:p>
            <a:r>
              <a:rPr lang="sw-KE" sz="2100" b="1" dirty="0">
                <a:latin typeface="Calibri" panose="020F0502020204030204" pitchFamily="34" charset="0"/>
              </a:rPr>
              <a:t>	    </a:t>
            </a:r>
            <a:r>
              <a:rPr lang="sw-KE" sz="2400" b="1" dirty="0">
                <a:latin typeface="Calibri" panose="020F0502020204030204" pitchFamily="34" charset="0"/>
              </a:rPr>
              <a:t>Hati</a:t>
            </a:r>
          </a:p>
          <a:p>
            <a:endParaRPr lang="en-US" sz="2100" b="1" dirty="0">
              <a:latin typeface="Calibri" panose="020F0502020204030204" pitchFamily="34" charset="0"/>
            </a:endParaRPr>
          </a:p>
          <a:p>
            <a:pPr marL="173038" indent="-173038">
              <a:buFont typeface="Arial" panose="020B0604020202020204" pitchFamily="34" charset="0"/>
              <a:buChar char="•"/>
            </a:pPr>
            <a:r>
              <a:rPr lang="sw-KE" sz="2100" dirty="0">
                <a:latin typeface="Calibri" panose="020F0502020204030204" pitchFamily="34" charset="0"/>
              </a:rPr>
              <a:t>Jaza safu ya kwanza ya kipindi cha 1 cha uzingatiaji ulioboreshwa kinachohusu </a:t>
            </a:r>
            <a:r>
              <a:rPr lang="sw-KE" sz="2100" b="1" dirty="0">
                <a:latin typeface="Calibri" panose="020F0502020204030204" pitchFamily="34" charset="0"/>
              </a:rPr>
              <a:t>Zana</a:t>
            </a:r>
            <a:r>
              <a:rPr lang="sw-KE" sz="2100" dirty="0">
                <a:latin typeface="Calibri" panose="020F0502020204030204" pitchFamily="34" charset="0"/>
              </a:rPr>
              <a:t> </a:t>
            </a:r>
            <a:r>
              <a:rPr lang="sw-KE" sz="2100" b="1" dirty="0">
                <a:latin typeface="Calibri" panose="020F0502020204030204" pitchFamily="34" charset="0"/>
              </a:rPr>
              <a:t>ya Mpango wa Uzingatiaji Ulioboreshwa</a:t>
            </a:r>
            <a:r>
              <a:rPr lang="sw-KE" sz="2100" dirty="0">
                <a:latin typeface="Calibri" panose="020F0502020204030204" pitchFamily="34" charset="0"/>
              </a:rPr>
              <a:t> na utie alama ya kuzingatia ya mama kuwa nzuri, wastani au mbaya, kulingana na idadi ya dozi alizokosa kwa mwezi (kulingana na jedwali).</a:t>
            </a:r>
          </a:p>
          <a:p>
            <a:pPr marL="173038" indent="-173038">
              <a:buFont typeface="Arial" panose="020B0604020202020204" pitchFamily="34" charset="0"/>
              <a:buChar char="•"/>
            </a:pPr>
            <a:r>
              <a:rPr lang="sw-KE" sz="2100" b="1" u="sng" dirty="0">
                <a:latin typeface="Calibri" panose="020F0502020204030204" pitchFamily="34" charset="0"/>
              </a:rPr>
              <a:t>Wanawake wa mapema baada ya kujifungua</a:t>
            </a:r>
            <a:r>
              <a:rPr lang="sw-KE" sz="2100" dirty="0">
                <a:latin typeface="Calibri" panose="020F0502020204030204" pitchFamily="34" charset="0"/>
              </a:rPr>
              <a:t>: Fanya vivyo hivyo kwa uzingatiaji wa kipimo cha </a:t>
            </a:r>
            <a:r>
              <a:rPr lang="sw-KE" sz="2100" dirty="0" err="1">
                <a:latin typeface="Calibri" panose="020F0502020204030204" pitchFamily="34" charset="0"/>
              </a:rPr>
              <a:t>ARV</a:t>
            </a:r>
            <a:r>
              <a:rPr lang="sw-KE" sz="2100" dirty="0">
                <a:latin typeface="Calibri" panose="020F0502020204030204" pitchFamily="34" charset="0"/>
              </a:rPr>
              <a:t> za watoto wachanga za kuzuia kuambukizwa. </a:t>
            </a:r>
          </a:p>
        </p:txBody>
      </p:sp>
      <p:pic>
        <p:nvPicPr>
          <p:cNvPr id="16" name="Picture 15">
            <a:extLst>
              <a:ext uri="{FF2B5EF4-FFF2-40B4-BE49-F238E27FC236}">
                <a16:creationId xmlns:a16="http://schemas.microsoft.com/office/drawing/2014/main" id="{CBAFCBBF-E212-4550-8F9A-AC1D20C17E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4342" y="-3675"/>
            <a:ext cx="1463457" cy="1330997"/>
          </a:xfrm>
          <a:prstGeom prst="rect">
            <a:avLst/>
          </a:prstGeom>
          <a:ln>
            <a:solidFill>
              <a:schemeClr val="tx1"/>
            </a:solidFill>
          </a:ln>
        </p:spPr>
      </p:pic>
    </p:spTree>
    <p:extLst>
      <p:ext uri="{BB962C8B-B14F-4D97-AF65-F5344CB8AC3E}">
        <p14:creationId xmlns:p14="http://schemas.microsoft.com/office/powerpoint/2010/main" val="385980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5"/>
          </a:solidFill>
        </p:spPr>
        <p:txBody>
          <a:bodyPr>
            <a:noAutofit/>
          </a:bodyPr>
          <a:lstStyle/>
          <a:p>
            <a:pPr algn="l"/>
            <a:r>
              <a:rPr lang="sw-KE" sz="2800">
                <a:solidFill>
                  <a:srgbClr val="FFFFFF"/>
                </a:solidFill>
                <a:latin typeface="Calibri" panose="020F0502020204030204" pitchFamily="34" charset="0"/>
              </a:rPr>
              <a:t>	6. Unakumbwa na changamoto gani unapotumia ARV?</a:t>
            </a:r>
          </a:p>
        </p:txBody>
      </p:sp>
      <p:sp>
        <p:nvSpPr>
          <p:cNvPr id="4" name="TextBox 3"/>
          <p:cNvSpPr txBox="1"/>
          <p:nvPr/>
        </p:nvSpPr>
        <p:spPr>
          <a:xfrm>
            <a:off x="304800" y="5105400"/>
            <a:ext cx="5743224" cy="1323439"/>
          </a:xfrm>
          <a:prstGeom prst="rect">
            <a:avLst/>
          </a:prstGeom>
          <a:noFill/>
        </p:spPr>
        <p:txBody>
          <a:bodyPr wrap="square" rtlCol="0">
            <a:spAutoFit/>
          </a:bodyPr>
          <a:lstStyle/>
          <a:p>
            <a:pPr marL="285750" indent="-285750">
              <a:buFont typeface="Wingdings" panose="05000000000000000000" pitchFamily="2" charset="2"/>
              <a:buChar char="Ø"/>
            </a:pPr>
            <a:r>
              <a:rPr lang="sw-KE" sz="2000">
                <a:latin typeface="Calibri" panose="020F0502020204030204" pitchFamily="34" charset="0"/>
              </a:rPr>
              <a:t>Wakati mwingine kuna vikwazo vinavyomzuia mtu kutumia ARV. Tunaweza kukusaidia kukabiliana na vikwazo hivi.</a:t>
            </a:r>
          </a:p>
          <a:p>
            <a:pPr marL="285750" indent="-285750">
              <a:buFont typeface="Wingdings" panose="05000000000000000000" pitchFamily="2" charset="2"/>
              <a:buChar char="Ø"/>
            </a:pPr>
            <a:r>
              <a:rPr lang="sw-KE" sz="2000">
                <a:latin typeface="Calibri" panose="020F0502020204030204" pitchFamily="34" charset="0"/>
              </a:rPr>
              <a:t>Tumia ARV zako kila siku, hata kama unahisi nafuu.</a:t>
            </a:r>
          </a:p>
        </p:txBody>
      </p:sp>
      <p:pic>
        <p:nvPicPr>
          <p:cNvPr id="3" name="Picture 2">
            <a:extLst>
              <a:ext uri="{FF2B5EF4-FFF2-40B4-BE49-F238E27FC236}">
                <a16:creationId xmlns:a16="http://schemas.microsoft.com/office/drawing/2014/main" id="{9B6B7B0C-EFBD-4A8E-AB85-26102B107D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333" t="14533" r="6667" b="13388"/>
          <a:stretch/>
        </p:blipFill>
        <p:spPr>
          <a:xfrm>
            <a:off x="5913120" y="1600200"/>
            <a:ext cx="2926080" cy="4389121"/>
          </a:xfrm>
          <a:prstGeom prst="rect">
            <a:avLst/>
          </a:prstGeom>
        </p:spPr>
      </p:pic>
      <p:pic>
        <p:nvPicPr>
          <p:cNvPr id="8" name="Picture 7">
            <a:extLst>
              <a:ext uri="{FF2B5EF4-FFF2-40B4-BE49-F238E27FC236}">
                <a16:creationId xmlns:a16="http://schemas.microsoft.com/office/drawing/2014/main" id="{17868BDE-4F0D-4E43-9D3A-ED1105A294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138" r="13288"/>
          <a:stretch/>
        </p:blipFill>
        <p:spPr>
          <a:xfrm>
            <a:off x="0" y="845022"/>
            <a:ext cx="5867400" cy="4182417"/>
          </a:xfrm>
          <a:prstGeom prst="rect">
            <a:avLst/>
          </a:prstGeom>
        </p:spPr>
      </p:pic>
    </p:spTree>
    <p:extLst>
      <p:ext uri="{BB962C8B-B14F-4D97-AF65-F5344CB8AC3E}">
        <p14:creationId xmlns:p14="http://schemas.microsoft.com/office/powerpoint/2010/main" val="3159829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990600"/>
            <a:ext cx="2918691" cy="1063287"/>
          </a:xfrm>
        </p:spPr>
        <p:txBody>
          <a:bodyPr>
            <a:normAutofit fontScale="70000" lnSpcReduction="20000"/>
          </a:bodyPr>
          <a:lstStyle/>
          <a:p>
            <a:r>
              <a:rPr lang="sw-KE" sz="16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Wakati mwingine kuna vikwazo vinavyomzuia mtu kutumia ARV. Tunaweza kukusaidia kukabiliana na vikwazo hivi.</a:t>
            </a:r>
          </a:p>
          <a:p>
            <a:pPr marL="285750" indent="-285750">
              <a:buFont typeface="Wingdings" panose="05000000000000000000" pitchFamily="2" charset="2"/>
              <a:buChar char="Ø"/>
            </a:pPr>
            <a:r>
              <a:rPr lang="sw-KE" sz="1600">
                <a:latin typeface="Calibri" panose="020F0502020204030204" pitchFamily="34" charset="0"/>
              </a:rPr>
              <a:t>Tumia ARV zako kila siku, hata kama unahisi nafuu.</a:t>
            </a:r>
          </a:p>
        </p:txBody>
      </p:sp>
      <p:sp>
        <p:nvSpPr>
          <p:cNvPr id="21" name="Content Placeholder 1"/>
          <p:cNvSpPr>
            <a:spLocks noGrp="1"/>
          </p:cNvSpPr>
          <p:nvPr>
            <p:ph sz="half" idx="1"/>
          </p:nvPr>
        </p:nvSpPr>
        <p:spPr>
          <a:xfrm>
            <a:off x="3463636" y="845022"/>
            <a:ext cx="5691909" cy="1602784"/>
          </a:xfrm>
        </p:spPr>
        <p:txBody>
          <a:bodyPr>
            <a:noAutofit/>
          </a:bodyPr>
          <a:lstStyle/>
          <a:p>
            <a:r>
              <a:rPr lang="sw-KE" sz="1100" b="1" dirty="0">
                <a:latin typeface="Calibri" panose="020F0502020204030204" pitchFamily="34" charset="0"/>
              </a:rPr>
              <a:t>VIDOKEZO VYA KUJADILI:</a:t>
            </a:r>
          </a:p>
          <a:p>
            <a:pPr marL="285750" indent="-285750">
              <a:buFont typeface="Arial" panose="020B0604020202020204" pitchFamily="34" charset="0"/>
              <a:buChar char="•"/>
            </a:pPr>
            <a:r>
              <a:rPr lang="sw-KE" sz="1100" dirty="0">
                <a:latin typeface="Calibri" panose="020F0502020204030204" pitchFamily="34" charset="0"/>
              </a:rPr>
              <a:t>Hebu tuchunguze </a:t>
            </a:r>
            <a:r>
              <a:rPr lang="sw-KE" sz="1100" b="1" dirty="0" err="1">
                <a:latin typeface="Calibri" panose="020F0502020204030204" pitchFamily="34" charset="0"/>
              </a:rPr>
              <a:t>changamoto</a:t>
            </a:r>
            <a:r>
              <a:rPr lang="sw-KE" sz="1100" dirty="0" err="1">
                <a:latin typeface="Calibri" panose="020F0502020204030204" pitchFamily="34" charset="0"/>
              </a:rPr>
              <a:t>zozote</a:t>
            </a:r>
            <a:r>
              <a:rPr lang="sw-KE" sz="1100" dirty="0">
                <a:latin typeface="Calibri" panose="020F0502020204030204" pitchFamily="34" charset="0"/>
              </a:rPr>
              <a:t> ambazo huenda </a:t>
            </a:r>
            <a:r>
              <a:rPr lang="sw-KE" sz="1100" dirty="0" err="1">
                <a:latin typeface="Calibri" panose="020F0502020204030204" pitchFamily="34" charset="0"/>
              </a:rPr>
              <a:t>zinakukanili</a:t>
            </a:r>
            <a:r>
              <a:rPr lang="sw-KE" sz="1100" dirty="0">
                <a:latin typeface="Calibri" panose="020F0502020204030204" pitchFamily="34" charset="0"/>
              </a:rPr>
              <a:t> wakati wa                          kutumia </a:t>
            </a:r>
            <a:r>
              <a:rPr lang="sw-KE" sz="1100" dirty="0" err="1">
                <a:latin typeface="Calibri" panose="020F0502020204030204" pitchFamily="34" charset="0"/>
              </a:rPr>
              <a:t>ARV</a:t>
            </a:r>
            <a:r>
              <a:rPr lang="sw-KE" sz="1100" dirty="0">
                <a:latin typeface="Calibri" panose="020F0502020204030204" pitchFamily="34" charset="0"/>
              </a:rPr>
              <a:t> [</a:t>
            </a:r>
            <a:r>
              <a:rPr lang="sw-KE" sz="1100" i="1" dirty="0">
                <a:latin typeface="Calibri" panose="020F0502020204030204" pitchFamily="34" charset="0"/>
              </a:rPr>
              <a:t>au kumpa mtoto wako </a:t>
            </a:r>
            <a:r>
              <a:rPr lang="sw-KE" sz="1100" i="1" dirty="0" err="1">
                <a:latin typeface="Calibri" panose="020F0502020204030204" pitchFamily="34" charset="0"/>
              </a:rPr>
              <a:t>ARV</a:t>
            </a:r>
            <a:r>
              <a:rPr lang="sw-KE" sz="1100" dirty="0">
                <a:latin typeface="Calibri" panose="020F0502020204030204" pitchFamily="34" charset="0"/>
              </a:rPr>
              <a:t>].</a:t>
            </a:r>
          </a:p>
          <a:p>
            <a:pPr marL="285750" indent="-285750">
              <a:buFont typeface="Arial" panose="020B0604020202020204" pitchFamily="34" charset="0"/>
              <a:buChar char="•"/>
            </a:pPr>
            <a:r>
              <a:rPr lang="sw-KE" sz="1100" dirty="0">
                <a:latin typeface="Calibri" panose="020F0502020204030204" pitchFamily="34" charset="0"/>
              </a:rPr>
              <a:t>Tafadhali jisikie huru kuniambia kuhusu changamoto </a:t>
            </a:r>
            <a:r>
              <a:rPr lang="sw-KE" sz="1100" dirty="0" smtClean="0">
                <a:latin typeface="Calibri" panose="020F0502020204030204" pitchFamily="34" charset="0"/>
              </a:rPr>
              <a:t>unazokabiliana </a:t>
            </a:r>
            <a:r>
              <a:rPr lang="sw-KE" sz="1100" dirty="0">
                <a:latin typeface="Calibri" panose="020F0502020204030204" pitchFamily="34" charset="0"/>
              </a:rPr>
              <a:t>nazo; ninakuuliza kwa sababu ningependa kujaribu kutafuta njia za kukusaidia.</a:t>
            </a:r>
          </a:p>
          <a:p>
            <a:pPr marL="285750" indent="-285750">
              <a:buFont typeface="Arial" panose="020B0604020202020204" pitchFamily="34" charset="0"/>
              <a:buChar char="•"/>
            </a:pPr>
            <a:r>
              <a:rPr lang="sw-KE" sz="1100" dirty="0">
                <a:latin typeface="Calibri" panose="020F0502020204030204" pitchFamily="34" charset="0"/>
              </a:rPr>
              <a:t>Je, unaweza </a:t>
            </a:r>
            <a:r>
              <a:rPr lang="sw-KE" sz="1100" b="1" dirty="0" err="1">
                <a:latin typeface="Calibri" panose="020F0502020204030204" pitchFamily="34" charset="0"/>
              </a:rPr>
              <a:t>kukumbuka</a:t>
            </a:r>
            <a:r>
              <a:rPr lang="sw-KE" sz="1100" dirty="0" err="1">
                <a:latin typeface="Calibri" panose="020F0502020204030204" pitchFamily="34" charset="0"/>
              </a:rPr>
              <a:t>na</a:t>
            </a:r>
            <a:r>
              <a:rPr lang="sw-KE" sz="1100" dirty="0">
                <a:latin typeface="Calibri" panose="020F0502020204030204" pitchFamily="34" charset="0"/>
              </a:rPr>
              <a:t> kuelezea mambo yaliyokuwa yakiendelea </a:t>
            </a:r>
            <a:r>
              <a:rPr lang="sw-KE" sz="1100" b="1" dirty="0">
                <a:latin typeface="Calibri" panose="020F0502020204030204" pitchFamily="34" charset="0"/>
              </a:rPr>
              <a:t>wakati wa mwisho ulipokosa dozi yako?</a:t>
            </a:r>
          </a:p>
          <a:p>
            <a:pPr marL="285750" indent="-285750">
              <a:buFont typeface="Arial" panose="020B0604020202020204" pitchFamily="34" charset="0"/>
              <a:buChar char="•"/>
            </a:pPr>
            <a:r>
              <a:rPr lang="sw-KE" sz="1100" dirty="0">
                <a:latin typeface="Calibri" panose="020F0502020204030204" pitchFamily="34" charset="0"/>
              </a:rPr>
              <a:t>Wanawake wa mapema baada ya kujifungua: Je, unaweza kukumbuka na kuelezea mambo yaliyokuwa yakiendelea </a:t>
            </a:r>
            <a:r>
              <a:rPr lang="sw-KE" sz="1100" b="1" dirty="0">
                <a:latin typeface="Calibri" panose="020F0502020204030204" pitchFamily="34" charset="0"/>
              </a:rPr>
              <a:t>wakati wa mwisho mtoto wako alipokosa dozi?</a:t>
            </a:r>
          </a:p>
        </p:txBody>
      </p:sp>
      <p:cxnSp>
        <p:nvCxnSpPr>
          <p:cNvPr id="15" name="Straight Connector 14"/>
          <p:cNvCxnSpPr/>
          <p:nvPr/>
        </p:nvCxnSpPr>
        <p:spPr>
          <a:xfrm>
            <a:off x="3352800" y="1057364"/>
            <a:ext cx="0" cy="16477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228600" y="2145097"/>
            <a:ext cx="2895600" cy="3493703"/>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1"/>
          <p:cNvSpPr>
            <a:spLocks noGrp="1"/>
          </p:cNvSpPr>
          <p:nvPr>
            <p:ph sz="half" idx="1"/>
          </p:nvPr>
        </p:nvSpPr>
        <p:spPr>
          <a:xfrm>
            <a:off x="838200" y="2209800"/>
            <a:ext cx="2362200" cy="685800"/>
          </a:xfrm>
        </p:spPr>
        <p:txBody>
          <a:bodyPr>
            <a:normAutofit fontScale="62500" lnSpcReduction="20000"/>
          </a:bodyPr>
          <a:lstStyle/>
          <a:p>
            <a:r>
              <a:rPr lang="sw-KE" sz="2100" b="1">
                <a:latin typeface="Calibri" panose="020F0502020204030204" pitchFamily="34" charset="0"/>
              </a:rPr>
              <a:t>Maelekezo ya Mtoa Huduma:</a:t>
            </a:r>
          </a:p>
          <a:p>
            <a:r>
              <a:rPr lang="sw-KE" sz="2000" b="1">
                <a:latin typeface="Calibri" panose="020F0502020204030204" pitchFamily="34" charset="0"/>
              </a:rPr>
              <a:t>Kuchunguza vikwazo na changamoto na mgonjwa.</a:t>
            </a:r>
          </a:p>
        </p:txBody>
      </p:sp>
      <p:pic>
        <p:nvPicPr>
          <p:cNvPr id="22"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295" y="22860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0" y="-3675"/>
            <a:ext cx="9144000" cy="848697"/>
          </a:xfrm>
          <a:prstGeom prst="rect">
            <a:avLst/>
          </a:prstGeom>
          <a:solidFill>
            <a:schemeClr val="accent5"/>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sw-KE" sz="2600" dirty="0">
                <a:solidFill>
                  <a:srgbClr val="FFFFFF"/>
                </a:solidFill>
                <a:latin typeface="Calibri" panose="020F0502020204030204" pitchFamily="34" charset="0"/>
              </a:rPr>
              <a:t>	6. Unakumbwa na changamoto gani unapotumia </a:t>
            </a:r>
            <a:r>
              <a:rPr lang="sw-KE" sz="2600" dirty="0" err="1">
                <a:solidFill>
                  <a:srgbClr val="FFFFFF"/>
                </a:solidFill>
                <a:latin typeface="Calibri" panose="020F0502020204030204" pitchFamily="34" charset="0"/>
              </a:rPr>
              <a:t>ARV</a:t>
            </a:r>
            <a:r>
              <a:rPr lang="sw-KE" sz="2600" dirty="0">
                <a:solidFill>
                  <a:srgbClr val="FFFFFF"/>
                </a:solidFill>
                <a:latin typeface="Calibri" panose="020F0502020204030204" pitchFamily="34" charset="0"/>
              </a:rPr>
              <a:t>?</a:t>
            </a:r>
          </a:p>
        </p:txBody>
      </p:sp>
      <p:sp>
        <p:nvSpPr>
          <p:cNvPr id="24" name="Rectangle 23"/>
          <p:cNvSpPr/>
          <p:nvPr/>
        </p:nvSpPr>
        <p:spPr>
          <a:xfrm>
            <a:off x="228600" y="5747455"/>
            <a:ext cx="2895600" cy="958145"/>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39" y="5747455"/>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7" name="Content Placeholder 1"/>
          <p:cNvSpPr>
            <a:spLocks noGrp="1"/>
          </p:cNvSpPr>
          <p:nvPr>
            <p:ph sz="half" idx="1"/>
          </p:nvPr>
        </p:nvSpPr>
        <p:spPr>
          <a:xfrm>
            <a:off x="304800" y="5791200"/>
            <a:ext cx="2819400" cy="917913"/>
          </a:xfrm>
        </p:spPr>
        <p:txBody>
          <a:bodyPr>
            <a:normAutofit fontScale="47500" lnSpcReduction="20000"/>
          </a:bodyPr>
          <a:lstStyle/>
          <a:p>
            <a:r>
              <a:rPr lang="sw-KE" sz="2100" b="1" dirty="0">
                <a:latin typeface="Calibri" panose="020F0502020204030204" pitchFamily="34" charset="0"/>
              </a:rPr>
              <a:t>	</a:t>
            </a:r>
            <a:r>
              <a:rPr lang="sw-KE" sz="2500" b="1" dirty="0">
                <a:latin typeface="Calibri" panose="020F0502020204030204" pitchFamily="34" charset="0"/>
              </a:rPr>
              <a:t>    </a:t>
            </a:r>
            <a:r>
              <a:rPr lang="sw-KE" sz="2900" b="1" dirty="0">
                <a:latin typeface="Calibri" panose="020F0502020204030204" pitchFamily="34" charset="0"/>
              </a:rPr>
              <a:t>Hati</a:t>
            </a:r>
          </a:p>
          <a:p>
            <a:endParaRPr lang="en-US" sz="2300" b="1" dirty="0">
              <a:latin typeface="Calibri" panose="020F0502020204030204" pitchFamily="34" charset="0"/>
            </a:endParaRPr>
          </a:p>
          <a:p>
            <a:r>
              <a:rPr lang="sw-KE" sz="2500" dirty="0">
                <a:latin typeface="Calibri" panose="020F0502020204030204" pitchFamily="34" charset="0"/>
              </a:rPr>
              <a:t>Andika vikwazo maalum </a:t>
            </a:r>
            <a:r>
              <a:rPr lang="sw-KE" sz="2500" dirty="0" err="1">
                <a:latin typeface="Calibri" panose="020F0502020204030204" pitchFamily="34" charset="0"/>
              </a:rPr>
              <a:t>unavyovihushisa</a:t>
            </a:r>
            <a:r>
              <a:rPr lang="sw-KE" sz="2500" dirty="0">
                <a:latin typeface="Calibri" panose="020F0502020204030204" pitchFamily="34" charset="0"/>
              </a:rPr>
              <a:t> na mgonjwa aliye kwenye </a:t>
            </a:r>
            <a:r>
              <a:rPr lang="sw-KE" sz="2500" b="1" dirty="0">
                <a:latin typeface="Calibri" panose="020F0502020204030204" pitchFamily="34" charset="0"/>
              </a:rPr>
              <a:t>Zana yaa Mpango ulioboreshwa.</a:t>
            </a:r>
          </a:p>
        </p:txBody>
      </p:sp>
      <p:sp>
        <p:nvSpPr>
          <p:cNvPr id="4" name="TextBox 3"/>
          <p:cNvSpPr txBox="1"/>
          <p:nvPr/>
        </p:nvSpPr>
        <p:spPr>
          <a:xfrm>
            <a:off x="296295" y="2790092"/>
            <a:ext cx="2850996" cy="3046988"/>
          </a:xfrm>
          <a:prstGeom prst="rect">
            <a:avLst/>
          </a:prstGeom>
          <a:noFill/>
        </p:spPr>
        <p:txBody>
          <a:bodyPr wrap="square" rtlCol="0">
            <a:spAutoFit/>
          </a:bodyPr>
          <a:lstStyle/>
          <a:p>
            <a:r>
              <a:rPr lang="sw-KE" sz="1200" b="1" dirty="0">
                <a:latin typeface="Calibri" panose="020F0502020204030204" pitchFamily="34" charset="0"/>
              </a:rPr>
              <a:t>K: Maswali yenye Majibu ya Marefu (usiulize maswali ambayo majibu yake yatakuwa Ndio/Hapana), kwa mfano:</a:t>
            </a:r>
          </a:p>
          <a:p>
            <a:pPr marL="173038" indent="-173038">
              <a:buFont typeface="Arial" panose="020B0604020202020204" pitchFamily="34" charset="0"/>
              <a:buChar char="•"/>
            </a:pPr>
            <a:r>
              <a:rPr lang="sw-KE" sz="1200" dirty="0">
                <a:latin typeface="Calibri" panose="020F0502020204030204" pitchFamily="34" charset="0"/>
              </a:rPr>
              <a:t>Ni nini kinachofanya iwe vigumu kutumia </a:t>
            </a:r>
            <a:r>
              <a:rPr lang="sw-KE" sz="1200" dirty="0" err="1">
                <a:latin typeface="Calibri" panose="020F0502020204030204" pitchFamily="34" charset="0"/>
              </a:rPr>
              <a:t>ARV</a:t>
            </a:r>
            <a:r>
              <a:rPr lang="sw-KE" sz="1200" dirty="0">
                <a:latin typeface="Calibri" panose="020F0502020204030204" pitchFamily="34" charset="0"/>
              </a:rPr>
              <a:t> zako kila siku?</a:t>
            </a:r>
          </a:p>
          <a:p>
            <a:pPr marL="173038" indent="-173038">
              <a:buFont typeface="Arial" panose="020B0604020202020204" pitchFamily="34" charset="0"/>
              <a:buChar char="•"/>
            </a:pPr>
            <a:r>
              <a:rPr lang="sw-KE" sz="1200" b="1" u="sng" dirty="0">
                <a:latin typeface="Calibri" panose="020F0502020204030204" pitchFamily="34" charset="0"/>
              </a:rPr>
              <a:t>Wanawake wajawazito/waliojifungua hivi majuzi</a:t>
            </a:r>
            <a:r>
              <a:rPr lang="sw-KE" sz="1200" dirty="0">
                <a:latin typeface="Calibri" panose="020F0502020204030204" pitchFamily="34" charset="0"/>
              </a:rPr>
              <a:t>: Ni nini kinachoweza kufanya/kinachofanya iwe vigumu kumpa mtoto wako </a:t>
            </a:r>
            <a:r>
              <a:rPr lang="sw-KE" sz="1200" dirty="0" err="1">
                <a:latin typeface="Calibri" panose="020F0502020204030204" pitchFamily="34" charset="0"/>
              </a:rPr>
              <a:t>ARV</a:t>
            </a:r>
            <a:r>
              <a:rPr lang="sw-KE" sz="1200" dirty="0">
                <a:latin typeface="Calibri" panose="020F0502020204030204" pitchFamily="34" charset="0"/>
              </a:rPr>
              <a:t>  kila siku?</a:t>
            </a:r>
          </a:p>
          <a:p>
            <a:pPr marL="173038" indent="-173038">
              <a:buFont typeface="Arial" panose="020B0604020202020204" pitchFamily="34" charset="0"/>
              <a:buChar char="•"/>
            </a:pPr>
            <a:r>
              <a:rPr lang="sw-KE" sz="1200" dirty="0">
                <a:latin typeface="Calibri" panose="020F0502020204030204" pitchFamily="34" charset="0"/>
              </a:rPr>
              <a:t>Je, umechukua hatua gani ili kukumbuka kutumia </a:t>
            </a:r>
            <a:r>
              <a:rPr lang="sw-KE" sz="1200" dirty="0" err="1">
                <a:latin typeface="Calibri" panose="020F0502020204030204" pitchFamily="34" charset="0"/>
              </a:rPr>
              <a:t>ARV</a:t>
            </a:r>
            <a:r>
              <a:rPr lang="sw-KE" sz="1200" dirty="0">
                <a:latin typeface="Calibri" panose="020F0502020204030204" pitchFamily="34" charset="0"/>
              </a:rPr>
              <a:t> zako kila siku?</a:t>
            </a:r>
          </a:p>
          <a:p>
            <a:pPr marL="173038" indent="-173038">
              <a:buFont typeface="Arial" panose="020B0604020202020204" pitchFamily="34" charset="0"/>
              <a:buChar char="•"/>
            </a:pPr>
            <a:r>
              <a:rPr lang="sw-KE" sz="1200" dirty="0">
                <a:latin typeface="Calibri" panose="020F0502020204030204" pitchFamily="34" charset="0"/>
              </a:rPr>
              <a:t>Unafikiria nini kitatokea ikiwa hutumii </a:t>
            </a:r>
            <a:r>
              <a:rPr lang="sw-KE" sz="1200" dirty="0" err="1">
                <a:latin typeface="Calibri" panose="020F0502020204030204" pitchFamily="34" charset="0"/>
              </a:rPr>
              <a:t>ARV</a:t>
            </a:r>
            <a:r>
              <a:rPr lang="sw-KE" sz="1200" dirty="0">
                <a:latin typeface="Calibri" panose="020F0502020204030204" pitchFamily="34" charset="0"/>
              </a:rPr>
              <a:t> zako kwa njia namna moja kila siku?</a:t>
            </a:r>
          </a:p>
          <a:p>
            <a:pPr marL="342900" indent="-342900">
              <a:buFont typeface="Arial" panose="020B0604020202020204" pitchFamily="34" charset="0"/>
              <a:buChar char="•"/>
            </a:pPr>
            <a:endParaRPr lang="en-US" sz="1200" dirty="0">
              <a:latin typeface="Calibri" panose="020F0502020204030204" pitchFamily="34" charset="0"/>
            </a:endParaRPr>
          </a:p>
          <a:p>
            <a:endParaRPr lang="en-US" sz="1200" b="1" dirty="0"/>
          </a:p>
        </p:txBody>
      </p:sp>
      <p:graphicFrame>
        <p:nvGraphicFramePr>
          <p:cNvPr id="20" name="Table 19"/>
          <p:cNvGraphicFramePr>
            <a:graphicFrameLocks noGrp="1"/>
          </p:cNvGraphicFramePr>
          <p:nvPr>
            <p:extLst>
              <p:ext uri="{D42A27DB-BD31-4B8C-83A1-F6EECF244321}">
                <p14:modId xmlns:p14="http://schemas.microsoft.com/office/powerpoint/2010/main" val="2308105916"/>
              </p:ext>
            </p:extLst>
          </p:nvPr>
        </p:nvGraphicFramePr>
        <p:xfrm>
          <a:off x="3463636" y="2559957"/>
          <a:ext cx="5634719" cy="4493778"/>
        </p:xfrm>
        <a:graphic>
          <a:graphicData uri="http://schemas.openxmlformats.org/drawingml/2006/table">
            <a:tbl>
              <a:tblPr firstRow="1" bandRow="1">
                <a:tableStyleId>{7DF18680-E054-41AD-8BC1-D1AEF772440D}</a:tableStyleId>
              </a:tblPr>
              <a:tblGrid>
                <a:gridCol w="971479">
                  <a:extLst>
                    <a:ext uri="{9D8B030D-6E8A-4147-A177-3AD203B41FA5}">
                      <a16:colId xmlns:a16="http://schemas.microsoft.com/office/drawing/2014/main" val="20000"/>
                    </a:ext>
                  </a:extLst>
                </a:gridCol>
                <a:gridCol w="4663240">
                  <a:extLst>
                    <a:ext uri="{9D8B030D-6E8A-4147-A177-3AD203B41FA5}">
                      <a16:colId xmlns:a16="http://schemas.microsoft.com/office/drawing/2014/main" val="20001"/>
                    </a:ext>
                  </a:extLst>
                </a:gridCol>
              </a:tblGrid>
              <a:tr h="247761">
                <a:tc>
                  <a:txBody>
                    <a:bodyPr/>
                    <a:lstStyle/>
                    <a:p>
                      <a:pPr algn="ctr"/>
                      <a:r>
                        <a:rPr lang="sw-KE" sz="1000" dirty="0">
                          <a:latin typeface="Calibri" panose="020F0502020204030204" pitchFamily="34" charset="0"/>
                        </a:rPr>
                        <a:t>VIKWAZO</a:t>
                      </a:r>
                    </a:p>
                  </a:txBody>
                  <a:tcPr marL="83127" marR="83127" marT="40341" marB="40341"/>
                </a:tc>
                <a:tc>
                  <a:txBody>
                    <a:bodyPr/>
                    <a:lstStyle/>
                    <a:p>
                      <a:pPr algn="ctr"/>
                      <a:r>
                        <a:rPr lang="sw-KE" sz="1000" dirty="0">
                          <a:latin typeface="Calibri" panose="020F0502020204030204" pitchFamily="34" charset="0"/>
                        </a:rPr>
                        <a:t>MASWALI </a:t>
                      </a:r>
                      <a:r>
                        <a:rPr lang="sw-KE" sz="1000" baseline="0" dirty="0">
                          <a:latin typeface="Calibri" panose="020F0502020204030204" pitchFamily="34" charset="0"/>
                        </a:rPr>
                        <a:t> YA KUTATHMINI VIKWAZO</a:t>
                      </a:r>
                    </a:p>
                  </a:txBody>
                  <a:tcPr marL="83127" marR="83127" marT="40341" marB="40341"/>
                </a:tc>
                <a:extLst>
                  <a:ext uri="{0D108BD9-81ED-4DB2-BD59-A6C34878D82A}">
                    <a16:rowId xmlns:a16="http://schemas.microsoft.com/office/drawing/2014/main" val="10000"/>
                  </a:ext>
                </a:extLst>
              </a:tr>
              <a:tr h="247761">
                <a:tc gridSpan="2">
                  <a:txBody>
                    <a:bodyPr/>
                    <a:lstStyle/>
                    <a:p>
                      <a:pPr algn="ctr"/>
                      <a:r>
                        <a:rPr lang="sw-KE" sz="1000" b="1" spc="-30" dirty="0">
                          <a:latin typeface="Calibri" panose="020F0502020204030204" pitchFamily="34" charset="0"/>
                        </a:rPr>
                        <a:t>MTU BINAFSI </a:t>
                      </a:r>
                    </a:p>
                  </a:txBody>
                  <a:tcPr marL="83127" marR="83127" marT="40341" marB="40341"/>
                </a:tc>
                <a:tc hMerge="1">
                  <a:txBody>
                    <a:bodyPr/>
                    <a:lstStyle/>
                    <a:p>
                      <a:endParaRPr lang="en-US"/>
                    </a:p>
                  </a:txBody>
                  <a:tcPr/>
                </a:tc>
                <a:extLst>
                  <a:ext uri="{0D108BD9-81ED-4DB2-BD59-A6C34878D82A}">
                    <a16:rowId xmlns:a16="http://schemas.microsoft.com/office/drawing/2014/main" val="10001"/>
                  </a:ext>
                </a:extLst>
              </a:tr>
              <a:tr h="525921">
                <a:tc>
                  <a:txBody>
                    <a:bodyPr/>
                    <a:lstStyle/>
                    <a:p>
                      <a:r>
                        <a:rPr lang="sw-KE" sz="1000" b="1" spc="-30" dirty="0">
                          <a:latin typeface="Calibri" panose="020F0502020204030204" pitchFamily="34" charset="0"/>
                        </a:rPr>
                        <a:t>Upungufu wa ujuzi</a:t>
                      </a:r>
                    </a:p>
                  </a:txBody>
                  <a:tcPr marL="83127" marR="83127" marT="40341" marB="40341"/>
                </a:tc>
                <a:tc>
                  <a:txBody>
                    <a:bodyPr/>
                    <a:lstStyle/>
                    <a:p>
                      <a:r>
                        <a:rPr lang="sw-KE" sz="1000" spc="-30" dirty="0">
                          <a:latin typeface="Calibri" panose="020F0502020204030204" pitchFamily="34" charset="0"/>
                        </a:rPr>
                        <a:t>Je, unaweza kuniambia majina </a:t>
                      </a:r>
                      <a:r>
                        <a:rPr lang="sw-KE" sz="1000" spc="-30" dirty="0" err="1">
                          <a:latin typeface="Calibri" panose="020F0502020204030204" pitchFamily="34" charset="0"/>
                        </a:rPr>
                        <a:t>ARV</a:t>
                      </a:r>
                      <a:r>
                        <a:rPr lang="sw-KE" sz="1000" spc="-30" dirty="0">
                          <a:latin typeface="Calibri" panose="020F0502020204030204" pitchFamily="34" charset="0"/>
                        </a:rPr>
                        <a:t> zako [</a:t>
                      </a:r>
                      <a:r>
                        <a:rPr lang="sw-KE" sz="1000" i="1" spc="-30" dirty="0">
                          <a:latin typeface="Calibri" panose="020F0502020204030204" pitchFamily="34" charset="0"/>
                        </a:rPr>
                        <a:t>na za mtoto wako</a:t>
                      </a:r>
                      <a:r>
                        <a:rPr lang="sw-KE" sz="1000" spc="-30" dirty="0">
                          <a:latin typeface="Calibri" panose="020F0502020204030204" pitchFamily="34" charset="0"/>
                        </a:rPr>
                        <a:t>]?</a:t>
                      </a:r>
                      <a:r>
                        <a:rPr lang="sw-KE" sz="1000" spc="-30" baseline="0" dirty="0">
                          <a:latin typeface="Calibri" panose="020F0502020204030204" pitchFamily="34" charset="0"/>
                        </a:rPr>
                        <a:t> Je, unaelewa nini kuhusu jinsi unavyopaswa kutumia </a:t>
                      </a:r>
                      <a:r>
                        <a:rPr lang="sw-KE" sz="1000" spc="-30" baseline="0" dirty="0" err="1">
                          <a:latin typeface="Calibri" panose="020F0502020204030204" pitchFamily="34" charset="0"/>
                        </a:rPr>
                        <a:t>ARV</a:t>
                      </a:r>
                      <a:r>
                        <a:rPr lang="sw-KE" sz="1000" spc="-30" baseline="0" dirty="0">
                          <a:latin typeface="Calibri" panose="020F0502020204030204" pitchFamily="34" charset="0"/>
                        </a:rPr>
                        <a:t> [</a:t>
                      </a:r>
                      <a:r>
                        <a:rPr lang="sw-KE" sz="1000" i="1" spc="-30" baseline="0" dirty="0">
                          <a:latin typeface="Calibri" panose="020F0502020204030204" pitchFamily="34" charset="0"/>
                        </a:rPr>
                        <a:t>kumpa mtoto wako </a:t>
                      </a:r>
                      <a:r>
                        <a:rPr lang="sw-KE" sz="1000" i="1" spc="-30" baseline="0" dirty="0" err="1">
                          <a:latin typeface="Calibri" panose="020F0502020204030204" pitchFamily="34" charset="0"/>
                        </a:rPr>
                        <a:t>ARV</a:t>
                      </a:r>
                      <a:r>
                        <a:rPr lang="sw-KE" sz="1000" i="1" spc="-30" baseline="0" dirty="0">
                          <a:latin typeface="Calibri" panose="020F0502020204030204" pitchFamily="34" charset="0"/>
                        </a:rPr>
                        <a:t> </a:t>
                      </a:r>
                      <a:r>
                        <a:rPr lang="sw-KE" sz="1000" spc="-30" baseline="0" dirty="0">
                          <a:latin typeface="Calibri" panose="020F0502020204030204" pitchFamily="34" charset="0"/>
                        </a:rPr>
                        <a:t>] (k.m. Saa za siku, kiasi gani [ikiwa ni kioevu], ngapi [ikiwa ni vidonge]? Je, unaelewa nini kuhusu madhumuni ya kutumia </a:t>
                      </a:r>
                      <a:r>
                        <a:rPr lang="sw-KE" sz="1000" spc="-30" baseline="0" dirty="0" err="1">
                          <a:latin typeface="Calibri" panose="020F0502020204030204" pitchFamily="34" charset="0"/>
                        </a:rPr>
                        <a:t>ARV</a:t>
                      </a:r>
                      <a:r>
                        <a:rPr lang="sw-KE" sz="1000" spc="-30" baseline="0" dirty="0">
                          <a:latin typeface="Calibri" panose="020F0502020204030204" pitchFamily="34" charset="0"/>
                        </a:rPr>
                        <a:t>?</a:t>
                      </a:r>
                    </a:p>
                  </a:txBody>
                  <a:tcPr marL="83127" marR="83127" marT="40341" marB="40341"/>
                </a:tc>
                <a:extLst>
                  <a:ext uri="{0D108BD9-81ED-4DB2-BD59-A6C34878D82A}">
                    <a16:rowId xmlns:a16="http://schemas.microsoft.com/office/drawing/2014/main" val="10002"/>
                  </a:ext>
                </a:extLst>
              </a:tr>
              <a:tr h="529496">
                <a:tc>
                  <a:txBody>
                    <a:bodyPr/>
                    <a:lstStyle/>
                    <a:p>
                      <a:r>
                        <a:rPr lang="sw-KE" sz="1000" b="1" spc="-30" dirty="0">
                          <a:latin typeface="Calibri" panose="020F0502020204030204" pitchFamily="34" charset="0"/>
                        </a:rPr>
                        <a:t>Madhara</a:t>
                      </a:r>
                    </a:p>
                  </a:txBody>
                  <a:tcPr marL="83127" marR="83127" marT="40341" marB="40341"/>
                </a:tc>
                <a:tc>
                  <a:txBody>
                    <a:bodyPr/>
                    <a:lstStyle/>
                    <a:p>
                      <a:r>
                        <a:rPr lang="sw-KE" sz="1000" spc="-30" dirty="0">
                          <a:latin typeface="Calibri" panose="020F0502020204030204" pitchFamily="34" charset="0"/>
                        </a:rPr>
                        <a:t>Je, </a:t>
                      </a:r>
                      <a:r>
                        <a:rPr lang="sw-KE" sz="1000" spc="-30" baseline="0" dirty="0">
                          <a:latin typeface="Calibri" panose="020F0502020204030204" pitchFamily="34" charset="0"/>
                        </a:rPr>
                        <a:t>ARV zimeathiri jinsi unavyohisi? Je, unadhani ARV zilikufanya uhisi kuugua kwa njia yoyote? Ikiwa ndio, tafadhali eleza kuhusu matatizo ambayo yanasababishwa nazo (k.m. kichefuchefu, kuhara, kukosa usingizi).</a:t>
                      </a:r>
                    </a:p>
                  </a:txBody>
                  <a:tcPr marL="83127" marR="83127" marT="40341" marB="40341"/>
                </a:tc>
                <a:extLst>
                  <a:ext uri="{0D108BD9-81ED-4DB2-BD59-A6C34878D82A}">
                    <a16:rowId xmlns:a16="http://schemas.microsoft.com/office/drawing/2014/main" val="10003"/>
                  </a:ext>
                </a:extLst>
              </a:tr>
              <a:tr h="529496">
                <a:tc>
                  <a:txBody>
                    <a:bodyPr/>
                    <a:lstStyle/>
                    <a:p>
                      <a:r>
                        <a:rPr lang="sw-KE" sz="1000" b="1" spc="-30">
                          <a:latin typeface="Calibri" panose="020F0502020204030204" pitchFamily="34" charset="0"/>
                        </a:rPr>
                        <a:t>Kusahau</a:t>
                      </a:r>
                    </a:p>
                  </a:txBody>
                  <a:tcPr marL="83127" marR="83127" marT="40341" marB="40341"/>
                </a:tc>
                <a:tc>
                  <a:txBody>
                    <a:bodyPr/>
                    <a:lstStyle/>
                    <a:p>
                      <a:r>
                        <a:rPr lang="sw-KE" sz="1000" spc="-30" dirty="0">
                          <a:latin typeface="Calibri" panose="020F0502020204030204" pitchFamily="34" charset="0"/>
                        </a:rPr>
                        <a:t>Je, umewahi</a:t>
                      </a:r>
                      <a:r>
                        <a:rPr lang="sw-KE" sz="1000" spc="-30" baseline="0" dirty="0">
                          <a:latin typeface="Calibri" panose="020F0502020204030204" pitchFamily="34" charset="0"/>
                        </a:rPr>
                        <a:t> kusahau au wewe husahau kutumia ARV [</a:t>
                      </a:r>
                      <a:r>
                        <a:rPr lang="sw-KE" sz="1000" i="1" spc="-30" baseline="0" dirty="0">
                          <a:latin typeface="Calibri" panose="020F0502020204030204" pitchFamily="34" charset="0"/>
                        </a:rPr>
                        <a:t>kumpa mtoto wako ARV </a:t>
                      </a:r>
                      <a:r>
                        <a:rPr lang="sw-KE" sz="1000" spc="-30" baseline="0" dirty="0">
                          <a:latin typeface="Calibri" panose="020F0502020204030204" pitchFamily="34" charset="0"/>
                        </a:rPr>
                        <a:t>]mara nyingi? Je, unazitumia wakati maalum kwa siku? Je, una njia gani ya kukumbuka/kujikumbusha mwenyewe?</a:t>
                      </a:r>
                    </a:p>
                  </a:txBody>
                  <a:tcPr marL="83127" marR="83127" marT="40341" marB="40341"/>
                </a:tc>
                <a:extLst>
                  <a:ext uri="{0D108BD9-81ED-4DB2-BD59-A6C34878D82A}">
                    <a16:rowId xmlns:a16="http://schemas.microsoft.com/office/drawing/2014/main" val="10004"/>
                  </a:ext>
                </a:extLst>
              </a:tr>
              <a:tr h="379472">
                <a:tc>
                  <a:txBody>
                    <a:bodyPr/>
                    <a:lstStyle/>
                    <a:p>
                      <a:r>
                        <a:rPr lang="sw-KE" sz="1000" b="1" spc="-30">
                          <a:latin typeface="Calibri" panose="020F0502020204030204" pitchFamily="34" charset="0"/>
                        </a:rPr>
                        <a:t>Kuhisi nafuu</a:t>
                      </a:r>
                    </a:p>
                  </a:txBody>
                  <a:tcPr marL="83127" marR="83127" marT="40341" marB="40341"/>
                </a:tc>
                <a:tc>
                  <a:txBody>
                    <a:bodyPr/>
                    <a:lstStyle/>
                    <a:p>
                      <a:r>
                        <a:rPr lang="sw-KE" sz="1000" spc="-30" dirty="0">
                          <a:latin typeface="Calibri" panose="020F0502020204030204" pitchFamily="34" charset="0"/>
                        </a:rPr>
                        <a:t>Je, unatumia ARV hata unapohisi </a:t>
                      </a:r>
                      <a:r>
                        <a:rPr lang="sw-KE" sz="1000" spc="-30" baseline="0" dirty="0">
                          <a:latin typeface="Calibri" panose="020F0502020204030204" pitchFamily="34" charset="0"/>
                        </a:rPr>
                        <a:t> nafuu? </a:t>
                      </a:r>
                      <a:r>
                        <a:rPr lang="sw-KE" sz="1000" i="1" spc="-30" baseline="0" dirty="0">
                          <a:latin typeface="Calibri" panose="020F0502020204030204" pitchFamily="34" charset="0"/>
                        </a:rPr>
                        <a:t>Je, wewe humpa mtoto wako ARV hata kama anaugua?</a:t>
                      </a:r>
                    </a:p>
                  </a:txBody>
                  <a:tcPr marL="83127" marR="83127" marT="40341" marB="40341"/>
                </a:tc>
                <a:extLst>
                  <a:ext uri="{0D108BD9-81ED-4DB2-BD59-A6C34878D82A}">
                    <a16:rowId xmlns:a16="http://schemas.microsoft.com/office/drawing/2014/main" val="10005"/>
                  </a:ext>
                </a:extLst>
              </a:tr>
              <a:tr h="379472">
                <a:tc>
                  <a:txBody>
                    <a:bodyPr/>
                    <a:lstStyle/>
                    <a:p>
                      <a:r>
                        <a:rPr lang="sw-KE" sz="1000" b="1" spc="-30">
                          <a:latin typeface="Calibri" panose="020F0502020204030204" pitchFamily="34" charset="0"/>
                        </a:rPr>
                        <a:t>Ugonjwa wa kimwili</a:t>
                      </a:r>
                    </a:p>
                  </a:txBody>
                  <a:tcPr marL="83127" marR="83127" marT="40341" marB="40341"/>
                </a:tc>
                <a:tc>
                  <a:txBody>
                    <a:bodyPr/>
                    <a:lstStyle/>
                    <a:p>
                      <a:r>
                        <a:rPr lang="sw-KE" sz="1000" spc="-30" dirty="0">
                          <a:latin typeface="Calibri" panose="020F0502020204030204" pitchFamily="34" charset="0"/>
                        </a:rPr>
                        <a:t>Je, umekuwa</a:t>
                      </a:r>
                      <a:r>
                        <a:rPr lang="sw-KE" sz="1000" spc="-30" baseline="0" dirty="0">
                          <a:latin typeface="Calibri" panose="020F0502020204030204" pitchFamily="34" charset="0"/>
                        </a:rPr>
                        <a:t> na magonjwa yaliyokuzuia kutumia ARV?</a:t>
                      </a:r>
                    </a:p>
                  </a:txBody>
                  <a:tcPr marL="83127" marR="83127" marT="40341" marB="40341"/>
                </a:tc>
                <a:extLst>
                  <a:ext uri="{0D108BD9-81ED-4DB2-BD59-A6C34878D82A}">
                    <a16:rowId xmlns:a16="http://schemas.microsoft.com/office/drawing/2014/main" val="10006"/>
                  </a:ext>
                </a:extLst>
              </a:tr>
              <a:tr h="481578">
                <a:tc>
                  <a:txBody>
                    <a:bodyPr/>
                    <a:lstStyle/>
                    <a:p>
                      <a:r>
                        <a:rPr lang="sw-KE" sz="1000" b="1" spc="-30">
                          <a:latin typeface="Calibri" panose="020F0502020204030204" pitchFamily="34" charset="0"/>
                        </a:rPr>
                        <a:t>Pombe au matumizi ya dawa za kulevya</a:t>
                      </a:r>
                    </a:p>
                  </a:txBody>
                  <a:tcPr marL="83127" marR="83127" marT="40341" marB="40341"/>
                </a:tc>
                <a:tc>
                  <a:txBody>
                    <a:bodyPr/>
                    <a:lstStyle/>
                    <a:p>
                      <a:r>
                        <a:rPr lang="sw-KE" sz="1000" spc="-30" dirty="0">
                          <a:latin typeface="Calibri" panose="020F0502020204030204" pitchFamily="34" charset="0"/>
                        </a:rPr>
                        <a:t>Je, wewe hunywa pombe?</a:t>
                      </a:r>
                      <a:r>
                        <a:rPr lang="sw-KE" sz="1000" spc="-30" baseline="0" dirty="0">
                          <a:latin typeface="Calibri" panose="020F0502020204030204" pitchFamily="34" charset="0"/>
                        </a:rPr>
                        <a:t> Je, wewe hutumia dawa za kulevya? Je, unahisi kwamba kufanya hivi kunaathiri uwezo wako wa kutumia ARV [</a:t>
                      </a:r>
                      <a:r>
                        <a:rPr lang="sw-KE" sz="1000" i="1" spc="-30" baseline="0" dirty="0">
                          <a:latin typeface="Calibri" panose="020F0502020204030204" pitchFamily="34" charset="0"/>
                        </a:rPr>
                        <a:t>kumpa mtoto wako ARV </a:t>
                      </a:r>
                      <a:r>
                        <a:rPr lang="sw-KE" sz="1000" spc="-30" baseline="0" dirty="0">
                          <a:latin typeface="Calibri" panose="020F0502020204030204" pitchFamily="34" charset="0"/>
                        </a:rPr>
                        <a:t>]? </a:t>
                      </a:r>
                    </a:p>
                  </a:txBody>
                  <a:tcPr marL="83127" marR="83127" marT="40341" marB="40341"/>
                </a:tc>
                <a:extLst>
                  <a:ext uri="{0D108BD9-81ED-4DB2-BD59-A6C34878D82A}">
                    <a16:rowId xmlns:a16="http://schemas.microsoft.com/office/drawing/2014/main" val="10007"/>
                  </a:ext>
                </a:extLst>
              </a:tr>
              <a:tr h="383512">
                <a:tc>
                  <a:txBody>
                    <a:bodyPr/>
                    <a:lstStyle/>
                    <a:p>
                      <a:r>
                        <a:rPr lang="sw-KE" sz="1000" b="1" spc="-30">
                          <a:latin typeface="Calibri" panose="020F0502020204030204" pitchFamily="34" charset="0"/>
                        </a:rPr>
                        <a:t>Mfadhaiko</a:t>
                      </a:r>
                    </a:p>
                  </a:txBody>
                  <a:tcPr marL="83127" marR="83127" marT="40341" marB="40341"/>
                </a:tc>
                <a:tc>
                  <a:txBody>
                    <a:bodyPr/>
                    <a:lstStyle/>
                    <a:p>
                      <a:r>
                        <a:rPr lang="sw-KE" sz="1000" spc="-30" dirty="0">
                          <a:latin typeface="Calibri" panose="020F0502020204030204" pitchFamily="34" charset="0"/>
                        </a:rPr>
                        <a:t>Je, una hisia gani kwa ujumla?</a:t>
                      </a:r>
                      <a:r>
                        <a:rPr lang="sw-KE" sz="1000" spc="-30" baseline="0" dirty="0">
                          <a:latin typeface="Calibri" panose="020F0502020204030204" pitchFamily="34" charset="0"/>
                        </a:rPr>
                        <a:t> Je, unahisi huzuni au kuchanganyikiwa? Ikiwa ndivyo, hali hii imeathiri uwezo wa kutumia ARV [</a:t>
                      </a:r>
                      <a:r>
                        <a:rPr lang="sw-KE" sz="1000" i="1" spc="-30" baseline="0" dirty="0">
                          <a:latin typeface="Calibri" panose="020F0502020204030204" pitchFamily="34" charset="0"/>
                        </a:rPr>
                        <a:t>kumpa mtoto wako ARV </a:t>
                      </a:r>
                      <a:r>
                        <a:rPr lang="sw-KE" sz="1000" spc="-30" baseline="0" dirty="0">
                          <a:latin typeface="Calibri" panose="020F0502020204030204" pitchFamily="34" charset="0"/>
                        </a:rPr>
                        <a:t>]?</a:t>
                      </a:r>
                    </a:p>
                  </a:txBody>
                  <a:tcPr marL="83127" marR="83127" marT="40341" marB="40341"/>
                </a:tc>
                <a:extLst>
                  <a:ext uri="{0D108BD9-81ED-4DB2-BD59-A6C34878D82A}">
                    <a16:rowId xmlns:a16="http://schemas.microsoft.com/office/drawing/2014/main" val="10008"/>
                  </a:ext>
                </a:extLst>
              </a:tr>
              <a:tr h="529496">
                <a:tc>
                  <a:txBody>
                    <a:bodyPr/>
                    <a:lstStyle/>
                    <a:p>
                      <a:r>
                        <a:rPr lang="sw-KE" sz="1000" b="1" spc="-30">
                          <a:latin typeface="Calibri" panose="020F0502020204030204" pitchFamily="34" charset="0"/>
                        </a:rPr>
                        <a:t>Manufaa ya afya</a:t>
                      </a:r>
                    </a:p>
                  </a:txBody>
                  <a:tcPr marL="83127" marR="83127" marT="40341" marB="40341"/>
                </a:tc>
                <a:tc>
                  <a:txBody>
                    <a:bodyPr/>
                    <a:lstStyle/>
                    <a:p>
                      <a:r>
                        <a:rPr lang="sw-KE" sz="1000" spc="-30" dirty="0">
                          <a:latin typeface="Calibri" panose="020F0502020204030204" pitchFamily="34" charset="0"/>
                        </a:rPr>
                        <a:t>Je, unaamini kwamba kutumia </a:t>
                      </a:r>
                      <a:r>
                        <a:rPr lang="sw-KE" sz="1000" spc="-30" dirty="0" err="1">
                          <a:latin typeface="Calibri" panose="020F0502020204030204" pitchFamily="34" charset="0"/>
                        </a:rPr>
                        <a:t>ARV</a:t>
                      </a:r>
                      <a:r>
                        <a:rPr lang="sw-KE" sz="1000" spc="-30" dirty="0">
                          <a:latin typeface="Calibri" panose="020F0502020204030204" pitchFamily="34" charset="0"/>
                        </a:rPr>
                        <a:t> </a:t>
                      </a:r>
                      <a:r>
                        <a:rPr lang="sw-KE" sz="1000" spc="-30" baseline="0" dirty="0">
                          <a:latin typeface="Calibri" panose="020F0502020204030204" pitchFamily="34" charset="0"/>
                        </a:rPr>
                        <a:t> kila siku ni muhimu kwa afya yako [</a:t>
                      </a:r>
                      <a:r>
                        <a:rPr lang="sw-KE" sz="1000" i="1" spc="-30" baseline="0" dirty="0">
                          <a:latin typeface="Calibri" panose="020F0502020204030204" pitchFamily="34" charset="0"/>
                        </a:rPr>
                        <a:t>ni muhimu kwa afya ya mtoto wako</a:t>
                      </a:r>
                      <a:r>
                        <a:rPr lang="sw-KE" sz="1000" spc="-30" baseline="0" dirty="0">
                          <a:latin typeface="Calibri" panose="020F0502020204030204" pitchFamily="34" charset="0"/>
                        </a:rPr>
                        <a:t>]? Je, unadhani ni njia gani bora zaidi ya kutibu HIV?  Je! Umewahi kujaribu dawa nyinginezo za kutibu HIV?</a:t>
                      </a:r>
                    </a:p>
                  </a:txBody>
                  <a:tcPr marL="83127" marR="83127" marT="40341" marB="40341"/>
                </a:tc>
                <a:extLst>
                  <a:ext uri="{0D108BD9-81ED-4DB2-BD59-A6C34878D82A}">
                    <a16:rowId xmlns:a16="http://schemas.microsoft.com/office/drawing/2014/main" val="10009"/>
                  </a:ext>
                </a:extLst>
              </a:tr>
            </a:tbl>
          </a:graphicData>
        </a:graphic>
      </p:graphicFrame>
      <p:pic>
        <p:nvPicPr>
          <p:cNvPr id="18" name="Picture 17">
            <a:extLst>
              <a:ext uri="{FF2B5EF4-FFF2-40B4-BE49-F238E27FC236}">
                <a16:creationId xmlns:a16="http://schemas.microsoft.com/office/drawing/2014/main" id="{17868BDE-4F0D-4E43-9D3A-ED1105A294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138" r="13288"/>
          <a:stretch/>
        </p:blipFill>
        <p:spPr>
          <a:xfrm>
            <a:off x="7958540" y="0"/>
            <a:ext cx="1185459" cy="845022"/>
          </a:xfrm>
          <a:prstGeom prst="rect">
            <a:avLst/>
          </a:prstGeom>
          <a:ln>
            <a:solidFill>
              <a:schemeClr val="tx1"/>
            </a:solidFill>
          </a:ln>
        </p:spPr>
      </p:pic>
    </p:spTree>
    <p:extLst>
      <p:ext uri="{BB962C8B-B14F-4D97-AF65-F5344CB8AC3E}">
        <p14:creationId xmlns:p14="http://schemas.microsoft.com/office/powerpoint/2010/main" val="1676905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5"/>
          </a:solidFill>
        </p:spPr>
        <p:txBody>
          <a:bodyPr>
            <a:noAutofit/>
          </a:bodyPr>
          <a:lstStyle/>
          <a:p>
            <a:pPr algn="l"/>
            <a:r>
              <a:rPr lang="sw-KE" sz="2800">
                <a:solidFill>
                  <a:srgbClr val="FFFFFF"/>
                </a:solidFill>
                <a:latin typeface="Calibri" panose="020F0502020204030204" pitchFamily="34" charset="0"/>
              </a:rPr>
              <a:t>	7. Unakumbwa na changamoto gani unapotumia ARV?</a:t>
            </a:r>
          </a:p>
        </p:txBody>
      </p:sp>
      <p:sp>
        <p:nvSpPr>
          <p:cNvPr id="4" name="TextBox 3"/>
          <p:cNvSpPr txBox="1"/>
          <p:nvPr/>
        </p:nvSpPr>
        <p:spPr>
          <a:xfrm>
            <a:off x="6720840" y="2008525"/>
            <a:ext cx="2194560" cy="3477875"/>
          </a:xfrm>
          <a:prstGeom prst="rect">
            <a:avLst/>
          </a:prstGeom>
          <a:noFill/>
        </p:spPr>
        <p:txBody>
          <a:bodyPr wrap="square" rtlCol="0">
            <a:spAutoFit/>
          </a:bodyPr>
          <a:lstStyle/>
          <a:p>
            <a:pPr marL="285750" indent="-285750">
              <a:buFont typeface="Wingdings" panose="05000000000000000000" pitchFamily="2" charset="2"/>
              <a:buChar char="Ø"/>
            </a:pPr>
            <a:r>
              <a:rPr lang="sw-KE" sz="2000">
                <a:latin typeface="Calibri" panose="020F0502020204030204" pitchFamily="34" charset="0"/>
              </a:rPr>
              <a:t>Je, umewahi kukosa dozi kwa sababu ARV zimekwisha au ulikuwa una shughuli nyingi?</a:t>
            </a:r>
          </a:p>
          <a:p>
            <a:endParaRPr lang="en-US" sz="2000" dirty="0">
              <a:latin typeface="Calibri" panose="020F0502020204030204" pitchFamily="34" charset="0"/>
            </a:endParaRPr>
          </a:p>
          <a:p>
            <a:pPr marL="285750" indent="-285750">
              <a:buFont typeface="Wingdings" panose="05000000000000000000" pitchFamily="2" charset="2"/>
              <a:buChar char="Ø"/>
            </a:pPr>
            <a:r>
              <a:rPr lang="sw-KE" sz="2000">
                <a:latin typeface="Calibri" panose="020F0502020204030204" pitchFamily="34" charset="0"/>
              </a:rPr>
              <a:t>Ikiwa unapangia kutohudhuria kliniki, hebu tujulishe ili tupange mapema.  </a:t>
            </a:r>
          </a:p>
        </p:txBody>
      </p:sp>
      <p:pic>
        <p:nvPicPr>
          <p:cNvPr id="5" name="Picture 4">
            <a:extLst>
              <a:ext uri="{FF2B5EF4-FFF2-40B4-BE49-F238E27FC236}">
                <a16:creationId xmlns:a16="http://schemas.microsoft.com/office/drawing/2014/main" id="{DCDD378A-118A-4969-ADCD-3010D9962A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295400"/>
            <a:ext cx="6492240" cy="4728707"/>
          </a:xfrm>
          <a:prstGeom prst="rect">
            <a:avLst/>
          </a:prstGeom>
        </p:spPr>
      </p:pic>
    </p:spTree>
    <p:extLst>
      <p:ext uri="{BB962C8B-B14F-4D97-AF65-F5344CB8AC3E}">
        <p14:creationId xmlns:p14="http://schemas.microsoft.com/office/powerpoint/2010/main" val="2356731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1070314"/>
            <a:ext cx="3016953" cy="1718546"/>
          </a:xfrm>
        </p:spPr>
        <p:txBody>
          <a:bodyPr>
            <a:normAutofit fontScale="92500" lnSpcReduction="10000"/>
          </a:bodyPr>
          <a:lstStyle/>
          <a:p>
            <a:r>
              <a:rPr lang="sw-KE" sz="16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Je, umewahi kukosa dozi kwa sababu ARV zimekwisha au ulikuwa una shughuli nyingi?</a:t>
            </a:r>
          </a:p>
          <a:p>
            <a:pPr marL="285750" indent="-285750">
              <a:buFont typeface="Wingdings" panose="05000000000000000000" pitchFamily="2" charset="2"/>
              <a:buChar char="Ø"/>
            </a:pPr>
            <a:r>
              <a:rPr lang="sw-KE" sz="1600">
                <a:latin typeface="Calibri" panose="020F0502020204030204" pitchFamily="34" charset="0"/>
              </a:rPr>
              <a:t>Ikiwa unapangia kutohudhuria kliniki, hebu tujulishe ili tupange mapema.  </a:t>
            </a:r>
          </a:p>
        </p:txBody>
      </p:sp>
      <p:sp>
        <p:nvSpPr>
          <p:cNvPr id="21" name="Content Placeholder 1"/>
          <p:cNvSpPr>
            <a:spLocks noGrp="1"/>
          </p:cNvSpPr>
          <p:nvPr>
            <p:ph sz="half" idx="1"/>
          </p:nvPr>
        </p:nvSpPr>
        <p:spPr>
          <a:xfrm>
            <a:off x="3505200" y="1057364"/>
            <a:ext cx="5226756" cy="1191918"/>
          </a:xfrm>
        </p:spPr>
        <p:txBody>
          <a:bodyPr>
            <a:noAutofit/>
          </a:bodyPr>
          <a:lstStyle/>
          <a:p>
            <a:r>
              <a:rPr lang="sw-KE" sz="1600" b="1">
                <a:latin typeface="Calibri" panose="020F0502020204030204" pitchFamily="34" charset="0"/>
              </a:rPr>
              <a:t>VIDOKEZO VYA KUJADILI:</a:t>
            </a:r>
          </a:p>
          <a:p>
            <a:pPr marL="285750" indent="-285750">
              <a:buFont typeface="Arial" panose="020B0604020202020204" pitchFamily="34" charset="0"/>
              <a:buChar char="•"/>
            </a:pPr>
            <a:r>
              <a:rPr lang="sw-KE" sz="1400">
                <a:latin typeface="Calibri" panose="020F0502020204030204" pitchFamily="34" charset="0"/>
              </a:rPr>
              <a:t>Hebu tuendelee kuchunguza changamo zozote ambazo huenda                  unakabiliana nazo unapotumia ARV [au </a:t>
            </a:r>
            <a:r>
              <a:rPr lang="sw-KE" sz="1400" i="1">
                <a:latin typeface="Calibri" panose="020F0502020204030204" pitchFamily="34" charset="0"/>
              </a:rPr>
              <a:t>kumpa mtoto wako ARV </a:t>
            </a:r>
            <a:r>
              <a:rPr lang="sw-KE" sz="1400">
                <a:latin typeface="Calibri" panose="020F0502020204030204" pitchFamily="34" charset="0"/>
              </a:rPr>
              <a:t>] </a:t>
            </a:r>
            <a:r>
              <a:rPr lang="sw-KE" sz="1400" b="1">
                <a:latin typeface="Calibri" panose="020F0502020204030204" pitchFamily="34" charset="0"/>
              </a:rPr>
              <a:t>(vikwazo vya kiwango cha mtu binafsi).</a:t>
            </a:r>
          </a:p>
        </p:txBody>
      </p:sp>
      <p:cxnSp>
        <p:nvCxnSpPr>
          <p:cNvPr id="15" name="Straight Connector 14"/>
          <p:cNvCxnSpPr/>
          <p:nvPr/>
        </p:nvCxnSpPr>
        <p:spPr>
          <a:xfrm>
            <a:off x="3429000" y="1057364"/>
            <a:ext cx="0" cy="1304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0" y="-3675"/>
            <a:ext cx="9144000" cy="848697"/>
          </a:xfrm>
          <a:prstGeom prst="rect">
            <a:avLst/>
          </a:prstGeom>
          <a:solidFill>
            <a:schemeClr val="accent5"/>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sw-KE" sz="2600">
                <a:solidFill>
                  <a:srgbClr val="FFFFFF"/>
                </a:solidFill>
                <a:latin typeface="Calibri" panose="020F0502020204030204" pitchFamily="34" charset="0"/>
              </a:rPr>
              <a:t>	7. Unakumbwa na changamoto gani unapotumia ARV?</a:t>
            </a:r>
          </a:p>
        </p:txBody>
      </p:sp>
      <p:sp>
        <p:nvSpPr>
          <p:cNvPr id="24" name="Rectangle 23"/>
          <p:cNvSpPr/>
          <p:nvPr/>
        </p:nvSpPr>
        <p:spPr>
          <a:xfrm>
            <a:off x="228600" y="5671255"/>
            <a:ext cx="2895600" cy="958145"/>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39" y="5715000"/>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7" name="Content Placeholder 1"/>
          <p:cNvSpPr>
            <a:spLocks noGrp="1"/>
          </p:cNvSpPr>
          <p:nvPr>
            <p:ph sz="half" idx="1"/>
          </p:nvPr>
        </p:nvSpPr>
        <p:spPr>
          <a:xfrm>
            <a:off x="304800" y="5711487"/>
            <a:ext cx="2819400" cy="917913"/>
          </a:xfrm>
        </p:spPr>
        <p:txBody>
          <a:bodyPr>
            <a:normAutofit fontScale="47500" lnSpcReduction="20000"/>
          </a:bodyPr>
          <a:lstStyle/>
          <a:p>
            <a:r>
              <a:rPr lang="sw-KE" sz="2100" b="1">
                <a:latin typeface="Calibri" panose="020F0502020204030204" pitchFamily="34" charset="0"/>
              </a:rPr>
              <a:t>	</a:t>
            </a:r>
            <a:r>
              <a:rPr lang="sw-KE" sz="2500" b="1">
                <a:latin typeface="Calibri" panose="020F0502020204030204" pitchFamily="34" charset="0"/>
              </a:rPr>
              <a:t>        </a:t>
            </a:r>
            <a:r>
              <a:rPr lang="sw-KE" sz="2900" b="1">
                <a:latin typeface="Calibri" panose="020F0502020204030204" pitchFamily="34" charset="0"/>
              </a:rPr>
              <a:t>Hati</a:t>
            </a:r>
          </a:p>
          <a:p>
            <a:endParaRPr lang="en-US" sz="2500" dirty="0">
              <a:latin typeface="Calibri" panose="020F0502020204030204" pitchFamily="34" charset="0"/>
            </a:endParaRPr>
          </a:p>
          <a:p>
            <a:r>
              <a:rPr lang="sw-KE" sz="2500">
                <a:latin typeface="Calibri" panose="020F0502020204030204" pitchFamily="34" charset="0"/>
              </a:rPr>
              <a:t>Andika vikwazo maalum unavyovihushisa na mgonjwa aliye kwenye </a:t>
            </a:r>
            <a:r>
              <a:rPr lang="sw-KE" sz="2500" b="1">
                <a:latin typeface="Calibri" panose="020F0502020204030204" pitchFamily="34" charset="0"/>
              </a:rPr>
              <a:t>Zana yaa Mpango ulioboreshwa.</a:t>
            </a:r>
          </a:p>
          <a:p>
            <a:endParaRPr lang="en-US" sz="2900" b="1" dirty="0">
              <a:latin typeface="Calibri" panose="020F0502020204030204" pitchFamily="34" charset="0"/>
            </a:endParaRPr>
          </a:p>
        </p:txBody>
      </p:sp>
      <p:graphicFrame>
        <p:nvGraphicFramePr>
          <p:cNvPr id="26" name="Table 25"/>
          <p:cNvGraphicFramePr>
            <a:graphicFrameLocks noGrp="1"/>
          </p:cNvGraphicFramePr>
          <p:nvPr>
            <p:extLst>
              <p:ext uri="{D42A27DB-BD31-4B8C-83A1-F6EECF244321}">
                <p14:modId xmlns:p14="http://schemas.microsoft.com/office/powerpoint/2010/main" val="1115134117"/>
              </p:ext>
            </p:extLst>
          </p:nvPr>
        </p:nvGraphicFramePr>
        <p:xfrm>
          <a:off x="3505200" y="2460816"/>
          <a:ext cx="5486400" cy="4473384"/>
        </p:xfrm>
        <a:graphic>
          <a:graphicData uri="http://schemas.openxmlformats.org/drawingml/2006/table">
            <a:tbl>
              <a:tblPr firstRow="1" bandRow="1">
                <a:tableStyleId>{7DF18680-E054-41AD-8BC1-D1AEF772440D}</a:tableStyleId>
              </a:tblPr>
              <a:tblGrid>
                <a:gridCol w="1123427">
                  <a:extLst>
                    <a:ext uri="{9D8B030D-6E8A-4147-A177-3AD203B41FA5}">
                      <a16:colId xmlns:a16="http://schemas.microsoft.com/office/drawing/2014/main" val="20000"/>
                    </a:ext>
                  </a:extLst>
                </a:gridCol>
                <a:gridCol w="4362973">
                  <a:extLst>
                    <a:ext uri="{9D8B030D-6E8A-4147-A177-3AD203B41FA5}">
                      <a16:colId xmlns:a16="http://schemas.microsoft.com/office/drawing/2014/main" val="20001"/>
                    </a:ext>
                  </a:extLst>
                </a:gridCol>
              </a:tblGrid>
              <a:tr h="200991">
                <a:tc>
                  <a:txBody>
                    <a:bodyPr/>
                    <a:lstStyle/>
                    <a:p>
                      <a:pPr algn="ctr"/>
                      <a:r>
                        <a:rPr lang="sw-KE" sz="1000">
                          <a:latin typeface="Calibri" panose="020F0502020204030204" pitchFamily="34" charset="0"/>
                        </a:rPr>
                        <a:t>VIKWAZO</a:t>
                      </a:r>
                    </a:p>
                  </a:txBody>
                  <a:tcPr marL="83127" marR="83127" marT="40341" marB="40341"/>
                </a:tc>
                <a:tc>
                  <a:txBody>
                    <a:bodyPr/>
                    <a:lstStyle/>
                    <a:p>
                      <a:pPr algn="ctr"/>
                      <a:r>
                        <a:rPr lang="sw-KE" sz="1000">
                          <a:latin typeface="Calibri" panose="020F0502020204030204" pitchFamily="34" charset="0"/>
                        </a:rPr>
                        <a:t>MASWALI </a:t>
                      </a:r>
                      <a:r>
                        <a:rPr lang="sw-KE" sz="1000" baseline="0">
                          <a:latin typeface="Calibri" panose="020F0502020204030204" pitchFamily="34" charset="0"/>
                        </a:rPr>
                        <a:t> YA KUTATHMINI VIKWAZO</a:t>
                      </a:r>
                    </a:p>
                  </a:txBody>
                  <a:tcPr marL="83127" marR="83127" marT="40341" marB="40341"/>
                </a:tc>
                <a:extLst>
                  <a:ext uri="{0D108BD9-81ED-4DB2-BD59-A6C34878D82A}">
                    <a16:rowId xmlns:a16="http://schemas.microsoft.com/office/drawing/2014/main" val="10000"/>
                  </a:ext>
                </a:extLst>
              </a:tr>
              <a:tr h="200991">
                <a:tc gridSpan="2">
                  <a:txBody>
                    <a:bodyPr/>
                    <a:lstStyle/>
                    <a:p>
                      <a:pPr algn="ctr"/>
                      <a:r>
                        <a:rPr lang="sw-KE" sz="1000" b="1">
                          <a:latin typeface="Calibri" panose="020F0502020204030204" pitchFamily="34" charset="0"/>
                        </a:rPr>
                        <a:t>MTU BINAFSI (kuendelea)</a:t>
                      </a:r>
                    </a:p>
                  </a:txBody>
                  <a:tcPr marL="83127" marR="83127" marT="40341" marB="40341"/>
                </a:tc>
                <a:tc hMerge="1">
                  <a:txBody>
                    <a:bodyPr/>
                    <a:lstStyle/>
                    <a:p>
                      <a:endParaRPr lang="en-US"/>
                    </a:p>
                  </a:txBody>
                  <a:tcPr/>
                </a:tc>
                <a:extLst>
                  <a:ext uri="{0D108BD9-81ED-4DB2-BD59-A6C34878D82A}">
                    <a16:rowId xmlns:a16="http://schemas.microsoft.com/office/drawing/2014/main" val="10001"/>
                  </a:ext>
                </a:extLst>
              </a:tr>
              <a:tr h="200991">
                <a:tc>
                  <a:txBody>
                    <a:bodyPr/>
                    <a:lstStyle/>
                    <a:p>
                      <a:r>
                        <a:rPr lang="sw-KE" sz="1000" b="1">
                          <a:latin typeface="Calibri" panose="020F0502020204030204" pitchFamily="34" charset="0"/>
                        </a:rPr>
                        <a:t>Ugumu wa kutumia </a:t>
                      </a:r>
                      <a:r>
                        <a:rPr lang="sw-KE" sz="1000" b="1" baseline="0">
                          <a:latin typeface="Calibri" panose="020F0502020204030204" pitchFamily="34" charset="0"/>
                        </a:rPr>
                        <a:t> vidonge</a:t>
                      </a:r>
                    </a:p>
                  </a:txBody>
                  <a:tcPr marL="83127" marR="83127" marT="40341" marB="40341"/>
                </a:tc>
                <a:tc>
                  <a:txBody>
                    <a:bodyPr/>
                    <a:lstStyle/>
                    <a:p>
                      <a:r>
                        <a:rPr lang="sw-KE" sz="1000">
                          <a:latin typeface="Calibri" panose="020F0502020204030204" pitchFamily="34" charset="0"/>
                        </a:rPr>
                        <a:t>Je, idadi ya dawa au kiasi cha kioevu</a:t>
                      </a:r>
                      <a:r>
                        <a:rPr lang="sw-KE" sz="1000" baseline="0">
                          <a:latin typeface="Calibri" panose="020F0502020204030204" pitchFamily="34" charset="0"/>
                        </a:rPr>
                        <a:t> ni mambo yanayokupa changamoto?</a:t>
                      </a:r>
                    </a:p>
                  </a:txBody>
                  <a:tcPr marL="83127" marR="83127" marT="40341" marB="40341"/>
                </a:tc>
                <a:extLst>
                  <a:ext uri="{0D108BD9-81ED-4DB2-BD59-A6C34878D82A}">
                    <a16:rowId xmlns:a16="http://schemas.microsoft.com/office/drawing/2014/main" val="10002"/>
                  </a:ext>
                </a:extLst>
              </a:tr>
              <a:tr h="332409">
                <a:tc>
                  <a:txBody>
                    <a:bodyPr/>
                    <a:lstStyle/>
                    <a:p>
                      <a:r>
                        <a:rPr lang="sw-KE" sz="1000" b="1">
                          <a:latin typeface="Calibri" panose="020F0502020204030204" pitchFamily="34" charset="0"/>
                        </a:rPr>
                        <a:t>Dawa zilizopotea/kuisha</a:t>
                      </a:r>
                    </a:p>
                  </a:txBody>
                  <a:tcPr marL="83127" marR="83127" marT="40341" marB="40341"/>
                </a:tc>
                <a:tc>
                  <a:txBody>
                    <a:bodyPr/>
                    <a:lstStyle/>
                    <a:p>
                      <a:r>
                        <a:rPr lang="sw-KE" sz="1000">
                          <a:latin typeface="Calibri" panose="020F0502020204030204" pitchFamily="34" charset="0"/>
                        </a:rPr>
                        <a:t>Umepoteza au kuishiwa na ARV?</a:t>
                      </a:r>
                    </a:p>
                  </a:txBody>
                  <a:tcPr marL="83127" marR="83127" marT="40341" marB="40341"/>
                </a:tc>
                <a:extLst>
                  <a:ext uri="{0D108BD9-81ED-4DB2-BD59-A6C34878D82A}">
                    <a16:rowId xmlns:a16="http://schemas.microsoft.com/office/drawing/2014/main" val="10003"/>
                  </a:ext>
                </a:extLst>
              </a:tr>
              <a:tr h="332409">
                <a:tc>
                  <a:txBody>
                    <a:bodyPr/>
                    <a:lstStyle/>
                    <a:p>
                      <a:r>
                        <a:rPr lang="sw-KE" sz="1000" b="1">
                          <a:latin typeface="Calibri" panose="020F0502020204030204" pitchFamily="34" charset="0"/>
                        </a:rPr>
                        <a:t>Ujauzito na kujifungua</a:t>
                      </a:r>
                    </a:p>
                  </a:txBody>
                  <a:tcPr marL="83127" marR="83127" marT="40341" marB="40341"/>
                </a:tc>
                <a:tc>
                  <a:txBody>
                    <a:bodyPr/>
                    <a:lstStyle/>
                    <a:p>
                      <a:r>
                        <a:rPr lang="sw-KE" sz="1000">
                          <a:latin typeface="Calibri" panose="020F0502020204030204" pitchFamily="34" charset="0"/>
                        </a:rPr>
                        <a:t>Je, unatarajia mabadiliko gani katika kipindi cha miezi michache ijayo? Unapanga kwenda wapi kujifungulia mtoto wako? Unapanga kwenda lini? Je, utaweza kupata nyongeza ya dawa huko? (Ikiwa sivyo, hakikisha ana ARV za kutosha kwa ajili yake mwenyewe na mtoto wake za kudumu muda wote wa kukaa kwake.)</a:t>
                      </a:r>
                    </a:p>
                  </a:txBody>
                  <a:tcPr marL="83127" marR="83127" marT="40341" marB="40341"/>
                </a:tc>
                <a:extLst>
                  <a:ext uri="{0D108BD9-81ED-4DB2-BD59-A6C34878D82A}">
                    <a16:rowId xmlns:a16="http://schemas.microsoft.com/office/drawing/2014/main" val="10004"/>
                  </a:ext>
                </a:extLst>
              </a:tr>
              <a:tr h="463826">
                <a:tc>
                  <a:txBody>
                    <a:bodyPr/>
                    <a:lstStyle/>
                    <a:p>
                      <a:r>
                        <a:rPr lang="sw-KE" sz="1000" b="1">
                          <a:latin typeface="Calibri" panose="020F0502020204030204" pitchFamily="34" charset="0"/>
                        </a:rPr>
                        <a:t>Ugumu wa kuratibu</a:t>
                      </a:r>
                    </a:p>
                  </a:txBody>
                  <a:tcPr marL="83127" marR="83127" marT="40341" marB="40341"/>
                </a:tc>
                <a:tc>
                  <a:txBody>
                    <a:bodyPr/>
                    <a:lstStyle/>
                    <a:p>
                      <a:r>
                        <a:rPr lang="sw-KE" sz="1000">
                          <a:latin typeface="Calibri" panose="020F0502020204030204" pitchFamily="34" charset="0"/>
                        </a:rPr>
                        <a:t>Umekuwa na shughuli sana kwamba umekosa kuchukua[</a:t>
                      </a:r>
                      <a:r>
                        <a:rPr lang="sw-KE" sz="1000" i="1">
                          <a:latin typeface="Calibri" panose="020F0502020204030204" pitchFamily="34" charset="0"/>
                        </a:rPr>
                        <a:t>kupeana</a:t>
                      </a:r>
                      <a:r>
                        <a:rPr lang="sw-KE" sz="1000">
                          <a:latin typeface="Calibri" panose="020F0502020204030204" pitchFamily="34" charset="0"/>
                        </a:rPr>
                        <a:t>] ARV? Je, kazi</a:t>
                      </a:r>
                      <a:r>
                        <a:rPr lang="sw-KE" sz="1000" baseline="0">
                          <a:latin typeface="Calibri" panose="020F0502020204030204" pitchFamily="34" charset="0"/>
                        </a:rPr>
                        <a:t> inakulazimisha kusafiri mbali na nyumbani kwa muda mrefu? Je, una shida ya kupata faragha kazini ili uweze kutumia ARV zako?</a:t>
                      </a:r>
                    </a:p>
                  </a:txBody>
                  <a:tcPr marL="83127" marR="83127" marT="40341" marB="40341"/>
                </a:tc>
                <a:extLst>
                  <a:ext uri="{0D108BD9-81ED-4DB2-BD59-A6C34878D82A}">
                    <a16:rowId xmlns:a16="http://schemas.microsoft.com/office/drawing/2014/main" val="10005"/>
                  </a:ext>
                </a:extLst>
              </a:tr>
              <a:tr h="200991">
                <a:tc gridSpan="2">
                  <a:txBody>
                    <a:bodyPr/>
                    <a:lstStyle/>
                    <a:p>
                      <a:pPr algn="ctr"/>
                      <a:r>
                        <a:rPr lang="sw-KE" sz="1000" b="1">
                          <a:latin typeface="Calibri" panose="020F0502020204030204" pitchFamily="34" charset="0"/>
                        </a:rPr>
                        <a:t>FAMILIA</a:t>
                      </a:r>
                    </a:p>
                  </a:txBody>
                  <a:tcPr marL="83127" marR="83127" marT="40341" marB="40341"/>
                </a:tc>
                <a:tc hMerge="1">
                  <a:txBody>
                    <a:bodyPr/>
                    <a:lstStyle/>
                    <a:p>
                      <a:endParaRPr lang="en-US" sz="1100" dirty="0"/>
                    </a:p>
                  </a:txBody>
                  <a:tcPr/>
                </a:tc>
                <a:extLst>
                  <a:ext uri="{0D108BD9-81ED-4DB2-BD59-A6C34878D82A}">
                    <a16:rowId xmlns:a16="http://schemas.microsoft.com/office/drawing/2014/main" val="10006"/>
                  </a:ext>
                </a:extLst>
              </a:tr>
              <a:tr h="332409">
                <a:tc>
                  <a:txBody>
                    <a:bodyPr/>
                    <a:lstStyle/>
                    <a:p>
                      <a:r>
                        <a:rPr lang="sw-KE" sz="1000" b="1">
                          <a:latin typeface="Calibri" panose="020F0502020204030204" pitchFamily="34" charset="0"/>
                        </a:rPr>
                        <a:t>Kushiriki na wengine</a:t>
                      </a:r>
                    </a:p>
                  </a:txBody>
                  <a:tcPr marL="83127" marR="83127" marT="40341" marB="40341"/>
                </a:tc>
                <a:tc>
                  <a:txBody>
                    <a:bodyPr/>
                    <a:lstStyle/>
                    <a:p>
                      <a:r>
                        <a:rPr lang="sw-KE" sz="1000">
                          <a:latin typeface="Calibri" panose="020F0502020204030204" pitchFamily="34" charset="0"/>
                        </a:rPr>
                        <a:t>Umewahi kushiriki</a:t>
                      </a:r>
                      <a:r>
                        <a:rPr lang="sw-KE" sz="1000" baseline="0">
                          <a:latin typeface="Calibri" panose="020F0502020204030204" pitchFamily="34" charset="0"/>
                        </a:rPr>
                        <a:t> ARV zako na watu wengine? Au kumpa mtu mwingine ARV za mtoto wako?</a:t>
                      </a:r>
                    </a:p>
                  </a:txBody>
                  <a:tcPr marL="83127" marR="83127" marT="40341" marB="40341"/>
                </a:tc>
                <a:extLst>
                  <a:ext uri="{0D108BD9-81ED-4DB2-BD59-A6C34878D82A}">
                    <a16:rowId xmlns:a16="http://schemas.microsoft.com/office/drawing/2014/main" val="10007"/>
                  </a:ext>
                </a:extLst>
              </a:tr>
              <a:tr h="200991">
                <a:tc>
                  <a:txBody>
                    <a:bodyPr/>
                    <a:lstStyle/>
                    <a:p>
                      <a:r>
                        <a:rPr lang="sw-KE" sz="1000" b="1">
                          <a:latin typeface="Calibri" panose="020F0502020204030204" pitchFamily="34" charset="0"/>
                        </a:rPr>
                        <a:t>Hofu ya kufunua</a:t>
                      </a:r>
                    </a:p>
                  </a:txBody>
                  <a:tcPr marL="83127" marR="83127" marT="40341" marB="40341"/>
                </a:tc>
                <a:tc>
                  <a:txBody>
                    <a:bodyPr/>
                    <a:lstStyle/>
                    <a:p>
                      <a:r>
                        <a:rPr lang="sw-KE" sz="1000">
                          <a:latin typeface="Calibri" panose="020F0502020204030204" pitchFamily="34" charset="0"/>
                        </a:rPr>
                        <a:t>Umemfunulia </a:t>
                      </a:r>
                      <a:r>
                        <a:rPr lang="sw-KE" sz="1000" baseline="0">
                          <a:latin typeface="Calibri" panose="020F0502020204030204" pitchFamily="34" charset="0"/>
                        </a:rPr>
                        <a:t>jamaa au mpenzi wako kuhusu hali yako ya HIV?</a:t>
                      </a:r>
                    </a:p>
                  </a:txBody>
                  <a:tcPr marL="83127" marR="83127" marT="40341" marB="40341"/>
                </a:tc>
                <a:extLst>
                  <a:ext uri="{0D108BD9-81ED-4DB2-BD59-A6C34878D82A}">
                    <a16:rowId xmlns:a16="http://schemas.microsoft.com/office/drawing/2014/main" val="10008"/>
                  </a:ext>
                </a:extLst>
              </a:tr>
              <a:tr h="332409">
                <a:tc>
                  <a:txBody>
                    <a:bodyPr/>
                    <a:lstStyle/>
                    <a:p>
                      <a:r>
                        <a:rPr lang="sw-KE" sz="1000" b="1">
                          <a:latin typeface="Calibri" panose="020F0502020204030204" pitchFamily="34" charset="0"/>
                        </a:rPr>
                        <a:t>Mahusiano ya familia/mpenzi</a:t>
                      </a:r>
                    </a:p>
                  </a:txBody>
                  <a:tcPr marL="83127" marR="83127" marT="40341" marB="40341"/>
                </a:tc>
                <a:tc>
                  <a:txBody>
                    <a:bodyPr/>
                    <a:lstStyle/>
                    <a:p>
                      <a:r>
                        <a:rPr lang="sw-KE" sz="1000">
                          <a:latin typeface="Calibri" panose="020F0502020204030204" pitchFamily="34" charset="0"/>
                        </a:rPr>
                        <a:t>Je, familia yako au mpenzi wako amekuwa hakusaidii</a:t>
                      </a:r>
                      <a:r>
                        <a:rPr lang="sw-KE" sz="1000" baseline="0">
                          <a:latin typeface="Calibri" panose="020F0502020204030204" pitchFamily="34" charset="0"/>
                        </a:rPr>
                        <a:t> au kukuzuia kutumia ARV[</a:t>
                      </a:r>
                      <a:r>
                        <a:rPr lang="sw-KE" sz="1000" i="1" baseline="0">
                          <a:latin typeface="Calibri" panose="020F0502020204030204" pitchFamily="34" charset="0"/>
                        </a:rPr>
                        <a:t>kumpa mtoto wako ARV</a:t>
                      </a:r>
                      <a:r>
                        <a:rPr lang="sw-KE" sz="1000" baseline="0">
                          <a:latin typeface="Calibri" panose="020F0502020204030204" pitchFamily="34" charset="0"/>
                        </a:rPr>
                        <a:t>]?</a:t>
                      </a:r>
                    </a:p>
                  </a:txBody>
                  <a:tcPr marL="83127" marR="83127" marT="40341" marB="40341"/>
                </a:tc>
                <a:extLst>
                  <a:ext uri="{0D108BD9-81ED-4DB2-BD59-A6C34878D82A}">
                    <a16:rowId xmlns:a16="http://schemas.microsoft.com/office/drawing/2014/main" val="10009"/>
                  </a:ext>
                </a:extLst>
              </a:tr>
              <a:tr h="200991">
                <a:tc>
                  <a:txBody>
                    <a:bodyPr/>
                    <a:lstStyle/>
                    <a:p>
                      <a:r>
                        <a:rPr lang="sw-KE" sz="1000" b="1">
                          <a:latin typeface="Calibri" panose="020F0502020204030204" pitchFamily="34" charset="0"/>
                        </a:rPr>
                        <a:t>Kushindwa kulipa </a:t>
                      </a:r>
                    </a:p>
                  </a:txBody>
                  <a:tcPr marL="83127" marR="83127" marT="40341" marB="40341"/>
                </a:tc>
                <a:tc>
                  <a:txBody>
                    <a:bodyPr/>
                    <a:lstStyle/>
                    <a:p>
                      <a:r>
                        <a:rPr lang="sw-KE" sz="1000">
                          <a:latin typeface="Calibri" panose="020F0502020204030204" pitchFamily="34" charset="0"/>
                        </a:rPr>
                        <a:t>Je, malipo ya kliniki au ada nyingine zimekuzuia kutumia [</a:t>
                      </a:r>
                      <a:r>
                        <a:rPr lang="sw-KE" sz="1000" i="1">
                          <a:latin typeface="Calibri" panose="020F0502020204030204" pitchFamily="34" charset="0"/>
                        </a:rPr>
                        <a:t>kupeana</a:t>
                      </a:r>
                      <a:r>
                        <a:rPr lang="sw-KE" sz="1000">
                          <a:latin typeface="Calibri" panose="020F0502020204030204" pitchFamily="34" charset="0"/>
                        </a:rPr>
                        <a:t>] ARV?</a:t>
                      </a:r>
                    </a:p>
                  </a:txBody>
                  <a:tcPr marL="83127" marR="83127" marT="40341" marB="40341"/>
                </a:tc>
                <a:extLst>
                  <a:ext uri="{0D108BD9-81ED-4DB2-BD59-A6C34878D82A}">
                    <a16:rowId xmlns:a16="http://schemas.microsoft.com/office/drawing/2014/main" val="10010"/>
                  </a:ext>
                </a:extLst>
              </a:tr>
              <a:tr h="200991">
                <a:tc>
                  <a:txBody>
                    <a:bodyPr/>
                    <a:lstStyle/>
                    <a:p>
                      <a:r>
                        <a:rPr lang="sw-KE" sz="1000" b="1">
                          <a:latin typeface="Calibri" panose="020F0502020204030204" pitchFamily="34" charset="0"/>
                        </a:rPr>
                        <a:t>Upatikanaji wa chakula</a:t>
                      </a:r>
                    </a:p>
                  </a:txBody>
                  <a:tcPr marL="83127" marR="83127" marT="40341" marB="40341"/>
                </a:tc>
                <a:tc>
                  <a:txBody>
                    <a:bodyPr/>
                    <a:lstStyle/>
                    <a:p>
                      <a:r>
                        <a:rPr lang="sw-KE" sz="1000" dirty="0">
                          <a:latin typeface="Calibri" panose="020F0502020204030204" pitchFamily="34" charset="0"/>
                        </a:rPr>
                        <a:t>Je, umewahi kushindwa kutumia ARV kutokana na ukosefu wa chakula cha kutosha?</a:t>
                      </a:r>
                    </a:p>
                  </a:txBody>
                  <a:tcPr marL="83127" marR="83127" marT="40341" marB="40341"/>
                </a:tc>
                <a:extLst>
                  <a:ext uri="{0D108BD9-81ED-4DB2-BD59-A6C34878D82A}">
                    <a16:rowId xmlns:a16="http://schemas.microsoft.com/office/drawing/2014/main" val="10011"/>
                  </a:ext>
                </a:extLst>
              </a:tr>
            </a:tbl>
          </a:graphicData>
        </a:graphic>
      </p:graphicFrame>
      <p:sp>
        <p:nvSpPr>
          <p:cNvPr id="28" name="Rectangle 27"/>
          <p:cNvSpPr/>
          <p:nvPr/>
        </p:nvSpPr>
        <p:spPr>
          <a:xfrm>
            <a:off x="152400" y="2657058"/>
            <a:ext cx="2895600" cy="2851214"/>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838200" y="2819400"/>
            <a:ext cx="2362200" cy="609600"/>
          </a:xfrm>
        </p:spPr>
        <p:txBody>
          <a:bodyPr>
            <a:normAutofit fontScale="40000" lnSpcReduction="20000"/>
          </a:bodyPr>
          <a:lstStyle/>
          <a:p>
            <a:r>
              <a:rPr lang="sw-KE" sz="2700" b="1" spc="-30" dirty="0">
                <a:latin typeface="Calibri" panose="020F0502020204030204" pitchFamily="34" charset="0"/>
              </a:rPr>
              <a:t>Maelekezo ya Mtoa Huduma:</a:t>
            </a:r>
          </a:p>
          <a:p>
            <a:r>
              <a:rPr lang="sw-KE" sz="2200" b="1" spc="-30" dirty="0">
                <a:latin typeface="Calibri" panose="020F0502020204030204" pitchFamily="34" charset="0"/>
              </a:rPr>
              <a:t>Toa muhtasari wa kile ulichojifundisha kutoka kwa mgonjwa kuhusu vikwazo mahsusi vilivyotambuliwa kwenye kadi hii.</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457" y="28194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152400" y="3352800"/>
            <a:ext cx="2895599" cy="2123658"/>
          </a:xfrm>
          <a:prstGeom prst="rect">
            <a:avLst/>
          </a:prstGeom>
          <a:noFill/>
        </p:spPr>
        <p:txBody>
          <a:bodyPr wrap="square" rtlCol="0">
            <a:spAutoFit/>
          </a:bodyPr>
          <a:lstStyle/>
          <a:p>
            <a:r>
              <a:rPr lang="sw-KE" sz="1200" b="1" dirty="0">
                <a:latin typeface="Calibri" panose="020F0502020204030204" pitchFamily="34" charset="0"/>
              </a:rPr>
              <a:t>K: Uthibitisho, kwa mfano:</a:t>
            </a:r>
          </a:p>
          <a:p>
            <a:pPr marL="285750" indent="-285750">
              <a:buFont typeface="Arial" panose="020B0604020202020204" pitchFamily="34" charset="0"/>
              <a:buChar char="•"/>
            </a:pPr>
            <a:r>
              <a:rPr lang="sw-KE" sz="1200" i="1" u="sng" dirty="0">
                <a:latin typeface="Calibri" panose="020F0502020204030204" pitchFamily="34" charset="0"/>
              </a:rPr>
              <a:t>Nimefurahi kwa sababu umeweza</a:t>
            </a:r>
            <a:r>
              <a:rPr lang="sw-KE" sz="1200" dirty="0">
                <a:latin typeface="Calibri" panose="020F0502020204030204" pitchFamily="34" charset="0"/>
              </a:rPr>
              <a:t> kusema ukweli kuhusu jinsi unavyotumia ARV zako [</a:t>
            </a:r>
            <a:r>
              <a:rPr lang="sw-KE" sz="1200" i="1" dirty="0">
                <a:latin typeface="Calibri" panose="020F0502020204030204" pitchFamily="34" charset="0"/>
              </a:rPr>
              <a:t>unavyompa mtoto wako ARV</a:t>
            </a:r>
            <a:r>
              <a:rPr lang="sw-KE" sz="1200" dirty="0">
                <a:latin typeface="Calibri" panose="020F0502020204030204" pitchFamily="34" charset="0"/>
              </a:rPr>
              <a:t>]</a:t>
            </a:r>
          </a:p>
          <a:p>
            <a:pPr marL="285750" indent="-285750">
              <a:buFont typeface="Arial" panose="020B0604020202020204" pitchFamily="34" charset="0"/>
              <a:buChar char="•"/>
            </a:pPr>
            <a:r>
              <a:rPr lang="sw-KE" sz="1200" i="1" u="sng" dirty="0">
                <a:latin typeface="Calibri" panose="020F0502020204030204" pitchFamily="34" charset="0"/>
              </a:rPr>
              <a:t>Wewe ni mvumilivu sana</a:t>
            </a:r>
            <a:r>
              <a:rPr lang="sw-KE" sz="1200" dirty="0">
                <a:latin typeface="Calibri" panose="020F0502020204030204" pitchFamily="34" charset="0"/>
              </a:rPr>
              <a:t> kwa sababu umekabiliana na changamoto hizi nyingi.</a:t>
            </a:r>
          </a:p>
          <a:p>
            <a:pPr marL="285750" indent="-285750">
              <a:buFont typeface="Arial" panose="020B0604020202020204" pitchFamily="34" charset="0"/>
              <a:buChar char="•"/>
            </a:pPr>
            <a:r>
              <a:rPr lang="sw-KE" sz="1200" i="1" u="sng" dirty="0">
                <a:latin typeface="Calibri" panose="020F0502020204030204" pitchFamily="34" charset="0"/>
              </a:rPr>
              <a:t>Umetia juhudi kubwa kweli</a:t>
            </a:r>
            <a:r>
              <a:rPr lang="sw-KE" sz="1200" dirty="0">
                <a:latin typeface="Calibri" panose="020F0502020204030204" pitchFamily="34" charset="0"/>
              </a:rPr>
              <a:t> kwa kutumia dawa hizi licha ya kukabiliwa na changamoto nyingi.</a:t>
            </a:r>
          </a:p>
        </p:txBody>
      </p:sp>
      <p:pic>
        <p:nvPicPr>
          <p:cNvPr id="17" name="Picture 16">
            <a:extLst>
              <a:ext uri="{FF2B5EF4-FFF2-40B4-BE49-F238E27FC236}">
                <a16:creationId xmlns:a16="http://schemas.microsoft.com/office/drawing/2014/main" id="{DCDD378A-118A-4969-ADCD-3010D9962A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138" y="282103"/>
            <a:ext cx="1828800" cy="1332030"/>
          </a:xfrm>
          <a:prstGeom prst="rect">
            <a:avLst/>
          </a:prstGeom>
          <a:ln>
            <a:solidFill>
              <a:schemeClr val="tx1"/>
            </a:solidFill>
          </a:ln>
        </p:spPr>
      </p:pic>
    </p:spTree>
    <p:extLst>
      <p:ext uri="{BB962C8B-B14F-4D97-AF65-F5344CB8AC3E}">
        <p14:creationId xmlns:p14="http://schemas.microsoft.com/office/powerpoint/2010/main" val="2907752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5"/>
          </a:solidFill>
        </p:spPr>
        <p:txBody>
          <a:bodyPr>
            <a:noAutofit/>
          </a:bodyPr>
          <a:lstStyle/>
          <a:p>
            <a:pPr algn="l"/>
            <a:r>
              <a:rPr lang="sw-KE" sz="2800">
                <a:solidFill>
                  <a:srgbClr val="FFFFFF"/>
                </a:solidFill>
                <a:latin typeface="Calibri" panose="020F0502020204030204" pitchFamily="34" charset="0"/>
              </a:rPr>
              <a:t>	8. Unakumbwa na changamoto gani unapotumia ARV?</a:t>
            </a:r>
          </a:p>
        </p:txBody>
      </p:sp>
      <p:sp>
        <p:nvSpPr>
          <p:cNvPr id="4" name="TextBox 3"/>
          <p:cNvSpPr txBox="1"/>
          <p:nvPr/>
        </p:nvSpPr>
        <p:spPr>
          <a:xfrm>
            <a:off x="6477000" y="1467683"/>
            <a:ext cx="2590800" cy="4247317"/>
          </a:xfrm>
          <a:prstGeom prst="rect">
            <a:avLst/>
          </a:prstGeom>
          <a:noFill/>
        </p:spPr>
        <p:txBody>
          <a:bodyPr wrap="square" rtlCol="0">
            <a:spAutoFit/>
          </a:bodyPr>
          <a:lstStyle/>
          <a:p>
            <a:pPr marL="285750" indent="-285750">
              <a:buFont typeface="Wingdings" panose="05000000000000000000" pitchFamily="2" charset="2"/>
              <a:buChar char="Ø"/>
            </a:pPr>
            <a:r>
              <a:rPr lang="sw-KE">
                <a:latin typeface="Calibri" panose="020F0502020204030204" pitchFamily="34" charset="0"/>
              </a:rPr>
              <a:t>Wakati mwingine kuna vikwazo vya kliniki au jamii ya kutumia ARV. Tunaweza kukusaidia kukabiliana na vikwazo hivi.</a:t>
            </a:r>
          </a:p>
          <a:p>
            <a:pPr marL="285750" indent="-285750">
              <a:buFont typeface="Wingdings" panose="05000000000000000000" pitchFamily="2" charset="2"/>
              <a:buChar char="Ø"/>
            </a:pPr>
            <a:endParaRPr lang="en-US" dirty="0">
              <a:latin typeface="Calibri" panose="020F0502020204030204" pitchFamily="34" charset="0"/>
            </a:endParaRPr>
          </a:p>
          <a:p>
            <a:pPr marL="285750" indent="-285750">
              <a:buFont typeface="Wingdings" panose="05000000000000000000" pitchFamily="2" charset="2"/>
              <a:buChar char="Ø"/>
            </a:pPr>
            <a:r>
              <a:rPr lang="sw-KE">
                <a:latin typeface="Calibri" panose="020F0502020204030204" pitchFamily="34" charset="0"/>
              </a:rPr>
              <a:t>Je, kuna mila ya familia zinazohusu kujifungua ambazo tunapaswa kuzijua?</a:t>
            </a:r>
          </a:p>
          <a:p>
            <a:pPr marL="285750" indent="-285750">
              <a:buFont typeface="Wingdings" panose="05000000000000000000" pitchFamily="2" charset="2"/>
              <a:buChar char="Ø"/>
            </a:pPr>
            <a:endParaRPr lang="en-US" dirty="0">
              <a:latin typeface="Calibri" panose="020F0502020204030204" pitchFamily="34" charset="0"/>
            </a:endParaRPr>
          </a:p>
          <a:p>
            <a:pPr marL="285750" indent="-285750">
              <a:buFont typeface="Wingdings" panose="05000000000000000000" pitchFamily="2" charset="2"/>
              <a:buChar char="Ø"/>
            </a:pPr>
            <a:r>
              <a:rPr lang="sw-KE">
                <a:latin typeface="Calibri" panose="020F0502020204030204" pitchFamily="34" charset="0"/>
              </a:rPr>
              <a:t>Hebu tupangie kujifungua kwako na huduma ya baada ya kujifungua. </a:t>
            </a:r>
          </a:p>
        </p:txBody>
      </p:sp>
      <p:pic>
        <p:nvPicPr>
          <p:cNvPr id="3" name="Picture 2">
            <a:extLst>
              <a:ext uri="{FF2B5EF4-FFF2-40B4-BE49-F238E27FC236}">
                <a16:creationId xmlns:a16="http://schemas.microsoft.com/office/drawing/2014/main" id="{3805DC1F-D1D5-4844-856F-E51D076C2F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7" y="1492804"/>
            <a:ext cx="6400800" cy="4525081"/>
          </a:xfrm>
          <a:prstGeom prst="rect">
            <a:avLst/>
          </a:prstGeom>
        </p:spPr>
      </p:pic>
    </p:spTree>
    <p:extLst>
      <p:ext uri="{BB962C8B-B14F-4D97-AF65-F5344CB8AC3E}">
        <p14:creationId xmlns:p14="http://schemas.microsoft.com/office/powerpoint/2010/main" val="1289765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399" y="1057364"/>
            <a:ext cx="2971799" cy="1533436"/>
          </a:xfrm>
        </p:spPr>
        <p:txBody>
          <a:bodyPr>
            <a:normAutofit fontScale="77500" lnSpcReduction="20000"/>
          </a:bodyPr>
          <a:lstStyle/>
          <a:p>
            <a:r>
              <a:rPr lang="sw-KE" sz="16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Wakati mwingine kuna vikwazo vya kliniki au jamii ya kutumia ARV. Tunaweza kukusaidia kukabiliana na vikwazo hivi.</a:t>
            </a:r>
          </a:p>
          <a:p>
            <a:pPr marL="285750" indent="-285750">
              <a:buFont typeface="Wingdings" panose="05000000000000000000" pitchFamily="2" charset="2"/>
              <a:buChar char="Ø"/>
            </a:pPr>
            <a:r>
              <a:rPr lang="sw-KE" sz="1600">
                <a:latin typeface="Calibri" panose="020F0502020204030204" pitchFamily="34" charset="0"/>
              </a:rPr>
              <a:t>Je, kuna mila ya familia zinazohusu kujifungua ambazo tunapaswa kuzijua?</a:t>
            </a:r>
          </a:p>
          <a:p>
            <a:pPr marL="285750" indent="-285750">
              <a:buFont typeface="Wingdings" panose="05000000000000000000" pitchFamily="2" charset="2"/>
              <a:buChar char="Ø"/>
            </a:pPr>
            <a:r>
              <a:rPr lang="sw-KE" sz="1600">
                <a:latin typeface="Calibri" panose="020F0502020204030204" pitchFamily="34" charset="0"/>
              </a:rPr>
              <a:t>Hebu tupangie kujifungua kwako na huduma ya baada ya kujifungua. </a:t>
            </a:r>
          </a:p>
        </p:txBody>
      </p:sp>
      <p:sp>
        <p:nvSpPr>
          <p:cNvPr id="21" name="Content Placeholder 1"/>
          <p:cNvSpPr>
            <a:spLocks noGrp="1"/>
          </p:cNvSpPr>
          <p:nvPr>
            <p:ph sz="half" idx="1"/>
          </p:nvPr>
        </p:nvSpPr>
        <p:spPr>
          <a:xfrm>
            <a:off x="3442206" y="1013805"/>
            <a:ext cx="5455609" cy="1177092"/>
          </a:xfrm>
        </p:spPr>
        <p:txBody>
          <a:bodyPr>
            <a:noAutofit/>
          </a:bodyPr>
          <a:lstStyle/>
          <a:p>
            <a:r>
              <a:rPr lang="sw-KE" sz="1600" b="1" dirty="0">
                <a:latin typeface="Calibri" panose="020F0502020204030204" pitchFamily="34" charset="0"/>
              </a:rPr>
              <a:t>VIDOKEZO VYA KUJADILI:</a:t>
            </a:r>
          </a:p>
          <a:p>
            <a:pPr marL="285750" indent="-285750">
              <a:buFont typeface="Arial" panose="020B0604020202020204" pitchFamily="34" charset="0"/>
              <a:buChar char="•"/>
            </a:pPr>
            <a:r>
              <a:rPr lang="sw-KE" sz="1400" dirty="0">
                <a:latin typeface="Calibri" panose="020F0502020204030204" pitchFamily="34" charset="0"/>
              </a:rPr>
              <a:t>Hebu tuendelee kuchunguza changamoto zozote                                                       ambazo huenda unakabiliana nazo wakati unatumia </a:t>
            </a:r>
            <a:r>
              <a:rPr lang="sw-KE" sz="1400" dirty="0" err="1">
                <a:latin typeface="Calibri" panose="020F0502020204030204" pitchFamily="34" charset="0"/>
              </a:rPr>
              <a:t>ARV</a:t>
            </a:r>
            <a:r>
              <a:rPr lang="sw-KE" sz="1400" dirty="0">
                <a:latin typeface="Calibri" panose="020F0502020204030204" pitchFamily="34" charset="0"/>
              </a:rPr>
              <a:t> [</a:t>
            </a:r>
            <a:r>
              <a:rPr lang="sw-KE" sz="1400" i="1" dirty="0">
                <a:latin typeface="Calibri" panose="020F0502020204030204" pitchFamily="34" charset="0"/>
              </a:rPr>
              <a:t>kumpa mtoto </a:t>
            </a:r>
            <a:r>
              <a:rPr lang="sw-KE" sz="1400" i="1" dirty="0" err="1">
                <a:latin typeface="Calibri" panose="020F0502020204030204" pitchFamily="34" charset="0"/>
              </a:rPr>
              <a:t>wakoARV</a:t>
            </a:r>
            <a:r>
              <a:rPr lang="sw-KE" sz="1400" i="1" dirty="0">
                <a:latin typeface="Calibri" panose="020F0502020204030204" pitchFamily="34" charset="0"/>
              </a:rPr>
              <a:t> </a:t>
            </a:r>
            <a:r>
              <a:rPr lang="sw-KE" sz="1400" dirty="0">
                <a:latin typeface="Calibri" panose="020F0502020204030204" pitchFamily="34" charset="0"/>
              </a:rPr>
              <a:t>]</a:t>
            </a:r>
            <a:r>
              <a:rPr lang="sw-KE" sz="1400" b="1" dirty="0">
                <a:latin typeface="Calibri" panose="020F0502020204030204" pitchFamily="34" charset="0"/>
              </a:rPr>
              <a:t> (vikwazo vya kijamii au kitaasisi).</a:t>
            </a:r>
          </a:p>
        </p:txBody>
      </p:sp>
      <p:cxnSp>
        <p:nvCxnSpPr>
          <p:cNvPr id="15" name="Straight Connector 14"/>
          <p:cNvCxnSpPr>
            <a:cxnSpLocks/>
          </p:cNvCxnSpPr>
          <p:nvPr/>
        </p:nvCxnSpPr>
        <p:spPr>
          <a:xfrm>
            <a:off x="3352800" y="1057364"/>
            <a:ext cx="0" cy="5690344"/>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0" y="-3675"/>
            <a:ext cx="9144000" cy="848697"/>
          </a:xfrm>
          <a:prstGeom prst="rect">
            <a:avLst/>
          </a:prstGeom>
          <a:solidFill>
            <a:schemeClr val="accent5"/>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sw-KE" sz="2600">
                <a:solidFill>
                  <a:srgbClr val="FFFFFF"/>
                </a:solidFill>
                <a:latin typeface="Calibri" panose="020F0502020204030204" pitchFamily="34" charset="0"/>
              </a:rPr>
              <a:t>	8. Unakumbwa na changamoto gani unapotumia ARV?</a:t>
            </a:r>
          </a:p>
        </p:txBody>
      </p:sp>
      <p:sp>
        <p:nvSpPr>
          <p:cNvPr id="24" name="Rectangle 23"/>
          <p:cNvSpPr/>
          <p:nvPr/>
        </p:nvSpPr>
        <p:spPr>
          <a:xfrm>
            <a:off x="228600" y="5671255"/>
            <a:ext cx="2895600" cy="958145"/>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39" y="5637886"/>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7" name="Content Placeholder 1"/>
          <p:cNvSpPr>
            <a:spLocks noGrp="1"/>
          </p:cNvSpPr>
          <p:nvPr>
            <p:ph sz="half" idx="1"/>
          </p:nvPr>
        </p:nvSpPr>
        <p:spPr>
          <a:xfrm>
            <a:off x="304800" y="5711487"/>
            <a:ext cx="2819400" cy="917913"/>
          </a:xfrm>
        </p:spPr>
        <p:txBody>
          <a:bodyPr>
            <a:normAutofit fontScale="47500" lnSpcReduction="20000"/>
          </a:bodyPr>
          <a:lstStyle/>
          <a:p>
            <a:r>
              <a:rPr lang="sw-KE" sz="2100" b="1">
                <a:latin typeface="Calibri" panose="020F0502020204030204" pitchFamily="34" charset="0"/>
              </a:rPr>
              <a:t>	</a:t>
            </a:r>
            <a:r>
              <a:rPr lang="sw-KE" sz="2500" b="1">
                <a:latin typeface="Calibri" panose="020F0502020204030204" pitchFamily="34" charset="0"/>
              </a:rPr>
              <a:t>    </a:t>
            </a:r>
            <a:r>
              <a:rPr lang="sw-KE" sz="2900" b="1">
                <a:latin typeface="Calibri" panose="020F0502020204030204" pitchFamily="34" charset="0"/>
              </a:rPr>
              <a:t>Hati</a:t>
            </a:r>
          </a:p>
          <a:p>
            <a:endParaRPr lang="en-US" sz="2300" b="1" dirty="0">
              <a:latin typeface="Calibri" panose="020F0502020204030204" pitchFamily="34" charset="0"/>
            </a:endParaRPr>
          </a:p>
          <a:p>
            <a:r>
              <a:rPr lang="sw-KE" sz="2500">
                <a:latin typeface="Calibri" panose="020F0502020204030204" pitchFamily="34" charset="0"/>
              </a:rPr>
              <a:t>Andika vikwazo maalum unavyovihushisa na mgonjwa aliye kwenye </a:t>
            </a:r>
            <a:r>
              <a:rPr lang="sw-KE" sz="2500" b="1">
                <a:latin typeface="Calibri" panose="020F0502020204030204" pitchFamily="34" charset="0"/>
              </a:rPr>
              <a:t>Zana yaa Mpango ulioboreshwa.</a:t>
            </a:r>
          </a:p>
        </p:txBody>
      </p:sp>
      <p:sp>
        <p:nvSpPr>
          <p:cNvPr id="28" name="Rectangle 27"/>
          <p:cNvSpPr/>
          <p:nvPr/>
        </p:nvSpPr>
        <p:spPr>
          <a:xfrm>
            <a:off x="228600" y="2590800"/>
            <a:ext cx="2895600" cy="29718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838200" y="2610404"/>
            <a:ext cx="2362200" cy="914400"/>
          </a:xfrm>
        </p:spPr>
        <p:txBody>
          <a:bodyPr>
            <a:normAutofit fontScale="47500" lnSpcReduction="20000"/>
          </a:bodyPr>
          <a:lstStyle/>
          <a:p>
            <a:r>
              <a:rPr lang="sw-KE" sz="2700" b="1">
                <a:latin typeface="Calibri" panose="020F0502020204030204" pitchFamily="34" charset="0"/>
              </a:rPr>
              <a:t>Maelekezo ya Mtoa Huduma:</a:t>
            </a:r>
          </a:p>
          <a:p>
            <a:r>
              <a:rPr lang="sw-KE" sz="2200" b="1">
                <a:latin typeface="Calibri" panose="020F0502020204030204" pitchFamily="34" charset="0"/>
              </a:rPr>
              <a:t>Toa muhtasari wa kile ulichojifundisha kutoka kwa mgonjwa kuhusu vikwazo mahsusi vilivyotambuliwa kwenye kadi hii.</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95" y="2610404"/>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22512" y="3452686"/>
            <a:ext cx="2858461" cy="1938992"/>
          </a:xfrm>
          <a:prstGeom prst="rect">
            <a:avLst/>
          </a:prstGeom>
          <a:noFill/>
        </p:spPr>
        <p:txBody>
          <a:bodyPr wrap="square" rtlCol="0">
            <a:spAutoFit/>
          </a:bodyPr>
          <a:lstStyle/>
          <a:p>
            <a:r>
              <a:rPr lang="sw-KE" sz="1200" b="1" dirty="0">
                <a:latin typeface="Calibri" panose="020F0502020204030204" pitchFamily="34" charset="0"/>
              </a:rPr>
              <a:t>S: Sikiliza kwa makini, kwa mfano:</a:t>
            </a:r>
          </a:p>
          <a:p>
            <a:pPr marL="285750" indent="-285750">
              <a:buFont typeface="Arial" panose="020B0604020202020204" pitchFamily="34" charset="0"/>
              <a:buChar char="•"/>
            </a:pPr>
            <a:r>
              <a:rPr lang="sw-KE" sz="1200" i="1" u="sng" dirty="0">
                <a:latin typeface="Calibri" panose="020F0502020204030204" pitchFamily="34" charset="0"/>
              </a:rPr>
              <a:t>Huna uhakika kama</a:t>
            </a:r>
            <a:r>
              <a:rPr lang="sw-KE" sz="1200" dirty="0">
                <a:latin typeface="Calibri" panose="020F0502020204030204" pitchFamily="34" charset="0"/>
              </a:rPr>
              <a:t> ipo haja ya kutumia </a:t>
            </a:r>
            <a:r>
              <a:rPr lang="sw-KE" sz="1200" dirty="0" err="1">
                <a:latin typeface="Calibri" panose="020F0502020204030204" pitchFamily="34" charset="0"/>
              </a:rPr>
              <a:t>ARV</a:t>
            </a:r>
            <a:r>
              <a:rPr lang="sw-KE" sz="1200" dirty="0">
                <a:latin typeface="Calibri" panose="020F0502020204030204" pitchFamily="34" charset="0"/>
              </a:rPr>
              <a:t> [</a:t>
            </a:r>
            <a:r>
              <a:rPr lang="sw-KE" sz="1200" i="1" dirty="0">
                <a:latin typeface="Calibri" panose="020F0502020204030204" pitchFamily="34" charset="0"/>
              </a:rPr>
              <a:t>kumpa mtoto wako </a:t>
            </a:r>
            <a:r>
              <a:rPr lang="sw-KE" sz="1200" i="1" dirty="0" err="1">
                <a:latin typeface="Calibri" panose="020F0502020204030204" pitchFamily="34" charset="0"/>
              </a:rPr>
              <a:t>ARV</a:t>
            </a:r>
            <a:r>
              <a:rPr lang="sw-KE" sz="1200" dirty="0">
                <a:latin typeface="Calibri" panose="020F0502020204030204" pitchFamily="34" charset="0"/>
              </a:rPr>
              <a:t>].</a:t>
            </a:r>
          </a:p>
          <a:p>
            <a:pPr marL="285750" indent="-285750">
              <a:buFont typeface="Arial" panose="020B0604020202020204" pitchFamily="34" charset="0"/>
              <a:buChar char="•"/>
            </a:pPr>
            <a:r>
              <a:rPr lang="sw-KE" sz="1200" i="1" u="sng" dirty="0">
                <a:latin typeface="Calibri" panose="020F0502020204030204" pitchFamily="34" charset="0"/>
              </a:rPr>
              <a:t>Ulisema unahisi</a:t>
            </a:r>
            <a:r>
              <a:rPr lang="sw-KE" sz="1200" dirty="0">
                <a:latin typeface="Calibri" panose="020F0502020204030204" pitchFamily="34" charset="0"/>
              </a:rPr>
              <a:t> hasira unapokumbuka kuwa unahitaji kutumia </a:t>
            </a:r>
            <a:r>
              <a:rPr lang="sw-KE" sz="1200" dirty="0" err="1">
                <a:latin typeface="Calibri" panose="020F0502020204030204" pitchFamily="34" charset="0"/>
              </a:rPr>
              <a:t>ARV</a:t>
            </a:r>
            <a:r>
              <a:rPr lang="sw-KE" sz="1200" dirty="0">
                <a:latin typeface="Calibri" panose="020F0502020204030204" pitchFamily="34" charset="0"/>
              </a:rPr>
              <a:t> zako, hivyo ni vigumu zaidi kuzitumia.</a:t>
            </a:r>
          </a:p>
          <a:p>
            <a:pPr marL="285750" indent="-285750">
              <a:buFont typeface="Arial" panose="020B0604020202020204" pitchFamily="34" charset="0"/>
              <a:buChar char="•"/>
            </a:pPr>
            <a:r>
              <a:rPr lang="sw-KE" sz="1200" i="1" u="sng" dirty="0">
                <a:latin typeface="Calibri" panose="020F0502020204030204" pitchFamily="34" charset="0"/>
              </a:rPr>
              <a:t>Ninavyokusikia ukisema ni</a:t>
            </a:r>
            <a:r>
              <a:rPr lang="sw-KE" sz="1200" dirty="0">
                <a:latin typeface="Calibri" panose="020F0502020204030204" pitchFamily="34" charset="0"/>
              </a:rPr>
              <a:t> kuwa unahisi kuwa una mambo mengi sana hivi kwamba afya yako haikujalishi hata kidogo sasa.</a:t>
            </a:r>
          </a:p>
        </p:txBody>
      </p:sp>
      <p:graphicFrame>
        <p:nvGraphicFramePr>
          <p:cNvPr id="18" name="Table 17"/>
          <p:cNvGraphicFramePr>
            <a:graphicFrameLocks noGrp="1"/>
          </p:cNvGraphicFramePr>
          <p:nvPr>
            <p:extLst>
              <p:ext uri="{D42A27DB-BD31-4B8C-83A1-F6EECF244321}">
                <p14:modId xmlns:p14="http://schemas.microsoft.com/office/powerpoint/2010/main" val="4001942139"/>
              </p:ext>
            </p:extLst>
          </p:nvPr>
        </p:nvGraphicFramePr>
        <p:xfrm>
          <a:off x="3465752" y="2209800"/>
          <a:ext cx="5531811" cy="2493456"/>
        </p:xfrm>
        <a:graphic>
          <a:graphicData uri="http://schemas.openxmlformats.org/drawingml/2006/table">
            <a:tbl>
              <a:tblPr firstRow="1" bandRow="1">
                <a:tableStyleId>{7DF18680-E054-41AD-8BC1-D1AEF772440D}</a:tableStyleId>
              </a:tblPr>
              <a:tblGrid>
                <a:gridCol w="1272011">
                  <a:extLst>
                    <a:ext uri="{9D8B030D-6E8A-4147-A177-3AD203B41FA5}">
                      <a16:colId xmlns:a16="http://schemas.microsoft.com/office/drawing/2014/main" val="20000"/>
                    </a:ext>
                  </a:extLst>
                </a:gridCol>
                <a:gridCol w="4259800">
                  <a:extLst>
                    <a:ext uri="{9D8B030D-6E8A-4147-A177-3AD203B41FA5}">
                      <a16:colId xmlns:a16="http://schemas.microsoft.com/office/drawing/2014/main" val="20001"/>
                    </a:ext>
                  </a:extLst>
                </a:gridCol>
              </a:tblGrid>
              <a:tr h="225751">
                <a:tc>
                  <a:txBody>
                    <a:bodyPr/>
                    <a:lstStyle/>
                    <a:p>
                      <a:pPr algn="ctr"/>
                      <a:r>
                        <a:rPr lang="sw-KE" sz="1000" dirty="0">
                          <a:latin typeface="Calibri" panose="020F0502020204030204" pitchFamily="34" charset="0"/>
                        </a:rPr>
                        <a:t>VIKWAZO</a:t>
                      </a:r>
                    </a:p>
                  </a:txBody>
                  <a:tcPr marL="83127" marR="83127" marT="40341" marB="40341"/>
                </a:tc>
                <a:tc>
                  <a:txBody>
                    <a:bodyPr/>
                    <a:lstStyle/>
                    <a:p>
                      <a:pPr algn="ctr"/>
                      <a:r>
                        <a:rPr lang="sw-KE" sz="1000" dirty="0">
                          <a:latin typeface="Calibri" panose="020F0502020204030204" pitchFamily="34" charset="0"/>
                        </a:rPr>
                        <a:t>MASWALI </a:t>
                      </a:r>
                      <a:r>
                        <a:rPr lang="sw-KE" sz="1000" baseline="0" dirty="0">
                          <a:latin typeface="Calibri" panose="020F0502020204030204" pitchFamily="34" charset="0"/>
                        </a:rPr>
                        <a:t> YA KUTATHMINI VIKWAZO</a:t>
                      </a:r>
                    </a:p>
                  </a:txBody>
                  <a:tcPr marL="83127" marR="83127" marT="40341" marB="40341"/>
                </a:tc>
                <a:extLst>
                  <a:ext uri="{0D108BD9-81ED-4DB2-BD59-A6C34878D82A}">
                    <a16:rowId xmlns:a16="http://schemas.microsoft.com/office/drawing/2014/main" val="10000"/>
                  </a:ext>
                </a:extLst>
              </a:tr>
              <a:tr h="225751">
                <a:tc gridSpan="2">
                  <a:txBody>
                    <a:bodyPr/>
                    <a:lstStyle/>
                    <a:p>
                      <a:pPr algn="ctr"/>
                      <a:r>
                        <a:rPr lang="sw-KE" sz="1000" b="1">
                          <a:latin typeface="Calibri" panose="020F0502020204030204" pitchFamily="34" charset="0"/>
                        </a:rPr>
                        <a:t>KITAASISI/KIJAMII</a:t>
                      </a:r>
                    </a:p>
                  </a:txBody>
                  <a:tcPr marL="83127" marR="83127" marT="40341" marB="40341"/>
                </a:tc>
                <a:tc hMerge="1">
                  <a:txBody>
                    <a:bodyPr/>
                    <a:lstStyle/>
                    <a:p>
                      <a:endParaRPr lang="en-US"/>
                    </a:p>
                  </a:txBody>
                  <a:tcPr/>
                </a:tc>
                <a:extLst>
                  <a:ext uri="{0D108BD9-81ED-4DB2-BD59-A6C34878D82A}">
                    <a16:rowId xmlns:a16="http://schemas.microsoft.com/office/drawing/2014/main" val="10001"/>
                  </a:ext>
                </a:extLst>
              </a:tr>
              <a:tr h="373357">
                <a:tc>
                  <a:txBody>
                    <a:bodyPr/>
                    <a:lstStyle/>
                    <a:p>
                      <a:r>
                        <a:rPr lang="sw-KE" sz="1000" b="1">
                          <a:latin typeface="Calibri" panose="020F0502020204030204" pitchFamily="34" charset="0"/>
                        </a:rPr>
                        <a:t>Kuisha kwa dawa</a:t>
                      </a:r>
                    </a:p>
                  </a:txBody>
                  <a:tcPr marL="83127" marR="83127" marT="40341" marB="40341"/>
                </a:tc>
                <a:tc>
                  <a:txBody>
                    <a:bodyPr/>
                    <a:lstStyle/>
                    <a:p>
                      <a:r>
                        <a:rPr lang="sw-KE" sz="1000" baseline="0">
                          <a:latin typeface="Calibri" panose="020F0502020204030204" pitchFamily="34" charset="0"/>
                        </a:rPr>
                        <a:t>Je, umewahi kuja kwenye kituo cha afya na kugundua kuwa hakuna ARV, au ulipewa kiasi kidogo tu?</a:t>
                      </a:r>
                    </a:p>
                  </a:txBody>
                  <a:tcPr marL="83127" marR="83127" marT="40341" marB="40341"/>
                </a:tc>
                <a:extLst>
                  <a:ext uri="{0D108BD9-81ED-4DB2-BD59-A6C34878D82A}">
                    <a16:rowId xmlns:a16="http://schemas.microsoft.com/office/drawing/2014/main" val="10002"/>
                  </a:ext>
                </a:extLst>
              </a:tr>
              <a:tr h="373357">
                <a:tc>
                  <a:txBody>
                    <a:bodyPr/>
                    <a:lstStyle/>
                    <a:p>
                      <a:r>
                        <a:rPr lang="sw-KE" sz="1000" b="1">
                          <a:latin typeface="Calibri" panose="020F0502020204030204" pitchFamily="34" charset="0"/>
                        </a:rPr>
                        <a:t>Kusubiri kwa muda mrefu</a:t>
                      </a:r>
                    </a:p>
                  </a:txBody>
                  <a:tcPr marL="83127" marR="83127" marT="40341" marB="40341"/>
                </a:tc>
                <a:tc>
                  <a:txBody>
                    <a:bodyPr/>
                    <a:lstStyle/>
                    <a:p>
                      <a:r>
                        <a:rPr lang="sw-KE" sz="1000">
                          <a:latin typeface="Calibri" panose="020F0502020204030204" pitchFamily="34" charset="0"/>
                        </a:rPr>
                        <a:t>Je, umewahi kuondoka kwenye kituo cha afya kabla ya kupokea ARV zako kwa sababu ya muda mrefu wa kusubiri?</a:t>
                      </a:r>
                    </a:p>
                  </a:txBody>
                  <a:tcPr marL="83127" marR="83127" marT="40341" marB="40341"/>
                </a:tc>
                <a:extLst>
                  <a:ext uri="{0D108BD9-81ED-4DB2-BD59-A6C34878D82A}">
                    <a16:rowId xmlns:a16="http://schemas.microsoft.com/office/drawing/2014/main" val="10003"/>
                  </a:ext>
                </a:extLst>
              </a:tr>
              <a:tr h="373357">
                <a:tc>
                  <a:txBody>
                    <a:bodyPr/>
                    <a:lstStyle/>
                    <a:p>
                      <a:r>
                        <a:rPr lang="sw-KE" sz="1000" b="1">
                          <a:latin typeface="Calibri" panose="020F0502020204030204" pitchFamily="34" charset="0"/>
                        </a:rPr>
                        <a:t>Unyanyapaa na ubaguzi</a:t>
                      </a:r>
                    </a:p>
                  </a:txBody>
                  <a:tcPr marL="83127" marR="83127" marT="40341" marB="40341"/>
                </a:tc>
                <a:tc>
                  <a:txBody>
                    <a:bodyPr/>
                    <a:lstStyle/>
                    <a:p>
                      <a:r>
                        <a:rPr lang="sw-KE" sz="1000">
                          <a:latin typeface="Calibri" panose="020F0502020204030204" pitchFamily="34" charset="0"/>
                        </a:rPr>
                        <a:t>Je, unaogopa kwamba watu katika jamii watajua kuhusu hali yako ya HIV? Je, hali hiyo inakuzuia kuja kwenye</a:t>
                      </a:r>
                      <a:r>
                        <a:rPr lang="sw-KE" sz="1000" baseline="0">
                          <a:latin typeface="Calibri" panose="020F0502020204030204" pitchFamily="34" charset="0"/>
                        </a:rPr>
                        <a:t> kliniki au kuchukua ARV?</a:t>
                      </a:r>
                    </a:p>
                  </a:txBody>
                  <a:tcPr marL="83127" marR="83127" marT="40341" marB="40341"/>
                </a:tc>
                <a:extLst>
                  <a:ext uri="{0D108BD9-81ED-4DB2-BD59-A6C34878D82A}">
                    <a16:rowId xmlns:a16="http://schemas.microsoft.com/office/drawing/2014/main" val="10004"/>
                  </a:ext>
                </a:extLst>
              </a:tr>
              <a:tr h="373357">
                <a:tc>
                  <a:txBody>
                    <a:bodyPr/>
                    <a:lstStyle/>
                    <a:p>
                      <a:r>
                        <a:rPr lang="sw-KE" sz="1000" b="1">
                          <a:latin typeface="Calibri" panose="020F0502020204030204" pitchFamily="34" charset="0"/>
                        </a:rPr>
                        <a:t>Mizozo</a:t>
                      </a:r>
                      <a:r>
                        <a:rPr lang="sw-KE" sz="1000" b="1" baseline="0">
                          <a:latin typeface="Calibri" panose="020F0502020204030204" pitchFamily="34" charset="0"/>
                        </a:rPr>
                        <a:t> ya kisiasa/ vita/ maafa ya asili</a:t>
                      </a:r>
                    </a:p>
                  </a:txBody>
                  <a:tcPr marL="83127" marR="83127" marT="40341" marB="40341"/>
                </a:tc>
                <a:tc>
                  <a:txBody>
                    <a:bodyPr/>
                    <a:lstStyle/>
                    <a:p>
                      <a:r>
                        <a:rPr lang="sw-KE" sz="1000">
                          <a:latin typeface="Calibri" panose="020F0502020204030204" pitchFamily="34" charset="0"/>
                        </a:rPr>
                        <a:t>Je, kuna wakati ambapo sio salama kwako kuchukua</a:t>
                      </a:r>
                      <a:r>
                        <a:rPr lang="sw-KE" sz="1000" baseline="0">
                          <a:latin typeface="Calibri" panose="020F0502020204030204" pitchFamily="34" charset="0"/>
                        </a:rPr>
                        <a:t> ARV kwneye kituo cha afya?</a:t>
                      </a:r>
                    </a:p>
                  </a:txBody>
                  <a:tcPr marL="83127" marR="83127" marT="40341" marB="40341"/>
                </a:tc>
                <a:extLst>
                  <a:ext uri="{0D108BD9-81ED-4DB2-BD59-A6C34878D82A}">
                    <a16:rowId xmlns:a16="http://schemas.microsoft.com/office/drawing/2014/main" val="10005"/>
                  </a:ext>
                </a:extLst>
              </a:tr>
              <a:tr h="485364">
                <a:tc>
                  <a:txBody>
                    <a:bodyPr/>
                    <a:lstStyle/>
                    <a:p>
                      <a:r>
                        <a:rPr lang="sw-KE" sz="1000" b="1">
                          <a:latin typeface="Calibri" panose="020F0502020204030204" pitchFamily="34" charset="0"/>
                        </a:rPr>
                        <a:t>Tamaduni kuhusu kuzaliwa/ kujifungua</a:t>
                      </a:r>
                    </a:p>
                  </a:txBody>
                  <a:tcPr marL="83127" marR="83127" marT="40341" marB="40341"/>
                </a:tc>
                <a:tc>
                  <a:txBody>
                    <a:bodyPr/>
                    <a:lstStyle/>
                    <a:p>
                      <a:r>
                        <a:rPr lang="sw-KE" sz="1000">
                          <a:latin typeface="Calibri" panose="020F0502020204030204" pitchFamily="34" charset="0"/>
                        </a:rPr>
                        <a:t>Je, utajifunguliwa wapi mtoto wapi? Unapanga kuondoka kwenda huko lini? Je, utakaa huko muda gani baada ya kujifungua?</a:t>
                      </a:r>
                    </a:p>
                  </a:txBody>
                  <a:tcPr marL="83127" marR="83127" marT="40341" marB="40341"/>
                </a:tc>
                <a:extLst>
                  <a:ext uri="{0D108BD9-81ED-4DB2-BD59-A6C34878D82A}">
                    <a16:rowId xmlns:a16="http://schemas.microsoft.com/office/drawing/2014/main" val="449327552"/>
                  </a:ext>
                </a:extLst>
              </a:tr>
            </a:tbl>
          </a:graphicData>
        </a:graphic>
      </p:graphicFrame>
      <p:sp>
        <p:nvSpPr>
          <p:cNvPr id="19" name="Rectangle 18"/>
          <p:cNvSpPr/>
          <p:nvPr/>
        </p:nvSpPr>
        <p:spPr>
          <a:xfrm>
            <a:off x="3465752" y="4876800"/>
            <a:ext cx="5531937" cy="1870908"/>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F1E1D69-C506-4CC8-9DE7-0B41E8FA7819}"/>
              </a:ext>
            </a:extLst>
          </p:cNvPr>
          <p:cNvSpPr txBox="1"/>
          <p:nvPr/>
        </p:nvSpPr>
        <p:spPr>
          <a:xfrm>
            <a:off x="3459791" y="4951274"/>
            <a:ext cx="5531810" cy="1754326"/>
          </a:xfrm>
          <a:prstGeom prst="rect">
            <a:avLst/>
          </a:prstGeom>
          <a:noFill/>
        </p:spPr>
        <p:txBody>
          <a:bodyPr wrap="square" rtlCol="0">
            <a:spAutoFit/>
          </a:bodyPr>
          <a:lstStyle/>
          <a:p>
            <a:r>
              <a:rPr lang="sw-KE" sz="1200" b="1">
                <a:latin typeface="Calibri" panose="020F0502020204030204" pitchFamily="34" charset="0"/>
              </a:rPr>
              <a:t>T: Kauli za muhtasari, kwa mfano:</a:t>
            </a:r>
          </a:p>
          <a:p>
            <a:pPr marL="285750" indent="-285750">
              <a:buFont typeface="Arial" panose="020B0604020202020204" pitchFamily="34" charset="0"/>
              <a:buChar char="•"/>
            </a:pPr>
            <a:r>
              <a:rPr lang="sw-KE" sz="1200" i="1" u="sng">
                <a:latin typeface="Calibri" panose="020F0502020204030204" pitchFamily="34" charset="0"/>
              </a:rPr>
              <a:t>Wacha nione kama nakuelewa kufika hapo.</a:t>
            </a:r>
            <a:r>
              <a:rPr lang="sw-KE" sz="1200">
                <a:latin typeface="Calibri" panose="020F0502020204030204" pitchFamily="34" charset="0"/>
              </a:rPr>
              <a:t> Unang’ang’ana kutumia ARV zako kwa sababu unataka [</a:t>
            </a:r>
            <a:r>
              <a:rPr lang="sw-KE" sz="1200" i="1">
                <a:latin typeface="Calibri" panose="020F0502020204030204" pitchFamily="34" charset="0"/>
              </a:rPr>
              <a:t>mtoto wako</a:t>
            </a:r>
            <a:r>
              <a:rPr lang="sw-KE" sz="1200">
                <a:latin typeface="Calibri" panose="020F0502020204030204" pitchFamily="34" charset="0"/>
              </a:rPr>
              <a:t>] kuwa na afya bora, lakini pia una matatizo mengine maishani ambayo yanaifanya iwe vigumu kuzingatia afya yako.</a:t>
            </a:r>
          </a:p>
          <a:p>
            <a:pPr marL="285750" indent="-285750">
              <a:buFont typeface="Arial" panose="020B0604020202020204" pitchFamily="34" charset="0"/>
              <a:buChar char="•"/>
            </a:pPr>
            <a:r>
              <a:rPr lang="sw-KE" sz="1200" i="1" u="sng">
                <a:latin typeface="Calibri" panose="020F0502020204030204" pitchFamily="34" charset="0"/>
              </a:rPr>
              <a:t>Nimesikia ukisema hivi, ila niambie kama ni sawa.</a:t>
            </a:r>
            <a:r>
              <a:rPr lang="sw-KE" sz="1200">
                <a:latin typeface="Calibri" panose="020F0502020204030204" pitchFamily="34" charset="0"/>
              </a:rPr>
              <a:t> Unahisi vizuri unapokosa dozi na huna uhakika kama ARV ni muhimu kudumisha afya yako.</a:t>
            </a:r>
          </a:p>
          <a:p>
            <a:pPr marL="285750" indent="-285750">
              <a:buFont typeface="Arial" panose="020B0604020202020204" pitchFamily="34" charset="0"/>
              <a:buChar char="•"/>
            </a:pPr>
            <a:r>
              <a:rPr lang="sw-KE" sz="1200" i="1" u="sng">
                <a:latin typeface="Calibri" panose="020F0502020204030204" pitchFamily="34" charset="0"/>
              </a:rPr>
              <a:t>Nisaikia ukisema kwamba </a:t>
            </a:r>
            <a:r>
              <a:rPr lang="sw-KE" sz="1200">
                <a:latin typeface="Calibri" panose="020F0502020204030204" pitchFamily="34" charset="0"/>
              </a:rPr>
              <a:t>unahofia kuwa ARV zinaweza kumdhuru mtoto wako. Hebu tujadili jambo hilo…</a:t>
            </a:r>
          </a:p>
        </p:txBody>
      </p:sp>
      <p:pic>
        <p:nvPicPr>
          <p:cNvPr id="17" name="Picture 16">
            <a:extLst>
              <a:ext uri="{FF2B5EF4-FFF2-40B4-BE49-F238E27FC236}">
                <a16:creationId xmlns:a16="http://schemas.microsoft.com/office/drawing/2014/main" id="{3805DC1F-D1D5-4844-856F-E51D076C2F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7762" y="505664"/>
            <a:ext cx="1564970" cy="1103400"/>
          </a:xfrm>
          <a:prstGeom prst="rect">
            <a:avLst/>
          </a:prstGeom>
          <a:ln>
            <a:solidFill>
              <a:schemeClr val="tx1"/>
            </a:solidFill>
          </a:ln>
        </p:spPr>
      </p:pic>
    </p:spTree>
    <p:extLst>
      <p:ext uri="{BB962C8B-B14F-4D97-AF65-F5344CB8AC3E}">
        <p14:creationId xmlns:p14="http://schemas.microsoft.com/office/powerpoint/2010/main" val="2359459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1650" y="218103"/>
            <a:ext cx="8660702" cy="848697"/>
          </a:xfrm>
        </p:spPr>
        <p:txBody>
          <a:bodyPr>
            <a:noAutofit/>
          </a:bodyPr>
          <a:lstStyle/>
          <a:p>
            <a:r>
              <a:rPr lang="sw-KE" sz="3200" b="1" cap="small">
                <a:solidFill>
                  <a:srgbClr val="002060"/>
                </a:solidFill>
                <a:latin typeface="Calibri" panose="020F0502020204030204" pitchFamily="34" charset="0"/>
              </a:rPr>
              <a:t>Jinsi ya Kutumia Chati ya Ufuatiliaji wa Wingi wa Virusi na Ushauri wa Uzingatiaji Ulioboreshwa</a:t>
            </a:r>
          </a:p>
        </p:txBody>
      </p:sp>
      <p:sp>
        <p:nvSpPr>
          <p:cNvPr id="5" name="Content Placeholder 4"/>
          <p:cNvSpPr>
            <a:spLocks noGrp="1"/>
          </p:cNvSpPr>
          <p:nvPr>
            <p:ph idx="1"/>
          </p:nvPr>
        </p:nvSpPr>
        <p:spPr>
          <a:xfrm>
            <a:off x="533400" y="1447800"/>
            <a:ext cx="8229600" cy="5192097"/>
          </a:xfrm>
        </p:spPr>
        <p:txBody>
          <a:bodyPr>
            <a:noAutofit/>
          </a:bodyPr>
          <a:lstStyle/>
          <a:p>
            <a:pPr>
              <a:lnSpc>
                <a:spcPct val="120000"/>
              </a:lnSpc>
              <a:spcAft>
                <a:spcPts val="0"/>
              </a:spcAft>
            </a:pPr>
            <a:r>
              <a:rPr lang="sw-KE" sz="1200">
                <a:latin typeface="Calibri" panose="020F0502020204030204" pitchFamily="34" charset="0"/>
              </a:rPr>
              <a:t>Kusudi la chati hii ni kuwapa wanawake wajawazito na wanaonyonyesha ambao wanapokea ARV, maelezo kuhusu ufuatiliaji wa wingi wa virusi—ikijumuisha maana ya matokeo ya kipimo cha wingi wa virusi na madhara ya kuwaambukiza watoto wao wachanga—pamoja na ushauri kuhusu tathmini ya uzingatiaji na ushauri, hasa kwa watu walio na ongezeko la wingi wa virusi, ambao wanahitaji kupokea ushauri wa uzingatiaji ulioboreshwa. Chati hii iliundwa ili itumike na watoa huduma mbalimbali za afya (k.m. washauri wa uzingatiaji, madaktari, wauguzi, wanafamasia, wahudumu wa afya kwa jamii) ambao huwahudumia wanawake wajawazito na wanaonyonyesha ambao wanaishi na HIV, pamoja na familia zao</a:t>
            </a:r>
          </a:p>
          <a:p>
            <a:pPr>
              <a:lnSpc>
                <a:spcPct val="120000"/>
              </a:lnSpc>
              <a:spcAft>
                <a:spcPts val="0"/>
              </a:spcAft>
            </a:pPr>
            <a:endParaRPr lang="en-GB" sz="1200" dirty="0">
              <a:latin typeface="Calibri" panose="020F0502020204030204" pitchFamily="34" charset="0"/>
            </a:endParaRPr>
          </a:p>
          <a:p>
            <a:pPr>
              <a:lnSpc>
                <a:spcPct val="120000"/>
              </a:lnSpc>
              <a:spcAft>
                <a:spcPts val="0"/>
              </a:spcAft>
            </a:pPr>
            <a:r>
              <a:rPr lang="sw-KE" sz="1200">
                <a:latin typeface="Calibri" panose="020F0502020204030204" pitchFamily="34" charset="0"/>
              </a:rPr>
              <a:t>Kila kadi, au seti ya kadi, inalenga mada maalum ambayo ni muhimu katika huduma na usaidizi wa wanawake wajawazito na wanaonyonyesha wanatumia ART ambao wafanyiwa vipimo vya kubaini wingi wa virusi, au ambao tayari wana matokeo ya kipimo cha wingi wa virusi. Mada zimetiwa rangi maalum ili kuwezesha matumizi rahisi.</a:t>
            </a:r>
          </a:p>
          <a:p>
            <a:pPr>
              <a:lnSpc>
                <a:spcPct val="120000"/>
              </a:lnSpc>
              <a:spcAft>
                <a:spcPts val="0"/>
              </a:spcAft>
            </a:pPr>
            <a:endParaRPr lang="en-GB" sz="1200" dirty="0">
              <a:latin typeface="Calibri" panose="020F0502020204030204" pitchFamily="34" charset="0"/>
            </a:endParaRPr>
          </a:p>
          <a:p>
            <a:pPr>
              <a:lnSpc>
                <a:spcPct val="120000"/>
              </a:lnSpc>
              <a:spcAft>
                <a:spcPts val="0"/>
              </a:spcAft>
            </a:pPr>
            <a:r>
              <a:rPr lang="sw-KE" sz="1200" b="1">
                <a:latin typeface="Calibri" panose="020F0502020204030204" pitchFamily="34" charset="0"/>
              </a:rPr>
              <a:t>Maelekezo ya jinsi ya kutumia chati hii:</a:t>
            </a:r>
          </a:p>
          <a:p>
            <a:pPr marL="171450" indent="-171450">
              <a:lnSpc>
                <a:spcPct val="120000"/>
              </a:lnSpc>
              <a:spcAft>
                <a:spcPts val="0"/>
              </a:spcAft>
              <a:buFont typeface="Arial" panose="020B0604020202020204" pitchFamily="34" charset="0"/>
              <a:buChar char="•"/>
            </a:pPr>
            <a:r>
              <a:rPr lang="sw-KE" sz="1200">
                <a:latin typeface="Calibri" panose="020F0502020204030204" pitchFamily="34" charset="0"/>
              </a:rPr>
              <a:t>Weka chati kwenye meza ili mgonjwa aweze kutazama picha vizuri nawe uweze kusoma maelezo ya pembeni.</a:t>
            </a:r>
          </a:p>
          <a:p>
            <a:pPr marL="171450" indent="-171450">
              <a:lnSpc>
                <a:spcPct val="120000"/>
              </a:lnSpc>
              <a:spcAft>
                <a:spcPts val="0"/>
              </a:spcAft>
              <a:buFont typeface="Arial" panose="020B0604020202020204" pitchFamily="34" charset="0"/>
              <a:buChar char="•"/>
            </a:pPr>
            <a:r>
              <a:rPr lang="sw-KE" sz="1200">
                <a:latin typeface="Calibri" panose="020F0502020204030204" pitchFamily="34" charset="0"/>
              </a:rPr>
              <a:t>Ujumbe muhimu kwa wagonjwa na maagizo kwa watoa huduma umeandikwa kwa </a:t>
            </a:r>
            <a:r>
              <a:rPr lang="sw-KE" sz="1200" b="1">
                <a:latin typeface="Calibri" panose="020F0502020204030204" pitchFamily="34" charset="0"/>
              </a:rPr>
              <a:t>herufi nzito.</a:t>
            </a:r>
          </a:p>
          <a:p>
            <a:pPr marL="171450" indent="-171450">
              <a:lnSpc>
                <a:spcPct val="120000"/>
              </a:lnSpc>
              <a:spcAft>
                <a:spcPts val="0"/>
              </a:spcAft>
              <a:buFont typeface="Arial" panose="020B0604020202020204" pitchFamily="34" charset="0"/>
              <a:buChar char="•"/>
            </a:pPr>
            <a:r>
              <a:rPr lang="sw-KE" sz="1200">
                <a:latin typeface="Calibri" panose="020F0502020204030204" pitchFamily="34" charset="0"/>
              </a:rPr>
              <a:t>Kuna madokezo ya kudokeza na kuongoza majadiliano yanayomshirikisha mgonjwa, ikijumuisha maswali ya kukagua maudhui yaliyosomwa na kutathmini uelewa wa mgonjwa.</a:t>
            </a:r>
          </a:p>
          <a:p>
            <a:pPr marL="171450" indent="-171450">
              <a:lnSpc>
                <a:spcPct val="120000"/>
              </a:lnSpc>
              <a:spcAft>
                <a:spcPts val="0"/>
              </a:spcAft>
              <a:buFont typeface="Arial" panose="020B0604020202020204" pitchFamily="34" charset="0"/>
              <a:buChar char="•"/>
            </a:pPr>
            <a:r>
              <a:rPr lang="sw-KE" sz="1200">
                <a:latin typeface="Calibri" panose="020F0502020204030204" pitchFamily="34" charset="0"/>
              </a:rPr>
              <a:t>Kuna kadi za ziara maalum, ikijumuisha wakati wa kuanza kutumia ARV, wakati wa kufanyiwa kipimo cha kubaini wingi wa virusi, na matokeo yanapopatikana. Kuna seti nyingine ya kadi ya kuongozw na yanayowashirikisha wanawake ambao matokeo yao ya kipimo cha wingi wa virusi ni 1000 au chini, na seti nyingine ikiwa matokeo ya kipimo cha wingi wa viirusi ni zaidi ya 1000.</a:t>
            </a:r>
          </a:p>
          <a:p>
            <a:pPr marL="171450" indent="-171450">
              <a:lnSpc>
                <a:spcPct val="120000"/>
              </a:lnSpc>
              <a:spcAft>
                <a:spcPts val="0"/>
              </a:spcAft>
              <a:buFont typeface="Arial" panose="020B0604020202020204" pitchFamily="34" charset="0"/>
              <a:buChar char="•"/>
            </a:pPr>
            <a:r>
              <a:rPr lang="sw-KE" sz="1200">
                <a:latin typeface="Calibri" panose="020F0502020204030204" pitchFamily="34" charset="0"/>
              </a:rPr>
              <a:t>Hati tofauti, zana ya </a:t>
            </a:r>
            <a:r>
              <a:rPr lang="sw-KE" sz="1200" b="1">
                <a:latin typeface="Calibri" panose="020F0502020204030204" pitchFamily="34" charset="0"/>
              </a:rPr>
              <a:t>Mpango wa Uzingatiaji Ulioboreshwa</a:t>
            </a:r>
            <a:r>
              <a:rPr lang="sw-KE" sz="1200">
                <a:latin typeface="Calibri" panose="020F0502020204030204" pitchFamily="34" charset="0"/>
              </a:rPr>
              <a:t>, inapaswa kutumika kwa pamoja na chati hii ya ushauri ili kutathmini na kuandika matokeo na mpango wa mgonjwa; inapaswa kujumuishwa kwenye faili ya mgonjwa.</a:t>
            </a:r>
          </a:p>
          <a:p>
            <a:pPr marL="171450" indent="-171450">
              <a:lnSpc>
                <a:spcPct val="120000"/>
              </a:lnSpc>
              <a:spcAft>
                <a:spcPts val="0"/>
              </a:spcAft>
              <a:buFont typeface="Arial" panose="020B0604020202020204" pitchFamily="34" charset="0"/>
              <a:buChar char="•"/>
            </a:pPr>
            <a:r>
              <a:rPr lang="sw-KE" sz="1200">
                <a:latin typeface="Calibri" panose="020F0502020204030204" pitchFamily="34" charset="0"/>
              </a:rPr>
              <a:t>Baada ya kipindi cha kwanza cha ushauri wa uzingatiaji ulioboreshwa (cha pili na vikao vya baadaye), anzisha kipindi hiki kwa kadi ya 18 na urudie kadi za 5 hadi 17 kama inavyohitajika.</a:t>
            </a:r>
          </a:p>
        </p:txBody>
      </p:sp>
    </p:spTree>
    <p:extLst>
      <p:ext uri="{BB962C8B-B14F-4D97-AF65-F5344CB8AC3E}">
        <p14:creationId xmlns:p14="http://schemas.microsoft.com/office/powerpoint/2010/main" val="2605805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5"/>
          </a:solidFill>
        </p:spPr>
        <p:txBody>
          <a:bodyPr>
            <a:noAutofit/>
          </a:bodyPr>
          <a:lstStyle/>
          <a:p>
            <a:pPr algn="l"/>
            <a:r>
              <a:rPr lang="sw-KE" sz="2600">
                <a:solidFill>
                  <a:srgbClr val="FFFFFF"/>
                </a:solidFill>
              </a:rPr>
              <a:t>	</a:t>
            </a:r>
            <a:r>
              <a:rPr lang="sw-KE" sz="2800">
                <a:solidFill>
                  <a:srgbClr val="FFFFFF"/>
                </a:solidFill>
                <a:latin typeface="Calibri" panose="020F0502020204030204" pitchFamily="34" charset="0"/>
              </a:rPr>
              <a:t>9. Vidokezo vya kuboresha matumizi ya ARV</a:t>
            </a: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887"/>
          <a:stretch/>
        </p:blipFill>
        <p:spPr bwMode="auto">
          <a:xfrm>
            <a:off x="2140190" y="1066800"/>
            <a:ext cx="7040880" cy="3594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19200" y="4953000"/>
            <a:ext cx="7391400" cy="707886"/>
          </a:xfrm>
          <a:prstGeom prst="rect">
            <a:avLst/>
          </a:prstGeom>
          <a:noFill/>
        </p:spPr>
        <p:txBody>
          <a:bodyPr wrap="square" rtlCol="0">
            <a:spAutoFit/>
          </a:bodyPr>
          <a:lstStyle/>
          <a:p>
            <a:pPr marL="285750" indent="-285750">
              <a:buFont typeface="Wingdings" panose="05000000000000000000" pitchFamily="2" charset="2"/>
              <a:buChar char="Ø"/>
            </a:pPr>
            <a:r>
              <a:rPr lang="sw-KE" sz="2000" dirty="0">
                <a:latin typeface="Calibri" panose="020F0502020204030204" pitchFamily="34" charset="0"/>
              </a:rPr>
              <a:t>Hebu tujadili jinsi ya kukabiliana na madhara yoyote uliyoyapata. </a:t>
            </a:r>
          </a:p>
          <a:p>
            <a:pPr marL="285750" indent="-285750">
              <a:buFont typeface="Wingdings" panose="05000000000000000000" pitchFamily="2" charset="2"/>
              <a:buChar char="Ø"/>
            </a:pPr>
            <a:r>
              <a:rPr lang="sw-KE" sz="2000" dirty="0">
                <a:latin typeface="Calibri" panose="020F0502020204030204" pitchFamily="34" charset="0"/>
              </a:rPr>
              <a:t>Kuna njia nyingi za kukusaidia kukumbuka kutumia ARV zako.</a:t>
            </a:r>
          </a:p>
        </p:txBody>
      </p:sp>
      <p:pic>
        <p:nvPicPr>
          <p:cNvPr id="5" name="Picture 4">
            <a:extLst>
              <a:ext uri="{FF2B5EF4-FFF2-40B4-BE49-F238E27FC236}">
                <a16:creationId xmlns:a16="http://schemas.microsoft.com/office/drawing/2014/main" id="{7AEA4AF2-2F76-439E-AB03-5B6ECD1855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333" t="14533" r="6667" b="13388"/>
          <a:stretch/>
        </p:blipFill>
        <p:spPr>
          <a:xfrm>
            <a:off x="67551" y="1447800"/>
            <a:ext cx="2072639" cy="3108960"/>
          </a:xfrm>
          <a:prstGeom prst="rect">
            <a:avLst/>
          </a:prstGeom>
        </p:spPr>
      </p:pic>
    </p:spTree>
    <p:extLst>
      <p:ext uri="{BB962C8B-B14F-4D97-AF65-F5344CB8AC3E}">
        <p14:creationId xmlns:p14="http://schemas.microsoft.com/office/powerpoint/2010/main" val="1796167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1066800"/>
            <a:ext cx="2126673" cy="1710392"/>
          </a:xfrm>
        </p:spPr>
        <p:txBody>
          <a:bodyPr>
            <a:normAutofit fontScale="85000" lnSpcReduction="10000"/>
          </a:bodyPr>
          <a:lstStyle/>
          <a:p>
            <a:r>
              <a:rPr lang="sw-KE" sz="16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Hebu tujadili jinsi ya kukabiliana na madhara yoyote uliyoyapata. </a:t>
            </a:r>
          </a:p>
          <a:p>
            <a:pPr marL="285750" indent="-285750">
              <a:buFont typeface="Wingdings" panose="05000000000000000000" pitchFamily="2" charset="2"/>
              <a:buChar char="Ø"/>
            </a:pPr>
            <a:r>
              <a:rPr lang="sw-KE" sz="1600">
                <a:latin typeface="Calibri" panose="020F0502020204030204" pitchFamily="34" charset="0"/>
              </a:rPr>
              <a:t>Kuna njia nyingi za kukusaidia kukumbuka kutumia ARV zako.</a:t>
            </a:r>
          </a:p>
        </p:txBody>
      </p:sp>
      <p:sp>
        <p:nvSpPr>
          <p:cNvPr id="21" name="Content Placeholder 1"/>
          <p:cNvSpPr>
            <a:spLocks noGrp="1"/>
          </p:cNvSpPr>
          <p:nvPr>
            <p:ph sz="half" idx="1"/>
          </p:nvPr>
        </p:nvSpPr>
        <p:spPr>
          <a:xfrm>
            <a:off x="2438400" y="990600"/>
            <a:ext cx="6477000" cy="1600200"/>
          </a:xfrm>
        </p:spPr>
        <p:txBody>
          <a:bodyPr>
            <a:noAutofit/>
          </a:bodyPr>
          <a:lstStyle/>
          <a:p>
            <a:r>
              <a:rPr lang="sw-KE" sz="1600" b="1" dirty="0">
                <a:latin typeface="Calibri" panose="020F0502020204030204" pitchFamily="34" charset="0"/>
              </a:rPr>
              <a:t>VIDOKEZO VYA KUJADILI:</a:t>
            </a:r>
          </a:p>
          <a:p>
            <a:pPr marL="285750" indent="-285750">
              <a:buFont typeface="Arial" panose="020B0604020202020204" pitchFamily="34" charset="0"/>
              <a:buChar char="•"/>
            </a:pPr>
            <a:r>
              <a:rPr lang="sw-KE" sz="1200" dirty="0">
                <a:latin typeface="Calibri" panose="020F0502020204030204" pitchFamily="34" charset="0"/>
              </a:rPr>
              <a:t>Nimefurahi kwa sababu una uwezo kuniambia ukweli kuhusu changamoto zako za kutumia			       </a:t>
            </a:r>
            <a:r>
              <a:rPr lang="sw-KE" sz="1200" dirty="0" err="1">
                <a:latin typeface="Calibri" panose="020F0502020204030204" pitchFamily="34" charset="0"/>
              </a:rPr>
              <a:t>ARV</a:t>
            </a:r>
            <a:r>
              <a:rPr lang="sw-KE" sz="1200" dirty="0">
                <a:latin typeface="Calibri" panose="020F0502020204030204" pitchFamily="34" charset="0"/>
              </a:rPr>
              <a:t> zako.</a:t>
            </a:r>
          </a:p>
          <a:p>
            <a:pPr marL="285750" indent="-285750">
              <a:buFont typeface="Arial" panose="020B0604020202020204" pitchFamily="34" charset="0"/>
              <a:buChar char="•"/>
            </a:pPr>
            <a:r>
              <a:rPr lang="sw-KE" sz="1200" dirty="0" err="1">
                <a:latin typeface="Calibri" panose="020F0502020204030204" pitchFamily="34" charset="0"/>
              </a:rPr>
              <a:t>Nisaikia</a:t>
            </a:r>
            <a:r>
              <a:rPr lang="sw-KE" sz="1200" dirty="0">
                <a:latin typeface="Calibri" panose="020F0502020204030204" pitchFamily="34" charset="0"/>
              </a:rPr>
              <a:t> ukisema kwamba… </a:t>
            </a:r>
            <a:r>
              <a:rPr lang="sw-KE" sz="1200" i="1" dirty="0">
                <a:latin typeface="Calibri" panose="020F0502020204030204" pitchFamily="34" charset="0"/>
              </a:rPr>
              <a:t>(Toa muhtasari wa changamoto na vikwazo vikuu ).</a:t>
            </a:r>
          </a:p>
          <a:p>
            <a:pPr marL="285750" indent="-285750">
              <a:buFont typeface="Arial" panose="020B0604020202020204" pitchFamily="34" charset="0"/>
              <a:buChar char="•"/>
            </a:pPr>
            <a:r>
              <a:rPr lang="sw-KE" sz="1200" dirty="0">
                <a:latin typeface="Calibri" panose="020F0502020204030204" pitchFamily="34" charset="0"/>
              </a:rPr>
              <a:t>Hebu tuchunguze njia ambazo tunaweza kukusaidia kutumia </a:t>
            </a:r>
            <a:r>
              <a:rPr lang="sw-KE" sz="1200" dirty="0" err="1">
                <a:latin typeface="Calibri" panose="020F0502020204030204" pitchFamily="34" charset="0"/>
              </a:rPr>
              <a:t>ARV</a:t>
            </a:r>
            <a:r>
              <a:rPr lang="sw-KE" sz="1200" dirty="0">
                <a:latin typeface="Calibri" panose="020F0502020204030204" pitchFamily="34" charset="0"/>
              </a:rPr>
              <a:t> [na kumpa mtoto wako </a:t>
            </a:r>
            <a:r>
              <a:rPr lang="sw-KE" sz="1200" dirty="0" err="1">
                <a:latin typeface="Calibri" panose="020F0502020204030204" pitchFamily="34" charset="0"/>
              </a:rPr>
              <a:t>ARV</a:t>
            </a:r>
            <a:r>
              <a:rPr lang="sw-KE" sz="1200" dirty="0">
                <a:latin typeface="Calibri" panose="020F0502020204030204" pitchFamily="34" charset="0"/>
              </a:rPr>
              <a:t>].</a:t>
            </a:r>
          </a:p>
          <a:p>
            <a:pPr marL="285750" indent="-285750">
              <a:buFont typeface="Arial" panose="020B0604020202020204" pitchFamily="34" charset="0"/>
              <a:buChar char="•"/>
            </a:pPr>
            <a:r>
              <a:rPr lang="sw-KE" sz="1200" dirty="0">
                <a:latin typeface="Calibri" panose="020F0502020204030204" pitchFamily="34" charset="0"/>
              </a:rPr>
              <a:t>Je, una mapendekezo ya kukusaidia </a:t>
            </a:r>
            <a:r>
              <a:rPr lang="sw-KE" sz="1200" dirty="0" err="1">
                <a:latin typeface="Calibri" panose="020F0502020204030204" pitchFamily="34" charset="0"/>
              </a:rPr>
              <a:t>kutumia[</a:t>
            </a:r>
            <a:r>
              <a:rPr lang="sw-KE" sz="1200" i="1" dirty="0" err="1">
                <a:latin typeface="Calibri" panose="020F0502020204030204" pitchFamily="34" charset="0"/>
              </a:rPr>
              <a:t>kupeana</a:t>
            </a:r>
            <a:r>
              <a:rPr lang="sw-KE" sz="1200" dirty="0">
                <a:latin typeface="Calibri" panose="020F0502020204030204" pitchFamily="34" charset="0"/>
              </a:rPr>
              <a:t>] </a:t>
            </a:r>
            <a:r>
              <a:rPr lang="sw-KE" sz="1200" dirty="0" err="1">
                <a:latin typeface="Calibri" panose="020F0502020204030204" pitchFamily="34" charset="0"/>
              </a:rPr>
              <a:t>ARV</a:t>
            </a:r>
            <a:r>
              <a:rPr lang="sw-KE" sz="1200" dirty="0">
                <a:latin typeface="Calibri" panose="020F0502020204030204" pitchFamily="34" charset="0"/>
              </a:rPr>
              <a:t> kulingana na kila changamoto tuliyojadili?</a:t>
            </a:r>
          </a:p>
          <a:p>
            <a:pPr marL="285750" indent="-285750">
              <a:buFont typeface="Arial" panose="020B0604020202020204" pitchFamily="34" charset="0"/>
              <a:buChar char="•"/>
            </a:pPr>
            <a:r>
              <a:rPr lang="sw-KE" sz="1200" dirty="0">
                <a:latin typeface="Calibri" panose="020F0502020204030204" pitchFamily="34" charset="0"/>
              </a:rPr>
              <a:t>Kukosa zaidi ya dozi mbili au tatu kwa mwezi kunaweza kusababisha dawa zisifanye kazi vizuri.</a:t>
            </a:r>
          </a:p>
        </p:txBody>
      </p:sp>
      <p:cxnSp>
        <p:nvCxnSpPr>
          <p:cNvPr id="15" name="Straight Connector 14"/>
          <p:cNvCxnSpPr>
            <a:cxnSpLocks/>
          </p:cNvCxnSpPr>
          <p:nvPr/>
        </p:nvCxnSpPr>
        <p:spPr>
          <a:xfrm>
            <a:off x="2362201" y="1066800"/>
            <a:ext cx="0" cy="15240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28600" y="5486400"/>
            <a:ext cx="2057400" cy="12192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5561686"/>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28600" y="2819400"/>
            <a:ext cx="2057400" cy="25908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914399" y="2895600"/>
            <a:ext cx="1363095" cy="914400"/>
          </a:xfrm>
        </p:spPr>
        <p:txBody>
          <a:bodyPr>
            <a:normAutofit/>
          </a:bodyPr>
          <a:lstStyle/>
          <a:p>
            <a:r>
              <a:rPr lang="sw-KE" sz="1500" b="1" dirty="0">
                <a:latin typeface="Calibri" panose="020F0502020204030204" pitchFamily="34" charset="0"/>
              </a:rPr>
              <a:t>Maelekezo ya Mtoa Huduma</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95" y="28956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28601" y="3471208"/>
            <a:ext cx="2048894" cy="2123658"/>
          </a:xfrm>
          <a:prstGeom prst="rect">
            <a:avLst/>
          </a:prstGeom>
          <a:noFill/>
        </p:spPr>
        <p:txBody>
          <a:bodyPr wrap="square" rtlCol="0">
            <a:spAutoFit/>
          </a:bodyPr>
          <a:lstStyle/>
          <a:p>
            <a:r>
              <a:rPr lang="sw-KE" sz="1200" dirty="0">
                <a:latin typeface="Calibri" panose="020F0502020204030204" pitchFamily="34" charset="0"/>
              </a:rPr>
              <a:t>Baada ya kutoa kidokezo, muulize kama kinaonekana kuwa muhimu au ikiwa kuna maswali: </a:t>
            </a:r>
          </a:p>
          <a:p>
            <a:pPr marL="173038" indent="-173038">
              <a:buFont typeface="Arial" panose="020B0604020202020204" pitchFamily="34" charset="0"/>
              <a:buChar char="•"/>
            </a:pPr>
            <a:r>
              <a:rPr lang="sw-KE" sz="1200" dirty="0">
                <a:latin typeface="Calibri" panose="020F0502020204030204" pitchFamily="34" charset="0"/>
              </a:rPr>
              <a:t>"Unafikiri kuna uwezekano gani kwamba hili litakusaidia?”</a:t>
            </a:r>
          </a:p>
          <a:p>
            <a:pPr marL="173038" indent="-173038">
              <a:buFont typeface="Arial" panose="020B0604020202020204" pitchFamily="34" charset="0"/>
              <a:buChar char="•"/>
            </a:pPr>
            <a:r>
              <a:rPr lang="sw-KE" sz="1200" dirty="0">
                <a:latin typeface="Calibri" panose="020F0502020204030204" pitchFamily="34" charset="0"/>
              </a:rPr>
              <a:t>Kuna uwezekano gani kwamba…?”</a:t>
            </a:r>
          </a:p>
          <a:p>
            <a:pPr marL="173038" indent="-173038">
              <a:buFont typeface="Arial" panose="020B0604020202020204" pitchFamily="34" charset="0"/>
              <a:buChar char="•"/>
            </a:pPr>
            <a:r>
              <a:rPr lang="sw-KE" sz="1200" dirty="0">
                <a:latin typeface="Calibri" panose="020F0502020204030204" pitchFamily="34" charset="0"/>
              </a:rPr>
              <a:t>“Una maswali gani kuhusu…?”</a:t>
            </a:r>
          </a:p>
        </p:txBody>
      </p:sp>
      <p:sp>
        <p:nvSpPr>
          <p:cNvPr id="22" name="Title 1"/>
          <p:cNvSpPr>
            <a:spLocks noGrp="1"/>
          </p:cNvSpPr>
          <p:nvPr>
            <p:ph type="title"/>
          </p:nvPr>
        </p:nvSpPr>
        <p:spPr>
          <a:xfrm>
            <a:off x="0" y="-3677"/>
            <a:ext cx="9144000" cy="848697"/>
          </a:xfrm>
          <a:solidFill>
            <a:schemeClr val="accent5"/>
          </a:solidFill>
        </p:spPr>
        <p:txBody>
          <a:bodyPr>
            <a:noAutofit/>
          </a:bodyPr>
          <a:lstStyle/>
          <a:p>
            <a:pPr algn="l"/>
            <a:r>
              <a:rPr lang="sw-KE" sz="2600" dirty="0">
                <a:solidFill>
                  <a:srgbClr val="FFFFFF"/>
                </a:solidFill>
              </a:rPr>
              <a:t>	</a:t>
            </a:r>
            <a:r>
              <a:rPr lang="sw-KE" sz="2800" dirty="0">
                <a:solidFill>
                  <a:srgbClr val="FFFFFF"/>
                </a:solidFill>
                <a:latin typeface="Calibri" panose="020F0502020204030204" pitchFamily="34" charset="0"/>
              </a:rPr>
              <a:t>9. Vidokezo vya kuboresha matumizi ya </a:t>
            </a:r>
            <a:r>
              <a:rPr lang="sw-KE" sz="2800" dirty="0" err="1">
                <a:solidFill>
                  <a:srgbClr val="FFFFFF"/>
                </a:solidFill>
                <a:latin typeface="Calibri" panose="020F0502020204030204" pitchFamily="34" charset="0"/>
              </a:rPr>
              <a:t>ARV</a:t>
            </a:r>
            <a:endParaRPr lang="sw-KE" sz="2800" dirty="0">
              <a:solidFill>
                <a:srgbClr val="FFFFFF"/>
              </a:solidFill>
              <a:latin typeface="Calibri" panose="020F0502020204030204" pitchFamily="34" charset="0"/>
            </a:endParaRPr>
          </a:p>
        </p:txBody>
      </p:sp>
      <p:sp>
        <p:nvSpPr>
          <p:cNvPr id="23" name="Content Placeholder 1"/>
          <p:cNvSpPr>
            <a:spLocks noGrp="1"/>
          </p:cNvSpPr>
          <p:nvPr>
            <p:ph sz="half" idx="1"/>
          </p:nvPr>
        </p:nvSpPr>
        <p:spPr>
          <a:xfrm>
            <a:off x="228600" y="5410200"/>
            <a:ext cx="2057400" cy="1371600"/>
          </a:xfrm>
        </p:spPr>
        <p:txBody>
          <a:bodyPr>
            <a:normAutofit fontScale="40000" lnSpcReduction="20000"/>
          </a:bodyPr>
          <a:lstStyle/>
          <a:p>
            <a:r>
              <a:rPr lang="sw-KE" sz="2100" b="1" dirty="0">
                <a:latin typeface="Calibri" panose="020F0502020204030204" pitchFamily="34" charset="0"/>
              </a:rPr>
              <a:t>	</a:t>
            </a:r>
            <a:r>
              <a:rPr lang="sw-KE" sz="2500" b="1" dirty="0">
                <a:latin typeface="Calibri" panose="020F0502020204030204" pitchFamily="34" charset="0"/>
              </a:rPr>
              <a:t>    </a:t>
            </a:r>
          </a:p>
          <a:p>
            <a:r>
              <a:rPr lang="sw-KE" sz="2500" b="1" dirty="0">
                <a:latin typeface="Calibri" panose="020F0502020204030204" pitchFamily="34" charset="0"/>
              </a:rPr>
              <a:t>	</a:t>
            </a:r>
            <a:r>
              <a:rPr lang="sw-KE" sz="3800" b="1" dirty="0">
                <a:latin typeface="Calibri" panose="020F0502020204030204" pitchFamily="34" charset="0"/>
              </a:rPr>
              <a:t>   Hati</a:t>
            </a:r>
          </a:p>
          <a:p>
            <a:endParaRPr lang="en-US" sz="2300" b="1" dirty="0">
              <a:latin typeface="Calibri" panose="020F0502020204030204" pitchFamily="34" charset="0"/>
            </a:endParaRPr>
          </a:p>
          <a:p>
            <a:r>
              <a:rPr lang="sw-KE" sz="2800" dirty="0">
                <a:latin typeface="Calibri" panose="020F0502020204030204" pitchFamily="34" charset="0"/>
              </a:rPr>
              <a:t>Weka mipango iliyopangwa ili kushughulikia vizuizi vilivyotambuliwa na mgonjwa </a:t>
            </a:r>
            <a:r>
              <a:rPr lang="sw-KE" sz="2800" b="1" dirty="0">
                <a:latin typeface="Calibri" panose="020F0502020204030204" pitchFamily="34" charset="0"/>
              </a:rPr>
              <a:t>Zana ya Mpango wa Uzingatiaji Ulioboreshwa.</a:t>
            </a:r>
          </a:p>
        </p:txBody>
      </p:sp>
      <p:graphicFrame>
        <p:nvGraphicFramePr>
          <p:cNvPr id="26" name="Table 25"/>
          <p:cNvGraphicFramePr>
            <a:graphicFrameLocks noGrp="1"/>
          </p:cNvGraphicFramePr>
          <p:nvPr>
            <p:extLst>
              <p:ext uri="{D42A27DB-BD31-4B8C-83A1-F6EECF244321}">
                <p14:modId xmlns:p14="http://schemas.microsoft.com/office/powerpoint/2010/main" val="2217990971"/>
              </p:ext>
            </p:extLst>
          </p:nvPr>
        </p:nvGraphicFramePr>
        <p:xfrm>
          <a:off x="2353695" y="2764955"/>
          <a:ext cx="6485505" cy="4897530"/>
        </p:xfrm>
        <a:graphic>
          <a:graphicData uri="http://schemas.openxmlformats.org/drawingml/2006/table">
            <a:tbl>
              <a:tblPr firstRow="1" bandRow="1">
                <a:tableStyleId>{7DF18680-E054-41AD-8BC1-D1AEF772440D}</a:tableStyleId>
              </a:tblPr>
              <a:tblGrid>
                <a:gridCol w="1441223">
                  <a:extLst>
                    <a:ext uri="{9D8B030D-6E8A-4147-A177-3AD203B41FA5}">
                      <a16:colId xmlns:a16="http://schemas.microsoft.com/office/drawing/2014/main" val="20000"/>
                    </a:ext>
                  </a:extLst>
                </a:gridCol>
                <a:gridCol w="1841563">
                  <a:extLst>
                    <a:ext uri="{9D8B030D-6E8A-4147-A177-3AD203B41FA5}">
                      <a16:colId xmlns:a16="http://schemas.microsoft.com/office/drawing/2014/main" val="1623805779"/>
                    </a:ext>
                  </a:extLst>
                </a:gridCol>
                <a:gridCol w="1841563">
                  <a:extLst>
                    <a:ext uri="{9D8B030D-6E8A-4147-A177-3AD203B41FA5}">
                      <a16:colId xmlns:a16="http://schemas.microsoft.com/office/drawing/2014/main" val="20002"/>
                    </a:ext>
                  </a:extLst>
                </a:gridCol>
                <a:gridCol w="1361156">
                  <a:extLst>
                    <a:ext uri="{9D8B030D-6E8A-4147-A177-3AD203B41FA5}">
                      <a16:colId xmlns:a16="http://schemas.microsoft.com/office/drawing/2014/main" val="20003"/>
                    </a:ext>
                  </a:extLst>
                </a:gridCol>
              </a:tblGrid>
              <a:tr h="265860">
                <a:tc>
                  <a:txBody>
                    <a:bodyPr/>
                    <a:lstStyle/>
                    <a:p>
                      <a:pPr algn="ctr"/>
                      <a:r>
                        <a:rPr lang="sw-KE" sz="1000">
                          <a:latin typeface="Calibri" panose="020F0502020204030204" pitchFamily="34" charset="0"/>
                        </a:rPr>
                        <a:t>VIKWAZO</a:t>
                      </a:r>
                    </a:p>
                  </a:txBody>
                  <a:tcPr marL="83127" marR="83127" marT="40341" marB="40341"/>
                </a:tc>
                <a:tc gridSpan="3">
                  <a:txBody>
                    <a:bodyPr/>
                    <a:lstStyle/>
                    <a:p>
                      <a:r>
                        <a:rPr lang="sw-KE" sz="1000">
                          <a:latin typeface="Calibri" panose="020F0502020204030204" pitchFamily="34" charset="0"/>
                        </a:rPr>
                        <a:t>USAIDIZI</a:t>
                      </a:r>
                      <a:r>
                        <a:rPr lang="sw-KE" sz="1000" baseline="0">
                          <a:latin typeface="Calibri" panose="020F0502020204030204" pitchFamily="34" charset="0"/>
                        </a:rPr>
                        <a:t> WA KUKABILIANA NA CHANGAMOTO NA KUBORESHA UZINGATIAJI</a:t>
                      </a: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65860">
                <a:tc gridSpan="4">
                  <a:txBody>
                    <a:bodyPr/>
                    <a:lstStyle/>
                    <a:p>
                      <a:pPr algn="ctr"/>
                      <a:r>
                        <a:rPr lang="sw-KE" sz="1000" b="1">
                          <a:latin typeface="Calibri" panose="020F0502020204030204" pitchFamily="34" charset="0"/>
                        </a:rPr>
                        <a:t>MTU BINAFSI</a:t>
                      </a:r>
                    </a:p>
                  </a:txBody>
                  <a:tcPr marL="83127" marR="83127" marT="40341" marB="40341"/>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39691">
                <a:tc>
                  <a:txBody>
                    <a:bodyPr/>
                    <a:lstStyle/>
                    <a:p>
                      <a:r>
                        <a:rPr lang="sw-KE" sz="1000" b="1">
                          <a:latin typeface="Calibri" panose="020F0502020204030204" pitchFamily="34" charset="0"/>
                        </a:rPr>
                        <a:t>Upungufu wa </a:t>
                      </a:r>
                      <a:r>
                        <a:rPr lang="sw-KE" sz="1000" b="1" baseline="0">
                          <a:latin typeface="Calibri" panose="020F0502020204030204" pitchFamily="34" charset="0"/>
                        </a:rPr>
                        <a:t>ujuzi</a:t>
                      </a:r>
                    </a:p>
                  </a:txBody>
                  <a:tcPr marL="83127" marR="83127" marT="40341" marB="40341"/>
                </a:tc>
                <a:tc>
                  <a:txBody>
                    <a:bodyPr/>
                    <a:lstStyle/>
                    <a:p>
                      <a:pPr marL="171450" indent="-171450">
                        <a:buFont typeface="Arial" panose="020B0604020202020204" pitchFamily="34" charset="0"/>
                        <a:buChar char="•"/>
                      </a:pPr>
                      <a:r>
                        <a:rPr lang="sw-KE" sz="1000" baseline="0">
                          <a:latin typeface="Calibri" panose="020F0502020204030204" pitchFamily="34" charset="0"/>
                        </a:rPr>
                        <a:t>Ushauri wa mtu binafsi wa kutoa elimu msingi kuhusu HIV/ARV</a:t>
                      </a:r>
                    </a:p>
                  </a:txBody>
                  <a:tcPr marL="83127" marR="83127" marT="40341" marB="40341"/>
                </a:tc>
                <a:tc>
                  <a:txBody>
                    <a:bodyPr/>
                    <a:lstStyle/>
                    <a:p>
                      <a:pPr marL="171450" indent="-171450">
                        <a:buFont typeface="Arial" panose="020B0604020202020204" pitchFamily="34" charset="0"/>
                        <a:buChar char="•"/>
                      </a:pPr>
                      <a:r>
                        <a:rPr lang="sw-KE" sz="1000" baseline="0">
                          <a:latin typeface="Calibri" panose="020F0502020204030204" pitchFamily="34" charset="0"/>
                        </a:rPr>
                        <a:t>Ushauri wa kundi\/usaidizi wa wenza</a:t>
                      </a:r>
                    </a:p>
                  </a:txBody>
                  <a:tcPr marL="83127" marR="83127" marT="40341" marB="40341"/>
                </a:tc>
                <a:tc>
                  <a:txBody>
                    <a:bodyPr/>
                    <a:lstStyle/>
                    <a:p>
                      <a:pPr marL="171450" indent="-171450">
                        <a:buFont typeface="Arial" panose="020B0604020202020204" pitchFamily="34" charset="0"/>
                        <a:buChar char="•"/>
                      </a:pPr>
                      <a:r>
                        <a:rPr lang="sw-KE" sz="1000" baseline="0">
                          <a:latin typeface="Calibri" panose="020F0502020204030204" pitchFamily="34" charset="0"/>
                        </a:rPr>
                        <a:t>Maagizo yaliyoandikwa</a:t>
                      </a:r>
                    </a:p>
                  </a:txBody>
                  <a:tcPr marL="83127" marR="83127" marT="40341" marB="40341"/>
                </a:tc>
                <a:extLst>
                  <a:ext uri="{0D108BD9-81ED-4DB2-BD59-A6C34878D82A}">
                    <a16:rowId xmlns:a16="http://schemas.microsoft.com/office/drawing/2014/main" val="10002"/>
                  </a:ext>
                </a:extLst>
              </a:tr>
              <a:tr h="1009789">
                <a:tc>
                  <a:txBody>
                    <a:bodyPr/>
                    <a:lstStyle/>
                    <a:p>
                      <a:r>
                        <a:rPr lang="sw-KE" sz="1000" b="1">
                          <a:latin typeface="Calibri" panose="020F0502020204030204" pitchFamily="34" charset="0"/>
                        </a:rPr>
                        <a:t>Madhara</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sym typeface="Wingdings" panose="05000000000000000000" pitchFamily="2" charset="2"/>
                        </a:rPr>
                        <a:t>Kichefuchefu</a:t>
                      </a:r>
                      <a:r>
                        <a:rPr lang="sw-KE" sz="1000" baseline="0">
                          <a:latin typeface="Calibri" panose="020F0502020204030204" pitchFamily="34" charset="0"/>
                          <a:sym typeface="Wingdings" panose="05000000000000000000" pitchFamily="2" charset="2"/>
                        </a:rPr>
                        <a:t>  meza pamoja na chakula, dawa ya kuzuia kutapika</a:t>
                      </a:r>
                    </a:p>
                    <a:p>
                      <a:pPr marL="171450" indent="-171450">
                        <a:buFont typeface="Arial" panose="020B0604020202020204" pitchFamily="34" charset="0"/>
                        <a:buChar char="•"/>
                      </a:pPr>
                      <a:r>
                        <a:rPr lang="sw-KE" sz="1000" baseline="0">
                          <a:latin typeface="Calibri" panose="020F0502020204030204" pitchFamily="34" charset="0"/>
                          <a:sym typeface="Wingdings" panose="05000000000000000000" pitchFamily="2" charset="2"/>
                        </a:rPr>
                        <a:t>Paracetamol ya kutuliza maumivu ya kichwa,  chunguza homa ya uti wa mgongo</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sym typeface="Wingdings" panose="05000000000000000000" pitchFamily="2" charset="2"/>
                        </a:rPr>
                        <a:t>Kuhara</a:t>
                      </a:r>
                      <a:r>
                        <a:rPr lang="sw-KE" sz="1000" baseline="0">
                          <a:latin typeface="Calibri" panose="020F0502020204030204" pitchFamily="34" charset="0"/>
                          <a:sym typeface="Wingdings" panose="05000000000000000000" pitchFamily="2" charset="2"/>
                        </a:rPr>
                        <a:t>  dawa za kukabiliana na kuhara baada ya kuthibitisha hakuna maambukizi, ongeza maji mwilini</a:t>
                      </a:r>
                    </a:p>
                    <a:p>
                      <a:pPr marL="171450" indent="-171450">
                        <a:buFont typeface="Arial" panose="020B0604020202020204" pitchFamily="34" charset="0"/>
                        <a:buChar char="•"/>
                      </a:pPr>
                      <a:r>
                        <a:rPr lang="sw-KE" sz="1000" baseline="0">
                          <a:latin typeface="Calibri" panose="020F0502020204030204" pitchFamily="34" charset="0"/>
                          <a:sym typeface="Wingdings" panose="05000000000000000000" pitchFamily="2" charset="2"/>
                        </a:rPr>
                        <a:t>Uchovu  pima Hgb, zingatia mbadala ikiwa anatumia AZT</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sym typeface="Wingdings" panose="05000000000000000000" pitchFamily="2" charset="2"/>
                        </a:rPr>
                        <a:t>Wasiwasi/dhiki  tumia kabla ya kulala</a:t>
                      </a:r>
                    </a:p>
                  </a:txBody>
                  <a:tcPr marL="83127" marR="83127" marT="40341" marB="40341"/>
                </a:tc>
                <a:extLst>
                  <a:ext uri="{0D108BD9-81ED-4DB2-BD59-A6C34878D82A}">
                    <a16:rowId xmlns:a16="http://schemas.microsoft.com/office/drawing/2014/main" val="10003"/>
                  </a:ext>
                </a:extLst>
              </a:tr>
              <a:tr h="858009">
                <a:tc>
                  <a:txBody>
                    <a:bodyPr/>
                    <a:lstStyle/>
                    <a:p>
                      <a:r>
                        <a:rPr lang="sw-KE" sz="1000" b="1">
                          <a:latin typeface="Calibri" panose="020F0502020204030204" pitchFamily="34" charset="0"/>
                        </a:rPr>
                        <a:t>Kusahau</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rPr>
                        <a:t>Mratibu wa dawa (</a:t>
                      </a:r>
                      <a:r>
                        <a:rPr lang="sw-KE" sz="1000" baseline="0">
                          <a:latin typeface="Calibri" panose="020F0502020204030204" pitchFamily="34" charset="0"/>
                        </a:rPr>
                        <a:t>yaani kisanduki cha dawa)</a:t>
                      </a:r>
                    </a:p>
                    <a:p>
                      <a:pPr marL="171450" indent="-171450">
                        <a:buFont typeface="Arial" panose="020B0604020202020204" pitchFamily="34" charset="0"/>
                        <a:buChar char="•"/>
                      </a:pPr>
                      <a:r>
                        <a:rPr lang="sw-KE" sz="1000" baseline="0">
                          <a:latin typeface="Calibri" panose="020F0502020204030204" pitchFamily="34" charset="0"/>
                        </a:rPr>
                        <a:t>Rafiki au msaidizi wa matibabu</a:t>
                      </a:r>
                    </a:p>
                    <a:p>
                      <a:pPr marL="171450" indent="-171450">
                        <a:buFont typeface="Arial" panose="020B0604020202020204" pitchFamily="34" charset="0"/>
                        <a:buChar char="•"/>
                      </a:pPr>
                      <a:r>
                        <a:rPr lang="sw-KE" sz="1000" baseline="0">
                          <a:latin typeface="Calibri" panose="020F0502020204030204" pitchFamily="34" charset="0"/>
                        </a:rPr>
                        <a:t>Tiba ya Kuchunguza Moja kwa Moja</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rPr>
                        <a:t>Ratiba ya dawa inayoonekana (k.m. kalenda, jarida/kumbukumbu)</a:t>
                      </a:r>
                    </a:p>
                    <a:p>
                      <a:pPr marL="171450" indent="-171450">
                        <a:buFont typeface="Arial" panose="020B0604020202020204" pitchFamily="34" charset="0"/>
                        <a:buChar char="•"/>
                      </a:pPr>
                      <a:r>
                        <a:rPr lang="sw-KE" sz="1000">
                          <a:latin typeface="Calibri" panose="020F0502020204030204" pitchFamily="34" charset="0"/>
                        </a:rPr>
                        <a:t>Kutangaza idadi ya dawa</a:t>
                      </a:r>
                      <a:r>
                        <a:rPr lang="sw-KE" sz="1000" baseline="0">
                          <a:latin typeface="Calibri" panose="020F0502020204030204" pitchFamily="34" charset="0"/>
                        </a:rPr>
                        <a:t> katika kikao kijacho</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rPr>
                        <a:t>Vifaa vya ukumbusho (k.m. simu</a:t>
                      </a:r>
                      <a:r>
                        <a:rPr lang="sw-KE" sz="1000" baseline="0">
                          <a:latin typeface="Calibri" panose="020F0502020204030204" pitchFamily="34" charset="0"/>
                        </a:rPr>
                        <a:t>, SMS, kengele)</a:t>
                      </a:r>
                    </a:p>
                    <a:p>
                      <a:pPr marL="171450" indent="-171450">
                        <a:buFont typeface="Arial" panose="020B0604020202020204" pitchFamily="34" charset="0"/>
                        <a:buChar char="•"/>
                      </a:pPr>
                      <a:r>
                        <a:rPr lang="sw-KE" sz="1000" baseline="0">
                          <a:latin typeface="Calibri" panose="020F0502020204030204" pitchFamily="34" charset="0"/>
                        </a:rPr>
                        <a:t>Tumia dawa ukiwa umechelewa, usiruke dozi</a:t>
                      </a:r>
                    </a:p>
                  </a:txBody>
                  <a:tcPr marL="83127" marR="83127" marT="40341" marB="40341"/>
                </a:tc>
                <a:extLst>
                  <a:ext uri="{0D108BD9-81ED-4DB2-BD59-A6C34878D82A}">
                    <a16:rowId xmlns:a16="http://schemas.microsoft.com/office/drawing/2014/main" val="10004"/>
                  </a:ext>
                </a:extLst>
              </a:tr>
              <a:tr h="265860">
                <a:tc>
                  <a:txBody>
                    <a:bodyPr/>
                    <a:lstStyle/>
                    <a:p>
                      <a:r>
                        <a:rPr lang="sw-KE" sz="1000" b="1">
                          <a:latin typeface="Calibri" panose="020F0502020204030204" pitchFamily="34" charset="0"/>
                        </a:rPr>
                        <a:t>Kuhisi nafuu/hofu kuwa ARV zinaweza kumdhuru mtoto mchanga</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rPr>
                        <a:t>Elimu msingi kuhusu HIV/ARV</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rPr>
                        <a:t>Ikiwa mama ana nafuu na afuata kipimo cha ARV alichopewa, zingatia kupunguza idadi ya ziara za ufuatilizi</a:t>
                      </a:r>
                    </a:p>
                  </a:txBody>
                  <a:tcPr marL="83127" marR="83127" marT="40341" marB="40341"/>
                </a:tc>
                <a:tc>
                  <a:txBody>
                    <a:bodyPr/>
                    <a:lstStyle/>
                    <a:p>
                      <a:pPr marL="171450" indent="-171450" algn="l" defTabSz="410195" rtl="0" eaLnBrk="1" latinLnBrk="0" hangingPunct="1">
                        <a:buFont typeface="Arial" panose="020B0604020202020204" pitchFamily="34" charset="0"/>
                        <a:buChar char="•"/>
                      </a:pPr>
                      <a:r>
                        <a:rPr lang="sw-KE" sz="1000">
                          <a:solidFill>
                            <a:schemeClr val="dk1"/>
                          </a:solidFill>
                          <a:latin typeface="Calibri" panose="020F0502020204030204" pitchFamily="34" charset="0"/>
                          <a:ea typeface="+mn-ea"/>
                          <a:cs typeface="+mn-cs"/>
                        </a:rPr>
                        <a:t>Mpe usaidizi mama </a:t>
                      </a:r>
                    </a:p>
                    <a:p>
                      <a:pPr marL="171450" indent="-171450" algn="l" defTabSz="410195" rtl="0" eaLnBrk="1" latinLnBrk="0" hangingPunct="1">
                        <a:buFont typeface="Arial" panose="020B0604020202020204" pitchFamily="34" charset="0"/>
                        <a:buChar char="•"/>
                      </a:pPr>
                      <a:r>
                        <a:rPr lang="sw-KE" sz="1000">
                          <a:solidFill>
                            <a:schemeClr val="dk1"/>
                          </a:solidFill>
                          <a:latin typeface="Calibri" panose="020F0502020204030204" pitchFamily="34" charset="0"/>
                          <a:ea typeface="+mn-ea"/>
                          <a:cs typeface="+mn-cs"/>
                        </a:rPr>
                        <a:t>Rafiki wa kimatibabu</a:t>
                      </a:r>
                    </a:p>
                  </a:txBody>
                  <a:tcPr marL="83127" marR="83127" marT="40341" marB="40341"/>
                </a:tc>
                <a:extLst>
                  <a:ext uri="{0D108BD9-81ED-4DB2-BD59-A6C34878D82A}">
                    <a16:rowId xmlns:a16="http://schemas.microsoft.com/office/drawing/2014/main" val="10005"/>
                  </a:ext>
                </a:extLst>
              </a:tr>
              <a:tr h="439691">
                <a:tc>
                  <a:txBody>
                    <a:bodyPr/>
                    <a:lstStyle/>
                    <a:p>
                      <a:r>
                        <a:rPr lang="sw-KE" sz="1000" b="1">
                          <a:latin typeface="Calibri" panose="020F0502020204030204" pitchFamily="34" charset="0"/>
                        </a:rPr>
                        <a:t>Ugonjwa wa </a:t>
                      </a:r>
                      <a:r>
                        <a:rPr lang="sw-KE" sz="1000" b="1" baseline="0">
                          <a:latin typeface="Calibri" panose="020F0502020204030204" pitchFamily="34" charset="0"/>
                        </a:rPr>
                        <a:t> kimwili</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rPr>
                        <a:t>Huduma ya kliniki ya kushughulikia magonjwa mseto katika mtu mmoja</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rPr>
                        <a:t>Tiba ya Kuchunguza Moja kwa moja</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rPr>
                        <a:t>Rafiki wa kimatibabu</a:t>
                      </a:r>
                    </a:p>
                  </a:txBody>
                  <a:tcPr marL="83127" marR="83127" marT="40341" marB="40341"/>
                </a:tc>
                <a:extLst>
                  <a:ext uri="{0D108BD9-81ED-4DB2-BD59-A6C34878D82A}">
                    <a16:rowId xmlns:a16="http://schemas.microsoft.com/office/drawing/2014/main" val="10006"/>
                  </a:ext>
                </a:extLst>
              </a:tr>
            </a:tbl>
          </a:graphicData>
        </a:graphic>
      </p:graphicFrame>
      <p:pic>
        <p:nvPicPr>
          <p:cNvPr id="1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887"/>
          <a:stretch/>
        </p:blipFill>
        <p:spPr bwMode="auto">
          <a:xfrm>
            <a:off x="7193173" y="-3677"/>
            <a:ext cx="1828800" cy="13258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493078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5"/>
          </a:solidFill>
        </p:spPr>
        <p:txBody>
          <a:bodyPr>
            <a:noAutofit/>
          </a:bodyPr>
          <a:lstStyle/>
          <a:p>
            <a:pPr algn="l"/>
            <a:r>
              <a:rPr lang="sw-KE" sz="2600">
                <a:solidFill>
                  <a:srgbClr val="FFFFFF"/>
                </a:solidFill>
              </a:rPr>
              <a:t>	</a:t>
            </a:r>
            <a:r>
              <a:rPr lang="sw-KE" sz="2800">
                <a:solidFill>
                  <a:srgbClr val="FFFFFF"/>
                </a:solidFill>
                <a:latin typeface="Calibri" panose="020F0502020204030204" pitchFamily="34" charset="0"/>
              </a:rPr>
              <a:t>10. Vidokezo vya kuboresha matumizi ya ARV</a:t>
            </a:r>
          </a:p>
        </p:txBody>
      </p:sp>
      <p:sp>
        <p:nvSpPr>
          <p:cNvPr id="4" name="TextBox 3"/>
          <p:cNvSpPr txBox="1"/>
          <p:nvPr/>
        </p:nvSpPr>
        <p:spPr>
          <a:xfrm>
            <a:off x="5791200" y="4953000"/>
            <a:ext cx="2362200" cy="1323439"/>
          </a:xfrm>
          <a:prstGeom prst="rect">
            <a:avLst/>
          </a:prstGeom>
          <a:noFill/>
        </p:spPr>
        <p:txBody>
          <a:bodyPr wrap="square" rtlCol="0">
            <a:spAutoFit/>
          </a:bodyPr>
          <a:lstStyle/>
          <a:p>
            <a:pPr marL="285750" indent="-285750">
              <a:buFont typeface="Wingdings" panose="05000000000000000000" pitchFamily="2" charset="2"/>
              <a:buChar char="Ø"/>
            </a:pPr>
            <a:r>
              <a:rPr lang="sw-KE" sz="2000">
                <a:latin typeface="Calibri" panose="020F0502020204030204" pitchFamily="34" charset="0"/>
              </a:rPr>
              <a:t>Pamoja tutapata njia za kurahisha kutumia ARV. </a:t>
            </a:r>
          </a:p>
        </p:txBody>
      </p:sp>
      <p:pic>
        <p:nvPicPr>
          <p:cNvPr id="3" name="Picture 2">
            <a:extLst>
              <a:ext uri="{FF2B5EF4-FFF2-40B4-BE49-F238E27FC236}">
                <a16:creationId xmlns:a16="http://schemas.microsoft.com/office/drawing/2014/main" id="{A8F03828-1B9C-4C1F-861F-E9DC72F575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699" y="903824"/>
            <a:ext cx="4262501" cy="5852160"/>
          </a:xfrm>
          <a:prstGeom prst="rect">
            <a:avLst/>
          </a:prstGeom>
        </p:spPr>
      </p:pic>
      <p:pic>
        <p:nvPicPr>
          <p:cNvPr id="7" name="Picture 2">
            <a:extLst>
              <a:ext uri="{FF2B5EF4-FFF2-40B4-BE49-F238E27FC236}">
                <a16:creationId xmlns:a16="http://schemas.microsoft.com/office/drawing/2014/main" id="{6012666F-0E3D-43D6-909A-23FD8A4D0F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066800"/>
            <a:ext cx="3318346" cy="3566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581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990600"/>
            <a:ext cx="2126673" cy="3200400"/>
          </a:xfrm>
        </p:spPr>
        <p:txBody>
          <a:bodyPr>
            <a:normAutofit/>
          </a:bodyPr>
          <a:lstStyle/>
          <a:p>
            <a:r>
              <a:rPr lang="sw-KE" sz="16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Pamoja tutapata njia za kurahisha kutumia ARV. </a:t>
            </a:r>
          </a:p>
        </p:txBody>
      </p:sp>
      <p:cxnSp>
        <p:nvCxnSpPr>
          <p:cNvPr id="15" name="Straight Connector 14"/>
          <p:cNvCxnSpPr>
            <a:endCxn id="2" idx="3"/>
          </p:cNvCxnSpPr>
          <p:nvPr/>
        </p:nvCxnSpPr>
        <p:spPr>
          <a:xfrm flipH="1">
            <a:off x="2355273" y="1066800"/>
            <a:ext cx="6927" cy="15240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28600" y="5486400"/>
            <a:ext cx="2057400" cy="12192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5561686"/>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28600" y="2743200"/>
            <a:ext cx="2057400" cy="25908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838200" y="2819400"/>
            <a:ext cx="1295400" cy="914400"/>
          </a:xfrm>
        </p:spPr>
        <p:txBody>
          <a:bodyPr>
            <a:normAutofit/>
          </a:bodyPr>
          <a:lstStyle/>
          <a:p>
            <a:r>
              <a:rPr lang="sw-KE" sz="1500" b="1">
                <a:latin typeface="Calibri" panose="020F0502020204030204" pitchFamily="34" charset="0"/>
              </a:rPr>
              <a:t>Maelekezo ya Mtoa Huduma</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95" y="28194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02491" y="3395008"/>
            <a:ext cx="1907309" cy="1938992"/>
          </a:xfrm>
          <a:prstGeom prst="rect">
            <a:avLst/>
          </a:prstGeom>
          <a:noFill/>
        </p:spPr>
        <p:txBody>
          <a:bodyPr wrap="square" rtlCol="0">
            <a:spAutoFit/>
          </a:bodyPr>
          <a:lstStyle/>
          <a:p>
            <a:r>
              <a:rPr lang="sw-KE" sz="1200" b="1">
                <a:latin typeface="Calibri" panose="020F0502020204030204" pitchFamily="34" charset="0"/>
              </a:rPr>
              <a:t>Shirikiana ili kutafuta suluhisho, kwa mfano:</a:t>
            </a:r>
          </a:p>
          <a:p>
            <a:endParaRPr lang="en-US" sz="1200" b="1" dirty="0">
              <a:latin typeface="Calibri" panose="020F0502020204030204" pitchFamily="34" charset="0"/>
            </a:endParaRPr>
          </a:p>
          <a:p>
            <a:pPr marL="285750" indent="-285750">
              <a:buFont typeface="Arial" panose="020B0604020202020204" pitchFamily="34" charset="0"/>
              <a:buChar char="•"/>
            </a:pPr>
            <a:r>
              <a:rPr lang="sw-KE" sz="1200">
                <a:latin typeface="Calibri" panose="020F0502020204030204" pitchFamily="34" charset="0"/>
              </a:rPr>
              <a:t>“Umejaribu nini?”</a:t>
            </a:r>
          </a:p>
          <a:p>
            <a:pPr marL="285750" indent="-285750">
              <a:buFont typeface="Arial" panose="020B0604020202020204" pitchFamily="34" charset="0"/>
              <a:buChar char="•"/>
            </a:pPr>
            <a:r>
              <a:rPr lang="sw-KE" sz="1200">
                <a:latin typeface="Calibri" panose="020F0502020204030204" pitchFamily="34" charset="0"/>
              </a:rPr>
              <a:t>“Umefikiria sana kuhusu suala hili, kuna njia gani nyinginezo za kutatua tatizo hili?”</a:t>
            </a:r>
          </a:p>
        </p:txBody>
      </p:sp>
      <p:sp>
        <p:nvSpPr>
          <p:cNvPr id="22" name="Title 1"/>
          <p:cNvSpPr>
            <a:spLocks noGrp="1"/>
          </p:cNvSpPr>
          <p:nvPr>
            <p:ph type="title"/>
          </p:nvPr>
        </p:nvSpPr>
        <p:spPr>
          <a:xfrm>
            <a:off x="0" y="-3677"/>
            <a:ext cx="9144000" cy="848697"/>
          </a:xfrm>
          <a:solidFill>
            <a:schemeClr val="accent5"/>
          </a:solidFill>
        </p:spPr>
        <p:txBody>
          <a:bodyPr>
            <a:noAutofit/>
          </a:bodyPr>
          <a:lstStyle/>
          <a:p>
            <a:pPr algn="l"/>
            <a:r>
              <a:rPr lang="sw-KE" sz="2600">
                <a:solidFill>
                  <a:srgbClr val="FFFFFF"/>
                </a:solidFill>
              </a:rPr>
              <a:t>	</a:t>
            </a:r>
            <a:r>
              <a:rPr lang="sw-KE" sz="2800">
                <a:solidFill>
                  <a:srgbClr val="FFFFFF"/>
                </a:solidFill>
                <a:latin typeface="Calibri" panose="020F0502020204030204" pitchFamily="34" charset="0"/>
              </a:rPr>
              <a:t>10. Vidokezo vya kuboresha matumizi ya ARV</a:t>
            </a:r>
          </a:p>
        </p:txBody>
      </p:sp>
      <p:sp>
        <p:nvSpPr>
          <p:cNvPr id="23" name="Content Placeholder 1"/>
          <p:cNvSpPr>
            <a:spLocks noGrp="1"/>
          </p:cNvSpPr>
          <p:nvPr>
            <p:ph sz="half" idx="1"/>
          </p:nvPr>
        </p:nvSpPr>
        <p:spPr>
          <a:xfrm>
            <a:off x="228600" y="5410200"/>
            <a:ext cx="2057400" cy="1371600"/>
          </a:xfrm>
        </p:spPr>
        <p:txBody>
          <a:bodyPr>
            <a:normAutofit fontScale="40000" lnSpcReduction="20000"/>
          </a:bodyPr>
          <a:lstStyle/>
          <a:p>
            <a:r>
              <a:rPr lang="sw-KE" sz="2100" b="1">
                <a:latin typeface="Calibri" panose="020F0502020204030204" pitchFamily="34" charset="0"/>
              </a:rPr>
              <a:t>	</a:t>
            </a:r>
            <a:r>
              <a:rPr lang="sw-KE" sz="2500" b="1">
                <a:latin typeface="Calibri" panose="020F0502020204030204" pitchFamily="34" charset="0"/>
              </a:rPr>
              <a:t>    </a:t>
            </a:r>
          </a:p>
          <a:p>
            <a:r>
              <a:rPr lang="sw-KE" sz="2500" b="1">
                <a:latin typeface="Calibri" panose="020F0502020204030204" pitchFamily="34" charset="0"/>
              </a:rPr>
              <a:t>	</a:t>
            </a:r>
            <a:r>
              <a:rPr lang="sw-KE" sz="3800" b="1">
                <a:latin typeface="Calibri" panose="020F0502020204030204" pitchFamily="34" charset="0"/>
              </a:rPr>
              <a:t>   Hati</a:t>
            </a:r>
          </a:p>
          <a:p>
            <a:endParaRPr lang="en-US" sz="2300" b="1" dirty="0">
              <a:latin typeface="Calibri" panose="020F0502020204030204" pitchFamily="34" charset="0"/>
            </a:endParaRPr>
          </a:p>
          <a:p>
            <a:r>
              <a:rPr lang="sw-KE" sz="2800">
                <a:latin typeface="Calibri" panose="020F0502020204030204" pitchFamily="34" charset="0"/>
              </a:rPr>
              <a:t>Weka mipango iliyopangwa ili kushughulikia vizuizi vilivyotambuliwa na mgonjwa </a:t>
            </a:r>
            <a:r>
              <a:rPr lang="sw-KE" sz="2800" b="1">
                <a:latin typeface="Calibri" panose="020F0502020204030204" pitchFamily="34" charset="0"/>
              </a:rPr>
              <a:t>Zana ya Mpango wa Uzingatiaji Ulioboreshwa.</a:t>
            </a:r>
          </a:p>
        </p:txBody>
      </p:sp>
      <p:graphicFrame>
        <p:nvGraphicFramePr>
          <p:cNvPr id="19" name="Table 18"/>
          <p:cNvGraphicFramePr>
            <a:graphicFrameLocks noGrp="1"/>
          </p:cNvGraphicFramePr>
          <p:nvPr>
            <p:extLst>
              <p:ext uri="{D42A27DB-BD31-4B8C-83A1-F6EECF244321}">
                <p14:modId xmlns:p14="http://schemas.microsoft.com/office/powerpoint/2010/main" val="4030556636"/>
              </p:ext>
            </p:extLst>
          </p:nvPr>
        </p:nvGraphicFramePr>
        <p:xfrm>
          <a:off x="2476309" y="1828800"/>
          <a:ext cx="6105067" cy="5130498"/>
        </p:xfrm>
        <a:graphic>
          <a:graphicData uri="http://schemas.openxmlformats.org/drawingml/2006/table">
            <a:tbl>
              <a:tblPr firstRow="1" bandRow="1">
                <a:tableStyleId>{7DF18680-E054-41AD-8BC1-D1AEF772440D}</a:tableStyleId>
              </a:tblPr>
              <a:tblGrid>
                <a:gridCol w="1284516">
                  <a:extLst>
                    <a:ext uri="{9D8B030D-6E8A-4147-A177-3AD203B41FA5}">
                      <a16:colId xmlns:a16="http://schemas.microsoft.com/office/drawing/2014/main" val="20000"/>
                    </a:ext>
                  </a:extLst>
                </a:gridCol>
                <a:gridCol w="1511180">
                  <a:extLst>
                    <a:ext uri="{9D8B030D-6E8A-4147-A177-3AD203B41FA5}">
                      <a16:colId xmlns:a16="http://schemas.microsoft.com/office/drawing/2014/main" val="20001"/>
                    </a:ext>
                  </a:extLst>
                </a:gridCol>
                <a:gridCol w="1656751">
                  <a:extLst>
                    <a:ext uri="{9D8B030D-6E8A-4147-A177-3AD203B41FA5}">
                      <a16:colId xmlns:a16="http://schemas.microsoft.com/office/drawing/2014/main" val="20002"/>
                    </a:ext>
                  </a:extLst>
                </a:gridCol>
                <a:gridCol w="1652620">
                  <a:extLst>
                    <a:ext uri="{9D8B030D-6E8A-4147-A177-3AD203B41FA5}">
                      <a16:colId xmlns:a16="http://schemas.microsoft.com/office/drawing/2014/main" val="20003"/>
                    </a:ext>
                  </a:extLst>
                </a:gridCol>
              </a:tblGrid>
              <a:tr h="0">
                <a:tc>
                  <a:txBody>
                    <a:bodyPr/>
                    <a:lstStyle/>
                    <a:p>
                      <a:pPr algn="ctr"/>
                      <a:r>
                        <a:rPr lang="sw-KE" sz="900" dirty="0">
                          <a:latin typeface="Calibri" panose="020F0502020204030204" pitchFamily="34" charset="0"/>
                        </a:rPr>
                        <a:t>VIKWAZO</a:t>
                      </a:r>
                    </a:p>
                  </a:txBody>
                  <a:tcPr marL="83127" marR="83127" marT="40341" marB="40341"/>
                </a:tc>
                <a:tc gridSpan="3">
                  <a:txBody>
                    <a:bodyPr/>
                    <a:lstStyle/>
                    <a:p>
                      <a:pPr algn="ctr"/>
                      <a:r>
                        <a:rPr lang="sw-KE" sz="900">
                          <a:latin typeface="Calibri" panose="020F0502020204030204" pitchFamily="34" charset="0"/>
                        </a:rPr>
                        <a:t>USAIDIZI</a:t>
                      </a:r>
                      <a:r>
                        <a:rPr lang="sw-KE" sz="900" baseline="0">
                          <a:latin typeface="Calibri" panose="020F0502020204030204" pitchFamily="34" charset="0"/>
                        </a:rPr>
                        <a:t> WA KUKABILIANA NA CHANGAMOTO NA KUBORESHA UZINGATIAJI</a:t>
                      </a: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3082">
                <a:tc gridSpan="4">
                  <a:txBody>
                    <a:bodyPr/>
                    <a:lstStyle/>
                    <a:p>
                      <a:pPr algn="ctr"/>
                      <a:r>
                        <a:rPr lang="sw-KE" sz="1000" b="1" dirty="0">
                          <a:latin typeface="Calibri" panose="020F0502020204030204" pitchFamily="34" charset="0"/>
                        </a:rPr>
                        <a:t>MTU BINAFSI (kuendelea)</a:t>
                      </a:r>
                    </a:p>
                  </a:txBody>
                  <a:tcPr marL="83127" marR="83127" marT="40341" marB="40341"/>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85482">
                <a:tc>
                  <a:txBody>
                    <a:bodyPr/>
                    <a:lstStyle/>
                    <a:p>
                      <a:r>
                        <a:rPr lang="sw-KE" sz="1000" b="1">
                          <a:latin typeface="Calibri" panose="020F0502020204030204" pitchFamily="34" charset="0"/>
                        </a:rPr>
                        <a:t>Mfadhaiko</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rPr>
                        <a:t>Kupima</a:t>
                      </a:r>
                      <a:r>
                        <a:rPr lang="sw-KE" sz="1000" baseline="0">
                          <a:latin typeface="Calibri" panose="020F0502020204030204" pitchFamily="34" charset="0"/>
                        </a:rPr>
                        <a:t> na kudhibiti mfadhaiko</a:t>
                      </a:r>
                    </a:p>
                  </a:txBody>
                  <a:tcPr marL="83127" marR="83127" marT="40341" marB="40341"/>
                </a:tc>
                <a:tc>
                  <a:txBody>
                    <a:bodyPr/>
                    <a:lstStyle/>
                    <a:p>
                      <a:pPr marL="171450" indent="-171450">
                        <a:buFont typeface="Arial" panose="020B0604020202020204" pitchFamily="34" charset="0"/>
                        <a:buChar char="•"/>
                      </a:pPr>
                      <a:r>
                        <a:rPr lang="sw-KE" sz="1000" baseline="0">
                          <a:latin typeface="Calibri" panose="020F0502020204030204" pitchFamily="34" charset="0"/>
                        </a:rPr>
                        <a:t>Ushauri wa mtu binafsi</a:t>
                      </a:r>
                    </a:p>
                    <a:p>
                      <a:pPr marL="171450" indent="-171450">
                        <a:buFont typeface="Arial" panose="020B0604020202020204" pitchFamily="34" charset="0"/>
                        <a:buChar char="•"/>
                      </a:pPr>
                      <a:r>
                        <a:rPr lang="sw-KE" sz="1000" baseline="0">
                          <a:latin typeface="Calibri" panose="020F0502020204030204" pitchFamily="34" charset="0"/>
                        </a:rPr>
                        <a:t>Usaidizi wa wenza</a:t>
                      </a:r>
                    </a:p>
                  </a:txBody>
                  <a:tcPr marL="83127" marR="83127" marT="40341" marB="40341"/>
                </a:tc>
                <a:tc>
                  <a:txBody>
                    <a:bodyPr/>
                    <a:lstStyle/>
                    <a:p>
                      <a:pPr marL="171450" indent="-171450">
                        <a:buFont typeface="Arial" panose="020B0604020202020204" pitchFamily="34" charset="0"/>
                        <a:buChar char="•"/>
                      </a:pPr>
                      <a:r>
                        <a:rPr lang="sw-KE" sz="1000" baseline="0">
                          <a:latin typeface="Calibri" panose="020F0502020204030204" pitchFamily="34" charset="0"/>
                        </a:rPr>
                        <a:t>Rafiki wa kimatibabu</a:t>
                      </a:r>
                    </a:p>
                  </a:txBody>
                  <a:tcPr marL="83127" marR="83127" marT="40341" marB="40341"/>
                </a:tc>
                <a:extLst>
                  <a:ext uri="{0D108BD9-81ED-4DB2-BD59-A6C34878D82A}">
                    <a16:rowId xmlns:a16="http://schemas.microsoft.com/office/drawing/2014/main" val="10002"/>
                  </a:ext>
                </a:extLst>
              </a:tr>
              <a:tr h="233082">
                <a:tc>
                  <a:txBody>
                    <a:bodyPr/>
                    <a:lstStyle/>
                    <a:p>
                      <a:r>
                        <a:rPr lang="sw-KE" sz="1000" b="1">
                          <a:latin typeface="Calibri" panose="020F0502020204030204" pitchFamily="34" charset="0"/>
                        </a:rPr>
                        <a:t>Ugumu wa kutumia vidonge</a:t>
                      </a:r>
                    </a:p>
                  </a:txBody>
                  <a:tcPr marL="83127" marR="83127" marT="40341" marB="40341"/>
                </a:tc>
                <a:tc gridSpan="3">
                  <a:txBody>
                    <a:bodyPr/>
                    <a:lstStyle/>
                    <a:p>
                      <a:pPr marL="171450" indent="-171450">
                        <a:buFont typeface="Arial" panose="020B0604020202020204" pitchFamily="34" charset="0"/>
                        <a:buChar char="•"/>
                      </a:pPr>
                      <a:r>
                        <a:rPr lang="sw-KE" sz="1000">
                          <a:latin typeface="Calibri" panose="020F0502020204030204" pitchFamily="34" charset="0"/>
                        </a:rPr>
                        <a:t>Badilisha hadi mseto wa dozi moja kila siku</a:t>
                      </a:r>
                      <a:r>
                        <a:rPr lang="sw-KE" sz="1000" baseline="0">
                          <a:latin typeface="Calibri" panose="020F0502020204030204" pitchFamily="34" charset="0"/>
                        </a:rPr>
                        <a:t> ikiwezekana</a:t>
                      </a:r>
                      <a:r>
                        <a:rPr lang="sw-KE" sz="1000">
                          <a:latin typeface="Calibri" panose="020F0502020204030204" pitchFamily="34" charset="0"/>
                        </a:rPr>
                        <a:t> </a:t>
                      </a:r>
                    </a:p>
                  </a:txBody>
                  <a:tcPr marL="83127" marR="83127" marT="40341" marB="40341"/>
                </a:tc>
                <a:tc hMerge="1">
                  <a:txBody>
                    <a:bodyPr/>
                    <a:lstStyle/>
                    <a:p>
                      <a:pPr marL="171450" indent="-171450" algn="l" rtl="0">
                        <a:buFont typeface="Arial" panose="020B0604020202020204" pitchFamily="34" charset="0"/>
                        <a:buChar char="•"/>
                      </a:pPr>
                      <a:endParaRPr lang="en-US" sz="1100" dirty="0">
                        <a:latin typeface="Calibri" panose="020F0502020204030204" pitchFamily="34" charset="0"/>
                      </a:endParaRPr>
                    </a:p>
                  </a:txBody>
                  <a:tcPr/>
                </a:tc>
                <a:tc hMerge="1">
                  <a:txBody>
                    <a:bodyPr/>
                    <a:lstStyle/>
                    <a:p>
                      <a:pPr marL="171450" indent="-171450" algn="l" rtl="0">
                        <a:buFont typeface="Arial" panose="020B0604020202020204" pitchFamily="34" charset="0"/>
                        <a:buChar char="•"/>
                      </a:pPr>
                      <a:endParaRPr lang="en-US" sz="1100" dirty="0">
                        <a:latin typeface="Calibri" panose="020F0502020204030204" pitchFamily="34" charset="0"/>
                      </a:endParaRPr>
                    </a:p>
                  </a:txBody>
                  <a:tcPr/>
                </a:tc>
                <a:extLst>
                  <a:ext uri="{0D108BD9-81ED-4DB2-BD59-A6C34878D82A}">
                    <a16:rowId xmlns:a16="http://schemas.microsoft.com/office/drawing/2014/main" val="10003"/>
                  </a:ext>
                </a:extLst>
              </a:tr>
              <a:tr h="385482">
                <a:tc>
                  <a:txBody>
                    <a:bodyPr/>
                    <a:lstStyle/>
                    <a:p>
                      <a:r>
                        <a:rPr lang="sw-KE" sz="1000" b="1">
                          <a:latin typeface="Calibri" panose="020F0502020204030204" pitchFamily="34" charset="0"/>
                        </a:rPr>
                        <a:t>Dawa zilizopotea/</a:t>
                      </a:r>
                      <a:r>
                        <a:rPr lang="sw-KE" sz="1000" b="1" baseline="0">
                          <a:latin typeface="Calibri" panose="020F0502020204030204" pitchFamily="34" charset="0"/>
                        </a:rPr>
                        <a:t>kuisha</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rPr>
                        <a:t>Dawa</a:t>
                      </a:r>
                      <a:r>
                        <a:rPr lang="sw-KE" sz="1000" baseline="0">
                          <a:latin typeface="Calibri" panose="020F0502020204030204" pitchFamily="34" charset="0"/>
                        </a:rPr>
                        <a:t> nyingi zaidi</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rPr>
                        <a:t>Kikundi cha </a:t>
                      </a:r>
                      <a:r>
                        <a:rPr lang="sw-KE" sz="1000" baseline="0">
                          <a:latin typeface="Calibri" panose="020F0502020204030204" pitchFamily="34" charset="0"/>
                        </a:rPr>
                        <a:t> kuchukua dawa</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rPr>
                        <a:t>Mfunze mgonjwa</a:t>
                      </a:r>
                      <a:r>
                        <a:rPr lang="sw-KE" sz="1000" baseline="0">
                          <a:latin typeface="Calibri" panose="020F0502020204030204" pitchFamily="34" charset="0"/>
                        </a:rPr>
                        <a:t> kuwa awasiliane na kituo cha afya ikiwa hali hii itatokea</a:t>
                      </a:r>
                    </a:p>
                  </a:txBody>
                  <a:tcPr marL="83127" marR="83127" marT="40341" marB="40341"/>
                </a:tc>
                <a:extLst>
                  <a:ext uri="{0D108BD9-81ED-4DB2-BD59-A6C34878D82A}">
                    <a16:rowId xmlns:a16="http://schemas.microsoft.com/office/drawing/2014/main" val="10004"/>
                  </a:ext>
                </a:extLst>
              </a:tr>
              <a:tr h="233082">
                <a:tc>
                  <a:txBody>
                    <a:bodyPr/>
                    <a:lstStyle/>
                    <a:p>
                      <a:r>
                        <a:rPr lang="sw-KE" sz="1000" b="1">
                          <a:latin typeface="Calibri" panose="020F0502020204030204" pitchFamily="34" charset="0"/>
                        </a:rPr>
                        <a:t>Matatizo ya usafiri</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rPr>
                        <a:t>Kikundi cha kuchukua dawa</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rPr>
                        <a:t>Dawa za miezi mitatu</a:t>
                      </a:r>
                      <a:r>
                        <a:rPr lang="sw-KE" sz="1000" baseline="0">
                          <a:latin typeface="Calibri" panose="020F0502020204030204" pitchFamily="34" charset="0"/>
                        </a:rPr>
                        <a:t> ikiwezekana</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rPr>
                        <a:t>Kikundi cha ART</a:t>
                      </a:r>
                    </a:p>
                  </a:txBody>
                  <a:tcPr marL="83127" marR="83127" marT="40341" marB="40341"/>
                </a:tc>
                <a:extLst>
                  <a:ext uri="{0D108BD9-81ED-4DB2-BD59-A6C34878D82A}">
                    <a16:rowId xmlns:a16="http://schemas.microsoft.com/office/drawing/2014/main" val="10005"/>
                  </a:ext>
                </a:extLst>
              </a:tr>
              <a:tr h="385482">
                <a:tc>
                  <a:txBody>
                    <a:bodyPr/>
                    <a:lstStyle/>
                    <a:p>
                      <a:r>
                        <a:rPr lang="sw-KE" sz="1000" b="1">
                          <a:latin typeface="Calibri" panose="020F0502020204030204" pitchFamily="34" charset="0"/>
                        </a:rPr>
                        <a:t>Imani za kiafya/hofu kuwa ARV humdhuru mtoto</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rPr>
                        <a:t>Ushauri </a:t>
                      </a:r>
                      <a:r>
                        <a:rPr lang="sw-KE" sz="1000" baseline="0">
                          <a:latin typeface="Calibri" panose="020F0502020204030204" pitchFamily="34" charset="0"/>
                        </a:rPr>
                        <a:t>wa mtu binafsi wa kutoa elimu msingi kuhusu HIV/ARV</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rPr>
                        <a:t>Ushauri wa kikundi</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ea typeface="+mn-ea"/>
                          <a:cs typeface="+mn-cs"/>
                        </a:rPr>
                        <a:t>Usaidizi </a:t>
                      </a:r>
                      <a:r>
                        <a:rPr lang="sw-KE" sz="1000">
                          <a:solidFill>
                            <a:schemeClr val="dk1"/>
                          </a:solidFill>
                          <a:latin typeface="Calibri" panose="020F0502020204030204" pitchFamily="34" charset="0"/>
                          <a:ea typeface="+mn-ea"/>
                          <a:cs typeface="+mn-cs"/>
                        </a:rPr>
                        <a:t>wa wenza</a:t>
                      </a:r>
                    </a:p>
                    <a:p>
                      <a:pPr marL="171450" indent="-171450">
                        <a:buFont typeface="Arial" panose="020B0604020202020204" pitchFamily="34" charset="0"/>
                        <a:buChar char="•"/>
                      </a:pPr>
                      <a:r>
                        <a:rPr lang="sw-KE" sz="1000">
                          <a:solidFill>
                            <a:schemeClr val="dk1"/>
                          </a:solidFill>
                          <a:latin typeface="Calibri" panose="020F0502020204030204" pitchFamily="34" charset="0"/>
                          <a:ea typeface="+mn-ea"/>
                          <a:cs typeface="+mn-cs"/>
                        </a:rPr>
                        <a:t>Wape usaidizi kina mama</a:t>
                      </a:r>
                    </a:p>
                  </a:txBody>
                  <a:tcPr marL="83127" marR="83127" marT="40341" marB="40341"/>
                </a:tc>
                <a:extLst>
                  <a:ext uri="{0D108BD9-81ED-4DB2-BD59-A6C34878D82A}">
                    <a16:rowId xmlns:a16="http://schemas.microsoft.com/office/drawing/2014/main" val="10006"/>
                  </a:ext>
                </a:extLst>
              </a:tr>
              <a:tr h="842682">
                <a:tc>
                  <a:txBody>
                    <a:bodyPr/>
                    <a:lstStyle/>
                    <a:p>
                      <a:r>
                        <a:rPr lang="sw-KE" sz="1000" b="1">
                          <a:latin typeface="Calibri" panose="020F0502020204030204" pitchFamily="34" charset="0"/>
                        </a:rPr>
                        <a:t>Ugumu wa kuratibu</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rPr>
                        <a:t>Elimu (k.m.</a:t>
                      </a:r>
                      <a:r>
                        <a:rPr lang="sw-KE" sz="1000" baseline="0">
                          <a:latin typeface="Calibri" panose="020F0502020204030204" pitchFamily="34" charset="0"/>
                        </a:rPr>
                        <a:t> changanya na ratiba ya kila siku kama vile kulala, kupiga meno mswaki, ratiba ya kulisha watoto)</a:t>
                      </a:r>
                    </a:p>
                    <a:p>
                      <a:pPr marL="171450" indent="-171450">
                        <a:buFont typeface="Arial" panose="020B0604020202020204" pitchFamily="34" charset="0"/>
                        <a:buChar char="•"/>
                      </a:pPr>
                      <a:r>
                        <a:rPr lang="sw-KE" sz="1000" baseline="0">
                          <a:latin typeface="Calibri" panose="020F0502020204030204" pitchFamily="34" charset="0"/>
                        </a:rPr>
                        <a:t>Dawa za miezi mitatu ikiwezekana</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rPr>
                        <a:t>Vifaa vya ukumbusho (k.m. simu</a:t>
                      </a:r>
                      <a:r>
                        <a:rPr lang="sw-KE" sz="1000" baseline="0">
                          <a:latin typeface="Calibri" panose="020F0502020204030204" pitchFamily="34" charset="0"/>
                        </a:rPr>
                        <a:t>, SMS, kengele)</a:t>
                      </a:r>
                    </a:p>
                    <a:p>
                      <a:pPr marL="171450" indent="-171450">
                        <a:buFont typeface="Arial" panose="020B0604020202020204" pitchFamily="34" charset="0"/>
                        <a:buChar char="•"/>
                      </a:pPr>
                      <a:r>
                        <a:rPr lang="sw-KE" sz="1000" baseline="0">
                          <a:latin typeface="Calibri" panose="020F0502020204030204" pitchFamily="34" charset="0"/>
                        </a:rPr>
                        <a:t>Kikundi cha ART</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rPr>
                        <a:t>Rafiki wa kimatibabu</a:t>
                      </a:r>
                    </a:p>
                    <a:p>
                      <a:pPr marL="171450" indent="-171450">
                        <a:buFont typeface="Arial" panose="020B0604020202020204" pitchFamily="34" charset="0"/>
                        <a:buChar char="•"/>
                      </a:pPr>
                      <a:r>
                        <a:rPr lang="sw-KE" sz="1000">
                          <a:latin typeface="Calibri" panose="020F0502020204030204" pitchFamily="34" charset="0"/>
                        </a:rPr>
                        <a:t>Weka dozi chache za</a:t>
                      </a:r>
                      <a:r>
                        <a:rPr lang="sw-KE" sz="1000" baseline="0">
                          <a:latin typeface="Calibri" panose="020F0502020204030204" pitchFamily="34" charset="0"/>
                        </a:rPr>
                        <a:t> ARV katika mahali tofauti (k.m. kazini) ili uweze kuzifikia kwa urahisi</a:t>
                      </a:r>
                    </a:p>
                  </a:txBody>
                  <a:tcPr marL="83127" marR="83127" marT="40341" marB="40341"/>
                </a:tc>
                <a:extLst>
                  <a:ext uri="{0D108BD9-81ED-4DB2-BD59-A6C34878D82A}">
                    <a16:rowId xmlns:a16="http://schemas.microsoft.com/office/drawing/2014/main" val="10007"/>
                  </a:ext>
                </a:extLst>
              </a:tr>
              <a:tr h="842682">
                <a:tc>
                  <a:txBody>
                    <a:bodyPr/>
                    <a:lstStyle/>
                    <a:p>
                      <a:r>
                        <a:rPr lang="sw-KE" sz="1000" b="1">
                          <a:latin typeface="Calibri" panose="020F0502020204030204" pitchFamily="34" charset="0"/>
                        </a:rPr>
                        <a:t>Pombe au matumizi ya dawa za kulevya</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rPr>
                        <a:t>Matibabu ya nyenzo badala ya </a:t>
                      </a:r>
                      <a:r>
                        <a:rPr lang="sw-KE" sz="1000" baseline="0">
                          <a:latin typeface="Calibri" panose="020F0502020204030204" pitchFamily="34" charset="0"/>
                        </a:rPr>
                        <a:t> opioidi</a:t>
                      </a:r>
                    </a:p>
                    <a:p>
                      <a:pPr marL="171450" indent="-171450">
                        <a:buFont typeface="Arial" panose="020B0604020202020204" pitchFamily="34" charset="0"/>
                        <a:buChar char="•"/>
                      </a:pPr>
                      <a:r>
                        <a:rPr lang="sw-KE" sz="1000" baseline="0">
                          <a:latin typeface="Calibri" panose="020F0502020204030204" pitchFamily="34" charset="0"/>
                        </a:rPr>
                        <a:t>Ushauri wa mtu binafsi</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rPr>
                        <a:t>Tiba ya Kuchunguza </a:t>
                      </a:r>
                      <a:r>
                        <a:rPr lang="sw-KE" sz="1000" baseline="0">
                          <a:latin typeface="Calibri" panose="020F0502020204030204" pitchFamily="34" charset="0"/>
                        </a:rPr>
                        <a:t> Moja kwa moja</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rPr>
                        <a:t>Usaidizi wa wenza</a:t>
                      </a:r>
                    </a:p>
                  </a:txBody>
                  <a:tcPr marL="83127" marR="83127" marT="40341" marB="40341"/>
                </a:tc>
                <a:extLst>
                  <a:ext uri="{0D108BD9-81ED-4DB2-BD59-A6C34878D82A}">
                    <a16:rowId xmlns:a16="http://schemas.microsoft.com/office/drawing/2014/main" val="10008"/>
                  </a:ext>
                </a:extLst>
              </a:tr>
            </a:tbl>
          </a:graphicData>
        </a:graphic>
      </p:graphicFrame>
      <p:sp>
        <p:nvSpPr>
          <p:cNvPr id="20" name="Content Placeholder 1"/>
          <p:cNvSpPr>
            <a:spLocks noGrp="1"/>
          </p:cNvSpPr>
          <p:nvPr>
            <p:ph sz="half" idx="1"/>
          </p:nvPr>
        </p:nvSpPr>
        <p:spPr>
          <a:xfrm>
            <a:off x="2438400" y="990600"/>
            <a:ext cx="6400800" cy="1828800"/>
          </a:xfrm>
        </p:spPr>
        <p:txBody>
          <a:bodyPr>
            <a:noAutofit/>
          </a:bodyPr>
          <a:lstStyle/>
          <a:p>
            <a:r>
              <a:rPr lang="sw-KE" sz="1600" b="1">
                <a:latin typeface="Calibri" panose="020F0502020204030204" pitchFamily="34" charset="0"/>
              </a:rPr>
              <a:t>VIDOKEZO VYA KUJADILI:</a:t>
            </a:r>
          </a:p>
          <a:p>
            <a:pPr marL="285750" indent="-285750">
              <a:buFont typeface="Arial" panose="020B0604020202020204" pitchFamily="34" charset="0"/>
              <a:buChar char="•"/>
            </a:pPr>
            <a:r>
              <a:rPr lang="sw-KE" sz="1200">
                <a:latin typeface="Calibri" panose="020F0502020204030204" pitchFamily="34" charset="0"/>
              </a:rPr>
              <a:t>Hebu tuendelee kuchunguza mbinu ambazo tunaweza kutumia ili kukusaidia kutumia ARV                                                     </a:t>
            </a:r>
            <a:r>
              <a:rPr lang="sw-KE" sz="1200" b="1">
                <a:latin typeface="Calibri" panose="020F0502020204030204" pitchFamily="34" charset="0"/>
              </a:rPr>
              <a:t>(kiwango cha mtu binafsi).</a:t>
            </a:r>
          </a:p>
        </p:txBody>
      </p:sp>
      <p:pic>
        <p:nvPicPr>
          <p:cNvPr id="16" name="Picture 2">
            <a:extLst>
              <a:ext uri="{FF2B5EF4-FFF2-40B4-BE49-F238E27FC236}">
                <a16:creationId xmlns:a16="http://schemas.microsoft.com/office/drawing/2014/main" id="{6012666F-0E3D-43D6-909A-23FD8A4D0F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1399" y="-3677"/>
            <a:ext cx="1735015" cy="12952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851640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5"/>
          </a:solidFill>
        </p:spPr>
        <p:txBody>
          <a:bodyPr>
            <a:noAutofit/>
          </a:bodyPr>
          <a:lstStyle/>
          <a:p>
            <a:pPr algn="l"/>
            <a:r>
              <a:rPr lang="sw-KE" sz="2600">
                <a:solidFill>
                  <a:srgbClr val="FFFFFF"/>
                </a:solidFill>
              </a:rPr>
              <a:t>	</a:t>
            </a:r>
            <a:r>
              <a:rPr lang="sw-KE" sz="2800">
                <a:solidFill>
                  <a:srgbClr val="FFFFFF"/>
                </a:solidFill>
                <a:latin typeface="Calibri" panose="020F0502020204030204" pitchFamily="34" charset="0"/>
              </a:rPr>
              <a:t>11. Vidokezo vya kuboresha matumizi ya ARV</a:t>
            </a:r>
          </a:p>
        </p:txBody>
      </p:sp>
      <p:sp>
        <p:nvSpPr>
          <p:cNvPr id="4" name="TextBox 3"/>
          <p:cNvSpPr txBox="1"/>
          <p:nvPr/>
        </p:nvSpPr>
        <p:spPr>
          <a:xfrm>
            <a:off x="1145550" y="5715000"/>
            <a:ext cx="7236450" cy="400110"/>
          </a:xfrm>
          <a:prstGeom prst="rect">
            <a:avLst/>
          </a:prstGeom>
          <a:noFill/>
        </p:spPr>
        <p:txBody>
          <a:bodyPr wrap="square" rtlCol="0">
            <a:spAutoFit/>
          </a:bodyPr>
          <a:lstStyle/>
          <a:p>
            <a:pPr marL="285750" indent="-285750">
              <a:buFont typeface="Wingdings" panose="05000000000000000000" pitchFamily="2" charset="2"/>
              <a:buChar char="Ø"/>
            </a:pPr>
            <a:r>
              <a:rPr lang="sw-KE" sz="2000">
                <a:latin typeface="Calibri" panose="020F0502020204030204" pitchFamily="34" charset="0"/>
              </a:rPr>
              <a:t>Pamoja tutapata njia za kurahisha kutumia ARV. </a:t>
            </a:r>
          </a:p>
        </p:txBody>
      </p:sp>
      <p:pic>
        <p:nvPicPr>
          <p:cNvPr id="3" name="Picture 2">
            <a:extLst>
              <a:ext uri="{FF2B5EF4-FFF2-40B4-BE49-F238E27FC236}">
                <a16:creationId xmlns:a16="http://schemas.microsoft.com/office/drawing/2014/main" id="{6EB6A442-40F9-4BF4-A235-D0E57057AE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802"/>
          <a:stretch/>
        </p:blipFill>
        <p:spPr>
          <a:xfrm>
            <a:off x="205183" y="1981200"/>
            <a:ext cx="3833417" cy="3130271"/>
          </a:xfrm>
          <a:prstGeom prst="rect">
            <a:avLst/>
          </a:prstGeom>
        </p:spPr>
      </p:pic>
      <p:pic>
        <p:nvPicPr>
          <p:cNvPr id="7" name="Picture 6">
            <a:extLst>
              <a:ext uri="{FF2B5EF4-FFF2-40B4-BE49-F238E27FC236}">
                <a16:creationId xmlns:a16="http://schemas.microsoft.com/office/drawing/2014/main" id="{C34509B6-37F7-4A10-A061-DF76303ABC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460" r="15810"/>
          <a:stretch/>
        </p:blipFill>
        <p:spPr>
          <a:xfrm>
            <a:off x="4038600" y="1493966"/>
            <a:ext cx="4937760" cy="3611434"/>
          </a:xfrm>
          <a:prstGeom prst="rect">
            <a:avLst/>
          </a:prstGeom>
        </p:spPr>
      </p:pic>
    </p:spTree>
    <p:extLst>
      <p:ext uri="{BB962C8B-B14F-4D97-AF65-F5344CB8AC3E}">
        <p14:creationId xmlns:p14="http://schemas.microsoft.com/office/powerpoint/2010/main" val="42420232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990600"/>
            <a:ext cx="2126673" cy="3200400"/>
          </a:xfrm>
        </p:spPr>
        <p:txBody>
          <a:bodyPr>
            <a:normAutofit/>
          </a:bodyPr>
          <a:lstStyle/>
          <a:p>
            <a:r>
              <a:rPr lang="sw-KE" sz="16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Pamoja tutapata njia za kurahisha kutumia ARV. </a:t>
            </a:r>
          </a:p>
        </p:txBody>
      </p:sp>
      <p:cxnSp>
        <p:nvCxnSpPr>
          <p:cNvPr id="15" name="Straight Connector 14"/>
          <p:cNvCxnSpPr/>
          <p:nvPr/>
        </p:nvCxnSpPr>
        <p:spPr>
          <a:xfrm flipH="1">
            <a:off x="2590800" y="1066800"/>
            <a:ext cx="6928" cy="12192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28600" y="4038600"/>
            <a:ext cx="2202872" cy="25146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39" y="4113886"/>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28600" y="2438400"/>
            <a:ext cx="2202872" cy="14478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838200" y="2514600"/>
            <a:ext cx="1371600" cy="914400"/>
          </a:xfrm>
        </p:spPr>
        <p:txBody>
          <a:bodyPr>
            <a:normAutofit/>
          </a:bodyPr>
          <a:lstStyle/>
          <a:p>
            <a:r>
              <a:rPr lang="sw-KE" sz="1500" b="1" dirty="0">
                <a:latin typeface="Calibri" panose="020F0502020204030204" pitchFamily="34" charset="0"/>
              </a:rPr>
              <a:t>Maelekezo ya Mtoa Huduma</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95" y="25146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02491" y="3090208"/>
            <a:ext cx="1907309" cy="646331"/>
          </a:xfrm>
          <a:prstGeom prst="rect">
            <a:avLst/>
          </a:prstGeom>
          <a:noFill/>
        </p:spPr>
        <p:txBody>
          <a:bodyPr wrap="square" rtlCol="0">
            <a:spAutoFit/>
          </a:bodyPr>
          <a:lstStyle/>
          <a:p>
            <a:r>
              <a:rPr lang="sw-KE" sz="1200" dirty="0">
                <a:latin typeface="Calibri" panose="020F0502020204030204" pitchFamily="34" charset="0"/>
              </a:rPr>
              <a:t>Toa mapendekezo ya kukabilia na vikwazo mahsusi ambavyo vimetambuliwa.</a:t>
            </a:r>
          </a:p>
        </p:txBody>
      </p:sp>
      <p:sp>
        <p:nvSpPr>
          <p:cNvPr id="22" name="Title 1"/>
          <p:cNvSpPr>
            <a:spLocks noGrp="1"/>
          </p:cNvSpPr>
          <p:nvPr>
            <p:ph type="title"/>
          </p:nvPr>
        </p:nvSpPr>
        <p:spPr>
          <a:xfrm>
            <a:off x="0" y="-3677"/>
            <a:ext cx="9144000" cy="848697"/>
          </a:xfrm>
          <a:solidFill>
            <a:schemeClr val="accent5"/>
          </a:solidFill>
        </p:spPr>
        <p:txBody>
          <a:bodyPr>
            <a:noAutofit/>
          </a:bodyPr>
          <a:lstStyle/>
          <a:p>
            <a:pPr algn="l"/>
            <a:r>
              <a:rPr lang="sw-KE" sz="2600">
                <a:solidFill>
                  <a:srgbClr val="FFFFFF"/>
                </a:solidFill>
              </a:rPr>
              <a:t>	</a:t>
            </a:r>
            <a:r>
              <a:rPr lang="sw-KE" sz="2800">
                <a:solidFill>
                  <a:srgbClr val="FFFFFF"/>
                </a:solidFill>
                <a:latin typeface="Calibri" panose="020F0502020204030204" pitchFamily="34" charset="0"/>
              </a:rPr>
              <a:t>11. Vidokezo vya kuboresha matumizi ya ARV</a:t>
            </a:r>
          </a:p>
        </p:txBody>
      </p:sp>
      <p:sp>
        <p:nvSpPr>
          <p:cNvPr id="20" name="Content Placeholder 1"/>
          <p:cNvSpPr>
            <a:spLocks noGrp="1"/>
          </p:cNvSpPr>
          <p:nvPr>
            <p:ph sz="half" idx="1"/>
          </p:nvPr>
        </p:nvSpPr>
        <p:spPr>
          <a:xfrm>
            <a:off x="2667000" y="990600"/>
            <a:ext cx="6400800" cy="1828800"/>
          </a:xfrm>
        </p:spPr>
        <p:txBody>
          <a:bodyPr>
            <a:noAutofit/>
          </a:bodyPr>
          <a:lstStyle/>
          <a:p>
            <a:r>
              <a:rPr lang="sw-KE" sz="1600" b="1">
                <a:latin typeface="Calibri" panose="020F0502020204030204" pitchFamily="34" charset="0"/>
              </a:rPr>
              <a:t>VIDOKEZO VYA KUJADILI:</a:t>
            </a:r>
          </a:p>
          <a:p>
            <a:pPr marL="285750" indent="-285750">
              <a:buFont typeface="Arial" panose="020B0604020202020204" pitchFamily="34" charset="0"/>
              <a:buChar char="•"/>
            </a:pPr>
            <a:r>
              <a:rPr lang="sw-KE" sz="1200">
                <a:latin typeface="Calibri" panose="020F0502020204030204" pitchFamily="34" charset="0"/>
              </a:rPr>
              <a:t>Hebu tuendelee kuchunguza mbinu ambazo tunaweza kutumia ili kukusaidia kutumia ARV                                                     </a:t>
            </a:r>
            <a:r>
              <a:rPr lang="sw-KE" sz="1200" b="1">
                <a:latin typeface="Calibri" panose="020F0502020204030204" pitchFamily="34" charset="0"/>
              </a:rPr>
              <a:t>(kiwango cha familia na kitaasisi/kijamii).</a:t>
            </a:r>
          </a:p>
        </p:txBody>
      </p:sp>
      <p:graphicFrame>
        <p:nvGraphicFramePr>
          <p:cNvPr id="21" name="Table 20"/>
          <p:cNvGraphicFramePr>
            <a:graphicFrameLocks noGrp="1"/>
          </p:cNvGraphicFramePr>
          <p:nvPr>
            <p:extLst>
              <p:ext uri="{D42A27DB-BD31-4B8C-83A1-F6EECF244321}">
                <p14:modId xmlns:p14="http://schemas.microsoft.com/office/powerpoint/2010/main" val="564352796"/>
              </p:ext>
            </p:extLst>
          </p:nvPr>
        </p:nvGraphicFramePr>
        <p:xfrm>
          <a:off x="2590801" y="2133600"/>
          <a:ext cx="6256904" cy="4697502"/>
        </p:xfrm>
        <a:graphic>
          <a:graphicData uri="http://schemas.openxmlformats.org/drawingml/2006/table">
            <a:tbl>
              <a:tblPr firstRow="1" bandRow="1">
                <a:tableStyleId>{7DF18680-E054-41AD-8BC1-D1AEF772440D}</a:tableStyleId>
              </a:tblPr>
              <a:tblGrid>
                <a:gridCol w="1536496">
                  <a:extLst>
                    <a:ext uri="{9D8B030D-6E8A-4147-A177-3AD203B41FA5}">
                      <a16:colId xmlns:a16="http://schemas.microsoft.com/office/drawing/2014/main" val="20000"/>
                    </a:ext>
                  </a:extLst>
                </a:gridCol>
                <a:gridCol w="182544">
                  <a:extLst>
                    <a:ext uri="{9D8B030D-6E8A-4147-A177-3AD203B41FA5}">
                      <a16:colId xmlns:a16="http://schemas.microsoft.com/office/drawing/2014/main" val="20001"/>
                    </a:ext>
                  </a:extLst>
                </a:gridCol>
                <a:gridCol w="1481359">
                  <a:extLst>
                    <a:ext uri="{9D8B030D-6E8A-4147-A177-3AD203B41FA5}">
                      <a16:colId xmlns:a16="http://schemas.microsoft.com/office/drawing/2014/main" val="20002"/>
                    </a:ext>
                  </a:extLst>
                </a:gridCol>
                <a:gridCol w="1447800">
                  <a:extLst>
                    <a:ext uri="{9D8B030D-6E8A-4147-A177-3AD203B41FA5}">
                      <a16:colId xmlns:a16="http://schemas.microsoft.com/office/drawing/2014/main" val="4080636969"/>
                    </a:ext>
                  </a:extLst>
                </a:gridCol>
                <a:gridCol w="1608705">
                  <a:extLst>
                    <a:ext uri="{9D8B030D-6E8A-4147-A177-3AD203B41FA5}">
                      <a16:colId xmlns:a16="http://schemas.microsoft.com/office/drawing/2014/main" val="2732653448"/>
                    </a:ext>
                  </a:extLst>
                </a:gridCol>
              </a:tblGrid>
              <a:tr h="221876">
                <a:tc gridSpan="2">
                  <a:txBody>
                    <a:bodyPr/>
                    <a:lstStyle/>
                    <a:p>
                      <a:pPr algn="ctr"/>
                      <a:r>
                        <a:rPr lang="sw-KE" sz="1000" dirty="0">
                          <a:latin typeface="Calibri" panose="020F0502020204030204" pitchFamily="34" charset="0"/>
                        </a:rPr>
                        <a:t>VIKWAZO</a:t>
                      </a:r>
                    </a:p>
                  </a:txBody>
                  <a:tcPr marL="83127" marR="83127" marT="40341" marB="40341"/>
                </a:tc>
                <a:tc hMerge="1">
                  <a:txBody>
                    <a:bodyPr/>
                    <a:lstStyle/>
                    <a:p>
                      <a:pPr algn="l" rtl="0"/>
                      <a:endParaRPr lang="en-US" sz="1000" dirty="0">
                        <a:latin typeface="Calibri" panose="020F0502020204030204" pitchFamily="34" charset="0"/>
                      </a:endParaRPr>
                    </a:p>
                  </a:txBody>
                  <a:tcPr marL="83127" marR="83127" marT="40341" marB="40341"/>
                </a:tc>
                <a:tc gridSpan="3">
                  <a:txBody>
                    <a:bodyPr/>
                    <a:lstStyle/>
                    <a:p>
                      <a:pPr algn="ctr"/>
                      <a:r>
                        <a:rPr lang="sw-KE" sz="1000">
                          <a:latin typeface="Calibri" panose="020F0502020204030204" pitchFamily="34" charset="0"/>
                        </a:rPr>
                        <a:t>USAIDIZI</a:t>
                      </a:r>
                      <a:r>
                        <a:rPr lang="sw-KE" sz="1000" baseline="0">
                          <a:latin typeface="Calibri" panose="020F0502020204030204" pitchFamily="34" charset="0"/>
                        </a:rPr>
                        <a:t> WA KUKABILIANA NA CHANGAMOTO NA KUBORESHA UZINGATIAJI</a:t>
                      </a: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3082">
                <a:tc gridSpan="5">
                  <a:txBody>
                    <a:bodyPr/>
                    <a:lstStyle/>
                    <a:p>
                      <a:pPr algn="ctr"/>
                      <a:r>
                        <a:rPr lang="sw-KE" sz="1000" b="1">
                          <a:latin typeface="Calibri" panose="020F0502020204030204" pitchFamily="34" charset="0"/>
                        </a:rPr>
                        <a:t>FAMILIA</a:t>
                      </a:r>
                    </a:p>
                  </a:txBody>
                  <a:tcPr marL="83127" marR="83127" marT="40341" marB="4034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85482">
                <a:tc>
                  <a:txBody>
                    <a:bodyPr/>
                    <a:lstStyle/>
                    <a:p>
                      <a:r>
                        <a:rPr lang="sw-KE" sz="1000" b="1">
                          <a:latin typeface="Calibri" panose="020F0502020204030204" pitchFamily="34" charset="0"/>
                        </a:rPr>
                        <a:t>Kushiriki na wengine</a:t>
                      </a:r>
                    </a:p>
                  </a:txBody>
                  <a:tcPr marL="83127" marR="83127" marT="40341" marB="40341"/>
                </a:tc>
                <a:tc gridSpan="2">
                  <a:txBody>
                    <a:bodyPr/>
                    <a:lstStyle/>
                    <a:p>
                      <a:pPr marL="171450" indent="-171450">
                        <a:buFont typeface="Arial" panose="020B0604020202020204" pitchFamily="34" charset="0"/>
                        <a:buChar char="•"/>
                      </a:pPr>
                      <a:r>
                        <a:rPr lang="sw-KE" sz="1000">
                          <a:latin typeface="Calibri" panose="020F0502020204030204" pitchFamily="34" charset="0"/>
                        </a:rPr>
                        <a:t>Ushauri wa mtu binafsi wa kutoa elimu msingi kuhusu HIV/ARV</a:t>
                      </a:r>
                    </a:p>
                  </a:txBody>
                  <a:tcPr marL="83127" marR="83127" marT="40341" marB="40341"/>
                </a:tc>
                <a:tc hMerge="1">
                  <a:txBody>
                    <a:bodyPr/>
                    <a:lstStyle/>
                    <a:p>
                      <a:pPr marL="171450" indent="-171450">
                        <a:buFont typeface="Arial" panose="020B0604020202020204" pitchFamily="34" charset="0"/>
                        <a:buChar char="•"/>
                      </a:pPr>
                      <a:r>
                        <a:rPr lang="sw-KE" sz="1000">
                          <a:latin typeface="Calibri" panose="020F0502020204030204" pitchFamily="34" charset="0"/>
                        </a:rPr>
                        <a:t>Ushauri wa mtu binafsi wa kutoa elimu msingi kuhusu HIV/ARV</a:t>
                      </a:r>
                    </a:p>
                  </a:txBody>
                  <a:tcPr marL="83127" marR="83127" marT="40341" marB="40341"/>
                </a:tc>
                <a:tc>
                  <a:txBody>
                    <a:bodyPr/>
                    <a:lstStyle/>
                    <a:p>
                      <a:pPr marL="171450" indent="-171450">
                        <a:buFont typeface="Arial" panose="020B0604020202020204" pitchFamily="34" charset="0"/>
                        <a:buChar char="•"/>
                      </a:pPr>
                      <a:r>
                        <a:rPr lang="sw-KE" sz="1000" baseline="0">
                          <a:latin typeface="Calibri" panose="020F0502020204030204" pitchFamily="34" charset="0"/>
                        </a:rPr>
                        <a:t>Ushauri wa kikundi</a:t>
                      </a:r>
                    </a:p>
                  </a:txBody>
                  <a:tcPr marL="83127" marR="83127" marT="40341" marB="40341"/>
                </a:tc>
                <a:tc>
                  <a:txBody>
                    <a:bodyPr/>
                    <a:lstStyle/>
                    <a:p>
                      <a:pPr marL="171450" indent="-171450">
                        <a:buFont typeface="Arial" panose="020B0604020202020204" pitchFamily="34" charset="0"/>
                        <a:buChar char="•"/>
                      </a:pPr>
                      <a:r>
                        <a:rPr lang="sw-KE" sz="1000" baseline="0">
                          <a:latin typeface="Calibri" panose="020F0502020204030204" pitchFamily="34" charset="0"/>
                        </a:rPr>
                        <a:t>Wezesha kujiandikisha katika utunzaji/PrEP kwa jamaa</a:t>
                      </a:r>
                    </a:p>
                  </a:txBody>
                  <a:tcPr marL="83127" marR="83127" marT="40341" marB="40341"/>
                </a:tc>
                <a:extLst>
                  <a:ext uri="{0D108BD9-81ED-4DB2-BD59-A6C34878D82A}">
                    <a16:rowId xmlns:a16="http://schemas.microsoft.com/office/drawing/2014/main" val="10002"/>
                  </a:ext>
                </a:extLst>
              </a:tr>
              <a:tr h="537882">
                <a:tc>
                  <a:txBody>
                    <a:bodyPr/>
                    <a:lstStyle/>
                    <a:p>
                      <a:r>
                        <a:rPr lang="sw-KE" sz="1000" b="1">
                          <a:latin typeface="Calibri" panose="020F0502020204030204" pitchFamily="34" charset="0"/>
                        </a:rPr>
                        <a:t>Hofu ya kufunua</a:t>
                      </a:r>
                    </a:p>
                  </a:txBody>
                  <a:tcPr marL="83127" marR="83127" marT="40341" marB="40341"/>
                </a:tc>
                <a:tc gridSpan="2">
                  <a:txBody>
                    <a:bodyPr/>
                    <a:lstStyle/>
                    <a:p>
                      <a:pPr marL="171450" indent="-171450">
                        <a:buFont typeface="Arial" panose="020B0604020202020204" pitchFamily="34" charset="0"/>
                        <a:buChar char="•"/>
                      </a:pPr>
                      <a:r>
                        <a:rPr lang="sw-KE" sz="1000">
                          <a:latin typeface="Calibri" panose="020F0502020204030204" pitchFamily="34" charset="0"/>
                        </a:rPr>
                        <a:t>Ushauri wa mtu binafsi</a:t>
                      </a:r>
                    </a:p>
                    <a:p>
                      <a:pPr marL="171450" indent="-171450">
                        <a:buFont typeface="Arial" panose="020B0604020202020204" pitchFamily="34" charset="0"/>
                        <a:buChar char="•"/>
                      </a:pPr>
                      <a:r>
                        <a:rPr lang="sw-KE" sz="1000">
                          <a:latin typeface="Calibri" panose="020F0502020204030204" pitchFamily="34" charset="0"/>
                        </a:rPr>
                        <a:t>Rafiki wa kimatibabu</a:t>
                      </a:r>
                    </a:p>
                    <a:p>
                      <a:pPr marL="171450" indent="-171450">
                        <a:buFont typeface="Arial" panose="020B0604020202020204" pitchFamily="34" charset="0"/>
                        <a:buChar char="•"/>
                      </a:pPr>
                      <a:r>
                        <a:rPr lang="sw-KE" sz="1000">
                          <a:latin typeface="Calibri" panose="020F0502020204030204" pitchFamily="34" charset="0"/>
                        </a:rPr>
                        <a:t>Ushauri </a:t>
                      </a:r>
                      <a:r>
                        <a:rPr lang="sw-KE" sz="1000" baseline="0">
                          <a:latin typeface="Calibri" panose="020F0502020204030204" pitchFamily="34" charset="0"/>
                        </a:rPr>
                        <a:t> na upimaji wa</a:t>
                      </a:r>
                      <a:r>
                        <a:rPr lang="sw-KE" sz="1000">
                          <a:latin typeface="Calibri" panose="020F0502020204030204" pitchFamily="34" charset="0"/>
                        </a:rPr>
                        <a:t> wa wachumba</a:t>
                      </a:r>
                    </a:p>
                  </a:txBody>
                  <a:tcPr marL="83127" marR="83127" marT="40341" marB="40341"/>
                </a:tc>
                <a:tc hMerge="1">
                  <a:txBody>
                    <a:bodyPr/>
                    <a:lstStyle/>
                    <a:p>
                      <a:pPr marL="171450" indent="-171450">
                        <a:buFont typeface="Arial" panose="020B0604020202020204" pitchFamily="34" charset="0"/>
                        <a:buChar char="•"/>
                      </a:pPr>
                      <a:r>
                        <a:rPr lang="sw-KE" sz="1000">
                          <a:latin typeface="Calibri" panose="020F0502020204030204" pitchFamily="34" charset="0"/>
                        </a:rPr>
                        <a:t>Ushauri wa mtu binafsi</a:t>
                      </a:r>
                    </a:p>
                    <a:p>
                      <a:pPr marL="171450" indent="-171450">
                        <a:buFont typeface="Arial" panose="020B0604020202020204" pitchFamily="34" charset="0"/>
                        <a:buChar char="•"/>
                      </a:pPr>
                      <a:r>
                        <a:rPr lang="sw-KE" sz="1000">
                          <a:latin typeface="Calibri" panose="020F0502020204030204" pitchFamily="34" charset="0"/>
                        </a:rPr>
                        <a:t>Rafiki wa kimatibabu</a:t>
                      </a:r>
                    </a:p>
                    <a:p>
                      <a:pPr marL="171450" indent="-171450">
                        <a:buFont typeface="Arial" panose="020B0604020202020204" pitchFamily="34" charset="0"/>
                        <a:buChar char="•"/>
                      </a:pPr>
                      <a:r>
                        <a:rPr lang="sw-KE" sz="1000">
                          <a:latin typeface="Calibri" panose="020F0502020204030204" pitchFamily="34" charset="0"/>
                        </a:rPr>
                        <a:t>Ushauri </a:t>
                      </a:r>
                      <a:r>
                        <a:rPr lang="sw-KE" sz="1000" baseline="0">
                          <a:latin typeface="Calibri" panose="020F0502020204030204" pitchFamily="34" charset="0"/>
                        </a:rPr>
                        <a:t> na upimaji wa</a:t>
                      </a:r>
                      <a:r>
                        <a:rPr lang="sw-KE" sz="1000">
                          <a:latin typeface="Calibri" panose="020F0502020204030204" pitchFamily="34" charset="0"/>
                        </a:rPr>
                        <a:t> wa wachumba</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rPr>
                        <a:t>Ushauri wa kikundi</a:t>
                      </a:r>
                    </a:p>
                    <a:p>
                      <a:pPr marL="171450" indent="-171450">
                        <a:buFont typeface="Arial" panose="020B0604020202020204" pitchFamily="34" charset="0"/>
                        <a:buChar char="•"/>
                      </a:pPr>
                      <a:r>
                        <a:rPr lang="sw-KE" sz="1000">
                          <a:latin typeface="Calibri" panose="020F0502020204030204" pitchFamily="34" charset="0"/>
                        </a:rPr>
                        <a:t>Chupa ya dawa</a:t>
                      </a:r>
                      <a:r>
                        <a:rPr lang="sw-KE" sz="1000" baseline="0">
                          <a:latin typeface="Calibri" panose="020F0502020204030204" pitchFamily="34" charset="0"/>
                        </a:rPr>
                        <a:t> ambayo haijatiwa alama</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rPr>
                        <a:t>Usaidizi </a:t>
                      </a:r>
                      <a:r>
                        <a:rPr lang="sw-KE" sz="1000" baseline="0">
                          <a:latin typeface="Calibri" panose="020F0502020204030204" pitchFamily="34" charset="0"/>
                        </a:rPr>
                        <a:t> wa wenza</a:t>
                      </a:r>
                    </a:p>
                    <a:p>
                      <a:pPr marL="171450" indent="-171450">
                        <a:buFont typeface="Arial" panose="020B0604020202020204" pitchFamily="34" charset="0"/>
                        <a:buChar char="•"/>
                      </a:pPr>
                      <a:r>
                        <a:rPr lang="sw-KE" sz="1000" baseline="0">
                          <a:latin typeface="Calibri" panose="020F0502020204030204" pitchFamily="34" charset="0"/>
                        </a:rPr>
                        <a:t>Kikundi cha ART</a:t>
                      </a:r>
                    </a:p>
                  </a:txBody>
                  <a:tcPr marL="83127" marR="83127" marT="40341" marB="40341"/>
                </a:tc>
                <a:extLst>
                  <a:ext uri="{0D108BD9-81ED-4DB2-BD59-A6C34878D82A}">
                    <a16:rowId xmlns:a16="http://schemas.microsoft.com/office/drawing/2014/main" val="10003"/>
                  </a:ext>
                </a:extLst>
              </a:tr>
              <a:tr h="233082">
                <a:tc>
                  <a:txBody>
                    <a:bodyPr/>
                    <a:lstStyle/>
                    <a:p>
                      <a:r>
                        <a:rPr lang="sw-KE" sz="1000" b="1">
                          <a:latin typeface="Calibri" panose="020F0502020204030204" pitchFamily="34" charset="0"/>
                        </a:rPr>
                        <a:t>Mahusiano ya </a:t>
                      </a:r>
                      <a:r>
                        <a:rPr lang="sw-KE" sz="1000" b="1" baseline="0">
                          <a:latin typeface="Calibri" panose="020F0502020204030204" pitchFamily="34" charset="0"/>
                        </a:rPr>
                        <a:t> familia/mpenzi</a:t>
                      </a:r>
                    </a:p>
                  </a:txBody>
                  <a:tcPr marL="83127" marR="83127" marT="40341" marB="40341"/>
                </a:tc>
                <a:tc gridSpan="4">
                  <a:txBody>
                    <a:bodyPr/>
                    <a:lstStyle/>
                    <a:p>
                      <a:pPr marL="171450" indent="-171450">
                        <a:buFont typeface="Arial" panose="020B0604020202020204" pitchFamily="34" charset="0"/>
                        <a:buChar char="•"/>
                      </a:pPr>
                      <a:r>
                        <a:rPr lang="sw-KE" sz="1000">
                          <a:latin typeface="Calibri" panose="020F0502020204030204" pitchFamily="34" charset="0"/>
                        </a:rPr>
                        <a:t>Ushauri wa kikundi</a:t>
                      </a:r>
                    </a:p>
                  </a:txBody>
                  <a:tcPr marL="83127" marR="83127" marT="40341" marB="40341"/>
                </a:tc>
                <a:tc hMerge="1">
                  <a:txBody>
                    <a:bodyPr/>
                    <a:lstStyle/>
                    <a:p>
                      <a:pPr marL="171450" indent="-171450">
                        <a:buFont typeface="Arial" panose="020B0604020202020204" pitchFamily="34" charset="0"/>
                        <a:buChar char="•"/>
                      </a:pPr>
                      <a:r>
                        <a:rPr lang="sw-KE" sz="1000">
                          <a:latin typeface="Calibri" panose="020F0502020204030204" pitchFamily="34" charset="0"/>
                        </a:rPr>
                        <a:t>Ushauri wa kikundi</a:t>
                      </a: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33082">
                <a:tc>
                  <a:txBody>
                    <a:bodyPr/>
                    <a:lstStyle/>
                    <a:p>
                      <a:r>
                        <a:rPr lang="sw-KE" sz="1000" b="1">
                          <a:latin typeface="Calibri" panose="020F0502020204030204" pitchFamily="34" charset="0"/>
                        </a:rPr>
                        <a:t>Kushindwa kulipa</a:t>
                      </a:r>
                    </a:p>
                  </a:txBody>
                  <a:tcPr marL="83127" marR="83127" marT="40341" marB="40341"/>
                </a:tc>
                <a:tc gridSpan="4">
                  <a:txBody>
                    <a:bodyPr/>
                    <a:lstStyle/>
                    <a:p>
                      <a:pPr marL="171450" indent="-171450">
                        <a:buFont typeface="Arial" panose="020B0604020202020204" pitchFamily="34" charset="0"/>
                        <a:buChar char="•"/>
                      </a:pPr>
                      <a:r>
                        <a:rPr lang="sw-KE" sz="1000">
                          <a:latin typeface="Calibri" panose="020F0502020204030204" pitchFamily="34" charset="0"/>
                        </a:rPr>
                        <a:t>Pata ushauri</a:t>
                      </a:r>
                      <a:r>
                        <a:rPr lang="sw-KE" sz="1000" baseline="0">
                          <a:latin typeface="Calibri" panose="020F0502020204030204" pitchFamily="34" charset="0"/>
                        </a:rPr>
                        <a:t> wa mhudumu wa jamii, msaidizi au shirika lisilo la serikali</a:t>
                      </a:r>
                    </a:p>
                  </a:txBody>
                  <a:tcPr marL="83127" marR="83127" marT="40341" marB="40341"/>
                </a:tc>
                <a:tc hMerge="1">
                  <a:txBody>
                    <a:bodyPr/>
                    <a:lstStyle/>
                    <a:p>
                      <a:pPr marL="171450" indent="-171450">
                        <a:buFont typeface="Arial" panose="020B0604020202020204" pitchFamily="34" charset="0"/>
                        <a:buChar char="•"/>
                      </a:pPr>
                      <a:r>
                        <a:rPr lang="sw-KE" sz="1000">
                          <a:latin typeface="Calibri" panose="020F0502020204030204" pitchFamily="34" charset="0"/>
                        </a:rPr>
                        <a:t>Pata ushauri</a:t>
                      </a:r>
                      <a:r>
                        <a:rPr lang="sw-KE" sz="1000" baseline="0">
                          <a:latin typeface="Calibri" panose="020F0502020204030204" pitchFamily="34" charset="0"/>
                        </a:rPr>
                        <a:t> wa mhudumu wa jamii, msaidizi au shirika lisilo la serikali</a:t>
                      </a: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33082">
                <a:tc>
                  <a:txBody>
                    <a:bodyPr/>
                    <a:lstStyle/>
                    <a:p>
                      <a:r>
                        <a:rPr lang="sw-KE" sz="1000" b="1">
                          <a:latin typeface="Calibri" panose="020F0502020204030204" pitchFamily="34" charset="0"/>
                        </a:rPr>
                        <a:t>Upatikanaji wa chakula</a:t>
                      </a:r>
                    </a:p>
                  </a:txBody>
                  <a:tcPr marL="83127" marR="83127" marT="40341" marB="40341"/>
                </a:tc>
                <a:tc gridSpan="4">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w-KE" sz="1000">
                          <a:latin typeface="Calibri" panose="020F0502020204030204" pitchFamily="34" charset="0"/>
                        </a:rPr>
                        <a:t>Pata ushauri</a:t>
                      </a:r>
                      <a:r>
                        <a:rPr lang="sw-KE" sz="1000" baseline="0">
                          <a:latin typeface="Calibri" panose="020F0502020204030204" pitchFamily="34" charset="0"/>
                        </a:rPr>
                        <a:t> wa mhudumu wa jamii, msaidizi au shirika lisilo la serikali</a:t>
                      </a:r>
                    </a:p>
                  </a:txBody>
                  <a:tcPr marL="83127" marR="83127" marT="40341" marB="40341"/>
                </a:tc>
                <a:tc hMerge="1">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w-KE" sz="1000">
                          <a:latin typeface="Calibri" panose="020F0502020204030204" pitchFamily="34" charset="0"/>
                        </a:rPr>
                        <a:t>Pata ushauri</a:t>
                      </a:r>
                      <a:r>
                        <a:rPr lang="sw-KE" sz="1000" baseline="0">
                          <a:latin typeface="Calibri" panose="020F0502020204030204" pitchFamily="34" charset="0"/>
                        </a:rPr>
                        <a:t> wa mhudumu wa jamii, msaidizi au shirika lisilo la serikali</a:t>
                      </a: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33082">
                <a:tc gridSpan="5">
                  <a:txBody>
                    <a:bodyPr/>
                    <a:lstStyle/>
                    <a:p>
                      <a:pPr algn="ctr"/>
                      <a:r>
                        <a:rPr lang="sw-KE" sz="1000" b="1">
                          <a:latin typeface="Calibri" panose="020F0502020204030204" pitchFamily="34" charset="0"/>
                        </a:rPr>
                        <a:t>KITAASISI/KIJAMII</a:t>
                      </a:r>
                    </a:p>
                  </a:txBody>
                  <a:tcPr marL="83127" marR="83127" marT="40341" marB="4034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33082">
                <a:tc>
                  <a:txBody>
                    <a:bodyPr/>
                    <a:lstStyle/>
                    <a:p>
                      <a:r>
                        <a:rPr lang="sw-KE" sz="1000" b="1">
                          <a:latin typeface="Calibri" panose="020F0502020204030204" pitchFamily="34" charset="0"/>
                        </a:rPr>
                        <a:t>Kusubiri kwa muda mrefu</a:t>
                      </a:r>
                    </a:p>
                  </a:txBody>
                  <a:tcPr marL="83127" marR="83127" marT="40341" marB="40341"/>
                </a:tc>
                <a:tc gridSpan="2">
                  <a:txBody>
                    <a:bodyPr/>
                    <a:lstStyle/>
                    <a:p>
                      <a:pPr marL="171450" indent="-171450">
                        <a:buFont typeface="Arial" panose="020B0604020202020204" pitchFamily="34" charset="0"/>
                        <a:buChar char="•"/>
                      </a:pPr>
                      <a:r>
                        <a:rPr lang="sw-KE" sz="1000">
                          <a:latin typeface="Calibri" panose="020F0502020204030204" pitchFamily="34" charset="0"/>
                        </a:rPr>
                        <a:t>Utunzaji unaoongozwa na muuguzi</a:t>
                      </a:r>
                      <a:r>
                        <a:rPr lang="sw-KE" sz="1000" baseline="0">
                          <a:latin typeface="Calibri" panose="020F0502020204030204" pitchFamily="34" charset="0"/>
                        </a:rPr>
                        <a:t> au utunzaji wa kijamii</a:t>
                      </a:r>
                    </a:p>
                  </a:txBody>
                  <a:tcPr marL="83127" marR="83127" marT="40341" marB="40341"/>
                </a:tc>
                <a:tc hMerge="1">
                  <a:txBody>
                    <a:bodyPr/>
                    <a:lstStyle/>
                    <a:p>
                      <a:endParaRPr lang="en-US"/>
                    </a:p>
                  </a:txBody>
                  <a:tcPr/>
                </a:tc>
                <a:tc>
                  <a:txBody>
                    <a:bodyPr/>
                    <a:lstStyle/>
                    <a:p>
                      <a:pPr marL="171450" indent="-171450">
                        <a:buFont typeface="Arial" panose="020B0604020202020204" pitchFamily="34" charset="0"/>
                        <a:buChar char="•"/>
                      </a:pPr>
                      <a:r>
                        <a:rPr lang="sw-KE" sz="1000">
                          <a:latin typeface="Calibri" panose="020F0502020204030204" pitchFamily="34" charset="0"/>
                        </a:rPr>
                        <a:t>Dawa za miezi mitatu ikiwezekana</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rPr>
                        <a:t>Kikundi cha ART</a:t>
                      </a:r>
                    </a:p>
                  </a:txBody>
                  <a:tcPr marL="83127" marR="83127" marT="40341" marB="40341"/>
                </a:tc>
                <a:extLst>
                  <a:ext uri="{0D108BD9-81ED-4DB2-BD59-A6C34878D82A}">
                    <a16:rowId xmlns:a16="http://schemas.microsoft.com/office/drawing/2014/main" val="10008"/>
                  </a:ext>
                </a:extLst>
              </a:tr>
              <a:tr h="281089">
                <a:tc>
                  <a:txBody>
                    <a:bodyPr/>
                    <a:lstStyle/>
                    <a:p>
                      <a:r>
                        <a:rPr lang="sw-KE" sz="1000" b="1">
                          <a:latin typeface="Calibri" panose="020F0502020204030204" pitchFamily="34" charset="0"/>
                        </a:rPr>
                        <a:t>Unyanyapaa </a:t>
                      </a:r>
                      <a:r>
                        <a:rPr lang="sw-KE" sz="1000" b="1" baseline="0">
                          <a:latin typeface="Calibri" panose="020F0502020204030204" pitchFamily="34" charset="0"/>
                        </a:rPr>
                        <a:t>na ubaguzi</a:t>
                      </a:r>
                    </a:p>
                  </a:txBody>
                  <a:tcPr marL="83127" marR="83127" marT="40341" marB="40341"/>
                </a:tc>
                <a:tc gridSpan="2">
                  <a:txBody>
                    <a:bodyPr/>
                    <a:lstStyle/>
                    <a:p>
                      <a:pPr marL="171450" indent="-171450">
                        <a:buFont typeface="Arial" panose="020B0604020202020204" pitchFamily="34" charset="0"/>
                        <a:buChar char="•"/>
                      </a:pPr>
                      <a:r>
                        <a:rPr lang="sw-KE" sz="1000">
                          <a:latin typeface="Calibri" panose="020F0502020204030204" pitchFamily="34" charset="0"/>
                        </a:rPr>
                        <a:t>Ushauri wa mtu binafsi/kikundi</a:t>
                      </a:r>
                    </a:p>
                  </a:txBody>
                  <a:tcPr marL="83127" marR="83127" marT="40341" marB="40341"/>
                </a:tc>
                <a:tc hMerge="1">
                  <a:txBody>
                    <a:bodyPr/>
                    <a:lstStyle/>
                    <a:p>
                      <a:endParaRPr lang="en-US"/>
                    </a:p>
                  </a:txBody>
                  <a:tcPr/>
                </a:tc>
                <a:tc>
                  <a:txBody>
                    <a:bodyPr/>
                    <a:lstStyle/>
                    <a:p>
                      <a:pPr marL="171450" indent="-171450">
                        <a:buFont typeface="Arial" panose="020B0604020202020204" pitchFamily="34" charset="0"/>
                        <a:buChar char="•"/>
                      </a:pPr>
                      <a:r>
                        <a:rPr lang="sw-KE" sz="1000">
                          <a:latin typeface="Calibri" panose="020F0502020204030204" pitchFamily="34" charset="0"/>
                        </a:rPr>
                        <a:t>Usaidizi wa wenza</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rPr>
                        <a:t>Kikundi cha ART</a:t>
                      </a:r>
                    </a:p>
                  </a:txBody>
                  <a:tcPr marL="83127" marR="83127" marT="40341" marB="40341"/>
                </a:tc>
                <a:extLst>
                  <a:ext uri="{0D108BD9-81ED-4DB2-BD59-A6C34878D82A}">
                    <a16:rowId xmlns:a16="http://schemas.microsoft.com/office/drawing/2014/main" val="10009"/>
                  </a:ext>
                </a:extLst>
              </a:tr>
              <a:tr h="310466">
                <a:tc>
                  <a:txBody>
                    <a:bodyPr/>
                    <a:lstStyle/>
                    <a:p>
                      <a:r>
                        <a:rPr lang="sw-KE" sz="1000" b="1">
                          <a:latin typeface="Calibri" panose="020F0502020204030204" pitchFamily="34" charset="0"/>
                        </a:rPr>
                        <a:t>Mizozo ya kisiasa/ vita/ maafa ya </a:t>
                      </a:r>
                      <a:r>
                        <a:rPr lang="sw-KE" sz="1000" b="1" baseline="0">
                          <a:latin typeface="Calibri" panose="020F0502020204030204" pitchFamily="34" charset="0"/>
                        </a:rPr>
                        <a:t>asili</a:t>
                      </a:r>
                    </a:p>
                  </a:txBody>
                  <a:tcPr marL="83127" marR="83127" marT="40341" marB="40341"/>
                </a:tc>
                <a:tc gridSpan="2">
                  <a:txBody>
                    <a:bodyPr/>
                    <a:lstStyle/>
                    <a:p>
                      <a:pPr marL="171450" indent="-171450">
                        <a:buFont typeface="Arial" panose="020B0604020202020204" pitchFamily="34" charset="0"/>
                        <a:buChar char="•"/>
                      </a:pPr>
                      <a:r>
                        <a:rPr lang="sw-KE" sz="1000">
                          <a:latin typeface="Calibri" panose="020F0502020204030204" pitchFamily="34" charset="0"/>
                        </a:rPr>
                        <a:t>Ushauri wa mtu </a:t>
                      </a:r>
                      <a:r>
                        <a:rPr lang="sw-KE" sz="1000" baseline="0">
                          <a:latin typeface="Calibri" panose="020F0502020204030204" pitchFamily="34" charset="0"/>
                        </a:rPr>
                        <a:t> binafsi</a:t>
                      </a:r>
                    </a:p>
                  </a:txBody>
                  <a:tcPr marL="83127" marR="83127" marT="40341" marB="40341"/>
                </a:tc>
                <a:tc hMerge="1">
                  <a:txBody>
                    <a:bodyPr/>
                    <a:lstStyle/>
                    <a:p>
                      <a:endParaRPr lang="en-US"/>
                    </a:p>
                  </a:txBody>
                  <a:tcPr/>
                </a:tc>
                <a:tc>
                  <a:txBody>
                    <a:bodyPr/>
                    <a:lstStyle/>
                    <a:p>
                      <a:pPr marL="171450" indent="-171450">
                        <a:buFont typeface="Arial" panose="020B0604020202020204" pitchFamily="34" charset="0"/>
                        <a:buChar char="•"/>
                      </a:pPr>
                      <a:r>
                        <a:rPr lang="sw-KE" sz="1000" dirty="0" err="1">
                          <a:latin typeface="Calibri" panose="020F0502020204030204" pitchFamily="34" charset="0"/>
                        </a:rPr>
                        <a:t>Ushughulikiajia</a:t>
                      </a:r>
                      <a:r>
                        <a:rPr lang="sw-KE" sz="1000" dirty="0">
                          <a:latin typeface="Calibri" panose="020F0502020204030204" pitchFamily="34" charset="0"/>
                        </a:rPr>
                        <a:t> tukio</a:t>
                      </a:r>
                    </a:p>
                  </a:txBody>
                  <a:tcPr marL="83127" marR="83127" marT="40341" marB="40341"/>
                </a:tc>
                <a:tc>
                  <a:txBody>
                    <a:bodyPr/>
                    <a:lstStyle/>
                    <a:p>
                      <a:pPr marL="171450" indent="-171450">
                        <a:buFont typeface="Arial" panose="020B0604020202020204" pitchFamily="34" charset="0"/>
                        <a:buChar char="•"/>
                      </a:pPr>
                      <a:r>
                        <a:rPr lang="sw-KE" sz="1000">
                          <a:latin typeface="Calibri" panose="020F0502020204030204" pitchFamily="34" charset="0"/>
                        </a:rPr>
                        <a:t>Zingatia usambazaji mpya, mitandao ya usafiri</a:t>
                      </a:r>
                    </a:p>
                    <a:p>
                      <a:pPr marL="171450" indent="-171450">
                        <a:buFont typeface="Arial" panose="020B0604020202020204" pitchFamily="34" charset="0"/>
                        <a:buChar char="•"/>
                      </a:pPr>
                      <a:r>
                        <a:rPr lang="sw-KE" sz="1000">
                          <a:latin typeface="Calibri" panose="020F0502020204030204" pitchFamily="34" charset="0"/>
                        </a:rPr>
                        <a:t>Tafuta vituo mbadala na visivyo vya kawaida vya kuongezewa dawa</a:t>
                      </a:r>
                    </a:p>
                  </a:txBody>
                  <a:tcPr marL="83127" marR="83127" marT="40341" marB="40341"/>
                </a:tc>
                <a:extLst>
                  <a:ext uri="{0D108BD9-81ED-4DB2-BD59-A6C34878D82A}">
                    <a16:rowId xmlns:a16="http://schemas.microsoft.com/office/drawing/2014/main" val="10010"/>
                  </a:ext>
                </a:extLst>
              </a:tr>
            </a:tbl>
          </a:graphicData>
        </a:graphic>
      </p:graphicFrame>
      <p:sp>
        <p:nvSpPr>
          <p:cNvPr id="32" name="Content Placeholder 1"/>
          <p:cNvSpPr>
            <a:spLocks noGrp="1"/>
          </p:cNvSpPr>
          <p:nvPr>
            <p:ph sz="half" idx="1"/>
          </p:nvPr>
        </p:nvSpPr>
        <p:spPr>
          <a:xfrm>
            <a:off x="304800" y="4038600"/>
            <a:ext cx="2057400" cy="2590800"/>
          </a:xfrm>
        </p:spPr>
        <p:txBody>
          <a:bodyPr>
            <a:normAutofit fontScale="40000" lnSpcReduction="20000"/>
          </a:bodyPr>
          <a:lstStyle/>
          <a:p>
            <a:r>
              <a:rPr lang="sw-KE" sz="2100" b="1">
                <a:latin typeface="Calibri" panose="020F0502020204030204" pitchFamily="34" charset="0"/>
              </a:rPr>
              <a:t>	</a:t>
            </a:r>
            <a:r>
              <a:rPr lang="sw-KE" sz="2500" b="1">
                <a:latin typeface="Calibri" panose="020F0502020204030204" pitchFamily="34" charset="0"/>
              </a:rPr>
              <a:t>    </a:t>
            </a:r>
          </a:p>
          <a:p>
            <a:r>
              <a:rPr lang="sw-KE" sz="2500" b="1">
                <a:latin typeface="Calibri" panose="020F0502020204030204" pitchFamily="34" charset="0"/>
              </a:rPr>
              <a:t>	</a:t>
            </a:r>
            <a:r>
              <a:rPr lang="sw-KE" sz="3800" b="1">
                <a:latin typeface="Calibri" panose="020F0502020204030204" pitchFamily="34" charset="0"/>
              </a:rPr>
              <a:t>   Hati</a:t>
            </a:r>
          </a:p>
          <a:p>
            <a:endParaRPr lang="en-US" sz="2300" b="1" dirty="0">
              <a:latin typeface="Calibri" panose="020F0502020204030204" pitchFamily="34" charset="0"/>
            </a:endParaRPr>
          </a:p>
          <a:p>
            <a:pPr marL="231775" indent="-231775">
              <a:buFont typeface="Arial" panose="020B0604020202020204" pitchFamily="34" charset="0"/>
              <a:buChar char="•"/>
            </a:pPr>
            <a:r>
              <a:rPr lang="sw-KE" sz="2800">
                <a:latin typeface="Calibri" panose="020F0502020204030204" pitchFamily="34" charset="0"/>
              </a:rPr>
              <a:t>Hatua za hati na rufaa zozote zinazohitajika kwneye </a:t>
            </a:r>
            <a:r>
              <a:rPr lang="sw-KE" sz="2800" b="1">
                <a:latin typeface="Calibri" panose="020F0502020204030204" pitchFamily="34" charset="0"/>
              </a:rPr>
              <a:t>Zana ya Mpango wa Uzingatiaji Ulioboreshwa.</a:t>
            </a:r>
          </a:p>
          <a:p>
            <a:pPr marL="231775" indent="-231775">
              <a:buFont typeface="Arial" panose="020B0604020202020204" pitchFamily="34" charset="0"/>
              <a:buChar char="•"/>
            </a:pPr>
            <a:r>
              <a:rPr lang="sw-KE" sz="2800">
                <a:latin typeface="Calibri" panose="020F0502020204030204" pitchFamily="34" charset="0"/>
              </a:rPr>
              <a:t>Toa muhtasari wa matokeo na mpango uliofanywa. Mwambie mgonjwa arudie mpango huo.</a:t>
            </a:r>
          </a:p>
          <a:p>
            <a:pPr marL="231775" indent="-231775">
              <a:buFont typeface="Arial" panose="020B0604020202020204" pitchFamily="34" charset="0"/>
              <a:buChar char="•"/>
            </a:pPr>
            <a:r>
              <a:rPr lang="sw-KE" sz="2800">
                <a:latin typeface="Calibri" panose="020F0502020204030204" pitchFamily="34" charset="0"/>
              </a:rPr>
              <a:t>Mwambie mgonjwa tarehe ijayo ya kufuatilia na ikiwa ni ya ufuatiliaji wa ANC/PNC, kipindi kingine cha uzingatiaji au kpimo cha wingi wa virusi.</a:t>
            </a:r>
          </a:p>
          <a:p>
            <a:pPr marL="457200" indent="-457200">
              <a:buFont typeface="Arial" panose="020B0604020202020204" pitchFamily="34" charset="0"/>
              <a:buChar char="•"/>
            </a:pPr>
            <a:endParaRPr lang="en-US" sz="2800" dirty="0">
              <a:latin typeface="Calibri" panose="020F0502020204030204" pitchFamily="34" charset="0"/>
            </a:endParaRPr>
          </a:p>
        </p:txBody>
      </p:sp>
      <p:pic>
        <p:nvPicPr>
          <p:cNvPr id="16" name="Picture 15">
            <a:extLst>
              <a:ext uri="{FF2B5EF4-FFF2-40B4-BE49-F238E27FC236}">
                <a16:creationId xmlns:a16="http://schemas.microsoft.com/office/drawing/2014/main" id="{6EB6A442-40F9-4BF4-A235-D0E57057AE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0802"/>
          <a:stretch/>
        </p:blipFill>
        <p:spPr>
          <a:xfrm>
            <a:off x="7319816" y="76200"/>
            <a:ext cx="1747984" cy="1235748"/>
          </a:xfrm>
          <a:prstGeom prst="rect">
            <a:avLst/>
          </a:prstGeom>
          <a:ln>
            <a:solidFill>
              <a:schemeClr val="tx1"/>
            </a:solidFill>
          </a:ln>
        </p:spPr>
      </p:pic>
    </p:spTree>
    <p:extLst>
      <p:ext uri="{BB962C8B-B14F-4D97-AF65-F5344CB8AC3E}">
        <p14:creationId xmlns:p14="http://schemas.microsoft.com/office/powerpoint/2010/main" val="31825394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5"/>
          </a:solidFill>
        </p:spPr>
        <p:txBody>
          <a:bodyPr>
            <a:noAutofit/>
          </a:bodyPr>
          <a:lstStyle/>
          <a:p>
            <a:pPr algn="l"/>
            <a:r>
              <a:rPr lang="sw-KE" sz="2800">
                <a:solidFill>
                  <a:srgbClr val="FFFFFF"/>
                </a:solidFill>
                <a:latin typeface="Calibri" panose="020F0502020204030204" pitchFamily="34" charset="0"/>
              </a:rPr>
              <a:t>	12. Kumpa mtoto wako ARV</a:t>
            </a:r>
          </a:p>
        </p:txBody>
      </p:sp>
      <p:sp>
        <p:nvSpPr>
          <p:cNvPr id="4" name="TextBox 3"/>
          <p:cNvSpPr txBox="1"/>
          <p:nvPr/>
        </p:nvSpPr>
        <p:spPr>
          <a:xfrm>
            <a:off x="6629400" y="1600200"/>
            <a:ext cx="2390424" cy="3477875"/>
          </a:xfrm>
          <a:prstGeom prst="rect">
            <a:avLst/>
          </a:prstGeom>
          <a:noFill/>
        </p:spPr>
        <p:txBody>
          <a:bodyPr wrap="square" rtlCol="0">
            <a:spAutoFit/>
          </a:bodyPr>
          <a:lstStyle/>
          <a:p>
            <a:pPr marL="285750" indent="-285750">
              <a:buFont typeface="Wingdings" panose="05000000000000000000" pitchFamily="2" charset="2"/>
              <a:buChar char="Ø"/>
            </a:pPr>
            <a:r>
              <a:rPr lang="sw-KE" sz="2000">
                <a:latin typeface="Calibri" panose="020F0502020204030204" pitchFamily="34" charset="0"/>
              </a:rPr>
              <a:t>Mtoto wako atahitaji kutumia ARV kila siku kwa wiki chache za kwanza za maisha.</a:t>
            </a:r>
          </a:p>
          <a:p>
            <a:pPr marL="285750" indent="-285750">
              <a:buFont typeface="Wingdings" panose="05000000000000000000" pitchFamily="2" charset="2"/>
              <a:buChar char="Ø"/>
            </a:pPr>
            <a:r>
              <a:rPr lang="sw-KE" sz="2000">
                <a:latin typeface="Calibri" panose="020F0502020204030204" pitchFamily="34" charset="0"/>
              </a:rPr>
              <a:t>Dawa hii inasaidia kumkinga mtoto dhidi ya kuambukizwa HIV.</a:t>
            </a:r>
          </a:p>
          <a:p>
            <a:endParaRPr lang="en-US" sz="2000" dirty="0">
              <a:latin typeface="Calibri" panose="020F0502020204030204" pitchFamily="34" charset="0"/>
            </a:endParaRPr>
          </a:p>
        </p:txBody>
      </p:sp>
      <p:pic>
        <p:nvPicPr>
          <p:cNvPr id="5" name="Picture 4">
            <a:extLst>
              <a:ext uri="{FF2B5EF4-FFF2-40B4-BE49-F238E27FC236}">
                <a16:creationId xmlns:a16="http://schemas.microsoft.com/office/drawing/2014/main" id="{17B7472D-3913-4DDC-8321-0C4E8280B9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666"/>
          <a:stretch/>
        </p:blipFill>
        <p:spPr>
          <a:xfrm>
            <a:off x="76200" y="901258"/>
            <a:ext cx="6400800" cy="4966142"/>
          </a:xfrm>
          <a:prstGeom prst="rect">
            <a:avLst/>
          </a:prstGeom>
        </p:spPr>
      </p:pic>
    </p:spTree>
    <p:extLst>
      <p:ext uri="{BB962C8B-B14F-4D97-AF65-F5344CB8AC3E}">
        <p14:creationId xmlns:p14="http://schemas.microsoft.com/office/powerpoint/2010/main" val="7882779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08268" y="1057364"/>
            <a:ext cx="2743194" cy="1762036"/>
          </a:xfrm>
        </p:spPr>
        <p:txBody>
          <a:bodyPr>
            <a:normAutofit fontScale="92500"/>
          </a:bodyPr>
          <a:lstStyle/>
          <a:p>
            <a:r>
              <a:rPr lang="sw-KE" sz="15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Mtoto wako atahitaji kutumia ARV kila siku kwa wiki chache za kwanza za maisha.</a:t>
            </a:r>
          </a:p>
          <a:p>
            <a:pPr marL="285750" indent="-285750">
              <a:buFont typeface="Wingdings" panose="05000000000000000000" pitchFamily="2" charset="2"/>
              <a:buChar char="Ø"/>
            </a:pPr>
            <a:r>
              <a:rPr lang="sw-KE" sz="1600">
                <a:latin typeface="Calibri" panose="020F0502020204030204" pitchFamily="34" charset="0"/>
              </a:rPr>
              <a:t>Dawa hii inasaidia kumkinga mtoto dhidi ya kuambukizwa HIV.</a:t>
            </a:r>
          </a:p>
        </p:txBody>
      </p:sp>
      <p:sp>
        <p:nvSpPr>
          <p:cNvPr id="21" name="Content Placeholder 1"/>
          <p:cNvSpPr>
            <a:spLocks noGrp="1"/>
          </p:cNvSpPr>
          <p:nvPr>
            <p:ph sz="half" idx="1"/>
          </p:nvPr>
        </p:nvSpPr>
        <p:spPr>
          <a:xfrm>
            <a:off x="3080062" y="845022"/>
            <a:ext cx="6063938" cy="3848369"/>
          </a:xfrm>
        </p:spPr>
        <p:txBody>
          <a:bodyPr>
            <a:noAutofit/>
          </a:bodyPr>
          <a:lstStyle/>
          <a:p>
            <a:r>
              <a:rPr lang="sw-KE" sz="1200" b="1" dirty="0">
                <a:latin typeface="Calibri" panose="020F0502020204030204" pitchFamily="34" charset="0"/>
              </a:rPr>
              <a:t>VIDOKEZO VYA KUJADILI:</a:t>
            </a:r>
          </a:p>
          <a:p>
            <a:pPr marL="173038" indent="-173038">
              <a:lnSpc>
                <a:spcPct val="80000"/>
              </a:lnSpc>
              <a:buFont typeface="Arial" panose="020B0604020202020204" pitchFamily="34" charset="0"/>
              <a:buChar char="•"/>
            </a:pPr>
            <a:r>
              <a:rPr lang="sw-KE" sz="1200" dirty="0">
                <a:latin typeface="Calibri" panose="020F0502020204030204" pitchFamily="34" charset="0"/>
              </a:rPr>
              <a:t>Mpe mtoto wako </a:t>
            </a:r>
            <a:r>
              <a:rPr lang="sw-KE" sz="1200" dirty="0" err="1">
                <a:latin typeface="Calibri" panose="020F0502020204030204" pitchFamily="34" charset="0"/>
              </a:rPr>
              <a:t>ARV</a:t>
            </a:r>
            <a:r>
              <a:rPr lang="sw-KE" sz="1200" dirty="0">
                <a:latin typeface="Calibri" panose="020F0502020204030204" pitchFamily="34" charset="0"/>
              </a:rPr>
              <a:t> yake mara baada tu ya kutumia zako mwenyewe 				     (hii ni njia nzuri ya kukumbuka).</a:t>
            </a:r>
          </a:p>
          <a:p>
            <a:pPr marL="173038" indent="-173038">
              <a:lnSpc>
                <a:spcPct val="80000"/>
              </a:lnSpc>
              <a:buFont typeface="Arial" panose="020B0604020202020204" pitchFamily="34" charset="0"/>
              <a:buChar char="•"/>
            </a:pPr>
            <a:r>
              <a:rPr lang="sw-KE" sz="1200" dirty="0">
                <a:latin typeface="Calibri" panose="020F0502020204030204" pitchFamily="34" charset="0"/>
              </a:rPr>
              <a:t>Mpe mtoto wako dawa akiwa na njaa; </a:t>
            </a:r>
            <a:r>
              <a:rPr lang="sw-KE" sz="1200" dirty="0" smtClean="0">
                <a:latin typeface="Calibri" panose="020F0502020204030204" pitchFamily="34" charset="0"/>
              </a:rPr>
              <a:t>si </a:t>
            </a:r>
            <a:r>
              <a:rPr lang="sw-KE" sz="1200" dirty="0">
                <a:latin typeface="Calibri" panose="020F0502020204030204" pitchFamily="34" charset="0"/>
              </a:rPr>
              <a:t>lazima awe na njaa kubwa, mradi tu hajashiba.</a:t>
            </a:r>
          </a:p>
          <a:p>
            <a:r>
              <a:rPr lang="sw-KE" sz="1200" b="1" dirty="0">
                <a:latin typeface="Calibri" panose="020F0502020204030204" pitchFamily="34" charset="0"/>
              </a:rPr>
              <a:t>Kuwapa watoto wachanga dawa</a:t>
            </a:r>
          </a:p>
          <a:p>
            <a:pPr marL="173038" indent="-173038">
              <a:lnSpc>
                <a:spcPct val="80000"/>
              </a:lnSpc>
              <a:buFont typeface="Arial" panose="020B0604020202020204" pitchFamily="34" charset="0"/>
              <a:buChar char="•"/>
            </a:pPr>
            <a:r>
              <a:rPr lang="sw-KE" sz="1200" dirty="0">
                <a:latin typeface="Calibri" panose="020F0502020204030204" pitchFamily="34" charset="0"/>
                <a:sym typeface="Wingdings" panose="05000000000000000000" pitchFamily="2" charset="2"/>
              </a:rPr>
              <a:t>Kwanza, tikisa chupa ya dawa mara 10-15.</a:t>
            </a:r>
          </a:p>
          <a:p>
            <a:pPr marL="173038" indent="-173038">
              <a:lnSpc>
                <a:spcPct val="80000"/>
              </a:lnSpc>
              <a:buFont typeface="Arial" panose="020B0604020202020204" pitchFamily="34" charset="0"/>
              <a:buChar char="•"/>
            </a:pPr>
            <a:r>
              <a:rPr lang="sw-KE" sz="1200" dirty="0">
                <a:latin typeface="Calibri" panose="020F0502020204030204" pitchFamily="34" charset="0"/>
                <a:sym typeface="Wingdings" panose="05000000000000000000" pitchFamily="2" charset="2"/>
              </a:rPr>
              <a:t>Kisha tia dawa katika sindano, hadi kwenye mstari kama ulivyoonyeshwa mtoa huduma wako.</a:t>
            </a:r>
          </a:p>
          <a:p>
            <a:pPr marL="173038" indent="-173038">
              <a:lnSpc>
                <a:spcPct val="80000"/>
              </a:lnSpc>
              <a:buFont typeface="Arial" panose="020B0604020202020204" pitchFamily="34" charset="0"/>
              <a:buChar char="•"/>
            </a:pPr>
            <a:r>
              <a:rPr lang="sw-KE" sz="1200" dirty="0">
                <a:latin typeface="Calibri" panose="020F0502020204030204" pitchFamily="34" charset="0"/>
                <a:sym typeface="Wingdings" panose="05000000000000000000" pitchFamily="2" charset="2"/>
              </a:rPr>
              <a:t>Keti vizuri mtoto akiwa ameketi kwenye paja lako na sindano iliyojaa ikiwa karibu. Ikiwa unatumia mkono wa kiume, mshikilie mtoto kwenye mkono wako wa kushoto. Mtoto hapaswi kuinama (yaani, kichwa na miguu inapaswa kuwa takriban umbali sawa kutoka sakafuni). Shikilia kichwa cha mtoto kwenye upande wa ndani wa kiwiko chako cha kushoto, ukitumia mkono wako wa kushoto kushinikiza kidole cha gumba na vidole vyako pande zote mbili za nje ya kinywa ili mtoto asifunge kinywa chake.</a:t>
            </a:r>
          </a:p>
          <a:p>
            <a:pPr marL="173038" indent="-173038">
              <a:lnSpc>
                <a:spcPct val="80000"/>
              </a:lnSpc>
              <a:buFont typeface="Arial" panose="020B0604020202020204" pitchFamily="34" charset="0"/>
              <a:buChar char="•"/>
            </a:pPr>
            <a:r>
              <a:rPr lang="sw-KE" sz="1200" dirty="0">
                <a:latin typeface="Calibri" panose="020F0502020204030204" pitchFamily="34" charset="0"/>
                <a:sym typeface="Wingdings" panose="05000000000000000000" pitchFamily="2" charset="2"/>
              </a:rPr>
              <a:t>Kwa kutumia mkono wako wa kulia kuchukua sindano iliyojaa dawa, </a:t>
            </a:r>
            <a:r>
              <a:rPr lang="sw-KE" sz="1200" dirty="0" err="1">
                <a:latin typeface="Calibri" panose="020F0502020204030204" pitchFamily="34" charset="0"/>
                <a:sym typeface="Wingdings" panose="05000000000000000000" pitchFamily="2" charset="2"/>
              </a:rPr>
              <a:t>chiriza</a:t>
            </a:r>
            <a:r>
              <a:rPr lang="sw-KE" sz="1200" dirty="0">
                <a:latin typeface="Calibri" panose="020F0502020204030204" pitchFamily="34" charset="0"/>
                <a:sym typeface="Wingdings" panose="05000000000000000000" pitchFamily="2" charset="2"/>
              </a:rPr>
              <a:t> dawa ndani ya kinywa chake kwenye shavu (si kooni ili isimkabe). Kisha ondoa mkono wako wa kushoto ili mtoto aweze kufunga kinywa chake na kumeza dawa. </a:t>
            </a:r>
          </a:p>
          <a:p>
            <a:pPr marL="173038" indent="-173038">
              <a:lnSpc>
                <a:spcPct val="80000"/>
              </a:lnSpc>
              <a:buFont typeface="Arial" panose="020B0604020202020204" pitchFamily="34" charset="0"/>
              <a:buChar char="•"/>
            </a:pPr>
            <a:r>
              <a:rPr lang="sw-KE" sz="1200" dirty="0">
                <a:latin typeface="Calibri" panose="020F0502020204030204" pitchFamily="34" charset="0"/>
                <a:sym typeface="Wingdings" panose="05000000000000000000" pitchFamily="2" charset="2"/>
              </a:rPr>
              <a:t>Unaweza kulisha mtoto wako punde tu baada ya kumpa dawa "kusafisha" dawa mdomoni.</a:t>
            </a:r>
          </a:p>
          <a:p>
            <a:pPr>
              <a:lnSpc>
                <a:spcPct val="80000"/>
              </a:lnSpc>
            </a:pPr>
            <a:r>
              <a:rPr lang="sw-KE" sz="1200" b="1" dirty="0">
                <a:latin typeface="Calibri" panose="020F0502020204030204" pitchFamily="34" charset="0"/>
                <a:sym typeface="Wingdings" panose="05000000000000000000" pitchFamily="2" charset="2"/>
              </a:rPr>
              <a:t>Ni dawa gani na ni kiasi gani?</a:t>
            </a:r>
          </a:p>
          <a:p>
            <a:pPr marL="173038" indent="-173038">
              <a:lnSpc>
                <a:spcPct val="80000"/>
              </a:lnSpc>
              <a:buFont typeface="Arial" panose="020B0604020202020204" pitchFamily="34" charset="0"/>
              <a:buChar char="•"/>
            </a:pPr>
            <a:r>
              <a:rPr lang="sw-KE" sz="1200" dirty="0">
                <a:latin typeface="Calibri" panose="020F0502020204030204" pitchFamily="34" charset="0"/>
                <a:sym typeface="Wingdings" panose="05000000000000000000" pitchFamily="2" charset="2"/>
              </a:rPr>
              <a:t>Miongozo ya kitaifa itaeleza kuhusu dawa za </a:t>
            </a:r>
            <a:r>
              <a:rPr lang="sw-KE" sz="1200" dirty="0" err="1">
                <a:latin typeface="Calibri" panose="020F0502020204030204" pitchFamily="34" charset="0"/>
                <a:sym typeface="Wingdings" panose="05000000000000000000" pitchFamily="2" charset="2"/>
              </a:rPr>
              <a:t>ARV</a:t>
            </a:r>
            <a:r>
              <a:rPr lang="sw-KE" sz="1200" dirty="0">
                <a:latin typeface="Calibri" panose="020F0502020204030204" pitchFamily="34" charset="0"/>
                <a:sym typeface="Wingdings" panose="05000000000000000000" pitchFamily="2" charset="2"/>
              </a:rPr>
              <a:t> au dawa za kawaida zinazotumiwa kama </a:t>
            </a:r>
            <a:r>
              <a:rPr lang="sw-KE" sz="1200" dirty="0" err="1">
                <a:latin typeface="Calibri" panose="020F0502020204030204" pitchFamily="34" charset="0"/>
                <a:sym typeface="Wingdings" panose="05000000000000000000" pitchFamily="2" charset="2"/>
              </a:rPr>
              <a:t>ARV</a:t>
            </a:r>
            <a:r>
              <a:rPr lang="sw-KE" sz="1200" dirty="0">
                <a:latin typeface="Calibri" panose="020F0502020204030204" pitchFamily="34" charset="0"/>
                <a:sym typeface="Wingdings" panose="05000000000000000000" pitchFamily="2" charset="2"/>
              </a:rPr>
              <a:t> za watoto wachanga na kiasi mwafaka. Mapendekezo ya WHO yameorodheshwa katika jedwali lililo hapa chini. Mtoto anapokua, kiasi cha dozi kinahitaji kuongezwa. </a:t>
            </a:r>
          </a:p>
        </p:txBody>
      </p:sp>
      <p:cxnSp>
        <p:nvCxnSpPr>
          <p:cNvPr id="15" name="Straight Connector 14"/>
          <p:cNvCxnSpPr>
            <a:cxnSpLocks/>
          </p:cNvCxnSpPr>
          <p:nvPr/>
        </p:nvCxnSpPr>
        <p:spPr>
          <a:xfrm>
            <a:off x="3048000" y="1057364"/>
            <a:ext cx="0" cy="54839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5"/>
          </a:solidFill>
        </p:spPr>
        <p:txBody>
          <a:bodyPr>
            <a:noAutofit/>
          </a:bodyPr>
          <a:lstStyle/>
          <a:p>
            <a:pPr algn="l"/>
            <a:r>
              <a:rPr lang="sw-KE" sz="2800">
                <a:solidFill>
                  <a:srgbClr val="FFFFFF"/>
                </a:solidFill>
                <a:latin typeface="Calibri" panose="020F0502020204030204" pitchFamily="34" charset="0"/>
              </a:rPr>
              <a:t>	12. Kumpa mtoto wako ARV</a:t>
            </a:r>
          </a:p>
        </p:txBody>
      </p:sp>
      <p:sp>
        <p:nvSpPr>
          <p:cNvPr id="31" name="Rectangle 30"/>
          <p:cNvSpPr/>
          <p:nvPr/>
        </p:nvSpPr>
        <p:spPr>
          <a:xfrm>
            <a:off x="76200" y="2942207"/>
            <a:ext cx="2851457" cy="3687193"/>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Content Placeholder 1"/>
          <p:cNvSpPr>
            <a:spLocks noGrp="1"/>
          </p:cNvSpPr>
          <p:nvPr>
            <p:ph sz="half" idx="1"/>
          </p:nvPr>
        </p:nvSpPr>
        <p:spPr>
          <a:xfrm>
            <a:off x="1078230" y="3256307"/>
            <a:ext cx="1360170" cy="401293"/>
          </a:xfrm>
        </p:spPr>
        <p:txBody>
          <a:bodyPr>
            <a:normAutofit fontScale="92500"/>
          </a:bodyPr>
          <a:lstStyle/>
          <a:p>
            <a:r>
              <a:rPr lang="sw-KE" sz="1600" b="1">
                <a:latin typeface="Calibri" panose="020F0502020204030204" pitchFamily="34" charset="0"/>
              </a:rPr>
              <a:t>Hebu Tukague:</a:t>
            </a:r>
          </a:p>
          <a:p>
            <a:endParaRPr lang="en-US" sz="1500" dirty="0">
              <a:latin typeface="Calibri" panose="020F0502020204030204" pitchFamily="34" charset="0"/>
            </a:endParaRPr>
          </a:p>
        </p:txBody>
      </p:sp>
      <p:pic>
        <p:nvPicPr>
          <p:cNvPr id="33"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060300"/>
            <a:ext cx="457200" cy="67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4465" y="3733800"/>
            <a:ext cx="2743195" cy="2893100"/>
          </a:xfrm>
          <a:prstGeom prst="rect">
            <a:avLst/>
          </a:prstGeom>
          <a:noFill/>
        </p:spPr>
        <p:txBody>
          <a:bodyPr wrap="square" rtlCol="0">
            <a:spAutoFit/>
          </a:bodyPr>
          <a:lstStyle/>
          <a:p>
            <a:r>
              <a:rPr lang="sw-KE" sz="1300">
                <a:latin typeface="Calibri" panose="020F0502020204030204" pitchFamily="34" charset="0"/>
              </a:rPr>
              <a:t>Muulize mzazi maswali ili kuhakikisha anaelewa mambo mliyojadili:</a:t>
            </a:r>
          </a:p>
          <a:p>
            <a:pPr marL="233363" indent="-233363">
              <a:buFont typeface="Arial" panose="020B0604020202020204" pitchFamily="34" charset="0"/>
              <a:buChar char="•"/>
            </a:pPr>
            <a:r>
              <a:rPr lang="sw-KE" sz="1300">
                <a:latin typeface="Calibri" panose="020F0502020204030204" pitchFamily="34" charset="0"/>
              </a:rPr>
              <a:t>Je, ni dawa gani ambazo mtoto wako atatumia?</a:t>
            </a:r>
          </a:p>
          <a:p>
            <a:pPr marL="233363" indent="-233363">
              <a:buFont typeface="Arial" panose="020B0604020202020204" pitchFamily="34" charset="0"/>
              <a:buChar char="•"/>
            </a:pPr>
            <a:r>
              <a:rPr lang="sw-KE" sz="1300">
                <a:latin typeface="Calibri" panose="020F0502020204030204" pitchFamily="34" charset="0"/>
              </a:rPr>
              <a:t>Je, utampa dawa kiasi gani?</a:t>
            </a:r>
          </a:p>
          <a:p>
            <a:pPr marL="233363" indent="-233363">
              <a:buFont typeface="Arial" panose="020B0604020202020204" pitchFamily="34" charset="0"/>
              <a:buChar char="•"/>
            </a:pPr>
            <a:r>
              <a:rPr lang="sw-KE" sz="1300">
                <a:latin typeface="Calibri" panose="020F0502020204030204" pitchFamily="34" charset="0"/>
              </a:rPr>
              <a:t>Mara ngapi?</a:t>
            </a:r>
          </a:p>
          <a:p>
            <a:pPr marL="233363" indent="-233363">
              <a:buFont typeface="Arial" panose="020B0604020202020204" pitchFamily="34" charset="0"/>
              <a:buChar char="•"/>
            </a:pPr>
            <a:r>
              <a:rPr lang="sw-KE" sz="1300">
                <a:latin typeface="Calibri" panose="020F0502020204030204" pitchFamily="34" charset="0"/>
              </a:rPr>
              <a:t>Kwa muda gani?</a:t>
            </a:r>
          </a:p>
          <a:p>
            <a:pPr marL="233363" indent="-233363">
              <a:buFont typeface="Arial" panose="020B0604020202020204" pitchFamily="34" charset="0"/>
              <a:buChar char="•"/>
            </a:pPr>
            <a:r>
              <a:rPr lang="sw-KE" sz="1300">
                <a:latin typeface="Calibri" panose="020F0502020204030204" pitchFamily="34" charset="0"/>
              </a:rPr>
              <a:t>Nionyeshe jinsi utakavyompa mtoto wako ARV.</a:t>
            </a:r>
          </a:p>
          <a:p>
            <a:pPr marL="233363" indent="-233363">
              <a:buFont typeface="Arial" panose="020B0604020202020204" pitchFamily="34" charset="0"/>
              <a:buChar char="•"/>
            </a:pPr>
            <a:r>
              <a:rPr lang="sw-KE" sz="1300">
                <a:latin typeface="Calibri" panose="020F0502020204030204" pitchFamily="34" charset="0"/>
              </a:rPr>
              <a:t>Ni njia gani nzuri ya kukumbuka kipimo cha ARV cha mtoto wako?</a:t>
            </a:r>
          </a:p>
          <a:p>
            <a:pPr marL="233363" indent="-233363">
              <a:buFont typeface="Arial" panose="020B0604020202020204" pitchFamily="34" charset="0"/>
              <a:buChar char="•"/>
            </a:pPr>
            <a:r>
              <a:rPr lang="sw-KE" sz="1300" i="1">
                <a:latin typeface="Calibri" panose="020F0502020204030204" pitchFamily="34" charset="0"/>
              </a:rPr>
              <a:t>Mpe vidokezo vilivyoandikwa ikiwa vipo.</a:t>
            </a:r>
          </a:p>
        </p:txBody>
      </p:sp>
      <p:graphicFrame>
        <p:nvGraphicFramePr>
          <p:cNvPr id="4" name="Table 3">
            <a:extLst>
              <a:ext uri="{FF2B5EF4-FFF2-40B4-BE49-F238E27FC236}">
                <a16:creationId xmlns:a16="http://schemas.microsoft.com/office/drawing/2014/main" id="{28BAE88C-8389-4BDA-B302-702125285D33}"/>
              </a:ext>
            </a:extLst>
          </p:cNvPr>
          <p:cNvGraphicFramePr>
            <a:graphicFrameLocks noGrp="1"/>
          </p:cNvGraphicFramePr>
          <p:nvPr>
            <p:extLst>
              <p:ext uri="{D42A27DB-BD31-4B8C-83A1-F6EECF244321}">
                <p14:modId xmlns:p14="http://schemas.microsoft.com/office/powerpoint/2010/main" val="12229709"/>
              </p:ext>
            </p:extLst>
          </p:nvPr>
        </p:nvGraphicFramePr>
        <p:xfrm>
          <a:off x="3124200" y="4572002"/>
          <a:ext cx="5823263" cy="2192065"/>
        </p:xfrm>
        <a:graphic>
          <a:graphicData uri="http://schemas.openxmlformats.org/drawingml/2006/table">
            <a:tbl>
              <a:tblPr firstRow="1" firstCol="1" bandRow="1">
                <a:tableStyleId>{7DF18680-E054-41AD-8BC1-D1AEF772440D}</a:tableStyleId>
              </a:tblPr>
              <a:tblGrid>
                <a:gridCol w="1696125">
                  <a:extLst>
                    <a:ext uri="{9D8B030D-6E8A-4147-A177-3AD203B41FA5}">
                      <a16:colId xmlns:a16="http://schemas.microsoft.com/office/drawing/2014/main" val="2180572867"/>
                    </a:ext>
                  </a:extLst>
                </a:gridCol>
                <a:gridCol w="1961475">
                  <a:extLst>
                    <a:ext uri="{9D8B030D-6E8A-4147-A177-3AD203B41FA5}">
                      <a16:colId xmlns:a16="http://schemas.microsoft.com/office/drawing/2014/main" val="2784812352"/>
                    </a:ext>
                  </a:extLst>
                </a:gridCol>
                <a:gridCol w="2165663">
                  <a:extLst>
                    <a:ext uri="{9D8B030D-6E8A-4147-A177-3AD203B41FA5}">
                      <a16:colId xmlns:a16="http://schemas.microsoft.com/office/drawing/2014/main" val="2516777855"/>
                    </a:ext>
                  </a:extLst>
                </a:gridCol>
              </a:tblGrid>
              <a:tr h="403336">
                <a:tc>
                  <a:txBody>
                    <a:bodyPr/>
                    <a:lstStyle/>
                    <a:p>
                      <a:pPr marL="0" marR="0" algn="l" rtl="0">
                        <a:spcBef>
                          <a:spcPts val="0"/>
                        </a:spcBef>
                        <a:spcAft>
                          <a:spcPts val="0"/>
                        </a:spcAft>
                      </a:pPr>
                      <a:endParaRPr lang="en-GB" sz="1100" dirty="0">
                        <a:effectLst/>
                        <a:latin typeface="Calibri" panose="020F0502020204030204" pitchFamily="34" charset="0"/>
                        <a:cs typeface="Calibri" panose="020F0502020204030204" pitchFamily="34" charset="0"/>
                      </a:endParaRPr>
                    </a:p>
                    <a:p>
                      <a:pPr marL="0" marR="0" algn="ctr">
                        <a:spcBef>
                          <a:spcPts val="0"/>
                        </a:spcBef>
                        <a:spcAft>
                          <a:spcPts val="0"/>
                        </a:spcAft>
                      </a:pPr>
                      <a:r>
                        <a:rPr lang="sw-KE" sz="1100" dirty="0">
                          <a:latin typeface="Calibri" panose="020F0502020204030204" pitchFamily="34" charset="0"/>
                          <a:cs typeface="Calibri" panose="020F0502020204030204" pitchFamily="34" charset="0"/>
                        </a:rPr>
                        <a:t>Fomu za dozi</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sw-KE" sz="1100">
                          <a:latin typeface="Calibri" panose="020F0502020204030204" pitchFamily="34" charset="0"/>
                          <a:cs typeface="Calibri" panose="020F0502020204030204" pitchFamily="34" charset="0"/>
                        </a:rPr>
                        <a:t>Dozi za wiki ya 0-6*</a:t>
                      </a:r>
                    </a:p>
                    <a:p>
                      <a:pPr marL="0" marR="0" algn="ctr">
                        <a:spcBef>
                          <a:spcPts val="0"/>
                        </a:spcBef>
                        <a:spcAft>
                          <a:spcPts val="0"/>
                        </a:spcAft>
                      </a:pPr>
                      <a:r>
                        <a:rPr lang="sw-KE" sz="1100">
                          <a:latin typeface="Calibri" panose="020F0502020204030204" pitchFamily="34" charset="0"/>
                          <a:ea typeface="Times New Roman" panose="02020603050405020304" pitchFamily="18" charset="0"/>
                          <a:cs typeface="Calibri" panose="020F0502020204030204" pitchFamily="34" charset="0"/>
                        </a:rPr>
                        <a:t>AZT na NVP</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sw-KE" sz="1100">
                          <a:latin typeface="Calibri" panose="020F0502020204030204" pitchFamily="34" charset="0"/>
                          <a:cs typeface="Calibri" panose="020F0502020204030204" pitchFamily="34" charset="0"/>
                        </a:rPr>
                        <a:t>Dozi za wiki ya 6-12</a:t>
                      </a:r>
                    </a:p>
                    <a:p>
                      <a:pPr marL="0" marR="0" algn="ctr">
                        <a:spcBef>
                          <a:spcPts val="0"/>
                        </a:spcBef>
                        <a:spcAft>
                          <a:spcPts val="0"/>
                        </a:spcAft>
                      </a:pPr>
                      <a:r>
                        <a:rPr lang="sw-KE" sz="1100">
                          <a:latin typeface="Calibri" panose="020F0502020204030204" pitchFamily="34" charset="0"/>
                          <a:ea typeface="Times New Roman" panose="02020603050405020304" pitchFamily="18" charset="0"/>
                          <a:cs typeface="Calibri" panose="020F0502020204030204" pitchFamily="34" charset="0"/>
                        </a:rPr>
                        <a:t>NVP pekee</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5407035"/>
                  </a:ext>
                </a:extLst>
              </a:tr>
              <a:tr h="354935">
                <a:tc rowSpan="2">
                  <a:txBody>
                    <a:bodyPr/>
                    <a:lstStyle/>
                    <a:p>
                      <a:pPr marL="0" marR="0" algn="ctr">
                        <a:spcBef>
                          <a:spcPts val="0"/>
                        </a:spcBef>
                        <a:spcAft>
                          <a:spcPts val="0"/>
                        </a:spcAft>
                      </a:pPr>
                      <a:r>
                        <a:rPr lang="sw-KE" sz="1100" b="1">
                          <a:solidFill>
                            <a:srgbClr val="FFFF00"/>
                          </a:solidFill>
                          <a:latin typeface="Calibri" panose="020F0502020204030204" pitchFamily="34" charset="0"/>
                          <a:cs typeface="Calibri" panose="020F0502020204030204" pitchFamily="34" charset="0"/>
                        </a:rPr>
                        <a:t>Dawa ya maji</a:t>
                      </a:r>
                    </a:p>
                    <a:p>
                      <a:pPr marL="0" marR="0" algn="ctr">
                        <a:spcBef>
                          <a:spcPts val="0"/>
                        </a:spcBef>
                        <a:spcAft>
                          <a:spcPts val="0"/>
                        </a:spcAft>
                      </a:pPr>
                      <a:r>
                        <a:rPr lang="sw-KE" sz="1100">
                          <a:latin typeface="Calibri" panose="020F0502020204030204" pitchFamily="34" charset="0"/>
                          <a:ea typeface="Times New Roman" panose="02020603050405020304" pitchFamily="18" charset="0"/>
                          <a:cs typeface="Calibri" panose="020F0502020204030204" pitchFamily="34" charset="0"/>
                        </a:rPr>
                        <a:t>AZT mg/ml/10</a:t>
                      </a:r>
                    </a:p>
                    <a:p>
                      <a:pPr marL="0" marR="0" algn="ctr">
                        <a:spcBef>
                          <a:spcPts val="0"/>
                        </a:spcBef>
                        <a:spcAft>
                          <a:spcPts val="0"/>
                        </a:spcAft>
                      </a:pPr>
                      <a:r>
                        <a:rPr lang="sw-KE" sz="1100">
                          <a:latin typeface="Calibri" panose="020F0502020204030204" pitchFamily="34" charset="0"/>
                          <a:ea typeface="Times New Roman" panose="02020603050405020304" pitchFamily="18" charset="0"/>
                          <a:cs typeface="Calibri" panose="020F0502020204030204" pitchFamily="34" charset="0"/>
                        </a:rPr>
                        <a:t>NVP mg 10/ml</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sw-KE" sz="1100" dirty="0">
                          <a:latin typeface="Calibri" panose="020F0502020204030204" pitchFamily="34" charset="0"/>
                          <a:cs typeface="Calibri" panose="020F0502020204030204" pitchFamily="34" charset="0"/>
                        </a:rPr>
                        <a:t> </a:t>
                      </a:r>
                      <a:r>
                        <a:rPr lang="sw-KE" sz="1100" dirty="0" err="1">
                          <a:latin typeface="Calibri" panose="020F0502020204030204" pitchFamily="34" charset="0"/>
                          <a:cs typeface="Calibri" panose="020F0502020204030204" pitchFamily="34" charset="0"/>
                        </a:rPr>
                        <a:t>AZT</a:t>
                      </a:r>
                      <a:r>
                        <a:rPr lang="sw-KE" sz="1100" dirty="0">
                          <a:latin typeface="Calibri" panose="020F0502020204030204" pitchFamily="34" charset="0"/>
                          <a:cs typeface="Calibri" panose="020F0502020204030204" pitchFamily="34" charset="0"/>
                        </a:rPr>
                        <a:t> ml 1.5 mara mbili kwa siku (mg 15)</a:t>
                      </a:r>
                    </a:p>
                  </a:txBody>
                  <a:tcPr marL="68580" marR="68580" marT="0" marB="0" anchor="ctr">
                    <a:lnT w="12700" cap="flat" cmpd="sng" algn="ctr">
                      <a:solidFill>
                        <a:schemeClr val="tx1"/>
                      </a:solidFill>
                      <a:prstDash val="solid"/>
                      <a:round/>
                      <a:headEnd type="none" w="med" len="med"/>
                      <a:tailEnd type="none" w="med" len="med"/>
                    </a:lnT>
                  </a:tcPr>
                </a:tc>
                <a:tc rowSpan="2">
                  <a:txBody>
                    <a:bodyPr/>
                    <a:lstStyle/>
                    <a:p>
                      <a:pPr marL="0" marR="0" lvl="0" indent="0" algn="ctr" defTabSz="410099" rtl="0" eaLnBrk="1" fontAlgn="auto" latinLnBrk="0" hangingPunct="1">
                        <a:lnSpc>
                          <a:spcPct val="100000"/>
                        </a:lnSpc>
                        <a:spcBef>
                          <a:spcPts val="0"/>
                        </a:spcBef>
                        <a:spcAft>
                          <a:spcPts val="0"/>
                        </a:spcAft>
                        <a:buClrTx/>
                        <a:buSzTx/>
                        <a:buFontTx/>
                        <a:buNone/>
                        <a:tabLst/>
                        <a:defRPr/>
                      </a:pPr>
                      <a:r>
                        <a:rPr lang="sw-KE" sz="1100">
                          <a:latin typeface="Calibri" panose="020F0502020204030204" pitchFamily="34" charset="0"/>
                          <a:cs typeface="Calibri" panose="020F0502020204030204" pitchFamily="34" charset="0"/>
                        </a:rPr>
                        <a:t>NVP — ml 2 ml mara moja kwa siku (mg 20)</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8722317"/>
                  </a:ext>
                </a:extLst>
              </a:tr>
              <a:tr h="354935">
                <a:tc vMerge="1">
                  <a:txBody>
                    <a:bodyPr/>
                    <a:lstStyle/>
                    <a:p>
                      <a:endParaRPr lang="en-US"/>
                    </a:p>
                  </a:txBody>
                  <a:tcPr/>
                </a:tc>
                <a:tc>
                  <a:txBody>
                    <a:bodyPr/>
                    <a:lstStyle/>
                    <a:p>
                      <a:pPr marL="0" marR="0" lvl="0" indent="0" algn="l" defTabSz="410099" rtl="0" eaLnBrk="1" fontAlgn="auto" latinLnBrk="0" hangingPunct="1">
                        <a:lnSpc>
                          <a:spcPct val="100000"/>
                        </a:lnSpc>
                        <a:spcBef>
                          <a:spcPts val="0"/>
                        </a:spcBef>
                        <a:spcAft>
                          <a:spcPts val="0"/>
                        </a:spcAft>
                        <a:buClrTx/>
                        <a:buSzTx/>
                        <a:buFontTx/>
                        <a:buNone/>
                        <a:tabLst/>
                        <a:defRPr/>
                      </a:pPr>
                      <a:r>
                        <a:rPr lang="sw-KE" sz="1100">
                          <a:latin typeface="Calibri" panose="020F0502020204030204" pitchFamily="34" charset="0"/>
                          <a:cs typeface="Calibri" panose="020F0502020204030204" pitchFamily="34" charset="0"/>
                        </a:rPr>
                        <a:t>NVP ml 1.5 mara moja kwa siku (mg 15)</a:t>
                      </a:r>
                    </a:p>
                  </a:txBody>
                  <a:tcPr marL="68580" marR="68580" marT="0" marB="0" anchor="ctr">
                    <a:lnB w="12700" cap="flat" cmpd="sng" algn="ctr">
                      <a:solidFill>
                        <a:schemeClr val="tx1"/>
                      </a:solidFill>
                      <a:prstDash val="solid"/>
                      <a:round/>
                      <a:headEnd type="none" w="med" len="med"/>
                      <a:tailEnd type="none" w="med" len="med"/>
                    </a:lnB>
                  </a:tcPr>
                </a:tc>
                <a:tc vMerge="1">
                  <a:txBody>
                    <a:bodyPr/>
                    <a:lstStyle/>
                    <a:p>
                      <a:pPr marL="0" marR="0" algn="l" rtl="0">
                        <a:spcBef>
                          <a:spcPts val="0"/>
                        </a:spcBef>
                        <a:spcAft>
                          <a:spcPts val="0"/>
                        </a:spcAft>
                      </a:pP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4225334124"/>
                  </a:ext>
                </a:extLst>
              </a:tr>
              <a:tr h="400695">
                <a:tc rowSpan="2">
                  <a:txBody>
                    <a:bodyPr/>
                    <a:lstStyle/>
                    <a:p>
                      <a:pPr marL="0" marR="0" lvl="0" indent="0" algn="ctr">
                        <a:spcBef>
                          <a:spcPts val="0"/>
                        </a:spcBef>
                        <a:spcAft>
                          <a:spcPts val="0"/>
                        </a:spcAft>
                        <a:buFont typeface="Symbol" panose="05050102010706020507" pitchFamily="18" charset="2"/>
                        <a:buNone/>
                      </a:pPr>
                      <a:r>
                        <a:rPr lang="sw-KE" sz="1100">
                          <a:solidFill>
                            <a:srgbClr val="FFFF00"/>
                          </a:solidFill>
                          <a:latin typeface="Calibri" panose="020F0502020204030204" pitchFamily="34" charset="0"/>
                          <a:ea typeface="Times New Roman" panose="02020603050405020304" pitchFamily="18" charset="0"/>
                          <a:cs typeface="Calibri" panose="020F0502020204030204" pitchFamily="34" charset="0"/>
                        </a:rPr>
                        <a:t>Vidonge</a:t>
                      </a:r>
                    </a:p>
                    <a:p>
                      <a:pPr marL="0" marR="0" lvl="0" indent="0" algn="ctr">
                        <a:spcBef>
                          <a:spcPts val="0"/>
                        </a:spcBef>
                        <a:spcAft>
                          <a:spcPts val="0"/>
                        </a:spcAft>
                        <a:buFont typeface="Symbol" panose="05050102010706020507" pitchFamily="18" charset="2"/>
                        <a:buNone/>
                      </a:pPr>
                      <a:r>
                        <a:rPr lang="sw-KE" sz="1100">
                          <a:latin typeface="Calibri" panose="020F0502020204030204" pitchFamily="34" charset="0"/>
                          <a:ea typeface="Times New Roman" panose="02020603050405020304" pitchFamily="18" charset="0"/>
                          <a:cs typeface="Calibri" panose="020F0502020204030204" pitchFamily="34" charset="0"/>
                        </a:rPr>
                        <a:t>AZT mg 60</a:t>
                      </a:r>
                    </a:p>
                    <a:p>
                      <a:pPr marL="0" marR="0" lvl="0" indent="0" algn="ctr">
                        <a:spcBef>
                          <a:spcPts val="0"/>
                        </a:spcBef>
                        <a:spcAft>
                          <a:spcPts val="0"/>
                        </a:spcAft>
                        <a:buFont typeface="Symbol" panose="05050102010706020507" pitchFamily="18" charset="2"/>
                        <a:buNone/>
                      </a:pPr>
                      <a:r>
                        <a:rPr lang="sw-KE" sz="1100">
                          <a:latin typeface="Calibri" panose="020F0502020204030204" pitchFamily="34" charset="0"/>
                          <a:ea typeface="Times New Roman" panose="02020603050405020304" pitchFamily="18" charset="0"/>
                          <a:cs typeface="Calibri" panose="020F0502020204030204" pitchFamily="34" charset="0"/>
                        </a:rPr>
                        <a:t>NVP mg 50</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sw-KE" sz="1100">
                          <a:solidFill>
                            <a:schemeClr val="dk1"/>
                          </a:solidFill>
                          <a:latin typeface="Calibri" panose="020F0502020204030204" pitchFamily="34" charset="0"/>
                          <a:ea typeface="+mn-ea"/>
                          <a:cs typeface="Calibri" panose="020F0502020204030204" pitchFamily="34" charset="0"/>
                        </a:rPr>
                        <a:t>AZT ¼ ya kidonge mara mbili kwa siku (mg 15)</a:t>
                      </a:r>
                    </a:p>
                  </a:txBody>
                  <a:tcPr marL="68580" marR="68580" marT="0" marB="0" anchor="ctr">
                    <a:lnT w="12700" cap="flat" cmpd="sng" algn="ctr">
                      <a:solidFill>
                        <a:schemeClr val="tx1"/>
                      </a:solidFill>
                      <a:prstDash val="solid"/>
                      <a:round/>
                      <a:headEnd type="none" w="med" len="med"/>
                      <a:tailEnd type="none" w="med" len="med"/>
                    </a:lnT>
                  </a:tcPr>
                </a:tc>
                <a:tc rowSpan="2">
                  <a:txBody>
                    <a:bodyPr/>
                    <a:lstStyle/>
                    <a:p>
                      <a:pPr marL="0" marR="0" algn="ctr">
                        <a:spcBef>
                          <a:spcPts val="0"/>
                        </a:spcBef>
                        <a:spcAft>
                          <a:spcPts val="0"/>
                        </a:spcAft>
                      </a:pPr>
                      <a:r>
                        <a:rPr lang="sw-KE" sz="1100">
                          <a:solidFill>
                            <a:schemeClr val="dk1"/>
                          </a:solidFill>
                          <a:latin typeface="Calibri" panose="020F0502020204030204" pitchFamily="34" charset="0"/>
                          <a:ea typeface="+mn-ea"/>
                          <a:cs typeface="Calibri" panose="020F0502020204030204" pitchFamily="34" charset="0"/>
                        </a:rPr>
                        <a:t>NVP — ½ kidonge mara moja kwa siku (mg 25)</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836838"/>
                  </a:ext>
                </a:extLst>
              </a:tr>
              <a:tr h="354935">
                <a:tc vMerge="1">
                  <a:txBody>
                    <a:bodyPr/>
                    <a:lstStyle/>
                    <a:p>
                      <a:pPr marL="111125" marR="0" lvl="0" indent="-111125" algn="l" defTabSz="410099" rtl="0" eaLnBrk="1" latinLnBrk="0" hangingPunct="1">
                        <a:spcBef>
                          <a:spcPts val="0"/>
                        </a:spcBef>
                        <a:spcAft>
                          <a:spcPts val="0"/>
                        </a:spcAft>
                        <a:buFont typeface="Symbol" panose="05050102010706020507" pitchFamily="18" charset="2"/>
                        <a:buChar char=""/>
                      </a:pPr>
                      <a:endParaRPr lang="en-US" sz="1100" b="1" kern="1200" dirty="0">
                        <a:solidFill>
                          <a:schemeClr val="lt1"/>
                        </a:solidFill>
                        <a:effectLst/>
                        <a:latin typeface="Calibri" panose="020F0502020204030204" pitchFamily="34" charset="0"/>
                        <a:ea typeface="+mn-ea"/>
                        <a:cs typeface="Calibri" panose="020F0502020204030204" pitchFamily="34" charset="0"/>
                      </a:endParaRPr>
                    </a:p>
                  </a:txBody>
                  <a:tcPr marL="68580" marR="68580" marT="0" marB="0"/>
                </a:tc>
                <a:tc>
                  <a:txBody>
                    <a:bodyPr/>
                    <a:lstStyle/>
                    <a:p>
                      <a:pPr marL="0" marR="0" lvl="0" indent="0" algn="l" defTabSz="410099" rtl="0" eaLnBrk="1" fontAlgn="auto" latinLnBrk="0" hangingPunct="1">
                        <a:lnSpc>
                          <a:spcPct val="100000"/>
                        </a:lnSpc>
                        <a:spcBef>
                          <a:spcPts val="0"/>
                        </a:spcBef>
                        <a:spcAft>
                          <a:spcPts val="0"/>
                        </a:spcAft>
                        <a:buClrTx/>
                        <a:buSzTx/>
                        <a:buFontTx/>
                        <a:buNone/>
                        <a:tabLst/>
                        <a:defRPr/>
                      </a:pPr>
                      <a:r>
                        <a:rPr lang="sw-KE" sz="1100">
                          <a:solidFill>
                            <a:schemeClr val="dk1"/>
                          </a:solidFill>
                          <a:latin typeface="Calibri" panose="020F0502020204030204" pitchFamily="34" charset="0"/>
                          <a:ea typeface="+mn-ea"/>
                          <a:cs typeface="Calibri" panose="020F0502020204030204" pitchFamily="34" charset="0"/>
                        </a:rPr>
                        <a:t>NVP ¼ ya kidonge mara moja kwa siku (mg 12)</a:t>
                      </a:r>
                    </a:p>
                  </a:txBody>
                  <a:tcPr marL="68580" marR="68580" marT="0" marB="0" anchor="ctr">
                    <a:lnB w="12700" cap="flat" cmpd="sng" algn="ctr">
                      <a:solidFill>
                        <a:schemeClr val="tx1"/>
                      </a:solidFill>
                      <a:prstDash val="solid"/>
                      <a:round/>
                      <a:headEnd type="none" w="med" len="med"/>
                      <a:tailEnd type="none" w="med" len="med"/>
                    </a:lnB>
                  </a:tcPr>
                </a:tc>
                <a:tc vMerge="1">
                  <a:txBody>
                    <a:bodyPr/>
                    <a:lstStyle/>
                    <a:p>
                      <a:pPr marL="0" marR="0" algn="l" rtl="0">
                        <a:spcBef>
                          <a:spcPts val="0"/>
                        </a:spcBef>
                        <a:spcAft>
                          <a:spcPts val="0"/>
                        </a:spcAft>
                      </a:pP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162074858"/>
                  </a:ext>
                </a:extLst>
              </a:tr>
              <a:tr h="323229">
                <a:tc gridSpan="3">
                  <a:txBody>
                    <a:bodyPr/>
                    <a:lstStyle/>
                    <a:p>
                      <a:pPr marL="0" marR="0" lvl="0" indent="0" algn="l">
                        <a:spcBef>
                          <a:spcPts val="0"/>
                        </a:spcBef>
                        <a:spcAft>
                          <a:spcPts val="0"/>
                        </a:spcAft>
                        <a:buFont typeface="Symbol" panose="05050102010706020507" pitchFamily="18" charset="2"/>
                        <a:buNone/>
                      </a:pPr>
                      <a:r>
                        <a:rPr lang="sw-KE" sz="1100" dirty="0">
                          <a:latin typeface="Calibri" panose="020F0502020204030204" pitchFamily="34" charset="0"/>
                          <a:ea typeface="Times New Roman" panose="02020603050405020304" pitchFamily="18" charset="0"/>
                          <a:cs typeface="Calibri" panose="020F0502020204030204" pitchFamily="34" charset="0"/>
                        </a:rPr>
                        <a:t>* Ikiwa mtoto ana </a:t>
                      </a:r>
                      <a:r>
                        <a:rPr lang="sw-KE" sz="1100" dirty="0" err="1">
                          <a:latin typeface="Calibri" panose="020F0502020204030204" pitchFamily="34" charset="0"/>
                          <a:ea typeface="Times New Roman" panose="02020603050405020304" pitchFamily="18" charset="0"/>
                          <a:cs typeface="Calibri" panose="020F0502020204030204" pitchFamily="34" charset="0"/>
                        </a:rPr>
                        <a:t>uzaji</a:t>
                      </a:r>
                      <a:r>
                        <a:rPr lang="sw-KE" sz="1100" dirty="0">
                          <a:latin typeface="Calibri" panose="020F0502020204030204" pitchFamily="34" charset="0"/>
                          <a:ea typeface="Times New Roman" panose="02020603050405020304" pitchFamily="18" charset="0"/>
                          <a:cs typeface="Calibri" panose="020F0502020204030204" pitchFamily="34" charset="0"/>
                        </a:rPr>
                        <a:t> wa gramu 2000–2500, mpe ml 1.0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l" defTabSz="410099" rtl="0" eaLnBrk="1" fontAlgn="auto" latinLnBrk="0" hangingPunct="1">
                        <a:lnSpc>
                          <a:spcPct val="100000"/>
                        </a:lnSpc>
                        <a:spcBef>
                          <a:spcPts val="0"/>
                        </a:spcBef>
                        <a:spcAft>
                          <a:spcPts val="0"/>
                        </a:spcAft>
                        <a:buClrTx/>
                        <a:buSzTx/>
                        <a:buFontTx/>
                        <a:buNone/>
                        <a:tabLst/>
                        <a:defRPr/>
                      </a:pP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hMerge="1">
                  <a:txBody>
                    <a:bodyPr/>
                    <a:lstStyle/>
                    <a:p>
                      <a:pPr marL="0" marR="0" algn="l" rtl="0">
                        <a:spcBef>
                          <a:spcPts val="0"/>
                        </a:spcBef>
                        <a:spcAft>
                          <a:spcPts val="0"/>
                        </a:spcAft>
                      </a:pP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45612033"/>
                  </a:ext>
                </a:extLst>
              </a:tr>
            </a:tbl>
          </a:graphicData>
        </a:graphic>
      </p:graphicFrame>
      <p:pic>
        <p:nvPicPr>
          <p:cNvPr id="13" name="Picture 12">
            <a:extLst>
              <a:ext uri="{FF2B5EF4-FFF2-40B4-BE49-F238E27FC236}">
                <a16:creationId xmlns:a16="http://schemas.microsoft.com/office/drawing/2014/main" id="{17B7472D-3913-4DDC-8321-0C4E8280B9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666"/>
          <a:stretch/>
        </p:blipFill>
        <p:spPr>
          <a:xfrm>
            <a:off x="7467600" y="0"/>
            <a:ext cx="1556068" cy="1128149"/>
          </a:xfrm>
          <a:prstGeom prst="rect">
            <a:avLst/>
          </a:prstGeom>
          <a:ln>
            <a:solidFill>
              <a:schemeClr val="tx1"/>
            </a:solidFill>
          </a:ln>
        </p:spPr>
      </p:pic>
    </p:spTree>
    <p:extLst>
      <p:ext uri="{BB962C8B-B14F-4D97-AF65-F5344CB8AC3E}">
        <p14:creationId xmlns:p14="http://schemas.microsoft.com/office/powerpoint/2010/main" val="2869377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5"/>
          </a:solidFill>
        </p:spPr>
        <p:txBody>
          <a:bodyPr>
            <a:noAutofit/>
          </a:bodyPr>
          <a:lstStyle/>
          <a:p>
            <a:pPr algn="l"/>
            <a:r>
              <a:rPr lang="sw-KE" sz="2800">
                <a:solidFill>
                  <a:srgbClr val="FFFFFF"/>
                </a:solidFill>
                <a:latin typeface="Calibri" panose="020F0502020204030204" pitchFamily="34" charset="0"/>
              </a:rPr>
              <a:t>	13. Vidokezo vya kumpa mtoto wako dawa</a:t>
            </a:r>
          </a:p>
        </p:txBody>
      </p:sp>
      <p:sp>
        <p:nvSpPr>
          <p:cNvPr id="4" name="TextBox 3"/>
          <p:cNvSpPr txBox="1"/>
          <p:nvPr/>
        </p:nvSpPr>
        <p:spPr>
          <a:xfrm>
            <a:off x="6096000" y="2895600"/>
            <a:ext cx="2438400" cy="1323439"/>
          </a:xfrm>
          <a:prstGeom prst="rect">
            <a:avLst/>
          </a:prstGeom>
          <a:noFill/>
        </p:spPr>
        <p:txBody>
          <a:bodyPr wrap="square" rtlCol="0">
            <a:spAutoFit/>
          </a:bodyPr>
          <a:lstStyle/>
          <a:p>
            <a:pPr marL="285750" indent="-285750">
              <a:buFont typeface="Wingdings" panose="05000000000000000000" pitchFamily="2" charset="2"/>
              <a:buChar char="Ø"/>
            </a:pPr>
            <a:r>
              <a:rPr lang="sw-KE" sz="2000">
                <a:latin typeface="Calibri" panose="020F0502020204030204" pitchFamily="34" charset="0"/>
              </a:rPr>
              <a:t>Pamoja tutapata njia za kurahisha kumpa mtoto wako ARV. </a:t>
            </a:r>
          </a:p>
        </p:txBody>
      </p:sp>
      <p:pic>
        <p:nvPicPr>
          <p:cNvPr id="5" name="Picture 4">
            <a:extLst>
              <a:ext uri="{FF2B5EF4-FFF2-40B4-BE49-F238E27FC236}">
                <a16:creationId xmlns:a16="http://schemas.microsoft.com/office/drawing/2014/main" id="{28896C3F-CEDE-4F15-B757-4277DB2108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667" t="10976" r="35833" b="9722"/>
          <a:stretch/>
        </p:blipFill>
        <p:spPr>
          <a:xfrm>
            <a:off x="1676400" y="1149820"/>
            <a:ext cx="3429000" cy="5250980"/>
          </a:xfrm>
          <a:prstGeom prst="rect">
            <a:avLst/>
          </a:prstGeom>
        </p:spPr>
      </p:pic>
    </p:spTree>
    <p:extLst>
      <p:ext uri="{BB962C8B-B14F-4D97-AF65-F5344CB8AC3E}">
        <p14:creationId xmlns:p14="http://schemas.microsoft.com/office/powerpoint/2010/main" val="4487522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990600"/>
            <a:ext cx="2126673" cy="3200400"/>
          </a:xfrm>
        </p:spPr>
        <p:txBody>
          <a:bodyPr>
            <a:normAutofit/>
          </a:bodyPr>
          <a:lstStyle/>
          <a:p>
            <a:r>
              <a:rPr lang="sw-KE" sz="16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Pamoja tutapata njia za kurahisha kumpa mtoto wako ARV. </a:t>
            </a:r>
          </a:p>
        </p:txBody>
      </p:sp>
      <p:cxnSp>
        <p:nvCxnSpPr>
          <p:cNvPr id="15" name="Straight Connector 14"/>
          <p:cNvCxnSpPr>
            <a:cxnSpLocks/>
          </p:cNvCxnSpPr>
          <p:nvPr/>
        </p:nvCxnSpPr>
        <p:spPr>
          <a:xfrm>
            <a:off x="2597728" y="1066800"/>
            <a:ext cx="0" cy="54102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28600" y="3886200"/>
            <a:ext cx="2202872" cy="25146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39" y="4113886"/>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28600" y="2362200"/>
            <a:ext cx="2202872" cy="14478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838200" y="2444719"/>
            <a:ext cx="1371600" cy="914400"/>
          </a:xfrm>
        </p:spPr>
        <p:txBody>
          <a:bodyPr>
            <a:normAutofit/>
          </a:bodyPr>
          <a:lstStyle/>
          <a:p>
            <a:r>
              <a:rPr lang="sw-KE" sz="1500" b="1" dirty="0">
                <a:latin typeface="Calibri" panose="020F0502020204030204" pitchFamily="34" charset="0"/>
              </a:rPr>
              <a:t>Maelekezo ya Mtoa Huduma</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95" y="25146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02491" y="3090208"/>
            <a:ext cx="2052782" cy="646331"/>
          </a:xfrm>
          <a:prstGeom prst="rect">
            <a:avLst/>
          </a:prstGeom>
          <a:noFill/>
        </p:spPr>
        <p:txBody>
          <a:bodyPr wrap="square" rtlCol="0">
            <a:spAutoFit/>
          </a:bodyPr>
          <a:lstStyle/>
          <a:p>
            <a:r>
              <a:rPr lang="sw-KE" sz="1200" dirty="0">
                <a:latin typeface="Calibri" panose="020F0502020204030204" pitchFamily="34" charset="0"/>
              </a:rPr>
              <a:t>Toa mapendekezo ya kukabilia na vikwazo mahsusi ambavyo vimetambuliwa.</a:t>
            </a:r>
          </a:p>
        </p:txBody>
      </p:sp>
      <p:sp>
        <p:nvSpPr>
          <p:cNvPr id="22" name="Title 1"/>
          <p:cNvSpPr>
            <a:spLocks noGrp="1"/>
          </p:cNvSpPr>
          <p:nvPr>
            <p:ph type="title"/>
          </p:nvPr>
        </p:nvSpPr>
        <p:spPr>
          <a:xfrm>
            <a:off x="0" y="-3677"/>
            <a:ext cx="9144000" cy="848697"/>
          </a:xfrm>
          <a:solidFill>
            <a:schemeClr val="accent5"/>
          </a:solidFill>
        </p:spPr>
        <p:txBody>
          <a:bodyPr>
            <a:noAutofit/>
          </a:bodyPr>
          <a:lstStyle/>
          <a:p>
            <a:pPr algn="l"/>
            <a:r>
              <a:rPr lang="sw-KE" sz="2600">
                <a:solidFill>
                  <a:srgbClr val="FFFFFF"/>
                </a:solidFill>
              </a:rPr>
              <a:t>	</a:t>
            </a:r>
            <a:r>
              <a:rPr lang="sw-KE" sz="2800">
                <a:solidFill>
                  <a:srgbClr val="FFFFFF"/>
                </a:solidFill>
                <a:latin typeface="Calibri" panose="020F0502020204030204" pitchFamily="34" charset="0"/>
              </a:rPr>
              <a:t> 13. Vidokezo vya kumpa mtoto wako dawa</a:t>
            </a:r>
          </a:p>
        </p:txBody>
      </p:sp>
      <p:sp>
        <p:nvSpPr>
          <p:cNvPr id="20" name="Content Placeholder 1"/>
          <p:cNvSpPr>
            <a:spLocks noGrp="1"/>
          </p:cNvSpPr>
          <p:nvPr>
            <p:ph sz="half" idx="1"/>
          </p:nvPr>
        </p:nvSpPr>
        <p:spPr>
          <a:xfrm>
            <a:off x="2667000" y="762000"/>
            <a:ext cx="6400800" cy="762000"/>
          </a:xfrm>
        </p:spPr>
        <p:txBody>
          <a:bodyPr>
            <a:noAutofit/>
          </a:bodyPr>
          <a:lstStyle/>
          <a:p>
            <a:r>
              <a:rPr lang="sw-KE" sz="1400" b="1" dirty="0">
                <a:latin typeface="Calibri" panose="020F0502020204030204" pitchFamily="34" charset="0"/>
              </a:rPr>
              <a:t>VIDOKEZO VYA KUJADILI:</a:t>
            </a:r>
          </a:p>
          <a:p>
            <a:pPr marL="285750" indent="-285750">
              <a:buFont typeface="Arial" panose="020B0604020202020204" pitchFamily="34" charset="0"/>
              <a:buChar char="•"/>
            </a:pPr>
            <a:r>
              <a:rPr lang="sw-KE" sz="1400" dirty="0">
                <a:latin typeface="Calibri" panose="020F0502020204030204" pitchFamily="34" charset="0"/>
              </a:rPr>
              <a:t>Hebu tuchunguze njia za </a:t>
            </a:r>
            <a:r>
              <a:rPr lang="sw-KE" sz="1400" dirty="0" err="1">
                <a:latin typeface="Calibri" panose="020F0502020204030204" pitchFamily="34" charset="0"/>
              </a:rPr>
              <a:t>kurahisha</a:t>
            </a:r>
            <a:r>
              <a:rPr lang="sw-KE" sz="1400" dirty="0">
                <a:latin typeface="Calibri" panose="020F0502020204030204" pitchFamily="34" charset="0"/>
              </a:rPr>
              <a:t> kumpa mtoto wako </a:t>
            </a:r>
            <a:r>
              <a:rPr lang="sw-KE" sz="1400" dirty="0" err="1">
                <a:latin typeface="Calibri" panose="020F0502020204030204" pitchFamily="34" charset="0"/>
              </a:rPr>
              <a:t>ARV</a:t>
            </a:r>
            <a:r>
              <a:rPr lang="sw-KE" sz="1400" dirty="0">
                <a:latin typeface="Calibri" panose="020F0502020204030204" pitchFamily="34" charset="0"/>
              </a:rPr>
              <a:t>					 </a:t>
            </a:r>
            <a:r>
              <a:rPr lang="sw-KE" sz="1400" b="1" dirty="0">
                <a:latin typeface="Calibri" panose="020F0502020204030204" pitchFamily="34" charset="0"/>
              </a:rPr>
              <a:t>(kiwango cha kibinafsi).</a:t>
            </a:r>
          </a:p>
        </p:txBody>
      </p:sp>
      <p:sp>
        <p:nvSpPr>
          <p:cNvPr id="32" name="Content Placeholder 1"/>
          <p:cNvSpPr>
            <a:spLocks noGrp="1"/>
          </p:cNvSpPr>
          <p:nvPr>
            <p:ph sz="half" idx="1"/>
          </p:nvPr>
        </p:nvSpPr>
        <p:spPr>
          <a:xfrm>
            <a:off x="304800" y="3962400"/>
            <a:ext cx="2126672" cy="2590800"/>
          </a:xfrm>
        </p:spPr>
        <p:txBody>
          <a:bodyPr>
            <a:normAutofit fontScale="40000" lnSpcReduction="20000"/>
          </a:bodyPr>
          <a:lstStyle/>
          <a:p>
            <a:r>
              <a:rPr lang="sw-KE" sz="2100" b="1" dirty="0">
                <a:latin typeface="Calibri" panose="020F0502020204030204" pitchFamily="34" charset="0"/>
              </a:rPr>
              <a:t>	</a:t>
            </a:r>
            <a:r>
              <a:rPr lang="sw-KE" sz="2500" b="1" dirty="0">
                <a:latin typeface="Calibri" panose="020F0502020204030204" pitchFamily="34" charset="0"/>
              </a:rPr>
              <a:t>    </a:t>
            </a:r>
          </a:p>
          <a:p>
            <a:r>
              <a:rPr lang="sw-KE" sz="2500" b="1" dirty="0">
                <a:latin typeface="Calibri" panose="020F0502020204030204" pitchFamily="34" charset="0"/>
              </a:rPr>
              <a:t>	</a:t>
            </a:r>
            <a:r>
              <a:rPr lang="sw-KE" sz="3800" b="1" dirty="0">
                <a:latin typeface="Calibri" panose="020F0502020204030204" pitchFamily="34" charset="0"/>
              </a:rPr>
              <a:t>   Hati</a:t>
            </a:r>
          </a:p>
          <a:p>
            <a:endParaRPr lang="en-US" sz="2300" b="1" dirty="0">
              <a:latin typeface="Calibri" panose="020F0502020204030204" pitchFamily="34" charset="0"/>
            </a:endParaRPr>
          </a:p>
          <a:p>
            <a:pPr marL="231775" indent="-231775">
              <a:buFont typeface="Arial" panose="020B0604020202020204" pitchFamily="34" charset="0"/>
              <a:buChar char="•"/>
            </a:pPr>
            <a:r>
              <a:rPr lang="sw-KE" sz="2800" dirty="0">
                <a:latin typeface="Calibri" panose="020F0502020204030204" pitchFamily="34" charset="0"/>
              </a:rPr>
              <a:t>Hatua za hati na rufaa zozote zinazohitajika </a:t>
            </a:r>
            <a:r>
              <a:rPr lang="sw-KE" sz="2800" dirty="0" err="1">
                <a:latin typeface="Calibri" panose="020F0502020204030204" pitchFamily="34" charset="0"/>
              </a:rPr>
              <a:t>kwneye</a:t>
            </a:r>
            <a:r>
              <a:rPr lang="sw-KE" sz="2800" dirty="0">
                <a:latin typeface="Calibri" panose="020F0502020204030204" pitchFamily="34" charset="0"/>
              </a:rPr>
              <a:t> Zana ya Mpango wa Uzingatiaji Ulioboreshwa.</a:t>
            </a:r>
          </a:p>
          <a:p>
            <a:pPr marL="231775" indent="-231775">
              <a:buFont typeface="Arial" panose="020B0604020202020204" pitchFamily="34" charset="0"/>
              <a:buChar char="•"/>
            </a:pPr>
            <a:r>
              <a:rPr lang="sw-KE" sz="2800" dirty="0">
                <a:latin typeface="Calibri" panose="020F0502020204030204" pitchFamily="34" charset="0"/>
              </a:rPr>
              <a:t>Toa muhtasari wa matokeo na mpango uliofanywa. Mwambie mgonjwa arudie mpango huo.</a:t>
            </a:r>
          </a:p>
          <a:p>
            <a:pPr marL="231775" indent="-231775">
              <a:buFont typeface="Arial" panose="020B0604020202020204" pitchFamily="34" charset="0"/>
              <a:buChar char="•"/>
            </a:pPr>
            <a:r>
              <a:rPr lang="sw-KE" sz="2800" dirty="0">
                <a:latin typeface="Calibri" panose="020F0502020204030204" pitchFamily="34" charset="0"/>
              </a:rPr>
              <a:t>Mwambie mgonjwa tarehe ijayo ya kufuatilia na ikiwa ni ya ufuatiliaji wa </a:t>
            </a:r>
            <a:r>
              <a:rPr lang="sw-KE" sz="2800" dirty="0" err="1">
                <a:latin typeface="Calibri" panose="020F0502020204030204" pitchFamily="34" charset="0"/>
              </a:rPr>
              <a:t>ANC/PNC</a:t>
            </a:r>
            <a:r>
              <a:rPr lang="sw-KE" sz="2800" dirty="0">
                <a:latin typeface="Calibri" panose="020F0502020204030204" pitchFamily="34" charset="0"/>
              </a:rPr>
              <a:t>, kipindi kingine cha uzingatiaji au </a:t>
            </a:r>
            <a:r>
              <a:rPr lang="sw-KE" sz="2800" dirty="0" err="1">
                <a:latin typeface="Calibri" panose="020F0502020204030204" pitchFamily="34" charset="0"/>
              </a:rPr>
              <a:t>kpimo</a:t>
            </a:r>
            <a:r>
              <a:rPr lang="sw-KE" sz="2800" dirty="0">
                <a:latin typeface="Calibri" panose="020F0502020204030204" pitchFamily="34" charset="0"/>
              </a:rPr>
              <a:t> cha wingi wa virusi.</a:t>
            </a:r>
          </a:p>
          <a:p>
            <a:pPr marL="457200" indent="-457200">
              <a:buFont typeface="Arial" panose="020B0604020202020204" pitchFamily="34" charset="0"/>
              <a:buChar char="•"/>
            </a:pPr>
            <a:endParaRPr lang="en-US" sz="2800" dirty="0">
              <a:latin typeface="Calibri" panose="020F0502020204030204" pitchFamily="34" charset="0"/>
            </a:endParaRPr>
          </a:p>
        </p:txBody>
      </p:sp>
      <p:graphicFrame>
        <p:nvGraphicFramePr>
          <p:cNvPr id="16" name="Table 15">
            <a:extLst>
              <a:ext uri="{FF2B5EF4-FFF2-40B4-BE49-F238E27FC236}">
                <a16:creationId xmlns:a16="http://schemas.microsoft.com/office/drawing/2014/main" id="{7724BEEA-5545-4BAB-9D08-514DDED65726}"/>
              </a:ext>
            </a:extLst>
          </p:cNvPr>
          <p:cNvGraphicFramePr>
            <a:graphicFrameLocks noGrp="1"/>
          </p:cNvGraphicFramePr>
          <p:nvPr>
            <p:extLst>
              <p:ext uri="{D42A27DB-BD31-4B8C-83A1-F6EECF244321}">
                <p14:modId xmlns:p14="http://schemas.microsoft.com/office/powerpoint/2010/main" val="2499075512"/>
              </p:ext>
            </p:extLst>
          </p:nvPr>
        </p:nvGraphicFramePr>
        <p:xfrm>
          <a:off x="2743200" y="1523998"/>
          <a:ext cx="6187909" cy="5494022"/>
        </p:xfrm>
        <a:graphic>
          <a:graphicData uri="http://schemas.openxmlformats.org/drawingml/2006/table">
            <a:tbl>
              <a:tblPr firstRow="1" bandRow="1">
                <a:tableStyleId>{7DF18680-E054-41AD-8BC1-D1AEF772440D}</a:tableStyleId>
              </a:tblPr>
              <a:tblGrid>
                <a:gridCol w="1409165">
                  <a:extLst>
                    <a:ext uri="{9D8B030D-6E8A-4147-A177-3AD203B41FA5}">
                      <a16:colId xmlns:a16="http://schemas.microsoft.com/office/drawing/2014/main" val="20000"/>
                    </a:ext>
                  </a:extLst>
                </a:gridCol>
                <a:gridCol w="357109">
                  <a:extLst>
                    <a:ext uri="{9D8B030D-6E8A-4147-A177-3AD203B41FA5}">
                      <a16:colId xmlns:a16="http://schemas.microsoft.com/office/drawing/2014/main" val="3276186429"/>
                    </a:ext>
                  </a:extLst>
                </a:gridCol>
                <a:gridCol w="4421635">
                  <a:extLst>
                    <a:ext uri="{9D8B030D-6E8A-4147-A177-3AD203B41FA5}">
                      <a16:colId xmlns:a16="http://schemas.microsoft.com/office/drawing/2014/main" val="20001"/>
                    </a:ext>
                  </a:extLst>
                </a:gridCol>
              </a:tblGrid>
              <a:tr h="454829">
                <a:tc gridSpan="2">
                  <a:txBody>
                    <a:bodyPr/>
                    <a:lstStyle/>
                    <a:p>
                      <a:pPr algn="ctr"/>
                      <a:r>
                        <a:rPr lang="sw-KE" sz="1150" dirty="0">
                          <a:latin typeface="Calibri" panose="020F0502020204030204" pitchFamily="34" charset="0"/>
                          <a:cs typeface="Calibri" panose="020F0502020204030204" pitchFamily="34" charset="0"/>
                        </a:rPr>
                        <a:t>VIKWAZO</a:t>
                      </a:r>
                    </a:p>
                  </a:txBody>
                  <a:tcPr marL="83127" marR="83127" marT="40341" marB="40341"/>
                </a:tc>
                <a:tc hMerge="1">
                  <a:txBody>
                    <a:bodyPr/>
                    <a:lstStyle/>
                    <a:p>
                      <a:pPr algn="l" rtl="0"/>
                      <a:endParaRPr lang="en-US" sz="1150" dirty="0">
                        <a:latin typeface="Calibri" panose="020F0502020204030204" pitchFamily="34" charset="0"/>
                        <a:cs typeface="Calibri" panose="020F0502020204030204" pitchFamily="34" charset="0"/>
                      </a:endParaRPr>
                    </a:p>
                  </a:txBody>
                  <a:tcPr marL="83127" marR="83127" marT="40341" marB="40341"/>
                </a:tc>
                <a:tc>
                  <a:txBody>
                    <a:bodyPr/>
                    <a:lstStyle/>
                    <a:p>
                      <a:pPr algn="ctr"/>
                      <a:r>
                        <a:rPr lang="sw-KE" sz="1200" dirty="0">
                          <a:latin typeface="Calibri" panose="020F0502020204030204" pitchFamily="34" charset="0"/>
                        </a:rPr>
                        <a:t>USAIDIZI</a:t>
                      </a:r>
                      <a:r>
                        <a:rPr lang="sw-KE" sz="1200" baseline="0" dirty="0">
                          <a:latin typeface="Calibri" panose="020F0502020204030204" pitchFamily="34" charset="0"/>
                        </a:rPr>
                        <a:t> WA KUKABILIANA NA CHANGAMOTO NA KUBORESHA UZINGATIAJI</a:t>
                      </a:r>
                    </a:p>
                  </a:txBody>
                  <a:tcPr marL="83127" marR="83127" marT="40341" marB="40341"/>
                </a:tc>
                <a:extLst>
                  <a:ext uri="{0D108BD9-81ED-4DB2-BD59-A6C34878D82A}">
                    <a16:rowId xmlns:a16="http://schemas.microsoft.com/office/drawing/2014/main" val="10000"/>
                  </a:ext>
                </a:extLst>
              </a:tr>
              <a:tr h="260750">
                <a:tc gridSpan="3">
                  <a:txBody>
                    <a:bodyPr/>
                    <a:lstStyle/>
                    <a:p>
                      <a:pPr algn="ctr"/>
                      <a:r>
                        <a:rPr lang="sw-KE" sz="1150" b="1">
                          <a:latin typeface="Calibri" panose="020F0502020204030204" pitchFamily="34" charset="0"/>
                          <a:cs typeface="Calibri" panose="020F0502020204030204" pitchFamily="34" charset="0"/>
                        </a:rPr>
                        <a:t>MTU BINAFSI (kuendelea)</a:t>
                      </a: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17855">
                <a:tc>
                  <a:txBody>
                    <a:bodyPr/>
                    <a:lstStyle/>
                    <a:p>
                      <a:r>
                        <a:rPr lang="sw-KE" sz="1150" b="1">
                          <a:latin typeface="Calibri" panose="020F0502020204030204" pitchFamily="34" charset="0"/>
                          <a:cs typeface="Calibri" panose="020F0502020204030204" pitchFamily="34" charset="0"/>
                        </a:rPr>
                        <a:t>Mtoto anatema dawa (au anachukia ladha yake)</a:t>
                      </a:r>
                    </a:p>
                  </a:txBody>
                  <a:tcPr marL="83127" marR="83127" marT="40341" marB="40341"/>
                </a:tc>
                <a:tc gridSpan="2">
                  <a:txBody>
                    <a:bodyPr/>
                    <a:lstStyle/>
                    <a:p>
                      <a:r>
                        <a:rPr lang="sw-KE" sz="1150" dirty="0">
                          <a:latin typeface="Calibri" panose="020F0502020204030204" pitchFamily="34" charset="0"/>
                          <a:cs typeface="Calibri" panose="020F0502020204030204" pitchFamily="34" charset="0"/>
                        </a:rPr>
                        <a:t>Mpe mtoto dawa akiwa na njaa na umnyonyeshe punde tu baada ya kumeza dawa. </a:t>
                      </a:r>
                    </a:p>
                  </a:txBody>
                  <a:tcPr marL="83127" marR="83127" marT="40341" marB="40341"/>
                </a:tc>
                <a:tc hMerge="1">
                  <a:txBody>
                    <a:bodyPr/>
                    <a:lstStyle/>
                    <a:p>
                      <a:r>
                        <a:rPr lang="sw-KE" sz="1150">
                          <a:latin typeface="Calibri" panose="020F0502020204030204" pitchFamily="34" charset="0"/>
                          <a:cs typeface="Calibri" panose="020F0502020204030204" pitchFamily="34" charset="0"/>
                        </a:rPr>
                        <a:t>Mpe mtoto dawa akiwa na njaa na umnyonyeshe punde tu baada ya kumeza dawa. </a:t>
                      </a:r>
                    </a:p>
                  </a:txBody>
                  <a:tcPr marL="83127" marR="83127" marT="40341" marB="40341"/>
                </a:tc>
                <a:extLst>
                  <a:ext uri="{0D108BD9-81ED-4DB2-BD59-A6C34878D82A}">
                    <a16:rowId xmlns:a16="http://schemas.microsoft.com/office/drawing/2014/main" val="10002"/>
                  </a:ext>
                </a:extLst>
              </a:tr>
              <a:tr h="617855">
                <a:tc>
                  <a:txBody>
                    <a:bodyPr/>
                    <a:lstStyle/>
                    <a:p>
                      <a:r>
                        <a:rPr lang="sw-KE" sz="1150" b="1">
                          <a:latin typeface="Calibri" panose="020F0502020204030204" pitchFamily="34" charset="0"/>
                          <a:cs typeface="Calibri" panose="020F0502020204030204" pitchFamily="34" charset="0"/>
                        </a:rPr>
                        <a:t>Mtoto anatapika baada ya kumeza dawa dawa</a:t>
                      </a:r>
                    </a:p>
                  </a:txBody>
                  <a:tcPr marL="83127" marR="83127" marT="40341" marB="40341"/>
                </a:tc>
                <a:tc gridSpan="2">
                  <a:txBody>
                    <a:bodyPr/>
                    <a:lstStyle/>
                    <a:p>
                      <a:r>
                        <a:rPr lang="sw-KE" sz="1150">
                          <a:latin typeface="Calibri" panose="020F0502020204030204" pitchFamily="34" charset="0"/>
                          <a:cs typeface="Calibri" panose="020F0502020204030204" pitchFamily="34" charset="0"/>
                        </a:rPr>
                        <a:t>Ikiwa mtoto ametapika ndani ya dakika 30 baada ya kupewa dawa, basi mpe upya. Ikiwa zaidi ya dakika 30 zimepita, basi hakuna haja ya kumpa tena.</a:t>
                      </a:r>
                    </a:p>
                  </a:txBody>
                  <a:tcPr marL="83127" marR="83127" marT="40341" marB="40341"/>
                </a:tc>
                <a:tc hMerge="1">
                  <a:txBody>
                    <a:bodyPr/>
                    <a:lstStyle/>
                    <a:p>
                      <a:r>
                        <a:rPr lang="sw-KE" sz="1150">
                          <a:latin typeface="Calibri" panose="020F0502020204030204" pitchFamily="34" charset="0"/>
                          <a:cs typeface="Calibri" panose="020F0502020204030204" pitchFamily="34" charset="0"/>
                        </a:rPr>
                        <a:t>Ikiwa mtoto ametapika ndani ya dakika 30 baada ya kupewa dawa, basi mpe upya. Ikiwa zaidi ya dakika 30 zimepita, basi hakuna haja ya kumpa tena.</a:t>
                      </a:r>
                    </a:p>
                  </a:txBody>
                  <a:tcPr marL="83127" marR="83127" marT="40341" marB="40341"/>
                </a:tc>
                <a:extLst>
                  <a:ext uri="{0D108BD9-81ED-4DB2-BD59-A6C34878D82A}">
                    <a16:rowId xmlns:a16="http://schemas.microsoft.com/office/drawing/2014/main" val="10003"/>
                  </a:ext>
                </a:extLst>
              </a:tr>
              <a:tr h="1153512">
                <a:tc>
                  <a:txBody>
                    <a:bodyPr/>
                    <a:lstStyle/>
                    <a:p>
                      <a:r>
                        <a:rPr lang="sw-KE" sz="1150" b="1" dirty="0">
                          <a:latin typeface="Calibri" panose="020F0502020204030204" pitchFamily="34" charset="0"/>
                          <a:cs typeface="Calibri" panose="020F0502020204030204" pitchFamily="34" charset="0"/>
                        </a:rPr>
                        <a:t>Mtoto anakataa kufungua mdomo wake</a:t>
                      </a:r>
                    </a:p>
                  </a:txBody>
                  <a:tcPr marL="83127" marR="83127" marT="40341" marB="40341"/>
                </a:tc>
                <a:tc gridSpan="2">
                  <a:txBody>
                    <a:bodyPr/>
                    <a:lstStyle/>
                    <a:p>
                      <a:r>
                        <a:rPr lang="sw-KE" sz="1150">
                          <a:latin typeface="Calibri" panose="020F0502020204030204" pitchFamily="34" charset="0"/>
                          <a:cs typeface="Calibri" panose="020F0502020204030204" pitchFamily="34" charset="0"/>
                        </a:rPr>
                        <a:t>Shikilia kichwa cha mtoto hivi kwamba vidole vyako (kutoka nje ya uso) vinalazimisha kinywa kufunguka. Unaweza kufanya hivyo kwa njia ya upole. Usimlazimishe kufungua kinywa chake kwa kutia vidole vyako kwenye kinywani mwa mtoto.</a:t>
                      </a:r>
                    </a:p>
                    <a:p>
                      <a:r>
                        <a:rPr lang="sw-KE" sz="1150">
                          <a:latin typeface="Calibri" panose="020F0502020204030204" pitchFamily="34" charset="0"/>
                          <a:cs typeface="Calibri" panose="020F0502020204030204" pitchFamily="34" charset="0"/>
                        </a:rPr>
                        <a:t>Jaribu kumpa titi, na wakati mtoto anapoanza kunyonya (akitafuta titi akiwa amefunga kinywa), ingiza sindano na umpe dawa. Mpe titi punde tu baadaye. </a:t>
                      </a:r>
                    </a:p>
                  </a:txBody>
                  <a:tcPr marL="83127" marR="83127" marT="40341" marB="40341"/>
                </a:tc>
                <a:tc hMerge="1">
                  <a:txBody>
                    <a:bodyPr/>
                    <a:lstStyle/>
                    <a:p>
                      <a:r>
                        <a:rPr lang="sw-KE" sz="1150">
                          <a:latin typeface="Calibri" panose="020F0502020204030204" pitchFamily="34" charset="0"/>
                          <a:cs typeface="Calibri" panose="020F0502020204030204" pitchFamily="34" charset="0"/>
                        </a:rPr>
                        <a:t>Shikilia kichwa cha mtoto hivi kwamba vidole vyako (kutoka nje ya uso) vinalazimisha kinywa kufunguka. Unaweza kufanya hivyo kwa njia ya upole. Usimlazimishe kufungua kinywa chake kwa kutia vidole vyako kwenye kinywani mwa mtoto.</a:t>
                      </a:r>
                    </a:p>
                    <a:p>
                      <a:r>
                        <a:rPr lang="sw-KE" sz="1150">
                          <a:highlight>
                            <a:srgbClr val="00FF00"/>
                          </a:highlight>
                          <a:latin typeface="Calibri" panose="020F0502020204030204" pitchFamily="34" charset="0"/>
                          <a:cs typeface="Calibri" panose="020F0502020204030204" pitchFamily="34" charset="0"/>
                        </a:rPr>
                        <a:t>Jaribu kumpa titi, na wakati mtoto anapoanza kunyonya (akitafuta titi akiwa amefunga kinywa), ingiza sindano na umpe dawa. Mpe titi punde tu baadaye. </a:t>
                      </a:r>
                    </a:p>
                  </a:txBody>
                  <a:tcPr marL="83127" marR="83127" marT="40341" marB="40341"/>
                </a:tc>
                <a:extLst>
                  <a:ext uri="{0D108BD9-81ED-4DB2-BD59-A6C34878D82A}">
                    <a16:rowId xmlns:a16="http://schemas.microsoft.com/office/drawing/2014/main" val="10004"/>
                  </a:ext>
                </a:extLst>
              </a:tr>
              <a:tr h="974959">
                <a:tc>
                  <a:txBody>
                    <a:bodyPr/>
                    <a:lstStyle/>
                    <a:p>
                      <a:r>
                        <a:rPr lang="sw-KE" sz="1150" b="1" dirty="0">
                          <a:latin typeface="Calibri" panose="020F0502020204030204" pitchFamily="34" charset="0"/>
                          <a:cs typeface="Calibri" panose="020F0502020204030204" pitchFamily="34" charset="0"/>
                        </a:rPr>
                        <a:t>Mtoto anachacharika</a:t>
                      </a:r>
                    </a:p>
                  </a:txBody>
                  <a:tcPr marL="83127" marR="83127" marT="40341" marB="40341"/>
                </a:tc>
                <a:tc gridSpan="2">
                  <a:txBody>
                    <a:bodyPr/>
                    <a:lstStyle/>
                    <a:p>
                      <a:r>
                        <a:rPr lang="sw-KE" sz="1150">
                          <a:latin typeface="Calibri" panose="020F0502020204030204" pitchFamily="34" charset="0"/>
                          <a:cs typeface="Calibri" panose="020F0502020204030204" pitchFamily="34" charset="0"/>
                        </a:rPr>
                        <a:t>Mshikilie mtoto imara, kichwa cha mtoto kinapaswa kuingizwa katika sehemu ya ndani ya kiwiki cha kushoto—ikiwa unatumia mkono wako wa kiume—ili asisonge katika sekunde chache utakazochukua kumpa dawa. Ni vigumu kufanya! Inachukua ujasiri na mazoezi, hivyo usiwe na wasiwasi ikiwa hutaanikiwa mara ya kwanza.</a:t>
                      </a:r>
                    </a:p>
                  </a:txBody>
                  <a:tcPr marL="83127" marR="83127" marT="40341" marB="40341"/>
                </a:tc>
                <a:tc hMerge="1">
                  <a:txBody>
                    <a:bodyPr/>
                    <a:lstStyle/>
                    <a:p>
                      <a:pPr marL="0" marR="0" lvl="0" indent="0" algn="l" defTabSz="410195" rtl="0" eaLnBrk="1" fontAlgn="auto" latinLnBrk="0" hangingPunct="1">
                        <a:lnSpc>
                          <a:spcPct val="100000"/>
                        </a:lnSpc>
                        <a:spcBef>
                          <a:spcPts val="0"/>
                        </a:spcBef>
                        <a:spcAft>
                          <a:spcPts val="0"/>
                        </a:spcAft>
                        <a:buClrTx/>
                        <a:buSzTx/>
                        <a:buFontTx/>
                        <a:buNone/>
                        <a:tabLst/>
                        <a:defRPr/>
                      </a:pPr>
                      <a:r>
                        <a:rPr lang="sw-KE" sz="1150">
                          <a:latin typeface="Calibri" panose="020F0502020204030204" pitchFamily="34" charset="0"/>
                          <a:cs typeface="Calibri" panose="020F0502020204030204" pitchFamily="34" charset="0"/>
                        </a:rPr>
                        <a:t>Mshikilie mtoto imara, kichwa cha mtoto kinapaswa kuingizwa katika sehemu ya ndani ya kiwiki cha kushoto—ikiwa unatumia mkono wako wa kiume—ili asisonge katika sekunde chache utakazochukua kumpa dawa. Ni vigumu kufanya! Inachukua ujasiri na mazoezi, hivyo usiwe na wasiwasi ikiwa hutaanikiwa mara ya kwanza.</a:t>
                      </a:r>
                    </a:p>
                  </a:txBody>
                  <a:tcPr marL="83127" marR="83127" marT="40341" marB="40341"/>
                </a:tc>
                <a:extLst>
                  <a:ext uri="{0D108BD9-81ED-4DB2-BD59-A6C34878D82A}">
                    <a16:rowId xmlns:a16="http://schemas.microsoft.com/office/drawing/2014/main" val="10005"/>
                  </a:ext>
                </a:extLst>
              </a:tr>
              <a:tr h="617855">
                <a:tc>
                  <a:txBody>
                    <a:bodyPr/>
                    <a:lstStyle/>
                    <a:p>
                      <a:r>
                        <a:rPr lang="sw-KE" sz="1150" b="1">
                          <a:latin typeface="Calibri" panose="020F0502020204030204" pitchFamily="34" charset="0"/>
                          <a:cs typeface="Calibri" panose="020F0502020204030204" pitchFamily="34" charset="0"/>
                        </a:rPr>
                        <a:t>Mama hajafunua kuhusu hali yake ya HIV</a:t>
                      </a:r>
                    </a:p>
                  </a:txBody>
                  <a:tcPr marL="83127" marR="83127" marT="40341" marB="40341"/>
                </a:tc>
                <a:tc gridSpan="2">
                  <a:txBody>
                    <a:bodyPr/>
                    <a:lstStyle/>
                    <a:p>
                      <a:r>
                        <a:rPr lang="sw-KE" sz="1150">
                          <a:latin typeface="Calibri" panose="020F0502020204030204" pitchFamily="34" charset="0"/>
                          <a:cs typeface="Calibri" panose="020F0502020204030204" pitchFamily="34" charset="0"/>
                        </a:rPr>
                        <a:t>Ikiwa hujafunua kuhusu hali yako ya HIV, basi utahitaji kumpa mtoto dawa ya wakati unatumia yako mwenyewe na kuificha dawa ya mtoto unapoficha yako. </a:t>
                      </a:r>
                    </a:p>
                  </a:txBody>
                  <a:tcPr marL="83127" marR="83127" marT="40341" marB="40341"/>
                </a:tc>
                <a:tc hMerge="1">
                  <a:txBody>
                    <a:bodyPr/>
                    <a:lstStyle/>
                    <a:p>
                      <a:r>
                        <a:rPr lang="sw-KE" sz="1150">
                          <a:highlight>
                            <a:srgbClr val="00FF00"/>
                          </a:highlight>
                          <a:latin typeface="Calibri" panose="020F0502020204030204" pitchFamily="34" charset="0"/>
                          <a:cs typeface="Calibri" panose="020F0502020204030204" pitchFamily="34" charset="0"/>
                        </a:rPr>
                        <a:t>Ikiwa hujafunua kuhusu hali yako ya HIV, basi utahitaji kumpa mtoto dawa ya wakati unatumia yako mwenyewe na kuificha dawa ya mtoto unapoficha yako. </a:t>
                      </a:r>
                    </a:p>
                  </a:txBody>
                  <a:tcPr marL="83127" marR="83127" marT="40341" marB="40341"/>
                </a:tc>
                <a:extLst>
                  <a:ext uri="{0D108BD9-81ED-4DB2-BD59-A6C34878D82A}">
                    <a16:rowId xmlns:a16="http://schemas.microsoft.com/office/drawing/2014/main" val="4259236612"/>
                  </a:ext>
                </a:extLst>
              </a:tr>
              <a:tr h="796407">
                <a:tc>
                  <a:txBody>
                    <a:bodyPr/>
                    <a:lstStyle/>
                    <a:p>
                      <a:r>
                        <a:rPr lang="sw-KE" sz="1150" b="1">
                          <a:latin typeface="Calibri" panose="020F0502020204030204" pitchFamily="34" charset="0"/>
                          <a:cs typeface="Calibri" panose="020F0502020204030204" pitchFamily="34" charset="0"/>
                        </a:rPr>
                        <a:t>Mama aliye mbali na nyumbani</a:t>
                      </a:r>
                    </a:p>
                  </a:txBody>
                  <a:tcPr marL="83127" marR="83127" marT="40341" marB="40341"/>
                </a:tc>
                <a:tc gridSpan="2">
                  <a:txBody>
                    <a:bodyPr/>
                    <a:lstStyle/>
                    <a:p>
                      <a:r>
                        <a:rPr lang="sw-KE" sz="1150" dirty="0">
                          <a:latin typeface="Calibri" panose="020F0502020204030204" pitchFamily="34" charset="0"/>
                          <a:cs typeface="Calibri" panose="020F0502020204030204" pitchFamily="34" charset="0"/>
                        </a:rPr>
                        <a:t>Ikiwa uko mbali na nyumbani, kwa </a:t>
                      </a:r>
                      <a:r>
                        <a:rPr lang="sw-KE" sz="1150" dirty="0" err="1">
                          <a:latin typeface="Calibri" panose="020F0502020204030204" pitchFamily="34" charset="0"/>
                          <a:cs typeface="Calibri" panose="020F0502020204030204" pitchFamily="34" charset="0"/>
                        </a:rPr>
                        <a:t>kpindi</a:t>
                      </a:r>
                      <a:r>
                        <a:rPr lang="sw-KE" sz="1150" dirty="0">
                          <a:latin typeface="Calibri" panose="020F0502020204030204" pitchFamily="34" charset="0"/>
                          <a:cs typeface="Calibri" panose="020F0502020204030204" pitchFamily="34" charset="0"/>
                        </a:rPr>
                        <a:t> cha kikazi au kwa muda mrefu zaidi, basi utahitaji kuwapa mafunzo wahudumu wa mtoto kuhusu jinsi ya kupeana </a:t>
                      </a:r>
                      <a:r>
                        <a:rPr lang="sw-KE" sz="1150" dirty="0" err="1">
                          <a:latin typeface="Calibri" panose="020F0502020204030204" pitchFamily="34" charset="0"/>
                          <a:cs typeface="Calibri" panose="020F0502020204030204" pitchFamily="34" charset="0"/>
                        </a:rPr>
                        <a:t>ARV</a:t>
                      </a:r>
                      <a:r>
                        <a:rPr lang="sw-KE" sz="1150" dirty="0">
                          <a:latin typeface="Calibri" panose="020F0502020204030204" pitchFamily="34" charset="0"/>
                          <a:cs typeface="Calibri" panose="020F0502020204030204" pitchFamily="34" charset="0"/>
                        </a:rPr>
                        <a:t>. Mwonyeshe mlezi na kisha umtathmini anapompa mtoto </a:t>
                      </a:r>
                      <a:r>
                        <a:rPr lang="sw-KE" sz="1150" dirty="0" err="1">
                          <a:latin typeface="Calibri" panose="020F0502020204030204" pitchFamily="34" charset="0"/>
                          <a:cs typeface="Calibri" panose="020F0502020204030204" pitchFamily="34" charset="0"/>
                        </a:rPr>
                        <a:t>ARV</a:t>
                      </a:r>
                      <a:r>
                        <a:rPr lang="sw-KE" sz="1150" dirty="0">
                          <a:latin typeface="Calibri" panose="020F0502020204030204" pitchFamily="34" charset="0"/>
                          <a:cs typeface="Calibri" panose="020F0502020204030204" pitchFamily="34" charset="0"/>
                        </a:rPr>
                        <a:t> angalau mara moja kabla ya kuondoka mara ya kwanza.</a:t>
                      </a:r>
                    </a:p>
                  </a:txBody>
                  <a:tcPr marL="83127" marR="83127" marT="40341" marB="40341"/>
                </a:tc>
                <a:tc hMerge="1">
                  <a:txBody>
                    <a:bodyPr/>
                    <a:lstStyle/>
                    <a:p>
                      <a:r>
                        <a:rPr lang="sw-KE" sz="1150">
                          <a:highlight>
                            <a:srgbClr val="00FF00"/>
                          </a:highlight>
                          <a:latin typeface="Calibri" panose="020F0502020204030204" pitchFamily="34" charset="0"/>
                          <a:cs typeface="Calibri" panose="020F0502020204030204" pitchFamily="34" charset="0"/>
                        </a:rPr>
                        <a:t>Ikiwa uko mbali na nyumbani, kwa kpindi cha kikazi au kwa muda mrefu zaidi, basi utahitaji kuwapa mafunzo wahudumu wa mtoto kuhusu jinsi ya kupeana ARV. Mwonyeshe mlezi na kisha umtathmini anapompa mtoto ARV angalau mara moja kabla ya kuondoka mara ya kwanza.</a:t>
                      </a:r>
                    </a:p>
                  </a:txBody>
                  <a:tcPr marL="83127" marR="83127" marT="40341" marB="40341"/>
                </a:tc>
                <a:extLst>
                  <a:ext uri="{0D108BD9-81ED-4DB2-BD59-A6C34878D82A}">
                    <a16:rowId xmlns:a16="http://schemas.microsoft.com/office/drawing/2014/main" val="3867133438"/>
                  </a:ext>
                </a:extLst>
              </a:tr>
            </a:tbl>
          </a:graphicData>
        </a:graphic>
      </p:graphicFrame>
      <p:pic>
        <p:nvPicPr>
          <p:cNvPr id="17" name="Picture 16">
            <a:extLst>
              <a:ext uri="{FF2B5EF4-FFF2-40B4-BE49-F238E27FC236}">
                <a16:creationId xmlns:a16="http://schemas.microsoft.com/office/drawing/2014/main" id="{28896C3F-CEDE-4F15-B757-4277DB2108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667" t="13679" r="35833" b="43166"/>
          <a:stretch/>
        </p:blipFill>
        <p:spPr>
          <a:xfrm>
            <a:off x="7499389" y="43602"/>
            <a:ext cx="1585996" cy="1137498"/>
          </a:xfrm>
          <a:prstGeom prst="rect">
            <a:avLst/>
          </a:prstGeom>
          <a:ln>
            <a:solidFill>
              <a:schemeClr val="tx1"/>
            </a:solidFill>
          </a:ln>
        </p:spPr>
      </p:pic>
    </p:spTree>
    <p:extLst>
      <p:ext uri="{BB962C8B-B14F-4D97-AF65-F5344CB8AC3E}">
        <p14:creationId xmlns:p14="http://schemas.microsoft.com/office/powerpoint/2010/main" val="4231664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sw-KE" sz="2800" b="0" i="1"/>
              <a:t>(Intentionally blank for printing layout)</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36348514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5"/>
          </a:solidFill>
        </p:spPr>
        <p:txBody>
          <a:bodyPr>
            <a:noAutofit/>
          </a:bodyPr>
          <a:lstStyle/>
          <a:p>
            <a:pPr algn="l"/>
            <a:r>
              <a:rPr lang="sw-KE" sz="2800">
                <a:solidFill>
                  <a:srgbClr val="FFFFFF"/>
                </a:solidFill>
                <a:latin typeface="Calibri" panose="020F0502020204030204" pitchFamily="34" charset="0"/>
              </a:rPr>
              <a:t>	14. Usaidizi wa ziada wa kutumia ARV</a:t>
            </a:r>
          </a:p>
        </p:txBody>
      </p:sp>
      <p:sp>
        <p:nvSpPr>
          <p:cNvPr id="4" name="TextBox 3"/>
          <p:cNvSpPr txBox="1"/>
          <p:nvPr/>
        </p:nvSpPr>
        <p:spPr>
          <a:xfrm>
            <a:off x="6934200" y="3431059"/>
            <a:ext cx="1752600" cy="1015663"/>
          </a:xfrm>
          <a:prstGeom prst="rect">
            <a:avLst/>
          </a:prstGeom>
          <a:noFill/>
        </p:spPr>
        <p:txBody>
          <a:bodyPr wrap="square" rtlCol="0">
            <a:spAutoFit/>
          </a:bodyPr>
          <a:lstStyle/>
          <a:p>
            <a:pPr marL="285750" indent="-285750">
              <a:buFont typeface="Wingdings" panose="05000000000000000000" pitchFamily="2" charset="2"/>
              <a:buChar char="Ø"/>
            </a:pPr>
            <a:r>
              <a:rPr lang="sw-KE" sz="2000">
                <a:latin typeface="Calibri" panose="020F0502020204030204" pitchFamily="34" charset="0"/>
              </a:rPr>
              <a:t>Njia za kuboresha matumizi ya ARV.</a:t>
            </a:r>
          </a:p>
        </p:txBody>
      </p:sp>
      <p:pic>
        <p:nvPicPr>
          <p:cNvPr id="3" name="Picture 2">
            <a:extLst>
              <a:ext uri="{FF2B5EF4-FFF2-40B4-BE49-F238E27FC236}">
                <a16:creationId xmlns:a16="http://schemas.microsoft.com/office/drawing/2014/main" id="{2029F154-AB81-4847-947F-894C40EED8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000" b="3733"/>
          <a:stretch/>
        </p:blipFill>
        <p:spPr>
          <a:xfrm>
            <a:off x="457200" y="990600"/>
            <a:ext cx="5852160" cy="5689699"/>
          </a:xfrm>
          <a:prstGeom prst="rect">
            <a:avLst/>
          </a:prstGeom>
        </p:spPr>
      </p:pic>
    </p:spTree>
    <p:extLst>
      <p:ext uri="{BB962C8B-B14F-4D97-AF65-F5344CB8AC3E}">
        <p14:creationId xmlns:p14="http://schemas.microsoft.com/office/powerpoint/2010/main" val="3520274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83631" y="1057364"/>
            <a:ext cx="2819400" cy="3200400"/>
          </a:xfrm>
        </p:spPr>
        <p:txBody>
          <a:bodyPr>
            <a:normAutofit/>
          </a:bodyPr>
          <a:lstStyle/>
          <a:p>
            <a:r>
              <a:rPr lang="sw-KE" sz="16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Njia za kuboresha matumizi ya ARV.</a:t>
            </a:r>
          </a:p>
        </p:txBody>
      </p:sp>
      <p:sp>
        <p:nvSpPr>
          <p:cNvPr id="21" name="Content Placeholder 1"/>
          <p:cNvSpPr>
            <a:spLocks noGrp="1"/>
          </p:cNvSpPr>
          <p:nvPr>
            <p:ph sz="half" idx="1"/>
          </p:nvPr>
        </p:nvSpPr>
        <p:spPr>
          <a:xfrm>
            <a:off x="3657600" y="1057364"/>
            <a:ext cx="5226756" cy="3276600"/>
          </a:xfrm>
          <a:ln>
            <a:noFill/>
          </a:ln>
        </p:spPr>
        <p:txBody>
          <a:bodyPr>
            <a:normAutofit fontScale="70000" lnSpcReduction="20000"/>
          </a:bodyPr>
          <a:lstStyle/>
          <a:p>
            <a:r>
              <a:rPr lang="sw-KE" sz="1900" b="1">
                <a:latin typeface="Calibri" panose="020F0502020204030204" pitchFamily="34" charset="0"/>
              </a:rPr>
              <a:t>VIDOKEZO VYA KUJADILI:</a:t>
            </a:r>
          </a:p>
          <a:p>
            <a:pPr marL="285750" indent="-285750">
              <a:buFont typeface="Arial" panose="020B0604020202020204" pitchFamily="34" charset="0"/>
              <a:buChar char="•"/>
            </a:pPr>
            <a:r>
              <a:rPr lang="sw-KE" b="1">
                <a:latin typeface="Calibri" panose="020F0502020204030204" pitchFamily="34" charset="0"/>
              </a:rPr>
              <a:t>Hebu tuchunguze kwa karibu zaidi                                                 vikwazo vikuu vya kutumia ARV.</a:t>
            </a:r>
          </a:p>
          <a:p>
            <a:pPr marL="285750" indent="-285750">
              <a:buFont typeface="Arial" panose="020B0604020202020204" pitchFamily="34" charset="0"/>
              <a:buChar char="•"/>
            </a:pPr>
            <a:r>
              <a:rPr lang="sw-KE">
                <a:latin typeface="Calibri" panose="020F0502020204030204" pitchFamily="34" charset="0"/>
              </a:rPr>
              <a:t>Kati ya mada tulizojadili, ni tatizo gani ambalo ni kubwa zaidi kwako unapotumia ARV zako?</a:t>
            </a:r>
          </a:p>
          <a:p>
            <a:pPr marL="285750" indent="-285750">
              <a:buFont typeface="Arial" panose="020B0604020202020204" pitchFamily="34" charset="0"/>
              <a:buChar char="•"/>
            </a:pPr>
            <a:r>
              <a:rPr lang="sw-KE" b="1" u="sng">
                <a:latin typeface="Calibri" panose="020F0502020204030204" pitchFamily="34" charset="0"/>
              </a:rPr>
              <a:t>Wanawake wa mapema baada ya kujifungua</a:t>
            </a:r>
            <a:r>
              <a:rPr lang="sw-KE">
                <a:latin typeface="Calibri" panose="020F0502020204030204" pitchFamily="34" charset="0"/>
              </a:rPr>
              <a:t>: Kati ya mada tulizojadili, ni tatizo gani ambalo ni kubwa zaidi kwako </a:t>
            </a:r>
            <a:r>
              <a:rPr lang="sw-KE" i="1">
                <a:latin typeface="Calibri" panose="020F0502020204030204" pitchFamily="34" charset="0"/>
              </a:rPr>
              <a:t>unapompa</a:t>
            </a:r>
            <a:r>
              <a:rPr lang="sw-KE">
                <a:latin typeface="Calibri" panose="020F0502020204030204" pitchFamily="34" charset="0"/>
              </a:rPr>
              <a:t> mtoto wako ARV?</a:t>
            </a:r>
          </a:p>
          <a:p>
            <a:pPr marL="285750" indent="-285750">
              <a:buFont typeface="Arial" panose="020B0604020202020204" pitchFamily="34" charset="0"/>
              <a:buChar char="•"/>
            </a:pPr>
            <a:r>
              <a:rPr lang="sw-KE">
                <a:latin typeface="Calibri" panose="020F0502020204030204" pitchFamily="34" charset="0"/>
              </a:rPr>
              <a:t>Wewe:  “Nimekusikia ukisema haya. Nijulishe kama nimekuelewa kwa usahihi.” </a:t>
            </a:r>
            <a:r>
              <a:rPr lang="sw-KE" i="1">
                <a:latin typeface="Calibri" panose="020F0502020204030204" pitchFamily="34" charset="0"/>
              </a:rPr>
              <a:t>[Rejelea changamoto alizataja]</a:t>
            </a:r>
          </a:p>
          <a:p>
            <a:pPr marL="695945" lvl="1" indent="-285750">
              <a:buFont typeface="Arial" panose="020B0604020202020204" pitchFamily="34" charset="0"/>
              <a:buChar char="•"/>
            </a:pPr>
            <a:r>
              <a:rPr lang="sw-KE">
                <a:latin typeface="Calibri" panose="020F0502020204030204" pitchFamily="34" charset="0"/>
              </a:rPr>
              <a:t>Nenda kwenye kadi ya 15 (iliyo na lebo ya </a:t>
            </a:r>
            <a:r>
              <a:rPr lang="sw-KE" b="1">
                <a:solidFill>
                  <a:schemeClr val="accent5">
                    <a:lumMod val="75000"/>
                  </a:schemeClr>
                </a:solidFill>
                <a:latin typeface="Calibri" panose="020F0502020204030204" pitchFamily="34" charset="0"/>
              </a:rPr>
              <a:t>Kukumbuka kutumia ARV</a:t>
            </a:r>
            <a:r>
              <a:rPr lang="sw-KE">
                <a:latin typeface="Calibri" panose="020F0502020204030204" pitchFamily="34" charset="0"/>
              </a:rPr>
              <a:t>) upate mahali pa “Kusahau”</a:t>
            </a:r>
          </a:p>
          <a:p>
            <a:pPr marL="695945" lvl="1" indent="-285750">
              <a:buFont typeface="Arial" panose="020B0604020202020204" pitchFamily="34" charset="0"/>
              <a:buChar char="•"/>
            </a:pPr>
            <a:r>
              <a:rPr lang="sw-KE">
                <a:latin typeface="Calibri" panose="020F0502020204030204" pitchFamily="34" charset="0"/>
              </a:rPr>
              <a:t>Nenda kwenye kadi ya (iliyo na lebo ya </a:t>
            </a:r>
            <a:r>
              <a:rPr lang="sw-KE" b="1">
                <a:solidFill>
                  <a:schemeClr val="accent5">
                    <a:lumMod val="75000"/>
                  </a:schemeClr>
                </a:solidFill>
                <a:latin typeface="Calibri" panose="020F0502020204030204" pitchFamily="34" charset="0"/>
              </a:rPr>
              <a:t>Kuelewa ARV zako</a:t>
            </a:r>
            <a:r>
              <a:rPr lang="sw-KE">
                <a:latin typeface="Calibri" panose="020F0502020204030204" pitchFamily="34" charset="0"/>
              </a:rPr>
              <a:t>) upate maelezo kuhusu “Ujuzi,” “Madhara” na “Ugonjwa wa Kimwili”</a:t>
            </a:r>
          </a:p>
          <a:p>
            <a:pPr marL="695945" lvl="1" indent="-285750">
              <a:buFont typeface="Arial" panose="020B0604020202020204" pitchFamily="34" charset="0"/>
              <a:buChar char="•"/>
            </a:pPr>
            <a:r>
              <a:rPr lang="sw-KE">
                <a:latin typeface="Calibri" panose="020F0502020204030204" pitchFamily="34" charset="0"/>
              </a:rPr>
              <a:t>Nenda kwenye kadi ya 17 (iliyo na lebo ya </a:t>
            </a:r>
            <a:r>
              <a:rPr lang="sw-KE" b="1">
                <a:solidFill>
                  <a:schemeClr val="accent5">
                    <a:lumMod val="75000"/>
                  </a:schemeClr>
                </a:solidFill>
                <a:latin typeface="Calibri" panose="020F0502020204030204" pitchFamily="34" charset="0"/>
              </a:rPr>
              <a:t>Kudhibiti faragha na kupata usaidizi</a:t>
            </a:r>
            <a:r>
              <a:rPr lang="sw-KE">
                <a:latin typeface="Calibri" panose="020F0502020204030204" pitchFamily="34" charset="0"/>
              </a:rPr>
              <a:t>) urejelee “Kufichua”</a:t>
            </a:r>
          </a:p>
        </p:txBody>
      </p:sp>
      <p:cxnSp>
        <p:nvCxnSpPr>
          <p:cNvPr id="15" name="Straight Connector 14"/>
          <p:cNvCxnSpPr/>
          <p:nvPr/>
        </p:nvCxnSpPr>
        <p:spPr>
          <a:xfrm>
            <a:off x="3429000" y="1057364"/>
            <a:ext cx="0" cy="3209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5"/>
          </a:solidFill>
        </p:spPr>
        <p:txBody>
          <a:bodyPr>
            <a:noAutofit/>
          </a:bodyPr>
          <a:lstStyle/>
          <a:p>
            <a:pPr algn="l"/>
            <a:r>
              <a:rPr lang="sw-KE" sz="2800">
                <a:solidFill>
                  <a:srgbClr val="FFFFFF"/>
                </a:solidFill>
                <a:latin typeface="Calibri" panose="020F0502020204030204" pitchFamily="34" charset="0"/>
              </a:rPr>
              <a:t>	14. Usaidizi wa ziada wa kutumia ARV</a:t>
            </a:r>
          </a:p>
        </p:txBody>
      </p:sp>
      <p:pic>
        <p:nvPicPr>
          <p:cNvPr id="7" name="Picture 6">
            <a:extLst>
              <a:ext uri="{FF2B5EF4-FFF2-40B4-BE49-F238E27FC236}">
                <a16:creationId xmlns:a16="http://schemas.microsoft.com/office/drawing/2014/main" id="{2029F154-AB81-4847-947F-894C40EED8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000" b="3733"/>
          <a:stretch/>
        </p:blipFill>
        <p:spPr>
          <a:xfrm>
            <a:off x="7151131" y="288253"/>
            <a:ext cx="1828800" cy="1311947"/>
          </a:xfrm>
          <a:prstGeom prst="rect">
            <a:avLst/>
          </a:prstGeom>
          <a:ln>
            <a:solidFill>
              <a:schemeClr val="tx1"/>
            </a:solidFill>
          </a:ln>
        </p:spPr>
      </p:pic>
    </p:spTree>
    <p:extLst>
      <p:ext uri="{BB962C8B-B14F-4D97-AF65-F5344CB8AC3E}">
        <p14:creationId xmlns:p14="http://schemas.microsoft.com/office/powerpoint/2010/main" val="13272106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5"/>
          </a:solidFill>
        </p:spPr>
        <p:txBody>
          <a:bodyPr>
            <a:noAutofit/>
          </a:bodyPr>
          <a:lstStyle/>
          <a:p>
            <a:pPr algn="l"/>
            <a:r>
              <a:rPr lang="sw-KE" sz="2600">
                <a:solidFill>
                  <a:srgbClr val="FFFFFF"/>
                </a:solidFill>
                <a:latin typeface="Calibri" panose="020F0502020204030204" pitchFamily="34" charset="0"/>
              </a:rPr>
              <a:t>	15. </a:t>
            </a:r>
            <a:r>
              <a:rPr lang="sw-KE" sz="2800">
                <a:solidFill>
                  <a:srgbClr val="FFFFFF"/>
                </a:solidFill>
                <a:latin typeface="Calibri" panose="020F0502020204030204" pitchFamily="34" charset="0"/>
              </a:rPr>
              <a:t>Kukumbuka </a:t>
            </a:r>
            <a:r>
              <a:rPr lang="sw-KE" sz="2600">
                <a:solidFill>
                  <a:srgbClr val="FFFFFF"/>
                </a:solidFill>
                <a:latin typeface="Calibri" panose="020F0502020204030204" pitchFamily="34" charset="0"/>
              </a:rPr>
              <a:t> kutumia ARV</a:t>
            </a:r>
          </a:p>
        </p:txBody>
      </p:sp>
      <p:sp>
        <p:nvSpPr>
          <p:cNvPr id="4" name="TextBox 3"/>
          <p:cNvSpPr txBox="1"/>
          <p:nvPr/>
        </p:nvSpPr>
        <p:spPr>
          <a:xfrm>
            <a:off x="381000" y="4800600"/>
            <a:ext cx="2590799" cy="1015663"/>
          </a:xfrm>
          <a:prstGeom prst="rect">
            <a:avLst/>
          </a:prstGeom>
          <a:noFill/>
        </p:spPr>
        <p:txBody>
          <a:bodyPr wrap="square" numCol="1" rtlCol="0">
            <a:spAutoFit/>
          </a:bodyPr>
          <a:lstStyle/>
          <a:p>
            <a:pPr marL="285750" indent="-285750">
              <a:buFont typeface="Wingdings" panose="05000000000000000000" pitchFamily="2" charset="2"/>
              <a:buChar char="Ø"/>
            </a:pPr>
            <a:r>
              <a:rPr lang="sw-KE" sz="2000">
                <a:latin typeface="Calibri" panose="020F0502020204030204" pitchFamily="34" charset="0"/>
              </a:rPr>
              <a:t>Inaweza kuwa vigumu daima kukumbuka kutumia ARV. </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305" t="9515"/>
          <a:stretch/>
        </p:blipFill>
        <p:spPr bwMode="auto">
          <a:xfrm>
            <a:off x="4876800" y="1101185"/>
            <a:ext cx="4114800" cy="3623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895600" y="4800600"/>
            <a:ext cx="2895600" cy="1938992"/>
          </a:xfrm>
          <a:prstGeom prst="rect">
            <a:avLst/>
          </a:prstGeom>
          <a:noFill/>
        </p:spPr>
        <p:txBody>
          <a:bodyPr wrap="square" numCol="1" rtlCol="0">
            <a:spAutoFit/>
          </a:bodyPr>
          <a:lstStyle/>
          <a:p>
            <a:pPr marL="285750" indent="-285750">
              <a:buFont typeface="Wingdings" panose="05000000000000000000" pitchFamily="2" charset="2"/>
              <a:buChar char="Ø"/>
            </a:pPr>
            <a:r>
              <a:rPr lang="sw-KE" sz="2000">
                <a:latin typeface="Calibri" panose="020F0502020204030204" pitchFamily="34" charset="0"/>
              </a:rPr>
              <a:t>Kukosa kipimo cha dawa za ARV kunaweza kusababisha idadi kubwa ya virusi na kunaweza kukudhuru.</a:t>
            </a:r>
          </a:p>
          <a:p>
            <a:endParaRPr lang="en-US" sz="2000" dirty="0">
              <a:latin typeface="Calibri" panose="020F0502020204030204" pitchFamily="34" charset="0"/>
            </a:endParaRPr>
          </a:p>
          <a:p>
            <a:pPr lvl="1"/>
            <a:endParaRPr lang="en-US" sz="2000" dirty="0">
              <a:latin typeface="Calibri" panose="020F0502020204030204" pitchFamily="34" charset="0"/>
            </a:endParaRPr>
          </a:p>
        </p:txBody>
      </p:sp>
      <p:sp>
        <p:nvSpPr>
          <p:cNvPr id="8" name="TextBox 7">
            <a:extLst>
              <a:ext uri="{FF2B5EF4-FFF2-40B4-BE49-F238E27FC236}">
                <a16:creationId xmlns:a16="http://schemas.microsoft.com/office/drawing/2014/main" id="{B197F3EF-72A0-4D5D-BCA6-CA64E9651359}"/>
              </a:ext>
            </a:extLst>
          </p:cNvPr>
          <p:cNvSpPr txBox="1"/>
          <p:nvPr/>
        </p:nvSpPr>
        <p:spPr>
          <a:xfrm>
            <a:off x="5949279" y="4772561"/>
            <a:ext cx="2813721" cy="1323439"/>
          </a:xfrm>
          <a:prstGeom prst="rect">
            <a:avLst/>
          </a:prstGeom>
          <a:noFill/>
        </p:spPr>
        <p:txBody>
          <a:bodyPr wrap="square" numCol="1" rtlCol="0">
            <a:spAutoFit/>
          </a:bodyPr>
          <a:lstStyle/>
          <a:p>
            <a:pPr marL="285750" indent="-285750">
              <a:buFont typeface="Wingdings" panose="05000000000000000000" pitchFamily="2" charset="2"/>
              <a:buChar char="Ø"/>
            </a:pPr>
            <a:r>
              <a:rPr lang="sw-KE" sz="2000">
                <a:latin typeface="Calibri" panose="020F0502020204030204" pitchFamily="34" charset="0"/>
              </a:rPr>
              <a:t>Kukosa dozi za ARV za watoto wachanga kunaweza kuweka mtoto wako katika hatari ya kuambukizwa ARV.</a:t>
            </a:r>
          </a:p>
        </p:txBody>
      </p:sp>
      <p:pic>
        <p:nvPicPr>
          <p:cNvPr id="3" name="Picture 2">
            <a:extLst>
              <a:ext uri="{FF2B5EF4-FFF2-40B4-BE49-F238E27FC236}">
                <a16:creationId xmlns:a16="http://schemas.microsoft.com/office/drawing/2014/main" id="{4C46471D-5A3A-4281-9E39-5648FD2E44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39" y="1042120"/>
            <a:ext cx="4846320" cy="3529880"/>
          </a:xfrm>
          <a:prstGeom prst="rect">
            <a:avLst/>
          </a:prstGeom>
        </p:spPr>
      </p:pic>
    </p:spTree>
    <p:extLst>
      <p:ext uri="{BB962C8B-B14F-4D97-AF65-F5344CB8AC3E}">
        <p14:creationId xmlns:p14="http://schemas.microsoft.com/office/powerpoint/2010/main" val="1294814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5" y="919521"/>
            <a:ext cx="3124196" cy="1596780"/>
          </a:xfrm>
        </p:spPr>
        <p:txBody>
          <a:bodyPr>
            <a:normAutofit fontScale="77500" lnSpcReduction="20000"/>
          </a:bodyPr>
          <a:lstStyle/>
          <a:p>
            <a:r>
              <a:rPr lang="sw-KE" sz="16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Inaweza kuwa vigumu daima kukumbuka kutumia ARV. </a:t>
            </a:r>
          </a:p>
          <a:p>
            <a:pPr marL="285750" indent="-285750">
              <a:buFont typeface="Wingdings" panose="05000000000000000000" pitchFamily="2" charset="2"/>
              <a:buChar char="Ø"/>
            </a:pPr>
            <a:r>
              <a:rPr lang="sw-KE" sz="1600">
                <a:latin typeface="Calibri" panose="020F0502020204030204" pitchFamily="34" charset="0"/>
              </a:rPr>
              <a:t>Kukosa kipimo cha dawa za ARV kunaweza kusababisha idadi kubwa ya virusi na kunaweza kukudhuru.</a:t>
            </a:r>
          </a:p>
          <a:p>
            <a:pPr marL="285750" indent="-285750">
              <a:buFont typeface="Wingdings" panose="05000000000000000000" pitchFamily="2" charset="2"/>
              <a:buChar char="Ø"/>
            </a:pPr>
            <a:r>
              <a:rPr lang="sw-KE" sz="1600">
                <a:latin typeface="Calibri" panose="020F0502020204030204" pitchFamily="34" charset="0"/>
              </a:rPr>
              <a:t>Kukosa dozi za ARV za watoto wachanga kunaweza kuweka mtoto wako katika hatari ya kuambukizwa ARV.</a:t>
            </a:r>
          </a:p>
          <a:p>
            <a:pPr marL="285750" indent="-285750">
              <a:buFont typeface="Wingdings" panose="05000000000000000000" pitchFamily="2" charset="2"/>
              <a:buChar char="Ø"/>
            </a:pPr>
            <a:endParaRPr lang="en-US" sz="1600" dirty="0">
              <a:latin typeface="Calibri" panose="020F0502020204030204" pitchFamily="34" charset="0"/>
            </a:endParaRPr>
          </a:p>
        </p:txBody>
      </p:sp>
      <p:sp>
        <p:nvSpPr>
          <p:cNvPr id="21" name="Content Placeholder 1"/>
          <p:cNvSpPr>
            <a:spLocks noGrp="1"/>
          </p:cNvSpPr>
          <p:nvPr>
            <p:ph sz="half" idx="1"/>
          </p:nvPr>
        </p:nvSpPr>
        <p:spPr>
          <a:xfrm>
            <a:off x="3688644" y="1066800"/>
            <a:ext cx="5226756" cy="3960133"/>
          </a:xfrm>
        </p:spPr>
        <p:txBody>
          <a:bodyPr>
            <a:normAutofit/>
          </a:bodyPr>
          <a:lstStyle/>
          <a:p>
            <a:r>
              <a:rPr lang="sw-KE" sz="1700" b="1">
                <a:latin typeface="Calibri" panose="020F0502020204030204" pitchFamily="34" charset="0"/>
              </a:rPr>
              <a:t>VIDOKEZO VYA KUJADILI:</a:t>
            </a:r>
          </a:p>
          <a:p>
            <a:pPr marL="285750" indent="-285750">
              <a:buFont typeface="Arial" panose="020B0604020202020204" pitchFamily="34" charset="0"/>
              <a:buChar char="•"/>
            </a:pPr>
            <a:r>
              <a:rPr lang="sw-KE" sz="1400">
                <a:latin typeface="Calibri" panose="020F0502020204030204" pitchFamily="34" charset="0"/>
              </a:rPr>
              <a:t>Umejaribu kufanya nini ili                                  ukumbuke?</a:t>
            </a:r>
          </a:p>
          <a:p>
            <a:pPr marL="285750" indent="-285750">
              <a:buFont typeface="Arial" panose="020B0604020202020204" pitchFamily="34" charset="0"/>
              <a:buChar char="•"/>
            </a:pPr>
            <a:r>
              <a:rPr lang="sw-KE" sz="1400">
                <a:latin typeface="Calibri" panose="020F0502020204030204" pitchFamily="34" charset="0"/>
              </a:rPr>
              <a:t>Hebu nihakikishe kuwa ninaelewa. Ninalosikia ukisema ni kuwa </a:t>
            </a:r>
            <a:r>
              <a:rPr lang="sw-KE" sz="1400" i="1">
                <a:latin typeface="Calibri" panose="020F0502020204030204" pitchFamily="34" charset="0"/>
              </a:rPr>
              <a:t>[hali iliyomfanya akose kutumia dozi]. </a:t>
            </a:r>
            <a:r>
              <a:rPr lang="sw-KE" sz="1400">
                <a:latin typeface="Calibri" panose="020F0502020204030204" pitchFamily="34" charset="0"/>
              </a:rPr>
              <a:t>Haya hapa ni baadhi ya mambo ambayo yaewasaidia watu wengine:</a:t>
            </a:r>
          </a:p>
          <a:p>
            <a:pPr marL="695945" lvl="1" indent="-285750">
              <a:buFont typeface="Arial" panose="020B0604020202020204" pitchFamily="34" charset="0"/>
              <a:buChar char="•"/>
            </a:pPr>
            <a:r>
              <a:rPr lang="sw-KE" sz="1400">
                <a:latin typeface="Calibri" panose="020F0502020204030204" pitchFamily="34" charset="0"/>
              </a:rPr>
              <a:t>Weka ARV mahali ambapo ni rahisi kukumbuka, karibu na kitu ambacho unatumia kila siku, na uweke chupa ya maji [</a:t>
            </a:r>
            <a:r>
              <a:rPr lang="sw-KE" sz="1400" i="1">
                <a:latin typeface="Calibri" panose="020F0502020204030204" pitchFamily="34" charset="0"/>
              </a:rPr>
              <a:t>sindano ya dawa ya mtoto] </a:t>
            </a:r>
            <a:r>
              <a:rPr lang="sw-KE" sz="1400">
                <a:latin typeface="Calibri" panose="020F0502020204030204" pitchFamily="34" charset="0"/>
              </a:rPr>
              <a:t>hapo ikiwa inahitajika.</a:t>
            </a:r>
          </a:p>
          <a:p>
            <a:pPr marL="695945" lvl="1" indent="-285750">
              <a:buFont typeface="Arial" panose="020B0604020202020204" pitchFamily="34" charset="0"/>
              <a:buChar char="•"/>
            </a:pPr>
            <a:r>
              <a:rPr lang="sw-KE" sz="1400">
                <a:latin typeface="Calibri" panose="020F0502020204030204" pitchFamily="34" charset="0"/>
              </a:rPr>
              <a:t>Weka kengele kwenye simu yako ili ikukumbushe kumeza ARV zako [</a:t>
            </a:r>
            <a:r>
              <a:rPr lang="sw-KE" sz="1400" i="1">
                <a:latin typeface="Calibri" panose="020F0502020204030204" pitchFamily="34" charset="0"/>
              </a:rPr>
              <a:t>kumpa mtoto wako ARV ya kuzuia maambukizo</a:t>
            </a:r>
            <a:r>
              <a:rPr lang="sw-KE" sz="1400">
                <a:latin typeface="Calibri" panose="020F0502020204030204" pitchFamily="34" charset="0"/>
              </a:rPr>
              <a:t>].</a:t>
            </a:r>
          </a:p>
          <a:p>
            <a:pPr marL="695945" lvl="1" indent="-285750">
              <a:buFont typeface="Arial" panose="020B0604020202020204" pitchFamily="34" charset="0"/>
              <a:buChar char="•"/>
            </a:pPr>
            <a:r>
              <a:rPr lang="sw-KE" sz="1400">
                <a:latin typeface="Calibri" panose="020F0502020204030204" pitchFamily="34" charset="0"/>
              </a:rPr>
              <a:t>Beba ARV uendapo ili uwe nazo ukisahau kuchukua nyinginezo kabla ya kuondoka kwa shughuli za siku. </a:t>
            </a:r>
          </a:p>
          <a:p>
            <a:pPr marL="695945" lvl="1" indent="-285750">
              <a:buFont typeface="Arial" panose="020B0604020202020204" pitchFamily="34" charset="0"/>
              <a:buChar char="•"/>
            </a:pPr>
            <a:r>
              <a:rPr lang="sw-KE" sz="1400">
                <a:latin typeface="Calibri" panose="020F0502020204030204" pitchFamily="34" charset="0"/>
              </a:rPr>
              <a:t>Tumia visanduku vya dawa na kalenda za kutia alama na kufuatilia ARV zinazohitajika za kila siku.</a:t>
            </a:r>
          </a:p>
          <a:p>
            <a:pPr marL="695945" lvl="1" indent="-285750">
              <a:buFont typeface="Arial" panose="020B0604020202020204" pitchFamily="34" charset="0"/>
              <a:buChar char="•"/>
            </a:pPr>
            <a:r>
              <a:rPr lang="sw-KE" sz="1400">
                <a:latin typeface="Calibri" panose="020F0502020204030204" pitchFamily="34" charset="0"/>
              </a:rPr>
              <a:t>Ombe upewe ARV za ziada ikiwa hutaweza kurudi kwenye kituo cha afya ili uongezewe dawa.</a:t>
            </a:r>
          </a:p>
        </p:txBody>
      </p:sp>
      <p:cxnSp>
        <p:nvCxnSpPr>
          <p:cNvPr id="15" name="Straight Connector 14"/>
          <p:cNvCxnSpPr>
            <a:cxnSpLocks/>
          </p:cNvCxnSpPr>
          <p:nvPr/>
        </p:nvCxnSpPr>
        <p:spPr>
          <a:xfrm>
            <a:off x="3581400" y="1057364"/>
            <a:ext cx="0" cy="55720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5"/>
          </a:solidFill>
        </p:spPr>
        <p:txBody>
          <a:bodyPr>
            <a:noAutofit/>
          </a:bodyPr>
          <a:lstStyle/>
          <a:p>
            <a:pPr algn="l"/>
            <a:r>
              <a:rPr lang="sw-KE" sz="2800">
                <a:solidFill>
                  <a:srgbClr val="FFFFFF"/>
                </a:solidFill>
                <a:latin typeface="Calibri" panose="020F0502020204030204" pitchFamily="34" charset="0"/>
              </a:rPr>
              <a:t>	15. Kukumbuka kutumia ARV</a:t>
            </a:r>
          </a:p>
        </p:txBody>
      </p:sp>
      <p:sp>
        <p:nvSpPr>
          <p:cNvPr id="28" name="Rectangle 27"/>
          <p:cNvSpPr/>
          <p:nvPr/>
        </p:nvSpPr>
        <p:spPr>
          <a:xfrm>
            <a:off x="321156" y="5408500"/>
            <a:ext cx="2940517" cy="11447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304800" y="5484700"/>
            <a:ext cx="2971800" cy="1144700"/>
          </a:xfrm>
        </p:spPr>
        <p:txBody>
          <a:bodyPr>
            <a:normAutofit fontScale="40000" lnSpcReduction="20000"/>
          </a:bodyPr>
          <a:lstStyle/>
          <a:p>
            <a:r>
              <a:rPr lang="sw-KE" sz="2100" b="1">
                <a:latin typeface="Calibri" panose="020F0502020204030204" pitchFamily="34" charset="0"/>
              </a:rPr>
              <a:t>	</a:t>
            </a:r>
            <a:r>
              <a:rPr lang="sw-KE" sz="2500" b="1">
                <a:latin typeface="Calibri" panose="020F0502020204030204" pitchFamily="34" charset="0"/>
              </a:rPr>
              <a:t>    </a:t>
            </a:r>
          </a:p>
          <a:p>
            <a:r>
              <a:rPr lang="sw-KE" sz="2500" b="1">
                <a:latin typeface="Calibri" panose="020F0502020204030204" pitchFamily="34" charset="0"/>
              </a:rPr>
              <a:t>	</a:t>
            </a:r>
            <a:r>
              <a:rPr lang="sw-KE" sz="3800" b="1">
                <a:latin typeface="Calibri" panose="020F0502020204030204" pitchFamily="34" charset="0"/>
              </a:rPr>
              <a:t>   </a:t>
            </a:r>
            <a:r>
              <a:rPr lang="sw-KE" sz="3200" b="1">
                <a:latin typeface="Calibri" panose="020F0502020204030204" pitchFamily="34" charset="0"/>
              </a:rPr>
              <a:t>Hati</a:t>
            </a:r>
          </a:p>
          <a:p>
            <a:r>
              <a:rPr lang="sw-KE" sz="2800">
                <a:latin typeface="Calibri" panose="020F0502020204030204" pitchFamily="34" charset="0"/>
              </a:rPr>
              <a:t>Weka mipango iliyopangwa ili kushughulikia vizuizi vilivyotambuliwa na mgonjwa </a:t>
            </a:r>
            <a:r>
              <a:rPr lang="sw-KE" sz="2800" b="1">
                <a:latin typeface="Calibri" panose="020F0502020204030204" pitchFamily="34" charset="0"/>
              </a:rPr>
              <a:t>Zana ya Mpango wa Uzingatiaji Ulioboreshwa.</a:t>
            </a:r>
          </a:p>
        </p:txBody>
      </p:sp>
      <p:pic>
        <p:nvPicPr>
          <p:cNvPr id="30"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266" y="5468620"/>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282019" y="2516301"/>
            <a:ext cx="2971800" cy="2817699"/>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Content Placeholder 1"/>
          <p:cNvSpPr>
            <a:spLocks noGrp="1"/>
          </p:cNvSpPr>
          <p:nvPr>
            <p:ph sz="half" idx="1"/>
          </p:nvPr>
        </p:nvSpPr>
        <p:spPr>
          <a:xfrm>
            <a:off x="967819" y="2590801"/>
            <a:ext cx="2286000" cy="2590799"/>
          </a:xfrm>
        </p:spPr>
        <p:txBody>
          <a:bodyPr>
            <a:normAutofit fontScale="70000" lnSpcReduction="20000"/>
          </a:bodyPr>
          <a:lstStyle/>
          <a:p>
            <a:r>
              <a:rPr lang="sw-KE" sz="1600" b="1">
                <a:latin typeface="Calibri" panose="020F0502020204030204" pitchFamily="34" charset="0"/>
              </a:rPr>
              <a:t>Hebu Tukague:</a:t>
            </a:r>
          </a:p>
          <a:p>
            <a:r>
              <a:rPr lang="sw-KE" sz="1500" b="1">
                <a:latin typeface="Calibri" panose="020F0502020204030204" pitchFamily="34" charset="0"/>
              </a:rPr>
              <a:t>Kukumbuka kutumia ARV kunaweza kuwa jambo gumu, ningependa kuthibitisha kwako mambo machache tuliyojadili.</a:t>
            </a:r>
          </a:p>
          <a:p>
            <a:pPr marL="285750" indent="-285750">
              <a:buFont typeface="Arial" panose="020B0604020202020204" pitchFamily="34" charset="0"/>
              <a:buChar char="•"/>
            </a:pPr>
            <a:r>
              <a:rPr lang="sw-KE" sz="1500">
                <a:latin typeface="Calibri" panose="020F0502020204030204" pitchFamily="34" charset="0"/>
              </a:rPr>
              <a:t>Ni mabadiliko gani unayopanga kufanya ili kukusaidia kukumbuka kutumia ARV zako?</a:t>
            </a:r>
          </a:p>
          <a:p>
            <a:pPr marL="285750" indent="-285750">
              <a:buFont typeface="Arial" panose="020B0604020202020204" pitchFamily="34" charset="0"/>
              <a:buChar char="•"/>
            </a:pPr>
            <a:r>
              <a:rPr lang="sw-KE" sz="1600" b="1" u="sng">
                <a:latin typeface="Calibri" panose="020F0502020204030204" pitchFamily="34" charset="0"/>
              </a:rPr>
              <a:t>Wanawake wajawazito/waliojifungua hivi majuzi</a:t>
            </a:r>
            <a:r>
              <a:rPr lang="sw-KE" sz="1600">
                <a:latin typeface="Calibri" panose="020F0502020204030204" pitchFamily="34" charset="0"/>
              </a:rPr>
              <a:t>: Ni mabadiliko gani unayopanga kufanya ili kukusaidia kukumbuka kumpa mtoto wako ARV?</a:t>
            </a:r>
          </a:p>
          <a:p>
            <a:pPr marL="285750" indent="-285750">
              <a:buFont typeface="Arial" panose="020B0604020202020204" pitchFamily="34" charset="0"/>
              <a:buChar char="•"/>
            </a:pPr>
            <a:r>
              <a:rPr lang="sw-KE" sz="1500">
                <a:latin typeface="Calibri" panose="020F0502020204030204" pitchFamily="34" charset="0"/>
              </a:rPr>
              <a:t>Unajuaje/utafuatilia kwa njia gani kama [</a:t>
            </a:r>
            <a:r>
              <a:rPr lang="sw-KE" sz="1500" i="1">
                <a:latin typeface="Calibri" panose="020F0502020204030204" pitchFamily="34" charset="0"/>
              </a:rPr>
              <a:t>umempa</a:t>
            </a:r>
            <a:r>
              <a:rPr lang="sw-KE" sz="1500">
                <a:latin typeface="Calibri" panose="020F0502020204030204" pitchFamily="34" charset="0"/>
              </a:rPr>
              <a:t>] mtoto wako ARV?</a:t>
            </a:r>
          </a:p>
          <a:p>
            <a:pPr marL="285750" indent="-285750">
              <a:buFont typeface="Arial" panose="020B0604020202020204" pitchFamily="34" charset="0"/>
              <a:buChar char="•"/>
            </a:pPr>
            <a:endParaRPr lang="en-US" sz="1500" dirty="0">
              <a:latin typeface="Calibri" panose="020F0502020204030204" pitchFamily="34" charset="0"/>
            </a:endParaRPr>
          </a:p>
        </p:txBody>
      </p:sp>
      <p:pic>
        <p:nvPicPr>
          <p:cNvPr id="33" name="Picture 4" descr="C:\Users\rlw2177\AppData\Local\Microsoft\Windows\Temporary Internet Files\Content.IE5\BZGY2YB0\137171418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789" y="2590800"/>
            <a:ext cx="544830" cy="80258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3886200" y="4876800"/>
            <a:ext cx="4953000" cy="16764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ontent Placeholder 1"/>
          <p:cNvSpPr>
            <a:spLocks noGrp="1"/>
          </p:cNvSpPr>
          <p:nvPr>
            <p:ph sz="half" idx="1"/>
          </p:nvPr>
        </p:nvSpPr>
        <p:spPr>
          <a:xfrm>
            <a:off x="4533974" y="4953000"/>
            <a:ext cx="4191000" cy="1600200"/>
          </a:xfrm>
        </p:spPr>
        <p:txBody>
          <a:bodyPr>
            <a:normAutofit fontScale="85000" lnSpcReduction="20000"/>
          </a:bodyPr>
          <a:lstStyle/>
          <a:p>
            <a:r>
              <a:rPr lang="sw-KE" sz="1600" b="1">
                <a:latin typeface="Calibri" panose="020F0502020204030204" pitchFamily="34" charset="0"/>
              </a:rPr>
              <a:t>Maelekezo ya Mtoa Huduma:</a:t>
            </a:r>
          </a:p>
          <a:p>
            <a:pPr marL="457200" indent="-457200">
              <a:buFont typeface="Arial" panose="020B0604020202020204" pitchFamily="34" charset="0"/>
              <a:buChar char="•"/>
            </a:pPr>
            <a:r>
              <a:rPr lang="sw-KE" sz="1600">
                <a:latin typeface="Calibri" panose="020F0502020204030204" pitchFamily="34" charset="0"/>
              </a:rPr>
              <a:t>Shiriiana na mgonjwa kubaini shughuli ya kila siku ambayo anaweza kuratibu iambatane na kumeza dawa.</a:t>
            </a:r>
          </a:p>
          <a:p>
            <a:pPr marL="457200" indent="-457200">
              <a:buFont typeface="Arial" panose="020B0604020202020204" pitchFamily="34" charset="0"/>
              <a:buChar char="•"/>
            </a:pPr>
            <a:r>
              <a:rPr lang="sw-KE" sz="1600">
                <a:latin typeface="Calibri" panose="020F0502020204030204" pitchFamily="34" charset="0"/>
              </a:rPr>
              <a:t>Ikiwa kuna huduma nyinginezo kama vile DOT, usaidizi wa wenza, vikumbusho vya SMS au usaidizi mwingine katika eneo lako, tathmini haja iliyopo na ujadiliane na mgonjwa.</a:t>
            </a:r>
          </a:p>
        </p:txBody>
      </p:sp>
      <p:pic>
        <p:nvPicPr>
          <p:cNvPr id="36" name="Picture 8" descr="C:\Users\rlw2177\AppData\Local\Microsoft\Windows\Temporary Internet Files\Content.IE5\S2UJGMDA\Symbol_list_class.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2399" y="5181600"/>
            <a:ext cx="571575" cy="533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1305" t="9515"/>
          <a:stretch/>
        </p:blipFill>
        <p:spPr bwMode="auto">
          <a:xfrm>
            <a:off x="7139459" y="288253"/>
            <a:ext cx="1875479" cy="13258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655221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5"/>
          </a:solidFill>
        </p:spPr>
        <p:txBody>
          <a:bodyPr>
            <a:noAutofit/>
          </a:bodyPr>
          <a:lstStyle/>
          <a:p>
            <a:pPr algn="l"/>
            <a:r>
              <a:rPr lang="sw-KE" sz="2800">
                <a:solidFill>
                  <a:srgbClr val="FFFFFF"/>
                </a:solidFill>
                <a:latin typeface="Calibri" panose="020F0502020204030204" pitchFamily="34" charset="0"/>
              </a:rPr>
              <a:t>	16. Kuelewa ARV zako</a:t>
            </a:r>
          </a:p>
        </p:txBody>
      </p:sp>
      <p:sp>
        <p:nvSpPr>
          <p:cNvPr id="4" name="TextBox 3"/>
          <p:cNvSpPr txBox="1"/>
          <p:nvPr/>
        </p:nvSpPr>
        <p:spPr>
          <a:xfrm>
            <a:off x="6934200" y="1779925"/>
            <a:ext cx="1933224" cy="3477875"/>
          </a:xfrm>
          <a:prstGeom prst="rect">
            <a:avLst/>
          </a:prstGeom>
          <a:noFill/>
        </p:spPr>
        <p:txBody>
          <a:bodyPr wrap="square" rtlCol="0">
            <a:spAutoFit/>
          </a:bodyPr>
          <a:lstStyle/>
          <a:p>
            <a:r>
              <a:rPr lang="sw-KE" sz="2000">
                <a:latin typeface="Calibri" panose="020F0502020204030204" pitchFamily="34" charset="0"/>
              </a:rPr>
              <a:t>Ili ufanikiwe kutumia ARV, ni muhimu uelewe:</a:t>
            </a:r>
          </a:p>
          <a:p>
            <a:pPr marL="285750" indent="-285750">
              <a:buFont typeface="Wingdings" panose="05000000000000000000" pitchFamily="2" charset="2"/>
              <a:buChar char="Ø"/>
            </a:pPr>
            <a:r>
              <a:rPr lang="sw-KE" sz="2000">
                <a:latin typeface="Calibri" panose="020F0502020204030204" pitchFamily="34" charset="0"/>
              </a:rPr>
              <a:t>jinsi zinavyofanya kazi, </a:t>
            </a:r>
          </a:p>
          <a:p>
            <a:pPr marL="285750" indent="-285750">
              <a:buFont typeface="Wingdings" panose="05000000000000000000" pitchFamily="2" charset="2"/>
              <a:buChar char="Ø"/>
            </a:pPr>
            <a:r>
              <a:rPr lang="sw-KE" sz="2000">
                <a:latin typeface="Calibri" panose="020F0502020204030204" pitchFamily="34" charset="0"/>
              </a:rPr>
              <a:t>jinsi ya kuzimeza kila siku,</a:t>
            </a:r>
          </a:p>
          <a:p>
            <a:pPr marL="285750" indent="-285750">
              <a:buFont typeface="Wingdings" panose="05000000000000000000" pitchFamily="2" charset="2"/>
              <a:buChar char="Ø"/>
            </a:pPr>
            <a:r>
              <a:rPr lang="sw-KE" sz="2000">
                <a:latin typeface="Calibri" panose="020F0502020204030204" pitchFamily="34" charset="0"/>
              </a:rPr>
              <a:t>jinsi ya kuepuka au kudhibiti madhara.</a:t>
            </a:r>
          </a:p>
        </p:txBody>
      </p:sp>
      <p:pic>
        <p:nvPicPr>
          <p:cNvPr id="8" name="Picture 7">
            <a:extLst>
              <a:ext uri="{FF2B5EF4-FFF2-40B4-BE49-F238E27FC236}">
                <a16:creationId xmlns:a16="http://schemas.microsoft.com/office/drawing/2014/main" id="{A482E5E5-259B-4F00-8914-4B32D55DD5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295399"/>
            <a:ext cx="6725854" cy="4754880"/>
          </a:xfrm>
          <a:prstGeom prst="rect">
            <a:avLst/>
          </a:prstGeom>
        </p:spPr>
      </p:pic>
    </p:spTree>
    <p:extLst>
      <p:ext uri="{BB962C8B-B14F-4D97-AF65-F5344CB8AC3E}">
        <p14:creationId xmlns:p14="http://schemas.microsoft.com/office/powerpoint/2010/main" val="41125233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82019" y="990600"/>
            <a:ext cx="2994581" cy="3200400"/>
          </a:xfrm>
        </p:spPr>
        <p:txBody>
          <a:bodyPr>
            <a:normAutofit/>
          </a:bodyPr>
          <a:lstStyle/>
          <a:p>
            <a:r>
              <a:rPr lang="sw-KE" sz="1600" b="1">
                <a:latin typeface="Calibri" panose="020F0502020204030204" pitchFamily="34" charset="0"/>
              </a:rPr>
              <a:t>UJUMBE MKUU:</a:t>
            </a:r>
          </a:p>
          <a:p>
            <a:r>
              <a:rPr lang="sw-KE" sz="1600">
                <a:latin typeface="Calibri" panose="020F0502020204030204" pitchFamily="34" charset="0"/>
              </a:rPr>
              <a:t>Ili ufanikiwe kutumia ARV, ni muhimu uelewe:</a:t>
            </a:r>
          </a:p>
          <a:p>
            <a:pPr marL="285750" indent="-285750">
              <a:buFont typeface="Wingdings" panose="05000000000000000000" pitchFamily="2" charset="2"/>
              <a:buChar char="Ø"/>
            </a:pPr>
            <a:r>
              <a:rPr lang="sw-KE" sz="1600">
                <a:latin typeface="Calibri" panose="020F0502020204030204" pitchFamily="34" charset="0"/>
              </a:rPr>
              <a:t>jinsi zinavyofanya kazi, </a:t>
            </a:r>
          </a:p>
          <a:p>
            <a:pPr marL="285750" indent="-285750">
              <a:buFont typeface="Wingdings" panose="05000000000000000000" pitchFamily="2" charset="2"/>
              <a:buChar char="Ø"/>
            </a:pPr>
            <a:r>
              <a:rPr lang="sw-KE" sz="1600">
                <a:latin typeface="Calibri" panose="020F0502020204030204" pitchFamily="34" charset="0"/>
              </a:rPr>
              <a:t>jinsi ya kuzimeza kila siku,</a:t>
            </a:r>
          </a:p>
          <a:p>
            <a:pPr marL="285750" indent="-285750">
              <a:buFont typeface="Wingdings" panose="05000000000000000000" pitchFamily="2" charset="2"/>
              <a:buChar char="Ø"/>
            </a:pPr>
            <a:r>
              <a:rPr lang="sw-KE" sz="1600">
                <a:latin typeface="Calibri" panose="020F0502020204030204" pitchFamily="34" charset="0"/>
              </a:rPr>
              <a:t>jinsi ya kuepuka au kudhibiti madhara.</a:t>
            </a:r>
          </a:p>
        </p:txBody>
      </p:sp>
      <p:sp>
        <p:nvSpPr>
          <p:cNvPr id="21" name="Content Placeholder 1"/>
          <p:cNvSpPr>
            <a:spLocks noGrp="1"/>
          </p:cNvSpPr>
          <p:nvPr>
            <p:ph sz="half" idx="1"/>
          </p:nvPr>
        </p:nvSpPr>
        <p:spPr>
          <a:xfrm>
            <a:off x="3688644" y="1057365"/>
            <a:ext cx="5226756" cy="4352836"/>
          </a:xfrm>
        </p:spPr>
        <p:txBody>
          <a:bodyPr>
            <a:normAutofit fontScale="92500" lnSpcReduction="20000"/>
          </a:bodyPr>
          <a:lstStyle/>
          <a:p>
            <a:r>
              <a:rPr lang="sw-KE" sz="1700" b="1">
                <a:latin typeface="Calibri" panose="020F0502020204030204" pitchFamily="34" charset="0"/>
              </a:rPr>
              <a:t>VIDOKEZO VYA KUJADILI:</a:t>
            </a:r>
          </a:p>
          <a:p>
            <a:r>
              <a:rPr lang="sw-KE" sz="1400">
                <a:latin typeface="Calibri" panose="020F0502020204030204" pitchFamily="34" charset="0"/>
              </a:rPr>
              <a:t>Mgonjwa anatatizika sana katika sehemu				           gani? (Ikiwa mgonjwa amejifungua katika  				        wiki 12 zilizopita na anampa mtoto ya ARV ya kuzuia maambukizo, kagua mada zilizo chini kwa dawa zake na pia za mtoto wake.)</a:t>
            </a:r>
          </a:p>
          <a:p>
            <a:pPr marL="285750" indent="-285750">
              <a:buFont typeface="Arial" panose="020B0604020202020204" pitchFamily="34" charset="0"/>
              <a:buChar char="•"/>
            </a:pPr>
            <a:r>
              <a:rPr lang="sw-KE" sz="1400" b="1">
                <a:latin typeface="Calibri" panose="020F0502020204030204" pitchFamily="34" charset="0"/>
              </a:rPr>
              <a:t>Majina na vipimo vya kumeza dawa</a:t>
            </a:r>
          </a:p>
          <a:p>
            <a:r>
              <a:rPr lang="sw-KE" sz="1400" b="1">
                <a:latin typeface="Calibri" panose="020F0502020204030204" pitchFamily="34" charset="0"/>
                <a:sym typeface="Wingdings" panose="05000000000000000000" pitchFamily="2" charset="2"/>
              </a:rPr>
              <a:t>	</a:t>
            </a:r>
            <a:r>
              <a:rPr lang="sw-KE" sz="1400">
                <a:latin typeface="Calibri" panose="020F0502020204030204" pitchFamily="34" charset="0"/>
                <a:sym typeface="Wingdings" panose="05000000000000000000" pitchFamily="2" charset="2"/>
              </a:rPr>
              <a:t> Toa elimu na karatasi za vidokezo.</a:t>
            </a:r>
          </a:p>
          <a:p>
            <a:pPr marL="285750" indent="-285750">
              <a:buFont typeface="Arial" panose="020B0604020202020204" pitchFamily="34" charset="0"/>
              <a:buChar char="•"/>
            </a:pPr>
            <a:r>
              <a:rPr lang="sw-KE" sz="1400" b="1">
                <a:latin typeface="Calibri" panose="020F0502020204030204" pitchFamily="34" charset="0"/>
              </a:rPr>
              <a:t>Jinsi dawa zinavyofanya kazi</a:t>
            </a:r>
          </a:p>
          <a:p>
            <a:r>
              <a:rPr lang="sw-KE" sz="1400" b="1">
                <a:latin typeface="Calibri" panose="020F0502020204030204" pitchFamily="34" charset="0"/>
                <a:sym typeface="Wingdings" panose="05000000000000000000" pitchFamily="2" charset="2"/>
              </a:rPr>
              <a:t>	 </a:t>
            </a:r>
            <a:r>
              <a:rPr lang="sw-KE" sz="1400">
                <a:latin typeface="Calibri" panose="020F0502020204030204" pitchFamily="34" charset="0"/>
                <a:sym typeface="Wingdings" panose="05000000000000000000" pitchFamily="2" charset="2"/>
              </a:rPr>
              <a:t>Kagua kazi za awali za ziara za awali au ujibu maswali.</a:t>
            </a:r>
          </a:p>
          <a:p>
            <a:pPr marL="285750" indent="-285750">
              <a:buFont typeface="Arial" panose="020B0604020202020204" pitchFamily="34" charset="0"/>
              <a:buChar char="•"/>
            </a:pPr>
            <a:r>
              <a:rPr lang="sw-KE" sz="1400" b="1">
                <a:latin typeface="Calibri" panose="020F0502020204030204" pitchFamily="34" charset="0"/>
              </a:rPr>
              <a:t>Manufaa ya afya</a:t>
            </a:r>
          </a:p>
          <a:p>
            <a:r>
              <a:rPr lang="sw-KE" sz="1400" b="1">
                <a:latin typeface="Calibri" panose="020F0502020204030204" pitchFamily="34" charset="0"/>
                <a:sym typeface="Wingdings" panose="05000000000000000000" pitchFamily="2" charset="2"/>
              </a:rPr>
              <a:t>	 </a:t>
            </a:r>
            <a:r>
              <a:rPr lang="sw-KE" sz="1400">
                <a:latin typeface="Calibri" panose="020F0502020204030204" pitchFamily="34" charset="0"/>
                <a:sym typeface="Wingdings" panose="05000000000000000000" pitchFamily="2" charset="2"/>
              </a:rPr>
              <a:t>Mwambie mgonjwa atumie ARV iwe anahisi nafuu au  		kuugua, isipokuwa akiagizwa vinginevyo na daktari.</a:t>
            </a:r>
          </a:p>
          <a:p>
            <a:pPr marL="346075" indent="-346075"/>
            <a:r>
              <a:rPr lang="sw-KE" sz="1400" b="1">
                <a:latin typeface="Calibri" panose="020F0502020204030204" pitchFamily="34" charset="0"/>
                <a:sym typeface="Wingdings" panose="05000000000000000000" pitchFamily="2" charset="2"/>
              </a:rPr>
              <a:t>	 </a:t>
            </a:r>
            <a:r>
              <a:rPr lang="sw-KE" sz="1400" u="sng">
                <a:latin typeface="Calibri" panose="020F0502020204030204" pitchFamily="34" charset="0"/>
                <a:sym typeface="Wingdings" panose="05000000000000000000" pitchFamily="2" charset="2"/>
              </a:rPr>
              <a:t>Wanawake wa mapema baada ya kujifungua</a:t>
            </a:r>
            <a:r>
              <a:rPr lang="sw-KE" sz="1400">
                <a:latin typeface="Calibri" panose="020F0502020204030204" pitchFamily="34" charset="0"/>
                <a:sym typeface="Wingdings" panose="05000000000000000000" pitchFamily="2" charset="2"/>
              </a:rPr>
              <a:t>: Mwagize mgonjwa ampe mtoto wake ARV kwa wiki chache za kwanza (___) za maisha.</a:t>
            </a:r>
          </a:p>
          <a:p>
            <a:r>
              <a:rPr lang="sw-KE" sz="1400" b="1">
                <a:latin typeface="Calibri" panose="020F0502020204030204" pitchFamily="34" charset="0"/>
                <a:sym typeface="Wingdings" panose="05000000000000000000" pitchFamily="2" charset="2"/>
              </a:rPr>
              <a:t>	</a:t>
            </a:r>
            <a:r>
              <a:rPr lang="sw-KE" sz="1400">
                <a:latin typeface="Calibri" panose="020F0502020204030204" pitchFamily="34" charset="0"/>
                <a:sym typeface="Wingdings" panose="05000000000000000000" pitchFamily="2" charset="2"/>
              </a:rPr>
              <a:t>Chunguza kama kuna imani mahsusi kuhusu ARV na afya, kwa mfano:</a:t>
            </a:r>
          </a:p>
          <a:p>
            <a:pPr marL="1106141" lvl="2" indent="-285750">
              <a:buFont typeface="Arial" panose="020B0604020202020204" pitchFamily="34" charset="0"/>
              <a:buChar char="•"/>
            </a:pPr>
            <a:r>
              <a:rPr lang="sw-KE" sz="1400">
                <a:latin typeface="Calibri" panose="020F0502020204030204" pitchFamily="34" charset="0"/>
                <a:sym typeface="Wingdings" panose="05000000000000000000" pitchFamily="2" charset="2"/>
              </a:rPr>
              <a:t>"Je! Umewasikia watu wengine wakisema mambo mabaya kuhusu kumeza ARV wakati wa ujauzito au kunyonyesha?" </a:t>
            </a:r>
          </a:p>
          <a:p>
            <a:pPr marL="1106141" lvl="2" indent="-285750">
              <a:buFont typeface="Arial" panose="020B0604020202020204" pitchFamily="34" charset="0"/>
              <a:buChar char="•"/>
            </a:pPr>
            <a:r>
              <a:rPr lang="sw-KE" sz="1400">
                <a:latin typeface="Calibri" panose="020F0502020204030204" pitchFamily="34" charset="0"/>
                <a:sym typeface="Wingdings" panose="05000000000000000000" pitchFamily="2" charset="2"/>
              </a:rPr>
              <a:t>"Je, kuna dawa nyinginezo ambazo unafikiri hufanya kazi vizuri zaidi kuliko ARV?"</a:t>
            </a:r>
          </a:p>
          <a:p>
            <a:pPr marL="285750" indent="-285750">
              <a:buFont typeface="Arial" panose="020B0604020202020204" pitchFamily="34" charset="0"/>
              <a:buChar char="•"/>
            </a:pPr>
            <a:r>
              <a:rPr lang="sw-KE" sz="1400" b="1">
                <a:latin typeface="Calibri" panose="020F0502020204030204" pitchFamily="34" charset="0"/>
              </a:rPr>
              <a:t>Kudhibiti madhara</a:t>
            </a:r>
          </a:p>
          <a:p>
            <a:r>
              <a:rPr lang="sw-KE" sz="1400" b="1">
                <a:latin typeface="Calibri" panose="020F0502020204030204" pitchFamily="34" charset="0"/>
                <a:sym typeface="Wingdings" panose="05000000000000000000" pitchFamily="2" charset="2"/>
              </a:rPr>
              <a:t>	 </a:t>
            </a:r>
            <a:r>
              <a:rPr lang="sw-KE" sz="1400">
                <a:latin typeface="Calibri" panose="020F0502020204030204" pitchFamily="34" charset="0"/>
                <a:sym typeface="Wingdings" panose="05000000000000000000" pitchFamily="2" charset="2"/>
              </a:rPr>
              <a:t>Meza mapja na chakula (kichefuchefu/maumivu ya kichwa).</a:t>
            </a:r>
          </a:p>
          <a:p>
            <a:r>
              <a:rPr lang="sw-KE" sz="1400" b="1">
                <a:latin typeface="Calibri" panose="020F0502020204030204" pitchFamily="34" charset="0"/>
                <a:sym typeface="Wingdings" panose="05000000000000000000" pitchFamily="2" charset="2"/>
              </a:rPr>
              <a:t>	 </a:t>
            </a:r>
            <a:r>
              <a:rPr lang="sw-KE" sz="1400">
                <a:latin typeface="Calibri" panose="020F0502020204030204" pitchFamily="34" charset="0"/>
                <a:sym typeface="Wingdings" panose="05000000000000000000" pitchFamily="2" charset="2"/>
              </a:rPr>
              <a:t>Meza usiku (kusinzia/ kuathiri hisia).</a:t>
            </a:r>
          </a:p>
          <a:p>
            <a:endParaRPr lang="en-US" sz="1400" dirty="0">
              <a:latin typeface="Calibri" panose="020F0502020204030204" pitchFamily="34" charset="0"/>
            </a:endParaRPr>
          </a:p>
        </p:txBody>
      </p:sp>
      <p:cxnSp>
        <p:nvCxnSpPr>
          <p:cNvPr id="15" name="Straight Connector 14"/>
          <p:cNvCxnSpPr/>
          <p:nvPr/>
        </p:nvCxnSpPr>
        <p:spPr>
          <a:xfrm>
            <a:off x="3581400" y="1057364"/>
            <a:ext cx="0" cy="45052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5"/>
          </a:solidFill>
        </p:spPr>
        <p:txBody>
          <a:bodyPr>
            <a:noAutofit/>
          </a:bodyPr>
          <a:lstStyle/>
          <a:p>
            <a:pPr algn="l"/>
            <a:r>
              <a:rPr lang="sw-KE" sz="2800">
                <a:solidFill>
                  <a:srgbClr val="FFFFFF"/>
                </a:solidFill>
                <a:latin typeface="Calibri" panose="020F0502020204030204" pitchFamily="34" charset="0"/>
              </a:rPr>
              <a:t>	16. Kuelewa ARV zako</a:t>
            </a:r>
          </a:p>
        </p:txBody>
      </p:sp>
      <p:sp>
        <p:nvSpPr>
          <p:cNvPr id="28" name="Rectangle 27"/>
          <p:cNvSpPr/>
          <p:nvPr/>
        </p:nvSpPr>
        <p:spPr>
          <a:xfrm>
            <a:off x="4038600" y="5486400"/>
            <a:ext cx="4784244" cy="10668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4131156" y="5410200"/>
            <a:ext cx="4860444" cy="1143000"/>
          </a:xfrm>
        </p:spPr>
        <p:txBody>
          <a:bodyPr>
            <a:normAutofit fontScale="47500" lnSpcReduction="20000"/>
          </a:bodyPr>
          <a:lstStyle/>
          <a:p>
            <a:r>
              <a:rPr lang="sw-KE" sz="2100" b="1">
                <a:latin typeface="Calibri" panose="020F0502020204030204" pitchFamily="34" charset="0"/>
              </a:rPr>
              <a:t>	</a:t>
            </a:r>
            <a:r>
              <a:rPr lang="sw-KE" sz="2500" b="1">
                <a:latin typeface="Calibri" panose="020F0502020204030204" pitchFamily="34" charset="0"/>
              </a:rPr>
              <a:t>    </a:t>
            </a:r>
          </a:p>
          <a:p>
            <a:r>
              <a:rPr lang="sw-KE" sz="2500" b="1">
                <a:latin typeface="Calibri" panose="020F0502020204030204" pitchFamily="34" charset="0"/>
              </a:rPr>
              <a:t>	</a:t>
            </a:r>
            <a:r>
              <a:rPr lang="sw-KE" sz="3800" b="1">
                <a:latin typeface="Calibri" panose="020F0502020204030204" pitchFamily="34" charset="0"/>
              </a:rPr>
              <a:t>   </a:t>
            </a:r>
            <a:r>
              <a:rPr lang="sw-KE" sz="3200" b="1">
                <a:latin typeface="Calibri" panose="020F0502020204030204" pitchFamily="34" charset="0"/>
              </a:rPr>
              <a:t>Hati</a:t>
            </a:r>
          </a:p>
          <a:p>
            <a:endParaRPr lang="en-US" sz="2300" b="1" dirty="0">
              <a:latin typeface="Calibri" panose="020F0502020204030204" pitchFamily="34" charset="0"/>
            </a:endParaRPr>
          </a:p>
          <a:p>
            <a:r>
              <a:rPr lang="sw-KE" sz="2500">
                <a:latin typeface="Calibri" panose="020F0502020204030204" pitchFamily="34" charset="0"/>
              </a:rPr>
              <a:t>Weka mipango iliyopangwa ili kushughulikia vizuizi vilivyotambuliwa na mgonjwa </a:t>
            </a:r>
            <a:r>
              <a:rPr lang="sw-KE" sz="2500" b="1">
                <a:latin typeface="Calibri" panose="020F0502020204030204" pitchFamily="34" charset="0"/>
              </a:rPr>
              <a:t>Zana ya Mpango wa Uzingatiaji Ulioboreshwa.</a:t>
            </a:r>
          </a:p>
        </p:txBody>
      </p:sp>
      <p:pic>
        <p:nvPicPr>
          <p:cNvPr id="30"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5562600"/>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282019" y="3048000"/>
            <a:ext cx="2971800" cy="3619957"/>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Content Placeholder 1"/>
          <p:cNvSpPr>
            <a:spLocks noGrp="1"/>
          </p:cNvSpPr>
          <p:nvPr>
            <p:ph sz="half" idx="1"/>
          </p:nvPr>
        </p:nvSpPr>
        <p:spPr>
          <a:xfrm>
            <a:off x="914400" y="3200400"/>
            <a:ext cx="2286000" cy="3345979"/>
          </a:xfrm>
        </p:spPr>
        <p:txBody>
          <a:bodyPr>
            <a:noAutofit/>
          </a:bodyPr>
          <a:lstStyle/>
          <a:p>
            <a:r>
              <a:rPr lang="sw-KE" sz="1300" b="1">
                <a:latin typeface="Calibri" panose="020F0502020204030204" pitchFamily="34" charset="0"/>
              </a:rPr>
              <a:t>Hebu Tukague:</a:t>
            </a:r>
          </a:p>
          <a:p>
            <a:pPr marL="285750" indent="-285750">
              <a:buFont typeface="Arial" panose="020B0604020202020204" pitchFamily="34" charset="0"/>
              <a:buChar char="•"/>
            </a:pPr>
            <a:r>
              <a:rPr lang="sw-KE" sz="1300">
                <a:latin typeface="Calibri" panose="020F0502020204030204" pitchFamily="34" charset="0"/>
              </a:rPr>
              <a:t>Hebu turejelee maagizo haya tena ili tuone kama una maswali yoyote. </a:t>
            </a:r>
          </a:p>
          <a:p>
            <a:pPr marL="285750" indent="-285750">
              <a:buFont typeface="Arial" panose="020B0604020202020204" pitchFamily="34" charset="0"/>
              <a:buChar char="•"/>
            </a:pPr>
            <a:r>
              <a:rPr lang="sw-KE" sz="1300">
                <a:latin typeface="Calibri" panose="020F0502020204030204" pitchFamily="34" charset="0"/>
              </a:rPr>
              <a:t>Je, unaweza kuniambia unachoelewa kuhusu kazi ya ARV na jinsi unapaswa kuzimeza, na vidokezo vya kuepuka madhara? </a:t>
            </a:r>
          </a:p>
          <a:p>
            <a:pPr marL="285750" indent="-285750">
              <a:buFont typeface="Arial" panose="020B0604020202020204" pitchFamily="34" charset="0"/>
              <a:buChar char="•"/>
            </a:pPr>
            <a:r>
              <a:rPr lang="sw-KE" sz="1300" b="1" u="sng">
                <a:latin typeface="Calibri" panose="020F0502020204030204" pitchFamily="34" charset="0"/>
                <a:sym typeface="Wingdings" panose="05000000000000000000" pitchFamily="2" charset="2"/>
              </a:rPr>
              <a:t>Wanawake wa mapema baada ya kujifungua</a:t>
            </a:r>
            <a:r>
              <a:rPr lang="sw-KE" sz="1300">
                <a:latin typeface="Calibri" panose="020F0502020204030204" pitchFamily="34" charset="0"/>
                <a:sym typeface="Wingdings" panose="05000000000000000000" pitchFamily="2" charset="2"/>
              </a:rPr>
              <a:t>: Je, unapaswa kuacha kumpa mtoto ARV ya kuzuia maambukizo wakati gani?</a:t>
            </a:r>
          </a:p>
          <a:p>
            <a:pPr marL="285750" indent="-285750">
              <a:buFont typeface="Arial" panose="020B0604020202020204" pitchFamily="34" charset="0"/>
              <a:buChar char="•"/>
            </a:pPr>
            <a:r>
              <a:rPr lang="sw-KE" sz="1300" i="1">
                <a:latin typeface="Calibri" panose="020F0502020204030204" pitchFamily="34" charset="0"/>
              </a:rPr>
              <a:t>Mpe mgonjwa vidokezo vilivyoandikwa ikiwa vipo.</a:t>
            </a:r>
          </a:p>
          <a:p>
            <a:pPr marL="285750" indent="-285750">
              <a:buFont typeface="Arial" panose="020B0604020202020204" pitchFamily="34" charset="0"/>
              <a:buChar char="•"/>
            </a:pPr>
            <a:endParaRPr lang="en-US" sz="1400" dirty="0">
              <a:latin typeface="Calibri" panose="020F0502020204030204" pitchFamily="34" charset="0"/>
            </a:endParaRPr>
          </a:p>
        </p:txBody>
      </p:sp>
      <p:pic>
        <p:nvPicPr>
          <p:cNvPr id="33" name="Picture 4" descr="C:\Users\rlw2177\AppData\Local\Microsoft\Windows\Temporary Internet Files\Content.IE5\BZGY2YB0\137171418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789" y="3200400"/>
            <a:ext cx="544830" cy="8025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4BAE2A9-F03A-4C69-B2AE-D4B7D28A45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459" y="288253"/>
            <a:ext cx="1875479" cy="1325880"/>
          </a:xfrm>
          <a:prstGeom prst="rect">
            <a:avLst/>
          </a:prstGeom>
          <a:ln w="9525">
            <a:solidFill>
              <a:schemeClr val="tx1"/>
            </a:solidFill>
          </a:ln>
        </p:spPr>
      </p:pic>
    </p:spTree>
    <p:extLst>
      <p:ext uri="{BB962C8B-B14F-4D97-AF65-F5344CB8AC3E}">
        <p14:creationId xmlns:p14="http://schemas.microsoft.com/office/powerpoint/2010/main" val="14933894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5"/>
          </a:solidFill>
        </p:spPr>
        <p:txBody>
          <a:bodyPr>
            <a:noAutofit/>
          </a:bodyPr>
          <a:lstStyle/>
          <a:p>
            <a:pPr algn="l"/>
            <a:r>
              <a:rPr lang="sw-KE" sz="2800">
                <a:solidFill>
                  <a:srgbClr val="FFFFFF"/>
                </a:solidFill>
                <a:latin typeface="Calibri" panose="020F0502020204030204" pitchFamily="34" charset="0"/>
              </a:rPr>
              <a:t>	17. Kudhibiti faragha na kupata usaidizi</a:t>
            </a:r>
          </a:p>
        </p:txBody>
      </p:sp>
      <p:sp>
        <p:nvSpPr>
          <p:cNvPr id="5" name="TextBox 4"/>
          <p:cNvSpPr txBox="1"/>
          <p:nvPr/>
        </p:nvSpPr>
        <p:spPr>
          <a:xfrm>
            <a:off x="615279" y="5257800"/>
            <a:ext cx="4109121" cy="1323439"/>
          </a:xfrm>
          <a:prstGeom prst="rect">
            <a:avLst/>
          </a:prstGeom>
          <a:noFill/>
        </p:spPr>
        <p:txBody>
          <a:bodyPr wrap="square" numCol="1" rtlCol="0">
            <a:spAutoFit/>
          </a:bodyPr>
          <a:lstStyle/>
          <a:p>
            <a:pPr marL="285750" indent="-285750">
              <a:buFont typeface="Wingdings" panose="05000000000000000000" pitchFamily="2" charset="2"/>
              <a:buChar char="Ø"/>
            </a:pPr>
            <a:r>
              <a:rPr lang="sw-KE" sz="2000">
                <a:latin typeface="Calibri" panose="020F0502020204030204" pitchFamily="34" charset="0"/>
              </a:rPr>
              <a:t>Faragha yako ni muhimu na inapaswa kuheshimiwa.	</a:t>
            </a:r>
          </a:p>
          <a:p>
            <a:endParaRPr lang="en-US" sz="2000" dirty="0">
              <a:latin typeface="Calibri" panose="020F0502020204030204" pitchFamily="34" charset="0"/>
            </a:endParaRPr>
          </a:p>
          <a:p>
            <a:pPr lvl="1"/>
            <a:endParaRPr lang="en-US" sz="2000" dirty="0">
              <a:latin typeface="Calibri" panose="020F0502020204030204" pitchFamily="34" charset="0"/>
            </a:endParaRPr>
          </a:p>
        </p:txBody>
      </p:sp>
      <p:sp>
        <p:nvSpPr>
          <p:cNvPr id="8" name="TextBox 7"/>
          <p:cNvSpPr txBox="1"/>
          <p:nvPr/>
        </p:nvSpPr>
        <p:spPr>
          <a:xfrm>
            <a:off x="5257800" y="5257800"/>
            <a:ext cx="3657600" cy="1631216"/>
          </a:xfrm>
          <a:prstGeom prst="rect">
            <a:avLst/>
          </a:prstGeom>
          <a:noFill/>
        </p:spPr>
        <p:txBody>
          <a:bodyPr wrap="square" numCol="1" rtlCol="0">
            <a:spAutoFit/>
          </a:bodyPr>
          <a:lstStyle/>
          <a:p>
            <a:pPr marL="285750" indent="-285750">
              <a:buFont typeface="Wingdings" panose="05000000000000000000" pitchFamily="2" charset="2"/>
              <a:buChar char="Ø"/>
            </a:pPr>
            <a:r>
              <a:rPr lang="sw-KE" sz="2000">
                <a:latin typeface="Calibri" panose="020F0502020204030204" pitchFamily="34" charset="0"/>
              </a:rPr>
              <a:t>Kufichua hali yako kwa mtu unayemwamini kunaweza kukusaidia kumeza ARV zako kila siku.</a:t>
            </a:r>
          </a:p>
          <a:p>
            <a:endParaRPr lang="en-US" sz="2000" dirty="0">
              <a:latin typeface="Calibri" panose="020F0502020204030204" pitchFamily="34" charset="0"/>
            </a:endParaRPr>
          </a:p>
          <a:p>
            <a:pPr lvl="1"/>
            <a:endParaRPr lang="en-US" sz="2000" dirty="0">
              <a:latin typeface="Calibri" panose="020F0502020204030204" pitchFamily="34" charset="0"/>
            </a:endParaRPr>
          </a:p>
        </p:txBody>
      </p:sp>
      <p:pic>
        <p:nvPicPr>
          <p:cNvPr id="3" name="Picture 2">
            <a:extLst>
              <a:ext uri="{FF2B5EF4-FFF2-40B4-BE49-F238E27FC236}">
                <a16:creationId xmlns:a16="http://schemas.microsoft.com/office/drawing/2014/main" id="{42C26161-53BE-428C-8024-0EFD3B2862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 y="1499320"/>
            <a:ext cx="4846320" cy="3529880"/>
          </a:xfrm>
          <a:prstGeom prst="rect">
            <a:avLst/>
          </a:prstGeom>
        </p:spPr>
      </p:pic>
      <p:pic>
        <p:nvPicPr>
          <p:cNvPr id="7" name="Picture 6">
            <a:extLst>
              <a:ext uri="{FF2B5EF4-FFF2-40B4-BE49-F238E27FC236}">
                <a16:creationId xmlns:a16="http://schemas.microsoft.com/office/drawing/2014/main" id="{9A0055A3-F149-4B81-9C27-65A71B270B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556"/>
          <a:stretch/>
        </p:blipFill>
        <p:spPr>
          <a:xfrm>
            <a:off x="5334000" y="1143000"/>
            <a:ext cx="3200400" cy="3886200"/>
          </a:xfrm>
          <a:prstGeom prst="rect">
            <a:avLst/>
          </a:prstGeom>
        </p:spPr>
      </p:pic>
    </p:spTree>
    <p:extLst>
      <p:ext uri="{BB962C8B-B14F-4D97-AF65-F5344CB8AC3E}">
        <p14:creationId xmlns:p14="http://schemas.microsoft.com/office/powerpoint/2010/main" val="21791644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057365"/>
            <a:ext cx="2819400" cy="2524036"/>
          </a:xfrm>
        </p:spPr>
        <p:txBody>
          <a:bodyPr>
            <a:normAutofit/>
          </a:bodyPr>
          <a:lstStyle/>
          <a:p>
            <a:r>
              <a:rPr lang="sw-KE" sz="16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Faragha yako ni muhimu na inapaswa kuheshimiwa.</a:t>
            </a:r>
          </a:p>
          <a:p>
            <a:pPr marL="285750" indent="-285750">
              <a:buFont typeface="Wingdings" panose="05000000000000000000" pitchFamily="2" charset="2"/>
              <a:buChar char="Ø"/>
            </a:pPr>
            <a:r>
              <a:rPr lang="sw-KE" sz="1600">
                <a:latin typeface="Calibri" panose="020F0502020204030204" pitchFamily="34" charset="0"/>
              </a:rPr>
              <a:t>Kufichua hali yako kwa mtu unayemwamini kunaweza kukusaidia kumeza ARV zako kila siku.</a:t>
            </a:r>
          </a:p>
        </p:txBody>
      </p:sp>
      <p:sp>
        <p:nvSpPr>
          <p:cNvPr id="21" name="Content Placeholder 1"/>
          <p:cNvSpPr>
            <a:spLocks noGrp="1"/>
          </p:cNvSpPr>
          <p:nvPr>
            <p:ph sz="half" idx="1"/>
          </p:nvPr>
        </p:nvSpPr>
        <p:spPr>
          <a:xfrm>
            <a:off x="3688644" y="1057365"/>
            <a:ext cx="5226756" cy="5495836"/>
          </a:xfrm>
        </p:spPr>
        <p:txBody>
          <a:bodyPr>
            <a:normAutofit fontScale="85000" lnSpcReduction="10000"/>
          </a:bodyPr>
          <a:lstStyle/>
          <a:p>
            <a:r>
              <a:rPr lang="sw-KE" sz="1700" b="1">
                <a:latin typeface="Calibri" panose="020F0502020204030204" pitchFamily="34" charset="0"/>
              </a:rPr>
              <a:t>VIDOKEZO VYA KUJADILI:</a:t>
            </a:r>
          </a:p>
          <a:p>
            <a:r>
              <a:rPr lang="sw-KE" sz="1400">
                <a:latin typeface="Calibri" panose="020F0502020204030204" pitchFamily="34" charset="0"/>
              </a:rPr>
              <a:t>Njia za kulinda faragha:</a:t>
            </a:r>
          </a:p>
          <a:p>
            <a:pPr marL="285750" indent="-285750">
              <a:buFont typeface="Arial" panose="020B0604020202020204" pitchFamily="34" charset="0"/>
              <a:buChar char="•"/>
            </a:pPr>
            <a:r>
              <a:rPr lang="sw-KE" sz="1400">
                <a:latin typeface="Calibri" panose="020F0502020204030204" pitchFamily="34" charset="0"/>
              </a:rPr>
              <a:t>Tumia chupa ya vidonge isiyo na alama.</a:t>
            </a:r>
          </a:p>
          <a:p>
            <a:pPr marL="285750" indent="-285750">
              <a:buFont typeface="Arial" panose="020B0604020202020204" pitchFamily="34" charset="0"/>
              <a:buChar char="•"/>
            </a:pPr>
            <a:r>
              <a:rPr lang="sw-KE" sz="1400">
                <a:latin typeface="Calibri" panose="020F0502020204030204" pitchFamily="34" charset="0"/>
              </a:rPr>
              <a:t>Tumia visanduku vya vidonge badala ya chupa.</a:t>
            </a:r>
          </a:p>
          <a:p>
            <a:pPr marL="285750" indent="-285750">
              <a:buFont typeface="Arial" panose="020B0604020202020204" pitchFamily="34" charset="0"/>
              <a:buChar char="•"/>
            </a:pPr>
            <a:r>
              <a:rPr lang="sw-KE" sz="1400">
                <a:latin typeface="Calibri" panose="020F0502020204030204" pitchFamily="34" charset="0"/>
              </a:rPr>
              <a:t>Jadili kuhusu mahali ambapo mgonjwa anaweza kuweka ARV mbali na watu wengine, lakini mahali ambapo anaweza kuziona/kusifikia kwa urahisi.</a:t>
            </a:r>
          </a:p>
          <a:p>
            <a:pPr marL="285750" indent="-285750">
              <a:buFont typeface="Arial" panose="020B0604020202020204" pitchFamily="34" charset="0"/>
              <a:buChar char="•"/>
            </a:pPr>
            <a:endParaRPr lang="en-US" sz="1400" dirty="0">
              <a:latin typeface="Calibri" panose="020F0502020204030204" pitchFamily="34" charset="0"/>
            </a:endParaRPr>
          </a:p>
          <a:p>
            <a:r>
              <a:rPr lang="sw-KE" sz="1400">
                <a:latin typeface="Calibri" panose="020F0502020204030204" pitchFamily="34" charset="0"/>
              </a:rPr>
              <a:t>Jadili njia za kuamua nani atashirikiwa maelezo ya utambuzi wake na jinsi ya kuyashiriki. Mpe mgonjwa karatasi za vidokezo na maelezo ili vimsaidie ikihitajika.</a:t>
            </a:r>
          </a:p>
          <a:p>
            <a:pPr marL="285750" indent="-285750">
              <a:buFont typeface="Arial" panose="020B0604020202020204" pitchFamily="34" charset="0"/>
              <a:buChar char="•"/>
            </a:pPr>
            <a:r>
              <a:rPr lang="sw-KE" sz="1400">
                <a:latin typeface="Calibri" panose="020F0502020204030204" pitchFamily="34" charset="0"/>
              </a:rPr>
              <a:t>Unadhani ni sababu gani ambazo ni zinawez kumlazimisha mtu kushiriki hali yako kwa wengine?</a:t>
            </a:r>
          </a:p>
          <a:p>
            <a:pPr marL="285750" indent="-285750">
              <a:buFont typeface="Arial" panose="020B0604020202020204" pitchFamily="34" charset="0"/>
              <a:buChar char="•"/>
            </a:pPr>
            <a:r>
              <a:rPr lang="sw-KE" sz="1400">
                <a:latin typeface="Calibri" panose="020F0502020204030204" pitchFamily="34" charset="0"/>
              </a:rPr>
              <a:t>Ni manufaa gani mtu akijua hali yako?</a:t>
            </a:r>
          </a:p>
          <a:p>
            <a:pPr marL="285750" indent="-285750">
              <a:buFont typeface="Arial" panose="020B0604020202020204" pitchFamily="34" charset="0"/>
              <a:buChar char="•"/>
            </a:pPr>
            <a:r>
              <a:rPr lang="sw-KE" sz="1400">
                <a:latin typeface="Calibri" panose="020F0502020204030204" pitchFamily="34" charset="0"/>
              </a:rPr>
              <a:t>Unaamuaje kama unaweza kumwamini mtu?</a:t>
            </a:r>
          </a:p>
          <a:p>
            <a:pPr marL="285750" indent="-285750">
              <a:buFont typeface="Arial" panose="020B0604020202020204" pitchFamily="34" charset="0"/>
              <a:buChar char="•"/>
            </a:pPr>
            <a:r>
              <a:rPr lang="sw-KE" sz="1400">
                <a:latin typeface="Calibri" panose="020F0502020204030204" pitchFamily="34" charset="0"/>
              </a:rPr>
              <a:t>Utmawambiaje mtu hali yako?</a:t>
            </a:r>
          </a:p>
          <a:p>
            <a:pPr marL="285750" indent="-285750">
              <a:buFont typeface="Arial" panose="020B0604020202020204" pitchFamily="34" charset="0"/>
              <a:buChar char="•"/>
            </a:pPr>
            <a:r>
              <a:rPr lang="sw-KE" sz="1400">
                <a:latin typeface="Calibri" panose="020F0502020204030204" pitchFamily="34" charset="0"/>
              </a:rPr>
              <a:t>Je, una hofu kuwa huenda ukaadhirika ukifunua hali yako ya HIV?</a:t>
            </a:r>
          </a:p>
          <a:p>
            <a:pPr marL="285750" indent="-285750">
              <a:buFont typeface="Arial" panose="020B0604020202020204" pitchFamily="34" charset="0"/>
              <a:buChar char="•"/>
            </a:pPr>
            <a:r>
              <a:rPr lang="sw-KE" sz="1400">
                <a:latin typeface="Calibri" panose="020F0502020204030204" pitchFamily="34" charset="0"/>
              </a:rPr>
              <a:t>Ikiwa mtu aliuliza kuhusu hali ya HIV ya mtoto wako au kwa nini mtoto anameza ARV, utasema nini?</a:t>
            </a:r>
          </a:p>
          <a:p>
            <a:pPr marL="285750" indent="-285750">
              <a:buFont typeface="Arial" panose="020B0604020202020204" pitchFamily="34" charset="0"/>
              <a:buChar char="•"/>
            </a:pPr>
            <a:r>
              <a:rPr lang="sw-KE" sz="1400">
                <a:latin typeface="Calibri" panose="020F0502020204030204" pitchFamily="34" charset="0"/>
              </a:rPr>
              <a:t>Je, kuna mtu anayemtunza/atakayemtunza mtoto wako? Je, utamwambia/umemwambia nini mtu huyo kuhusu hali yako ya HIV? Je, utamwambia mtu huyo kuhusu hali ya HIV ya mtoto wako? Kuhusu hatari yake ya kuambukizwa HIV na mtoto wako?</a:t>
            </a:r>
          </a:p>
          <a:p>
            <a:pPr marL="285750" indent="-285750">
              <a:buFont typeface="Arial" panose="020B0604020202020204" pitchFamily="34" charset="0"/>
              <a:buChar char="•"/>
            </a:pPr>
            <a:endParaRPr lang="en-US" sz="1400" dirty="0">
              <a:latin typeface="Calibri" panose="020F0502020204030204" pitchFamily="34" charset="0"/>
            </a:endParaRPr>
          </a:p>
          <a:p>
            <a:r>
              <a:rPr lang="sw-KE" sz="1400">
                <a:latin typeface="Calibri" panose="020F0502020204030204" pitchFamily="34" charset="0"/>
              </a:rPr>
              <a:t>Ikiwa mtu huyu ana mahusiano ya kimapenzi:</a:t>
            </a:r>
          </a:p>
          <a:p>
            <a:pPr marL="285750" indent="-285750">
              <a:buFont typeface="Arial" panose="020B0604020202020204" pitchFamily="34" charset="0"/>
              <a:buChar char="•"/>
            </a:pPr>
            <a:r>
              <a:rPr lang="sw-KE" sz="1400">
                <a:latin typeface="Calibri" panose="020F0502020204030204" pitchFamily="34" charset="0"/>
              </a:rPr>
              <a:t>Unawezaje na kwa njia gani kumnufaisha mpenzio ikiwa utameza ARV zako kila siku?</a:t>
            </a:r>
          </a:p>
          <a:p>
            <a:pPr marL="285750" indent="-285750">
              <a:buFont typeface="Arial" panose="020B0604020202020204" pitchFamily="34" charset="0"/>
              <a:buChar char="•"/>
            </a:pPr>
            <a:r>
              <a:rPr lang="sw-KE" sz="1400">
                <a:latin typeface="Calibri" panose="020F0502020204030204" pitchFamily="34" charset="0"/>
              </a:rPr>
              <a:t>Unafikiri mpenzi wako anaweza kukusaidia kwa njia gani kumeza ARV zako?</a:t>
            </a:r>
          </a:p>
          <a:p>
            <a:pPr marL="285750" indent="-285750">
              <a:buFont typeface="Arial" panose="020B0604020202020204" pitchFamily="34" charset="0"/>
              <a:buChar char="•"/>
            </a:pPr>
            <a:r>
              <a:rPr lang="sw-KE" sz="1400">
                <a:latin typeface="Calibri" panose="020F0502020204030204" pitchFamily="34" charset="0"/>
              </a:rPr>
              <a:t>Unafikiri mpenzi wako anaweza kukusaidia kwa njia gani kumpa mtoto wako ARV?</a:t>
            </a:r>
          </a:p>
          <a:p>
            <a:endParaRPr lang="en-US" sz="1400" dirty="0">
              <a:latin typeface="Calibri" panose="020F0502020204030204" pitchFamily="34" charset="0"/>
            </a:endParaRPr>
          </a:p>
        </p:txBody>
      </p:sp>
      <p:cxnSp>
        <p:nvCxnSpPr>
          <p:cNvPr id="15" name="Straight Connector 14"/>
          <p:cNvCxnSpPr/>
          <p:nvPr/>
        </p:nvCxnSpPr>
        <p:spPr>
          <a:xfrm>
            <a:off x="3581400" y="1057364"/>
            <a:ext cx="0" cy="55720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5"/>
          </a:solidFill>
        </p:spPr>
        <p:txBody>
          <a:bodyPr>
            <a:noAutofit/>
          </a:bodyPr>
          <a:lstStyle/>
          <a:p>
            <a:pPr algn="l"/>
            <a:r>
              <a:rPr lang="sw-KE" sz="2800">
                <a:solidFill>
                  <a:srgbClr val="FFFFFF"/>
                </a:solidFill>
                <a:latin typeface="Calibri" panose="020F0502020204030204" pitchFamily="34" charset="0"/>
              </a:rPr>
              <a:t>	17. Kudhibiti faragha na kupata usaidizi</a:t>
            </a:r>
          </a:p>
        </p:txBody>
      </p:sp>
      <p:sp>
        <p:nvSpPr>
          <p:cNvPr id="28" name="Rectangle 27"/>
          <p:cNvSpPr/>
          <p:nvPr/>
        </p:nvSpPr>
        <p:spPr>
          <a:xfrm>
            <a:off x="193964" y="3886200"/>
            <a:ext cx="3059121" cy="12954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244956" y="3962400"/>
            <a:ext cx="3008129" cy="1066800"/>
          </a:xfrm>
        </p:spPr>
        <p:txBody>
          <a:bodyPr>
            <a:normAutofit fontScale="40000" lnSpcReduction="20000"/>
          </a:bodyPr>
          <a:lstStyle/>
          <a:p>
            <a:r>
              <a:rPr lang="sw-KE" sz="2100" b="1">
                <a:latin typeface="Calibri" panose="020F0502020204030204" pitchFamily="34" charset="0"/>
              </a:rPr>
              <a:t>	</a:t>
            </a:r>
            <a:r>
              <a:rPr lang="sw-KE" sz="2500" b="1">
                <a:latin typeface="Calibri" panose="020F0502020204030204" pitchFamily="34" charset="0"/>
              </a:rPr>
              <a:t>    </a:t>
            </a:r>
          </a:p>
          <a:p>
            <a:r>
              <a:rPr lang="sw-KE" sz="2500" b="1">
                <a:latin typeface="Calibri" panose="020F0502020204030204" pitchFamily="34" charset="0"/>
              </a:rPr>
              <a:t>	</a:t>
            </a:r>
            <a:r>
              <a:rPr lang="sw-KE" sz="3800" b="1">
                <a:latin typeface="Calibri" panose="020F0502020204030204" pitchFamily="34" charset="0"/>
              </a:rPr>
              <a:t>   Hati</a:t>
            </a:r>
          </a:p>
          <a:p>
            <a:endParaRPr lang="en-US" sz="2500" b="1" dirty="0">
              <a:latin typeface="Calibri" panose="020F0502020204030204" pitchFamily="34" charset="0"/>
            </a:endParaRPr>
          </a:p>
          <a:p>
            <a:r>
              <a:rPr lang="sw-KE" sz="3000">
                <a:latin typeface="Calibri" panose="020F0502020204030204" pitchFamily="34" charset="0"/>
              </a:rPr>
              <a:t>Weka mipango iliyopangwa ili kushughulikia vizuizi vilivyotambuliwa na mgonjwa </a:t>
            </a:r>
            <a:r>
              <a:rPr lang="sw-KE" sz="3000" b="1">
                <a:latin typeface="Calibri" panose="020F0502020204030204" pitchFamily="34" charset="0"/>
              </a:rPr>
              <a:t>Zana ya Mpango wa Uzingatiaji Ulioboreshwa.</a:t>
            </a:r>
          </a:p>
        </p:txBody>
      </p:sp>
      <p:pic>
        <p:nvPicPr>
          <p:cNvPr id="30"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164" y="3962399"/>
            <a:ext cx="533400" cy="4637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2C26161-53BE-428C-8024-0EFD3B2862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798" y="282103"/>
            <a:ext cx="1828800" cy="1332030"/>
          </a:xfrm>
          <a:prstGeom prst="rect">
            <a:avLst/>
          </a:prstGeom>
          <a:ln>
            <a:solidFill>
              <a:schemeClr val="tx1"/>
            </a:solidFill>
          </a:ln>
        </p:spPr>
      </p:pic>
    </p:spTree>
    <p:extLst>
      <p:ext uri="{BB962C8B-B14F-4D97-AF65-F5344CB8AC3E}">
        <p14:creationId xmlns:p14="http://schemas.microsoft.com/office/powerpoint/2010/main" val="6738839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4"/>
          </a:solidFill>
        </p:spPr>
        <p:txBody>
          <a:bodyPr>
            <a:noAutofit/>
          </a:bodyPr>
          <a:lstStyle/>
          <a:p>
            <a:pPr algn="l"/>
            <a:r>
              <a:rPr lang="sw-KE" sz="2600">
                <a:solidFill>
                  <a:srgbClr val="FFFFFF"/>
                </a:solidFill>
                <a:latin typeface="Calibri" panose="020F0502020204030204" pitchFamily="34" charset="0"/>
              </a:rPr>
              <a:t>	18. Fuatilia jinsi unavyotumia ARV</a:t>
            </a:r>
          </a:p>
        </p:txBody>
      </p:sp>
      <p:sp>
        <p:nvSpPr>
          <p:cNvPr id="4" name="TextBox 3"/>
          <p:cNvSpPr txBox="1"/>
          <p:nvPr/>
        </p:nvSpPr>
        <p:spPr>
          <a:xfrm>
            <a:off x="6324600" y="2362200"/>
            <a:ext cx="2528969" cy="1631216"/>
          </a:xfrm>
          <a:prstGeom prst="rect">
            <a:avLst/>
          </a:prstGeom>
          <a:noFill/>
        </p:spPr>
        <p:txBody>
          <a:bodyPr wrap="square" rtlCol="0">
            <a:spAutoFit/>
          </a:bodyPr>
          <a:lstStyle/>
          <a:p>
            <a:pPr marL="285750" indent="-285750">
              <a:buFont typeface="Wingdings" panose="05000000000000000000" pitchFamily="2" charset="2"/>
              <a:buChar char="Ø"/>
            </a:pPr>
            <a:r>
              <a:rPr lang="sw-KE" sz="2000">
                <a:latin typeface="Calibri" panose="020F0502020204030204" pitchFamily="34" charset="0"/>
              </a:rPr>
              <a:t>Tutakagua pamoja mpango uliowekwa wakati uliopita ili tuone jinsi unavyomeza ARV.</a:t>
            </a:r>
          </a:p>
        </p:txBody>
      </p:sp>
      <p:pic>
        <p:nvPicPr>
          <p:cNvPr id="3" name="Picture 2">
            <a:extLst>
              <a:ext uri="{FF2B5EF4-FFF2-40B4-BE49-F238E27FC236}">
                <a16:creationId xmlns:a16="http://schemas.microsoft.com/office/drawing/2014/main" id="{6193AED0-A3E2-4D54-9996-736898071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370" y="881340"/>
            <a:ext cx="4297339" cy="5900460"/>
          </a:xfrm>
          <a:prstGeom prst="rect">
            <a:avLst/>
          </a:prstGeom>
        </p:spPr>
      </p:pic>
    </p:spTree>
    <p:extLst>
      <p:ext uri="{BB962C8B-B14F-4D97-AF65-F5344CB8AC3E}">
        <p14:creationId xmlns:p14="http://schemas.microsoft.com/office/powerpoint/2010/main" val="1514911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1066800"/>
            <a:ext cx="2590800" cy="3200400"/>
          </a:xfrm>
        </p:spPr>
        <p:txBody>
          <a:bodyPr>
            <a:normAutofit/>
          </a:bodyPr>
          <a:lstStyle/>
          <a:p>
            <a:r>
              <a:rPr lang="sw-KE" sz="16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Tutakagua pamoja mpango uliowekwa wakati uliopita ili tuone jinsi unavyomeza ARV.</a:t>
            </a:r>
          </a:p>
        </p:txBody>
      </p:sp>
      <p:sp>
        <p:nvSpPr>
          <p:cNvPr id="21" name="Content Placeholder 1"/>
          <p:cNvSpPr>
            <a:spLocks noGrp="1"/>
          </p:cNvSpPr>
          <p:nvPr>
            <p:ph sz="half" idx="1"/>
          </p:nvPr>
        </p:nvSpPr>
        <p:spPr>
          <a:xfrm>
            <a:off x="2819400" y="1057364"/>
            <a:ext cx="6096000" cy="2910808"/>
          </a:xfrm>
        </p:spPr>
        <p:txBody>
          <a:bodyPr>
            <a:normAutofit fontScale="55000" lnSpcReduction="20000"/>
          </a:bodyPr>
          <a:lstStyle/>
          <a:p>
            <a:r>
              <a:rPr lang="sw-KE" sz="2100" b="1" dirty="0">
                <a:latin typeface="Calibri" panose="020F0502020204030204" pitchFamily="34" charset="0"/>
              </a:rPr>
              <a:t>VIDOKEZO VYA KUJADILI:</a:t>
            </a:r>
          </a:p>
          <a:p>
            <a:pPr marL="285750" indent="-285750">
              <a:buFont typeface="Arial" panose="020B0604020202020204" pitchFamily="34" charset="0"/>
              <a:buChar char="•"/>
            </a:pPr>
            <a:r>
              <a:rPr lang="sw-KE" dirty="0">
                <a:latin typeface="Calibri" panose="020F0502020204030204" pitchFamily="34" charset="0"/>
              </a:rPr>
              <a:t>Wakati wa mwisho tulipokutana, tulitambua _____ (</a:t>
            </a:r>
            <a:r>
              <a:rPr lang="sw-KE" i="1" dirty="0">
                <a:latin typeface="Calibri" panose="020F0502020204030204" pitchFamily="34" charset="0"/>
              </a:rPr>
              <a:t>jaza vikwazo mlivyotambua katiika kipindi				       kilichopita</a:t>
            </a:r>
            <a:r>
              <a:rPr lang="sw-KE" dirty="0">
                <a:latin typeface="Calibri" panose="020F0502020204030204" pitchFamily="34" charset="0"/>
              </a:rPr>
              <a:t>) na tukapangia _____ (</a:t>
            </a:r>
            <a:r>
              <a:rPr lang="sw-KE" i="1" dirty="0">
                <a:latin typeface="Calibri" panose="020F0502020204030204" pitchFamily="34" charset="0"/>
              </a:rPr>
              <a:t>jaza njia za usaidizi mlizochagua </a:t>
            </a:r>
            <a:r>
              <a:rPr lang="sw-KE" i="1" dirty="0" err="1">
                <a:latin typeface="Calibri" panose="020F0502020204030204" pitchFamily="34" charset="0"/>
              </a:rPr>
              <a:t>katka</a:t>
            </a:r>
            <a:r>
              <a:rPr lang="sw-KE" i="1" dirty="0">
                <a:latin typeface="Calibri" panose="020F0502020204030204" pitchFamily="34" charset="0"/>
              </a:rPr>
              <a:t> kipindi kilichopita</a:t>
            </a:r>
            <a:r>
              <a:rPr lang="sw-KE" dirty="0">
                <a:latin typeface="Calibri" panose="020F0502020204030204" pitchFamily="34" charset="0"/>
              </a:rPr>
              <a:t>)				   ili kukusaidia kumeza </a:t>
            </a:r>
            <a:r>
              <a:rPr lang="sw-KE" dirty="0" err="1">
                <a:latin typeface="Calibri" panose="020F0502020204030204" pitchFamily="34" charset="0"/>
              </a:rPr>
              <a:t>ARV</a:t>
            </a:r>
            <a:r>
              <a:rPr lang="sw-KE" dirty="0">
                <a:latin typeface="Calibri" panose="020F0502020204030204" pitchFamily="34" charset="0"/>
              </a:rPr>
              <a:t>.</a:t>
            </a:r>
          </a:p>
          <a:p>
            <a:pPr marL="285750" indent="-285750">
              <a:buFont typeface="Arial" panose="020B0604020202020204" pitchFamily="34" charset="0"/>
              <a:buChar char="•"/>
            </a:pPr>
            <a:r>
              <a:rPr lang="sw-KE" dirty="0">
                <a:latin typeface="Calibri" panose="020F0502020204030204" pitchFamily="34" charset="0"/>
              </a:rPr>
              <a:t>Je, mambo yamekuwaje tangu </a:t>
            </a:r>
            <a:r>
              <a:rPr lang="sw-KE" dirty="0" err="1">
                <a:latin typeface="Calibri" panose="020F0502020204030204" pitchFamily="34" charset="0"/>
              </a:rPr>
              <a:t>tulipongumza</a:t>
            </a:r>
            <a:r>
              <a:rPr lang="sw-KE" dirty="0">
                <a:latin typeface="Calibri" panose="020F0502020204030204" pitchFamily="34" charset="0"/>
              </a:rPr>
              <a:t>?</a:t>
            </a:r>
          </a:p>
          <a:p>
            <a:pPr marL="285750" indent="-285750">
              <a:buFont typeface="Arial" panose="020B0604020202020204" pitchFamily="34" charset="0"/>
              <a:buChar char="•"/>
            </a:pPr>
            <a:r>
              <a:rPr lang="sw-KE" dirty="0">
                <a:latin typeface="Calibri" panose="020F0502020204030204" pitchFamily="34" charset="0"/>
              </a:rPr>
              <a:t>Je, kuna changamoto mpya kuhusu kutumia </a:t>
            </a:r>
            <a:r>
              <a:rPr lang="sw-KE" dirty="0" err="1">
                <a:latin typeface="Calibri" panose="020F0502020204030204" pitchFamily="34" charset="0"/>
              </a:rPr>
              <a:t>ARV</a:t>
            </a:r>
            <a:r>
              <a:rPr lang="sw-KE" dirty="0">
                <a:latin typeface="Calibri" panose="020F0502020204030204" pitchFamily="34" charset="0"/>
              </a:rPr>
              <a:t>?</a:t>
            </a:r>
          </a:p>
          <a:p>
            <a:pPr marL="695945" lvl="1" indent="-285750">
              <a:buFont typeface="Arial" panose="020B0604020202020204" pitchFamily="34" charset="0"/>
              <a:buChar char="•"/>
            </a:pPr>
            <a:r>
              <a:rPr lang="sw-KE" dirty="0">
                <a:latin typeface="Calibri" panose="020F0502020204030204" pitchFamily="34" charset="0"/>
              </a:rPr>
              <a:t>Tafadhali jaribu kukumbuka WIKI iliyopita, unafikiri umekosa dawa za </a:t>
            </a:r>
            <a:r>
              <a:rPr lang="sw-KE" dirty="0" err="1">
                <a:latin typeface="Calibri" panose="020F0502020204030204" pitchFamily="34" charset="0"/>
              </a:rPr>
              <a:t>ARV</a:t>
            </a:r>
            <a:r>
              <a:rPr lang="sw-KE" dirty="0">
                <a:latin typeface="Calibri" panose="020F0502020204030204" pitchFamily="34" charset="0"/>
              </a:rPr>
              <a:t> (siku) ngapi?</a:t>
            </a:r>
          </a:p>
          <a:p>
            <a:pPr marL="695945" lvl="1" indent="-285750">
              <a:buFont typeface="Arial" panose="020B0604020202020204" pitchFamily="34" charset="0"/>
              <a:buChar char="•"/>
            </a:pPr>
            <a:r>
              <a:rPr lang="sw-KE" dirty="0">
                <a:latin typeface="Calibri" panose="020F0502020204030204" pitchFamily="34" charset="0"/>
              </a:rPr>
              <a:t>Je, hii ilikuwa ni wiki ya kawaida?</a:t>
            </a:r>
          </a:p>
          <a:p>
            <a:pPr marL="695945" lvl="1" indent="-285750">
              <a:buFont typeface="Arial" panose="020B0604020202020204" pitchFamily="34" charset="0"/>
              <a:buChar char="•"/>
            </a:pPr>
            <a:r>
              <a:rPr lang="sw-KE" dirty="0">
                <a:latin typeface="Calibri" panose="020F0502020204030204" pitchFamily="34" charset="0"/>
              </a:rPr>
              <a:t>Na vipi mwezi uliopita?</a:t>
            </a:r>
          </a:p>
          <a:p>
            <a:pPr marL="285750" indent="-285750">
              <a:buFont typeface="Arial" panose="020B0604020202020204" pitchFamily="34" charset="0"/>
              <a:buChar char="•"/>
            </a:pPr>
            <a:r>
              <a:rPr lang="sw-KE" b="1" u="sng" dirty="0">
                <a:latin typeface="Calibri" panose="020F0502020204030204" pitchFamily="34" charset="0"/>
              </a:rPr>
              <a:t>Wanawake wa mapema baada ya kujifungua</a:t>
            </a:r>
            <a:r>
              <a:rPr lang="sw-KE" dirty="0">
                <a:latin typeface="Calibri" panose="020F0502020204030204" pitchFamily="34" charset="0"/>
              </a:rPr>
              <a:t>: Je, kuna changamoto mpya za kumpa mtoto wako mchanga </a:t>
            </a:r>
            <a:r>
              <a:rPr lang="sw-KE" dirty="0" err="1">
                <a:latin typeface="Calibri" panose="020F0502020204030204" pitchFamily="34" charset="0"/>
              </a:rPr>
              <a:t>ARV</a:t>
            </a:r>
            <a:r>
              <a:rPr lang="sw-KE" dirty="0">
                <a:latin typeface="Calibri" panose="020F0502020204030204" pitchFamily="34" charset="0"/>
              </a:rPr>
              <a:t> za kuzuia </a:t>
            </a:r>
            <a:r>
              <a:rPr lang="sw-KE" dirty="0" err="1">
                <a:latin typeface="Calibri" panose="020F0502020204030204" pitchFamily="34" charset="0"/>
              </a:rPr>
              <a:t>maambukizi</a:t>
            </a:r>
            <a:r>
              <a:rPr lang="sw-KE" dirty="0">
                <a:latin typeface="Calibri" panose="020F0502020204030204" pitchFamily="34" charset="0"/>
              </a:rPr>
              <a:t>?</a:t>
            </a:r>
          </a:p>
          <a:p>
            <a:pPr marL="695945" lvl="1" indent="-285750">
              <a:buFont typeface="Arial" panose="020B0604020202020204" pitchFamily="34" charset="0"/>
              <a:buChar char="•"/>
            </a:pPr>
            <a:r>
              <a:rPr lang="sw-KE" dirty="0">
                <a:latin typeface="Calibri" panose="020F0502020204030204" pitchFamily="34" charset="0"/>
              </a:rPr>
              <a:t>Tafadhali jaribu kukumbuka WIKI iliyopita, unafikiri umekosa dawa ngapi za </a:t>
            </a:r>
            <a:r>
              <a:rPr lang="sw-KE" dirty="0" err="1">
                <a:latin typeface="Calibri" panose="020F0502020204030204" pitchFamily="34" charset="0"/>
              </a:rPr>
              <a:t>ARV</a:t>
            </a:r>
            <a:r>
              <a:rPr lang="sw-KE" dirty="0">
                <a:latin typeface="Calibri" panose="020F0502020204030204" pitchFamily="34" charset="0"/>
              </a:rPr>
              <a:t> (siku) ngapi?</a:t>
            </a:r>
          </a:p>
          <a:p>
            <a:pPr marL="695945" lvl="1" indent="-285750">
              <a:buFont typeface="Arial" panose="020B0604020202020204" pitchFamily="34" charset="0"/>
              <a:buChar char="•"/>
            </a:pPr>
            <a:r>
              <a:rPr lang="sw-KE" dirty="0">
                <a:latin typeface="Calibri" panose="020F0502020204030204" pitchFamily="34" charset="0"/>
              </a:rPr>
              <a:t>Je, hii ilikuwa ni wiki ya kawaida?</a:t>
            </a:r>
          </a:p>
          <a:p>
            <a:pPr marL="695945" lvl="1" indent="-285750">
              <a:buFont typeface="Arial" panose="020B0604020202020204" pitchFamily="34" charset="0"/>
              <a:buChar char="•"/>
            </a:pPr>
            <a:r>
              <a:rPr lang="sw-KE" dirty="0">
                <a:latin typeface="Calibri" panose="020F0502020204030204" pitchFamily="34" charset="0"/>
              </a:rPr>
              <a:t>Je, utaacha kumpa mtoto wako </a:t>
            </a:r>
            <a:r>
              <a:rPr lang="sw-KE" dirty="0" err="1">
                <a:latin typeface="Calibri" panose="020F0502020204030204" pitchFamily="34" charset="0"/>
              </a:rPr>
              <a:t>ARV</a:t>
            </a:r>
            <a:r>
              <a:rPr lang="sw-KE" dirty="0">
                <a:latin typeface="Calibri" panose="020F0502020204030204" pitchFamily="34" charset="0"/>
              </a:rPr>
              <a:t> za kuzuia </a:t>
            </a:r>
            <a:r>
              <a:rPr lang="sw-KE" dirty="0" err="1">
                <a:latin typeface="Calibri" panose="020F0502020204030204" pitchFamily="34" charset="0"/>
              </a:rPr>
              <a:t>maambukizi</a:t>
            </a:r>
            <a:r>
              <a:rPr lang="sw-KE" dirty="0">
                <a:latin typeface="Calibri" panose="020F0502020204030204" pitchFamily="34" charset="0"/>
              </a:rPr>
              <a:t>?</a:t>
            </a:r>
          </a:p>
          <a:p>
            <a:pPr marL="695945" lvl="1" indent="-285750">
              <a:buFont typeface="Arial" panose="020B0604020202020204" pitchFamily="34" charset="0"/>
              <a:buChar char="•"/>
            </a:pPr>
            <a:endParaRPr lang="en-US" dirty="0">
              <a:latin typeface="Calibri" panose="020F0502020204030204" pitchFamily="34" charset="0"/>
            </a:endParaRPr>
          </a:p>
          <a:p>
            <a:pPr marL="285750" indent="-285750">
              <a:buFont typeface="Arial" panose="020B0604020202020204" pitchFamily="34" charset="0"/>
              <a:buChar char="•"/>
            </a:pPr>
            <a:r>
              <a:rPr lang="sw-KE" dirty="0">
                <a:latin typeface="Calibri" panose="020F0502020204030204" pitchFamily="34" charset="0"/>
              </a:rPr>
              <a:t>Noana kuwa umekuwa ukijitahidi sana. Je! Una mawazo mapya ya jinsi ya kurahisisha kumeza </a:t>
            </a:r>
            <a:r>
              <a:rPr lang="sw-KE" dirty="0" err="1">
                <a:latin typeface="Calibri" panose="020F0502020204030204" pitchFamily="34" charset="0"/>
              </a:rPr>
              <a:t>ARV</a:t>
            </a:r>
            <a:r>
              <a:rPr lang="sw-KE" dirty="0">
                <a:latin typeface="Calibri" panose="020F0502020204030204" pitchFamily="34" charset="0"/>
              </a:rPr>
              <a:t> zako [</a:t>
            </a:r>
            <a:r>
              <a:rPr lang="sw-KE" i="1" dirty="0">
                <a:latin typeface="Calibri" panose="020F0502020204030204" pitchFamily="34" charset="0"/>
              </a:rPr>
              <a:t>kumpa mtoto machanga </a:t>
            </a:r>
            <a:r>
              <a:rPr lang="sw-KE" i="1" dirty="0" err="1">
                <a:latin typeface="Calibri" panose="020F0502020204030204" pitchFamily="34" charset="0"/>
              </a:rPr>
              <a:t>ARV</a:t>
            </a:r>
            <a:r>
              <a:rPr lang="sw-KE" i="1" dirty="0">
                <a:latin typeface="Calibri" panose="020F0502020204030204" pitchFamily="34" charset="0"/>
              </a:rPr>
              <a:t> za kuzuia </a:t>
            </a:r>
            <a:r>
              <a:rPr lang="sw-KE" i="1" dirty="0" err="1">
                <a:latin typeface="Calibri" panose="020F0502020204030204" pitchFamily="34" charset="0"/>
              </a:rPr>
              <a:t>maambukizi</a:t>
            </a:r>
            <a:r>
              <a:rPr lang="sw-KE" i="1" dirty="0">
                <a:latin typeface="Calibri" panose="020F0502020204030204" pitchFamily="34" charset="0"/>
              </a:rPr>
              <a:t>]</a:t>
            </a:r>
            <a:r>
              <a:rPr lang="sw-KE" dirty="0">
                <a:latin typeface="Calibri" panose="020F0502020204030204" pitchFamily="34" charset="0"/>
              </a:rPr>
              <a:t>?</a:t>
            </a:r>
          </a:p>
          <a:p>
            <a:pPr marL="695945" lvl="1" indent="-285750">
              <a:buFont typeface="Arial" panose="020B0604020202020204" pitchFamily="34" charset="0"/>
              <a:buChar char="•"/>
            </a:pPr>
            <a:r>
              <a:rPr lang="sw-KE" dirty="0">
                <a:latin typeface="Calibri" panose="020F0502020204030204" pitchFamily="34" charset="0"/>
              </a:rPr>
              <a:t>Tumia </a:t>
            </a:r>
            <a:r>
              <a:rPr lang="sw-KE" dirty="0" err="1">
                <a:latin typeface="Calibri" panose="020F0502020204030204" pitchFamily="34" charset="0"/>
              </a:rPr>
              <a:t>majedwali</a:t>
            </a:r>
            <a:r>
              <a:rPr lang="sw-KE" dirty="0">
                <a:latin typeface="Calibri" panose="020F0502020204030204" pitchFamily="34" charset="0"/>
              </a:rPr>
              <a:t> ya ufuatiliaji kwenye kadi za awali kama inavyohitajika ili utafute  </a:t>
            </a:r>
            <a:r>
              <a:rPr lang="sw-KE" b="1" dirty="0">
                <a:latin typeface="Calibri" panose="020F0502020204030204" pitchFamily="34" charset="0"/>
              </a:rPr>
              <a:t>vikwazo</a:t>
            </a:r>
            <a:r>
              <a:rPr lang="sw-KE" dirty="0">
                <a:latin typeface="Calibri" panose="020F0502020204030204" pitchFamily="34" charset="0"/>
              </a:rPr>
              <a:t> vipya na </a:t>
            </a:r>
            <a:r>
              <a:rPr lang="sw-KE" b="1" dirty="0">
                <a:latin typeface="Calibri" panose="020F0502020204030204" pitchFamily="34" charset="0"/>
              </a:rPr>
              <a:t>hatua za usaidizi</a:t>
            </a:r>
            <a:r>
              <a:rPr lang="sw-KE" dirty="0">
                <a:latin typeface="Calibri" panose="020F0502020204030204" pitchFamily="34" charset="0"/>
              </a:rPr>
              <a:t>.</a:t>
            </a:r>
          </a:p>
          <a:p>
            <a:pPr marL="285750" indent="-285750">
              <a:buFont typeface="Arial" panose="020B0604020202020204" pitchFamily="34" charset="0"/>
              <a:buChar char="•"/>
            </a:pPr>
            <a:endParaRPr lang="en-US" dirty="0">
              <a:latin typeface="Calibri" panose="020F0502020204030204" pitchFamily="34" charset="0"/>
            </a:endParaRPr>
          </a:p>
        </p:txBody>
      </p:sp>
      <p:cxnSp>
        <p:nvCxnSpPr>
          <p:cNvPr id="15" name="Straight Connector 14"/>
          <p:cNvCxnSpPr/>
          <p:nvPr/>
        </p:nvCxnSpPr>
        <p:spPr>
          <a:xfrm>
            <a:off x="2819400" y="1057364"/>
            <a:ext cx="0" cy="27526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0" y="-3675"/>
            <a:ext cx="9144000" cy="848697"/>
          </a:xfrm>
          <a:prstGeom prst="rect">
            <a:avLst/>
          </a:prstGeom>
          <a:solidFill>
            <a:schemeClr val="accent4"/>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sw-KE" sz="2800">
                <a:solidFill>
                  <a:srgbClr val="FFFFFF"/>
                </a:solidFill>
                <a:latin typeface="Calibri" panose="020F0502020204030204" pitchFamily="34" charset="0"/>
              </a:rPr>
              <a:t>	18. Fuatilia jinsi unavyotumia ARV</a:t>
            </a:r>
          </a:p>
        </p:txBody>
      </p:sp>
      <p:sp>
        <p:nvSpPr>
          <p:cNvPr id="24" name="Rectangle 23"/>
          <p:cNvSpPr/>
          <p:nvPr/>
        </p:nvSpPr>
        <p:spPr>
          <a:xfrm>
            <a:off x="2819399" y="3881837"/>
            <a:ext cx="6248399" cy="2758982"/>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6408" y="4038600"/>
            <a:ext cx="495073" cy="381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Table 25"/>
          <p:cNvGraphicFramePr>
            <a:graphicFrameLocks noGrp="1"/>
          </p:cNvGraphicFramePr>
          <p:nvPr>
            <p:extLst>
              <p:ext uri="{D42A27DB-BD31-4B8C-83A1-F6EECF244321}">
                <p14:modId xmlns:p14="http://schemas.microsoft.com/office/powerpoint/2010/main" val="2342787857"/>
              </p:ext>
            </p:extLst>
          </p:nvPr>
        </p:nvGraphicFramePr>
        <p:xfrm>
          <a:off x="5257796" y="4150662"/>
          <a:ext cx="3762379" cy="2250138"/>
        </p:xfrm>
        <a:graphic>
          <a:graphicData uri="http://schemas.openxmlformats.org/drawingml/2006/table">
            <a:tbl>
              <a:tblPr firstRow="1" bandRow="1">
                <a:tableStyleId>{8EC20E35-A176-4012-BC5E-935CFFF8708E}</a:tableStyleId>
              </a:tblPr>
              <a:tblGrid>
                <a:gridCol w="2630789">
                  <a:extLst>
                    <a:ext uri="{9D8B030D-6E8A-4147-A177-3AD203B41FA5}">
                      <a16:colId xmlns:a16="http://schemas.microsoft.com/office/drawing/2014/main" val="20000"/>
                    </a:ext>
                  </a:extLst>
                </a:gridCol>
                <a:gridCol w="1131590">
                  <a:extLst>
                    <a:ext uri="{9D8B030D-6E8A-4147-A177-3AD203B41FA5}">
                      <a16:colId xmlns:a16="http://schemas.microsoft.com/office/drawing/2014/main" val="20001"/>
                    </a:ext>
                  </a:extLst>
                </a:gridCol>
              </a:tblGrid>
              <a:tr h="329349">
                <a:tc>
                  <a:txBody>
                    <a:bodyPr/>
                    <a:lstStyle/>
                    <a:p>
                      <a:pPr algn="ctr"/>
                      <a:r>
                        <a:rPr lang="sw-KE" sz="1000" dirty="0">
                          <a:latin typeface="Calibri" panose="020F0502020204030204" pitchFamily="34" charset="0"/>
                        </a:rPr>
                        <a:t>Idadi ya dozi</a:t>
                      </a:r>
                      <a:r>
                        <a:rPr lang="sw-KE" sz="1000" baseline="0" dirty="0">
                          <a:latin typeface="Calibri" panose="020F0502020204030204" pitchFamily="34" charset="0"/>
                        </a:rPr>
                        <a:t> alizokosa kwa kila mwezi</a:t>
                      </a:r>
                    </a:p>
                  </a:txBody>
                  <a:tcPr marL="83127" marR="83127" marT="40341" marB="40341"/>
                </a:tc>
                <a:tc>
                  <a:txBody>
                    <a:bodyPr/>
                    <a:lstStyle/>
                    <a:p>
                      <a:pPr algn="ctr"/>
                      <a:r>
                        <a:rPr lang="sw-KE" sz="1000">
                          <a:latin typeface="Calibri" panose="020F0502020204030204" pitchFamily="34" charset="0"/>
                        </a:rPr>
                        <a:t>Aina yakuzingatiaji</a:t>
                      </a:r>
                    </a:p>
                  </a:txBody>
                  <a:tcPr marL="83127" marR="83127" marT="40341" marB="40341"/>
                </a:tc>
                <a:extLst>
                  <a:ext uri="{0D108BD9-81ED-4DB2-BD59-A6C34878D82A}">
                    <a16:rowId xmlns:a16="http://schemas.microsoft.com/office/drawing/2014/main" val="10000"/>
                  </a:ext>
                </a:extLst>
              </a:tr>
              <a:tr h="205616">
                <a:tc>
                  <a:txBody>
                    <a:bodyPr/>
                    <a:lstStyle/>
                    <a:p>
                      <a:pPr algn="ctr"/>
                      <a:r>
                        <a:rPr lang="sw-KE" sz="1000">
                          <a:latin typeface="Calibri" panose="020F0502020204030204" pitchFamily="34" charset="0"/>
                        </a:rPr>
                        <a:t>Wagonjwa wanaotumia kipimo kimoja</a:t>
                      </a:r>
                      <a:r>
                        <a:rPr lang="sw-KE" sz="1000" baseline="0">
                          <a:latin typeface="Calibri" panose="020F0502020204030204" pitchFamily="34" charset="0"/>
                        </a:rPr>
                        <a:t> kila siku</a:t>
                      </a:r>
                    </a:p>
                  </a:txBody>
                  <a:tcPr marL="83127" marR="83127" marT="40341" marB="40341"/>
                </a:tc>
                <a:tc>
                  <a:txBody>
                    <a:bodyPr/>
                    <a:lstStyle/>
                    <a:p>
                      <a:pPr algn="l" rtl="0"/>
                      <a:endParaRPr lang="en-US" sz="1000" dirty="0">
                        <a:latin typeface="Calibri" panose="020F0502020204030204" pitchFamily="34" charset="0"/>
                      </a:endParaRPr>
                    </a:p>
                  </a:txBody>
                  <a:tcPr marL="83127" marR="83127" marT="40341" marB="40341"/>
                </a:tc>
                <a:extLst>
                  <a:ext uri="{0D108BD9-81ED-4DB2-BD59-A6C34878D82A}">
                    <a16:rowId xmlns:a16="http://schemas.microsoft.com/office/drawing/2014/main" val="10001"/>
                  </a:ext>
                </a:extLst>
              </a:tr>
              <a:tr h="205616">
                <a:tc>
                  <a:txBody>
                    <a:bodyPr/>
                    <a:lstStyle/>
                    <a:p>
                      <a:pPr algn="ctr"/>
                      <a:r>
                        <a:rPr lang="sw-KE" sz="1000">
                          <a:latin typeface="Calibri" panose="020F0502020204030204" pitchFamily="34" charset="0"/>
                        </a:rPr>
                        <a:t>Chini ya dozi 2</a:t>
                      </a:r>
                    </a:p>
                  </a:txBody>
                  <a:tcPr marL="83127" marR="83127" marT="40341" marB="40341"/>
                </a:tc>
                <a:tc>
                  <a:txBody>
                    <a:bodyPr/>
                    <a:lstStyle/>
                    <a:p>
                      <a:pPr algn="ctr"/>
                      <a:r>
                        <a:rPr lang="sw-KE" sz="1000">
                          <a:latin typeface="Calibri" panose="020F0502020204030204" pitchFamily="34" charset="0"/>
                        </a:rPr>
                        <a:t>Nzuri</a:t>
                      </a:r>
                    </a:p>
                  </a:txBody>
                  <a:tcPr marL="83127" marR="83127" marT="40341" marB="40341"/>
                </a:tc>
                <a:extLst>
                  <a:ext uri="{0D108BD9-81ED-4DB2-BD59-A6C34878D82A}">
                    <a16:rowId xmlns:a16="http://schemas.microsoft.com/office/drawing/2014/main" val="10002"/>
                  </a:ext>
                </a:extLst>
              </a:tr>
              <a:tr h="205616">
                <a:tc>
                  <a:txBody>
                    <a:bodyPr/>
                    <a:lstStyle/>
                    <a:p>
                      <a:pPr algn="ctr"/>
                      <a:r>
                        <a:rPr lang="sw-KE" sz="1000">
                          <a:latin typeface="Calibri" panose="020F0502020204030204" pitchFamily="34" charset="0"/>
                        </a:rPr>
                        <a:t>Dozi 2-4</a:t>
                      </a:r>
                    </a:p>
                  </a:txBody>
                  <a:tcPr marL="83127" marR="83127" marT="40341" marB="40341"/>
                </a:tc>
                <a:tc>
                  <a:txBody>
                    <a:bodyPr/>
                    <a:lstStyle/>
                    <a:p>
                      <a:pPr algn="ctr"/>
                      <a:r>
                        <a:rPr lang="sw-KE" sz="1000">
                          <a:latin typeface="Calibri" panose="020F0502020204030204" pitchFamily="34" charset="0"/>
                        </a:rPr>
                        <a:t>Wastani</a:t>
                      </a:r>
                    </a:p>
                  </a:txBody>
                  <a:tcPr marL="83127" marR="83127" marT="40341" marB="40341"/>
                </a:tc>
                <a:extLst>
                  <a:ext uri="{0D108BD9-81ED-4DB2-BD59-A6C34878D82A}">
                    <a16:rowId xmlns:a16="http://schemas.microsoft.com/office/drawing/2014/main" val="10003"/>
                  </a:ext>
                </a:extLst>
              </a:tr>
              <a:tr h="205616">
                <a:tc>
                  <a:txBody>
                    <a:bodyPr/>
                    <a:lstStyle/>
                    <a:p>
                      <a:pPr algn="ctr"/>
                      <a:r>
                        <a:rPr lang="sw-KE" sz="1000" dirty="0">
                          <a:latin typeface="Calibri" panose="020F0502020204030204" pitchFamily="34" charset="0"/>
                        </a:rPr>
                        <a:t>Zaidi ya dozi 4</a:t>
                      </a:r>
                    </a:p>
                  </a:txBody>
                  <a:tcPr marL="83127" marR="83127" marT="40341" marB="40341"/>
                </a:tc>
                <a:tc>
                  <a:txBody>
                    <a:bodyPr/>
                    <a:lstStyle/>
                    <a:p>
                      <a:pPr algn="ctr"/>
                      <a:r>
                        <a:rPr lang="sw-KE" sz="1000">
                          <a:latin typeface="Calibri" panose="020F0502020204030204" pitchFamily="34" charset="0"/>
                        </a:rPr>
                        <a:t>Mbaya</a:t>
                      </a:r>
                    </a:p>
                  </a:txBody>
                  <a:tcPr marL="83127" marR="83127" marT="40341" marB="40341"/>
                </a:tc>
                <a:extLst>
                  <a:ext uri="{0D108BD9-81ED-4DB2-BD59-A6C34878D82A}">
                    <a16:rowId xmlns:a16="http://schemas.microsoft.com/office/drawing/2014/main" val="10004"/>
                  </a:ext>
                </a:extLst>
              </a:tr>
              <a:tr h="205616">
                <a:tc>
                  <a:txBody>
                    <a:bodyPr/>
                    <a:lstStyle/>
                    <a:p>
                      <a:pPr algn="ctr"/>
                      <a:r>
                        <a:rPr lang="sw-KE" sz="1000">
                          <a:latin typeface="Calibri" panose="020F0502020204030204" pitchFamily="34" charset="0"/>
                        </a:rPr>
                        <a:t>Wagonjwa wanaotumia vipimo viwili kila siku</a:t>
                      </a:r>
                    </a:p>
                  </a:txBody>
                  <a:tcPr marL="83127" marR="83127" marT="40341" marB="40341"/>
                </a:tc>
                <a:tc>
                  <a:txBody>
                    <a:bodyPr/>
                    <a:lstStyle/>
                    <a:p>
                      <a:pPr algn="l" rtl="0"/>
                      <a:endParaRPr lang="en-US" sz="1000" dirty="0">
                        <a:latin typeface="Calibri" panose="020F0502020204030204" pitchFamily="34" charset="0"/>
                      </a:endParaRPr>
                    </a:p>
                  </a:txBody>
                  <a:tcPr marL="83127" marR="83127" marT="40341" marB="40341"/>
                </a:tc>
                <a:extLst>
                  <a:ext uri="{0D108BD9-81ED-4DB2-BD59-A6C34878D82A}">
                    <a16:rowId xmlns:a16="http://schemas.microsoft.com/office/drawing/2014/main" val="10005"/>
                  </a:ext>
                </a:extLst>
              </a:tr>
              <a:tr h="205616">
                <a:tc>
                  <a:txBody>
                    <a:bodyPr/>
                    <a:lstStyle/>
                    <a:p>
                      <a:pPr algn="ctr"/>
                      <a:r>
                        <a:rPr lang="sw-KE" sz="1000" baseline="0">
                          <a:latin typeface="Calibri" panose="020F0502020204030204" pitchFamily="34" charset="0"/>
                        </a:rPr>
                        <a:t>Chini ya dozi 4</a:t>
                      </a:r>
                    </a:p>
                  </a:txBody>
                  <a:tcPr marL="83127" marR="83127" marT="40341" marB="40341"/>
                </a:tc>
                <a:tc>
                  <a:txBody>
                    <a:bodyPr/>
                    <a:lstStyle/>
                    <a:p>
                      <a:pPr algn="ctr"/>
                      <a:r>
                        <a:rPr lang="sw-KE" sz="1000">
                          <a:latin typeface="Calibri" panose="020F0502020204030204" pitchFamily="34" charset="0"/>
                        </a:rPr>
                        <a:t>Nzuri </a:t>
                      </a:r>
                    </a:p>
                  </a:txBody>
                  <a:tcPr marL="83127" marR="83127" marT="40341" marB="40341"/>
                </a:tc>
                <a:extLst>
                  <a:ext uri="{0D108BD9-81ED-4DB2-BD59-A6C34878D82A}">
                    <a16:rowId xmlns:a16="http://schemas.microsoft.com/office/drawing/2014/main" val="10006"/>
                  </a:ext>
                </a:extLst>
              </a:tr>
              <a:tr h="205616">
                <a:tc>
                  <a:txBody>
                    <a:bodyPr/>
                    <a:lstStyle/>
                    <a:p>
                      <a:pPr algn="ctr"/>
                      <a:r>
                        <a:rPr lang="sw-KE" sz="1000">
                          <a:latin typeface="Calibri" panose="020F0502020204030204" pitchFamily="34" charset="0"/>
                        </a:rPr>
                        <a:t>Dozi </a:t>
                      </a:r>
                      <a:r>
                        <a:rPr lang="sw-KE" sz="1000" baseline="0">
                          <a:latin typeface="Calibri" panose="020F0502020204030204" pitchFamily="34" charset="0"/>
                        </a:rPr>
                        <a:t> 4-8</a:t>
                      </a:r>
                    </a:p>
                  </a:txBody>
                  <a:tcPr marL="83127" marR="83127" marT="40341" marB="40341"/>
                </a:tc>
                <a:tc>
                  <a:txBody>
                    <a:bodyPr/>
                    <a:lstStyle/>
                    <a:p>
                      <a:pPr algn="ctr"/>
                      <a:r>
                        <a:rPr lang="sw-KE" sz="1000">
                          <a:latin typeface="Calibri" panose="020F0502020204030204" pitchFamily="34" charset="0"/>
                        </a:rPr>
                        <a:t>Wastani</a:t>
                      </a:r>
                    </a:p>
                  </a:txBody>
                  <a:tcPr marL="83127" marR="83127" marT="40341" marB="40341"/>
                </a:tc>
                <a:extLst>
                  <a:ext uri="{0D108BD9-81ED-4DB2-BD59-A6C34878D82A}">
                    <a16:rowId xmlns:a16="http://schemas.microsoft.com/office/drawing/2014/main" val="10007"/>
                  </a:ext>
                </a:extLst>
              </a:tr>
              <a:tr h="205616">
                <a:tc>
                  <a:txBody>
                    <a:bodyPr/>
                    <a:lstStyle/>
                    <a:p>
                      <a:pPr algn="ctr"/>
                      <a:r>
                        <a:rPr lang="sw-KE" sz="1000" dirty="0">
                          <a:latin typeface="Calibri" panose="020F0502020204030204" pitchFamily="34" charset="0"/>
                        </a:rPr>
                        <a:t>Zaidi ya dozi 8</a:t>
                      </a:r>
                    </a:p>
                  </a:txBody>
                  <a:tcPr marL="83127" marR="83127" marT="40341" marB="40341"/>
                </a:tc>
                <a:tc>
                  <a:txBody>
                    <a:bodyPr/>
                    <a:lstStyle/>
                    <a:p>
                      <a:pPr algn="ctr"/>
                      <a:r>
                        <a:rPr lang="sw-KE" sz="1000" dirty="0">
                          <a:latin typeface="Calibri" panose="020F0502020204030204" pitchFamily="34" charset="0"/>
                        </a:rPr>
                        <a:t>Mbaya</a:t>
                      </a:r>
                    </a:p>
                  </a:txBody>
                  <a:tcPr marL="83127" marR="83127" marT="40341" marB="40341"/>
                </a:tc>
                <a:extLst>
                  <a:ext uri="{0D108BD9-81ED-4DB2-BD59-A6C34878D82A}">
                    <a16:rowId xmlns:a16="http://schemas.microsoft.com/office/drawing/2014/main" val="10008"/>
                  </a:ext>
                </a:extLst>
              </a:tr>
            </a:tbl>
          </a:graphicData>
        </a:graphic>
      </p:graphicFrame>
      <p:sp>
        <p:nvSpPr>
          <p:cNvPr id="27" name="Content Placeholder 1"/>
          <p:cNvSpPr>
            <a:spLocks noGrp="1"/>
          </p:cNvSpPr>
          <p:nvPr>
            <p:ph sz="half" idx="1"/>
          </p:nvPr>
        </p:nvSpPr>
        <p:spPr>
          <a:xfrm>
            <a:off x="2812105" y="4110437"/>
            <a:ext cx="2438398" cy="2595163"/>
          </a:xfrm>
        </p:spPr>
        <p:txBody>
          <a:bodyPr>
            <a:normAutofit fontScale="47500" lnSpcReduction="20000"/>
          </a:bodyPr>
          <a:lstStyle/>
          <a:p>
            <a:r>
              <a:rPr lang="sw-KE" sz="2100" b="1" dirty="0">
                <a:latin typeface="Calibri" panose="020F0502020204030204" pitchFamily="34" charset="0"/>
              </a:rPr>
              <a:t>	              </a:t>
            </a:r>
            <a:r>
              <a:rPr lang="sw-KE" sz="2400" b="1" dirty="0">
                <a:latin typeface="Calibri" panose="020F0502020204030204" pitchFamily="34" charset="0"/>
              </a:rPr>
              <a:t>Hati</a:t>
            </a:r>
          </a:p>
          <a:p>
            <a:endParaRPr lang="en-US" sz="2100" b="1" dirty="0">
              <a:latin typeface="Calibri" panose="020F0502020204030204" pitchFamily="34" charset="0"/>
            </a:endParaRPr>
          </a:p>
          <a:p>
            <a:pPr marL="173038" indent="-173038">
              <a:buFont typeface="Arial" panose="020B0604020202020204" pitchFamily="34" charset="0"/>
              <a:buChar char="•"/>
            </a:pPr>
            <a:r>
              <a:rPr lang="sw-KE" sz="2200" dirty="0">
                <a:latin typeface="Calibri" panose="020F0502020204030204" pitchFamily="34" charset="0"/>
              </a:rPr>
              <a:t>Jaza safu ya kwanza ya kipindi cha 2 au 3 cha uzingatiaji ulioboreshwa kinachohusu </a:t>
            </a:r>
            <a:r>
              <a:rPr lang="sw-KE" sz="2200" b="1" dirty="0">
                <a:latin typeface="Calibri" panose="020F0502020204030204" pitchFamily="34" charset="0"/>
              </a:rPr>
              <a:t>Zana</a:t>
            </a:r>
            <a:r>
              <a:rPr lang="sw-KE" sz="2200" dirty="0">
                <a:latin typeface="Calibri" panose="020F0502020204030204" pitchFamily="34" charset="0"/>
              </a:rPr>
              <a:t> </a:t>
            </a:r>
            <a:r>
              <a:rPr lang="sw-KE" sz="2200" b="1" dirty="0">
                <a:latin typeface="Calibri" panose="020F0502020204030204" pitchFamily="34" charset="0"/>
              </a:rPr>
              <a:t>ya Mpango wa Uzingatiaji Ulioboreshwa</a:t>
            </a:r>
            <a:r>
              <a:rPr lang="sw-KE" sz="2200" dirty="0">
                <a:latin typeface="Calibri" panose="020F0502020204030204" pitchFamily="34" charset="0"/>
              </a:rPr>
              <a:t> na utie alama ya kuzingatia ya mama kuwa nzuri, wastani au mbaya, kulingana na idadi ya dozi alizokosa kwa mwezi (kulingana na jedwali). Jaza safu zingine mbili kwa vikwazo vipya vilivyopatikana na mipango iliyopangwa.</a:t>
            </a:r>
          </a:p>
          <a:p>
            <a:pPr marL="173038" indent="-173038">
              <a:buFont typeface="Arial" panose="020B0604020202020204" pitchFamily="34" charset="0"/>
              <a:buChar char="•"/>
            </a:pPr>
            <a:r>
              <a:rPr lang="sw-KE" sz="2200" b="1" u="sng" dirty="0">
                <a:latin typeface="Calibri" panose="020F0502020204030204" pitchFamily="34" charset="0"/>
              </a:rPr>
              <a:t>Wanawake wa mapema baada ya kujifungua</a:t>
            </a:r>
            <a:r>
              <a:rPr lang="sw-KE" sz="2200" dirty="0">
                <a:latin typeface="Calibri" panose="020F0502020204030204" pitchFamily="34" charset="0"/>
              </a:rPr>
              <a:t>: Fanya vivyo hivyo kwa uzingatiaji wa kipimo cha </a:t>
            </a:r>
            <a:r>
              <a:rPr lang="sw-KE" sz="2200" dirty="0" err="1">
                <a:latin typeface="Calibri" panose="020F0502020204030204" pitchFamily="34" charset="0"/>
              </a:rPr>
              <a:t>ARV</a:t>
            </a:r>
            <a:r>
              <a:rPr lang="sw-KE" sz="2200" dirty="0">
                <a:latin typeface="Calibri" panose="020F0502020204030204" pitchFamily="34" charset="0"/>
              </a:rPr>
              <a:t> za watoto wachanga za kuzuia kuambukizwa. </a:t>
            </a:r>
          </a:p>
          <a:p>
            <a:endParaRPr lang="en-US" sz="2100" dirty="0">
              <a:latin typeface="Calibri" panose="020F0502020204030204" pitchFamily="34" charset="0"/>
            </a:endParaRPr>
          </a:p>
        </p:txBody>
      </p:sp>
      <p:sp>
        <p:nvSpPr>
          <p:cNvPr id="16" name="Rectangle 15"/>
          <p:cNvSpPr/>
          <p:nvPr/>
        </p:nvSpPr>
        <p:spPr>
          <a:xfrm>
            <a:off x="297506" y="2514600"/>
            <a:ext cx="2293293" cy="4126219"/>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ontent Placeholder 1"/>
          <p:cNvSpPr>
            <a:spLocks noGrp="1"/>
          </p:cNvSpPr>
          <p:nvPr>
            <p:ph sz="half" idx="1"/>
          </p:nvPr>
        </p:nvSpPr>
        <p:spPr>
          <a:xfrm>
            <a:off x="228599" y="3124200"/>
            <a:ext cx="2438401" cy="3498145"/>
          </a:xfrm>
        </p:spPr>
        <p:txBody>
          <a:bodyPr>
            <a:normAutofit fontScale="55000" lnSpcReduction="20000"/>
          </a:bodyPr>
          <a:lstStyle/>
          <a:p>
            <a:pPr marL="233363" indent="-233363">
              <a:buFont typeface="Arial" panose="020B0604020202020204" pitchFamily="34" charset="0"/>
              <a:buChar char="•"/>
            </a:pPr>
            <a:r>
              <a:rPr lang="sw-KE" dirty="0">
                <a:latin typeface="Calibri" panose="020F0502020204030204" pitchFamily="34" charset="0"/>
              </a:rPr>
              <a:t>Marudio ya kipimo cha wingi wa virusi yatatumwa baada ya miezi ____ ya "</a:t>
            </a:r>
            <a:r>
              <a:rPr lang="sw-KE" dirty="0" err="1">
                <a:latin typeface="Calibri" panose="020F0502020204030204" pitchFamily="34" charset="0"/>
              </a:rPr>
              <a:t>uzingatia</a:t>
            </a:r>
            <a:r>
              <a:rPr lang="sw-KE" dirty="0">
                <a:latin typeface="Calibri" panose="020F0502020204030204" pitchFamily="34" charset="0"/>
              </a:rPr>
              <a:t> mwafaka." Mshauri mgonjwa wakati marudio ua kipimo cha wingi wa virusi utafanyika.</a:t>
            </a:r>
          </a:p>
          <a:p>
            <a:pPr marL="233363" indent="-233363">
              <a:buFont typeface="Arial" panose="020B0604020202020204" pitchFamily="34" charset="0"/>
              <a:buChar char="•"/>
            </a:pPr>
            <a:r>
              <a:rPr lang="sw-KE" dirty="0">
                <a:latin typeface="Calibri" panose="020F0502020204030204" pitchFamily="34" charset="0"/>
              </a:rPr>
              <a:t>Usirudie kipimo cha wingi wa virusi wakati uzingatiaji ni wa wastani au mbaya kwa sababu kuna uwezekano kuwa idadi ya virusi itaongezeka, lakini kuendelea na vikao vya uzingatiaji kila mwezi hadi uzingatiaji ni mzuri kwa miezi mitatu.</a:t>
            </a:r>
          </a:p>
          <a:p>
            <a:pPr marL="233363" indent="-233363">
              <a:buFont typeface="Arial" panose="020B0604020202020204" pitchFamily="34" charset="0"/>
              <a:buChar char="•"/>
            </a:pPr>
            <a:r>
              <a:rPr lang="sw-KE" dirty="0">
                <a:latin typeface="Calibri" panose="020F0502020204030204" pitchFamily="34" charset="0"/>
              </a:rPr>
              <a:t>Wagonjwa wenye matatizo ya muda mrefu ya uzingatiaji wanapaswa kupelekwa wapate usaidizi wa ziada ikiwa unapatikana (k.m. kisaikolojia au wafanyakazi wengine wanaoshughulikia uzingatiaji pekee).</a:t>
            </a:r>
          </a:p>
          <a:p>
            <a:pPr marL="233363" indent="-233363">
              <a:buFont typeface="Arial" panose="020B0604020202020204" pitchFamily="34" charset="0"/>
              <a:buChar char="•"/>
            </a:pPr>
            <a:r>
              <a:rPr lang="sw-KE" dirty="0">
                <a:latin typeface="Calibri" panose="020F0502020204030204" pitchFamily="34" charset="0"/>
              </a:rPr>
              <a:t>Mtoto hatafanyiwa </a:t>
            </a:r>
            <a:r>
              <a:rPr lang="sw-KE" dirty="0" err="1">
                <a:latin typeface="Calibri" panose="020F0502020204030204" pitchFamily="34" charset="0"/>
              </a:rPr>
              <a:t>kpimo</a:t>
            </a:r>
            <a:r>
              <a:rPr lang="sw-KE" dirty="0">
                <a:latin typeface="Calibri" panose="020F0502020204030204" pitchFamily="34" charset="0"/>
              </a:rPr>
              <a:t> cha wingi wa virusi isipokuwa akipimwa </a:t>
            </a:r>
            <a:r>
              <a:rPr lang="sw-KE" dirty="0" err="1">
                <a:latin typeface="Calibri" panose="020F0502020204030204" pitchFamily="34" charset="0"/>
              </a:rPr>
              <a:t>apatine</a:t>
            </a:r>
            <a:r>
              <a:rPr lang="sw-KE" dirty="0">
                <a:latin typeface="Calibri" panose="020F0502020204030204" pitchFamily="34" charset="0"/>
              </a:rPr>
              <a:t> na HIV. </a:t>
            </a:r>
          </a:p>
          <a:p>
            <a:pPr marL="233363" indent="-233363">
              <a:buFont typeface="Arial" panose="020B0604020202020204" pitchFamily="34" charset="0"/>
              <a:buChar char="•"/>
            </a:pPr>
            <a:r>
              <a:rPr lang="sw-KE" dirty="0">
                <a:latin typeface="Calibri" panose="020F0502020204030204" pitchFamily="34" charset="0"/>
              </a:rPr>
              <a:t>Mtoto atapimwa katika wiki ya 4-6, na tena katika mwezi wa 9 /umri wa miezi 18 au miezi 3 baada ya kuacha kunyonyesha (lolote litakalokuja baadaye).</a:t>
            </a:r>
          </a:p>
        </p:txBody>
      </p:sp>
      <p:pic>
        <p:nvPicPr>
          <p:cNvPr id="20"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950" y="25908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28" name="Content Placeholder 1"/>
          <p:cNvSpPr>
            <a:spLocks noGrp="1"/>
          </p:cNvSpPr>
          <p:nvPr>
            <p:ph sz="half" idx="1"/>
          </p:nvPr>
        </p:nvSpPr>
        <p:spPr>
          <a:xfrm>
            <a:off x="913636" y="2524490"/>
            <a:ext cx="1447800" cy="914400"/>
          </a:xfrm>
        </p:spPr>
        <p:txBody>
          <a:bodyPr>
            <a:normAutofit/>
          </a:bodyPr>
          <a:lstStyle/>
          <a:p>
            <a:r>
              <a:rPr lang="sw-KE" sz="1500" b="1" dirty="0">
                <a:latin typeface="Calibri" panose="020F0502020204030204" pitchFamily="34" charset="0"/>
              </a:rPr>
              <a:t>Maelekezo ya Mtoa Huduma</a:t>
            </a:r>
          </a:p>
        </p:txBody>
      </p:sp>
      <p:pic>
        <p:nvPicPr>
          <p:cNvPr id="19" name="Picture 18">
            <a:extLst>
              <a:ext uri="{FF2B5EF4-FFF2-40B4-BE49-F238E27FC236}">
                <a16:creationId xmlns:a16="http://schemas.microsoft.com/office/drawing/2014/main" id="{6193AED0-A3E2-4D54-9996-736898071A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3800" y="-3675"/>
            <a:ext cx="1371600" cy="1320966"/>
          </a:xfrm>
          <a:prstGeom prst="rect">
            <a:avLst/>
          </a:prstGeom>
          <a:ln>
            <a:solidFill>
              <a:schemeClr val="tx1"/>
            </a:solidFill>
          </a:ln>
        </p:spPr>
      </p:pic>
    </p:spTree>
    <p:extLst>
      <p:ext uri="{BB962C8B-B14F-4D97-AF65-F5344CB8AC3E}">
        <p14:creationId xmlns:p14="http://schemas.microsoft.com/office/powerpoint/2010/main" val="2911823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4038600"/>
            <a:ext cx="2819400" cy="25146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p:cNvSpPr>
            <a:spLocks noGrp="1"/>
          </p:cNvSpPr>
          <p:nvPr>
            <p:ph sz="half" idx="1"/>
          </p:nvPr>
        </p:nvSpPr>
        <p:spPr>
          <a:xfrm>
            <a:off x="457200" y="1143000"/>
            <a:ext cx="2819400" cy="4768801"/>
          </a:xfrm>
        </p:spPr>
        <p:txBody>
          <a:bodyPr/>
          <a:lstStyle/>
          <a:p>
            <a:r>
              <a:rPr lang="sw-KE" b="1">
                <a:latin typeface="Calibri" panose="020F0502020204030204" pitchFamily="34" charset="0"/>
              </a:rPr>
              <a:t>UJUMBE MKUU:</a:t>
            </a:r>
          </a:p>
          <a:p>
            <a:pPr marL="285750" indent="-285750">
              <a:buFont typeface="Wingdings" panose="05000000000000000000" pitchFamily="2" charset="2"/>
              <a:buChar char="Ø"/>
            </a:pPr>
            <a:r>
              <a:rPr lang="sw-KE">
                <a:latin typeface="Calibri" panose="020F0502020204030204" pitchFamily="34" charset="0"/>
              </a:rPr>
              <a:t>Pia utaonyeshwa kwa wagonjwa</a:t>
            </a:r>
          </a:p>
          <a:p>
            <a:r>
              <a:rPr lang="sw-KE">
                <a:latin typeface="Calibri" panose="020F0502020204030204" pitchFamily="34" charset="0"/>
              </a:rPr>
              <a:t>___________________________________________________________________________________________________________________</a:t>
            </a:r>
          </a:p>
        </p:txBody>
      </p:sp>
      <p:sp>
        <p:nvSpPr>
          <p:cNvPr id="5" name="Title 1"/>
          <p:cNvSpPr>
            <a:spLocks noGrp="1"/>
          </p:cNvSpPr>
          <p:nvPr>
            <p:ph type="title"/>
          </p:nvPr>
        </p:nvSpPr>
        <p:spPr>
          <a:xfrm>
            <a:off x="0" y="-3675"/>
            <a:ext cx="9144000" cy="848697"/>
          </a:xfrm>
          <a:solidFill>
            <a:schemeClr val="tx2">
              <a:lumMod val="75000"/>
            </a:schemeClr>
          </a:solidFill>
        </p:spPr>
        <p:txBody>
          <a:bodyPr>
            <a:noAutofit/>
          </a:bodyPr>
          <a:lstStyle/>
          <a:p>
            <a:pPr algn="l"/>
            <a:r>
              <a:rPr lang="sw-KE" sz="2800">
                <a:solidFill>
                  <a:srgbClr val="FFFFFF"/>
                </a:solidFill>
                <a:latin typeface="Calibri" panose="020F0502020204030204" pitchFamily="34" charset="0"/>
              </a:rPr>
              <a:t>	Mada ya Kadi (ambayo pia mgonjwa ataonyeshwa)</a:t>
            </a:r>
          </a:p>
        </p:txBody>
      </p:sp>
      <p:sp>
        <p:nvSpPr>
          <p:cNvPr id="7" name="Content Placeholder 1"/>
          <p:cNvSpPr>
            <a:spLocks noGrp="1"/>
          </p:cNvSpPr>
          <p:nvPr>
            <p:ph sz="half" idx="1"/>
          </p:nvPr>
        </p:nvSpPr>
        <p:spPr>
          <a:xfrm>
            <a:off x="1032164" y="4114800"/>
            <a:ext cx="2015836" cy="2316165"/>
          </a:xfrm>
        </p:spPr>
        <p:txBody>
          <a:bodyPr>
            <a:normAutofit fontScale="85000" lnSpcReduction="20000"/>
          </a:bodyPr>
          <a:lstStyle/>
          <a:p>
            <a:r>
              <a:rPr lang="sw-KE" b="1" dirty="0">
                <a:latin typeface="Calibri" panose="020F0502020204030204" pitchFamily="34" charset="0"/>
              </a:rPr>
              <a:t>Hebu Tukague:</a:t>
            </a:r>
          </a:p>
          <a:p>
            <a:pPr marL="285750" indent="-285750">
              <a:buFont typeface="Arial" panose="020B0604020202020204" pitchFamily="34" charset="0"/>
              <a:buChar char="•"/>
            </a:pPr>
            <a:r>
              <a:rPr lang="sw-KE" dirty="0">
                <a:latin typeface="Calibri" panose="020F0502020204030204" pitchFamily="34" charset="0"/>
              </a:rPr>
              <a:t>Madokezo ya kuongoza ukaguzi unaofanywa pamoja na mgonjwa</a:t>
            </a:r>
          </a:p>
          <a:p>
            <a:r>
              <a:rPr lang="sw-KE" dirty="0">
                <a:latin typeface="Calibri" panose="020F0502020204030204" pitchFamily="34" charset="0"/>
              </a:rPr>
              <a:t>_____________________________________________________________________________________</a:t>
            </a:r>
          </a:p>
        </p:txBody>
      </p:sp>
      <p:pic>
        <p:nvPicPr>
          <p:cNvPr id="3076"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114800"/>
            <a:ext cx="544830" cy="81317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657600" y="4038600"/>
            <a:ext cx="2438400" cy="2482145"/>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400800" y="4038600"/>
            <a:ext cx="2514600" cy="2482145"/>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79" name="Picture 7" descr="C:\Users\rlw2177\AppData\Local\Microsoft\Windows\Temporary Internet Files\Content.IE5\S2UJGMDA\1279641266[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0939" y="4101401"/>
            <a:ext cx="809528" cy="622999"/>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1"/>
          <p:cNvSpPr>
            <a:spLocks noGrp="1"/>
          </p:cNvSpPr>
          <p:nvPr>
            <p:ph sz="half" idx="1"/>
          </p:nvPr>
        </p:nvSpPr>
        <p:spPr>
          <a:xfrm>
            <a:off x="4588934" y="4122561"/>
            <a:ext cx="1507066" cy="2506839"/>
          </a:xfrm>
        </p:spPr>
        <p:txBody>
          <a:bodyPr>
            <a:normAutofit/>
          </a:bodyPr>
          <a:lstStyle/>
          <a:p>
            <a:r>
              <a:rPr lang="sw-KE" sz="1600" b="1" dirty="0">
                <a:latin typeface="Calibri" panose="020F0502020204030204" pitchFamily="34" charset="0"/>
              </a:rPr>
              <a:t>Hati:</a:t>
            </a:r>
          </a:p>
          <a:p>
            <a:r>
              <a:rPr lang="sw-KE" sz="1600" dirty="0">
                <a:latin typeface="Calibri" panose="020F0502020204030204" pitchFamily="34" charset="0"/>
              </a:rPr>
              <a:t>Huwapa watoa huduma fomu ambazo </a:t>
            </a:r>
            <a:r>
              <a:rPr lang="sw-KE" sz="1600" dirty="0" err="1">
                <a:latin typeface="Calibri" panose="020F0502020204030204" pitchFamily="34" charset="0"/>
              </a:rPr>
              <a:t>wwatatumia</a:t>
            </a:r>
            <a:r>
              <a:rPr lang="sw-KE" sz="1600" dirty="0">
                <a:latin typeface="Calibri" panose="020F0502020204030204" pitchFamily="34" charset="0"/>
              </a:rPr>
              <a:t> kuandika majadiliano yanayomjumuisha mgonjwa</a:t>
            </a:r>
          </a:p>
        </p:txBody>
      </p:sp>
      <p:pic>
        <p:nvPicPr>
          <p:cNvPr id="3080" name="Picture 8" descr="C:\Users\rlw2177\AppData\Local\Microsoft\Windows\Temporary Internet Files\Content.IE5\S2UJGMDA\Symbol_list_class.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122561"/>
            <a:ext cx="685800" cy="705080"/>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1"/>
          <p:cNvSpPr>
            <a:spLocks noGrp="1"/>
          </p:cNvSpPr>
          <p:nvPr>
            <p:ph sz="half" idx="1"/>
          </p:nvPr>
        </p:nvSpPr>
        <p:spPr>
          <a:xfrm>
            <a:off x="7179734" y="4122561"/>
            <a:ext cx="1811866" cy="2506839"/>
          </a:xfrm>
        </p:spPr>
        <p:txBody>
          <a:bodyPr>
            <a:normAutofit lnSpcReduction="10000"/>
          </a:bodyPr>
          <a:lstStyle/>
          <a:p>
            <a:r>
              <a:rPr lang="sw-KE" b="1" dirty="0">
                <a:latin typeface="Calibri" panose="020F0502020204030204" pitchFamily="34" charset="0"/>
              </a:rPr>
              <a:t>Maelekezo ya Mtoa Huduma:</a:t>
            </a:r>
          </a:p>
          <a:p>
            <a:r>
              <a:rPr lang="sw-KE" dirty="0">
                <a:latin typeface="Calibri" panose="020F0502020204030204" pitchFamily="34" charset="0"/>
              </a:rPr>
              <a:t>Huwapa watoa huduma maelekezo maalum kuhusu jinsi ya kuhusiana na kuzungumza na mgonjwa</a:t>
            </a:r>
          </a:p>
        </p:txBody>
      </p:sp>
      <p:sp>
        <p:nvSpPr>
          <p:cNvPr id="21" name="Content Placeholder 1"/>
          <p:cNvSpPr>
            <a:spLocks noGrp="1"/>
          </p:cNvSpPr>
          <p:nvPr>
            <p:ph sz="half" idx="1"/>
          </p:nvPr>
        </p:nvSpPr>
        <p:spPr>
          <a:xfrm>
            <a:off x="3688644" y="1143000"/>
            <a:ext cx="5226756" cy="3276600"/>
          </a:xfrm>
        </p:spPr>
        <p:txBody>
          <a:bodyPr/>
          <a:lstStyle/>
          <a:p>
            <a:r>
              <a:rPr lang="sw-KE" b="1">
                <a:latin typeface="Calibri" panose="020F0502020204030204" pitchFamily="34" charset="0"/>
              </a:rPr>
              <a:t>VIDOKEZO VYA KUJADILI:</a:t>
            </a:r>
          </a:p>
          <a:p>
            <a:pPr marL="285750" indent="-285750">
              <a:buFont typeface="Arial" panose="020B0604020202020204" pitchFamily="34" charset="0"/>
              <a:buChar char="•"/>
            </a:pPr>
            <a:r>
              <a:rPr lang="sw-KE">
                <a:latin typeface="Calibri" panose="020F0502020204030204" pitchFamily="34" charset="0"/>
              </a:rPr>
              <a:t>Maagizo machache kwa watoaji</a:t>
            </a:r>
          </a:p>
          <a:p>
            <a:pPr marL="285750" indent="-285750">
              <a:buFont typeface="Arial" panose="020B0604020202020204" pitchFamily="34" charset="0"/>
              <a:buChar char="•"/>
            </a:pPr>
            <a:r>
              <a:rPr lang="sw-KE">
                <a:latin typeface="Calibri" panose="020F0502020204030204" pitchFamily="34" charset="0"/>
              </a:rPr>
              <a:t>Madokezo ya kudokeza na kuongoza majadiliano</a:t>
            </a:r>
          </a:p>
          <a:p>
            <a:pPr marL="285750" indent="-285750">
              <a:buFont typeface="Arial" panose="020B0604020202020204" pitchFamily="34" charset="0"/>
              <a:buChar char="•"/>
            </a:pPr>
            <a:r>
              <a:rPr lang="sw-KE" b="1">
                <a:latin typeface="Calibri" panose="020F0502020204030204" pitchFamily="34" charset="0"/>
              </a:rPr>
              <a:t>Vidokezo vikuu vimeandikwa kwa herufi nzito</a:t>
            </a:r>
          </a:p>
          <a:p>
            <a:r>
              <a:rPr lang="sw-KE">
                <a:latin typeface="Calibri" panose="020F0502020204030204" pitchFamily="34" charset="0"/>
              </a:rPr>
              <a:t>________________________________________________________________________________________________________________________________________________________________________________</a:t>
            </a:r>
          </a:p>
        </p:txBody>
      </p:sp>
      <p:sp>
        <p:nvSpPr>
          <p:cNvPr id="9" name="TextBox 8"/>
          <p:cNvSpPr txBox="1"/>
          <p:nvPr/>
        </p:nvSpPr>
        <p:spPr>
          <a:xfrm>
            <a:off x="7162800" y="647012"/>
            <a:ext cx="1752600" cy="1200329"/>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r>
              <a:rPr lang="sw-KE" b="1" dirty="0" smtClean="0">
                <a:latin typeface="Calibri" panose="020F0502020204030204" pitchFamily="34" charset="0"/>
              </a:rPr>
              <a:t>Picha </a:t>
            </a:r>
            <a:r>
              <a:rPr lang="sw-KE" b="1" dirty="0">
                <a:latin typeface="Calibri" panose="020F0502020204030204" pitchFamily="34" charset="0"/>
              </a:rPr>
              <a:t>ya sehemu ya mbele ya kadi</a:t>
            </a:r>
          </a:p>
          <a:p>
            <a:pPr algn="ctr"/>
            <a:endParaRPr lang="en-US" b="1" dirty="0">
              <a:latin typeface="Calibri" panose="020F0502020204030204" pitchFamily="34" charset="0"/>
            </a:endParaRPr>
          </a:p>
        </p:txBody>
      </p:sp>
      <p:cxnSp>
        <p:nvCxnSpPr>
          <p:cNvPr id="15" name="Straight Connector 14"/>
          <p:cNvCxnSpPr/>
          <p:nvPr/>
        </p:nvCxnSpPr>
        <p:spPr>
          <a:xfrm>
            <a:off x="3429000" y="10573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32273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rgbClr val="CC0066"/>
          </a:solidFill>
        </p:spPr>
        <p:txBody>
          <a:bodyPr>
            <a:noAutofit/>
          </a:bodyPr>
          <a:lstStyle/>
          <a:p>
            <a:pPr algn="l"/>
            <a:r>
              <a:rPr lang="sw-KE" sz="2800">
                <a:solidFill>
                  <a:srgbClr val="FFFFFF"/>
                </a:solidFill>
                <a:latin typeface="Calibri" panose="020F0502020204030204" pitchFamily="34" charset="0"/>
              </a:rPr>
              <a:t>	19. Umefanikiwa kupunguza wingi wa virusi vyako</a:t>
            </a:r>
          </a:p>
        </p:txBody>
      </p:sp>
      <p:sp>
        <p:nvSpPr>
          <p:cNvPr id="4" name="TextBox 3"/>
          <p:cNvSpPr txBox="1"/>
          <p:nvPr/>
        </p:nvSpPr>
        <p:spPr>
          <a:xfrm>
            <a:off x="4724400" y="1066800"/>
            <a:ext cx="4419600" cy="1015663"/>
          </a:xfrm>
          <a:prstGeom prst="rect">
            <a:avLst/>
          </a:prstGeom>
          <a:noFill/>
        </p:spPr>
        <p:txBody>
          <a:bodyPr wrap="square" rtlCol="0">
            <a:spAutoFit/>
          </a:bodyPr>
          <a:lstStyle/>
          <a:p>
            <a:pPr marL="285750" indent="-285750">
              <a:buFont typeface="Wingdings" panose="05000000000000000000" pitchFamily="2" charset="2"/>
              <a:buChar char="Ø"/>
            </a:pPr>
            <a:r>
              <a:rPr lang="sw-KE" sz="2000">
                <a:latin typeface="Calibri" panose="020F0502020204030204" pitchFamily="34" charset="0"/>
              </a:rPr>
              <a:t>Umemeza ARV zako vizuri, dawa zinafanya kazi, na unadumisa afya yako.</a:t>
            </a:r>
          </a:p>
        </p:txBody>
      </p:sp>
      <p:pic>
        <p:nvPicPr>
          <p:cNvPr id="5" name="Picture 4">
            <a:extLst>
              <a:ext uri="{FF2B5EF4-FFF2-40B4-BE49-F238E27FC236}">
                <a16:creationId xmlns:a16="http://schemas.microsoft.com/office/drawing/2014/main" id="{1AB018C2-7CA3-466C-BBC3-75CE2E93B7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459" r="29398" b="5207"/>
          <a:stretch/>
        </p:blipFill>
        <p:spPr>
          <a:xfrm>
            <a:off x="198120" y="1447800"/>
            <a:ext cx="4648201" cy="3785616"/>
          </a:xfrm>
          <a:prstGeom prst="rect">
            <a:avLst/>
          </a:prstGeom>
        </p:spPr>
      </p:pic>
      <p:pic>
        <p:nvPicPr>
          <p:cNvPr id="11" name="Picture 2">
            <a:extLst>
              <a:ext uri="{FF2B5EF4-FFF2-40B4-BE49-F238E27FC236}">
                <a16:creationId xmlns:a16="http://schemas.microsoft.com/office/drawing/2014/main" id="{B31FC17C-C2E7-4B72-8E43-6D1CCB3A8AC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29200" y="3006348"/>
            <a:ext cx="3809999" cy="3487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60280A48-F648-4CD3-8631-D2CD934C1BBA}"/>
              </a:ext>
            </a:extLst>
          </p:cNvPr>
          <p:cNvSpPr txBox="1"/>
          <p:nvPr/>
        </p:nvSpPr>
        <p:spPr>
          <a:xfrm>
            <a:off x="4846321" y="2509611"/>
            <a:ext cx="2099602" cy="461665"/>
          </a:xfrm>
          <a:prstGeom prst="rect">
            <a:avLst/>
          </a:prstGeom>
          <a:noFill/>
        </p:spPr>
        <p:txBody>
          <a:bodyPr wrap="square" rtlCol="0">
            <a:spAutoFit/>
          </a:bodyPr>
          <a:lstStyle/>
          <a:p>
            <a:pPr algn="ctr"/>
            <a:r>
              <a:rPr lang="sw-KE" sz="2400" dirty="0">
                <a:latin typeface="Calibri" panose="020F0502020204030204" pitchFamily="34" charset="0"/>
                <a:cs typeface="Calibri" panose="020F0502020204030204" pitchFamily="34" charset="0"/>
              </a:rPr>
              <a:t>Kabla ya </a:t>
            </a:r>
            <a:r>
              <a:rPr lang="sw-KE" sz="2400" dirty="0" err="1">
                <a:latin typeface="Calibri" panose="020F0502020204030204" pitchFamily="34" charset="0"/>
                <a:cs typeface="Calibri" panose="020F0502020204030204" pitchFamily="34" charset="0"/>
              </a:rPr>
              <a:t>ART</a:t>
            </a:r>
            <a:endParaRPr lang="sw-KE" sz="24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E348BB79-3F5B-4C04-9E8E-3651B1E390F6}"/>
              </a:ext>
            </a:extLst>
          </p:cNvPr>
          <p:cNvSpPr txBox="1"/>
          <p:nvPr/>
        </p:nvSpPr>
        <p:spPr>
          <a:xfrm>
            <a:off x="6934200" y="2527147"/>
            <a:ext cx="2057400" cy="461665"/>
          </a:xfrm>
          <a:prstGeom prst="rect">
            <a:avLst/>
          </a:prstGeom>
          <a:noFill/>
        </p:spPr>
        <p:txBody>
          <a:bodyPr wrap="square" rtlCol="0">
            <a:spAutoFit/>
          </a:bodyPr>
          <a:lstStyle/>
          <a:p>
            <a:pPr algn="ctr"/>
            <a:r>
              <a:rPr lang="sw-KE" sz="2400" dirty="0">
                <a:latin typeface="Calibri" panose="020F0502020204030204" pitchFamily="34" charset="0"/>
                <a:cs typeface="Calibri" panose="020F0502020204030204" pitchFamily="34" charset="0"/>
              </a:rPr>
              <a:t>Baada ya </a:t>
            </a:r>
            <a:r>
              <a:rPr lang="sw-KE" sz="2400" dirty="0" err="1">
                <a:latin typeface="Calibri" panose="020F0502020204030204" pitchFamily="34" charset="0"/>
                <a:cs typeface="Calibri" panose="020F0502020204030204" pitchFamily="34" charset="0"/>
              </a:rPr>
              <a:t>ART</a:t>
            </a:r>
            <a:endParaRPr lang="sw-KE"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48804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2590800"/>
            <a:ext cx="2971800" cy="40386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457200" y="1057365"/>
            <a:ext cx="2819400" cy="1497824"/>
          </a:xfrm>
        </p:spPr>
        <p:txBody>
          <a:bodyPr>
            <a:normAutofit/>
          </a:bodyPr>
          <a:lstStyle/>
          <a:p>
            <a:r>
              <a:rPr lang="sw-KE" sz="16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Umemeza ARV zako vizuri, dawa zinafanya kazi, na unadumisa afya yako.</a:t>
            </a:r>
          </a:p>
        </p:txBody>
      </p:sp>
      <p:sp>
        <p:nvSpPr>
          <p:cNvPr id="7" name="Content Placeholder 1"/>
          <p:cNvSpPr>
            <a:spLocks noGrp="1"/>
          </p:cNvSpPr>
          <p:nvPr>
            <p:ph sz="half" idx="1"/>
          </p:nvPr>
        </p:nvSpPr>
        <p:spPr>
          <a:xfrm>
            <a:off x="914400" y="2743200"/>
            <a:ext cx="2286000" cy="609600"/>
          </a:xfrm>
        </p:spPr>
        <p:txBody>
          <a:bodyPr>
            <a:normAutofit/>
          </a:bodyPr>
          <a:lstStyle/>
          <a:p>
            <a:r>
              <a:rPr lang="sw-KE" sz="1500" b="1" dirty="0">
                <a:latin typeface="Calibri" panose="020F0502020204030204" pitchFamily="34" charset="0"/>
              </a:rPr>
              <a:t>Hebu Tukague:</a:t>
            </a:r>
          </a:p>
          <a:p>
            <a:endParaRPr lang="en-US" sz="1500" dirty="0">
              <a:latin typeface="Calibri" panose="020F0502020204030204" pitchFamily="34" charset="0"/>
            </a:endParaRPr>
          </a:p>
        </p:txBody>
      </p:sp>
      <p:pic>
        <p:nvPicPr>
          <p:cNvPr id="3076"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085" y="2543466"/>
            <a:ext cx="544830" cy="80258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688644" y="1057364"/>
            <a:ext cx="5226756" cy="4810036"/>
          </a:xfrm>
        </p:spPr>
        <p:txBody>
          <a:bodyPr>
            <a:normAutofit fontScale="77500" lnSpcReduction="20000"/>
          </a:bodyPr>
          <a:lstStyle/>
          <a:p>
            <a:r>
              <a:rPr lang="sw-KE" sz="2100" b="1" dirty="0">
                <a:latin typeface="Calibri" panose="020F0502020204030204" pitchFamily="34" charset="0"/>
              </a:rPr>
              <a:t>VIDOKEZO VYA KUJADILI:</a:t>
            </a:r>
          </a:p>
          <a:p>
            <a:pPr marL="285750" indent="-285750">
              <a:buFont typeface="Arial" panose="020B0604020202020204" pitchFamily="34" charset="0"/>
              <a:buChar char="•"/>
            </a:pPr>
            <a:r>
              <a:rPr lang="sw-KE" b="1" dirty="0">
                <a:latin typeface="Calibri" panose="020F0502020204030204" pitchFamily="34" charset="0"/>
              </a:rPr>
              <a:t>Kiasi kidogo cha virusi </a:t>
            </a:r>
            <a:r>
              <a:rPr lang="sw-KE" dirty="0">
                <a:latin typeface="Calibri" panose="020F0502020204030204" pitchFamily="34" charset="0"/>
              </a:rPr>
              <a:t>(chini ya 1000)</a:t>
            </a:r>
            <a:r>
              <a:rPr lang="sw-KE" b="1" dirty="0">
                <a:latin typeface="Calibri" panose="020F0502020204030204" pitchFamily="34" charset="0"/>
              </a:rPr>
              <a:t> </a:t>
            </a:r>
            <a:r>
              <a:rPr lang="sw-KE" i="1" dirty="0">
                <a:latin typeface="Calibri" panose="020F0502020204030204" pitchFamily="34" charset="0"/>
              </a:rPr>
              <a:t>				    [andika matokeo ya mgonjwa hapa ]</a:t>
            </a:r>
            <a:r>
              <a:rPr lang="sw-KE" dirty="0">
                <a:latin typeface="Calibri" panose="020F0502020204030204" pitchFamily="34" charset="0"/>
              </a:rPr>
              <a:t> ni ishara kwamba </a:t>
            </a:r>
            <a:r>
              <a:rPr lang="sw-KE" b="1" dirty="0">
                <a:latin typeface="Calibri" panose="020F0502020204030204" pitchFamily="34" charset="0"/>
              </a:rPr>
              <a:t>unatumia </a:t>
            </a:r>
            <a:r>
              <a:rPr lang="sw-KE" b="1" dirty="0" err="1">
                <a:latin typeface="Calibri" panose="020F0502020204030204" pitchFamily="34" charset="0"/>
              </a:rPr>
              <a:t>ARV</a:t>
            </a:r>
            <a:r>
              <a:rPr lang="sw-KE" b="1" dirty="0">
                <a:latin typeface="Calibri" panose="020F0502020204030204" pitchFamily="34" charset="0"/>
              </a:rPr>
              <a:t> inavyofaa</a:t>
            </a:r>
            <a:r>
              <a:rPr lang="sw-KE" dirty="0">
                <a:latin typeface="Calibri" panose="020F0502020204030204" pitchFamily="34" charset="0"/>
              </a:rPr>
              <a:t> </a:t>
            </a:r>
            <a:r>
              <a:rPr lang="sw-KE" dirty="0" smtClean="0">
                <a:latin typeface="Calibri" panose="020F0502020204030204" pitchFamily="34" charset="0"/>
              </a:rPr>
              <a:t>na </a:t>
            </a:r>
            <a:r>
              <a:rPr lang="sw-KE" dirty="0">
                <a:latin typeface="Calibri" panose="020F0502020204030204" pitchFamily="34" charset="0"/>
              </a:rPr>
              <a:t>kwamba dawa hizi zinafanya kazi.</a:t>
            </a:r>
          </a:p>
          <a:p>
            <a:pPr marL="285750" indent="-285750">
              <a:buFont typeface="Arial" panose="020B0604020202020204" pitchFamily="34" charset="0"/>
              <a:buChar char="•"/>
            </a:pPr>
            <a:r>
              <a:rPr lang="sw-KE" dirty="0" err="1">
                <a:latin typeface="Calibri" panose="020F0502020204030204" pitchFamily="34" charset="0"/>
              </a:rPr>
              <a:t>Mabadiliki</a:t>
            </a:r>
            <a:r>
              <a:rPr lang="sw-KE" dirty="0">
                <a:latin typeface="Calibri" panose="020F0502020204030204" pitchFamily="34" charset="0"/>
              </a:rPr>
              <a:t> yako katika _______ </a:t>
            </a:r>
            <a:r>
              <a:rPr lang="sw-KE" i="1" dirty="0">
                <a:latin typeface="Calibri" panose="020F0502020204030204" pitchFamily="34" charset="0"/>
              </a:rPr>
              <a:t>(andika hatua ya usaidizi) </a:t>
            </a:r>
            <a:r>
              <a:rPr lang="sw-KE" dirty="0">
                <a:latin typeface="Calibri" panose="020F0502020204030204" pitchFamily="34" charset="0"/>
              </a:rPr>
              <a:t>yamefanikiwa na unatumia </a:t>
            </a:r>
            <a:r>
              <a:rPr lang="sw-KE" dirty="0" err="1">
                <a:latin typeface="Calibri" panose="020F0502020204030204" pitchFamily="34" charset="0"/>
              </a:rPr>
              <a:t>ARV</a:t>
            </a:r>
            <a:r>
              <a:rPr lang="sw-KE" dirty="0">
                <a:latin typeface="Calibri" panose="020F0502020204030204" pitchFamily="34" charset="0"/>
              </a:rPr>
              <a:t> unazohitaji ili uendelee kudumisha afya </a:t>
            </a:r>
            <a:r>
              <a:rPr lang="sw-KE" dirty="0" err="1">
                <a:latin typeface="Calibri" panose="020F0502020204030204" pitchFamily="34" charset="0"/>
              </a:rPr>
              <a:t>yakol</a:t>
            </a:r>
            <a:r>
              <a:rPr lang="sw-KE" i="1" dirty="0">
                <a:latin typeface="Calibri" panose="020F0502020204030204" pitchFamily="34" charset="0"/>
              </a:rPr>
              <a:t>.</a:t>
            </a:r>
          </a:p>
          <a:p>
            <a:pPr marL="285750" indent="-285750">
              <a:buFont typeface="Arial" panose="020B0604020202020204" pitchFamily="34" charset="0"/>
              <a:buChar char="•"/>
            </a:pPr>
            <a:r>
              <a:rPr lang="sw-KE" dirty="0">
                <a:latin typeface="Calibri" panose="020F0502020204030204" pitchFamily="34" charset="0"/>
              </a:rPr>
              <a:t>Ni muhimu kwamba uendelee kumeza </a:t>
            </a:r>
            <a:r>
              <a:rPr lang="sw-KE" dirty="0" err="1">
                <a:latin typeface="Calibri" panose="020F0502020204030204" pitchFamily="34" charset="0"/>
              </a:rPr>
              <a:t>ARV</a:t>
            </a:r>
            <a:r>
              <a:rPr lang="sw-KE" dirty="0">
                <a:latin typeface="Calibri" panose="020F0502020204030204" pitchFamily="34" charset="0"/>
              </a:rPr>
              <a:t> zako kila siku ili kuzuia virusi vya HIVI visizalishe virusi zaidi, udumishe afya yako, na kuzuia kumsambazia mtoto wako.  </a:t>
            </a:r>
          </a:p>
          <a:p>
            <a:pPr marL="285750" indent="-285750">
              <a:buFont typeface="Arial" panose="020B0604020202020204" pitchFamily="34" charset="0"/>
              <a:buChar char="•"/>
            </a:pPr>
            <a:r>
              <a:rPr lang="sw-KE" dirty="0">
                <a:latin typeface="Calibri" panose="020F0502020204030204" pitchFamily="34" charset="0"/>
              </a:rPr>
              <a:t>Ni muhimu </a:t>
            </a:r>
            <a:r>
              <a:rPr lang="sw-KE" b="1" dirty="0" err="1">
                <a:latin typeface="Calibri" panose="020F0502020204030204" pitchFamily="34" charset="0"/>
              </a:rPr>
              <a:t>ufuatalie</a:t>
            </a:r>
            <a:r>
              <a:rPr lang="sw-KE" dirty="0">
                <a:latin typeface="Calibri" panose="020F0502020204030204" pitchFamily="34" charset="0"/>
              </a:rPr>
              <a:t> ni kiasi gani cha dawa ulizo nazo ili </a:t>
            </a:r>
            <a:r>
              <a:rPr lang="sw-KE" b="1" dirty="0" err="1">
                <a:latin typeface="Calibri" panose="020F0502020204030204" pitchFamily="34" charset="0"/>
              </a:rPr>
              <a:t>usiishiwwe</a:t>
            </a:r>
            <a:r>
              <a:rPr lang="sw-KE" b="1" dirty="0">
                <a:latin typeface="Calibri" panose="020F0502020204030204" pitchFamily="34" charset="0"/>
              </a:rPr>
              <a:t> na </a:t>
            </a:r>
            <a:r>
              <a:rPr lang="sw-KE" b="1" dirty="0" err="1">
                <a:latin typeface="Calibri" panose="020F0502020204030204" pitchFamily="34" charset="0"/>
              </a:rPr>
              <a:t>ARV</a:t>
            </a:r>
            <a:r>
              <a:rPr lang="sw-KE" dirty="0">
                <a:latin typeface="Calibri" panose="020F0502020204030204" pitchFamily="34" charset="0"/>
              </a:rPr>
              <a:t> kabla ya miadi inayofuata.</a:t>
            </a:r>
          </a:p>
          <a:p>
            <a:pPr marL="285750" indent="-285750">
              <a:buFont typeface="Arial" panose="020B0604020202020204" pitchFamily="34" charset="0"/>
              <a:buChar char="•"/>
            </a:pPr>
            <a:r>
              <a:rPr lang="sw-KE" dirty="0">
                <a:latin typeface="Calibri" panose="020F0502020204030204" pitchFamily="34" charset="0"/>
              </a:rPr>
              <a:t>Ukigundua kuwa dawa zako zinakaribia kuisha, </a:t>
            </a:r>
            <a:r>
              <a:rPr lang="sw-KE" b="1" dirty="0">
                <a:latin typeface="Calibri" panose="020F0502020204030204" pitchFamily="34" charset="0"/>
              </a:rPr>
              <a:t>njoo kwenye kliniki</a:t>
            </a:r>
            <a:r>
              <a:rPr lang="sw-KE" dirty="0">
                <a:latin typeface="Calibri" panose="020F0502020204030204" pitchFamily="34" charset="0"/>
              </a:rPr>
              <a:t> hata kama huna miadi ya daktari.</a:t>
            </a:r>
          </a:p>
          <a:p>
            <a:pPr marL="285750" indent="-285750">
              <a:buFont typeface="Arial" panose="020B0604020202020204" pitchFamily="34" charset="0"/>
              <a:buChar char="•"/>
            </a:pPr>
            <a:r>
              <a:rPr lang="sw-KE" dirty="0">
                <a:latin typeface="Calibri" panose="020F0502020204030204" pitchFamily="34" charset="0"/>
              </a:rPr>
              <a:t>Ikiwa unatarajia kusafiri mbali na nyumbani mwako ili kujifungua mtoto, kabla na/au baada ya kuzaliwa, tafadhali tujulishe ili tuweze kukupa dawa zaidi na miadi ya kurudi kwako.</a:t>
            </a:r>
          </a:p>
          <a:p>
            <a:pPr marL="285750" indent="-285750">
              <a:buFont typeface="Arial" panose="020B0604020202020204" pitchFamily="34" charset="0"/>
              <a:buChar char="•"/>
            </a:pPr>
            <a:r>
              <a:rPr lang="sw-KE" b="1" dirty="0">
                <a:latin typeface="Calibri" panose="020F0502020204030204" pitchFamily="34" charset="0"/>
              </a:rPr>
              <a:t>Tutakagua</a:t>
            </a:r>
            <a:r>
              <a:rPr lang="sw-KE" dirty="0">
                <a:latin typeface="Calibri" panose="020F0502020204030204" pitchFamily="34" charset="0"/>
              </a:rPr>
              <a:t> tena wingi wa virusi baada ya </a:t>
            </a:r>
            <a:r>
              <a:rPr lang="sw-KE" b="1" dirty="0">
                <a:latin typeface="Calibri" panose="020F0502020204030204" pitchFamily="34" charset="0"/>
              </a:rPr>
              <a:t>miezi sita</a:t>
            </a:r>
            <a:r>
              <a:rPr lang="sw-KE" dirty="0">
                <a:latin typeface="Calibri" panose="020F0502020204030204" pitchFamily="34" charset="0"/>
              </a:rPr>
              <a:t> ikiwa hakuna matatizo mapya au ugumu wa kumeza </a:t>
            </a:r>
            <a:r>
              <a:rPr lang="sw-KE" dirty="0" err="1">
                <a:latin typeface="Calibri" panose="020F0502020204030204" pitchFamily="34" charset="0"/>
              </a:rPr>
              <a:t>ARV</a:t>
            </a:r>
            <a:r>
              <a:rPr lang="sw-KE" dirty="0">
                <a:latin typeface="Calibri" panose="020F0502020204030204" pitchFamily="34" charset="0"/>
              </a:rPr>
              <a:t> zako.</a:t>
            </a:r>
          </a:p>
          <a:p>
            <a:pPr marL="285750" indent="-285750">
              <a:buFont typeface="Arial" panose="020B0604020202020204" pitchFamily="34" charset="0"/>
              <a:buChar char="•"/>
            </a:pPr>
            <a:r>
              <a:rPr lang="sw-KE" dirty="0">
                <a:latin typeface="Calibri" panose="020F0502020204030204" pitchFamily="34" charset="0"/>
              </a:rPr>
              <a:t> Tafadhali mjulishe mtoa huduma wako ikiwa kuna matatizo yoyote ya kutumia </a:t>
            </a:r>
            <a:r>
              <a:rPr lang="sw-KE" dirty="0" err="1">
                <a:latin typeface="Calibri" panose="020F0502020204030204" pitchFamily="34" charset="0"/>
              </a:rPr>
              <a:t>ARV</a:t>
            </a:r>
            <a:r>
              <a:rPr lang="sw-KE" dirty="0">
                <a:latin typeface="Calibri" panose="020F0502020204030204" pitchFamily="34" charset="0"/>
              </a:rPr>
              <a:t> baadaye, ili aweze kukusaidia kuyatatua.</a:t>
            </a:r>
          </a:p>
          <a:p>
            <a:pPr marL="285750" indent="-285750">
              <a:buFont typeface="Arial" panose="020B0604020202020204" pitchFamily="34" charset="0"/>
              <a:buChar char="•"/>
            </a:pPr>
            <a:endParaRPr lang="en-US" b="1" dirty="0">
              <a:latin typeface="Calibri" panose="020F0502020204030204" pitchFamily="34" charset="0"/>
            </a:endParaRPr>
          </a:p>
        </p:txBody>
      </p:sp>
      <p:cxnSp>
        <p:nvCxnSpPr>
          <p:cNvPr id="15" name="Straight Connector 14"/>
          <p:cNvCxnSpPr/>
          <p:nvPr/>
        </p:nvCxnSpPr>
        <p:spPr>
          <a:xfrm>
            <a:off x="3429000" y="10573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3675"/>
            <a:ext cx="9144000" cy="848697"/>
          </a:xfrm>
          <a:prstGeom prst="rect">
            <a:avLst/>
          </a:prstGeom>
          <a:solidFill>
            <a:srgbClr val="CC0066"/>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sw-KE" sz="2700">
                <a:solidFill>
                  <a:srgbClr val="FFFFFF"/>
                </a:solidFill>
                <a:latin typeface="Calibri" panose="020F0502020204030204" pitchFamily="34" charset="0"/>
              </a:rPr>
              <a:t>	19. Umefanikiwa kupunguza wingi wa virusi vyako</a:t>
            </a:r>
          </a:p>
        </p:txBody>
      </p:sp>
      <p:sp>
        <p:nvSpPr>
          <p:cNvPr id="11" name="Rectangle 10"/>
          <p:cNvSpPr/>
          <p:nvPr/>
        </p:nvSpPr>
        <p:spPr>
          <a:xfrm>
            <a:off x="3733800" y="5638800"/>
            <a:ext cx="5165244" cy="9144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1"/>
          <p:cNvSpPr>
            <a:spLocks noGrp="1"/>
          </p:cNvSpPr>
          <p:nvPr>
            <p:ph sz="half" idx="1"/>
          </p:nvPr>
        </p:nvSpPr>
        <p:spPr>
          <a:xfrm>
            <a:off x="3733800" y="5486400"/>
            <a:ext cx="5257800" cy="1143000"/>
          </a:xfrm>
        </p:spPr>
        <p:txBody>
          <a:bodyPr>
            <a:normAutofit fontScale="47500" lnSpcReduction="20000"/>
          </a:bodyPr>
          <a:lstStyle/>
          <a:p>
            <a:r>
              <a:rPr lang="sw-KE" sz="2100" b="1" dirty="0">
                <a:latin typeface="Calibri" panose="020F0502020204030204" pitchFamily="34" charset="0"/>
              </a:rPr>
              <a:t>	</a:t>
            </a:r>
            <a:r>
              <a:rPr lang="sw-KE" sz="2500" b="1" dirty="0">
                <a:latin typeface="Calibri" panose="020F0502020204030204" pitchFamily="34" charset="0"/>
              </a:rPr>
              <a:t>    </a:t>
            </a:r>
          </a:p>
          <a:p>
            <a:r>
              <a:rPr lang="sw-KE" sz="2500" b="1" dirty="0">
                <a:latin typeface="Calibri" panose="020F0502020204030204" pitchFamily="34" charset="0"/>
              </a:rPr>
              <a:t>	</a:t>
            </a:r>
            <a:r>
              <a:rPr lang="sw-KE" sz="3800" b="1" dirty="0">
                <a:latin typeface="Calibri" panose="020F0502020204030204" pitchFamily="34" charset="0"/>
              </a:rPr>
              <a:t>   </a:t>
            </a:r>
            <a:r>
              <a:rPr lang="sw-KE" sz="3200" b="1" dirty="0">
                <a:latin typeface="Calibri" panose="020F0502020204030204" pitchFamily="34" charset="0"/>
              </a:rPr>
              <a:t>Hati</a:t>
            </a:r>
          </a:p>
          <a:p>
            <a:endParaRPr lang="en-US" sz="2300" b="1" dirty="0">
              <a:latin typeface="Calibri" panose="020F0502020204030204" pitchFamily="34" charset="0"/>
            </a:endParaRPr>
          </a:p>
          <a:p>
            <a:r>
              <a:rPr lang="sw-KE" sz="2900" dirty="0">
                <a:latin typeface="Calibri" panose="020F0502020204030204" pitchFamily="34" charset="0"/>
              </a:rPr>
              <a:t>Nakili kwenye hati matokeo ya marudio ya vipimo vya wingi wa virusi kwenye </a:t>
            </a:r>
            <a:r>
              <a:rPr lang="sw-KE" sz="2900" b="1" dirty="0">
                <a:latin typeface="Calibri" panose="020F0502020204030204" pitchFamily="34" charset="0"/>
              </a:rPr>
              <a:t>Zana ya mapango wa Uzingatiaji Ulioboreshwa.</a:t>
            </a:r>
          </a:p>
        </p:txBody>
      </p:sp>
      <p:pic>
        <p:nvPicPr>
          <p:cNvPr id="16" name="Picture 7" descr="C:\Users\rlw2177\AppData\Local\Microsoft\Windows\Temporary Internet Files\Content.IE5\S2UJGMDA\1279641266[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0" y="5663153"/>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 y="3393388"/>
            <a:ext cx="3048000" cy="3600986"/>
          </a:xfrm>
          <a:prstGeom prst="rect">
            <a:avLst/>
          </a:prstGeom>
          <a:noFill/>
        </p:spPr>
        <p:txBody>
          <a:bodyPr wrap="square" rtlCol="0">
            <a:spAutoFit/>
          </a:bodyPr>
          <a:lstStyle/>
          <a:p>
            <a:r>
              <a:rPr lang="sw-KE" sz="1200" dirty="0">
                <a:latin typeface="Calibri" panose="020F0502020204030204" pitchFamily="34" charset="0"/>
              </a:rPr>
              <a:t>Hebu tukague maana ya kiasi kidogo cha virusi, na mipango yako ya kuendelea kumeza </a:t>
            </a:r>
            <a:r>
              <a:rPr lang="sw-KE" sz="1200" dirty="0" err="1">
                <a:latin typeface="Calibri" panose="020F0502020204030204" pitchFamily="34" charset="0"/>
              </a:rPr>
              <a:t>ARV</a:t>
            </a:r>
            <a:r>
              <a:rPr lang="sw-KE" sz="1200" dirty="0">
                <a:latin typeface="Calibri" panose="020F0502020204030204" pitchFamily="34" charset="0"/>
              </a:rPr>
              <a:t> zako:</a:t>
            </a:r>
          </a:p>
          <a:p>
            <a:endParaRPr lang="en-US" sz="1200" dirty="0">
              <a:latin typeface="Calibri" panose="020F0502020204030204" pitchFamily="34" charset="0"/>
            </a:endParaRPr>
          </a:p>
          <a:p>
            <a:pPr marL="171450" indent="-171450">
              <a:buFont typeface="Arial" panose="020B0604020202020204" pitchFamily="34" charset="0"/>
              <a:buChar char="•"/>
            </a:pPr>
            <a:r>
              <a:rPr lang="sw-KE" sz="1200" dirty="0">
                <a:latin typeface="Calibri" panose="020F0502020204030204" pitchFamily="34" charset="0"/>
              </a:rPr>
              <a:t>Kwa maneno yako mwenyewe, kuwa na kiasi </a:t>
            </a:r>
            <a:r>
              <a:rPr lang="sw-KE" sz="1200" dirty="0" err="1">
                <a:latin typeface="Calibri" panose="020F0502020204030204" pitchFamily="34" charset="0"/>
              </a:rPr>
              <a:t>kidgo</a:t>
            </a:r>
            <a:r>
              <a:rPr lang="sw-KE" sz="1200" dirty="0">
                <a:latin typeface="Calibri" panose="020F0502020204030204" pitchFamily="34" charset="0"/>
              </a:rPr>
              <a:t> cha virusi ni nini?</a:t>
            </a:r>
          </a:p>
          <a:p>
            <a:pPr marL="171450" indent="-171450">
              <a:buFont typeface="Arial" panose="020B0604020202020204" pitchFamily="34" charset="0"/>
              <a:buChar char="•"/>
            </a:pPr>
            <a:r>
              <a:rPr lang="sw-KE" sz="1200" dirty="0">
                <a:latin typeface="Calibri" panose="020F0502020204030204" pitchFamily="34" charset="0"/>
              </a:rPr>
              <a:t>Kwa nini ni muhimu kuendelea kumeza </a:t>
            </a:r>
            <a:r>
              <a:rPr lang="sw-KE" sz="1200" dirty="0" err="1">
                <a:latin typeface="Calibri" panose="020F0502020204030204" pitchFamily="34" charset="0"/>
              </a:rPr>
              <a:t>ARV</a:t>
            </a:r>
            <a:r>
              <a:rPr lang="sw-KE" sz="1200" dirty="0">
                <a:latin typeface="Calibri" panose="020F0502020204030204" pitchFamily="34" charset="0"/>
              </a:rPr>
              <a:t>?</a:t>
            </a:r>
          </a:p>
          <a:p>
            <a:pPr marL="171450" indent="-171450">
              <a:buFont typeface="Arial" panose="020B0604020202020204" pitchFamily="34" charset="0"/>
              <a:buChar char="•"/>
            </a:pPr>
            <a:r>
              <a:rPr lang="sw-KE" sz="1200" dirty="0">
                <a:latin typeface="Calibri" panose="020F0502020204030204" pitchFamily="34" charset="0"/>
              </a:rPr>
              <a:t>Ni nini kinachokusaidia kukumbuka kutumia </a:t>
            </a:r>
            <a:r>
              <a:rPr lang="sw-KE" sz="1200" dirty="0" err="1">
                <a:latin typeface="Calibri" panose="020F0502020204030204" pitchFamily="34" charset="0"/>
              </a:rPr>
              <a:t>ARV</a:t>
            </a:r>
            <a:r>
              <a:rPr lang="sw-KE" sz="1200" dirty="0">
                <a:latin typeface="Calibri" panose="020F0502020204030204" pitchFamily="34" charset="0"/>
              </a:rPr>
              <a:t> zako?</a:t>
            </a:r>
          </a:p>
          <a:p>
            <a:pPr marL="171450" indent="-171450">
              <a:buFont typeface="Arial" panose="020B0604020202020204" pitchFamily="34" charset="0"/>
              <a:buChar char="•"/>
            </a:pPr>
            <a:r>
              <a:rPr lang="sw-KE" sz="1200" dirty="0">
                <a:latin typeface="Calibri" panose="020F0502020204030204" pitchFamily="34" charset="0"/>
              </a:rPr>
              <a:t>Je, kuna mambo mapya tayari au unatarajia kuwepo na mambo mapya ambayo yataifanya iwe vigumu kumeza </a:t>
            </a:r>
            <a:r>
              <a:rPr lang="sw-KE" sz="1200" dirty="0" err="1">
                <a:latin typeface="Calibri" panose="020F0502020204030204" pitchFamily="34" charset="0"/>
              </a:rPr>
              <a:t>ARV</a:t>
            </a:r>
            <a:r>
              <a:rPr lang="sw-KE" sz="1200" dirty="0">
                <a:latin typeface="Calibri" panose="020F0502020204030204" pitchFamily="34" charset="0"/>
              </a:rPr>
              <a:t> zako wakati mwingine?</a:t>
            </a:r>
          </a:p>
          <a:p>
            <a:pPr marL="171450" indent="-171450">
              <a:buFont typeface="Arial" panose="020B0604020202020204" pitchFamily="34" charset="0"/>
              <a:buChar char="•"/>
            </a:pPr>
            <a:r>
              <a:rPr lang="sw-KE" sz="1200" b="1" u="sng" dirty="0">
                <a:latin typeface="Calibri" panose="020F0502020204030204" pitchFamily="34" charset="0"/>
              </a:rPr>
              <a:t>Wanawake wajawazito</a:t>
            </a:r>
            <a:r>
              <a:rPr lang="sw-KE" sz="1200" dirty="0">
                <a:latin typeface="Calibri" panose="020F0502020204030204" pitchFamily="34" charset="0"/>
              </a:rPr>
              <a:t>: Unafikiri kuwa na mtoto mgeni nyumbani kutabadili utaratibu wako wa kila siku na wakati wa kumeza </a:t>
            </a:r>
            <a:r>
              <a:rPr lang="sw-KE" sz="1200" dirty="0" err="1">
                <a:latin typeface="Calibri" panose="020F0502020204030204" pitchFamily="34" charset="0"/>
              </a:rPr>
              <a:t>ARV</a:t>
            </a:r>
            <a:r>
              <a:rPr lang="sw-KE" sz="1200" dirty="0">
                <a:latin typeface="Calibri" panose="020F0502020204030204" pitchFamily="34" charset="0"/>
              </a:rPr>
              <a:t> zako? </a:t>
            </a:r>
          </a:p>
          <a:p>
            <a:pPr marL="171450" indent="-171450">
              <a:buFont typeface="Arial" panose="020B0604020202020204" pitchFamily="34" charset="0"/>
              <a:buChar char="•"/>
            </a:pPr>
            <a:endParaRPr lang="en-US" sz="1200" dirty="0">
              <a:latin typeface="Calibri" panose="020F0502020204030204" pitchFamily="34" charset="0"/>
            </a:endParaRPr>
          </a:p>
        </p:txBody>
      </p:sp>
      <p:pic>
        <p:nvPicPr>
          <p:cNvPr id="18" name="Picture 17">
            <a:extLst>
              <a:ext uri="{FF2B5EF4-FFF2-40B4-BE49-F238E27FC236}">
                <a16:creationId xmlns:a16="http://schemas.microsoft.com/office/drawing/2014/main" id="{1AB018C2-7CA3-466C-BBC3-75CE2E93B7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459" r="29398" b="5207"/>
          <a:stretch/>
        </p:blipFill>
        <p:spPr>
          <a:xfrm>
            <a:off x="7630658" y="142676"/>
            <a:ext cx="1513342" cy="1083346"/>
          </a:xfrm>
          <a:prstGeom prst="rect">
            <a:avLst/>
          </a:prstGeom>
          <a:ln>
            <a:solidFill>
              <a:schemeClr val="tx1"/>
            </a:solidFill>
          </a:ln>
        </p:spPr>
      </p:pic>
    </p:spTree>
    <p:extLst>
      <p:ext uri="{BB962C8B-B14F-4D97-AF65-F5344CB8AC3E}">
        <p14:creationId xmlns:p14="http://schemas.microsoft.com/office/powerpoint/2010/main" val="1968197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tx1">
              <a:lumMod val="50000"/>
              <a:lumOff val="50000"/>
            </a:schemeClr>
          </a:solidFill>
        </p:spPr>
        <p:txBody>
          <a:bodyPr>
            <a:noAutofit/>
          </a:bodyPr>
          <a:lstStyle/>
          <a:p>
            <a:pPr algn="l"/>
            <a:r>
              <a:rPr lang="sw-KE" sz="2800">
                <a:solidFill>
                  <a:srgbClr val="FFFFFF"/>
                </a:solidFill>
                <a:latin typeface="Calibri" panose="020F0502020204030204" pitchFamily="34" charset="0"/>
              </a:rPr>
              <a:t>	20. ARV hazifanyi kazi vizuri</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57801" y="1295400"/>
            <a:ext cx="3638549"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62001" y="5455384"/>
            <a:ext cx="4495800" cy="1938992"/>
          </a:xfrm>
          <a:prstGeom prst="rect">
            <a:avLst/>
          </a:prstGeom>
          <a:noFill/>
        </p:spPr>
        <p:txBody>
          <a:bodyPr wrap="square" numCol="1" rtlCol="0">
            <a:spAutoFit/>
          </a:bodyPr>
          <a:lstStyle/>
          <a:p>
            <a:pPr marL="285750" indent="-285750">
              <a:buFont typeface="Wingdings" panose="05000000000000000000" pitchFamily="2" charset="2"/>
              <a:buChar char="Ø"/>
            </a:pPr>
            <a:r>
              <a:rPr lang="sw-KE" sz="2000" dirty="0">
                <a:latin typeface="Calibri" panose="020F0502020204030204" pitchFamily="34" charset="0"/>
              </a:rPr>
              <a:t>Inawezekana kuwa virusi ni vimekuwa sugu, maana yake kuwa vimebadilika, na </a:t>
            </a:r>
            <a:r>
              <a:rPr lang="sw-KE" sz="2000" dirty="0" err="1">
                <a:latin typeface="Calibri" panose="020F0502020204030204" pitchFamily="34" charset="0"/>
              </a:rPr>
              <a:t>ARV</a:t>
            </a:r>
            <a:r>
              <a:rPr lang="sw-KE" sz="2000" dirty="0">
                <a:latin typeface="Calibri" panose="020F0502020204030204" pitchFamily="34" charset="0"/>
              </a:rPr>
              <a:t> zako za sasa hazifanyi kazi tena.	</a:t>
            </a:r>
          </a:p>
          <a:p>
            <a:endParaRPr lang="en-US" sz="2000" dirty="0">
              <a:latin typeface="Calibri" panose="020F0502020204030204" pitchFamily="34" charset="0"/>
            </a:endParaRPr>
          </a:p>
          <a:p>
            <a:pPr lvl="1"/>
            <a:endParaRPr lang="en-US" sz="2000" dirty="0">
              <a:latin typeface="Calibri" panose="020F0502020204030204" pitchFamily="34" charset="0"/>
            </a:endParaRPr>
          </a:p>
        </p:txBody>
      </p:sp>
      <p:sp>
        <p:nvSpPr>
          <p:cNvPr id="7" name="TextBox 6"/>
          <p:cNvSpPr txBox="1"/>
          <p:nvPr/>
        </p:nvSpPr>
        <p:spPr>
          <a:xfrm>
            <a:off x="5657850" y="5382161"/>
            <a:ext cx="3333750" cy="1323439"/>
          </a:xfrm>
          <a:prstGeom prst="rect">
            <a:avLst/>
          </a:prstGeom>
          <a:noFill/>
        </p:spPr>
        <p:txBody>
          <a:bodyPr wrap="square" numCol="1" rtlCol="0">
            <a:spAutoFit/>
          </a:bodyPr>
          <a:lstStyle/>
          <a:p>
            <a:pPr marL="285750" indent="-285750">
              <a:buFont typeface="Wingdings" panose="05000000000000000000" pitchFamily="2" charset="2"/>
              <a:buChar char="Ø"/>
            </a:pPr>
            <a:r>
              <a:rPr lang="sw-KE" sz="2000" dirty="0">
                <a:latin typeface="Calibri" panose="020F0502020204030204" pitchFamily="34" charset="0"/>
              </a:rPr>
              <a:t>Inashauriwa </a:t>
            </a:r>
            <a:r>
              <a:rPr lang="sw-KE" sz="2000" dirty="0" err="1">
                <a:latin typeface="Calibri" panose="020F0502020204030204" pitchFamily="34" charset="0"/>
              </a:rPr>
              <a:t>ubadilisha</a:t>
            </a:r>
            <a:r>
              <a:rPr lang="sw-KE" sz="2000" dirty="0">
                <a:latin typeface="Calibri" panose="020F0502020204030204" pitchFamily="34" charset="0"/>
              </a:rPr>
              <a:t> </a:t>
            </a:r>
            <a:r>
              <a:rPr lang="sw-KE" sz="2000" dirty="0" err="1">
                <a:latin typeface="Calibri" panose="020F0502020204030204" pitchFamily="34" charset="0"/>
              </a:rPr>
              <a:t>ARV</a:t>
            </a:r>
            <a:r>
              <a:rPr lang="sw-KE" sz="2000" dirty="0">
                <a:latin typeface="Calibri" panose="020F0502020204030204" pitchFamily="34" charset="0"/>
              </a:rPr>
              <a:t>.</a:t>
            </a:r>
          </a:p>
          <a:p>
            <a:endParaRPr lang="en-US" sz="2000" dirty="0">
              <a:latin typeface="Calibri" panose="020F0502020204030204" pitchFamily="34" charset="0"/>
            </a:endParaRPr>
          </a:p>
          <a:p>
            <a:pPr lvl="1"/>
            <a:endParaRPr lang="en-US" sz="2000" dirty="0">
              <a:latin typeface="Calibri" panose="020F0502020204030204" pitchFamily="34" charset="0"/>
            </a:endParaRPr>
          </a:p>
        </p:txBody>
      </p:sp>
      <p:pic>
        <p:nvPicPr>
          <p:cNvPr id="4" name="Picture 3">
            <a:extLst>
              <a:ext uri="{FF2B5EF4-FFF2-40B4-BE49-F238E27FC236}">
                <a16:creationId xmlns:a16="http://schemas.microsoft.com/office/drawing/2014/main" id="{3D7B4FB2-3A39-46E0-AC22-D06F183FDE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847"/>
          <a:stretch/>
        </p:blipFill>
        <p:spPr>
          <a:xfrm>
            <a:off x="990600" y="1143000"/>
            <a:ext cx="3793369" cy="4206240"/>
          </a:xfrm>
          <a:prstGeom prst="rect">
            <a:avLst/>
          </a:prstGeom>
        </p:spPr>
      </p:pic>
    </p:spTree>
    <p:extLst>
      <p:ext uri="{BB962C8B-B14F-4D97-AF65-F5344CB8AC3E}">
        <p14:creationId xmlns:p14="http://schemas.microsoft.com/office/powerpoint/2010/main" val="26938134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82019" y="1066800"/>
            <a:ext cx="3263686" cy="3200400"/>
          </a:xfrm>
        </p:spPr>
        <p:txBody>
          <a:bodyPr>
            <a:normAutofit/>
          </a:bodyPr>
          <a:lstStyle/>
          <a:p>
            <a:r>
              <a:rPr lang="sw-KE" sz="1600" b="1">
                <a:latin typeface="Calibri" panose="020F0502020204030204" pitchFamily="34" charset="0"/>
              </a:rPr>
              <a:t>UJUMBE MKUU:</a:t>
            </a:r>
          </a:p>
          <a:p>
            <a:pPr marL="285750" indent="-285750">
              <a:buFont typeface="Wingdings" panose="05000000000000000000" pitchFamily="2" charset="2"/>
              <a:buChar char="Ø"/>
            </a:pPr>
            <a:r>
              <a:rPr lang="sw-KE" sz="1600">
                <a:latin typeface="Calibri" panose="020F0502020204030204" pitchFamily="34" charset="0"/>
              </a:rPr>
              <a:t>Inawezekana kuwa virusi ni vimekuwa sugu, maana yake kuwa vimebadilika, na ARV zako za sasa hazifanyi kazi tena. </a:t>
            </a:r>
          </a:p>
          <a:p>
            <a:pPr marL="285750" indent="-285750">
              <a:buFont typeface="Wingdings" panose="05000000000000000000" pitchFamily="2" charset="2"/>
              <a:buChar char="Ø"/>
            </a:pPr>
            <a:r>
              <a:rPr lang="sw-KE" sz="1600">
                <a:latin typeface="Calibri" panose="020F0502020204030204" pitchFamily="34" charset="0"/>
              </a:rPr>
              <a:t>Inashauriwa ubadilisha ARV.</a:t>
            </a:r>
          </a:p>
        </p:txBody>
      </p:sp>
      <p:sp>
        <p:nvSpPr>
          <p:cNvPr id="21" name="Content Placeholder 1"/>
          <p:cNvSpPr>
            <a:spLocks noGrp="1"/>
          </p:cNvSpPr>
          <p:nvPr>
            <p:ph sz="half" idx="1"/>
          </p:nvPr>
        </p:nvSpPr>
        <p:spPr>
          <a:xfrm>
            <a:off x="3688644" y="1066800"/>
            <a:ext cx="5226756" cy="3960133"/>
          </a:xfrm>
        </p:spPr>
        <p:txBody>
          <a:bodyPr>
            <a:normAutofit fontScale="85000" lnSpcReduction="20000"/>
          </a:bodyPr>
          <a:lstStyle/>
          <a:p>
            <a:r>
              <a:rPr lang="sw-KE" sz="1700" b="1" dirty="0">
                <a:latin typeface="Calibri" panose="020F0502020204030204" pitchFamily="34" charset="0"/>
              </a:rPr>
              <a:t>VIDOKEZO VYA KUJADILI:</a:t>
            </a:r>
          </a:p>
          <a:p>
            <a:pPr marL="285750" indent="-285750">
              <a:buFont typeface="Arial" panose="020B0604020202020204" pitchFamily="34" charset="0"/>
              <a:buChar char="•"/>
            </a:pPr>
            <a:r>
              <a:rPr lang="sw-KE" sz="1400" dirty="0">
                <a:latin typeface="Calibri" panose="020F0502020204030204" pitchFamily="34" charset="0"/>
              </a:rPr>
              <a:t>Ingawa unameza </a:t>
            </a:r>
            <a:r>
              <a:rPr lang="sw-KE" sz="1400" dirty="0" err="1">
                <a:latin typeface="Calibri" panose="020F0502020204030204" pitchFamily="34" charset="0"/>
              </a:rPr>
              <a:t>ARVs</a:t>
            </a:r>
            <a:r>
              <a:rPr lang="sw-KE" sz="1400" dirty="0">
                <a:latin typeface="Calibri" panose="020F0502020204030204" pitchFamily="34" charset="0"/>
              </a:rPr>
              <a:t> kila siku,                                                                         matokeo yako ya marudio ya kipimo cha virusi bado yanayonyesha una virusi vingi. </a:t>
            </a:r>
          </a:p>
          <a:p>
            <a:pPr marL="285750" indent="-285750">
              <a:buFont typeface="Arial" panose="020B0604020202020204" pitchFamily="34" charset="0"/>
              <a:buChar char="•"/>
            </a:pPr>
            <a:r>
              <a:rPr lang="sw-KE" sz="1400" dirty="0">
                <a:latin typeface="Calibri" panose="020F0502020204030204" pitchFamily="34" charset="0"/>
              </a:rPr>
              <a:t>Inawezekana kwamba </a:t>
            </a:r>
            <a:r>
              <a:rPr lang="sw-KE" sz="1400" dirty="0" err="1">
                <a:latin typeface="Calibri" panose="020F0502020204030204" pitchFamily="34" charset="0"/>
              </a:rPr>
              <a:t>ARV</a:t>
            </a:r>
            <a:r>
              <a:rPr lang="sw-KE" sz="1400" dirty="0">
                <a:latin typeface="Calibri" panose="020F0502020204030204" pitchFamily="34" charset="0"/>
              </a:rPr>
              <a:t> hazifanyi kazi vizuri kutokana na virusi kuwa sugu.</a:t>
            </a:r>
          </a:p>
          <a:p>
            <a:pPr marL="285750" indent="-285750">
              <a:buFont typeface="Arial" panose="020B0604020202020204" pitchFamily="34" charset="0"/>
              <a:buChar char="•"/>
            </a:pPr>
            <a:r>
              <a:rPr lang="sw-KE" sz="1400" dirty="0">
                <a:latin typeface="Calibri" panose="020F0502020204030204" pitchFamily="34" charset="0"/>
              </a:rPr>
              <a:t>Tutabadili dawa zako za </a:t>
            </a:r>
            <a:r>
              <a:rPr lang="sw-KE" sz="1400" dirty="0" err="1">
                <a:latin typeface="Calibri" panose="020F0502020204030204" pitchFamily="34" charset="0"/>
              </a:rPr>
              <a:t>ARV</a:t>
            </a:r>
            <a:r>
              <a:rPr lang="sw-KE" sz="1400" dirty="0">
                <a:latin typeface="Calibri" panose="020F0502020204030204" pitchFamily="34" charset="0"/>
              </a:rPr>
              <a:t> kuwa _______________.</a:t>
            </a:r>
          </a:p>
          <a:p>
            <a:pPr marL="695945" lvl="1" indent="-285750">
              <a:buFont typeface="Arial" panose="020B0604020202020204" pitchFamily="34" charset="0"/>
              <a:buChar char="•"/>
            </a:pPr>
            <a:r>
              <a:rPr lang="sw-KE" sz="1400" dirty="0">
                <a:latin typeface="Calibri" panose="020F0502020204030204" pitchFamily="34" charset="0"/>
              </a:rPr>
              <a:t>Toa maagizo ya kina kuhusu dawa mpya.</a:t>
            </a:r>
          </a:p>
          <a:p>
            <a:pPr marL="695945" lvl="1" indent="-285750">
              <a:buFont typeface="Arial" panose="020B0604020202020204" pitchFamily="34" charset="0"/>
              <a:buChar char="•"/>
            </a:pPr>
            <a:r>
              <a:rPr lang="sw-KE" sz="1400" dirty="0">
                <a:latin typeface="Calibri" panose="020F0502020204030204" pitchFamily="34" charset="0"/>
              </a:rPr>
              <a:t>Jadili madhara ya uwezekano na jinsi ya kuepuka/kudhibiti.</a:t>
            </a:r>
          </a:p>
          <a:p>
            <a:pPr marL="695945" lvl="1" indent="-285750">
              <a:buFont typeface="Arial" panose="020B0604020202020204" pitchFamily="34" charset="0"/>
              <a:buChar char="•"/>
            </a:pPr>
            <a:r>
              <a:rPr lang="sw-KE" sz="1400" dirty="0">
                <a:latin typeface="Calibri" panose="020F0502020204030204" pitchFamily="34" charset="0"/>
              </a:rPr>
              <a:t>Toa maagizo yaliyoandikwa.</a:t>
            </a:r>
          </a:p>
          <a:p>
            <a:pPr marL="285750" indent="-285750">
              <a:buFont typeface="Arial" panose="020B0604020202020204" pitchFamily="34" charset="0"/>
              <a:buChar char="•"/>
            </a:pPr>
            <a:r>
              <a:rPr lang="sw-KE" sz="1400" dirty="0">
                <a:latin typeface="Calibri" panose="020F0502020204030204" pitchFamily="34" charset="0"/>
              </a:rPr>
              <a:t>Tunatarajia sasa kwamba unaweza kumeza </a:t>
            </a:r>
            <a:r>
              <a:rPr lang="sw-KE" sz="1400" dirty="0" err="1">
                <a:latin typeface="Calibri" panose="020F0502020204030204" pitchFamily="34" charset="0"/>
              </a:rPr>
              <a:t>ARV</a:t>
            </a:r>
            <a:r>
              <a:rPr lang="sw-KE" sz="1400" dirty="0">
                <a:latin typeface="Calibri" panose="020F0502020204030204" pitchFamily="34" charset="0"/>
              </a:rPr>
              <a:t> kila siku, dawa mpya zitapunguza </a:t>
            </a:r>
            <a:r>
              <a:rPr lang="sw-KE" sz="1400" dirty="0" err="1">
                <a:latin typeface="Calibri" panose="020F0502020204030204" pitchFamily="34" charset="0"/>
              </a:rPr>
              <a:t>wingo</a:t>
            </a:r>
            <a:r>
              <a:rPr lang="sw-KE" sz="1400" dirty="0">
                <a:latin typeface="Calibri" panose="020F0502020204030204" pitchFamily="34" charset="0"/>
              </a:rPr>
              <a:t> wa virusi na kuimarisha afya yako.</a:t>
            </a:r>
          </a:p>
          <a:p>
            <a:pPr marL="285750" indent="-285750">
              <a:buFont typeface="Arial" panose="020B0604020202020204" pitchFamily="34" charset="0"/>
              <a:buChar char="•"/>
            </a:pPr>
            <a:r>
              <a:rPr lang="sw-KE" sz="1400" dirty="0">
                <a:latin typeface="Calibri" panose="020F0502020204030204" pitchFamily="34" charset="0"/>
              </a:rPr>
              <a:t>Ni muhimu sana kumeza </a:t>
            </a:r>
            <a:r>
              <a:rPr lang="sw-KE" sz="1400" dirty="0" err="1">
                <a:latin typeface="Calibri" panose="020F0502020204030204" pitchFamily="34" charset="0"/>
              </a:rPr>
              <a:t>ARV</a:t>
            </a:r>
            <a:r>
              <a:rPr lang="sw-KE" sz="1400" dirty="0">
                <a:latin typeface="Calibri" panose="020F0502020204030204" pitchFamily="34" charset="0"/>
              </a:rPr>
              <a:t> zako mpya kwa usahihi ili udumishe afya yako mwenyewe na ya mtoto wako. Ikiwa unaugua, kuna uwezekano mkubwa wa kumsambazia mtoto wako HIV. </a:t>
            </a:r>
          </a:p>
          <a:p>
            <a:pPr marL="285750" indent="-285750">
              <a:buFont typeface="Arial" panose="020B0604020202020204" pitchFamily="34" charset="0"/>
              <a:buChar char="•"/>
            </a:pPr>
            <a:r>
              <a:rPr lang="sw-KE" sz="1400" b="1" u="sng" dirty="0">
                <a:latin typeface="Calibri" panose="020F0502020204030204" pitchFamily="34" charset="0"/>
              </a:rPr>
              <a:t>Wanawake waliojifungua</a:t>
            </a:r>
            <a:r>
              <a:rPr lang="sw-KE" sz="1400" dirty="0">
                <a:latin typeface="Calibri" panose="020F0502020204030204" pitchFamily="34" charset="0"/>
              </a:rPr>
              <a:t>: Endelea kunyonyesha mtoto wako kama ilivyopendekezwa katika miongozo ya kitaifa na umeze </a:t>
            </a:r>
            <a:r>
              <a:rPr lang="sw-KE" sz="1400" dirty="0" err="1">
                <a:latin typeface="Calibri" panose="020F0502020204030204" pitchFamily="34" charset="0"/>
              </a:rPr>
              <a:t>ARV</a:t>
            </a:r>
            <a:r>
              <a:rPr lang="sw-KE" sz="1400" dirty="0">
                <a:latin typeface="Calibri" panose="020F0502020204030204" pitchFamily="34" charset="0"/>
              </a:rPr>
              <a:t> zako.</a:t>
            </a:r>
          </a:p>
          <a:p>
            <a:pPr marL="285750" indent="-285750">
              <a:buFont typeface="Arial" panose="020B0604020202020204" pitchFamily="34" charset="0"/>
              <a:buChar char="•"/>
            </a:pPr>
            <a:r>
              <a:rPr lang="sw-KE" sz="1400" dirty="0">
                <a:latin typeface="Calibri" panose="020F0502020204030204" pitchFamily="34" charset="0"/>
              </a:rPr>
              <a:t>Tafadhali mjulishe mtoa huduma ikiwa unakumbwa na tatizo ili uweze kupata usaidizi.</a:t>
            </a:r>
          </a:p>
          <a:p>
            <a:pPr marL="285750" indent="-285750">
              <a:buFont typeface="Arial" panose="020B0604020202020204" pitchFamily="34" charset="0"/>
              <a:buChar char="•"/>
            </a:pPr>
            <a:r>
              <a:rPr lang="sw-KE" sz="1400" dirty="0">
                <a:latin typeface="Calibri" panose="020F0502020204030204" pitchFamily="34" charset="0"/>
              </a:rPr>
              <a:t>Ukianza kutumia dawa nyinginezo, kama vile dawa za kifua kikuu, tafadhali mjulishe mtoa huduma wako kwamba pia unatumia </a:t>
            </a:r>
            <a:r>
              <a:rPr lang="sw-KE" sz="1400" dirty="0" err="1">
                <a:latin typeface="Calibri" panose="020F0502020204030204" pitchFamily="34" charset="0"/>
              </a:rPr>
              <a:t>ARV</a:t>
            </a:r>
            <a:r>
              <a:rPr lang="sw-KE" sz="1400" dirty="0">
                <a:latin typeface="Calibri" panose="020F0502020204030204" pitchFamily="34" charset="0"/>
              </a:rPr>
              <a:t>.</a:t>
            </a:r>
          </a:p>
          <a:p>
            <a:pPr marL="285750" indent="-285750">
              <a:buFont typeface="Arial" panose="020B0604020202020204" pitchFamily="34" charset="0"/>
              <a:buChar char="•"/>
            </a:pPr>
            <a:r>
              <a:rPr lang="sw-KE" sz="1400" dirty="0">
                <a:latin typeface="Calibri" panose="020F0502020204030204" pitchFamily="34" charset="0"/>
              </a:rPr>
              <a:t>Miadi yako inayofuata ni ya ____________.</a:t>
            </a:r>
          </a:p>
        </p:txBody>
      </p:sp>
      <p:cxnSp>
        <p:nvCxnSpPr>
          <p:cNvPr id="15" name="Straight Connector 14"/>
          <p:cNvCxnSpPr/>
          <p:nvPr/>
        </p:nvCxnSpPr>
        <p:spPr>
          <a:xfrm>
            <a:off x="3581400" y="1057364"/>
            <a:ext cx="0" cy="38194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3581401" y="5029200"/>
            <a:ext cx="1676400" cy="16764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3581400" y="4953000"/>
            <a:ext cx="1579227" cy="1371600"/>
          </a:xfrm>
        </p:spPr>
        <p:txBody>
          <a:bodyPr>
            <a:normAutofit fontScale="47500" lnSpcReduction="20000"/>
          </a:bodyPr>
          <a:lstStyle/>
          <a:p>
            <a:r>
              <a:rPr lang="sw-KE" sz="2100" b="1">
                <a:latin typeface="Calibri" panose="020F0502020204030204" pitchFamily="34" charset="0"/>
              </a:rPr>
              <a:t>	</a:t>
            </a:r>
            <a:r>
              <a:rPr lang="sw-KE" sz="2500" b="1">
                <a:latin typeface="Calibri" panose="020F0502020204030204" pitchFamily="34" charset="0"/>
              </a:rPr>
              <a:t>    </a:t>
            </a:r>
          </a:p>
          <a:p>
            <a:r>
              <a:rPr lang="sw-KE" sz="2500" b="1">
                <a:latin typeface="Calibri" panose="020F0502020204030204" pitchFamily="34" charset="0"/>
              </a:rPr>
              <a:t>	</a:t>
            </a:r>
            <a:r>
              <a:rPr lang="sw-KE" sz="3800" b="1">
                <a:latin typeface="Calibri" panose="020F0502020204030204" pitchFamily="34" charset="0"/>
              </a:rPr>
              <a:t>   </a:t>
            </a:r>
            <a:r>
              <a:rPr lang="sw-KE" sz="3200" b="1">
                <a:latin typeface="Calibri" panose="020F0502020204030204" pitchFamily="34" charset="0"/>
              </a:rPr>
              <a:t>Hati</a:t>
            </a:r>
          </a:p>
          <a:p>
            <a:endParaRPr lang="en-US" sz="2300" b="1" dirty="0">
              <a:latin typeface="Calibri" panose="020F0502020204030204" pitchFamily="34" charset="0"/>
            </a:endParaRPr>
          </a:p>
          <a:p>
            <a:r>
              <a:rPr lang="sw-KE" sz="2800">
                <a:latin typeface="Calibri" panose="020F0502020204030204" pitchFamily="34" charset="0"/>
              </a:rPr>
              <a:t>Andika ARV mpya kwenye </a:t>
            </a:r>
            <a:r>
              <a:rPr lang="sw-KE" sz="2800" b="1">
                <a:latin typeface="Calibri" panose="020F0502020204030204" pitchFamily="34" charset="0"/>
              </a:rPr>
              <a:t>Zana ya Uzingatiaji Ulioboreshwa.</a:t>
            </a:r>
          </a:p>
        </p:txBody>
      </p:sp>
      <p:pic>
        <p:nvPicPr>
          <p:cNvPr id="30"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8574" y="5073882"/>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228600" y="2819400"/>
            <a:ext cx="3200399" cy="38862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Content Placeholder 1"/>
          <p:cNvSpPr>
            <a:spLocks noGrp="1"/>
          </p:cNvSpPr>
          <p:nvPr>
            <p:ph sz="half" idx="1"/>
          </p:nvPr>
        </p:nvSpPr>
        <p:spPr>
          <a:xfrm>
            <a:off x="838200" y="2971800"/>
            <a:ext cx="2286000" cy="381000"/>
          </a:xfrm>
        </p:spPr>
        <p:txBody>
          <a:bodyPr>
            <a:normAutofit/>
          </a:bodyPr>
          <a:lstStyle/>
          <a:p>
            <a:r>
              <a:rPr lang="sw-KE" sz="1600" b="1">
                <a:latin typeface="Calibri" panose="020F0502020204030204" pitchFamily="34" charset="0"/>
              </a:rPr>
              <a:t>Hebu Tukague:</a:t>
            </a:r>
          </a:p>
          <a:p>
            <a:endParaRPr lang="en-US" sz="1500" dirty="0">
              <a:latin typeface="Calibri" panose="020F0502020204030204" pitchFamily="34" charset="0"/>
            </a:endParaRPr>
          </a:p>
        </p:txBody>
      </p:sp>
      <p:pic>
        <p:nvPicPr>
          <p:cNvPr id="33" name="Picture 4" descr="C:\Users\rlw2177\AppData\Local\Microsoft\Windows\Temporary Internet Files\Content.IE5\BZGY2YB0\137171418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2819400"/>
            <a:ext cx="415211" cy="611647"/>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5410200" y="5029200"/>
            <a:ext cx="3581400" cy="16764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ontent Placeholder 1"/>
          <p:cNvSpPr>
            <a:spLocks noGrp="1"/>
          </p:cNvSpPr>
          <p:nvPr>
            <p:ph sz="half" idx="1"/>
          </p:nvPr>
        </p:nvSpPr>
        <p:spPr>
          <a:xfrm>
            <a:off x="6019800" y="5067300"/>
            <a:ext cx="3094181" cy="419100"/>
          </a:xfrm>
        </p:spPr>
        <p:txBody>
          <a:bodyPr>
            <a:normAutofit/>
          </a:bodyPr>
          <a:lstStyle/>
          <a:p>
            <a:r>
              <a:rPr lang="sw-KE" sz="1500" b="1">
                <a:latin typeface="Calibri" panose="020F0502020204030204" pitchFamily="34" charset="0"/>
              </a:rPr>
              <a:t>Maelekezo ya Mtoa Huduma:</a:t>
            </a:r>
          </a:p>
          <a:p>
            <a:endParaRPr lang="en-US" sz="1600" b="1" dirty="0">
              <a:latin typeface="Calibri" panose="020F0502020204030204" pitchFamily="34" charset="0"/>
            </a:endParaRPr>
          </a:p>
        </p:txBody>
      </p:sp>
      <p:pic>
        <p:nvPicPr>
          <p:cNvPr id="36" name="Picture 8" descr="C:\Users\rlw2177\AppData\Local\Microsoft\Windows\Temporary Internet Files\Content.IE5\S2UJGMDA\Symbol_list_class.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4697" y="5085427"/>
            <a:ext cx="571575" cy="533400"/>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p:cNvSpPr txBox="1">
            <a:spLocks/>
          </p:cNvSpPr>
          <p:nvPr/>
        </p:nvSpPr>
        <p:spPr>
          <a:xfrm>
            <a:off x="0" y="-3678"/>
            <a:ext cx="9144000" cy="848697"/>
          </a:xfrm>
          <a:prstGeom prst="rect">
            <a:avLst/>
          </a:prstGeom>
          <a:solidFill>
            <a:schemeClr val="tx1">
              <a:lumMod val="50000"/>
              <a:lumOff val="50000"/>
            </a:schemeClr>
          </a:solidFill>
        </p:spPr>
        <p:txBody>
          <a:bodyPr vert="horz" lIns="82039" tIns="41020" rIns="82039" bIns="41020" rtlCol="0" anchor="ctr">
            <a:noAutofit/>
          </a:bodyPr>
          <a:lstStyle>
            <a:lvl1pPr algn="ctr" defTabSz="410195" rtl="0" eaLnBrk="1" latinLnBrk="0" hangingPunct="1">
              <a:spcBef>
                <a:spcPct val="0"/>
              </a:spcBef>
              <a:buNone/>
              <a:defRPr sz="2900" b="1" kern="1200">
                <a:solidFill>
                  <a:srgbClr val="000090"/>
                </a:solidFill>
                <a:latin typeface="+mj-lt"/>
                <a:ea typeface="+mj-ea"/>
                <a:cs typeface="+mj-cs"/>
              </a:defRPr>
            </a:lvl1pPr>
          </a:lstStyle>
          <a:p>
            <a:pPr algn="l"/>
            <a:r>
              <a:rPr lang="sw-KE" sz="2800">
                <a:solidFill>
                  <a:srgbClr val="FFFFFF"/>
                </a:solidFill>
                <a:latin typeface="Calibri" panose="020F0502020204030204" pitchFamily="34" charset="0"/>
              </a:rPr>
              <a:t>	20. ARV hazifanyi kazi vizuri</a:t>
            </a:r>
          </a:p>
        </p:txBody>
      </p:sp>
      <p:sp>
        <p:nvSpPr>
          <p:cNvPr id="4" name="TextBox 3"/>
          <p:cNvSpPr txBox="1"/>
          <p:nvPr/>
        </p:nvSpPr>
        <p:spPr>
          <a:xfrm>
            <a:off x="282018" y="3425547"/>
            <a:ext cx="3181193" cy="3185487"/>
          </a:xfrm>
          <a:prstGeom prst="rect">
            <a:avLst/>
          </a:prstGeom>
          <a:noFill/>
        </p:spPr>
        <p:txBody>
          <a:bodyPr wrap="square" rtlCol="0">
            <a:spAutoFit/>
          </a:bodyPr>
          <a:lstStyle/>
          <a:p>
            <a:pPr marL="166688" indent="-166688">
              <a:buFont typeface="Arial" panose="020B0604020202020204" pitchFamily="34" charset="0"/>
              <a:buChar char="•"/>
            </a:pPr>
            <a:r>
              <a:rPr lang="sw-KE" sz="1050">
                <a:latin typeface="Calibri" panose="020F0502020204030204" pitchFamily="34" charset="0"/>
              </a:rPr>
              <a:t>Tumejadili habari nyingi mpya. Ningependa kuhakikisha kwamba nimekuelezea kila kitu vizuri na nimejibu maswali yako.</a:t>
            </a:r>
          </a:p>
          <a:p>
            <a:pPr marL="166688" indent="-166688">
              <a:buFont typeface="Arial" panose="020B0604020202020204" pitchFamily="34" charset="0"/>
              <a:buChar char="•"/>
            </a:pPr>
            <a:r>
              <a:rPr lang="sw-KE" sz="1050">
                <a:latin typeface="Calibri" panose="020F0502020204030204" pitchFamily="34" charset="0"/>
              </a:rPr>
              <a:t>Je, unaweza kuniambia unaelewa hatua zinazofuata ni gani na kwa nini tunakushauri ubadilishe ARV?</a:t>
            </a:r>
          </a:p>
          <a:p>
            <a:pPr marL="166688" indent="-166688">
              <a:buFont typeface="Arial" panose="020B0604020202020204" pitchFamily="34" charset="0"/>
              <a:buChar char="•"/>
            </a:pPr>
            <a:r>
              <a:rPr lang="sw-KE" sz="1050">
                <a:latin typeface="Calibri" panose="020F0502020204030204" pitchFamily="34" charset="0"/>
              </a:rPr>
              <a:t>Kwa maneno yako mwenyewe, dawa kushindwa kufanya kazi inamaanisha nini?</a:t>
            </a:r>
          </a:p>
          <a:p>
            <a:pPr marL="166688" indent="-166688">
              <a:buFont typeface="Arial" panose="020B0604020202020204" pitchFamily="34" charset="0"/>
              <a:buChar char="•"/>
            </a:pPr>
            <a:r>
              <a:rPr lang="sw-KE" sz="1050">
                <a:latin typeface="Calibri" panose="020F0502020204030204" pitchFamily="34" charset="0"/>
              </a:rPr>
              <a:t>Je, ni ARV mpya ni gani na utazitumia vipi?</a:t>
            </a:r>
          </a:p>
          <a:p>
            <a:pPr marL="166688" indent="-166688">
              <a:buFont typeface="Arial" panose="020B0604020202020204" pitchFamily="34" charset="0"/>
              <a:buChar char="•"/>
            </a:pPr>
            <a:r>
              <a:rPr lang="sw-KE" sz="1050">
                <a:latin typeface="Calibri" panose="020F0502020204030204" pitchFamily="34" charset="0"/>
              </a:rPr>
              <a:t>Ni nini kilichokusaidia kukumbuka kumeza ARV zako? Itakuwa muhimu kuendelea kufanya mambo haya unapoanza kutumia ARV zako mpya. Ni muhimu kumeza ARV mpya kabisa ilivyoagizwa.</a:t>
            </a:r>
          </a:p>
          <a:p>
            <a:pPr marL="166688" indent="-166688">
              <a:buFont typeface="Arial" panose="020B0604020202020204" pitchFamily="34" charset="0"/>
              <a:buChar char="•"/>
            </a:pPr>
            <a:r>
              <a:rPr lang="sw-KE" sz="1050">
                <a:latin typeface="Calibri" panose="020F0502020204030204" pitchFamily="34" charset="0"/>
              </a:rPr>
              <a:t>Je, miadi yako inayofuata ni ya lini?</a:t>
            </a:r>
          </a:p>
          <a:p>
            <a:pPr marL="166688" indent="-166688">
              <a:buFont typeface="Arial" panose="020B0604020202020204" pitchFamily="34" charset="0"/>
              <a:buChar char="•"/>
            </a:pPr>
            <a:r>
              <a:rPr lang="sw-KE" sz="1050">
                <a:latin typeface="Calibri" panose="020F0502020204030204" pitchFamily="34" charset="0"/>
              </a:rPr>
              <a:t>Ikiwa una matatizo yoyote kuhusu kutumia ARV kabla ya miadi hiyo, njoo kwenye kliniki. </a:t>
            </a:r>
          </a:p>
          <a:p>
            <a:pPr marL="166688" indent="-166688">
              <a:buFont typeface="Arial" panose="020B0604020202020204" pitchFamily="34" charset="0"/>
              <a:buChar char="•"/>
            </a:pPr>
            <a:r>
              <a:rPr lang="sw-KE" sz="1050">
                <a:latin typeface="Calibri" panose="020F0502020204030204" pitchFamily="34" charset="0"/>
              </a:rPr>
              <a:t>Tutapima tena wingi wa virusi katika miezi ____ ili kuona jinsi ARV mpya zinavyofanya kazi.</a:t>
            </a:r>
          </a:p>
          <a:p>
            <a:pPr marL="166688" indent="-166688">
              <a:buFont typeface="Arial" panose="020B0604020202020204" pitchFamily="34" charset="0"/>
              <a:buChar char="•"/>
            </a:pPr>
            <a:r>
              <a:rPr lang="sw-KE" sz="1050">
                <a:latin typeface="Calibri" panose="020F0502020204030204" pitchFamily="34" charset="0"/>
              </a:rPr>
              <a:t>Una maswali gani?</a:t>
            </a:r>
          </a:p>
          <a:p>
            <a:pPr marL="285750" indent="-285750">
              <a:buFont typeface="Arial" panose="020B0604020202020204" pitchFamily="34" charset="0"/>
              <a:buChar char="•"/>
            </a:pPr>
            <a:endParaRPr lang="en-US" sz="1200" dirty="0">
              <a:latin typeface="Calibri" panose="020F0502020204030204" pitchFamily="34" charset="0"/>
            </a:endParaRPr>
          </a:p>
        </p:txBody>
      </p:sp>
      <p:sp>
        <p:nvSpPr>
          <p:cNvPr id="22" name="TextBox 21"/>
          <p:cNvSpPr txBox="1"/>
          <p:nvPr/>
        </p:nvSpPr>
        <p:spPr>
          <a:xfrm>
            <a:off x="6019800" y="5352127"/>
            <a:ext cx="3006011" cy="1277273"/>
          </a:xfrm>
          <a:prstGeom prst="rect">
            <a:avLst/>
          </a:prstGeom>
          <a:noFill/>
        </p:spPr>
        <p:txBody>
          <a:bodyPr wrap="square" rtlCol="0">
            <a:spAutoFit/>
          </a:bodyPr>
          <a:lstStyle/>
          <a:p>
            <a:r>
              <a:rPr lang="sw-KE" sz="1100" dirty="0">
                <a:latin typeface="Calibri" panose="020F0502020204030204" pitchFamily="34" charset="0"/>
              </a:rPr>
              <a:t>Katika ziara zinazofuata, tumia kadi zinazofaa kwa ukaguzi wa uzingatiaji na ushauri, na maelezo ya matokeo ya vipimo vya wingi wa virusi. Kwa mfano, katika ziara ya kwanza ya ufuatiliaji baada ya kubadilisha </a:t>
            </a:r>
            <a:r>
              <a:rPr lang="sw-KE" sz="1100" dirty="0" err="1">
                <a:latin typeface="Calibri" panose="020F0502020204030204" pitchFamily="34" charset="0"/>
              </a:rPr>
              <a:t>ARV</a:t>
            </a:r>
            <a:r>
              <a:rPr lang="sw-KE" sz="1100" dirty="0">
                <a:latin typeface="Calibri" panose="020F0502020204030204" pitchFamily="34" charset="0"/>
              </a:rPr>
              <a:t>, tumia kadi zinazoanza kwa "Je, unatumia vipi </a:t>
            </a:r>
            <a:r>
              <a:rPr lang="sw-KE" sz="1100" dirty="0" err="1">
                <a:latin typeface="Calibri" panose="020F0502020204030204" pitchFamily="34" charset="0"/>
              </a:rPr>
              <a:t>ARV</a:t>
            </a:r>
            <a:r>
              <a:rPr lang="sw-KE" sz="1100" dirty="0">
                <a:latin typeface="Calibri" panose="020F0502020204030204" pitchFamily="34" charset="0"/>
              </a:rPr>
              <a:t>?" (Kadi ya 5) kutathmini uzingatiaji wa dozi mpya na kutoa ushauri.</a:t>
            </a:r>
          </a:p>
        </p:txBody>
      </p:sp>
      <p:sp>
        <p:nvSpPr>
          <p:cNvPr id="3" name="Rectangle 2"/>
          <p:cNvSpPr/>
          <p:nvPr/>
        </p:nvSpPr>
        <p:spPr>
          <a:xfrm>
            <a:off x="7200900" y="28974"/>
            <a:ext cx="1883184" cy="132969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D7B4FB2-3A39-46E0-AC22-D06F183FDE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847"/>
          <a:stretch/>
        </p:blipFill>
        <p:spPr>
          <a:xfrm>
            <a:off x="7224224" y="26707"/>
            <a:ext cx="1195292" cy="1320426"/>
          </a:xfrm>
          <a:prstGeom prst="rect">
            <a:avLst/>
          </a:prstGeom>
        </p:spPr>
      </p:pic>
      <p:pic>
        <p:nvPicPr>
          <p:cNvPr id="19"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229600" y="457201"/>
            <a:ext cx="781050" cy="889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27395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218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sw-KE" sz="2800" b="0" i="1"/>
              <a:t>(Intentionally blank for printing layout)</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558467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8498" y="0"/>
            <a:ext cx="8660702" cy="848697"/>
          </a:xfrm>
        </p:spPr>
        <p:txBody>
          <a:bodyPr>
            <a:noAutofit/>
          </a:bodyPr>
          <a:lstStyle/>
          <a:p>
            <a:pPr algn="l"/>
            <a:r>
              <a:rPr lang="sw-KE" sz="2800">
                <a:solidFill>
                  <a:srgbClr val="002060"/>
                </a:solidFill>
                <a:latin typeface="Calibri" panose="020F0502020204030204" pitchFamily="34" charset="0"/>
              </a:rPr>
              <a:t>Ujuzi wa kufanya ushauri na mawasiliano bora</a:t>
            </a:r>
          </a:p>
        </p:txBody>
      </p:sp>
      <p:sp>
        <p:nvSpPr>
          <p:cNvPr id="5" name="Content Placeholder 4"/>
          <p:cNvSpPr>
            <a:spLocks noGrp="1"/>
          </p:cNvSpPr>
          <p:nvPr>
            <p:ph idx="1"/>
          </p:nvPr>
        </p:nvSpPr>
        <p:spPr>
          <a:xfrm>
            <a:off x="304800" y="914400"/>
            <a:ext cx="6096000" cy="5410200"/>
          </a:xfrm>
        </p:spPr>
        <p:txBody>
          <a:bodyPr>
            <a:noAutofit/>
          </a:bodyPr>
          <a:lstStyle/>
          <a:p>
            <a:pPr marL="228600" indent="-228600">
              <a:lnSpc>
                <a:spcPct val="120000"/>
              </a:lnSpc>
              <a:spcAft>
                <a:spcPts val="0"/>
              </a:spcAft>
              <a:buAutoNum type="arabicPeriod"/>
            </a:pPr>
            <a:r>
              <a:rPr lang="sw-KE" sz="1600" dirty="0">
                <a:latin typeface="Calibri" panose="020F0502020204030204" pitchFamily="34" charset="0"/>
              </a:rPr>
              <a:t>Ni muhimu kuwa na ujuzi wa kufanya ushauri na mawasiliano bora. Hivi hapa vidokezo muhimu:</a:t>
            </a:r>
          </a:p>
          <a:p>
            <a:pPr marL="517525" lvl="1" indent="-284163">
              <a:spcBef>
                <a:spcPts val="300"/>
              </a:spcBef>
              <a:buFont typeface="Arial" panose="020B0604020202020204" pitchFamily="34" charset="0"/>
              <a:buChar char="•"/>
            </a:pPr>
            <a:r>
              <a:rPr lang="sw-KE" sz="1600" dirty="0">
                <a:latin typeface="Calibri" panose="020F0502020204030204" pitchFamily="34" charset="0"/>
              </a:rPr>
              <a:t>Kila mara mwangalie </a:t>
            </a:r>
            <a:r>
              <a:rPr lang="sw-KE" sz="1600" b="1" dirty="0">
                <a:latin typeface="Calibri" panose="020F0502020204030204" pitchFamily="34" charset="0"/>
              </a:rPr>
              <a:t>mwangalie mgonjwa machoni</a:t>
            </a:r>
          </a:p>
          <a:p>
            <a:pPr marL="517525" lvl="1" indent="-284163">
              <a:spcBef>
                <a:spcPts val="300"/>
              </a:spcBef>
              <a:buFont typeface="Arial" panose="020B0604020202020204" pitchFamily="34" charset="0"/>
              <a:buChar char="•"/>
            </a:pPr>
            <a:r>
              <a:rPr lang="sw-KE" sz="1600" dirty="0">
                <a:latin typeface="Calibri" panose="020F0502020204030204" pitchFamily="34" charset="0"/>
              </a:rPr>
              <a:t>Ketini </a:t>
            </a:r>
            <a:r>
              <a:rPr lang="sw-KE" sz="1600" b="1" dirty="0">
                <a:latin typeface="Calibri" panose="020F0502020204030204" pitchFamily="34" charset="0"/>
              </a:rPr>
              <a:t>mkiangaliana uso kwa uso</a:t>
            </a:r>
          </a:p>
          <a:p>
            <a:pPr marL="517525" lvl="1" indent="-284163">
              <a:spcBef>
                <a:spcPts val="300"/>
              </a:spcBef>
              <a:buFont typeface="Arial" panose="020B0604020202020204" pitchFamily="34" charset="0"/>
              <a:buChar char="•"/>
            </a:pPr>
            <a:r>
              <a:rPr lang="sw-KE" sz="1600" dirty="0">
                <a:latin typeface="Calibri" panose="020F0502020204030204" pitchFamily="34" charset="0"/>
              </a:rPr>
              <a:t>Zungumzeni kwa uwazi </a:t>
            </a:r>
            <a:r>
              <a:rPr lang="sw-KE" sz="1600" b="1" dirty="0">
                <a:latin typeface="Calibri" panose="020F0502020204030204" pitchFamily="34" charset="0"/>
              </a:rPr>
              <a:t>na kwa sauti isiyotisha</a:t>
            </a:r>
          </a:p>
          <a:p>
            <a:pPr marL="517525" lvl="1" indent="-284163">
              <a:spcBef>
                <a:spcPts val="300"/>
              </a:spcBef>
              <a:buFont typeface="Arial" panose="020B0604020202020204" pitchFamily="34" charset="0"/>
              <a:buChar char="•"/>
            </a:pPr>
            <a:r>
              <a:rPr lang="sw-KE" sz="1600" dirty="0">
                <a:latin typeface="Calibri" panose="020F0502020204030204" pitchFamily="34" charset="0"/>
              </a:rPr>
              <a:t>Hakikisha </a:t>
            </a:r>
            <a:r>
              <a:rPr lang="sw-KE" sz="1600" b="1" dirty="0">
                <a:latin typeface="Calibri" panose="020F0502020204030204" pitchFamily="34" charset="0"/>
              </a:rPr>
              <a:t>unadumisha heshima na kutomhukumu —usimlaumu wala kumkosoa!</a:t>
            </a:r>
          </a:p>
          <a:p>
            <a:pPr lvl="1">
              <a:lnSpc>
                <a:spcPct val="120000"/>
              </a:lnSpc>
            </a:pPr>
            <a:endParaRPr lang="en-GB" sz="1000" b="1" dirty="0">
              <a:latin typeface="Calibri" panose="020F0502020204030204" pitchFamily="34" charset="0"/>
            </a:endParaRPr>
          </a:p>
          <a:p>
            <a:pPr marL="228600" indent="-228600">
              <a:lnSpc>
                <a:spcPct val="120000"/>
              </a:lnSpc>
              <a:spcAft>
                <a:spcPts val="0"/>
              </a:spcAft>
              <a:buAutoNum type="arabicPeriod"/>
            </a:pPr>
            <a:r>
              <a:rPr lang="sw-KE" sz="1600" dirty="0">
                <a:latin typeface="Calibri" panose="020F0502020204030204" pitchFamily="34" charset="0"/>
              </a:rPr>
              <a:t>Ili ufanikiwe zaidi katika kuongeza uzingatiaji wa matumizi mwafaka ya ARV, tumia mbinu zifuatazo za (</a:t>
            </a:r>
            <a:r>
              <a:rPr lang="sw-KE" sz="1600" b="1" dirty="0">
                <a:latin typeface="Calibri" panose="020F0502020204030204" pitchFamily="34" charset="0"/>
              </a:rPr>
              <a:t>M</a:t>
            </a:r>
            <a:r>
              <a:rPr lang="sw-KE" sz="1600" dirty="0">
                <a:latin typeface="Calibri" panose="020F0502020204030204" pitchFamily="34" charset="0"/>
              </a:rPr>
              <a:t>maswali yenye majibu marefu, </a:t>
            </a:r>
            <a:r>
              <a:rPr lang="sw-KE" sz="1600" b="1" dirty="0">
                <a:latin typeface="Calibri" panose="020F0502020204030204" pitchFamily="34" charset="0"/>
              </a:rPr>
              <a:t>K</a:t>
            </a:r>
            <a:r>
              <a:rPr lang="sw-KE" sz="1600" dirty="0">
                <a:latin typeface="Calibri" panose="020F0502020204030204" pitchFamily="34" charset="0"/>
              </a:rPr>
              <a:t>Kuhimiza, </a:t>
            </a:r>
            <a:r>
              <a:rPr lang="sw-KE" sz="1600" b="1" dirty="0">
                <a:latin typeface="Calibri" panose="020F0502020204030204" pitchFamily="34" charset="0"/>
              </a:rPr>
              <a:t>S</a:t>
            </a:r>
            <a:r>
              <a:rPr lang="sw-KE" sz="1600" dirty="0">
                <a:latin typeface="Calibri" panose="020F0502020204030204" pitchFamily="34" charset="0"/>
              </a:rPr>
              <a:t>Sikiliza kwa makini, </a:t>
            </a:r>
            <a:r>
              <a:rPr lang="sw-KE" sz="1600" b="1" dirty="0">
                <a:latin typeface="Calibri" panose="020F0502020204030204" pitchFamily="34" charset="0"/>
              </a:rPr>
              <a:t>T</a:t>
            </a:r>
            <a:r>
              <a:rPr lang="sw-KE" sz="1600" dirty="0">
                <a:latin typeface="Calibri" panose="020F0502020204030204" pitchFamily="34" charset="0"/>
              </a:rPr>
              <a:t>Toa muhtasari wa kauli):</a:t>
            </a:r>
          </a:p>
          <a:p>
            <a:pPr marL="228600" indent="-228600">
              <a:lnSpc>
                <a:spcPct val="120000"/>
              </a:lnSpc>
              <a:spcAft>
                <a:spcPts val="0"/>
              </a:spcAft>
              <a:buAutoNum type="arabicPeriod"/>
            </a:pPr>
            <a:endParaRPr lang="en-GB" sz="1600" dirty="0">
              <a:latin typeface="Calibri" panose="020F0502020204030204" pitchFamily="34" charset="0"/>
            </a:endParaRPr>
          </a:p>
          <a:p>
            <a:pPr>
              <a:lnSpc>
                <a:spcPct val="120000"/>
              </a:lnSpc>
              <a:spcAft>
                <a:spcPts val="0"/>
              </a:spcAft>
            </a:pPr>
            <a:r>
              <a:rPr lang="sw-KE" sz="1600" b="1" dirty="0">
                <a:latin typeface="Calibri" panose="020F0502020204030204" pitchFamily="34" charset="0"/>
              </a:rPr>
              <a:t>K: Maswali yenye majibu ya marefu (usiulize maswali ambayo majibu yake yatakuwa Ndio/Hapana)</a:t>
            </a:r>
          </a:p>
          <a:p>
            <a:pPr marL="517525" lvl="1" indent="-284163">
              <a:spcBef>
                <a:spcPts val="300"/>
              </a:spcBef>
              <a:spcAft>
                <a:spcPts val="0"/>
              </a:spcAft>
              <a:buFont typeface="Arial" panose="020B0604020202020204" pitchFamily="34" charset="0"/>
              <a:buChar char="•"/>
            </a:pPr>
            <a:r>
              <a:rPr lang="sw-KE" sz="1600" dirty="0">
                <a:latin typeface="Calibri" panose="020F0502020204030204" pitchFamily="34" charset="0"/>
              </a:rPr>
              <a:t>Ni nini kinachofanya iwe vigumu kutumia ARV zako kila siku?</a:t>
            </a:r>
          </a:p>
          <a:p>
            <a:pPr marL="517525" lvl="1" indent="-284163">
              <a:spcBef>
                <a:spcPts val="300"/>
              </a:spcBef>
              <a:spcAft>
                <a:spcPts val="0"/>
              </a:spcAft>
              <a:buFont typeface="Arial" panose="020B0604020202020204" pitchFamily="34" charset="0"/>
              <a:buChar char="•"/>
            </a:pPr>
            <a:r>
              <a:rPr lang="sw-KE" sz="1600" dirty="0">
                <a:latin typeface="Calibri" panose="020F0502020204030204" pitchFamily="34" charset="0"/>
              </a:rPr>
              <a:t>Je, umechukua hatua gani ili kujaribu na kutumia ARV </a:t>
            </a:r>
            <a:r>
              <a:rPr lang="sw-KE" sz="1600" dirty="0" smtClean="0">
                <a:latin typeface="Calibri" panose="020F0502020204030204" pitchFamily="34" charset="0"/>
              </a:rPr>
              <a:t>zako</a:t>
            </a:r>
            <a:br>
              <a:rPr lang="sw-KE" sz="1600" dirty="0" smtClean="0">
                <a:latin typeface="Calibri" panose="020F0502020204030204" pitchFamily="34" charset="0"/>
              </a:rPr>
            </a:br>
            <a:r>
              <a:rPr lang="sw-KE" sz="1600" dirty="0" smtClean="0">
                <a:latin typeface="Calibri" panose="020F0502020204030204" pitchFamily="34" charset="0"/>
              </a:rPr>
              <a:t>kila </a:t>
            </a:r>
            <a:r>
              <a:rPr lang="sw-KE" sz="1600" dirty="0">
                <a:latin typeface="Calibri" panose="020F0502020204030204" pitchFamily="34" charset="0"/>
              </a:rPr>
              <a:t>siku?</a:t>
            </a:r>
          </a:p>
          <a:p>
            <a:pPr marL="517525" lvl="1" indent="-284163">
              <a:spcBef>
                <a:spcPts val="300"/>
              </a:spcBef>
              <a:spcAft>
                <a:spcPts val="0"/>
              </a:spcAft>
              <a:buFont typeface="Arial" panose="020B0604020202020204" pitchFamily="34" charset="0"/>
              <a:buChar char="•"/>
            </a:pPr>
            <a:r>
              <a:rPr lang="sw-KE" sz="1600" dirty="0">
                <a:latin typeface="Calibri" panose="020F0502020204030204" pitchFamily="34" charset="0"/>
              </a:rPr>
              <a:t>Kwa nini unadhani unahitaji (unahitaji) kumpa mtoto wako ARV ya watoto kuzuia kuambukizwa?</a:t>
            </a:r>
          </a:p>
          <a:p>
            <a:pPr marL="517525" lvl="1" indent="-284163">
              <a:spcBef>
                <a:spcPts val="300"/>
              </a:spcBef>
              <a:spcAft>
                <a:spcPts val="0"/>
              </a:spcAft>
              <a:buFont typeface="Arial" panose="020B0604020202020204" pitchFamily="34" charset="0"/>
              <a:buChar char="•"/>
            </a:pPr>
            <a:r>
              <a:rPr lang="sw-KE" sz="1600" dirty="0">
                <a:latin typeface="Calibri" panose="020F0502020204030204" pitchFamily="34" charset="0"/>
              </a:rPr>
              <a:t>Unadhani ni nini kinachoweza kutokea ikiwa unatumia ARV jinsi unavyozitumia sasa?</a:t>
            </a:r>
          </a:p>
          <a:p>
            <a:pPr>
              <a:lnSpc>
                <a:spcPct val="120000"/>
              </a:lnSpc>
              <a:spcAft>
                <a:spcPts val="0"/>
              </a:spcAft>
            </a:pPr>
            <a:endParaRPr lang="en-GB" sz="1600" dirty="0">
              <a:latin typeface="Calibri" panose="020F0502020204030204" pitchFamily="34" charset="0"/>
            </a:endParaRPr>
          </a:p>
          <a:p>
            <a:pPr>
              <a:lnSpc>
                <a:spcPct val="120000"/>
              </a:lnSpc>
              <a:spcAft>
                <a:spcPts val="0"/>
              </a:spcAft>
            </a:pPr>
            <a:endParaRPr lang="en-GB" sz="600" dirty="0">
              <a:latin typeface="Calibri" panose="020F0502020204030204" pitchFamily="34" charset="0"/>
            </a:endParaRPr>
          </a:p>
        </p:txBody>
      </p:sp>
      <p:sp>
        <p:nvSpPr>
          <p:cNvPr id="6" name="Content Placeholder 4"/>
          <p:cNvSpPr txBox="1">
            <a:spLocks/>
          </p:cNvSpPr>
          <p:nvPr/>
        </p:nvSpPr>
        <p:spPr>
          <a:xfrm>
            <a:off x="304800" y="4572000"/>
            <a:ext cx="8686800" cy="1995311"/>
          </a:xfrm>
          <a:prstGeom prst="rect">
            <a:avLst/>
          </a:prstGeom>
        </p:spPr>
        <p:txBody>
          <a:bodyPr vert="horz" lIns="82058" tIns="41029" rIns="82058" bIns="41029" rtlCol="0">
            <a:noAutofit/>
          </a:bodyPr>
          <a:lstStyle>
            <a:lvl1pPr marL="0" marR="0" indent="0" algn="l" defTabSz="410291" rtl="0" eaLnBrk="1" fontAlgn="auto" latinLnBrk="0" hangingPunct="1">
              <a:lnSpc>
                <a:spcPct val="110000"/>
              </a:lnSpc>
              <a:spcBef>
                <a:spcPts val="0"/>
              </a:spcBef>
              <a:spcAft>
                <a:spcPts val="359"/>
              </a:spcAft>
              <a:buClrTx/>
              <a:buSzTx/>
              <a:buFont typeface="Symbol"/>
              <a:buNone/>
              <a:tabLst/>
              <a:defRPr lang="en-US" sz="1300" b="0" kern="1200" cap="none" smtClean="0">
                <a:solidFill>
                  <a:schemeClr val="tx1"/>
                </a:solidFill>
                <a:effectLst/>
                <a:latin typeface="+mn-lt"/>
                <a:ea typeface="+mn-ea"/>
                <a:cs typeface="Book Antiqua"/>
              </a:defRPr>
            </a:lvl1pPr>
            <a:lvl2pPr marL="410291" indent="0" algn="l" defTabSz="410291" rtl="0" eaLnBrk="1" latinLnBrk="0" hangingPunct="1">
              <a:spcBef>
                <a:spcPct val="20000"/>
              </a:spcBef>
              <a:buFont typeface="Arial"/>
              <a:buNone/>
              <a:defRPr sz="2200" kern="1200">
                <a:solidFill>
                  <a:schemeClr val="tx1"/>
                </a:solidFill>
                <a:latin typeface="+mn-lt"/>
                <a:ea typeface="+mn-ea"/>
                <a:cs typeface="+mn-cs"/>
              </a:defRPr>
            </a:lvl2pPr>
            <a:lvl3pPr marL="820583" indent="0" algn="l" defTabSz="410291" rtl="0" eaLnBrk="1" latinLnBrk="0" hangingPunct="1">
              <a:spcBef>
                <a:spcPct val="20000"/>
              </a:spcBef>
              <a:buFont typeface="Arial"/>
              <a:buNone/>
              <a:defRPr sz="2200" kern="1200">
                <a:solidFill>
                  <a:schemeClr val="tx1"/>
                </a:solidFill>
                <a:latin typeface="+mn-lt"/>
                <a:ea typeface="+mn-ea"/>
                <a:cs typeface="+mn-cs"/>
              </a:defRPr>
            </a:lvl3pPr>
            <a:lvl4pPr marL="1230874" indent="0" algn="l" defTabSz="410291" rtl="0" eaLnBrk="1" latinLnBrk="0" hangingPunct="1">
              <a:spcBef>
                <a:spcPct val="20000"/>
              </a:spcBef>
              <a:buFont typeface="Arial"/>
              <a:buNone/>
              <a:defRPr sz="2200" kern="1200">
                <a:solidFill>
                  <a:schemeClr val="tx1"/>
                </a:solidFill>
                <a:latin typeface="+mn-lt"/>
                <a:ea typeface="+mn-ea"/>
                <a:cs typeface="+mn-cs"/>
              </a:defRPr>
            </a:lvl4pPr>
            <a:lvl5pPr marL="1641165" indent="0" algn="l" defTabSz="410291" rtl="0" eaLnBrk="1" latinLnBrk="0" hangingPunct="1">
              <a:spcBef>
                <a:spcPct val="20000"/>
              </a:spcBef>
              <a:buFont typeface="Arial"/>
              <a:buNone/>
              <a:defRPr sz="2200" kern="1200">
                <a:solidFill>
                  <a:schemeClr val="tx1"/>
                </a:solidFill>
                <a:latin typeface="+mn-lt"/>
                <a:ea typeface="+mn-ea"/>
                <a:cs typeface="+mn-cs"/>
              </a:defRPr>
            </a:lvl5pPr>
            <a:lvl6pPr marL="2256602" indent="-205146" algn="l" defTabSz="410291" rtl="0" eaLnBrk="1" latinLnBrk="0" hangingPunct="1">
              <a:spcBef>
                <a:spcPct val="20000"/>
              </a:spcBef>
              <a:buFont typeface="Arial"/>
              <a:buChar char="•"/>
              <a:defRPr sz="1800" kern="1200">
                <a:solidFill>
                  <a:schemeClr val="tx1"/>
                </a:solidFill>
                <a:latin typeface="+mn-lt"/>
                <a:ea typeface="+mn-ea"/>
                <a:cs typeface="+mn-cs"/>
              </a:defRPr>
            </a:lvl6pPr>
            <a:lvl7pPr marL="2666893" indent="-205146" algn="l" defTabSz="410291" rtl="0" eaLnBrk="1" latinLnBrk="0" hangingPunct="1">
              <a:spcBef>
                <a:spcPct val="20000"/>
              </a:spcBef>
              <a:buFont typeface="Arial"/>
              <a:buChar char="•"/>
              <a:defRPr sz="1800" kern="1200">
                <a:solidFill>
                  <a:schemeClr val="tx1"/>
                </a:solidFill>
                <a:latin typeface="+mn-lt"/>
                <a:ea typeface="+mn-ea"/>
                <a:cs typeface="+mn-cs"/>
              </a:defRPr>
            </a:lvl7pPr>
            <a:lvl8pPr marL="3077185" indent="-205146" algn="l" defTabSz="410291" rtl="0" eaLnBrk="1" latinLnBrk="0" hangingPunct="1">
              <a:spcBef>
                <a:spcPct val="20000"/>
              </a:spcBef>
              <a:buFont typeface="Arial"/>
              <a:buChar char="•"/>
              <a:defRPr sz="1800" kern="1200">
                <a:solidFill>
                  <a:schemeClr val="tx1"/>
                </a:solidFill>
                <a:latin typeface="+mn-lt"/>
                <a:ea typeface="+mn-ea"/>
                <a:cs typeface="+mn-cs"/>
              </a:defRPr>
            </a:lvl8pPr>
            <a:lvl9pPr marL="3487476" indent="-205146" algn="l" defTabSz="410291"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120000"/>
              </a:lnSpc>
              <a:spcAft>
                <a:spcPts val="0"/>
              </a:spcAft>
            </a:pPr>
            <a:endParaRPr lang="en-GB" sz="1200" i="1" u="sng" dirty="0">
              <a:latin typeface="Calibri" panose="020F0502020204030204" pitchFamily="34" charset="0"/>
            </a:endParaRPr>
          </a:p>
        </p:txBody>
      </p:sp>
      <p:sp>
        <p:nvSpPr>
          <p:cNvPr id="7" name="TextBox 6"/>
          <p:cNvSpPr txBox="1"/>
          <p:nvPr/>
        </p:nvSpPr>
        <p:spPr>
          <a:xfrm>
            <a:off x="6400800" y="2205097"/>
            <a:ext cx="2590800" cy="2062103"/>
          </a:xfrm>
          <a:prstGeom prst="rect">
            <a:avLst/>
          </a:prstGeom>
          <a:solidFill>
            <a:schemeClr val="accent3">
              <a:lumMod val="60000"/>
              <a:lumOff val="40000"/>
            </a:schemeClr>
          </a:solidFill>
        </p:spPr>
        <p:txBody>
          <a:bodyPr wrap="square" rtlCol="0" anchor="ctr">
            <a:spAutoFit/>
          </a:bodyPr>
          <a:lstStyle/>
          <a:p>
            <a:r>
              <a:rPr lang="sw-KE" sz="3200" b="1" dirty="0">
                <a:latin typeface="Calibri" panose="020F0502020204030204" pitchFamily="34" charset="0"/>
              </a:rPr>
              <a:t>M</a:t>
            </a:r>
            <a:r>
              <a:rPr lang="sw-KE" sz="2200" b="1" dirty="0">
                <a:latin typeface="Calibri" panose="020F0502020204030204" pitchFamily="34" charset="0"/>
              </a:rPr>
              <a:t> </a:t>
            </a:r>
            <a:r>
              <a:rPr lang="sw-KE" sz="1200" dirty="0">
                <a:latin typeface="Calibri" panose="020F0502020204030204" pitchFamily="34" charset="0"/>
              </a:rPr>
              <a:t> Maswali yenye majibu marefu</a:t>
            </a:r>
          </a:p>
          <a:p>
            <a:r>
              <a:rPr lang="sw-KE" sz="3200" b="1" dirty="0">
                <a:latin typeface="Calibri" panose="020F0502020204030204" pitchFamily="34" charset="0"/>
              </a:rPr>
              <a:t>K</a:t>
            </a:r>
            <a:r>
              <a:rPr lang="sw-KE" sz="2200" b="1" dirty="0">
                <a:latin typeface="Calibri" panose="020F0502020204030204" pitchFamily="34" charset="0"/>
              </a:rPr>
              <a:t>  </a:t>
            </a:r>
            <a:r>
              <a:rPr lang="sw-KE" sz="1200" dirty="0">
                <a:latin typeface="Calibri" panose="020F0502020204030204" pitchFamily="34" charset="0"/>
              </a:rPr>
              <a:t>Kuhimiza</a:t>
            </a:r>
          </a:p>
          <a:p>
            <a:r>
              <a:rPr lang="sw-KE" sz="3200" b="1" dirty="0">
                <a:latin typeface="Calibri" panose="020F0502020204030204" pitchFamily="34" charset="0"/>
              </a:rPr>
              <a:t>S</a:t>
            </a:r>
            <a:r>
              <a:rPr lang="sw-KE" sz="2200" b="1" dirty="0">
                <a:latin typeface="Calibri" panose="020F0502020204030204" pitchFamily="34" charset="0"/>
              </a:rPr>
              <a:t>  </a:t>
            </a:r>
            <a:r>
              <a:rPr lang="sw-KE" sz="1200" dirty="0">
                <a:latin typeface="Calibri" panose="020F0502020204030204" pitchFamily="34" charset="0"/>
              </a:rPr>
              <a:t>Sikiliza kwa makini</a:t>
            </a:r>
          </a:p>
          <a:p>
            <a:r>
              <a:rPr lang="sw-KE" sz="3200" b="1" dirty="0">
                <a:latin typeface="Calibri" panose="020F0502020204030204" pitchFamily="34" charset="0"/>
              </a:rPr>
              <a:t>T</a:t>
            </a:r>
            <a:r>
              <a:rPr lang="sw-KE" sz="2200" b="1" dirty="0">
                <a:latin typeface="Calibri" panose="020F0502020204030204" pitchFamily="34" charset="0"/>
              </a:rPr>
              <a:t>  </a:t>
            </a:r>
            <a:r>
              <a:rPr lang="sw-KE" sz="1200" dirty="0">
                <a:latin typeface="Calibri" panose="020F0502020204030204" pitchFamily="34" charset="0"/>
              </a:rPr>
              <a:t>Toa muhtasari wa kauli</a:t>
            </a:r>
          </a:p>
        </p:txBody>
      </p:sp>
    </p:spTree>
    <p:extLst>
      <p:ext uri="{BB962C8B-B14F-4D97-AF65-F5344CB8AC3E}">
        <p14:creationId xmlns:p14="http://schemas.microsoft.com/office/powerpoint/2010/main" val="3162495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sw-KE" sz="2800" b="0" i="1"/>
              <a:t>(Intentionally blank for printing layout)</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1245598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8498" y="0"/>
            <a:ext cx="8660702" cy="848697"/>
          </a:xfrm>
        </p:spPr>
        <p:txBody>
          <a:bodyPr>
            <a:noAutofit/>
          </a:bodyPr>
          <a:lstStyle/>
          <a:p>
            <a:pPr algn="l"/>
            <a:r>
              <a:rPr lang="sw-KE" sz="2800">
                <a:solidFill>
                  <a:srgbClr val="002060"/>
                </a:solidFill>
                <a:latin typeface="Calibri" panose="020F0502020204030204" pitchFamily="34" charset="0"/>
              </a:rPr>
              <a:t>Ujuzi wa kufanya ushauri na mawasiliano bora</a:t>
            </a:r>
          </a:p>
        </p:txBody>
      </p:sp>
      <p:sp>
        <p:nvSpPr>
          <p:cNvPr id="5" name="Content Placeholder 4"/>
          <p:cNvSpPr>
            <a:spLocks noGrp="1"/>
          </p:cNvSpPr>
          <p:nvPr>
            <p:ph idx="1"/>
          </p:nvPr>
        </p:nvSpPr>
        <p:spPr>
          <a:xfrm>
            <a:off x="304800" y="685800"/>
            <a:ext cx="5943600" cy="5943600"/>
          </a:xfrm>
        </p:spPr>
        <p:txBody>
          <a:bodyPr>
            <a:noAutofit/>
          </a:bodyPr>
          <a:lstStyle/>
          <a:p>
            <a:pPr>
              <a:lnSpc>
                <a:spcPct val="120000"/>
              </a:lnSpc>
              <a:spcAft>
                <a:spcPts val="0"/>
              </a:spcAft>
            </a:pPr>
            <a:endParaRPr lang="en-GB" sz="400" dirty="0">
              <a:latin typeface="Calibri" panose="020F0502020204030204" pitchFamily="34" charset="0"/>
            </a:endParaRPr>
          </a:p>
          <a:p>
            <a:pPr>
              <a:lnSpc>
                <a:spcPct val="120000"/>
              </a:lnSpc>
              <a:spcAft>
                <a:spcPts val="0"/>
              </a:spcAft>
            </a:pPr>
            <a:r>
              <a:rPr lang="sw-KE" sz="1400" b="1">
                <a:latin typeface="Calibri" panose="020F0502020204030204" pitchFamily="34" charset="0"/>
              </a:rPr>
              <a:t>K: Kuhimiza</a:t>
            </a:r>
          </a:p>
          <a:p>
            <a:pPr>
              <a:lnSpc>
                <a:spcPct val="120000"/>
              </a:lnSpc>
              <a:spcAft>
                <a:spcPts val="0"/>
              </a:spcAft>
            </a:pPr>
            <a:r>
              <a:rPr lang="sw-KE" sz="1400" i="1" u="sng">
                <a:latin typeface="Calibri" panose="020F0502020204030204" pitchFamily="34" charset="0"/>
              </a:rPr>
              <a:t>Nimefurahi kwa sababu una uwezo wa</a:t>
            </a:r>
            <a:r>
              <a:rPr lang="sw-KE" sz="1400">
                <a:latin typeface="Calibri" panose="020F0502020204030204" pitchFamily="34" charset="0"/>
              </a:rPr>
              <a:t> kuniambia ukweli kuhusu jinsi unavyotumia ARV zako.</a:t>
            </a:r>
          </a:p>
          <a:p>
            <a:pPr>
              <a:lnSpc>
                <a:spcPct val="120000"/>
              </a:lnSpc>
              <a:spcAft>
                <a:spcPts val="0"/>
              </a:spcAft>
            </a:pPr>
            <a:r>
              <a:rPr lang="sw-KE" sz="1400" i="1" u="sng">
                <a:latin typeface="Calibri" panose="020F0502020204030204" pitchFamily="34" charset="0"/>
              </a:rPr>
              <a:t>Wewe ni mvumilivu sana</a:t>
            </a:r>
            <a:r>
              <a:rPr lang="sw-KE" sz="1400">
                <a:latin typeface="Calibri" panose="020F0502020204030204" pitchFamily="34" charset="0"/>
              </a:rPr>
              <a:t> kwa sababu umekabiliana na changamoto kadhaa, hasa ukiwa na mtoto mchanga.</a:t>
            </a:r>
          </a:p>
          <a:p>
            <a:pPr>
              <a:lnSpc>
                <a:spcPct val="120000"/>
              </a:lnSpc>
              <a:spcAft>
                <a:spcPts val="0"/>
              </a:spcAft>
            </a:pPr>
            <a:r>
              <a:rPr lang="sw-KE" sz="1400" i="1" u="sng">
                <a:latin typeface="Calibri" panose="020F0502020204030204" pitchFamily="34" charset="0"/>
              </a:rPr>
              <a:t>Umetia juhudi kubwa kweli</a:t>
            </a:r>
            <a:r>
              <a:rPr lang="sw-KE" sz="1400">
                <a:latin typeface="Calibri" panose="020F0502020204030204" pitchFamily="34" charset="0"/>
              </a:rPr>
              <a:t> kwa kutumia dawa hizi licha ya kukabiliwa na changamoto nyingi.</a:t>
            </a:r>
          </a:p>
          <a:p>
            <a:pPr>
              <a:lnSpc>
                <a:spcPct val="120000"/>
              </a:lnSpc>
              <a:spcAft>
                <a:spcPts val="0"/>
              </a:spcAft>
            </a:pPr>
            <a:endParaRPr lang="en-GB" sz="1400" i="1" u="sng" dirty="0">
              <a:latin typeface="Calibri" panose="020F0502020204030204" pitchFamily="34" charset="0"/>
            </a:endParaRPr>
          </a:p>
          <a:p>
            <a:pPr>
              <a:lnSpc>
                <a:spcPct val="120000"/>
              </a:lnSpc>
              <a:spcAft>
                <a:spcPts val="0"/>
              </a:spcAft>
            </a:pPr>
            <a:r>
              <a:rPr lang="sw-KE" sz="1400" b="1">
                <a:latin typeface="Calibri" panose="020F0502020204030204" pitchFamily="34" charset="0"/>
              </a:rPr>
              <a:t>S: Sikiliza kwa makini</a:t>
            </a:r>
          </a:p>
          <a:p>
            <a:pPr>
              <a:lnSpc>
                <a:spcPct val="120000"/>
              </a:lnSpc>
              <a:spcAft>
                <a:spcPts val="0"/>
              </a:spcAft>
            </a:pPr>
            <a:r>
              <a:rPr lang="sw-KE" sz="1400" i="1" u="sng">
                <a:latin typeface="Calibri" panose="020F0502020204030204" pitchFamily="34" charset="0"/>
              </a:rPr>
              <a:t>Ungependa kujua kama</a:t>
            </a:r>
            <a:r>
              <a:rPr lang="sw-KE" sz="1400">
                <a:latin typeface="Calibri" panose="020F0502020204030204" pitchFamily="34" charset="0"/>
              </a:rPr>
              <a:t>ARV zitamwathiri mtoto wako. </a:t>
            </a:r>
          </a:p>
          <a:p>
            <a:pPr>
              <a:lnSpc>
                <a:spcPct val="120000"/>
              </a:lnSpc>
              <a:spcAft>
                <a:spcPts val="0"/>
              </a:spcAft>
            </a:pPr>
            <a:r>
              <a:rPr lang="sw-KE" sz="1400" i="1" u="sng">
                <a:latin typeface="Calibri" panose="020F0502020204030204" pitchFamily="34" charset="0"/>
              </a:rPr>
              <a:t>Ulisema unahisi</a:t>
            </a:r>
            <a:r>
              <a:rPr lang="sw-KE" sz="1400">
                <a:latin typeface="Calibri" panose="020F0502020204030204" pitchFamily="34" charset="0"/>
              </a:rPr>
              <a:t> hasira unapokumbuka kuwa unahitaji kutumia ARV zako, hivyo ni vigumu zaidi kuzitumia.</a:t>
            </a:r>
          </a:p>
          <a:p>
            <a:pPr>
              <a:lnSpc>
                <a:spcPct val="120000"/>
              </a:lnSpc>
              <a:spcAft>
                <a:spcPts val="0"/>
              </a:spcAft>
            </a:pPr>
            <a:r>
              <a:rPr lang="sw-KE" sz="1400" i="1" u="sng">
                <a:latin typeface="Calibri" panose="020F0502020204030204" pitchFamily="34" charset="0"/>
              </a:rPr>
              <a:t>Ninavyokusikia ukisema ni</a:t>
            </a:r>
            <a:r>
              <a:rPr lang="sw-KE" sz="1400">
                <a:latin typeface="Calibri" panose="020F0502020204030204" pitchFamily="34" charset="0"/>
              </a:rPr>
              <a:t> kuwa unahisi kuwa una mambo mengi sana hivi kwamba afya yako haikujalishi hata kidogo sasa.</a:t>
            </a:r>
          </a:p>
          <a:p>
            <a:pPr>
              <a:lnSpc>
                <a:spcPct val="120000"/>
              </a:lnSpc>
              <a:spcAft>
                <a:spcPts val="0"/>
              </a:spcAft>
            </a:pPr>
            <a:endParaRPr lang="en-GB" sz="1400" dirty="0">
              <a:latin typeface="Calibri" panose="020F0502020204030204" pitchFamily="34" charset="0"/>
            </a:endParaRPr>
          </a:p>
          <a:p>
            <a:pPr>
              <a:lnSpc>
                <a:spcPct val="120000"/>
              </a:lnSpc>
              <a:spcAft>
                <a:spcPts val="0"/>
              </a:spcAft>
            </a:pPr>
            <a:endParaRPr lang="en-GB" sz="500" i="1" u="sng" dirty="0">
              <a:latin typeface="Calibri" panose="020F0502020204030204" pitchFamily="34" charset="0"/>
            </a:endParaRPr>
          </a:p>
          <a:p>
            <a:pPr>
              <a:lnSpc>
                <a:spcPct val="120000"/>
              </a:lnSpc>
              <a:spcAft>
                <a:spcPts val="0"/>
              </a:spcAft>
            </a:pPr>
            <a:r>
              <a:rPr lang="sw-KE" sz="1400" b="1">
                <a:latin typeface="Calibri" panose="020F0502020204030204" pitchFamily="34" charset="0"/>
              </a:rPr>
              <a:t>T: Toa muhtasari wa kauli</a:t>
            </a:r>
          </a:p>
          <a:p>
            <a:pPr>
              <a:lnSpc>
                <a:spcPct val="120000"/>
              </a:lnSpc>
              <a:spcAft>
                <a:spcPts val="0"/>
              </a:spcAft>
            </a:pPr>
            <a:r>
              <a:rPr lang="sw-KE" sz="1400" i="1" u="sng">
                <a:latin typeface="Calibri" panose="020F0502020204030204" pitchFamily="34" charset="0"/>
              </a:rPr>
              <a:t>Wacha nione kama nakuelewa kufika hapo.</a:t>
            </a:r>
            <a:r>
              <a:rPr lang="sw-KE" sz="1400">
                <a:latin typeface="Calibri" panose="020F0502020204030204" pitchFamily="34" charset="0"/>
              </a:rPr>
              <a:t> Unang’ang’ana kutumia ARV zako kwa sababu unataka kuwa na afya bora na hutaki mtoto wako apate HIV, lakini pia una matatizo mengine maishani ambayo yanaifanya iwe vigumu kuzingatia afya yako.</a:t>
            </a:r>
          </a:p>
          <a:p>
            <a:pPr>
              <a:lnSpc>
                <a:spcPct val="120000"/>
              </a:lnSpc>
              <a:spcAft>
                <a:spcPts val="0"/>
              </a:spcAft>
            </a:pPr>
            <a:r>
              <a:rPr lang="sw-KE" sz="1400" i="1" u="sng">
                <a:latin typeface="Calibri" panose="020F0502020204030204" pitchFamily="34" charset="0"/>
              </a:rPr>
              <a:t>Nimesikia ukisema hivi, ila niambie kama ni sawa.</a:t>
            </a:r>
            <a:r>
              <a:rPr lang="sw-KE" sz="1400">
                <a:latin typeface="Calibri" panose="020F0502020204030204" pitchFamily="34" charset="0"/>
              </a:rPr>
              <a:t> Unahisi vizuri unapokosa dozi na huna uhakika kama ARV zitamlinda mtoto wako dhidi ya kuambukizwa virusi vya HIV. </a:t>
            </a:r>
          </a:p>
          <a:p>
            <a:pPr>
              <a:lnSpc>
                <a:spcPct val="120000"/>
              </a:lnSpc>
              <a:spcAft>
                <a:spcPts val="0"/>
              </a:spcAft>
            </a:pPr>
            <a:endParaRPr lang="en-GB" sz="1200" i="1" u="sng" dirty="0">
              <a:latin typeface="Calibri" panose="020F0502020204030204" pitchFamily="34" charset="0"/>
            </a:endParaRPr>
          </a:p>
        </p:txBody>
      </p:sp>
      <p:sp>
        <p:nvSpPr>
          <p:cNvPr id="2" name="TextBox 1"/>
          <p:cNvSpPr txBox="1"/>
          <p:nvPr/>
        </p:nvSpPr>
        <p:spPr>
          <a:xfrm>
            <a:off x="6248400" y="2205097"/>
            <a:ext cx="2590800" cy="2062103"/>
          </a:xfrm>
          <a:prstGeom prst="rect">
            <a:avLst/>
          </a:prstGeom>
          <a:solidFill>
            <a:schemeClr val="accent3">
              <a:lumMod val="60000"/>
              <a:lumOff val="40000"/>
            </a:schemeClr>
          </a:solidFill>
        </p:spPr>
        <p:txBody>
          <a:bodyPr wrap="square" rtlCol="0" anchor="ctr">
            <a:spAutoFit/>
          </a:bodyPr>
          <a:lstStyle/>
          <a:p>
            <a:r>
              <a:rPr lang="sw-KE" sz="3200" b="1">
                <a:latin typeface="Calibri" panose="020F0502020204030204" pitchFamily="34" charset="0"/>
              </a:rPr>
              <a:t>M</a:t>
            </a:r>
            <a:r>
              <a:rPr lang="sw-KE" sz="2200" b="1">
                <a:latin typeface="Calibri" panose="020F0502020204030204" pitchFamily="34" charset="0"/>
              </a:rPr>
              <a:t> </a:t>
            </a:r>
            <a:r>
              <a:rPr lang="sw-KE" sz="1200">
                <a:latin typeface="Calibri" panose="020F0502020204030204" pitchFamily="34" charset="0"/>
              </a:rPr>
              <a:t> Maswali yenye majibu marefu</a:t>
            </a:r>
          </a:p>
          <a:p>
            <a:r>
              <a:rPr lang="sw-KE" sz="3200" b="1">
                <a:latin typeface="Calibri" panose="020F0502020204030204" pitchFamily="34" charset="0"/>
              </a:rPr>
              <a:t>K</a:t>
            </a:r>
            <a:r>
              <a:rPr lang="sw-KE" sz="2200" b="1">
                <a:latin typeface="Calibri" panose="020F0502020204030204" pitchFamily="34" charset="0"/>
              </a:rPr>
              <a:t>  </a:t>
            </a:r>
            <a:r>
              <a:rPr lang="sw-KE" sz="1200">
                <a:latin typeface="Calibri" panose="020F0502020204030204" pitchFamily="34" charset="0"/>
              </a:rPr>
              <a:t>Kuhimiza</a:t>
            </a:r>
          </a:p>
          <a:p>
            <a:r>
              <a:rPr lang="sw-KE" sz="3200" b="1">
                <a:latin typeface="Calibri" panose="020F0502020204030204" pitchFamily="34" charset="0"/>
              </a:rPr>
              <a:t>S</a:t>
            </a:r>
            <a:r>
              <a:rPr lang="sw-KE" sz="2200" b="1">
                <a:latin typeface="Calibri" panose="020F0502020204030204" pitchFamily="34" charset="0"/>
              </a:rPr>
              <a:t>  </a:t>
            </a:r>
            <a:r>
              <a:rPr lang="sw-KE" sz="1200">
                <a:latin typeface="Calibri" panose="020F0502020204030204" pitchFamily="34" charset="0"/>
              </a:rPr>
              <a:t>Sikiliza kwa makini</a:t>
            </a:r>
          </a:p>
          <a:p>
            <a:r>
              <a:rPr lang="sw-KE" sz="3200" b="1">
                <a:latin typeface="Calibri" panose="020F0502020204030204" pitchFamily="34" charset="0"/>
              </a:rPr>
              <a:t>T</a:t>
            </a:r>
            <a:r>
              <a:rPr lang="sw-KE" sz="2200" b="1">
                <a:latin typeface="Calibri" panose="020F0502020204030204" pitchFamily="34" charset="0"/>
              </a:rPr>
              <a:t>  </a:t>
            </a:r>
            <a:r>
              <a:rPr lang="sw-KE" sz="1200">
                <a:latin typeface="Calibri" panose="020F0502020204030204" pitchFamily="34" charset="0"/>
              </a:rPr>
              <a:t>Toa muhtasari wa kauli</a:t>
            </a:r>
          </a:p>
        </p:txBody>
      </p:sp>
    </p:spTree>
    <p:extLst>
      <p:ext uri="{BB962C8B-B14F-4D97-AF65-F5344CB8AC3E}">
        <p14:creationId xmlns:p14="http://schemas.microsoft.com/office/powerpoint/2010/main" val="1100350715"/>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14276</TotalTime>
  <Words>6473</Words>
  <Application>Microsoft Office PowerPoint</Application>
  <PresentationFormat>Presentación en pantalla (4:3)</PresentationFormat>
  <Paragraphs>899</Paragraphs>
  <Slides>54</Slides>
  <Notes>48</Notes>
  <HiddenSlides>0</HiddenSlides>
  <MMClips>0</MMClips>
  <ScaleCrop>false</ScaleCrop>
  <HeadingPairs>
    <vt:vector size="6" baseType="variant">
      <vt:variant>
        <vt:lpstr>Fuentes usadas</vt:lpstr>
      </vt:variant>
      <vt:variant>
        <vt:i4>6</vt:i4>
      </vt:variant>
      <vt:variant>
        <vt:lpstr>Tema</vt:lpstr>
      </vt:variant>
      <vt:variant>
        <vt:i4>3</vt:i4>
      </vt:variant>
      <vt:variant>
        <vt:lpstr>Títulos de diapositiva</vt:lpstr>
      </vt:variant>
      <vt:variant>
        <vt:i4>54</vt:i4>
      </vt:variant>
    </vt:vector>
  </HeadingPairs>
  <TitlesOfParts>
    <vt:vector size="63" baseType="lpstr">
      <vt:lpstr>Arial</vt:lpstr>
      <vt:lpstr>Book Antiqua</vt:lpstr>
      <vt:lpstr>Calibri</vt:lpstr>
      <vt:lpstr>Symbol</vt:lpstr>
      <vt:lpstr>Times New Roman</vt:lpstr>
      <vt:lpstr>Wingdings</vt:lpstr>
      <vt:lpstr>Default Theme</vt:lpstr>
      <vt:lpstr>1_Default Theme</vt:lpstr>
      <vt:lpstr>2_Default Theme</vt:lpstr>
      <vt:lpstr>Presentación de PowerPoint</vt:lpstr>
      <vt:lpstr>Presentación de PowerPoint</vt:lpstr>
      <vt:lpstr>Jinsi ya Kutumia Chati ya Ufuatiliaji wa Wingi wa Virusi na Ushauri wa Uzingatiaji Ulioboreshwa</vt:lpstr>
      <vt:lpstr>(Intentionally blank for printing layout)</vt:lpstr>
      <vt:lpstr> Mada ya Kadi (ambayo pia mgonjwa ataonyeshwa)</vt:lpstr>
      <vt:lpstr>(Intentionally blank for printing layout)</vt:lpstr>
      <vt:lpstr>Ujuzi wa kufanya ushauri na mawasiliano bora</vt:lpstr>
      <vt:lpstr>(Intentionally blank for printing layout)</vt:lpstr>
      <vt:lpstr>Ujuzi wa kufanya ushauri na mawasiliano bora</vt:lpstr>
      <vt:lpstr>(Intentionally blank for printing layout)</vt:lpstr>
      <vt:lpstr>Presentación de PowerPoint</vt:lpstr>
      <vt:lpstr>(Intentionally blank for printing layout)</vt:lpstr>
      <vt:lpstr>MADA ZA KADI ZA KUASHIRIA ZA USHAURI</vt:lpstr>
      <vt:lpstr> 1. Unaanza kutumia ARV</vt:lpstr>
      <vt:lpstr> 1. Unaanza kutumia ARV</vt:lpstr>
      <vt:lpstr> 2. Wingi wa virusi ni nini?</vt:lpstr>
      <vt:lpstr>Presentación de PowerPoint</vt:lpstr>
      <vt:lpstr> 3. Virusi ni VICHACHE</vt:lpstr>
      <vt:lpstr>Presentación de PowerPoint</vt:lpstr>
      <vt:lpstr> 4. Virusi ni VINGI</vt:lpstr>
      <vt:lpstr> 4. Virusi ni VINGI</vt:lpstr>
      <vt:lpstr> 5. Je, unatumia vipi ARV?</vt:lpstr>
      <vt:lpstr>Presentación de PowerPoint</vt:lpstr>
      <vt:lpstr> 6. Unakumbwa na changamoto gani unapotumia ARV?</vt:lpstr>
      <vt:lpstr>Presentación de PowerPoint</vt:lpstr>
      <vt:lpstr> 7. Unakumbwa na changamoto gani unapotumia ARV?</vt:lpstr>
      <vt:lpstr>Presentación de PowerPoint</vt:lpstr>
      <vt:lpstr> 8. Unakumbwa na changamoto gani unapotumia ARV?</vt:lpstr>
      <vt:lpstr>Presentación de PowerPoint</vt:lpstr>
      <vt:lpstr> 9. Vidokezo vya kuboresha matumizi ya ARV</vt:lpstr>
      <vt:lpstr> 9. Vidokezo vya kuboresha matumizi ya ARV</vt:lpstr>
      <vt:lpstr> 10. Vidokezo vya kuboresha matumizi ya ARV</vt:lpstr>
      <vt:lpstr> 10. Vidokezo vya kuboresha matumizi ya ARV</vt:lpstr>
      <vt:lpstr> 11. Vidokezo vya kuboresha matumizi ya ARV</vt:lpstr>
      <vt:lpstr> 11. Vidokezo vya kuboresha matumizi ya ARV</vt:lpstr>
      <vt:lpstr> 12. Kumpa mtoto wako ARV</vt:lpstr>
      <vt:lpstr> 12. Kumpa mtoto wako ARV</vt:lpstr>
      <vt:lpstr> 13. Vidokezo vya kumpa mtoto wako dawa</vt:lpstr>
      <vt:lpstr>  13. Vidokezo vya kumpa mtoto wako dawa</vt:lpstr>
      <vt:lpstr> 14. Usaidizi wa ziada wa kutumia ARV</vt:lpstr>
      <vt:lpstr> 14. Usaidizi wa ziada wa kutumia ARV</vt:lpstr>
      <vt:lpstr> 15. Kukumbuka  kutumia ARV</vt:lpstr>
      <vt:lpstr> 15. Kukumbuka kutumia ARV</vt:lpstr>
      <vt:lpstr> 16. Kuelewa ARV zako</vt:lpstr>
      <vt:lpstr> 16. Kuelewa ARV zako</vt:lpstr>
      <vt:lpstr> 17. Kudhibiti faragha na kupata usaidizi</vt:lpstr>
      <vt:lpstr> 17. Kudhibiti faragha na kupata usaidizi</vt:lpstr>
      <vt:lpstr> 18. Fuatilia jinsi unavyotumia ARV</vt:lpstr>
      <vt:lpstr>Presentación de PowerPoint</vt:lpstr>
      <vt:lpstr> 19. Umefanikiwa kupunguza wingi wa virusi vyako</vt:lpstr>
      <vt:lpstr>Presentación de PowerPoint</vt:lpstr>
      <vt:lpstr> 20. ARV hazifanyi kazi vizuri</vt:lpstr>
      <vt:lpstr>Presentación de PowerPoint</vt:lpstr>
      <vt:lpstr>Presentación de PowerPoint</vt:lpstr>
    </vt:vector>
  </TitlesOfParts>
  <Company>Columbia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West, Rebecca L.</dc:creator>
  <cp:lastModifiedBy>Usuario de Windows</cp:lastModifiedBy>
  <cp:revision>310</cp:revision>
  <dcterms:created xsi:type="dcterms:W3CDTF">2017-04-24T16:06:52Z</dcterms:created>
  <dcterms:modified xsi:type="dcterms:W3CDTF">2018-05-14T14:12:35Z</dcterms:modified>
</cp:coreProperties>
</file>