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3">
  <p:sldMasterIdLst>
    <p:sldMasterId id="2147483797" r:id="rId1"/>
    <p:sldMasterId id="2147483799" r:id="rId2"/>
    <p:sldMasterId id="2147483808" r:id="rId3"/>
  </p:sldMasterIdLst>
  <p:notesMasterIdLst>
    <p:notesMasterId r:id="rId168"/>
  </p:notesMasterIdLst>
  <p:handoutMasterIdLst>
    <p:handoutMasterId r:id="rId169"/>
  </p:handoutMasterIdLst>
  <p:sldIdLst>
    <p:sldId id="472" r:id="rId4"/>
    <p:sldId id="503" r:id="rId5"/>
    <p:sldId id="515" r:id="rId6"/>
    <p:sldId id="516" r:id="rId7"/>
    <p:sldId id="645" r:id="rId8"/>
    <p:sldId id="655" r:id="rId9"/>
    <p:sldId id="656" r:id="rId10"/>
    <p:sldId id="653" r:id="rId11"/>
    <p:sldId id="654" r:id="rId12"/>
    <p:sldId id="737" r:id="rId13"/>
    <p:sldId id="657" r:id="rId14"/>
    <p:sldId id="489" r:id="rId15"/>
    <p:sldId id="659" r:id="rId16"/>
    <p:sldId id="517" r:id="rId17"/>
    <p:sldId id="518" r:id="rId18"/>
    <p:sldId id="550" r:id="rId19"/>
    <p:sldId id="521" r:id="rId20"/>
    <p:sldId id="660" r:id="rId21"/>
    <p:sldId id="661" r:id="rId22"/>
    <p:sldId id="522" r:id="rId23"/>
    <p:sldId id="523" r:id="rId24"/>
    <p:sldId id="662" r:id="rId25"/>
    <p:sldId id="524" r:id="rId26"/>
    <p:sldId id="525" r:id="rId27"/>
    <p:sldId id="526" r:id="rId28"/>
    <p:sldId id="527" r:id="rId29"/>
    <p:sldId id="663" r:id="rId30"/>
    <p:sldId id="528" r:id="rId31"/>
    <p:sldId id="642" r:id="rId32"/>
    <p:sldId id="664" r:id="rId33"/>
    <p:sldId id="643" r:id="rId34"/>
    <p:sldId id="665" r:id="rId35"/>
    <p:sldId id="551" r:id="rId36"/>
    <p:sldId id="553" r:id="rId37"/>
    <p:sldId id="554" r:id="rId38"/>
    <p:sldId id="555" r:id="rId39"/>
    <p:sldId id="556" r:id="rId40"/>
    <p:sldId id="557" r:id="rId41"/>
    <p:sldId id="666" r:id="rId42"/>
    <p:sldId id="558" r:id="rId43"/>
    <p:sldId id="559" r:id="rId44"/>
    <p:sldId id="560" r:id="rId45"/>
    <p:sldId id="667" r:id="rId46"/>
    <p:sldId id="494" r:id="rId47"/>
    <p:sldId id="561" r:id="rId48"/>
    <p:sldId id="562" r:id="rId49"/>
    <p:sldId id="563" r:id="rId50"/>
    <p:sldId id="564" r:id="rId51"/>
    <p:sldId id="565" r:id="rId52"/>
    <p:sldId id="566" r:id="rId53"/>
    <p:sldId id="567" r:id="rId54"/>
    <p:sldId id="736" r:id="rId55"/>
    <p:sldId id="668" r:id="rId56"/>
    <p:sldId id="569" r:id="rId57"/>
    <p:sldId id="669" r:id="rId58"/>
    <p:sldId id="570" r:id="rId59"/>
    <p:sldId id="670" r:id="rId60"/>
    <p:sldId id="571" r:id="rId61"/>
    <p:sldId id="572" r:id="rId62"/>
    <p:sldId id="573" r:id="rId63"/>
    <p:sldId id="574" r:id="rId64"/>
    <p:sldId id="575" r:id="rId65"/>
    <p:sldId id="576" r:id="rId66"/>
    <p:sldId id="577" r:id="rId67"/>
    <p:sldId id="578" r:id="rId68"/>
    <p:sldId id="579" r:id="rId69"/>
    <p:sldId id="671" r:id="rId70"/>
    <p:sldId id="580" r:id="rId71"/>
    <p:sldId id="672" r:id="rId72"/>
    <p:sldId id="582" r:id="rId73"/>
    <p:sldId id="673" r:id="rId74"/>
    <p:sldId id="674" r:id="rId75"/>
    <p:sldId id="675" r:id="rId76"/>
    <p:sldId id="676" r:id="rId77"/>
    <p:sldId id="677" r:id="rId78"/>
    <p:sldId id="678" r:id="rId79"/>
    <p:sldId id="679" r:id="rId80"/>
    <p:sldId id="680" r:id="rId81"/>
    <p:sldId id="681" r:id="rId82"/>
    <p:sldId id="682" r:id="rId83"/>
    <p:sldId id="683" r:id="rId84"/>
    <p:sldId id="723" r:id="rId85"/>
    <p:sldId id="585" r:id="rId86"/>
    <p:sldId id="684" r:id="rId87"/>
    <p:sldId id="491" r:id="rId88"/>
    <p:sldId id="685" r:id="rId89"/>
    <p:sldId id="587" r:id="rId90"/>
    <p:sldId id="588" r:id="rId91"/>
    <p:sldId id="589" r:id="rId92"/>
    <p:sldId id="590" r:id="rId93"/>
    <p:sldId id="591" r:id="rId94"/>
    <p:sldId id="592" r:id="rId95"/>
    <p:sldId id="686" r:id="rId96"/>
    <p:sldId id="594" r:id="rId97"/>
    <p:sldId id="595" r:id="rId98"/>
    <p:sldId id="687" r:id="rId99"/>
    <p:sldId id="596" r:id="rId100"/>
    <p:sldId id="597" r:id="rId101"/>
    <p:sldId id="598" r:id="rId102"/>
    <p:sldId id="599" r:id="rId103"/>
    <p:sldId id="600" r:id="rId104"/>
    <p:sldId id="601" r:id="rId105"/>
    <p:sldId id="602" r:id="rId106"/>
    <p:sldId id="603" r:id="rId107"/>
    <p:sldId id="689" r:id="rId108"/>
    <p:sldId id="690" r:id="rId109"/>
    <p:sldId id="733" r:id="rId110"/>
    <p:sldId id="691" r:id="rId111"/>
    <p:sldId id="692" r:id="rId112"/>
    <p:sldId id="693" r:id="rId113"/>
    <p:sldId id="694" r:id="rId114"/>
    <p:sldId id="695" r:id="rId115"/>
    <p:sldId id="696" r:id="rId116"/>
    <p:sldId id="604" r:id="rId117"/>
    <p:sldId id="697" r:id="rId118"/>
    <p:sldId id="607" r:id="rId119"/>
    <p:sldId id="608" r:id="rId120"/>
    <p:sldId id="609" r:id="rId121"/>
    <p:sldId id="610" r:id="rId122"/>
    <p:sldId id="611" r:id="rId123"/>
    <p:sldId id="612" r:id="rId124"/>
    <p:sldId id="698" r:id="rId125"/>
    <p:sldId id="699" r:id="rId126"/>
    <p:sldId id="614" r:id="rId127"/>
    <p:sldId id="615" r:id="rId128"/>
    <p:sldId id="700" r:id="rId129"/>
    <p:sldId id="492" r:id="rId130"/>
    <p:sldId id="617" r:id="rId131"/>
    <p:sldId id="618" r:id="rId132"/>
    <p:sldId id="619" r:id="rId133"/>
    <p:sldId id="620" r:id="rId134"/>
    <p:sldId id="621" r:id="rId135"/>
    <p:sldId id="622" r:id="rId136"/>
    <p:sldId id="623" r:id="rId137"/>
    <p:sldId id="624" r:id="rId138"/>
    <p:sldId id="701" r:id="rId139"/>
    <p:sldId id="626" r:id="rId140"/>
    <p:sldId id="627" r:id="rId141"/>
    <p:sldId id="702" r:id="rId142"/>
    <p:sldId id="628" r:id="rId143"/>
    <p:sldId id="704" r:id="rId144"/>
    <p:sldId id="705" r:id="rId145"/>
    <p:sldId id="712" r:id="rId146"/>
    <p:sldId id="713" r:id="rId147"/>
    <p:sldId id="714" r:id="rId148"/>
    <p:sldId id="734" r:id="rId149"/>
    <p:sldId id="735" r:id="rId150"/>
    <p:sldId id="709" r:id="rId151"/>
    <p:sldId id="710" r:id="rId152"/>
    <p:sldId id="711" r:id="rId153"/>
    <p:sldId id="724" r:id="rId154"/>
    <p:sldId id="725" r:id="rId155"/>
    <p:sldId id="726" r:id="rId156"/>
    <p:sldId id="727" r:id="rId157"/>
    <p:sldId id="728" r:id="rId158"/>
    <p:sldId id="729" r:id="rId159"/>
    <p:sldId id="730" r:id="rId160"/>
    <p:sldId id="731" r:id="rId161"/>
    <p:sldId id="717" r:id="rId162"/>
    <p:sldId id="718" r:id="rId163"/>
    <p:sldId id="719" r:id="rId164"/>
    <p:sldId id="720" r:id="rId165"/>
    <p:sldId id="721" r:id="rId166"/>
    <p:sldId id="722" r:id="rId167"/>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60">
          <p15:clr>
            <a:srgbClr val="A4A3A4"/>
          </p15:clr>
        </p15:guide>
        <p15:guide id="2" pos="35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Sadr, Wafaa M." initials="WME" lastIdx="152" clrIdx="0"/>
  <p:cmAuthor id="1" name="Chetty, Agnes" initials="AC" lastIdx="3" clrIdx="1"/>
  <p:cmAuthor id="2" name="Murrman, Marita K." initials="MMK" lastIdx="8" clrIdx="2"/>
  <p:cmAuthor id="3" name="Wafaa El-Sadr" initials="WES" lastIdx="17" clrIdx="3"/>
  <p:cmAuthor id="4" name="Djomand, Gaston (CDC/CGH/DGHA)" initials="DG(" lastIdx="2" clrIdx="4">
    <p:extLst/>
  </p:cmAuthor>
  <p:cmAuthor id="5" name="Olsen, Halli" initials="HO" lastIdx="1" clrIdx="5"/>
  <p:cmAuthor id="6" name="Franks, Julie C." initials="JF" lastIdx="6"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28A"/>
    <a:srgbClr val="FFC000"/>
    <a:srgbClr val="80B6E6"/>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30" autoAdjust="0"/>
    <p:restoredTop sz="81674" autoAdjust="0"/>
  </p:normalViewPr>
  <p:slideViewPr>
    <p:cSldViewPr snapToGrid="0" snapToObjects="1" showGuides="1">
      <p:cViewPr varScale="1">
        <p:scale>
          <a:sx n="56" d="100"/>
          <a:sy n="56" d="100"/>
        </p:scale>
        <p:origin x="966" y="66"/>
      </p:cViewPr>
      <p:guideLst>
        <p:guide orient="horz" pos="2360"/>
        <p:guide pos="3520"/>
      </p:guideLst>
    </p:cSldViewPr>
  </p:slideViewPr>
  <p:outlineViewPr>
    <p:cViewPr>
      <p:scale>
        <a:sx n="33" d="100"/>
        <a:sy n="33" d="100"/>
      </p:scale>
      <p:origin x="16" y="12504"/>
    </p:cViewPr>
  </p:outlineViewPr>
  <p:notesTextViewPr>
    <p:cViewPr>
      <p:scale>
        <a:sx n="100" d="100"/>
        <a:sy n="100" d="100"/>
      </p:scale>
      <p:origin x="0" y="0"/>
    </p:cViewPr>
  </p:notesTextViewPr>
  <p:sorterViewPr>
    <p:cViewPr>
      <p:scale>
        <a:sx n="200" d="100"/>
        <a:sy n="200" d="100"/>
      </p:scale>
      <p:origin x="0" y="7817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38" Type="http://schemas.openxmlformats.org/officeDocument/2006/relationships/slide" Target="slides/slide135.xml"/><Relationship Id="rId154" Type="http://schemas.openxmlformats.org/officeDocument/2006/relationships/slide" Target="slides/slide151.xml"/><Relationship Id="rId159" Type="http://schemas.openxmlformats.org/officeDocument/2006/relationships/slide" Target="slides/slide156.xml"/><Relationship Id="rId170" Type="http://schemas.openxmlformats.org/officeDocument/2006/relationships/commentAuthors" Target="commentAuthor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144" Type="http://schemas.openxmlformats.org/officeDocument/2006/relationships/slide" Target="slides/slide141.xml"/><Relationship Id="rId149" Type="http://schemas.openxmlformats.org/officeDocument/2006/relationships/slide" Target="slides/slide14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60" Type="http://schemas.openxmlformats.org/officeDocument/2006/relationships/slide" Target="slides/slide157.xml"/><Relationship Id="rId165" Type="http://schemas.openxmlformats.org/officeDocument/2006/relationships/slide" Target="slides/slide16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slide" Target="slides/slide147.xml"/><Relationship Id="rId155" Type="http://schemas.openxmlformats.org/officeDocument/2006/relationships/slide" Target="slides/slide152.xml"/><Relationship Id="rId171" Type="http://schemas.openxmlformats.org/officeDocument/2006/relationships/presProps" Target="presProps.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61" Type="http://schemas.openxmlformats.org/officeDocument/2006/relationships/slide" Target="slides/slide158.xml"/><Relationship Id="rId166" Type="http://schemas.openxmlformats.org/officeDocument/2006/relationships/slide" Target="slides/slide16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slide" Target="slides/slide127.xml"/><Relationship Id="rId135" Type="http://schemas.openxmlformats.org/officeDocument/2006/relationships/slide" Target="slides/slide132.xml"/><Relationship Id="rId143" Type="http://schemas.openxmlformats.org/officeDocument/2006/relationships/slide" Target="slides/slide140.xml"/><Relationship Id="rId148" Type="http://schemas.openxmlformats.org/officeDocument/2006/relationships/slide" Target="slides/slide145.xml"/><Relationship Id="rId151" Type="http://schemas.openxmlformats.org/officeDocument/2006/relationships/slide" Target="slides/slide148.xml"/><Relationship Id="rId156" Type="http://schemas.openxmlformats.org/officeDocument/2006/relationships/slide" Target="slides/slide153.xml"/><Relationship Id="rId164" Type="http://schemas.openxmlformats.org/officeDocument/2006/relationships/slide" Target="slides/slide161.xml"/><Relationship Id="rId16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72" Type="http://schemas.openxmlformats.org/officeDocument/2006/relationships/viewProps" Target="viewProps.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slide" Target="slides/slide164.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73"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CAEC2B-06CE-2943-84FE-FBAE9A81FE90}"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A424FCE4-11EE-1046-A07E-49F6AE756720}">
      <dgm:prSet phldrT="[Text]" custT="1"/>
      <dgm:spPr/>
      <dgm:t>
        <a:bodyPr/>
        <a:lstStyle/>
        <a:p>
          <a:r>
            <a:rPr lang="en-US" sz="2400" b="1" dirty="0" smtClean="0">
              <a:latin typeface="Arial Narrow"/>
              <a:cs typeface="Arial Narrow"/>
            </a:rPr>
            <a:t>Structural</a:t>
          </a:r>
          <a:endParaRPr lang="en-US" sz="2000" b="1" dirty="0">
            <a:latin typeface="Arial Narrow"/>
            <a:cs typeface="Arial Narrow"/>
          </a:endParaRPr>
        </a:p>
      </dgm:t>
    </dgm:pt>
    <dgm:pt modelId="{9E6F602F-4F42-244A-B955-405BDEC28BF8}" type="parTrans" cxnId="{15902DC9-DD76-F645-93E8-8D09BF74836E}">
      <dgm:prSet/>
      <dgm:spPr/>
      <dgm:t>
        <a:bodyPr/>
        <a:lstStyle/>
        <a:p>
          <a:endParaRPr lang="en-US"/>
        </a:p>
      </dgm:t>
    </dgm:pt>
    <dgm:pt modelId="{43D94DA8-94BD-CB41-94C7-39AB8B92ED7B}" type="sibTrans" cxnId="{15902DC9-DD76-F645-93E8-8D09BF74836E}">
      <dgm:prSet/>
      <dgm:spPr/>
      <dgm:t>
        <a:bodyPr/>
        <a:lstStyle/>
        <a:p>
          <a:endParaRPr lang="en-US"/>
        </a:p>
      </dgm:t>
    </dgm:pt>
    <dgm:pt modelId="{CA05AF5F-BF03-4D43-8137-CF459A0D0478}">
      <dgm:prSet phldrT="[Text]" custT="1"/>
      <dgm:spPr/>
      <dgm:t>
        <a:bodyPr/>
        <a:lstStyle/>
        <a:p>
          <a:r>
            <a:rPr lang="en-US" sz="2100" dirty="0" smtClean="0">
              <a:latin typeface="Garamond" panose="02020404030301010803" pitchFamily="18" charset="0"/>
            </a:rPr>
            <a:t>Policies</a:t>
          </a:r>
          <a:endParaRPr lang="en-US" sz="2100" dirty="0">
            <a:latin typeface="Garamond" panose="02020404030301010803" pitchFamily="18" charset="0"/>
          </a:endParaRPr>
        </a:p>
      </dgm:t>
    </dgm:pt>
    <dgm:pt modelId="{E950B556-59E4-A243-85B4-B96D9AA6207E}" type="parTrans" cxnId="{83C6BA95-CBA2-314A-8CC1-64D50837272E}">
      <dgm:prSet/>
      <dgm:spPr/>
      <dgm:t>
        <a:bodyPr/>
        <a:lstStyle/>
        <a:p>
          <a:endParaRPr lang="en-US"/>
        </a:p>
      </dgm:t>
    </dgm:pt>
    <dgm:pt modelId="{F2ABE207-417F-4B43-B47A-54A94255448B}" type="sibTrans" cxnId="{83C6BA95-CBA2-314A-8CC1-64D50837272E}">
      <dgm:prSet/>
      <dgm:spPr/>
      <dgm:t>
        <a:bodyPr/>
        <a:lstStyle/>
        <a:p>
          <a:endParaRPr lang="en-US"/>
        </a:p>
      </dgm:t>
    </dgm:pt>
    <dgm:pt modelId="{382F8FF0-004A-1044-AA29-1FCC18DAABDC}">
      <dgm:prSet phldrT="[Text]" custT="1"/>
      <dgm:spPr/>
      <dgm:t>
        <a:bodyPr/>
        <a:lstStyle/>
        <a:p>
          <a:r>
            <a:rPr lang="en-US" sz="2100" dirty="0" smtClean="0">
              <a:latin typeface="Garamond" panose="02020404030301010803" pitchFamily="18" charset="0"/>
            </a:rPr>
            <a:t>Laws</a:t>
          </a:r>
          <a:endParaRPr lang="en-US" sz="2100" dirty="0">
            <a:latin typeface="Garamond" panose="02020404030301010803" pitchFamily="18" charset="0"/>
          </a:endParaRPr>
        </a:p>
      </dgm:t>
    </dgm:pt>
    <dgm:pt modelId="{356851CB-5A89-F44A-8FE9-3C333D9EDA07}" type="parTrans" cxnId="{EE72088C-BB9C-4043-9447-40AC4A04369C}">
      <dgm:prSet/>
      <dgm:spPr/>
      <dgm:t>
        <a:bodyPr/>
        <a:lstStyle/>
        <a:p>
          <a:endParaRPr lang="en-US"/>
        </a:p>
      </dgm:t>
    </dgm:pt>
    <dgm:pt modelId="{6FB0120F-1702-7643-837D-2DE93AAF1575}" type="sibTrans" cxnId="{EE72088C-BB9C-4043-9447-40AC4A04369C}">
      <dgm:prSet/>
      <dgm:spPr/>
      <dgm:t>
        <a:bodyPr/>
        <a:lstStyle/>
        <a:p>
          <a:endParaRPr lang="en-US"/>
        </a:p>
      </dgm:t>
    </dgm:pt>
    <dgm:pt modelId="{802CF8F1-8395-F24B-B240-FEB7622A3A83}">
      <dgm:prSet phldrT="[Text]" custT="1"/>
      <dgm:spPr/>
      <dgm:t>
        <a:bodyPr/>
        <a:lstStyle/>
        <a:p>
          <a:r>
            <a:rPr lang="en-US" sz="2400" b="1" dirty="0" smtClean="0">
              <a:latin typeface="Arial Narrow"/>
              <a:cs typeface="Arial Narrow"/>
            </a:rPr>
            <a:t>Behavioral</a:t>
          </a:r>
          <a:endParaRPr lang="en-US" sz="2400" b="1" dirty="0">
            <a:latin typeface="Arial Narrow"/>
            <a:cs typeface="Arial Narrow"/>
          </a:endParaRPr>
        </a:p>
      </dgm:t>
    </dgm:pt>
    <dgm:pt modelId="{4C20E933-EA91-DE48-90AB-2871DFEB8B4B}" type="parTrans" cxnId="{0B28DA3C-D33E-9F4E-9B38-3B25C0B419DE}">
      <dgm:prSet/>
      <dgm:spPr/>
      <dgm:t>
        <a:bodyPr/>
        <a:lstStyle/>
        <a:p>
          <a:endParaRPr lang="en-US"/>
        </a:p>
      </dgm:t>
    </dgm:pt>
    <dgm:pt modelId="{C77A44AC-32A1-7445-B289-B4C2A812CC24}" type="sibTrans" cxnId="{0B28DA3C-D33E-9F4E-9B38-3B25C0B419DE}">
      <dgm:prSet/>
      <dgm:spPr/>
      <dgm:t>
        <a:bodyPr/>
        <a:lstStyle/>
        <a:p>
          <a:endParaRPr lang="en-US"/>
        </a:p>
      </dgm:t>
    </dgm:pt>
    <dgm:pt modelId="{77E7857D-03F4-1149-A3CC-2A2759478526}">
      <dgm:prSet phldrT="[Text]" custT="1"/>
      <dgm:spPr/>
      <dgm:t>
        <a:bodyPr/>
        <a:lstStyle/>
        <a:p>
          <a:r>
            <a:rPr lang="en-US" sz="2100" dirty="0" smtClean="0">
              <a:latin typeface="Garamond" panose="02020404030301010803" pitchFamily="18" charset="0"/>
            </a:rPr>
            <a:t>Education</a:t>
          </a:r>
          <a:endParaRPr lang="en-US" sz="2100" dirty="0">
            <a:latin typeface="Garamond" panose="02020404030301010803" pitchFamily="18" charset="0"/>
          </a:endParaRPr>
        </a:p>
      </dgm:t>
    </dgm:pt>
    <dgm:pt modelId="{7ED79D57-4270-7F44-9A1C-190755D3DD9B}" type="parTrans" cxnId="{778AD20F-6F40-9F47-8DDA-5FD6A1D88BC2}">
      <dgm:prSet/>
      <dgm:spPr/>
      <dgm:t>
        <a:bodyPr/>
        <a:lstStyle/>
        <a:p>
          <a:endParaRPr lang="en-US"/>
        </a:p>
      </dgm:t>
    </dgm:pt>
    <dgm:pt modelId="{B28C600B-F2D2-FD40-9167-A02AA244361C}" type="sibTrans" cxnId="{778AD20F-6F40-9F47-8DDA-5FD6A1D88BC2}">
      <dgm:prSet/>
      <dgm:spPr/>
      <dgm:t>
        <a:bodyPr/>
        <a:lstStyle/>
        <a:p>
          <a:endParaRPr lang="en-US"/>
        </a:p>
      </dgm:t>
    </dgm:pt>
    <dgm:pt modelId="{6E840FB2-3EF6-5745-985E-A1FCBBE73100}">
      <dgm:prSet phldrT="[Text]" custT="1"/>
      <dgm:spPr/>
      <dgm:t>
        <a:bodyPr/>
        <a:lstStyle/>
        <a:p>
          <a:r>
            <a:rPr lang="en-US" sz="2100" dirty="0" smtClean="0">
              <a:latin typeface="Garamond" panose="02020404030301010803" pitchFamily="18" charset="0"/>
            </a:rPr>
            <a:t>Counselling</a:t>
          </a:r>
          <a:endParaRPr lang="en-US" sz="2100" dirty="0">
            <a:latin typeface="Garamond" panose="02020404030301010803" pitchFamily="18" charset="0"/>
          </a:endParaRPr>
        </a:p>
      </dgm:t>
    </dgm:pt>
    <dgm:pt modelId="{4B055843-E066-C046-95DD-07E55E2F03FC}" type="parTrans" cxnId="{6B6F7100-CA62-ED4B-B1BF-4477F5CD53E5}">
      <dgm:prSet/>
      <dgm:spPr/>
      <dgm:t>
        <a:bodyPr/>
        <a:lstStyle/>
        <a:p>
          <a:endParaRPr lang="en-US"/>
        </a:p>
      </dgm:t>
    </dgm:pt>
    <dgm:pt modelId="{FA5E52FF-39E5-9441-96A7-009265F02B14}" type="sibTrans" cxnId="{6B6F7100-CA62-ED4B-B1BF-4477F5CD53E5}">
      <dgm:prSet/>
      <dgm:spPr/>
      <dgm:t>
        <a:bodyPr/>
        <a:lstStyle/>
        <a:p>
          <a:endParaRPr lang="en-US"/>
        </a:p>
      </dgm:t>
    </dgm:pt>
    <dgm:pt modelId="{921BD210-BBD7-D949-92CA-8AB6595322EC}">
      <dgm:prSet phldrT="[Text]" custT="1"/>
      <dgm:spPr/>
      <dgm:t>
        <a:bodyPr/>
        <a:lstStyle/>
        <a:p>
          <a:r>
            <a:rPr lang="en-US" sz="2400" b="1" dirty="0" smtClean="0">
              <a:latin typeface="Arial Narrow"/>
              <a:cs typeface="Arial Narrow"/>
            </a:rPr>
            <a:t>Biomedical</a:t>
          </a:r>
          <a:endParaRPr lang="en-US" sz="2000" b="1" dirty="0">
            <a:latin typeface="Arial Narrow"/>
            <a:cs typeface="Arial Narrow"/>
          </a:endParaRPr>
        </a:p>
      </dgm:t>
    </dgm:pt>
    <dgm:pt modelId="{4FCA3392-014B-2941-BE03-45803B942223}" type="parTrans" cxnId="{B6BD8056-5CF7-7845-A5B5-01A8C1CF971F}">
      <dgm:prSet/>
      <dgm:spPr/>
      <dgm:t>
        <a:bodyPr/>
        <a:lstStyle/>
        <a:p>
          <a:endParaRPr lang="en-US"/>
        </a:p>
      </dgm:t>
    </dgm:pt>
    <dgm:pt modelId="{A3B9C8A4-48D1-634B-8301-3457523863D5}" type="sibTrans" cxnId="{B6BD8056-5CF7-7845-A5B5-01A8C1CF971F}">
      <dgm:prSet/>
      <dgm:spPr/>
      <dgm:t>
        <a:bodyPr/>
        <a:lstStyle/>
        <a:p>
          <a:endParaRPr lang="en-US"/>
        </a:p>
      </dgm:t>
    </dgm:pt>
    <dgm:pt modelId="{C2A94D90-6C69-EE4D-82D1-36A0729C37F8}">
      <dgm:prSet phldrT="[Text]"/>
      <dgm:spPr/>
      <dgm:t>
        <a:bodyPr/>
        <a:lstStyle/>
        <a:p>
          <a:r>
            <a:rPr lang="en-US" dirty="0" smtClean="0">
              <a:latin typeface="Garamond" panose="02020404030301010803" pitchFamily="18" charset="0"/>
            </a:rPr>
            <a:t>HIV testing</a:t>
          </a:r>
          <a:endParaRPr lang="en-US" dirty="0">
            <a:latin typeface="Garamond" panose="02020404030301010803" pitchFamily="18" charset="0"/>
          </a:endParaRPr>
        </a:p>
      </dgm:t>
    </dgm:pt>
    <dgm:pt modelId="{45BDDF10-6531-0B4F-887F-B7A6D4156401}" type="parTrans" cxnId="{4779908C-D80A-924F-AA78-A82A7F1020FA}">
      <dgm:prSet/>
      <dgm:spPr/>
      <dgm:t>
        <a:bodyPr/>
        <a:lstStyle/>
        <a:p>
          <a:endParaRPr lang="en-US"/>
        </a:p>
      </dgm:t>
    </dgm:pt>
    <dgm:pt modelId="{BBCA486E-5C37-4D4F-9EDA-F447D5A5D8A1}" type="sibTrans" cxnId="{4779908C-D80A-924F-AA78-A82A7F1020FA}">
      <dgm:prSet/>
      <dgm:spPr/>
      <dgm:t>
        <a:bodyPr/>
        <a:lstStyle/>
        <a:p>
          <a:endParaRPr lang="en-US"/>
        </a:p>
      </dgm:t>
    </dgm:pt>
    <dgm:pt modelId="{86400F4C-D275-BB4C-8422-D9831D9205CA}">
      <dgm:prSet phldrT="[Text]"/>
      <dgm:spPr/>
      <dgm:t>
        <a:bodyPr/>
        <a:lstStyle/>
        <a:p>
          <a:r>
            <a:rPr lang="en-US" dirty="0" smtClean="0">
              <a:latin typeface="Garamond" panose="02020404030301010803" pitchFamily="18" charset="0"/>
            </a:rPr>
            <a:t>Condoms</a:t>
          </a:r>
          <a:endParaRPr lang="en-US" dirty="0">
            <a:latin typeface="Garamond" panose="02020404030301010803" pitchFamily="18" charset="0"/>
          </a:endParaRPr>
        </a:p>
      </dgm:t>
    </dgm:pt>
    <dgm:pt modelId="{6363971B-0242-484F-9138-9227B5F94788}" type="parTrans" cxnId="{CEEDBBB7-FDE2-7844-8DAB-0AC4BE609BD1}">
      <dgm:prSet/>
      <dgm:spPr/>
      <dgm:t>
        <a:bodyPr/>
        <a:lstStyle/>
        <a:p>
          <a:endParaRPr lang="en-US"/>
        </a:p>
      </dgm:t>
    </dgm:pt>
    <dgm:pt modelId="{53753831-5C66-BB41-9789-83FB8708785B}" type="sibTrans" cxnId="{CEEDBBB7-FDE2-7844-8DAB-0AC4BE609BD1}">
      <dgm:prSet/>
      <dgm:spPr/>
      <dgm:t>
        <a:bodyPr/>
        <a:lstStyle/>
        <a:p>
          <a:endParaRPr lang="en-US"/>
        </a:p>
      </dgm:t>
    </dgm:pt>
    <dgm:pt modelId="{9CC5306D-4229-ED41-B7FD-30D05F649357}">
      <dgm:prSet phldrT="[Text]" custT="1"/>
      <dgm:spPr/>
      <dgm:t>
        <a:bodyPr/>
        <a:lstStyle/>
        <a:p>
          <a:r>
            <a:rPr lang="en-US" sz="2100" dirty="0" smtClean="0">
              <a:latin typeface="Garamond" panose="02020404030301010803" pitchFamily="18" charset="0"/>
            </a:rPr>
            <a:t>Regulatory environment</a:t>
          </a:r>
          <a:endParaRPr lang="en-US" sz="2100" dirty="0">
            <a:latin typeface="Garamond" panose="02020404030301010803" pitchFamily="18" charset="0"/>
          </a:endParaRPr>
        </a:p>
      </dgm:t>
    </dgm:pt>
    <dgm:pt modelId="{454A2F7A-6D4D-C447-8C44-8F5473851AD5}" type="parTrans" cxnId="{A03ABDE3-90CC-2947-A1C0-B53253D09EE9}">
      <dgm:prSet/>
      <dgm:spPr/>
      <dgm:t>
        <a:bodyPr/>
        <a:lstStyle/>
        <a:p>
          <a:endParaRPr lang="en-US"/>
        </a:p>
      </dgm:t>
    </dgm:pt>
    <dgm:pt modelId="{046B70DE-4285-3344-8B68-877B32478951}" type="sibTrans" cxnId="{A03ABDE3-90CC-2947-A1C0-B53253D09EE9}">
      <dgm:prSet/>
      <dgm:spPr/>
      <dgm:t>
        <a:bodyPr/>
        <a:lstStyle/>
        <a:p>
          <a:endParaRPr lang="en-US"/>
        </a:p>
      </dgm:t>
    </dgm:pt>
    <dgm:pt modelId="{373186B2-9434-5C4D-808C-3206EE26DAF9}">
      <dgm:prSet phldrT="[Text]" custT="1"/>
      <dgm:spPr/>
      <dgm:t>
        <a:bodyPr/>
        <a:lstStyle/>
        <a:p>
          <a:r>
            <a:rPr lang="en-US" sz="2100" dirty="0" smtClean="0">
              <a:latin typeface="Garamond" panose="02020404030301010803" pitchFamily="18" charset="0"/>
            </a:rPr>
            <a:t>Culture</a:t>
          </a:r>
          <a:endParaRPr lang="en-US" sz="2100" dirty="0">
            <a:latin typeface="Garamond" panose="02020404030301010803" pitchFamily="18" charset="0"/>
          </a:endParaRPr>
        </a:p>
      </dgm:t>
    </dgm:pt>
    <dgm:pt modelId="{CB684EFD-7CFE-CF46-80F5-79FD04306EF2}" type="parTrans" cxnId="{F6C1E7EB-B8B3-1E42-A88F-A089383CF98B}">
      <dgm:prSet/>
      <dgm:spPr/>
      <dgm:t>
        <a:bodyPr/>
        <a:lstStyle/>
        <a:p>
          <a:endParaRPr lang="en-US"/>
        </a:p>
      </dgm:t>
    </dgm:pt>
    <dgm:pt modelId="{14A724E8-50E8-CA49-9D85-80F684079D2A}" type="sibTrans" cxnId="{F6C1E7EB-B8B3-1E42-A88F-A089383CF98B}">
      <dgm:prSet/>
      <dgm:spPr/>
      <dgm:t>
        <a:bodyPr/>
        <a:lstStyle/>
        <a:p>
          <a:endParaRPr lang="en-US"/>
        </a:p>
      </dgm:t>
    </dgm:pt>
    <dgm:pt modelId="{07C6BA7B-184D-0440-96E8-902079161921}">
      <dgm:prSet phldrT="[Text]" custT="1"/>
      <dgm:spPr/>
      <dgm:t>
        <a:bodyPr/>
        <a:lstStyle/>
        <a:p>
          <a:r>
            <a:rPr lang="en-US" sz="2100" dirty="0" smtClean="0">
              <a:latin typeface="Garamond" panose="02020404030301010803" pitchFamily="18" charset="0"/>
            </a:rPr>
            <a:t>Stigma reduction</a:t>
          </a:r>
          <a:endParaRPr lang="en-US" sz="2100" dirty="0">
            <a:latin typeface="Garamond" panose="02020404030301010803" pitchFamily="18" charset="0"/>
          </a:endParaRPr>
        </a:p>
      </dgm:t>
    </dgm:pt>
    <dgm:pt modelId="{F1F6FE7D-C683-8D4E-9F49-F438910E9CA7}" type="parTrans" cxnId="{66432FBA-14F2-E04E-849E-46BA7B68CCC9}">
      <dgm:prSet/>
      <dgm:spPr/>
      <dgm:t>
        <a:bodyPr/>
        <a:lstStyle/>
        <a:p>
          <a:endParaRPr lang="en-US"/>
        </a:p>
      </dgm:t>
    </dgm:pt>
    <dgm:pt modelId="{263E216C-51A4-D344-92FB-1AB0E8F3E1BF}" type="sibTrans" cxnId="{66432FBA-14F2-E04E-849E-46BA7B68CCC9}">
      <dgm:prSet/>
      <dgm:spPr/>
      <dgm:t>
        <a:bodyPr/>
        <a:lstStyle/>
        <a:p>
          <a:endParaRPr lang="en-US"/>
        </a:p>
      </dgm:t>
    </dgm:pt>
    <dgm:pt modelId="{F94FA4E7-6CF9-3C49-9A38-2D3E09DB6CEF}">
      <dgm:prSet phldrT="[Text]" custT="1"/>
      <dgm:spPr/>
      <dgm:t>
        <a:bodyPr/>
        <a:lstStyle/>
        <a:p>
          <a:r>
            <a:rPr lang="en-US" sz="2100" dirty="0" smtClean="0">
              <a:latin typeface="Garamond" panose="02020404030301010803" pitchFamily="18" charset="0"/>
            </a:rPr>
            <a:t>Harm reduction</a:t>
          </a:r>
          <a:endParaRPr lang="en-US" sz="2100" dirty="0">
            <a:latin typeface="Garamond" panose="02020404030301010803" pitchFamily="18" charset="0"/>
          </a:endParaRPr>
        </a:p>
      </dgm:t>
    </dgm:pt>
    <dgm:pt modelId="{86462C0E-CEBC-EE4B-B928-E48C05D8557C}" type="parTrans" cxnId="{A7933FF0-5ED0-5B4F-BA36-3B6A87F60E47}">
      <dgm:prSet/>
      <dgm:spPr/>
      <dgm:t>
        <a:bodyPr/>
        <a:lstStyle/>
        <a:p>
          <a:endParaRPr lang="en-US"/>
        </a:p>
      </dgm:t>
    </dgm:pt>
    <dgm:pt modelId="{1313E807-618C-F444-BB24-4C68D9BE95A0}" type="sibTrans" cxnId="{A7933FF0-5ED0-5B4F-BA36-3B6A87F60E47}">
      <dgm:prSet/>
      <dgm:spPr/>
      <dgm:t>
        <a:bodyPr/>
        <a:lstStyle/>
        <a:p>
          <a:endParaRPr lang="en-US"/>
        </a:p>
      </dgm:t>
    </dgm:pt>
    <dgm:pt modelId="{F240B563-FB15-4247-BD85-4F3BB49D0335}">
      <dgm:prSet phldrT="[Text]"/>
      <dgm:spPr/>
      <dgm:t>
        <a:bodyPr/>
        <a:lstStyle/>
        <a:p>
          <a:r>
            <a:rPr lang="en-US" dirty="0" smtClean="0">
              <a:latin typeface="Garamond" panose="02020404030301010803" pitchFamily="18" charset="0"/>
            </a:rPr>
            <a:t>VMMC</a:t>
          </a:r>
          <a:endParaRPr lang="en-US" dirty="0">
            <a:latin typeface="Garamond" panose="02020404030301010803" pitchFamily="18" charset="0"/>
          </a:endParaRPr>
        </a:p>
      </dgm:t>
    </dgm:pt>
    <dgm:pt modelId="{41C9B10F-07A8-EC44-A59F-403D9116584F}" type="parTrans" cxnId="{25DC8D74-ADAC-AD41-9F87-AE271499652D}">
      <dgm:prSet/>
      <dgm:spPr/>
      <dgm:t>
        <a:bodyPr/>
        <a:lstStyle/>
        <a:p>
          <a:endParaRPr lang="en-US"/>
        </a:p>
      </dgm:t>
    </dgm:pt>
    <dgm:pt modelId="{7A9D2075-130D-3E44-AF5F-BE14562719A4}" type="sibTrans" cxnId="{25DC8D74-ADAC-AD41-9F87-AE271499652D}">
      <dgm:prSet/>
      <dgm:spPr/>
      <dgm:t>
        <a:bodyPr/>
        <a:lstStyle/>
        <a:p>
          <a:endParaRPr lang="en-US"/>
        </a:p>
      </dgm:t>
    </dgm:pt>
    <dgm:pt modelId="{2303125F-E7C2-3B4C-91B5-1E914773D24E}">
      <dgm:prSet phldrT="[Text]"/>
      <dgm:spPr/>
      <dgm:t>
        <a:bodyPr/>
        <a:lstStyle/>
        <a:p>
          <a:r>
            <a:rPr lang="en-US" dirty="0" smtClean="0">
              <a:latin typeface="Garamond" panose="02020404030301010803" pitchFamily="18" charset="0"/>
            </a:rPr>
            <a:t>PMTCT</a:t>
          </a:r>
          <a:endParaRPr lang="en-US" dirty="0">
            <a:latin typeface="Garamond" panose="02020404030301010803" pitchFamily="18" charset="0"/>
          </a:endParaRPr>
        </a:p>
      </dgm:t>
    </dgm:pt>
    <dgm:pt modelId="{81019A71-75AA-4147-8E39-541C39408D2F}" type="parTrans" cxnId="{097838AC-B8DF-F448-B857-FD2ED0926CBE}">
      <dgm:prSet/>
      <dgm:spPr/>
      <dgm:t>
        <a:bodyPr/>
        <a:lstStyle/>
        <a:p>
          <a:endParaRPr lang="en-US"/>
        </a:p>
      </dgm:t>
    </dgm:pt>
    <dgm:pt modelId="{28DABBC0-60B7-B840-9A08-499210860945}" type="sibTrans" cxnId="{097838AC-B8DF-F448-B857-FD2ED0926CBE}">
      <dgm:prSet/>
      <dgm:spPr/>
      <dgm:t>
        <a:bodyPr/>
        <a:lstStyle/>
        <a:p>
          <a:endParaRPr lang="en-US"/>
        </a:p>
      </dgm:t>
    </dgm:pt>
    <dgm:pt modelId="{415E444E-67AB-7D4C-AB25-F3906599BBBA}">
      <dgm:prSet phldrT="[Text]"/>
      <dgm:spPr/>
      <dgm:t>
        <a:bodyPr/>
        <a:lstStyle/>
        <a:p>
          <a:r>
            <a:rPr lang="en-US" dirty="0" smtClean="0">
              <a:latin typeface="Garamond" panose="02020404030301010803" pitchFamily="18" charset="0"/>
            </a:rPr>
            <a:t>Treatment of STIs</a:t>
          </a:r>
          <a:endParaRPr lang="en-US" dirty="0">
            <a:latin typeface="Garamond" panose="02020404030301010803" pitchFamily="18" charset="0"/>
          </a:endParaRPr>
        </a:p>
      </dgm:t>
    </dgm:pt>
    <dgm:pt modelId="{397DEF23-C980-7647-BE28-FB28ECE4DB42}" type="parTrans" cxnId="{06FA3E96-FBBC-0D49-B5AB-0A1FBD66E11F}">
      <dgm:prSet/>
      <dgm:spPr/>
      <dgm:t>
        <a:bodyPr/>
        <a:lstStyle/>
        <a:p>
          <a:endParaRPr lang="en-US"/>
        </a:p>
      </dgm:t>
    </dgm:pt>
    <dgm:pt modelId="{E46C8C86-4E28-1B4E-AD65-EE8E48B7D3CA}" type="sibTrans" cxnId="{06FA3E96-FBBC-0D49-B5AB-0A1FBD66E11F}">
      <dgm:prSet/>
      <dgm:spPr/>
      <dgm:t>
        <a:bodyPr/>
        <a:lstStyle/>
        <a:p>
          <a:endParaRPr lang="en-US"/>
        </a:p>
      </dgm:t>
    </dgm:pt>
    <dgm:pt modelId="{0310D83D-0DAE-FD4B-B705-C88BEEF3E0F5}">
      <dgm:prSet phldrT="[Text]"/>
      <dgm:spPr/>
      <dgm:t>
        <a:bodyPr/>
        <a:lstStyle/>
        <a:p>
          <a:r>
            <a:rPr lang="en-US" dirty="0" smtClean="0">
              <a:latin typeface="Garamond" panose="02020404030301010803" pitchFamily="18" charset="0"/>
            </a:rPr>
            <a:t>ARV</a:t>
          </a:r>
          <a:endParaRPr lang="en-US" dirty="0">
            <a:latin typeface="Garamond" panose="02020404030301010803" pitchFamily="18" charset="0"/>
          </a:endParaRPr>
        </a:p>
      </dgm:t>
    </dgm:pt>
    <dgm:pt modelId="{28173325-C862-1849-9F94-CB8F6F109A98}" type="parTrans" cxnId="{CC22D18A-968D-FD43-9570-C78E42CC251C}">
      <dgm:prSet/>
      <dgm:spPr/>
      <dgm:t>
        <a:bodyPr/>
        <a:lstStyle/>
        <a:p>
          <a:endParaRPr lang="en-US"/>
        </a:p>
      </dgm:t>
    </dgm:pt>
    <dgm:pt modelId="{E37F196B-3895-2344-91EE-63CE3A910DEA}" type="sibTrans" cxnId="{CC22D18A-968D-FD43-9570-C78E42CC251C}">
      <dgm:prSet/>
      <dgm:spPr/>
      <dgm:t>
        <a:bodyPr/>
        <a:lstStyle/>
        <a:p>
          <a:endParaRPr lang="en-US"/>
        </a:p>
      </dgm:t>
    </dgm:pt>
    <dgm:pt modelId="{0C1A4ABF-B83D-F443-816C-A1A4E3287029}">
      <dgm:prSet phldrT="[Text]"/>
      <dgm:spPr/>
      <dgm:t>
        <a:bodyPr/>
        <a:lstStyle/>
        <a:p>
          <a:r>
            <a:rPr lang="en-US" dirty="0" smtClean="0">
              <a:latin typeface="Garamond" panose="02020404030301010803" pitchFamily="18" charset="0"/>
            </a:rPr>
            <a:t>Pre-Exposure Prophylaxis (PrEP)</a:t>
          </a:r>
          <a:endParaRPr lang="en-US" dirty="0">
            <a:latin typeface="Garamond" panose="02020404030301010803" pitchFamily="18" charset="0"/>
          </a:endParaRPr>
        </a:p>
      </dgm:t>
    </dgm:pt>
    <dgm:pt modelId="{A23D9128-3D6B-E94F-8BE6-AB2C91444321}" type="parTrans" cxnId="{280ED6A7-15EE-0B4D-9C47-34FEFF432180}">
      <dgm:prSet/>
      <dgm:spPr/>
      <dgm:t>
        <a:bodyPr/>
        <a:lstStyle/>
        <a:p>
          <a:endParaRPr lang="en-US"/>
        </a:p>
      </dgm:t>
    </dgm:pt>
    <dgm:pt modelId="{A45407F7-A718-E048-8C6F-020AD82AA5F4}" type="sibTrans" cxnId="{280ED6A7-15EE-0B4D-9C47-34FEFF432180}">
      <dgm:prSet/>
      <dgm:spPr/>
      <dgm:t>
        <a:bodyPr/>
        <a:lstStyle/>
        <a:p>
          <a:endParaRPr lang="en-US"/>
        </a:p>
      </dgm:t>
    </dgm:pt>
    <dgm:pt modelId="{969CEB76-182D-4749-B18F-5B1512F6B196}">
      <dgm:prSet phldrT="[Text]" custT="1"/>
      <dgm:spPr/>
      <dgm:t>
        <a:bodyPr/>
        <a:lstStyle/>
        <a:p>
          <a:r>
            <a:rPr lang="en-US" sz="2100" dirty="0" smtClean="0">
              <a:latin typeface="Garamond" panose="02020404030301010803" pitchFamily="18" charset="0"/>
            </a:rPr>
            <a:t>Cash transfers</a:t>
          </a:r>
          <a:endParaRPr lang="en-US" sz="2100" dirty="0">
            <a:latin typeface="Garamond" panose="02020404030301010803" pitchFamily="18" charset="0"/>
          </a:endParaRPr>
        </a:p>
      </dgm:t>
    </dgm:pt>
    <dgm:pt modelId="{B53E8F7B-E103-42AC-9C39-78C6ECE4B42F}" type="parTrans" cxnId="{BE3E4688-E9AB-404F-BDC0-FD2EED6943BA}">
      <dgm:prSet/>
      <dgm:spPr/>
      <dgm:t>
        <a:bodyPr/>
        <a:lstStyle/>
        <a:p>
          <a:endParaRPr lang="en-US"/>
        </a:p>
      </dgm:t>
    </dgm:pt>
    <dgm:pt modelId="{4C5AAA7E-A508-405C-B13B-0E1480685FC9}" type="sibTrans" cxnId="{BE3E4688-E9AB-404F-BDC0-FD2EED6943BA}">
      <dgm:prSet/>
      <dgm:spPr/>
      <dgm:t>
        <a:bodyPr/>
        <a:lstStyle/>
        <a:p>
          <a:endParaRPr lang="en-US"/>
        </a:p>
      </dgm:t>
    </dgm:pt>
    <dgm:pt modelId="{385B797F-D309-4E94-AA67-F97F5670E93D}">
      <dgm:prSet phldrT="[Text]" custT="1"/>
      <dgm:spPr/>
      <dgm:t>
        <a:bodyPr/>
        <a:lstStyle/>
        <a:p>
          <a:r>
            <a:rPr lang="en-US" sz="2100" dirty="0" smtClean="0">
              <a:latin typeface="Garamond" panose="02020404030301010803" pitchFamily="18" charset="0"/>
            </a:rPr>
            <a:t>Adherence interventions </a:t>
          </a:r>
          <a:endParaRPr lang="en-US" sz="2100" dirty="0">
            <a:latin typeface="Garamond" panose="02020404030301010803" pitchFamily="18" charset="0"/>
          </a:endParaRPr>
        </a:p>
      </dgm:t>
    </dgm:pt>
    <dgm:pt modelId="{ABDDBFFF-C118-45F8-A705-B91CA999A909}" type="parTrans" cxnId="{93B97CE6-1A57-4600-8533-DDE98E0DCE05}">
      <dgm:prSet/>
      <dgm:spPr/>
      <dgm:t>
        <a:bodyPr/>
        <a:lstStyle/>
        <a:p>
          <a:endParaRPr lang="en-US"/>
        </a:p>
      </dgm:t>
    </dgm:pt>
    <dgm:pt modelId="{29C79538-654C-4052-8359-EFFFA32F9968}" type="sibTrans" cxnId="{93B97CE6-1A57-4600-8533-DDE98E0DCE05}">
      <dgm:prSet/>
      <dgm:spPr/>
      <dgm:t>
        <a:bodyPr/>
        <a:lstStyle/>
        <a:p>
          <a:endParaRPr lang="en-US"/>
        </a:p>
      </dgm:t>
    </dgm:pt>
    <dgm:pt modelId="{EE6FBE2D-80D1-4A11-B581-72B0F57E6CA5}">
      <dgm:prSet phldrT="[Text]"/>
      <dgm:spPr/>
      <dgm:t>
        <a:bodyPr/>
        <a:lstStyle/>
        <a:p>
          <a:r>
            <a:rPr lang="en-US" dirty="0" smtClean="0">
              <a:latin typeface="Garamond" panose="02020404030301010803" pitchFamily="18" charset="0"/>
            </a:rPr>
            <a:t>Post-Exposure Prophylaxis (PEP)</a:t>
          </a:r>
          <a:endParaRPr lang="en-US" dirty="0">
            <a:latin typeface="Garamond" panose="02020404030301010803" pitchFamily="18" charset="0"/>
          </a:endParaRPr>
        </a:p>
      </dgm:t>
    </dgm:pt>
    <dgm:pt modelId="{CD13F595-D52E-4BCF-A3A6-0793C6B0E4B0}" type="parTrans" cxnId="{16AFE0B0-E5DE-43B1-BA52-9ED2A34875A4}">
      <dgm:prSet/>
      <dgm:spPr/>
      <dgm:t>
        <a:bodyPr/>
        <a:lstStyle/>
        <a:p>
          <a:endParaRPr lang="en-US"/>
        </a:p>
      </dgm:t>
    </dgm:pt>
    <dgm:pt modelId="{E23236C8-1EA3-4D8F-AD61-5CDD221C40BF}" type="sibTrans" cxnId="{16AFE0B0-E5DE-43B1-BA52-9ED2A34875A4}">
      <dgm:prSet/>
      <dgm:spPr/>
      <dgm:t>
        <a:bodyPr/>
        <a:lstStyle/>
        <a:p>
          <a:endParaRPr lang="en-US"/>
        </a:p>
      </dgm:t>
    </dgm:pt>
    <dgm:pt modelId="{81626CE4-BF1E-452B-A19F-B82C8FC3FA2D}">
      <dgm:prSet phldrT="[Text]"/>
      <dgm:spPr/>
      <dgm:t>
        <a:bodyPr/>
        <a:lstStyle/>
        <a:p>
          <a:r>
            <a:rPr lang="en-US" dirty="0" smtClean="0">
              <a:latin typeface="Garamond" panose="02020404030301010803" pitchFamily="18" charset="0"/>
            </a:rPr>
            <a:t>Antiretroviral therapy for prevention (ART)</a:t>
          </a:r>
          <a:endParaRPr lang="en-US" dirty="0">
            <a:latin typeface="Garamond" panose="02020404030301010803" pitchFamily="18" charset="0"/>
          </a:endParaRPr>
        </a:p>
      </dgm:t>
    </dgm:pt>
    <dgm:pt modelId="{E86FFF7A-1370-41A9-8AF8-8780C60F3244}" type="parTrans" cxnId="{254BA3E3-3E2A-42BD-AAF2-2DEF6C42E0F0}">
      <dgm:prSet/>
      <dgm:spPr/>
      <dgm:t>
        <a:bodyPr/>
        <a:lstStyle/>
        <a:p>
          <a:endParaRPr lang="en-US"/>
        </a:p>
      </dgm:t>
    </dgm:pt>
    <dgm:pt modelId="{EBBC16FB-0CDE-454E-82AF-4B988CC4C381}" type="sibTrans" cxnId="{254BA3E3-3E2A-42BD-AAF2-2DEF6C42E0F0}">
      <dgm:prSet/>
      <dgm:spPr/>
      <dgm:t>
        <a:bodyPr/>
        <a:lstStyle/>
        <a:p>
          <a:endParaRPr lang="en-US"/>
        </a:p>
      </dgm:t>
    </dgm:pt>
    <dgm:pt modelId="{B783D7B8-7D41-094B-8E3B-A4CAC2DB5E7C}" type="pres">
      <dgm:prSet presAssocID="{DECAEC2B-06CE-2943-84FE-FBAE9A81FE90}" presName="Name0" presStyleCnt="0">
        <dgm:presLayoutVars>
          <dgm:dir/>
          <dgm:animLvl val="lvl"/>
          <dgm:resizeHandles val="exact"/>
        </dgm:presLayoutVars>
      </dgm:prSet>
      <dgm:spPr/>
      <dgm:t>
        <a:bodyPr/>
        <a:lstStyle/>
        <a:p>
          <a:endParaRPr lang="en-US"/>
        </a:p>
      </dgm:t>
    </dgm:pt>
    <dgm:pt modelId="{5BCC304A-96E3-C044-AA20-4CAF62CC9521}" type="pres">
      <dgm:prSet presAssocID="{A424FCE4-11EE-1046-A07E-49F6AE756720}" presName="composite" presStyleCnt="0"/>
      <dgm:spPr/>
      <dgm:t>
        <a:bodyPr/>
        <a:lstStyle/>
        <a:p>
          <a:endParaRPr lang="en-US"/>
        </a:p>
      </dgm:t>
    </dgm:pt>
    <dgm:pt modelId="{8913A7FE-1AD9-9747-A52A-5743E6875861}" type="pres">
      <dgm:prSet presAssocID="{A424FCE4-11EE-1046-A07E-49F6AE756720}" presName="parTx" presStyleLbl="alignNode1" presStyleIdx="0" presStyleCnt="3">
        <dgm:presLayoutVars>
          <dgm:chMax val="0"/>
          <dgm:chPref val="0"/>
          <dgm:bulletEnabled val="1"/>
        </dgm:presLayoutVars>
      </dgm:prSet>
      <dgm:spPr/>
      <dgm:t>
        <a:bodyPr/>
        <a:lstStyle/>
        <a:p>
          <a:endParaRPr lang="en-US"/>
        </a:p>
      </dgm:t>
    </dgm:pt>
    <dgm:pt modelId="{D984ED3D-2143-4047-8CC5-5A0FCB2DF336}" type="pres">
      <dgm:prSet presAssocID="{A424FCE4-11EE-1046-A07E-49F6AE756720}" presName="desTx" presStyleLbl="alignAccFollowNode1" presStyleIdx="0" presStyleCnt="3">
        <dgm:presLayoutVars>
          <dgm:bulletEnabled val="1"/>
        </dgm:presLayoutVars>
      </dgm:prSet>
      <dgm:spPr/>
      <dgm:t>
        <a:bodyPr/>
        <a:lstStyle/>
        <a:p>
          <a:endParaRPr lang="en-US"/>
        </a:p>
      </dgm:t>
    </dgm:pt>
    <dgm:pt modelId="{297FF240-F72E-6247-A13E-1D59B86354AC}" type="pres">
      <dgm:prSet presAssocID="{43D94DA8-94BD-CB41-94C7-39AB8B92ED7B}" presName="space" presStyleCnt="0"/>
      <dgm:spPr/>
      <dgm:t>
        <a:bodyPr/>
        <a:lstStyle/>
        <a:p>
          <a:endParaRPr lang="en-US"/>
        </a:p>
      </dgm:t>
    </dgm:pt>
    <dgm:pt modelId="{71E5A4DC-8335-DF48-9A74-6C9C0643CD58}" type="pres">
      <dgm:prSet presAssocID="{802CF8F1-8395-F24B-B240-FEB7622A3A83}" presName="composite" presStyleCnt="0"/>
      <dgm:spPr/>
      <dgm:t>
        <a:bodyPr/>
        <a:lstStyle/>
        <a:p>
          <a:endParaRPr lang="en-US"/>
        </a:p>
      </dgm:t>
    </dgm:pt>
    <dgm:pt modelId="{BA5E9170-4DF8-564D-B218-BED14F22FD09}" type="pres">
      <dgm:prSet presAssocID="{802CF8F1-8395-F24B-B240-FEB7622A3A83}" presName="parTx" presStyleLbl="alignNode1" presStyleIdx="1" presStyleCnt="3">
        <dgm:presLayoutVars>
          <dgm:chMax val="0"/>
          <dgm:chPref val="0"/>
          <dgm:bulletEnabled val="1"/>
        </dgm:presLayoutVars>
      </dgm:prSet>
      <dgm:spPr/>
      <dgm:t>
        <a:bodyPr/>
        <a:lstStyle/>
        <a:p>
          <a:endParaRPr lang="en-US"/>
        </a:p>
      </dgm:t>
    </dgm:pt>
    <dgm:pt modelId="{BEB5FD32-C0CE-FC40-8DE7-AD5E23E4AE26}" type="pres">
      <dgm:prSet presAssocID="{802CF8F1-8395-F24B-B240-FEB7622A3A83}" presName="desTx" presStyleLbl="alignAccFollowNode1" presStyleIdx="1" presStyleCnt="3">
        <dgm:presLayoutVars>
          <dgm:bulletEnabled val="1"/>
        </dgm:presLayoutVars>
      </dgm:prSet>
      <dgm:spPr/>
      <dgm:t>
        <a:bodyPr/>
        <a:lstStyle/>
        <a:p>
          <a:endParaRPr lang="en-US"/>
        </a:p>
      </dgm:t>
    </dgm:pt>
    <dgm:pt modelId="{92D67039-771F-9347-9028-9FCA553A3A67}" type="pres">
      <dgm:prSet presAssocID="{C77A44AC-32A1-7445-B289-B4C2A812CC24}" presName="space" presStyleCnt="0"/>
      <dgm:spPr/>
      <dgm:t>
        <a:bodyPr/>
        <a:lstStyle/>
        <a:p>
          <a:endParaRPr lang="en-US"/>
        </a:p>
      </dgm:t>
    </dgm:pt>
    <dgm:pt modelId="{A176ED9B-BFFD-264F-BF7E-C16CF2F21E75}" type="pres">
      <dgm:prSet presAssocID="{921BD210-BBD7-D949-92CA-8AB6595322EC}" presName="composite" presStyleCnt="0"/>
      <dgm:spPr/>
      <dgm:t>
        <a:bodyPr/>
        <a:lstStyle/>
        <a:p>
          <a:endParaRPr lang="en-US"/>
        </a:p>
      </dgm:t>
    </dgm:pt>
    <dgm:pt modelId="{C4841B4A-ED07-C14F-9E64-CC42F21FE3B5}" type="pres">
      <dgm:prSet presAssocID="{921BD210-BBD7-D949-92CA-8AB6595322EC}" presName="parTx" presStyleLbl="alignNode1" presStyleIdx="2" presStyleCnt="3">
        <dgm:presLayoutVars>
          <dgm:chMax val="0"/>
          <dgm:chPref val="0"/>
          <dgm:bulletEnabled val="1"/>
        </dgm:presLayoutVars>
      </dgm:prSet>
      <dgm:spPr/>
      <dgm:t>
        <a:bodyPr/>
        <a:lstStyle/>
        <a:p>
          <a:endParaRPr lang="en-US"/>
        </a:p>
      </dgm:t>
    </dgm:pt>
    <dgm:pt modelId="{13F764BA-6F71-274E-9B2C-C4E9BCD40575}" type="pres">
      <dgm:prSet presAssocID="{921BD210-BBD7-D949-92CA-8AB6595322EC}" presName="desTx" presStyleLbl="alignAccFollowNode1" presStyleIdx="2" presStyleCnt="3">
        <dgm:presLayoutVars>
          <dgm:bulletEnabled val="1"/>
        </dgm:presLayoutVars>
      </dgm:prSet>
      <dgm:spPr/>
      <dgm:t>
        <a:bodyPr/>
        <a:lstStyle/>
        <a:p>
          <a:endParaRPr lang="en-US"/>
        </a:p>
      </dgm:t>
    </dgm:pt>
  </dgm:ptLst>
  <dgm:cxnLst>
    <dgm:cxn modelId="{181423AA-8850-B34B-8DD6-A8863058DC43}" type="presOf" srcId="{81626CE4-BF1E-452B-A19F-B82C8FC3FA2D}" destId="{13F764BA-6F71-274E-9B2C-C4E9BCD40575}" srcOrd="0" destOrd="6" presId="urn:microsoft.com/office/officeart/2005/8/layout/hList1"/>
    <dgm:cxn modelId="{14E260D6-B32B-BA4D-8CCA-605CDF81E73F}" type="presOf" srcId="{DECAEC2B-06CE-2943-84FE-FBAE9A81FE90}" destId="{B783D7B8-7D41-094B-8E3B-A4CAC2DB5E7C}" srcOrd="0" destOrd="0" presId="urn:microsoft.com/office/officeart/2005/8/layout/hList1"/>
    <dgm:cxn modelId="{EE72088C-BB9C-4043-9447-40AC4A04369C}" srcId="{A424FCE4-11EE-1046-A07E-49F6AE756720}" destId="{382F8FF0-004A-1044-AA29-1FCC18DAABDC}" srcOrd="1" destOrd="0" parTransId="{356851CB-5A89-F44A-8FE9-3C333D9EDA07}" sibTransId="{6FB0120F-1702-7643-837D-2DE93AAF1575}"/>
    <dgm:cxn modelId="{B5A17834-80E5-A84B-BD6B-00C712D6834A}" type="presOf" srcId="{415E444E-67AB-7D4C-AB25-F3906599BBBA}" destId="{13F764BA-6F71-274E-9B2C-C4E9BCD40575}" srcOrd="0" destOrd="4" presId="urn:microsoft.com/office/officeart/2005/8/layout/hList1"/>
    <dgm:cxn modelId="{0C110C17-A03F-A64C-9ECD-EE9E3719988A}" type="presOf" srcId="{0C1A4ABF-B83D-F443-816C-A1A4E3287029}" destId="{13F764BA-6F71-274E-9B2C-C4E9BCD40575}" srcOrd="0" destOrd="7" presId="urn:microsoft.com/office/officeart/2005/8/layout/hList1"/>
    <dgm:cxn modelId="{CEEDBBB7-FDE2-7844-8DAB-0AC4BE609BD1}" srcId="{921BD210-BBD7-D949-92CA-8AB6595322EC}" destId="{86400F4C-D275-BB4C-8422-D9831D9205CA}" srcOrd="1" destOrd="0" parTransId="{6363971B-0242-484F-9138-9227B5F94788}" sibTransId="{53753831-5C66-BB41-9789-83FB8708785B}"/>
    <dgm:cxn modelId="{83C6BA95-CBA2-314A-8CC1-64D50837272E}" srcId="{A424FCE4-11EE-1046-A07E-49F6AE756720}" destId="{CA05AF5F-BF03-4D43-8137-CF459A0D0478}" srcOrd="0" destOrd="0" parTransId="{E950B556-59E4-A243-85B4-B96D9AA6207E}" sibTransId="{F2ABE207-417F-4B43-B47A-54A94255448B}"/>
    <dgm:cxn modelId="{06FA3E96-FBBC-0D49-B5AB-0A1FBD66E11F}" srcId="{921BD210-BBD7-D949-92CA-8AB6595322EC}" destId="{415E444E-67AB-7D4C-AB25-F3906599BBBA}" srcOrd="4" destOrd="0" parTransId="{397DEF23-C980-7647-BE28-FB28ECE4DB42}" sibTransId="{E46C8C86-4E28-1B4E-AD65-EE8E48B7D3CA}"/>
    <dgm:cxn modelId="{BE3E4688-E9AB-404F-BDC0-FD2EED6943BA}" srcId="{A424FCE4-11EE-1046-A07E-49F6AE756720}" destId="{969CEB76-182D-4749-B18F-5B1512F6B196}" srcOrd="4" destOrd="0" parTransId="{B53E8F7B-E103-42AC-9C39-78C6ECE4B42F}" sibTransId="{4C5AAA7E-A508-405C-B13B-0E1480685FC9}"/>
    <dgm:cxn modelId="{A7933FF0-5ED0-5B4F-BA36-3B6A87F60E47}" srcId="{802CF8F1-8395-F24B-B240-FEB7622A3A83}" destId="{F94FA4E7-6CF9-3C49-9A38-2D3E09DB6CEF}" srcOrd="3" destOrd="0" parTransId="{86462C0E-CEBC-EE4B-B928-E48C05D8557C}" sibTransId="{1313E807-618C-F444-BB24-4C68D9BE95A0}"/>
    <dgm:cxn modelId="{3BEA276C-569B-C748-BE3A-0E6D75009015}" type="presOf" srcId="{CA05AF5F-BF03-4D43-8137-CF459A0D0478}" destId="{D984ED3D-2143-4047-8CC5-5A0FCB2DF336}" srcOrd="0" destOrd="0" presId="urn:microsoft.com/office/officeart/2005/8/layout/hList1"/>
    <dgm:cxn modelId="{280ED6A7-15EE-0B4D-9C47-34FEFF432180}" srcId="{0310D83D-0DAE-FD4B-B705-C88BEEF3E0F5}" destId="{0C1A4ABF-B83D-F443-816C-A1A4E3287029}" srcOrd="1" destOrd="0" parTransId="{A23D9128-3D6B-E94F-8BE6-AB2C91444321}" sibTransId="{A45407F7-A718-E048-8C6F-020AD82AA5F4}"/>
    <dgm:cxn modelId="{66432FBA-14F2-E04E-849E-46BA7B68CCC9}" srcId="{802CF8F1-8395-F24B-B240-FEB7622A3A83}" destId="{07C6BA7B-184D-0440-96E8-902079161921}" srcOrd="2" destOrd="0" parTransId="{F1F6FE7D-C683-8D4E-9F49-F438910E9CA7}" sibTransId="{263E216C-51A4-D344-92FB-1AB0E8F3E1BF}"/>
    <dgm:cxn modelId="{93B97CE6-1A57-4600-8533-DDE98E0DCE05}" srcId="{802CF8F1-8395-F24B-B240-FEB7622A3A83}" destId="{385B797F-D309-4E94-AA67-F97F5670E93D}" srcOrd="4" destOrd="0" parTransId="{ABDDBFFF-C118-45F8-A705-B91CA999A909}" sibTransId="{29C79538-654C-4052-8359-EFFFA32F9968}"/>
    <dgm:cxn modelId="{4779908C-D80A-924F-AA78-A82A7F1020FA}" srcId="{921BD210-BBD7-D949-92CA-8AB6595322EC}" destId="{C2A94D90-6C69-EE4D-82D1-36A0729C37F8}" srcOrd="0" destOrd="0" parTransId="{45BDDF10-6531-0B4F-887F-B7A6D4156401}" sibTransId="{BBCA486E-5C37-4D4F-9EDA-F447D5A5D8A1}"/>
    <dgm:cxn modelId="{254BA3E3-3E2A-42BD-AAF2-2DEF6C42E0F0}" srcId="{0310D83D-0DAE-FD4B-B705-C88BEEF3E0F5}" destId="{81626CE4-BF1E-452B-A19F-B82C8FC3FA2D}" srcOrd="0" destOrd="0" parTransId="{E86FFF7A-1370-41A9-8AF8-8780C60F3244}" sibTransId="{EBBC16FB-0CDE-454E-82AF-4B988CC4C381}"/>
    <dgm:cxn modelId="{15902DC9-DD76-F645-93E8-8D09BF74836E}" srcId="{DECAEC2B-06CE-2943-84FE-FBAE9A81FE90}" destId="{A424FCE4-11EE-1046-A07E-49F6AE756720}" srcOrd="0" destOrd="0" parTransId="{9E6F602F-4F42-244A-B955-405BDEC28BF8}" sibTransId="{43D94DA8-94BD-CB41-94C7-39AB8B92ED7B}"/>
    <dgm:cxn modelId="{6B485256-EF6B-C749-BFCF-CFB2AEB0C59A}" type="presOf" srcId="{385B797F-D309-4E94-AA67-F97F5670E93D}" destId="{BEB5FD32-C0CE-FC40-8DE7-AD5E23E4AE26}" srcOrd="0" destOrd="4" presId="urn:microsoft.com/office/officeart/2005/8/layout/hList1"/>
    <dgm:cxn modelId="{F6C1E7EB-B8B3-1E42-A88F-A089383CF98B}" srcId="{A424FCE4-11EE-1046-A07E-49F6AE756720}" destId="{373186B2-9434-5C4D-808C-3206EE26DAF9}" srcOrd="3" destOrd="0" parTransId="{CB684EFD-7CFE-CF46-80F5-79FD04306EF2}" sibTransId="{14A724E8-50E8-CA49-9D85-80F684079D2A}"/>
    <dgm:cxn modelId="{C92FECE4-9FF2-CF4F-A44D-991CC18E23DE}" type="presOf" srcId="{9CC5306D-4229-ED41-B7FD-30D05F649357}" destId="{D984ED3D-2143-4047-8CC5-5A0FCB2DF336}" srcOrd="0" destOrd="2" presId="urn:microsoft.com/office/officeart/2005/8/layout/hList1"/>
    <dgm:cxn modelId="{7594C8EF-4C42-5D4D-A904-F344D86E0D26}" type="presOf" srcId="{EE6FBE2D-80D1-4A11-B581-72B0F57E6CA5}" destId="{13F764BA-6F71-274E-9B2C-C4E9BCD40575}" srcOrd="0" destOrd="8" presId="urn:microsoft.com/office/officeart/2005/8/layout/hList1"/>
    <dgm:cxn modelId="{C5832F65-CCC5-3341-8866-89B9D58C8FDD}" type="presOf" srcId="{F240B563-FB15-4247-BD85-4F3BB49D0335}" destId="{13F764BA-6F71-274E-9B2C-C4E9BCD40575}" srcOrd="0" destOrd="2" presId="urn:microsoft.com/office/officeart/2005/8/layout/hList1"/>
    <dgm:cxn modelId="{B6BD8056-5CF7-7845-A5B5-01A8C1CF971F}" srcId="{DECAEC2B-06CE-2943-84FE-FBAE9A81FE90}" destId="{921BD210-BBD7-D949-92CA-8AB6595322EC}" srcOrd="2" destOrd="0" parTransId="{4FCA3392-014B-2941-BE03-45803B942223}" sibTransId="{A3B9C8A4-48D1-634B-8301-3457523863D5}"/>
    <dgm:cxn modelId="{778AD20F-6F40-9F47-8DDA-5FD6A1D88BC2}" srcId="{802CF8F1-8395-F24B-B240-FEB7622A3A83}" destId="{77E7857D-03F4-1149-A3CC-2A2759478526}" srcOrd="0" destOrd="0" parTransId="{7ED79D57-4270-7F44-9A1C-190755D3DD9B}" sibTransId="{B28C600B-F2D2-FD40-9167-A02AA244361C}"/>
    <dgm:cxn modelId="{D5D18AD9-E485-4449-B6BC-CF365BF8622D}" type="presOf" srcId="{77E7857D-03F4-1149-A3CC-2A2759478526}" destId="{BEB5FD32-C0CE-FC40-8DE7-AD5E23E4AE26}" srcOrd="0" destOrd="0" presId="urn:microsoft.com/office/officeart/2005/8/layout/hList1"/>
    <dgm:cxn modelId="{ED9E9045-1F07-7847-B454-0B7A88095E00}" type="presOf" srcId="{A424FCE4-11EE-1046-A07E-49F6AE756720}" destId="{8913A7FE-1AD9-9747-A52A-5743E6875861}" srcOrd="0" destOrd="0" presId="urn:microsoft.com/office/officeart/2005/8/layout/hList1"/>
    <dgm:cxn modelId="{16AFE0B0-E5DE-43B1-BA52-9ED2A34875A4}" srcId="{0310D83D-0DAE-FD4B-B705-C88BEEF3E0F5}" destId="{EE6FBE2D-80D1-4A11-B581-72B0F57E6CA5}" srcOrd="2" destOrd="0" parTransId="{CD13F595-D52E-4BCF-A3A6-0793C6B0E4B0}" sibTransId="{E23236C8-1EA3-4D8F-AD61-5CDD221C40BF}"/>
    <dgm:cxn modelId="{6B6F7100-CA62-ED4B-B1BF-4477F5CD53E5}" srcId="{802CF8F1-8395-F24B-B240-FEB7622A3A83}" destId="{6E840FB2-3EF6-5745-985E-A1FCBBE73100}" srcOrd="1" destOrd="0" parTransId="{4B055843-E066-C046-95DD-07E55E2F03FC}" sibTransId="{FA5E52FF-39E5-9441-96A7-009265F02B14}"/>
    <dgm:cxn modelId="{25DC8D74-ADAC-AD41-9F87-AE271499652D}" srcId="{921BD210-BBD7-D949-92CA-8AB6595322EC}" destId="{F240B563-FB15-4247-BD85-4F3BB49D0335}" srcOrd="2" destOrd="0" parTransId="{41C9B10F-07A8-EC44-A59F-403D9116584F}" sibTransId="{7A9D2075-130D-3E44-AF5F-BE14562719A4}"/>
    <dgm:cxn modelId="{0B28DA3C-D33E-9F4E-9B38-3B25C0B419DE}" srcId="{DECAEC2B-06CE-2943-84FE-FBAE9A81FE90}" destId="{802CF8F1-8395-F24B-B240-FEB7622A3A83}" srcOrd="1" destOrd="0" parTransId="{4C20E933-EA91-DE48-90AB-2871DFEB8B4B}" sibTransId="{C77A44AC-32A1-7445-B289-B4C2A812CC24}"/>
    <dgm:cxn modelId="{4CBD3B36-3F2F-B948-9877-45C67FB9FAB1}" type="presOf" srcId="{C2A94D90-6C69-EE4D-82D1-36A0729C37F8}" destId="{13F764BA-6F71-274E-9B2C-C4E9BCD40575}" srcOrd="0" destOrd="0" presId="urn:microsoft.com/office/officeart/2005/8/layout/hList1"/>
    <dgm:cxn modelId="{AA81AE3F-7769-B746-AB1C-ED03FBD6C246}" type="presOf" srcId="{382F8FF0-004A-1044-AA29-1FCC18DAABDC}" destId="{D984ED3D-2143-4047-8CC5-5A0FCB2DF336}" srcOrd="0" destOrd="1" presId="urn:microsoft.com/office/officeart/2005/8/layout/hList1"/>
    <dgm:cxn modelId="{CC22D18A-968D-FD43-9570-C78E42CC251C}" srcId="{921BD210-BBD7-D949-92CA-8AB6595322EC}" destId="{0310D83D-0DAE-FD4B-B705-C88BEEF3E0F5}" srcOrd="5" destOrd="0" parTransId="{28173325-C862-1849-9F94-CB8F6F109A98}" sibTransId="{E37F196B-3895-2344-91EE-63CE3A910DEA}"/>
    <dgm:cxn modelId="{6D32F16B-3EB4-4E42-99AD-A7CD99FEB6BD}" type="presOf" srcId="{373186B2-9434-5C4D-808C-3206EE26DAF9}" destId="{D984ED3D-2143-4047-8CC5-5A0FCB2DF336}" srcOrd="0" destOrd="3" presId="urn:microsoft.com/office/officeart/2005/8/layout/hList1"/>
    <dgm:cxn modelId="{6177B60F-0D1E-514A-A286-C03C031AF0AD}" type="presOf" srcId="{6E840FB2-3EF6-5745-985E-A1FCBBE73100}" destId="{BEB5FD32-C0CE-FC40-8DE7-AD5E23E4AE26}" srcOrd="0" destOrd="1" presId="urn:microsoft.com/office/officeart/2005/8/layout/hList1"/>
    <dgm:cxn modelId="{EF09214F-82B6-EC4F-95CF-12A3E657ECE7}" type="presOf" srcId="{0310D83D-0DAE-FD4B-B705-C88BEEF3E0F5}" destId="{13F764BA-6F71-274E-9B2C-C4E9BCD40575}" srcOrd="0" destOrd="5" presId="urn:microsoft.com/office/officeart/2005/8/layout/hList1"/>
    <dgm:cxn modelId="{30A957C1-403C-3140-BB74-39BCA0F08716}" type="presOf" srcId="{86400F4C-D275-BB4C-8422-D9831D9205CA}" destId="{13F764BA-6F71-274E-9B2C-C4E9BCD40575}" srcOrd="0" destOrd="1" presId="urn:microsoft.com/office/officeart/2005/8/layout/hList1"/>
    <dgm:cxn modelId="{097838AC-B8DF-F448-B857-FD2ED0926CBE}" srcId="{921BD210-BBD7-D949-92CA-8AB6595322EC}" destId="{2303125F-E7C2-3B4C-91B5-1E914773D24E}" srcOrd="3" destOrd="0" parTransId="{81019A71-75AA-4147-8E39-541C39408D2F}" sibTransId="{28DABBC0-60B7-B840-9A08-499210860945}"/>
    <dgm:cxn modelId="{A03ABDE3-90CC-2947-A1C0-B53253D09EE9}" srcId="{A424FCE4-11EE-1046-A07E-49F6AE756720}" destId="{9CC5306D-4229-ED41-B7FD-30D05F649357}" srcOrd="2" destOrd="0" parTransId="{454A2F7A-6D4D-C447-8C44-8F5473851AD5}" sibTransId="{046B70DE-4285-3344-8B68-877B32478951}"/>
    <dgm:cxn modelId="{E01E6374-BFF5-8F4C-8DC5-78A1ADE9A1A5}" type="presOf" srcId="{969CEB76-182D-4749-B18F-5B1512F6B196}" destId="{D984ED3D-2143-4047-8CC5-5A0FCB2DF336}" srcOrd="0" destOrd="4" presId="urn:microsoft.com/office/officeart/2005/8/layout/hList1"/>
    <dgm:cxn modelId="{4FD6BFB9-FB1E-634A-893C-ECC7B5229D68}" type="presOf" srcId="{2303125F-E7C2-3B4C-91B5-1E914773D24E}" destId="{13F764BA-6F71-274E-9B2C-C4E9BCD40575}" srcOrd="0" destOrd="3" presId="urn:microsoft.com/office/officeart/2005/8/layout/hList1"/>
    <dgm:cxn modelId="{C01BF37D-6091-8C4E-B5F3-39CAD8CC2318}" type="presOf" srcId="{07C6BA7B-184D-0440-96E8-902079161921}" destId="{BEB5FD32-C0CE-FC40-8DE7-AD5E23E4AE26}" srcOrd="0" destOrd="2" presId="urn:microsoft.com/office/officeart/2005/8/layout/hList1"/>
    <dgm:cxn modelId="{77BA022E-4AAB-3847-B3D3-0247486DF81B}" type="presOf" srcId="{921BD210-BBD7-D949-92CA-8AB6595322EC}" destId="{C4841B4A-ED07-C14F-9E64-CC42F21FE3B5}" srcOrd="0" destOrd="0" presId="urn:microsoft.com/office/officeart/2005/8/layout/hList1"/>
    <dgm:cxn modelId="{FE821177-DD8F-F948-9CBC-67F61A1D11B8}" type="presOf" srcId="{802CF8F1-8395-F24B-B240-FEB7622A3A83}" destId="{BA5E9170-4DF8-564D-B218-BED14F22FD09}" srcOrd="0" destOrd="0" presId="urn:microsoft.com/office/officeart/2005/8/layout/hList1"/>
    <dgm:cxn modelId="{781A45D8-FC9C-4044-B74A-C88FDD27829F}" type="presOf" srcId="{F94FA4E7-6CF9-3C49-9A38-2D3E09DB6CEF}" destId="{BEB5FD32-C0CE-FC40-8DE7-AD5E23E4AE26}" srcOrd="0" destOrd="3" presId="urn:microsoft.com/office/officeart/2005/8/layout/hList1"/>
    <dgm:cxn modelId="{1C74A991-4378-4E4B-96F1-817A668D2215}" type="presParOf" srcId="{B783D7B8-7D41-094B-8E3B-A4CAC2DB5E7C}" destId="{5BCC304A-96E3-C044-AA20-4CAF62CC9521}" srcOrd="0" destOrd="0" presId="urn:microsoft.com/office/officeart/2005/8/layout/hList1"/>
    <dgm:cxn modelId="{CE000281-C572-ED45-A8C1-777638D218B0}" type="presParOf" srcId="{5BCC304A-96E3-C044-AA20-4CAF62CC9521}" destId="{8913A7FE-1AD9-9747-A52A-5743E6875861}" srcOrd="0" destOrd="0" presId="urn:microsoft.com/office/officeart/2005/8/layout/hList1"/>
    <dgm:cxn modelId="{09AD38BD-2177-D244-82D0-8F393A8007B2}" type="presParOf" srcId="{5BCC304A-96E3-C044-AA20-4CAF62CC9521}" destId="{D984ED3D-2143-4047-8CC5-5A0FCB2DF336}" srcOrd="1" destOrd="0" presId="urn:microsoft.com/office/officeart/2005/8/layout/hList1"/>
    <dgm:cxn modelId="{BBC70D53-F448-1F4B-9F12-822AB1A9E9E7}" type="presParOf" srcId="{B783D7B8-7D41-094B-8E3B-A4CAC2DB5E7C}" destId="{297FF240-F72E-6247-A13E-1D59B86354AC}" srcOrd="1" destOrd="0" presId="urn:microsoft.com/office/officeart/2005/8/layout/hList1"/>
    <dgm:cxn modelId="{FD9C798E-2E3F-1643-9868-BF0CC2EEA2CE}" type="presParOf" srcId="{B783D7B8-7D41-094B-8E3B-A4CAC2DB5E7C}" destId="{71E5A4DC-8335-DF48-9A74-6C9C0643CD58}" srcOrd="2" destOrd="0" presId="urn:microsoft.com/office/officeart/2005/8/layout/hList1"/>
    <dgm:cxn modelId="{1EFA2B19-0CBE-C446-80B2-7D5A637EE0BB}" type="presParOf" srcId="{71E5A4DC-8335-DF48-9A74-6C9C0643CD58}" destId="{BA5E9170-4DF8-564D-B218-BED14F22FD09}" srcOrd="0" destOrd="0" presId="urn:microsoft.com/office/officeart/2005/8/layout/hList1"/>
    <dgm:cxn modelId="{8E97BD7A-3473-4544-9E85-931A27A90F97}" type="presParOf" srcId="{71E5A4DC-8335-DF48-9A74-6C9C0643CD58}" destId="{BEB5FD32-C0CE-FC40-8DE7-AD5E23E4AE26}" srcOrd="1" destOrd="0" presId="urn:microsoft.com/office/officeart/2005/8/layout/hList1"/>
    <dgm:cxn modelId="{5EC4EAF9-DF81-6645-BDD6-507844816F66}" type="presParOf" srcId="{B783D7B8-7D41-094B-8E3B-A4CAC2DB5E7C}" destId="{92D67039-771F-9347-9028-9FCA553A3A67}" srcOrd="3" destOrd="0" presId="urn:microsoft.com/office/officeart/2005/8/layout/hList1"/>
    <dgm:cxn modelId="{3E223AB6-8584-5340-A37A-E445E40A10B0}" type="presParOf" srcId="{B783D7B8-7D41-094B-8E3B-A4CAC2DB5E7C}" destId="{A176ED9B-BFFD-264F-BF7E-C16CF2F21E75}" srcOrd="4" destOrd="0" presId="urn:microsoft.com/office/officeart/2005/8/layout/hList1"/>
    <dgm:cxn modelId="{DF669E2B-CD05-6B48-AAD4-E4C03B0CD76B}" type="presParOf" srcId="{A176ED9B-BFFD-264F-BF7E-C16CF2F21E75}" destId="{C4841B4A-ED07-C14F-9E64-CC42F21FE3B5}" srcOrd="0" destOrd="0" presId="urn:microsoft.com/office/officeart/2005/8/layout/hList1"/>
    <dgm:cxn modelId="{66A6BD8B-4817-CE40-992B-252894757C95}" type="presParOf" srcId="{A176ED9B-BFFD-264F-BF7E-C16CF2F21E75}" destId="{13F764BA-6F71-274E-9B2C-C4E9BCD4057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461185-2906-8C4B-A172-8FCF0093F1D7}"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en-US"/>
        </a:p>
      </dgm:t>
    </dgm:pt>
    <dgm:pt modelId="{D752A883-2322-1845-8016-B5C2EC3E6386}">
      <dgm:prSet phldrT="[Text]"/>
      <dgm:spPr/>
      <dgm:t>
        <a:bodyPr/>
        <a:lstStyle/>
        <a:p>
          <a:r>
            <a:rPr lang="en-US" dirty="0" smtClean="0">
              <a:latin typeface="Garamond" panose="02020404030301010803" pitchFamily="18" charset="0"/>
            </a:rPr>
            <a:t>Pre</a:t>
          </a:r>
          <a:endParaRPr lang="en-US" dirty="0">
            <a:latin typeface="Garamond" panose="02020404030301010803" pitchFamily="18" charset="0"/>
          </a:endParaRPr>
        </a:p>
      </dgm:t>
    </dgm:pt>
    <dgm:pt modelId="{157EAF03-6311-B34B-8E02-A0C09532336C}" type="parTrans" cxnId="{36792ECB-66FD-D649-B5C4-882799D369DB}">
      <dgm:prSet/>
      <dgm:spPr/>
      <dgm:t>
        <a:bodyPr/>
        <a:lstStyle/>
        <a:p>
          <a:endParaRPr lang="en-US"/>
        </a:p>
      </dgm:t>
    </dgm:pt>
    <dgm:pt modelId="{0CB068B8-D5C7-A44B-BBEC-4045C6F1B57B}" type="sibTrans" cxnId="{36792ECB-66FD-D649-B5C4-882799D369DB}">
      <dgm:prSet/>
      <dgm:spPr/>
      <dgm:t>
        <a:bodyPr/>
        <a:lstStyle/>
        <a:p>
          <a:endParaRPr lang="en-US"/>
        </a:p>
      </dgm:t>
    </dgm:pt>
    <dgm:pt modelId="{AF022E00-8A23-324D-9085-E2D3E72DC69E}">
      <dgm:prSet phldrT="[Text]"/>
      <dgm:spPr/>
      <dgm:t>
        <a:bodyPr/>
        <a:lstStyle/>
        <a:p>
          <a:r>
            <a:rPr lang="en-US" dirty="0" smtClean="0">
              <a:latin typeface="Garamond" panose="02020404030301010803" pitchFamily="18" charset="0"/>
            </a:rPr>
            <a:t>Exposure</a:t>
          </a:r>
          <a:endParaRPr lang="en-US" dirty="0">
            <a:latin typeface="Garamond" panose="02020404030301010803" pitchFamily="18" charset="0"/>
          </a:endParaRPr>
        </a:p>
      </dgm:t>
    </dgm:pt>
    <dgm:pt modelId="{7FEB66FA-0CD9-CF41-A284-C4963EBB7B92}" type="parTrans" cxnId="{C988143B-FABD-1344-A214-25097E3F985F}">
      <dgm:prSet/>
      <dgm:spPr/>
      <dgm:t>
        <a:bodyPr/>
        <a:lstStyle/>
        <a:p>
          <a:endParaRPr lang="en-US"/>
        </a:p>
      </dgm:t>
    </dgm:pt>
    <dgm:pt modelId="{2A50A0F2-7C01-994C-BE0A-FB73C19280C0}" type="sibTrans" cxnId="{C988143B-FABD-1344-A214-25097E3F985F}">
      <dgm:prSet/>
      <dgm:spPr/>
      <dgm:t>
        <a:bodyPr/>
        <a:lstStyle/>
        <a:p>
          <a:endParaRPr lang="en-US"/>
        </a:p>
      </dgm:t>
    </dgm:pt>
    <dgm:pt modelId="{513B577F-2DA0-8042-BE7E-60DD71D0DAE3}">
      <dgm:prSet phldrT="[Text]"/>
      <dgm:spPr/>
      <dgm:t>
        <a:bodyPr/>
        <a:lstStyle/>
        <a:p>
          <a:r>
            <a:rPr lang="en-US" dirty="0" smtClean="0">
              <a:latin typeface="Garamond" panose="02020404030301010803" pitchFamily="18" charset="0"/>
            </a:rPr>
            <a:t>Activity that can lead to HIV infection</a:t>
          </a:r>
          <a:endParaRPr lang="en-US" dirty="0">
            <a:latin typeface="Garamond" panose="02020404030301010803" pitchFamily="18" charset="0"/>
          </a:endParaRPr>
        </a:p>
      </dgm:t>
    </dgm:pt>
    <dgm:pt modelId="{5D83FD1D-F7EE-944F-9E5D-D71F839AF954}" type="parTrans" cxnId="{F0BF9AEE-8655-8347-8082-D008393BD0BA}">
      <dgm:prSet/>
      <dgm:spPr/>
      <dgm:t>
        <a:bodyPr/>
        <a:lstStyle/>
        <a:p>
          <a:endParaRPr lang="en-US"/>
        </a:p>
      </dgm:t>
    </dgm:pt>
    <dgm:pt modelId="{D3A1F9C6-E735-3A41-86EA-B785BF496FA5}" type="sibTrans" cxnId="{F0BF9AEE-8655-8347-8082-D008393BD0BA}">
      <dgm:prSet/>
      <dgm:spPr/>
      <dgm:t>
        <a:bodyPr/>
        <a:lstStyle/>
        <a:p>
          <a:endParaRPr lang="en-US"/>
        </a:p>
      </dgm:t>
    </dgm:pt>
    <dgm:pt modelId="{E160B518-A849-2A45-860C-1719F4EE5CD5}">
      <dgm:prSet phldrT="[Text]"/>
      <dgm:spPr/>
      <dgm:t>
        <a:bodyPr/>
        <a:lstStyle/>
        <a:p>
          <a:r>
            <a:rPr lang="en-US" dirty="0" smtClean="0">
              <a:latin typeface="Garamond" panose="02020404030301010803" pitchFamily="18" charset="0"/>
            </a:rPr>
            <a:t>Prophylaxis</a:t>
          </a:r>
          <a:endParaRPr lang="en-US" dirty="0">
            <a:latin typeface="Garamond" panose="02020404030301010803" pitchFamily="18" charset="0"/>
          </a:endParaRPr>
        </a:p>
      </dgm:t>
    </dgm:pt>
    <dgm:pt modelId="{ED4EF34A-3B1A-EC4A-9DCC-1EB19CCC65D6}" type="parTrans" cxnId="{0B3D17F3-14D2-704F-86F4-4514CF264370}">
      <dgm:prSet/>
      <dgm:spPr/>
      <dgm:t>
        <a:bodyPr/>
        <a:lstStyle/>
        <a:p>
          <a:endParaRPr lang="en-US"/>
        </a:p>
      </dgm:t>
    </dgm:pt>
    <dgm:pt modelId="{E0F6F1B0-0D82-244F-B14C-891628753003}" type="sibTrans" cxnId="{0B3D17F3-14D2-704F-86F4-4514CF264370}">
      <dgm:prSet/>
      <dgm:spPr/>
      <dgm:t>
        <a:bodyPr/>
        <a:lstStyle/>
        <a:p>
          <a:endParaRPr lang="en-US"/>
        </a:p>
      </dgm:t>
    </dgm:pt>
    <dgm:pt modelId="{E7243A6A-23D0-6345-99D6-69814A17D4D0}">
      <dgm:prSet phldrT="[Text]"/>
      <dgm:spPr/>
      <dgm:t>
        <a:bodyPr/>
        <a:lstStyle/>
        <a:p>
          <a:r>
            <a:rPr lang="en-US" dirty="0" smtClean="0">
              <a:latin typeface="Garamond" panose="02020404030301010803" pitchFamily="18" charset="0"/>
            </a:rPr>
            <a:t>Prevention</a:t>
          </a:r>
          <a:endParaRPr lang="en-US" dirty="0">
            <a:latin typeface="Garamond" panose="02020404030301010803" pitchFamily="18" charset="0"/>
          </a:endParaRPr>
        </a:p>
      </dgm:t>
    </dgm:pt>
    <dgm:pt modelId="{0E61D44F-2D50-604F-AF02-ECB82B445992}" type="parTrans" cxnId="{99759432-D9C2-DA47-9E55-4A0DC16F815C}">
      <dgm:prSet/>
      <dgm:spPr/>
      <dgm:t>
        <a:bodyPr/>
        <a:lstStyle/>
        <a:p>
          <a:endParaRPr lang="en-US"/>
        </a:p>
      </dgm:t>
    </dgm:pt>
    <dgm:pt modelId="{C3008774-CCF2-FE47-B650-DA4004108187}" type="sibTrans" cxnId="{99759432-D9C2-DA47-9E55-4A0DC16F815C}">
      <dgm:prSet/>
      <dgm:spPr/>
      <dgm:t>
        <a:bodyPr/>
        <a:lstStyle/>
        <a:p>
          <a:endParaRPr lang="en-US"/>
        </a:p>
      </dgm:t>
    </dgm:pt>
    <dgm:pt modelId="{CDFE37BD-886B-2C49-938A-D06BD580A071}">
      <dgm:prSet phldrT="[Text]"/>
      <dgm:spPr/>
      <dgm:t>
        <a:bodyPr/>
        <a:lstStyle/>
        <a:p>
          <a:r>
            <a:rPr lang="en-US" dirty="0" smtClean="0">
              <a:latin typeface="Garamond" panose="02020404030301010803" pitchFamily="18" charset="0"/>
            </a:rPr>
            <a:t>Before</a:t>
          </a:r>
          <a:endParaRPr lang="en-US" dirty="0">
            <a:latin typeface="Garamond" panose="02020404030301010803" pitchFamily="18" charset="0"/>
          </a:endParaRPr>
        </a:p>
      </dgm:t>
    </dgm:pt>
    <dgm:pt modelId="{A6DD2702-2A72-204F-9B0B-EA9479DFF257}" type="sibTrans" cxnId="{A7BFD193-DFB6-C643-931E-8DDEC7A56260}">
      <dgm:prSet/>
      <dgm:spPr/>
      <dgm:t>
        <a:bodyPr/>
        <a:lstStyle/>
        <a:p>
          <a:endParaRPr lang="en-US"/>
        </a:p>
      </dgm:t>
    </dgm:pt>
    <dgm:pt modelId="{C9F16C7C-226C-BA4F-83AB-EB9CAD4603DB}" type="parTrans" cxnId="{A7BFD193-DFB6-C643-931E-8DDEC7A56260}">
      <dgm:prSet/>
      <dgm:spPr/>
      <dgm:t>
        <a:bodyPr/>
        <a:lstStyle/>
        <a:p>
          <a:endParaRPr lang="en-US"/>
        </a:p>
      </dgm:t>
    </dgm:pt>
    <dgm:pt modelId="{CE0B44DC-FB00-7947-B7DB-57B1E85768F0}" type="pres">
      <dgm:prSet presAssocID="{1C461185-2906-8C4B-A172-8FCF0093F1D7}" presName="Name0" presStyleCnt="0">
        <dgm:presLayoutVars>
          <dgm:dir/>
          <dgm:animLvl val="lvl"/>
          <dgm:resizeHandles val="exact"/>
        </dgm:presLayoutVars>
      </dgm:prSet>
      <dgm:spPr/>
      <dgm:t>
        <a:bodyPr/>
        <a:lstStyle/>
        <a:p>
          <a:endParaRPr lang="en-US"/>
        </a:p>
      </dgm:t>
    </dgm:pt>
    <dgm:pt modelId="{FF99E9D4-B6F5-D046-87E7-CD45584ECC31}" type="pres">
      <dgm:prSet presAssocID="{D752A883-2322-1845-8016-B5C2EC3E6386}" presName="linNode" presStyleCnt="0"/>
      <dgm:spPr/>
      <dgm:t>
        <a:bodyPr/>
        <a:lstStyle/>
        <a:p>
          <a:endParaRPr lang="en-US"/>
        </a:p>
      </dgm:t>
    </dgm:pt>
    <dgm:pt modelId="{8F375765-1DCA-4544-9C29-60EB052754A0}" type="pres">
      <dgm:prSet presAssocID="{D752A883-2322-1845-8016-B5C2EC3E6386}" presName="parentText" presStyleLbl="node1" presStyleIdx="0" presStyleCnt="3" custLinFactNeighborY="-1721">
        <dgm:presLayoutVars>
          <dgm:chMax val="1"/>
          <dgm:bulletEnabled val="1"/>
        </dgm:presLayoutVars>
      </dgm:prSet>
      <dgm:spPr/>
      <dgm:t>
        <a:bodyPr/>
        <a:lstStyle/>
        <a:p>
          <a:endParaRPr lang="en-US"/>
        </a:p>
      </dgm:t>
    </dgm:pt>
    <dgm:pt modelId="{01916A8E-4680-9E4E-A7D5-E5FB4975EA86}" type="pres">
      <dgm:prSet presAssocID="{D752A883-2322-1845-8016-B5C2EC3E6386}" presName="descendantText" presStyleLbl="alignAccFollowNode1" presStyleIdx="0" presStyleCnt="3">
        <dgm:presLayoutVars>
          <dgm:bulletEnabled val="1"/>
        </dgm:presLayoutVars>
      </dgm:prSet>
      <dgm:spPr/>
      <dgm:t>
        <a:bodyPr/>
        <a:lstStyle/>
        <a:p>
          <a:endParaRPr lang="en-US"/>
        </a:p>
      </dgm:t>
    </dgm:pt>
    <dgm:pt modelId="{AAA843C3-073A-E14B-9DAA-1158AC8BF0A3}" type="pres">
      <dgm:prSet presAssocID="{0CB068B8-D5C7-A44B-BBEC-4045C6F1B57B}" presName="sp" presStyleCnt="0"/>
      <dgm:spPr/>
      <dgm:t>
        <a:bodyPr/>
        <a:lstStyle/>
        <a:p>
          <a:endParaRPr lang="en-US"/>
        </a:p>
      </dgm:t>
    </dgm:pt>
    <dgm:pt modelId="{A70D77DD-49EA-DE46-8064-F3AD194B03CC}" type="pres">
      <dgm:prSet presAssocID="{AF022E00-8A23-324D-9085-E2D3E72DC69E}" presName="linNode" presStyleCnt="0"/>
      <dgm:spPr/>
      <dgm:t>
        <a:bodyPr/>
        <a:lstStyle/>
        <a:p>
          <a:endParaRPr lang="en-US"/>
        </a:p>
      </dgm:t>
    </dgm:pt>
    <dgm:pt modelId="{48766219-26BF-2242-8D14-68865AB17075}" type="pres">
      <dgm:prSet presAssocID="{AF022E00-8A23-324D-9085-E2D3E72DC69E}" presName="parentText" presStyleLbl="node1" presStyleIdx="1" presStyleCnt="3">
        <dgm:presLayoutVars>
          <dgm:chMax val="1"/>
          <dgm:bulletEnabled val="1"/>
        </dgm:presLayoutVars>
      </dgm:prSet>
      <dgm:spPr/>
      <dgm:t>
        <a:bodyPr/>
        <a:lstStyle/>
        <a:p>
          <a:endParaRPr lang="en-US"/>
        </a:p>
      </dgm:t>
    </dgm:pt>
    <dgm:pt modelId="{467C671A-53FA-524A-AEF3-62E967A94B7B}" type="pres">
      <dgm:prSet presAssocID="{AF022E00-8A23-324D-9085-E2D3E72DC69E}" presName="descendantText" presStyleLbl="alignAccFollowNode1" presStyleIdx="1" presStyleCnt="3">
        <dgm:presLayoutVars>
          <dgm:bulletEnabled val="1"/>
        </dgm:presLayoutVars>
      </dgm:prSet>
      <dgm:spPr/>
      <dgm:t>
        <a:bodyPr/>
        <a:lstStyle/>
        <a:p>
          <a:endParaRPr lang="en-US"/>
        </a:p>
      </dgm:t>
    </dgm:pt>
    <dgm:pt modelId="{1BE6EA46-F38F-EA48-B756-F0CB02446CCD}" type="pres">
      <dgm:prSet presAssocID="{2A50A0F2-7C01-994C-BE0A-FB73C19280C0}" presName="sp" presStyleCnt="0"/>
      <dgm:spPr/>
      <dgm:t>
        <a:bodyPr/>
        <a:lstStyle/>
        <a:p>
          <a:endParaRPr lang="en-US"/>
        </a:p>
      </dgm:t>
    </dgm:pt>
    <dgm:pt modelId="{D49D6F0D-CD75-424E-92B0-819C4BC47E9B}" type="pres">
      <dgm:prSet presAssocID="{E160B518-A849-2A45-860C-1719F4EE5CD5}" presName="linNode" presStyleCnt="0"/>
      <dgm:spPr/>
      <dgm:t>
        <a:bodyPr/>
        <a:lstStyle/>
        <a:p>
          <a:endParaRPr lang="en-US"/>
        </a:p>
      </dgm:t>
    </dgm:pt>
    <dgm:pt modelId="{EF000759-0CFF-584C-87E7-B053AFD27EC3}" type="pres">
      <dgm:prSet presAssocID="{E160B518-A849-2A45-860C-1719F4EE5CD5}" presName="parentText" presStyleLbl="node1" presStyleIdx="2" presStyleCnt="3">
        <dgm:presLayoutVars>
          <dgm:chMax val="1"/>
          <dgm:bulletEnabled val="1"/>
        </dgm:presLayoutVars>
      </dgm:prSet>
      <dgm:spPr/>
      <dgm:t>
        <a:bodyPr/>
        <a:lstStyle/>
        <a:p>
          <a:endParaRPr lang="en-US"/>
        </a:p>
      </dgm:t>
    </dgm:pt>
    <dgm:pt modelId="{6C959FAA-B63F-C948-B646-75E4FDB259D3}" type="pres">
      <dgm:prSet presAssocID="{E160B518-A849-2A45-860C-1719F4EE5CD5}" presName="descendantText" presStyleLbl="alignAccFollowNode1" presStyleIdx="2" presStyleCnt="3">
        <dgm:presLayoutVars>
          <dgm:bulletEnabled val="1"/>
        </dgm:presLayoutVars>
      </dgm:prSet>
      <dgm:spPr/>
      <dgm:t>
        <a:bodyPr/>
        <a:lstStyle/>
        <a:p>
          <a:endParaRPr lang="en-US"/>
        </a:p>
      </dgm:t>
    </dgm:pt>
  </dgm:ptLst>
  <dgm:cxnLst>
    <dgm:cxn modelId="{6E09F144-5DEF-6145-B317-E897B97FACE8}" type="presOf" srcId="{D752A883-2322-1845-8016-B5C2EC3E6386}" destId="{8F375765-1DCA-4544-9C29-60EB052754A0}" srcOrd="0" destOrd="0" presId="urn:microsoft.com/office/officeart/2005/8/layout/vList5"/>
    <dgm:cxn modelId="{F0BF9AEE-8655-8347-8082-D008393BD0BA}" srcId="{AF022E00-8A23-324D-9085-E2D3E72DC69E}" destId="{513B577F-2DA0-8042-BE7E-60DD71D0DAE3}" srcOrd="0" destOrd="0" parTransId="{5D83FD1D-F7EE-944F-9E5D-D71F839AF954}" sibTransId="{D3A1F9C6-E735-3A41-86EA-B785BF496FA5}"/>
    <dgm:cxn modelId="{99759432-D9C2-DA47-9E55-4A0DC16F815C}" srcId="{E160B518-A849-2A45-860C-1719F4EE5CD5}" destId="{E7243A6A-23D0-6345-99D6-69814A17D4D0}" srcOrd="0" destOrd="0" parTransId="{0E61D44F-2D50-604F-AF02-ECB82B445992}" sibTransId="{C3008774-CCF2-FE47-B650-DA4004108187}"/>
    <dgm:cxn modelId="{A7BFD193-DFB6-C643-931E-8DDEC7A56260}" srcId="{D752A883-2322-1845-8016-B5C2EC3E6386}" destId="{CDFE37BD-886B-2C49-938A-D06BD580A071}" srcOrd="0" destOrd="0" parTransId="{C9F16C7C-226C-BA4F-83AB-EB9CAD4603DB}" sibTransId="{A6DD2702-2A72-204F-9B0B-EA9479DFF257}"/>
    <dgm:cxn modelId="{36792ECB-66FD-D649-B5C4-882799D369DB}" srcId="{1C461185-2906-8C4B-A172-8FCF0093F1D7}" destId="{D752A883-2322-1845-8016-B5C2EC3E6386}" srcOrd="0" destOrd="0" parTransId="{157EAF03-6311-B34B-8E02-A0C09532336C}" sibTransId="{0CB068B8-D5C7-A44B-BBEC-4045C6F1B57B}"/>
    <dgm:cxn modelId="{B14ABE3F-C3CB-DA46-8A34-83BDF068E1A0}" type="presOf" srcId="{AF022E00-8A23-324D-9085-E2D3E72DC69E}" destId="{48766219-26BF-2242-8D14-68865AB17075}" srcOrd="0" destOrd="0" presId="urn:microsoft.com/office/officeart/2005/8/layout/vList5"/>
    <dgm:cxn modelId="{299938A5-FD03-A84B-A057-D7D70C70901F}" type="presOf" srcId="{E7243A6A-23D0-6345-99D6-69814A17D4D0}" destId="{6C959FAA-B63F-C948-B646-75E4FDB259D3}" srcOrd="0" destOrd="0" presId="urn:microsoft.com/office/officeart/2005/8/layout/vList5"/>
    <dgm:cxn modelId="{2377102A-1F2C-944C-A52E-E65C7E5C1043}" type="presOf" srcId="{1C461185-2906-8C4B-A172-8FCF0093F1D7}" destId="{CE0B44DC-FB00-7947-B7DB-57B1E85768F0}" srcOrd="0" destOrd="0" presId="urn:microsoft.com/office/officeart/2005/8/layout/vList5"/>
    <dgm:cxn modelId="{9C7C861F-1EDD-8049-A5A1-FBE4F31251A6}" type="presOf" srcId="{CDFE37BD-886B-2C49-938A-D06BD580A071}" destId="{01916A8E-4680-9E4E-A7D5-E5FB4975EA86}" srcOrd="0" destOrd="0" presId="urn:microsoft.com/office/officeart/2005/8/layout/vList5"/>
    <dgm:cxn modelId="{0B3D17F3-14D2-704F-86F4-4514CF264370}" srcId="{1C461185-2906-8C4B-A172-8FCF0093F1D7}" destId="{E160B518-A849-2A45-860C-1719F4EE5CD5}" srcOrd="2" destOrd="0" parTransId="{ED4EF34A-3B1A-EC4A-9DCC-1EB19CCC65D6}" sibTransId="{E0F6F1B0-0D82-244F-B14C-891628753003}"/>
    <dgm:cxn modelId="{01C8468C-B563-A448-8698-83ED4D72E162}" type="presOf" srcId="{513B577F-2DA0-8042-BE7E-60DD71D0DAE3}" destId="{467C671A-53FA-524A-AEF3-62E967A94B7B}" srcOrd="0" destOrd="0" presId="urn:microsoft.com/office/officeart/2005/8/layout/vList5"/>
    <dgm:cxn modelId="{482CD9C3-BC21-0B44-99E8-AC63B08C1B76}" type="presOf" srcId="{E160B518-A849-2A45-860C-1719F4EE5CD5}" destId="{EF000759-0CFF-584C-87E7-B053AFD27EC3}" srcOrd="0" destOrd="0" presId="urn:microsoft.com/office/officeart/2005/8/layout/vList5"/>
    <dgm:cxn modelId="{C988143B-FABD-1344-A214-25097E3F985F}" srcId="{1C461185-2906-8C4B-A172-8FCF0093F1D7}" destId="{AF022E00-8A23-324D-9085-E2D3E72DC69E}" srcOrd="1" destOrd="0" parTransId="{7FEB66FA-0CD9-CF41-A284-C4963EBB7B92}" sibTransId="{2A50A0F2-7C01-994C-BE0A-FB73C19280C0}"/>
    <dgm:cxn modelId="{7AC91B26-903B-074B-90FE-DA5CA731566C}" type="presParOf" srcId="{CE0B44DC-FB00-7947-B7DB-57B1E85768F0}" destId="{FF99E9D4-B6F5-D046-87E7-CD45584ECC31}" srcOrd="0" destOrd="0" presId="urn:microsoft.com/office/officeart/2005/8/layout/vList5"/>
    <dgm:cxn modelId="{25897839-2BC8-0340-88C8-A1831135DA62}" type="presParOf" srcId="{FF99E9D4-B6F5-D046-87E7-CD45584ECC31}" destId="{8F375765-1DCA-4544-9C29-60EB052754A0}" srcOrd="0" destOrd="0" presId="urn:microsoft.com/office/officeart/2005/8/layout/vList5"/>
    <dgm:cxn modelId="{B723A13A-E481-0E43-A6F1-0F7F909657E3}" type="presParOf" srcId="{FF99E9D4-B6F5-D046-87E7-CD45584ECC31}" destId="{01916A8E-4680-9E4E-A7D5-E5FB4975EA86}" srcOrd="1" destOrd="0" presId="urn:microsoft.com/office/officeart/2005/8/layout/vList5"/>
    <dgm:cxn modelId="{C8138CC2-9E6B-324B-813C-E2EFF428231D}" type="presParOf" srcId="{CE0B44DC-FB00-7947-B7DB-57B1E85768F0}" destId="{AAA843C3-073A-E14B-9DAA-1158AC8BF0A3}" srcOrd="1" destOrd="0" presId="urn:microsoft.com/office/officeart/2005/8/layout/vList5"/>
    <dgm:cxn modelId="{78115963-0232-BD49-8A71-C7650AFD0A1B}" type="presParOf" srcId="{CE0B44DC-FB00-7947-B7DB-57B1E85768F0}" destId="{A70D77DD-49EA-DE46-8064-F3AD194B03CC}" srcOrd="2" destOrd="0" presId="urn:microsoft.com/office/officeart/2005/8/layout/vList5"/>
    <dgm:cxn modelId="{D0DE4BC9-FFE9-A94E-B9D2-84CC861AF298}" type="presParOf" srcId="{A70D77DD-49EA-DE46-8064-F3AD194B03CC}" destId="{48766219-26BF-2242-8D14-68865AB17075}" srcOrd="0" destOrd="0" presId="urn:microsoft.com/office/officeart/2005/8/layout/vList5"/>
    <dgm:cxn modelId="{BF7E14DD-B27C-9C4F-9473-4E3EF212A1A2}" type="presParOf" srcId="{A70D77DD-49EA-DE46-8064-F3AD194B03CC}" destId="{467C671A-53FA-524A-AEF3-62E967A94B7B}" srcOrd="1" destOrd="0" presId="urn:microsoft.com/office/officeart/2005/8/layout/vList5"/>
    <dgm:cxn modelId="{A25466DF-0B94-224E-9D28-9A7D5B421A70}" type="presParOf" srcId="{CE0B44DC-FB00-7947-B7DB-57B1E85768F0}" destId="{1BE6EA46-F38F-EA48-B756-F0CB02446CCD}" srcOrd="3" destOrd="0" presId="urn:microsoft.com/office/officeart/2005/8/layout/vList5"/>
    <dgm:cxn modelId="{9BEFEBB4-41ED-B54E-A142-448A2CA4FD5A}" type="presParOf" srcId="{CE0B44DC-FB00-7947-B7DB-57B1E85768F0}" destId="{D49D6F0D-CD75-424E-92B0-819C4BC47E9B}" srcOrd="4" destOrd="0" presId="urn:microsoft.com/office/officeart/2005/8/layout/vList5"/>
    <dgm:cxn modelId="{0D38EA16-E211-E645-9882-DE01C180B0A6}" type="presParOf" srcId="{D49D6F0D-CD75-424E-92B0-819C4BC47E9B}" destId="{EF000759-0CFF-584C-87E7-B053AFD27EC3}" srcOrd="0" destOrd="0" presId="urn:microsoft.com/office/officeart/2005/8/layout/vList5"/>
    <dgm:cxn modelId="{9D3E400B-2B15-AC40-86BB-16389FD26099}" type="presParOf" srcId="{D49D6F0D-CD75-424E-92B0-819C4BC47E9B}" destId="{6C959FAA-B63F-C948-B646-75E4FDB259D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CAEC2B-06CE-2943-84FE-FBAE9A81FE90}"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A424FCE4-11EE-1046-A07E-49F6AE756720}">
      <dgm:prSet phldrT="[Text]" custT="1"/>
      <dgm:spPr/>
      <dgm:t>
        <a:bodyPr/>
        <a:lstStyle/>
        <a:p>
          <a:r>
            <a:rPr lang="en-US" sz="1800" b="1" dirty="0" smtClean="0">
              <a:latin typeface="Garamond"/>
              <a:cs typeface="Garamond"/>
            </a:rPr>
            <a:t>Individual Factors</a:t>
          </a:r>
          <a:endParaRPr lang="en-US" sz="1800" b="1" dirty="0">
            <a:latin typeface="Garamond"/>
            <a:cs typeface="Garamond"/>
          </a:endParaRPr>
        </a:p>
      </dgm:t>
    </dgm:pt>
    <dgm:pt modelId="{9E6F602F-4F42-244A-B955-405BDEC28BF8}" type="parTrans" cxnId="{15902DC9-DD76-F645-93E8-8D09BF74836E}">
      <dgm:prSet/>
      <dgm:spPr/>
      <dgm:t>
        <a:bodyPr/>
        <a:lstStyle/>
        <a:p>
          <a:endParaRPr lang="en-US"/>
        </a:p>
      </dgm:t>
    </dgm:pt>
    <dgm:pt modelId="{43D94DA8-94BD-CB41-94C7-39AB8B92ED7B}" type="sibTrans" cxnId="{15902DC9-DD76-F645-93E8-8D09BF74836E}">
      <dgm:prSet/>
      <dgm:spPr/>
      <dgm:t>
        <a:bodyPr/>
        <a:lstStyle/>
        <a:p>
          <a:endParaRPr lang="en-US"/>
        </a:p>
      </dgm:t>
    </dgm:pt>
    <dgm:pt modelId="{802CF8F1-8395-F24B-B240-FEB7622A3A83}">
      <dgm:prSet phldrT="[Text]" custT="1"/>
      <dgm:spPr/>
      <dgm:t>
        <a:bodyPr/>
        <a:lstStyle/>
        <a:p>
          <a:r>
            <a:rPr lang="en-US" sz="1800" b="1" dirty="0" smtClean="0">
              <a:latin typeface="Garamond"/>
              <a:cs typeface="Garamond"/>
            </a:rPr>
            <a:t>Medication Factors</a:t>
          </a:r>
          <a:endParaRPr lang="en-US" sz="1800" b="1" dirty="0">
            <a:latin typeface="Garamond"/>
            <a:cs typeface="Garamond"/>
          </a:endParaRPr>
        </a:p>
      </dgm:t>
    </dgm:pt>
    <dgm:pt modelId="{4C20E933-EA91-DE48-90AB-2871DFEB8B4B}" type="parTrans" cxnId="{0B28DA3C-D33E-9F4E-9B38-3B25C0B419DE}">
      <dgm:prSet/>
      <dgm:spPr/>
      <dgm:t>
        <a:bodyPr/>
        <a:lstStyle/>
        <a:p>
          <a:endParaRPr lang="en-US"/>
        </a:p>
      </dgm:t>
    </dgm:pt>
    <dgm:pt modelId="{C77A44AC-32A1-7445-B289-B4C2A812CC24}" type="sibTrans" cxnId="{0B28DA3C-D33E-9F4E-9B38-3B25C0B419DE}">
      <dgm:prSet/>
      <dgm:spPr/>
      <dgm:t>
        <a:bodyPr/>
        <a:lstStyle/>
        <a:p>
          <a:endParaRPr lang="en-US"/>
        </a:p>
      </dgm:t>
    </dgm:pt>
    <dgm:pt modelId="{77E7857D-03F4-1149-A3CC-2A2759478526}">
      <dgm:prSet phldrT="[Text]"/>
      <dgm:spPr/>
      <dgm:t>
        <a:bodyPr/>
        <a:lstStyle/>
        <a:p>
          <a:r>
            <a:rPr lang="en-US" dirty="0" smtClean="0">
              <a:latin typeface="Garamond"/>
              <a:cs typeface="Garamond"/>
            </a:rPr>
            <a:t>Adverse events</a:t>
          </a:r>
          <a:endParaRPr lang="en-US" dirty="0">
            <a:latin typeface="Garamond"/>
            <a:cs typeface="Garamond"/>
          </a:endParaRPr>
        </a:p>
      </dgm:t>
    </dgm:pt>
    <dgm:pt modelId="{7ED79D57-4270-7F44-9A1C-190755D3DD9B}" type="parTrans" cxnId="{778AD20F-6F40-9F47-8DDA-5FD6A1D88BC2}">
      <dgm:prSet/>
      <dgm:spPr/>
      <dgm:t>
        <a:bodyPr/>
        <a:lstStyle/>
        <a:p>
          <a:endParaRPr lang="en-US"/>
        </a:p>
      </dgm:t>
    </dgm:pt>
    <dgm:pt modelId="{B28C600B-F2D2-FD40-9167-A02AA244361C}" type="sibTrans" cxnId="{778AD20F-6F40-9F47-8DDA-5FD6A1D88BC2}">
      <dgm:prSet/>
      <dgm:spPr/>
      <dgm:t>
        <a:bodyPr/>
        <a:lstStyle/>
        <a:p>
          <a:endParaRPr lang="en-US"/>
        </a:p>
      </dgm:t>
    </dgm:pt>
    <dgm:pt modelId="{C2A94D90-6C69-EE4D-82D1-36A0729C37F8}">
      <dgm:prSet phldrT="[Text]"/>
      <dgm:spPr/>
      <dgm:t>
        <a:bodyPr/>
        <a:lstStyle/>
        <a:p>
          <a:r>
            <a:rPr lang="en-US" dirty="0" smtClean="0">
              <a:latin typeface="Garamond"/>
              <a:cs typeface="Garamond"/>
            </a:rPr>
            <a:t>Distance to health services</a:t>
          </a:r>
          <a:endParaRPr lang="en-US" dirty="0">
            <a:latin typeface="Garamond"/>
            <a:cs typeface="Garamond"/>
          </a:endParaRPr>
        </a:p>
      </dgm:t>
    </dgm:pt>
    <dgm:pt modelId="{45BDDF10-6531-0B4F-887F-B7A6D4156401}" type="parTrans" cxnId="{4779908C-D80A-924F-AA78-A82A7F1020FA}">
      <dgm:prSet/>
      <dgm:spPr/>
      <dgm:t>
        <a:bodyPr/>
        <a:lstStyle/>
        <a:p>
          <a:endParaRPr lang="en-US"/>
        </a:p>
      </dgm:t>
    </dgm:pt>
    <dgm:pt modelId="{BBCA486E-5C37-4D4F-9EDA-F447D5A5D8A1}" type="sibTrans" cxnId="{4779908C-D80A-924F-AA78-A82A7F1020FA}">
      <dgm:prSet/>
      <dgm:spPr/>
      <dgm:t>
        <a:bodyPr/>
        <a:lstStyle/>
        <a:p>
          <a:endParaRPr lang="en-US"/>
        </a:p>
      </dgm:t>
    </dgm:pt>
    <dgm:pt modelId="{921BD210-BBD7-D949-92CA-8AB6595322EC}">
      <dgm:prSet phldrT="[Text]" custT="1"/>
      <dgm:spPr/>
      <dgm:t>
        <a:bodyPr/>
        <a:lstStyle/>
        <a:p>
          <a:r>
            <a:rPr lang="en-US" sz="1800" b="1" dirty="0" smtClean="0">
              <a:latin typeface="Garamond"/>
              <a:cs typeface="Garamond"/>
            </a:rPr>
            <a:t>Structural Factors</a:t>
          </a:r>
          <a:endParaRPr lang="en-US" sz="1800" b="1" dirty="0">
            <a:latin typeface="Garamond"/>
            <a:cs typeface="Garamond"/>
          </a:endParaRPr>
        </a:p>
      </dgm:t>
    </dgm:pt>
    <dgm:pt modelId="{A3B9C8A4-48D1-634B-8301-3457523863D5}" type="sibTrans" cxnId="{B6BD8056-5CF7-7845-A5B5-01A8C1CF971F}">
      <dgm:prSet/>
      <dgm:spPr/>
      <dgm:t>
        <a:bodyPr/>
        <a:lstStyle/>
        <a:p>
          <a:endParaRPr lang="en-US"/>
        </a:p>
      </dgm:t>
    </dgm:pt>
    <dgm:pt modelId="{4FCA3392-014B-2941-BE03-45803B942223}" type="parTrans" cxnId="{B6BD8056-5CF7-7845-A5B5-01A8C1CF971F}">
      <dgm:prSet/>
      <dgm:spPr/>
      <dgm:t>
        <a:bodyPr/>
        <a:lstStyle/>
        <a:p>
          <a:endParaRPr lang="en-US"/>
        </a:p>
      </dgm:t>
    </dgm:pt>
    <dgm:pt modelId="{1F1090E0-83D7-BD41-8B07-AC56F66AC472}">
      <dgm:prSet phldrT="[Text]"/>
      <dgm:spPr/>
      <dgm:t>
        <a:bodyPr/>
        <a:lstStyle/>
        <a:p>
          <a:r>
            <a:rPr lang="en-US" dirty="0" smtClean="0">
              <a:latin typeface="Garamond"/>
              <a:cs typeface="Garamond"/>
            </a:rPr>
            <a:t>Forgetting doses</a:t>
          </a:r>
          <a:endParaRPr lang="en-US" dirty="0">
            <a:latin typeface="Garamond"/>
            <a:cs typeface="Garamond"/>
          </a:endParaRPr>
        </a:p>
      </dgm:t>
    </dgm:pt>
    <dgm:pt modelId="{34649A8A-683D-6B4F-BFCD-BCBAFD96A358}" type="parTrans" cxnId="{E589CDE7-AF24-0348-A4FD-301173C95750}">
      <dgm:prSet/>
      <dgm:spPr/>
      <dgm:t>
        <a:bodyPr/>
        <a:lstStyle/>
        <a:p>
          <a:endParaRPr lang="en-US"/>
        </a:p>
      </dgm:t>
    </dgm:pt>
    <dgm:pt modelId="{EDA4DCFB-AA51-D549-AFAF-D8AC9E3DA656}" type="sibTrans" cxnId="{E589CDE7-AF24-0348-A4FD-301173C95750}">
      <dgm:prSet/>
      <dgm:spPr/>
      <dgm:t>
        <a:bodyPr/>
        <a:lstStyle/>
        <a:p>
          <a:endParaRPr lang="en-US"/>
        </a:p>
      </dgm:t>
    </dgm:pt>
    <dgm:pt modelId="{B2AC2367-7A51-FD4C-A180-F3267A860176}">
      <dgm:prSet phldrT="[Text]"/>
      <dgm:spPr/>
      <dgm:t>
        <a:bodyPr/>
        <a:lstStyle/>
        <a:p>
          <a:r>
            <a:rPr lang="en-US" dirty="0" smtClean="0">
              <a:latin typeface="Garamond"/>
              <a:cs typeface="Garamond"/>
            </a:rPr>
            <a:t>Being away from home</a:t>
          </a:r>
          <a:endParaRPr lang="en-US" dirty="0">
            <a:latin typeface="Garamond"/>
            <a:cs typeface="Garamond"/>
          </a:endParaRPr>
        </a:p>
      </dgm:t>
    </dgm:pt>
    <dgm:pt modelId="{5D00CCF1-BD01-A646-AAC2-710F7E89E0CE}" type="parTrans" cxnId="{D564F052-8A9D-A245-9148-03246A9C35F1}">
      <dgm:prSet/>
      <dgm:spPr/>
      <dgm:t>
        <a:bodyPr/>
        <a:lstStyle/>
        <a:p>
          <a:endParaRPr lang="en-US"/>
        </a:p>
      </dgm:t>
    </dgm:pt>
    <dgm:pt modelId="{85926C5E-2E12-DC4B-876D-EA31522A18AF}" type="sibTrans" cxnId="{D564F052-8A9D-A245-9148-03246A9C35F1}">
      <dgm:prSet/>
      <dgm:spPr/>
      <dgm:t>
        <a:bodyPr/>
        <a:lstStyle/>
        <a:p>
          <a:endParaRPr lang="en-US"/>
        </a:p>
      </dgm:t>
    </dgm:pt>
    <dgm:pt modelId="{DDE974FC-1B56-6A48-87BA-760FD98B1501}">
      <dgm:prSet phldrT="[Text]"/>
      <dgm:spPr/>
      <dgm:t>
        <a:bodyPr/>
        <a:lstStyle/>
        <a:p>
          <a:r>
            <a:rPr lang="en-US" dirty="0" smtClean="0">
              <a:latin typeface="Garamond"/>
              <a:cs typeface="Garamond"/>
            </a:rPr>
            <a:t>Changes in daily routines</a:t>
          </a:r>
          <a:endParaRPr lang="en-US" dirty="0">
            <a:latin typeface="Garamond"/>
            <a:cs typeface="Garamond"/>
          </a:endParaRPr>
        </a:p>
      </dgm:t>
    </dgm:pt>
    <dgm:pt modelId="{DEF03DF5-47CA-6945-A373-AAAFCA92D10D}" type="parTrans" cxnId="{1CB27E24-1710-1C4E-8E4A-5A5C09D8EC36}">
      <dgm:prSet/>
      <dgm:spPr/>
      <dgm:t>
        <a:bodyPr/>
        <a:lstStyle/>
        <a:p>
          <a:endParaRPr lang="en-US"/>
        </a:p>
      </dgm:t>
    </dgm:pt>
    <dgm:pt modelId="{C300B945-3648-C146-BE1B-5104CCAFE812}" type="sibTrans" cxnId="{1CB27E24-1710-1C4E-8E4A-5A5C09D8EC36}">
      <dgm:prSet/>
      <dgm:spPr/>
      <dgm:t>
        <a:bodyPr/>
        <a:lstStyle/>
        <a:p>
          <a:endParaRPr lang="en-US"/>
        </a:p>
      </dgm:t>
    </dgm:pt>
    <dgm:pt modelId="{71E0245F-69CA-6B4A-877F-4504A600D438}">
      <dgm:prSet phldrT="[Text]"/>
      <dgm:spPr/>
      <dgm:t>
        <a:bodyPr/>
        <a:lstStyle/>
        <a:p>
          <a:r>
            <a:rPr lang="en-US" dirty="0" smtClean="0">
              <a:latin typeface="Garamond"/>
              <a:cs typeface="Garamond"/>
            </a:rPr>
            <a:t>Depression or other illness</a:t>
          </a:r>
          <a:endParaRPr lang="en-US" dirty="0">
            <a:latin typeface="Garamond"/>
            <a:cs typeface="Garamond"/>
          </a:endParaRPr>
        </a:p>
      </dgm:t>
    </dgm:pt>
    <dgm:pt modelId="{B0D01188-96A5-1C46-B065-B7A021B686E5}" type="parTrans" cxnId="{61CF4E49-E3D3-AD41-9136-EA60AD942585}">
      <dgm:prSet/>
      <dgm:spPr/>
      <dgm:t>
        <a:bodyPr/>
        <a:lstStyle/>
        <a:p>
          <a:endParaRPr lang="en-US"/>
        </a:p>
      </dgm:t>
    </dgm:pt>
    <dgm:pt modelId="{50E42CF7-38B5-B849-BE27-6F2A608D93BF}" type="sibTrans" cxnId="{61CF4E49-E3D3-AD41-9136-EA60AD942585}">
      <dgm:prSet/>
      <dgm:spPr/>
      <dgm:t>
        <a:bodyPr/>
        <a:lstStyle/>
        <a:p>
          <a:endParaRPr lang="en-US"/>
        </a:p>
      </dgm:t>
    </dgm:pt>
    <dgm:pt modelId="{4A0C49AC-7B83-114C-B0D2-452FE746D755}">
      <dgm:prSet phldrT="[Text]"/>
      <dgm:spPr/>
      <dgm:t>
        <a:bodyPr/>
        <a:lstStyle/>
        <a:p>
          <a:r>
            <a:rPr lang="en-US" dirty="0" smtClean="0">
              <a:latin typeface="Garamond"/>
              <a:cs typeface="Garamond"/>
            </a:rPr>
            <a:t>Limited understanding of treatment benefits</a:t>
          </a:r>
          <a:endParaRPr lang="en-US" dirty="0">
            <a:latin typeface="Garamond"/>
            <a:cs typeface="Garamond"/>
          </a:endParaRPr>
        </a:p>
      </dgm:t>
    </dgm:pt>
    <dgm:pt modelId="{B45E0BAB-A0E0-3740-9AA8-8608C190B3B9}" type="parTrans" cxnId="{92B0EA6B-0066-5F4C-A747-B3491C6F221D}">
      <dgm:prSet/>
      <dgm:spPr/>
      <dgm:t>
        <a:bodyPr/>
        <a:lstStyle/>
        <a:p>
          <a:endParaRPr lang="en-US"/>
        </a:p>
      </dgm:t>
    </dgm:pt>
    <dgm:pt modelId="{3C9EC648-67B5-F346-9CCF-303F3B6EC3AE}" type="sibTrans" cxnId="{92B0EA6B-0066-5F4C-A747-B3491C6F221D}">
      <dgm:prSet/>
      <dgm:spPr/>
      <dgm:t>
        <a:bodyPr/>
        <a:lstStyle/>
        <a:p>
          <a:endParaRPr lang="en-US"/>
        </a:p>
      </dgm:t>
    </dgm:pt>
    <dgm:pt modelId="{69226571-8ED6-9849-BCD0-7F01AFE130C0}">
      <dgm:prSet phldrT="[Text]"/>
      <dgm:spPr/>
      <dgm:t>
        <a:bodyPr/>
        <a:lstStyle/>
        <a:p>
          <a:r>
            <a:rPr lang="en-US" dirty="0" smtClean="0">
              <a:latin typeface="Garamond"/>
              <a:cs typeface="Garamond"/>
            </a:rPr>
            <a:t>Lack of interest or desire to take the medicines</a:t>
          </a:r>
          <a:endParaRPr lang="en-US" dirty="0">
            <a:latin typeface="Garamond"/>
            <a:cs typeface="Garamond"/>
          </a:endParaRPr>
        </a:p>
      </dgm:t>
    </dgm:pt>
    <dgm:pt modelId="{7AA26A43-8FF5-2B49-9122-DDBCE766CAB2}" type="parTrans" cxnId="{A3DC94FC-C127-0A4C-9F38-EF32AD3822CE}">
      <dgm:prSet/>
      <dgm:spPr/>
      <dgm:t>
        <a:bodyPr/>
        <a:lstStyle/>
        <a:p>
          <a:endParaRPr lang="en-US"/>
        </a:p>
      </dgm:t>
    </dgm:pt>
    <dgm:pt modelId="{DB888DA2-2CA6-1B40-AF8F-8A39EB5666FD}" type="sibTrans" cxnId="{A3DC94FC-C127-0A4C-9F38-EF32AD3822CE}">
      <dgm:prSet/>
      <dgm:spPr/>
      <dgm:t>
        <a:bodyPr/>
        <a:lstStyle/>
        <a:p>
          <a:endParaRPr lang="en-US"/>
        </a:p>
      </dgm:t>
    </dgm:pt>
    <dgm:pt modelId="{530E8BE5-F3C0-CC46-9CC1-823644208FD9}">
      <dgm:prSet phldrT="[Text]"/>
      <dgm:spPr/>
      <dgm:t>
        <a:bodyPr/>
        <a:lstStyle/>
        <a:p>
          <a:r>
            <a:rPr lang="en-US" dirty="0" smtClean="0">
              <a:latin typeface="Garamond"/>
              <a:cs typeface="Garamond"/>
            </a:rPr>
            <a:t>Substance or alcohol use</a:t>
          </a:r>
          <a:endParaRPr lang="en-US" dirty="0">
            <a:latin typeface="Garamond"/>
            <a:cs typeface="Garamond"/>
          </a:endParaRPr>
        </a:p>
      </dgm:t>
    </dgm:pt>
    <dgm:pt modelId="{B2E8140B-B4D5-E544-A0C7-3B4F97C3B69C}" type="parTrans" cxnId="{1DE5FAA1-3814-DE4D-94AC-A9B7C61587FF}">
      <dgm:prSet/>
      <dgm:spPr/>
      <dgm:t>
        <a:bodyPr/>
        <a:lstStyle/>
        <a:p>
          <a:endParaRPr lang="en-US"/>
        </a:p>
      </dgm:t>
    </dgm:pt>
    <dgm:pt modelId="{F04BDE27-BB86-694B-9859-F6D9DFF8DACC}" type="sibTrans" cxnId="{1DE5FAA1-3814-DE4D-94AC-A9B7C61587FF}">
      <dgm:prSet/>
      <dgm:spPr/>
      <dgm:t>
        <a:bodyPr/>
        <a:lstStyle/>
        <a:p>
          <a:endParaRPr lang="en-US"/>
        </a:p>
      </dgm:t>
    </dgm:pt>
    <dgm:pt modelId="{51885AA9-1D96-BA47-9F45-C1B21979B7EF}">
      <dgm:prSet phldrT="[Text]"/>
      <dgm:spPr/>
      <dgm:t>
        <a:bodyPr/>
        <a:lstStyle/>
        <a:p>
          <a:r>
            <a:rPr lang="en-US" dirty="0" smtClean="0">
              <a:latin typeface="Garamond"/>
              <a:cs typeface="Garamond"/>
            </a:rPr>
            <a:t>Absence of supportive environment</a:t>
          </a:r>
          <a:endParaRPr lang="en-US" dirty="0">
            <a:latin typeface="Garamond"/>
            <a:cs typeface="Garamond"/>
          </a:endParaRPr>
        </a:p>
      </dgm:t>
    </dgm:pt>
    <dgm:pt modelId="{98A3A617-4BC1-BE49-85C5-33831A9BF7D2}" type="parTrans" cxnId="{E86B441E-E7DA-8D4C-A5CC-41A703F716C6}">
      <dgm:prSet/>
      <dgm:spPr/>
      <dgm:t>
        <a:bodyPr/>
        <a:lstStyle/>
        <a:p>
          <a:endParaRPr lang="en-US"/>
        </a:p>
      </dgm:t>
    </dgm:pt>
    <dgm:pt modelId="{60CCAA6F-6F5B-1840-AE28-9DB34700529D}" type="sibTrans" cxnId="{E86B441E-E7DA-8D4C-A5CC-41A703F716C6}">
      <dgm:prSet/>
      <dgm:spPr/>
      <dgm:t>
        <a:bodyPr/>
        <a:lstStyle/>
        <a:p>
          <a:endParaRPr lang="en-US"/>
        </a:p>
      </dgm:t>
    </dgm:pt>
    <dgm:pt modelId="{C035703E-35AB-6643-8012-D2218BA84945}">
      <dgm:prSet phldrT="[Text]"/>
      <dgm:spPr/>
      <dgm:t>
        <a:bodyPr/>
        <a:lstStyle/>
        <a:p>
          <a:r>
            <a:rPr lang="en-US" dirty="0" smtClean="0">
              <a:latin typeface="Garamond"/>
              <a:cs typeface="Garamond"/>
            </a:rPr>
            <a:t>Fear of stigma and discrimination</a:t>
          </a:r>
          <a:endParaRPr lang="en-US" dirty="0">
            <a:latin typeface="Garamond"/>
            <a:cs typeface="Garamond"/>
          </a:endParaRPr>
        </a:p>
      </dgm:t>
    </dgm:pt>
    <dgm:pt modelId="{2F550186-F7A1-4142-8F65-3A6D46455630}" type="parTrans" cxnId="{765F4FED-D038-C74A-B2D7-849BC7F41BE0}">
      <dgm:prSet/>
      <dgm:spPr/>
      <dgm:t>
        <a:bodyPr/>
        <a:lstStyle/>
        <a:p>
          <a:endParaRPr lang="en-US"/>
        </a:p>
      </dgm:t>
    </dgm:pt>
    <dgm:pt modelId="{3F6B7E8F-AEE0-1745-BFB6-9B4582FD80A0}" type="sibTrans" cxnId="{765F4FED-D038-C74A-B2D7-849BC7F41BE0}">
      <dgm:prSet/>
      <dgm:spPr/>
      <dgm:t>
        <a:bodyPr/>
        <a:lstStyle/>
        <a:p>
          <a:endParaRPr lang="en-US"/>
        </a:p>
      </dgm:t>
    </dgm:pt>
    <dgm:pt modelId="{E4E1A7B1-5961-6940-818D-9B6F5E692DF8}">
      <dgm:prSet phldrT="[Text]"/>
      <dgm:spPr/>
      <dgm:t>
        <a:bodyPr/>
        <a:lstStyle/>
        <a:p>
          <a:r>
            <a:rPr lang="en-US" dirty="0" smtClean="0">
              <a:latin typeface="Garamond"/>
              <a:cs typeface="Garamond"/>
            </a:rPr>
            <a:t>Complexity of dosing regimens</a:t>
          </a:r>
          <a:endParaRPr lang="en-US" dirty="0">
            <a:latin typeface="Garamond"/>
            <a:cs typeface="Garamond"/>
          </a:endParaRPr>
        </a:p>
      </dgm:t>
    </dgm:pt>
    <dgm:pt modelId="{F3527FAA-591A-1E41-B1E4-5DF121B5A6C4}" type="parTrans" cxnId="{8762FA32-BDA4-054F-B8AE-A71D82D09807}">
      <dgm:prSet/>
      <dgm:spPr/>
      <dgm:t>
        <a:bodyPr/>
        <a:lstStyle/>
        <a:p>
          <a:endParaRPr lang="en-US"/>
        </a:p>
      </dgm:t>
    </dgm:pt>
    <dgm:pt modelId="{E3E98D72-2EDA-C449-983C-AA5EF00D566A}" type="sibTrans" cxnId="{8762FA32-BDA4-054F-B8AE-A71D82D09807}">
      <dgm:prSet/>
      <dgm:spPr/>
      <dgm:t>
        <a:bodyPr/>
        <a:lstStyle/>
        <a:p>
          <a:endParaRPr lang="en-US"/>
        </a:p>
      </dgm:t>
    </dgm:pt>
    <dgm:pt modelId="{1BCF8264-8128-7148-9EA0-78ACC65F53E4}">
      <dgm:prSet phldrT="[Text]"/>
      <dgm:spPr/>
      <dgm:t>
        <a:bodyPr/>
        <a:lstStyle/>
        <a:p>
          <a:r>
            <a:rPr lang="en-US" dirty="0" smtClean="0">
              <a:latin typeface="Garamond"/>
              <a:cs typeface="Garamond"/>
            </a:rPr>
            <a:t>Pill burden</a:t>
          </a:r>
          <a:endParaRPr lang="en-US" dirty="0">
            <a:latin typeface="Garamond"/>
            <a:cs typeface="Garamond"/>
          </a:endParaRPr>
        </a:p>
      </dgm:t>
    </dgm:pt>
    <dgm:pt modelId="{FFA559EA-5C7B-A44E-9F75-9471F10893FE}" type="parTrans" cxnId="{9BA0D3E3-C239-AC49-89D0-32CFAA9CDA6E}">
      <dgm:prSet/>
      <dgm:spPr/>
      <dgm:t>
        <a:bodyPr/>
        <a:lstStyle/>
        <a:p>
          <a:endParaRPr lang="en-US"/>
        </a:p>
      </dgm:t>
    </dgm:pt>
    <dgm:pt modelId="{1FF57A55-A12F-7840-9BE2-62331A72E0B9}" type="sibTrans" cxnId="{9BA0D3E3-C239-AC49-89D0-32CFAA9CDA6E}">
      <dgm:prSet/>
      <dgm:spPr/>
      <dgm:t>
        <a:bodyPr/>
        <a:lstStyle/>
        <a:p>
          <a:endParaRPr lang="en-US"/>
        </a:p>
      </dgm:t>
    </dgm:pt>
    <dgm:pt modelId="{3D099FA5-4202-B54A-9FAF-2CCC605A93A9}">
      <dgm:prSet phldrT="[Text]"/>
      <dgm:spPr/>
      <dgm:t>
        <a:bodyPr/>
        <a:lstStyle/>
        <a:p>
          <a:r>
            <a:rPr lang="en-US" dirty="0" smtClean="0">
              <a:latin typeface="Garamond"/>
              <a:cs typeface="Garamond"/>
            </a:rPr>
            <a:t>Dietary restrictions   (PrEP will require taking just one tablet daily and there are no dietary restrictions) </a:t>
          </a:r>
          <a:endParaRPr lang="en-US" dirty="0">
            <a:latin typeface="Garamond"/>
            <a:cs typeface="Garamond"/>
          </a:endParaRPr>
        </a:p>
      </dgm:t>
    </dgm:pt>
    <dgm:pt modelId="{4D84372B-E387-A64D-B612-48422844385E}" type="parTrans" cxnId="{BBA4C06A-3A96-2F47-957E-40752EC93BED}">
      <dgm:prSet/>
      <dgm:spPr/>
      <dgm:t>
        <a:bodyPr/>
        <a:lstStyle/>
        <a:p>
          <a:endParaRPr lang="en-US"/>
        </a:p>
      </dgm:t>
    </dgm:pt>
    <dgm:pt modelId="{07CEF995-7A11-6E45-B533-FB8A9E21E8E0}" type="sibTrans" cxnId="{BBA4C06A-3A96-2F47-957E-40752EC93BED}">
      <dgm:prSet/>
      <dgm:spPr/>
      <dgm:t>
        <a:bodyPr/>
        <a:lstStyle/>
        <a:p>
          <a:endParaRPr lang="en-US"/>
        </a:p>
      </dgm:t>
    </dgm:pt>
    <dgm:pt modelId="{FD36E2E7-F36D-7849-9EFB-18464205E880}">
      <dgm:prSet phldrT="[Text]"/>
      <dgm:spPr/>
      <dgm:t>
        <a:bodyPr/>
        <a:lstStyle/>
        <a:p>
          <a:r>
            <a:rPr lang="en-US" dirty="0" smtClean="0">
              <a:latin typeface="Garamond"/>
              <a:cs typeface="Garamond"/>
            </a:rPr>
            <a:t>Burden of direct and indirect costs of care</a:t>
          </a:r>
          <a:endParaRPr lang="en-US" dirty="0">
            <a:latin typeface="Garamond"/>
            <a:cs typeface="Garamond"/>
          </a:endParaRPr>
        </a:p>
      </dgm:t>
    </dgm:pt>
    <dgm:pt modelId="{70C13B4C-CEB9-2D4B-88E9-596582CE845F}" type="sibTrans" cxnId="{98E4B4F4-0A8A-8D45-AF3A-5AC37EBB3A68}">
      <dgm:prSet/>
      <dgm:spPr/>
      <dgm:t>
        <a:bodyPr/>
        <a:lstStyle/>
        <a:p>
          <a:endParaRPr lang="en-US"/>
        </a:p>
      </dgm:t>
    </dgm:pt>
    <dgm:pt modelId="{FAC80A2B-E310-9843-827F-24A784F2FA4E}" type="parTrans" cxnId="{98E4B4F4-0A8A-8D45-AF3A-5AC37EBB3A68}">
      <dgm:prSet/>
      <dgm:spPr/>
      <dgm:t>
        <a:bodyPr/>
        <a:lstStyle/>
        <a:p>
          <a:endParaRPr lang="en-US"/>
        </a:p>
      </dgm:t>
    </dgm:pt>
    <dgm:pt modelId="{C8792920-4F6F-1A44-A3E3-52C4CAC49249}">
      <dgm:prSet phldrT="[Text]"/>
      <dgm:spPr/>
      <dgm:t>
        <a:bodyPr/>
        <a:lstStyle/>
        <a:p>
          <a:r>
            <a:rPr lang="en-US" dirty="0" smtClean="0">
              <a:latin typeface="Garamond"/>
              <a:cs typeface="Garamond"/>
            </a:rPr>
            <a:t>Long waiting times to receive care and obtain refills</a:t>
          </a:r>
          <a:endParaRPr lang="en-US" dirty="0">
            <a:latin typeface="Garamond"/>
            <a:cs typeface="Garamond"/>
          </a:endParaRPr>
        </a:p>
      </dgm:t>
    </dgm:pt>
    <dgm:pt modelId="{881EE389-41E1-6B4E-89C6-64578679476D}" type="sibTrans" cxnId="{77A64976-50A8-1840-BE38-95F7BBFD4AA0}">
      <dgm:prSet/>
      <dgm:spPr/>
      <dgm:t>
        <a:bodyPr/>
        <a:lstStyle/>
        <a:p>
          <a:endParaRPr lang="en-US"/>
        </a:p>
      </dgm:t>
    </dgm:pt>
    <dgm:pt modelId="{A80AA38B-65FD-5645-B30B-892AA6FB0935}" type="parTrans" cxnId="{77A64976-50A8-1840-BE38-95F7BBFD4AA0}">
      <dgm:prSet/>
      <dgm:spPr/>
      <dgm:t>
        <a:bodyPr/>
        <a:lstStyle/>
        <a:p>
          <a:endParaRPr lang="en-US"/>
        </a:p>
      </dgm:t>
    </dgm:pt>
    <dgm:pt modelId="{76A1B179-5956-E24E-9891-EFE514DABD8F}">
      <dgm:prSet phldrT="[Text]"/>
      <dgm:spPr/>
      <dgm:t>
        <a:bodyPr/>
        <a:lstStyle/>
        <a:p>
          <a:r>
            <a:rPr lang="en-US" dirty="0" smtClean="0">
              <a:latin typeface="Garamond"/>
              <a:cs typeface="Garamond"/>
            </a:rPr>
            <a:t>Access to pharmacies</a:t>
          </a:r>
          <a:endParaRPr lang="en-US" dirty="0">
            <a:latin typeface="Garamond"/>
            <a:cs typeface="Garamond"/>
          </a:endParaRPr>
        </a:p>
      </dgm:t>
    </dgm:pt>
    <dgm:pt modelId="{744DAE45-C23D-6746-A109-CA337F92FCE8}" type="sibTrans" cxnId="{8CED68A5-643B-C948-A51E-C498E6DF8A67}">
      <dgm:prSet/>
      <dgm:spPr/>
      <dgm:t>
        <a:bodyPr/>
        <a:lstStyle/>
        <a:p>
          <a:endParaRPr lang="en-US"/>
        </a:p>
      </dgm:t>
    </dgm:pt>
    <dgm:pt modelId="{7F4C3D32-D5F6-8F49-B130-801DDDBD0970}" type="parTrans" cxnId="{8CED68A5-643B-C948-A51E-C498E6DF8A67}">
      <dgm:prSet/>
      <dgm:spPr/>
      <dgm:t>
        <a:bodyPr/>
        <a:lstStyle/>
        <a:p>
          <a:endParaRPr lang="en-US"/>
        </a:p>
      </dgm:t>
    </dgm:pt>
    <dgm:pt modelId="{B783D7B8-7D41-094B-8E3B-A4CAC2DB5E7C}" type="pres">
      <dgm:prSet presAssocID="{DECAEC2B-06CE-2943-84FE-FBAE9A81FE90}" presName="Name0" presStyleCnt="0">
        <dgm:presLayoutVars>
          <dgm:dir/>
          <dgm:animLvl val="lvl"/>
          <dgm:resizeHandles val="exact"/>
        </dgm:presLayoutVars>
      </dgm:prSet>
      <dgm:spPr/>
      <dgm:t>
        <a:bodyPr/>
        <a:lstStyle/>
        <a:p>
          <a:endParaRPr lang="en-US"/>
        </a:p>
      </dgm:t>
    </dgm:pt>
    <dgm:pt modelId="{5BCC304A-96E3-C044-AA20-4CAF62CC9521}" type="pres">
      <dgm:prSet presAssocID="{A424FCE4-11EE-1046-A07E-49F6AE756720}" presName="composite" presStyleCnt="0"/>
      <dgm:spPr/>
      <dgm:t>
        <a:bodyPr/>
        <a:lstStyle/>
        <a:p>
          <a:endParaRPr lang="en-US"/>
        </a:p>
      </dgm:t>
    </dgm:pt>
    <dgm:pt modelId="{8913A7FE-1AD9-9747-A52A-5743E6875861}" type="pres">
      <dgm:prSet presAssocID="{A424FCE4-11EE-1046-A07E-49F6AE756720}" presName="parTx" presStyleLbl="alignNode1" presStyleIdx="0" presStyleCnt="3">
        <dgm:presLayoutVars>
          <dgm:chMax val="0"/>
          <dgm:chPref val="0"/>
          <dgm:bulletEnabled val="1"/>
        </dgm:presLayoutVars>
      </dgm:prSet>
      <dgm:spPr/>
      <dgm:t>
        <a:bodyPr/>
        <a:lstStyle/>
        <a:p>
          <a:endParaRPr lang="en-US"/>
        </a:p>
      </dgm:t>
    </dgm:pt>
    <dgm:pt modelId="{D984ED3D-2143-4047-8CC5-5A0FCB2DF336}" type="pres">
      <dgm:prSet presAssocID="{A424FCE4-11EE-1046-A07E-49F6AE756720}" presName="desTx" presStyleLbl="alignAccFollowNode1" presStyleIdx="0" presStyleCnt="3">
        <dgm:presLayoutVars>
          <dgm:bulletEnabled val="1"/>
        </dgm:presLayoutVars>
      </dgm:prSet>
      <dgm:spPr/>
      <dgm:t>
        <a:bodyPr/>
        <a:lstStyle/>
        <a:p>
          <a:endParaRPr lang="en-US"/>
        </a:p>
      </dgm:t>
    </dgm:pt>
    <dgm:pt modelId="{297FF240-F72E-6247-A13E-1D59B86354AC}" type="pres">
      <dgm:prSet presAssocID="{43D94DA8-94BD-CB41-94C7-39AB8B92ED7B}" presName="space" presStyleCnt="0"/>
      <dgm:spPr/>
      <dgm:t>
        <a:bodyPr/>
        <a:lstStyle/>
        <a:p>
          <a:endParaRPr lang="en-US"/>
        </a:p>
      </dgm:t>
    </dgm:pt>
    <dgm:pt modelId="{71E5A4DC-8335-DF48-9A74-6C9C0643CD58}" type="pres">
      <dgm:prSet presAssocID="{802CF8F1-8395-F24B-B240-FEB7622A3A83}" presName="composite" presStyleCnt="0"/>
      <dgm:spPr/>
      <dgm:t>
        <a:bodyPr/>
        <a:lstStyle/>
        <a:p>
          <a:endParaRPr lang="en-US"/>
        </a:p>
      </dgm:t>
    </dgm:pt>
    <dgm:pt modelId="{BA5E9170-4DF8-564D-B218-BED14F22FD09}" type="pres">
      <dgm:prSet presAssocID="{802CF8F1-8395-F24B-B240-FEB7622A3A83}" presName="parTx" presStyleLbl="alignNode1" presStyleIdx="1" presStyleCnt="3">
        <dgm:presLayoutVars>
          <dgm:chMax val="0"/>
          <dgm:chPref val="0"/>
          <dgm:bulletEnabled val="1"/>
        </dgm:presLayoutVars>
      </dgm:prSet>
      <dgm:spPr/>
      <dgm:t>
        <a:bodyPr/>
        <a:lstStyle/>
        <a:p>
          <a:endParaRPr lang="en-US"/>
        </a:p>
      </dgm:t>
    </dgm:pt>
    <dgm:pt modelId="{BEB5FD32-C0CE-FC40-8DE7-AD5E23E4AE26}" type="pres">
      <dgm:prSet presAssocID="{802CF8F1-8395-F24B-B240-FEB7622A3A83}" presName="desTx" presStyleLbl="alignAccFollowNode1" presStyleIdx="1" presStyleCnt="3">
        <dgm:presLayoutVars>
          <dgm:bulletEnabled val="1"/>
        </dgm:presLayoutVars>
      </dgm:prSet>
      <dgm:spPr/>
      <dgm:t>
        <a:bodyPr/>
        <a:lstStyle/>
        <a:p>
          <a:endParaRPr lang="en-US"/>
        </a:p>
      </dgm:t>
    </dgm:pt>
    <dgm:pt modelId="{92D67039-771F-9347-9028-9FCA553A3A67}" type="pres">
      <dgm:prSet presAssocID="{C77A44AC-32A1-7445-B289-B4C2A812CC24}" presName="space" presStyleCnt="0"/>
      <dgm:spPr/>
      <dgm:t>
        <a:bodyPr/>
        <a:lstStyle/>
        <a:p>
          <a:endParaRPr lang="en-US"/>
        </a:p>
      </dgm:t>
    </dgm:pt>
    <dgm:pt modelId="{A176ED9B-BFFD-264F-BF7E-C16CF2F21E75}" type="pres">
      <dgm:prSet presAssocID="{921BD210-BBD7-D949-92CA-8AB6595322EC}" presName="composite" presStyleCnt="0"/>
      <dgm:spPr/>
      <dgm:t>
        <a:bodyPr/>
        <a:lstStyle/>
        <a:p>
          <a:endParaRPr lang="en-US"/>
        </a:p>
      </dgm:t>
    </dgm:pt>
    <dgm:pt modelId="{C4841B4A-ED07-C14F-9E64-CC42F21FE3B5}" type="pres">
      <dgm:prSet presAssocID="{921BD210-BBD7-D949-92CA-8AB6595322EC}" presName="parTx" presStyleLbl="alignNode1" presStyleIdx="2" presStyleCnt="3">
        <dgm:presLayoutVars>
          <dgm:chMax val="0"/>
          <dgm:chPref val="0"/>
          <dgm:bulletEnabled val="1"/>
        </dgm:presLayoutVars>
      </dgm:prSet>
      <dgm:spPr/>
      <dgm:t>
        <a:bodyPr/>
        <a:lstStyle/>
        <a:p>
          <a:endParaRPr lang="en-US"/>
        </a:p>
      </dgm:t>
    </dgm:pt>
    <dgm:pt modelId="{13F764BA-6F71-274E-9B2C-C4E9BCD40575}" type="pres">
      <dgm:prSet presAssocID="{921BD210-BBD7-D949-92CA-8AB6595322EC}" presName="desTx" presStyleLbl="alignAccFollowNode1" presStyleIdx="2" presStyleCnt="3">
        <dgm:presLayoutVars>
          <dgm:bulletEnabled val="1"/>
        </dgm:presLayoutVars>
      </dgm:prSet>
      <dgm:spPr/>
      <dgm:t>
        <a:bodyPr/>
        <a:lstStyle/>
        <a:p>
          <a:endParaRPr lang="en-US"/>
        </a:p>
      </dgm:t>
    </dgm:pt>
  </dgm:ptLst>
  <dgm:cxnLst>
    <dgm:cxn modelId="{1DE5FAA1-3814-DE4D-94AC-A9B7C61587FF}" srcId="{A424FCE4-11EE-1046-A07E-49F6AE756720}" destId="{530E8BE5-F3C0-CC46-9CC1-823644208FD9}" srcOrd="6" destOrd="0" parTransId="{B2E8140B-B4D5-E544-A0C7-3B4F97C3B69C}" sibTransId="{F04BDE27-BB86-694B-9859-F6D9DFF8DACC}"/>
    <dgm:cxn modelId="{2A04A6D7-908A-0B40-B841-F470F2DB9D73}" type="presOf" srcId="{4A0C49AC-7B83-114C-B0D2-452FE746D755}" destId="{D984ED3D-2143-4047-8CC5-5A0FCB2DF336}" srcOrd="0" destOrd="4" presId="urn:microsoft.com/office/officeart/2005/8/layout/hList1"/>
    <dgm:cxn modelId="{77A64976-50A8-1840-BE38-95F7BBFD4AA0}" srcId="{921BD210-BBD7-D949-92CA-8AB6595322EC}" destId="{C8792920-4F6F-1A44-A3E3-52C4CAC49249}" srcOrd="2" destOrd="0" parTransId="{A80AA38B-65FD-5645-B30B-892AA6FB0935}" sibTransId="{881EE389-41E1-6B4E-89C6-64578679476D}"/>
    <dgm:cxn modelId="{60E4A787-3238-824D-B3F3-8E1B3FF4BD75}" type="presOf" srcId="{51885AA9-1D96-BA47-9F45-C1B21979B7EF}" destId="{D984ED3D-2143-4047-8CC5-5A0FCB2DF336}" srcOrd="0" destOrd="7" presId="urn:microsoft.com/office/officeart/2005/8/layout/hList1"/>
    <dgm:cxn modelId="{46F5EF82-EDEC-6941-8E0A-EA451E7C1398}" type="presOf" srcId="{3D099FA5-4202-B54A-9FAF-2CCC605A93A9}" destId="{BEB5FD32-C0CE-FC40-8DE7-AD5E23E4AE26}" srcOrd="0" destOrd="3" presId="urn:microsoft.com/office/officeart/2005/8/layout/hList1"/>
    <dgm:cxn modelId="{015AE306-714F-C04B-AB1F-767F43ADCD41}" type="presOf" srcId="{B2AC2367-7A51-FD4C-A180-F3267A860176}" destId="{D984ED3D-2143-4047-8CC5-5A0FCB2DF336}" srcOrd="0" destOrd="1" presId="urn:microsoft.com/office/officeart/2005/8/layout/hList1"/>
    <dgm:cxn modelId="{1CB27E24-1710-1C4E-8E4A-5A5C09D8EC36}" srcId="{A424FCE4-11EE-1046-A07E-49F6AE756720}" destId="{DDE974FC-1B56-6A48-87BA-760FD98B1501}" srcOrd="2" destOrd="0" parTransId="{DEF03DF5-47CA-6945-A373-AAAFCA92D10D}" sibTransId="{C300B945-3648-C146-BE1B-5104CCAFE812}"/>
    <dgm:cxn modelId="{689ACFF2-0AE0-8A47-A22A-A46E4BF18D72}" type="presOf" srcId="{802CF8F1-8395-F24B-B240-FEB7622A3A83}" destId="{BA5E9170-4DF8-564D-B218-BED14F22FD09}" srcOrd="0" destOrd="0" presId="urn:microsoft.com/office/officeart/2005/8/layout/hList1"/>
    <dgm:cxn modelId="{4CF9D2F5-6094-1443-ACBD-54675DB0D1D3}" type="presOf" srcId="{A424FCE4-11EE-1046-A07E-49F6AE756720}" destId="{8913A7FE-1AD9-9747-A52A-5743E6875861}" srcOrd="0" destOrd="0" presId="urn:microsoft.com/office/officeart/2005/8/layout/hList1"/>
    <dgm:cxn modelId="{98E4B4F4-0A8A-8D45-AF3A-5AC37EBB3A68}" srcId="{921BD210-BBD7-D949-92CA-8AB6595322EC}" destId="{FD36E2E7-F36D-7849-9EFB-18464205E880}" srcOrd="3" destOrd="0" parTransId="{FAC80A2B-E310-9843-827F-24A784F2FA4E}" sibTransId="{70C13B4C-CEB9-2D4B-88E9-596582CE845F}"/>
    <dgm:cxn modelId="{61CF4E49-E3D3-AD41-9136-EA60AD942585}" srcId="{A424FCE4-11EE-1046-A07E-49F6AE756720}" destId="{71E0245F-69CA-6B4A-877F-4504A600D438}" srcOrd="3" destOrd="0" parTransId="{B0D01188-96A5-1C46-B065-B7A021B686E5}" sibTransId="{50E42CF7-38B5-B849-BE27-6F2A608D93BF}"/>
    <dgm:cxn modelId="{E589CDE7-AF24-0348-A4FD-301173C95750}" srcId="{A424FCE4-11EE-1046-A07E-49F6AE756720}" destId="{1F1090E0-83D7-BD41-8B07-AC56F66AC472}" srcOrd="0" destOrd="0" parTransId="{34649A8A-683D-6B4F-BFCD-BCBAFD96A358}" sibTransId="{EDA4DCFB-AA51-D549-AFAF-D8AC9E3DA656}"/>
    <dgm:cxn modelId="{4779908C-D80A-924F-AA78-A82A7F1020FA}" srcId="{921BD210-BBD7-D949-92CA-8AB6595322EC}" destId="{C2A94D90-6C69-EE4D-82D1-36A0729C37F8}" srcOrd="0" destOrd="0" parTransId="{45BDDF10-6531-0B4F-887F-B7A6D4156401}" sibTransId="{BBCA486E-5C37-4D4F-9EDA-F447D5A5D8A1}"/>
    <dgm:cxn modelId="{15902DC9-DD76-F645-93E8-8D09BF74836E}" srcId="{DECAEC2B-06CE-2943-84FE-FBAE9A81FE90}" destId="{A424FCE4-11EE-1046-A07E-49F6AE756720}" srcOrd="0" destOrd="0" parTransId="{9E6F602F-4F42-244A-B955-405BDEC28BF8}" sibTransId="{43D94DA8-94BD-CB41-94C7-39AB8B92ED7B}"/>
    <dgm:cxn modelId="{6F665892-B0BD-3D45-BB8E-34C1BE2B3BB4}" type="presOf" srcId="{921BD210-BBD7-D949-92CA-8AB6595322EC}" destId="{C4841B4A-ED07-C14F-9E64-CC42F21FE3B5}" srcOrd="0" destOrd="0" presId="urn:microsoft.com/office/officeart/2005/8/layout/hList1"/>
    <dgm:cxn modelId="{4818561E-F955-8A4C-A823-391EF39F9C70}" type="presOf" srcId="{69226571-8ED6-9849-BCD0-7F01AFE130C0}" destId="{D984ED3D-2143-4047-8CC5-5A0FCB2DF336}" srcOrd="0" destOrd="5" presId="urn:microsoft.com/office/officeart/2005/8/layout/hList1"/>
    <dgm:cxn modelId="{086AAFA8-8017-7C46-9DD0-7984F35FDE5D}" type="presOf" srcId="{76A1B179-5956-E24E-9891-EFE514DABD8F}" destId="{13F764BA-6F71-274E-9B2C-C4E9BCD40575}" srcOrd="0" destOrd="1" presId="urn:microsoft.com/office/officeart/2005/8/layout/hList1"/>
    <dgm:cxn modelId="{9BA0D3E3-C239-AC49-89D0-32CFAA9CDA6E}" srcId="{802CF8F1-8395-F24B-B240-FEB7622A3A83}" destId="{1BCF8264-8128-7148-9EA0-78ACC65F53E4}" srcOrd="2" destOrd="0" parTransId="{FFA559EA-5C7B-A44E-9F75-9471F10893FE}" sibTransId="{1FF57A55-A12F-7840-9BE2-62331A72E0B9}"/>
    <dgm:cxn modelId="{B6BD8056-5CF7-7845-A5B5-01A8C1CF971F}" srcId="{DECAEC2B-06CE-2943-84FE-FBAE9A81FE90}" destId="{921BD210-BBD7-D949-92CA-8AB6595322EC}" srcOrd="2" destOrd="0" parTransId="{4FCA3392-014B-2941-BE03-45803B942223}" sibTransId="{A3B9C8A4-48D1-634B-8301-3457523863D5}"/>
    <dgm:cxn modelId="{AD5DBBCF-7734-144D-98EB-13D7F8C0A152}" type="presOf" srcId="{C2A94D90-6C69-EE4D-82D1-36A0729C37F8}" destId="{13F764BA-6F71-274E-9B2C-C4E9BCD40575}" srcOrd="0" destOrd="0" presId="urn:microsoft.com/office/officeart/2005/8/layout/hList1"/>
    <dgm:cxn modelId="{778AD20F-6F40-9F47-8DDA-5FD6A1D88BC2}" srcId="{802CF8F1-8395-F24B-B240-FEB7622A3A83}" destId="{77E7857D-03F4-1149-A3CC-2A2759478526}" srcOrd="0" destOrd="0" parTransId="{7ED79D57-4270-7F44-9A1C-190755D3DD9B}" sibTransId="{B28C600B-F2D2-FD40-9167-A02AA244361C}"/>
    <dgm:cxn modelId="{3FE17AFE-0EB4-6446-831A-BF3B7BD41AF8}" type="presOf" srcId="{DDE974FC-1B56-6A48-87BA-760FD98B1501}" destId="{D984ED3D-2143-4047-8CC5-5A0FCB2DF336}" srcOrd="0" destOrd="2" presId="urn:microsoft.com/office/officeart/2005/8/layout/hList1"/>
    <dgm:cxn modelId="{BBA4C06A-3A96-2F47-957E-40752EC93BED}" srcId="{802CF8F1-8395-F24B-B240-FEB7622A3A83}" destId="{3D099FA5-4202-B54A-9FAF-2CCC605A93A9}" srcOrd="3" destOrd="0" parTransId="{4D84372B-E387-A64D-B612-48422844385E}" sibTransId="{07CEF995-7A11-6E45-B533-FB8A9E21E8E0}"/>
    <dgm:cxn modelId="{29A26F8A-0819-0149-A0E8-B9C2FF380C4D}" type="presOf" srcId="{FD36E2E7-F36D-7849-9EFB-18464205E880}" destId="{13F764BA-6F71-274E-9B2C-C4E9BCD40575}" srcOrd="0" destOrd="3" presId="urn:microsoft.com/office/officeart/2005/8/layout/hList1"/>
    <dgm:cxn modelId="{8762FA32-BDA4-054F-B8AE-A71D82D09807}" srcId="{802CF8F1-8395-F24B-B240-FEB7622A3A83}" destId="{E4E1A7B1-5961-6940-818D-9B6F5E692DF8}" srcOrd="1" destOrd="0" parTransId="{F3527FAA-591A-1E41-B1E4-5DF121B5A6C4}" sibTransId="{E3E98D72-2EDA-C449-983C-AA5EF00D566A}"/>
    <dgm:cxn modelId="{0B28DA3C-D33E-9F4E-9B38-3B25C0B419DE}" srcId="{DECAEC2B-06CE-2943-84FE-FBAE9A81FE90}" destId="{802CF8F1-8395-F24B-B240-FEB7622A3A83}" srcOrd="1" destOrd="0" parTransId="{4C20E933-EA91-DE48-90AB-2871DFEB8B4B}" sibTransId="{C77A44AC-32A1-7445-B289-B4C2A812CC24}"/>
    <dgm:cxn modelId="{8FCF53C2-BBAA-B24C-9A67-85E495DD3214}" type="presOf" srcId="{C035703E-35AB-6643-8012-D2218BA84945}" destId="{D984ED3D-2143-4047-8CC5-5A0FCB2DF336}" srcOrd="0" destOrd="8" presId="urn:microsoft.com/office/officeart/2005/8/layout/hList1"/>
    <dgm:cxn modelId="{765F4FED-D038-C74A-B2D7-849BC7F41BE0}" srcId="{A424FCE4-11EE-1046-A07E-49F6AE756720}" destId="{C035703E-35AB-6643-8012-D2218BA84945}" srcOrd="8" destOrd="0" parTransId="{2F550186-F7A1-4142-8F65-3A6D46455630}" sibTransId="{3F6B7E8F-AEE0-1745-BFB6-9B4582FD80A0}"/>
    <dgm:cxn modelId="{A855E2CD-0FB3-854E-A02E-74EB9C5B7CBA}" type="presOf" srcId="{77E7857D-03F4-1149-A3CC-2A2759478526}" destId="{BEB5FD32-C0CE-FC40-8DE7-AD5E23E4AE26}" srcOrd="0" destOrd="0" presId="urn:microsoft.com/office/officeart/2005/8/layout/hList1"/>
    <dgm:cxn modelId="{D8441262-9548-6046-977B-9C115B24A557}" type="presOf" srcId="{C8792920-4F6F-1A44-A3E3-52C4CAC49249}" destId="{13F764BA-6F71-274E-9B2C-C4E9BCD40575}" srcOrd="0" destOrd="2" presId="urn:microsoft.com/office/officeart/2005/8/layout/hList1"/>
    <dgm:cxn modelId="{DC206B7B-ADA5-EF4B-B32E-85B57944311E}" type="presOf" srcId="{530E8BE5-F3C0-CC46-9CC1-823644208FD9}" destId="{D984ED3D-2143-4047-8CC5-5A0FCB2DF336}" srcOrd="0" destOrd="6" presId="urn:microsoft.com/office/officeart/2005/8/layout/hList1"/>
    <dgm:cxn modelId="{A3DC94FC-C127-0A4C-9F38-EF32AD3822CE}" srcId="{A424FCE4-11EE-1046-A07E-49F6AE756720}" destId="{69226571-8ED6-9849-BCD0-7F01AFE130C0}" srcOrd="5" destOrd="0" parTransId="{7AA26A43-8FF5-2B49-9122-DDBCE766CAB2}" sibTransId="{DB888DA2-2CA6-1B40-AF8F-8A39EB5666FD}"/>
    <dgm:cxn modelId="{E86B441E-E7DA-8D4C-A5CC-41A703F716C6}" srcId="{A424FCE4-11EE-1046-A07E-49F6AE756720}" destId="{51885AA9-1D96-BA47-9F45-C1B21979B7EF}" srcOrd="7" destOrd="0" parTransId="{98A3A617-4BC1-BE49-85C5-33831A9BF7D2}" sibTransId="{60CCAA6F-6F5B-1840-AE28-9DB34700529D}"/>
    <dgm:cxn modelId="{2F020C88-C3F6-374B-B0F0-703FB758E717}" type="presOf" srcId="{1BCF8264-8128-7148-9EA0-78ACC65F53E4}" destId="{BEB5FD32-C0CE-FC40-8DE7-AD5E23E4AE26}" srcOrd="0" destOrd="2" presId="urn:microsoft.com/office/officeart/2005/8/layout/hList1"/>
    <dgm:cxn modelId="{8CED68A5-643B-C948-A51E-C498E6DF8A67}" srcId="{921BD210-BBD7-D949-92CA-8AB6595322EC}" destId="{76A1B179-5956-E24E-9891-EFE514DABD8F}" srcOrd="1" destOrd="0" parTransId="{7F4C3D32-D5F6-8F49-B130-801DDDBD0970}" sibTransId="{744DAE45-C23D-6746-A109-CA337F92FCE8}"/>
    <dgm:cxn modelId="{24C3B5AD-A8B1-E140-84F9-111A181B7635}" type="presOf" srcId="{E4E1A7B1-5961-6940-818D-9B6F5E692DF8}" destId="{BEB5FD32-C0CE-FC40-8DE7-AD5E23E4AE26}" srcOrd="0" destOrd="1" presId="urn:microsoft.com/office/officeart/2005/8/layout/hList1"/>
    <dgm:cxn modelId="{F86FFB1D-4888-A44A-819F-523A785C18C7}" type="presOf" srcId="{DECAEC2B-06CE-2943-84FE-FBAE9A81FE90}" destId="{B783D7B8-7D41-094B-8E3B-A4CAC2DB5E7C}" srcOrd="0" destOrd="0" presId="urn:microsoft.com/office/officeart/2005/8/layout/hList1"/>
    <dgm:cxn modelId="{DD8CD0A3-D815-9D4C-982D-3F34BE23E585}" type="presOf" srcId="{1F1090E0-83D7-BD41-8B07-AC56F66AC472}" destId="{D984ED3D-2143-4047-8CC5-5A0FCB2DF336}" srcOrd="0" destOrd="0" presId="urn:microsoft.com/office/officeart/2005/8/layout/hList1"/>
    <dgm:cxn modelId="{D564F052-8A9D-A245-9148-03246A9C35F1}" srcId="{A424FCE4-11EE-1046-A07E-49F6AE756720}" destId="{B2AC2367-7A51-FD4C-A180-F3267A860176}" srcOrd="1" destOrd="0" parTransId="{5D00CCF1-BD01-A646-AAC2-710F7E89E0CE}" sibTransId="{85926C5E-2E12-DC4B-876D-EA31522A18AF}"/>
    <dgm:cxn modelId="{A0E5527F-944B-F740-8039-C05018D579DA}" type="presOf" srcId="{71E0245F-69CA-6B4A-877F-4504A600D438}" destId="{D984ED3D-2143-4047-8CC5-5A0FCB2DF336}" srcOrd="0" destOrd="3" presId="urn:microsoft.com/office/officeart/2005/8/layout/hList1"/>
    <dgm:cxn modelId="{92B0EA6B-0066-5F4C-A747-B3491C6F221D}" srcId="{A424FCE4-11EE-1046-A07E-49F6AE756720}" destId="{4A0C49AC-7B83-114C-B0D2-452FE746D755}" srcOrd="4" destOrd="0" parTransId="{B45E0BAB-A0E0-3740-9AA8-8608C190B3B9}" sibTransId="{3C9EC648-67B5-F346-9CCF-303F3B6EC3AE}"/>
    <dgm:cxn modelId="{947CCB52-4B51-0C4C-A3CE-A1CD03245986}" type="presParOf" srcId="{B783D7B8-7D41-094B-8E3B-A4CAC2DB5E7C}" destId="{5BCC304A-96E3-C044-AA20-4CAF62CC9521}" srcOrd="0" destOrd="0" presId="urn:microsoft.com/office/officeart/2005/8/layout/hList1"/>
    <dgm:cxn modelId="{3AACD835-90E5-1845-B299-B3DD4FDA770D}" type="presParOf" srcId="{5BCC304A-96E3-C044-AA20-4CAF62CC9521}" destId="{8913A7FE-1AD9-9747-A52A-5743E6875861}" srcOrd="0" destOrd="0" presId="urn:microsoft.com/office/officeart/2005/8/layout/hList1"/>
    <dgm:cxn modelId="{99A9D7BE-2E36-4648-BF79-503142259B69}" type="presParOf" srcId="{5BCC304A-96E3-C044-AA20-4CAF62CC9521}" destId="{D984ED3D-2143-4047-8CC5-5A0FCB2DF336}" srcOrd="1" destOrd="0" presId="urn:microsoft.com/office/officeart/2005/8/layout/hList1"/>
    <dgm:cxn modelId="{A778A2F5-CDF7-0547-A885-BEE618A23F0F}" type="presParOf" srcId="{B783D7B8-7D41-094B-8E3B-A4CAC2DB5E7C}" destId="{297FF240-F72E-6247-A13E-1D59B86354AC}" srcOrd="1" destOrd="0" presId="urn:microsoft.com/office/officeart/2005/8/layout/hList1"/>
    <dgm:cxn modelId="{BDC9E39A-F799-A54C-89A4-96A2BB281835}" type="presParOf" srcId="{B783D7B8-7D41-094B-8E3B-A4CAC2DB5E7C}" destId="{71E5A4DC-8335-DF48-9A74-6C9C0643CD58}" srcOrd="2" destOrd="0" presId="urn:microsoft.com/office/officeart/2005/8/layout/hList1"/>
    <dgm:cxn modelId="{6AD4EF77-BC7C-0243-BC0A-197907957E80}" type="presParOf" srcId="{71E5A4DC-8335-DF48-9A74-6C9C0643CD58}" destId="{BA5E9170-4DF8-564D-B218-BED14F22FD09}" srcOrd="0" destOrd="0" presId="urn:microsoft.com/office/officeart/2005/8/layout/hList1"/>
    <dgm:cxn modelId="{14F5AC57-467B-864E-B22A-0F7C8E419A04}" type="presParOf" srcId="{71E5A4DC-8335-DF48-9A74-6C9C0643CD58}" destId="{BEB5FD32-C0CE-FC40-8DE7-AD5E23E4AE26}" srcOrd="1" destOrd="0" presId="urn:microsoft.com/office/officeart/2005/8/layout/hList1"/>
    <dgm:cxn modelId="{1F1256C3-FA9B-D14F-AE13-A7114959D49C}" type="presParOf" srcId="{B783D7B8-7D41-094B-8E3B-A4CAC2DB5E7C}" destId="{92D67039-771F-9347-9028-9FCA553A3A67}" srcOrd="3" destOrd="0" presId="urn:microsoft.com/office/officeart/2005/8/layout/hList1"/>
    <dgm:cxn modelId="{3ABEB26F-B08F-824B-A5F4-A299A3B69FAA}" type="presParOf" srcId="{B783D7B8-7D41-094B-8E3B-A4CAC2DB5E7C}" destId="{A176ED9B-BFFD-264F-BF7E-C16CF2F21E75}" srcOrd="4" destOrd="0" presId="urn:microsoft.com/office/officeart/2005/8/layout/hList1"/>
    <dgm:cxn modelId="{31DA565B-9CC9-564C-BF03-1E0D17A5BF40}" type="presParOf" srcId="{A176ED9B-BFFD-264F-BF7E-C16CF2F21E75}" destId="{C4841B4A-ED07-C14F-9E64-CC42F21FE3B5}" srcOrd="0" destOrd="0" presId="urn:microsoft.com/office/officeart/2005/8/layout/hList1"/>
    <dgm:cxn modelId="{DC52FEFB-293D-CD4E-9539-86359AE1C3A8}" type="presParOf" srcId="{A176ED9B-BFFD-264F-BF7E-C16CF2F21E75}" destId="{13F764BA-6F71-274E-9B2C-C4E9BCD4057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3A7FE-1AD9-9747-A52A-5743E6875861}">
      <dsp:nvSpPr>
        <dsp:cNvPr id="0" name=""/>
        <dsp:cNvSpPr/>
      </dsp:nvSpPr>
      <dsp:spPr>
        <a:xfrm>
          <a:off x="2295" y="58602"/>
          <a:ext cx="2238039"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latin typeface="Arial Narrow"/>
              <a:cs typeface="Arial Narrow"/>
            </a:rPr>
            <a:t>Structural</a:t>
          </a:r>
          <a:endParaRPr lang="en-US" sz="2000" b="1" kern="1200" dirty="0">
            <a:latin typeface="Arial Narrow"/>
            <a:cs typeface="Arial Narrow"/>
          </a:endParaRPr>
        </a:p>
      </dsp:txBody>
      <dsp:txXfrm>
        <a:off x="2295" y="58602"/>
        <a:ext cx="2238039" cy="518400"/>
      </dsp:txXfrm>
    </dsp:sp>
    <dsp:sp modelId="{D984ED3D-2143-4047-8CC5-5A0FCB2DF336}">
      <dsp:nvSpPr>
        <dsp:cNvPr id="0" name=""/>
        <dsp:cNvSpPr/>
      </dsp:nvSpPr>
      <dsp:spPr>
        <a:xfrm>
          <a:off x="2295" y="577002"/>
          <a:ext cx="2238039" cy="380939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latin typeface="Garamond" panose="02020404030301010803" pitchFamily="18" charset="0"/>
            </a:rPr>
            <a:t>Policies</a:t>
          </a:r>
          <a:endParaRPr lang="en-US" sz="2100" kern="1200" dirty="0">
            <a:latin typeface="Garamond" panose="02020404030301010803" pitchFamily="18" charset="0"/>
          </a:endParaRPr>
        </a:p>
        <a:p>
          <a:pPr marL="228600" lvl="1" indent="-228600" algn="l" defTabSz="933450">
            <a:lnSpc>
              <a:spcPct val="90000"/>
            </a:lnSpc>
            <a:spcBef>
              <a:spcPct val="0"/>
            </a:spcBef>
            <a:spcAft>
              <a:spcPct val="15000"/>
            </a:spcAft>
            <a:buChar char="••"/>
          </a:pPr>
          <a:r>
            <a:rPr lang="en-US" sz="2100" kern="1200" dirty="0" smtClean="0">
              <a:latin typeface="Garamond" panose="02020404030301010803" pitchFamily="18" charset="0"/>
            </a:rPr>
            <a:t>Laws</a:t>
          </a:r>
          <a:endParaRPr lang="en-US" sz="2100" kern="1200" dirty="0">
            <a:latin typeface="Garamond" panose="02020404030301010803" pitchFamily="18" charset="0"/>
          </a:endParaRPr>
        </a:p>
        <a:p>
          <a:pPr marL="228600" lvl="1" indent="-228600" algn="l" defTabSz="933450">
            <a:lnSpc>
              <a:spcPct val="90000"/>
            </a:lnSpc>
            <a:spcBef>
              <a:spcPct val="0"/>
            </a:spcBef>
            <a:spcAft>
              <a:spcPct val="15000"/>
            </a:spcAft>
            <a:buChar char="••"/>
          </a:pPr>
          <a:r>
            <a:rPr lang="en-US" sz="2100" kern="1200" dirty="0" smtClean="0">
              <a:latin typeface="Garamond" panose="02020404030301010803" pitchFamily="18" charset="0"/>
            </a:rPr>
            <a:t>Regulatory environment</a:t>
          </a:r>
          <a:endParaRPr lang="en-US" sz="2100" kern="1200" dirty="0">
            <a:latin typeface="Garamond" panose="02020404030301010803" pitchFamily="18" charset="0"/>
          </a:endParaRPr>
        </a:p>
        <a:p>
          <a:pPr marL="228600" lvl="1" indent="-228600" algn="l" defTabSz="933450">
            <a:lnSpc>
              <a:spcPct val="90000"/>
            </a:lnSpc>
            <a:spcBef>
              <a:spcPct val="0"/>
            </a:spcBef>
            <a:spcAft>
              <a:spcPct val="15000"/>
            </a:spcAft>
            <a:buChar char="••"/>
          </a:pPr>
          <a:r>
            <a:rPr lang="en-US" sz="2100" kern="1200" dirty="0" smtClean="0">
              <a:latin typeface="Garamond" panose="02020404030301010803" pitchFamily="18" charset="0"/>
            </a:rPr>
            <a:t>Culture</a:t>
          </a:r>
          <a:endParaRPr lang="en-US" sz="2100" kern="1200" dirty="0">
            <a:latin typeface="Garamond" panose="02020404030301010803" pitchFamily="18" charset="0"/>
          </a:endParaRPr>
        </a:p>
        <a:p>
          <a:pPr marL="228600" lvl="1" indent="-228600" algn="l" defTabSz="933450">
            <a:lnSpc>
              <a:spcPct val="90000"/>
            </a:lnSpc>
            <a:spcBef>
              <a:spcPct val="0"/>
            </a:spcBef>
            <a:spcAft>
              <a:spcPct val="15000"/>
            </a:spcAft>
            <a:buChar char="••"/>
          </a:pPr>
          <a:r>
            <a:rPr lang="en-US" sz="2100" kern="1200" dirty="0" smtClean="0">
              <a:latin typeface="Garamond" panose="02020404030301010803" pitchFamily="18" charset="0"/>
            </a:rPr>
            <a:t>Cash transfers</a:t>
          </a:r>
          <a:endParaRPr lang="en-US" sz="2100" kern="1200" dirty="0">
            <a:latin typeface="Garamond" panose="02020404030301010803" pitchFamily="18" charset="0"/>
          </a:endParaRPr>
        </a:p>
      </dsp:txBody>
      <dsp:txXfrm>
        <a:off x="2295" y="577002"/>
        <a:ext cx="2238039" cy="3809395"/>
      </dsp:txXfrm>
    </dsp:sp>
    <dsp:sp modelId="{BA5E9170-4DF8-564D-B218-BED14F22FD09}">
      <dsp:nvSpPr>
        <dsp:cNvPr id="0" name=""/>
        <dsp:cNvSpPr/>
      </dsp:nvSpPr>
      <dsp:spPr>
        <a:xfrm>
          <a:off x="2553661" y="58602"/>
          <a:ext cx="2238039"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latin typeface="Arial Narrow"/>
              <a:cs typeface="Arial Narrow"/>
            </a:rPr>
            <a:t>Behavioral</a:t>
          </a:r>
          <a:endParaRPr lang="en-US" sz="2400" b="1" kern="1200" dirty="0">
            <a:latin typeface="Arial Narrow"/>
            <a:cs typeface="Arial Narrow"/>
          </a:endParaRPr>
        </a:p>
      </dsp:txBody>
      <dsp:txXfrm>
        <a:off x="2553661" y="58602"/>
        <a:ext cx="2238039" cy="518400"/>
      </dsp:txXfrm>
    </dsp:sp>
    <dsp:sp modelId="{BEB5FD32-C0CE-FC40-8DE7-AD5E23E4AE26}">
      <dsp:nvSpPr>
        <dsp:cNvPr id="0" name=""/>
        <dsp:cNvSpPr/>
      </dsp:nvSpPr>
      <dsp:spPr>
        <a:xfrm>
          <a:off x="2553661" y="577002"/>
          <a:ext cx="2238039" cy="380939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latin typeface="Garamond" panose="02020404030301010803" pitchFamily="18" charset="0"/>
            </a:rPr>
            <a:t>Education</a:t>
          </a:r>
          <a:endParaRPr lang="en-US" sz="2100" kern="1200" dirty="0">
            <a:latin typeface="Garamond" panose="02020404030301010803" pitchFamily="18" charset="0"/>
          </a:endParaRPr>
        </a:p>
        <a:p>
          <a:pPr marL="228600" lvl="1" indent="-228600" algn="l" defTabSz="933450">
            <a:lnSpc>
              <a:spcPct val="90000"/>
            </a:lnSpc>
            <a:spcBef>
              <a:spcPct val="0"/>
            </a:spcBef>
            <a:spcAft>
              <a:spcPct val="15000"/>
            </a:spcAft>
            <a:buChar char="••"/>
          </a:pPr>
          <a:r>
            <a:rPr lang="en-US" sz="2100" kern="1200" dirty="0" smtClean="0">
              <a:latin typeface="Garamond" panose="02020404030301010803" pitchFamily="18" charset="0"/>
            </a:rPr>
            <a:t>Counselling</a:t>
          </a:r>
          <a:endParaRPr lang="en-US" sz="2100" kern="1200" dirty="0">
            <a:latin typeface="Garamond" panose="02020404030301010803" pitchFamily="18" charset="0"/>
          </a:endParaRPr>
        </a:p>
        <a:p>
          <a:pPr marL="228600" lvl="1" indent="-228600" algn="l" defTabSz="933450">
            <a:lnSpc>
              <a:spcPct val="90000"/>
            </a:lnSpc>
            <a:spcBef>
              <a:spcPct val="0"/>
            </a:spcBef>
            <a:spcAft>
              <a:spcPct val="15000"/>
            </a:spcAft>
            <a:buChar char="••"/>
          </a:pPr>
          <a:r>
            <a:rPr lang="en-US" sz="2100" kern="1200" dirty="0" smtClean="0">
              <a:latin typeface="Garamond" panose="02020404030301010803" pitchFamily="18" charset="0"/>
            </a:rPr>
            <a:t>Stigma reduction</a:t>
          </a:r>
          <a:endParaRPr lang="en-US" sz="2100" kern="1200" dirty="0">
            <a:latin typeface="Garamond" panose="02020404030301010803" pitchFamily="18" charset="0"/>
          </a:endParaRPr>
        </a:p>
        <a:p>
          <a:pPr marL="228600" lvl="1" indent="-228600" algn="l" defTabSz="933450">
            <a:lnSpc>
              <a:spcPct val="90000"/>
            </a:lnSpc>
            <a:spcBef>
              <a:spcPct val="0"/>
            </a:spcBef>
            <a:spcAft>
              <a:spcPct val="15000"/>
            </a:spcAft>
            <a:buChar char="••"/>
          </a:pPr>
          <a:r>
            <a:rPr lang="en-US" sz="2100" kern="1200" dirty="0" smtClean="0">
              <a:latin typeface="Garamond" panose="02020404030301010803" pitchFamily="18" charset="0"/>
            </a:rPr>
            <a:t>Harm reduction</a:t>
          </a:r>
          <a:endParaRPr lang="en-US" sz="2100" kern="1200" dirty="0">
            <a:latin typeface="Garamond" panose="02020404030301010803" pitchFamily="18" charset="0"/>
          </a:endParaRPr>
        </a:p>
        <a:p>
          <a:pPr marL="228600" lvl="1" indent="-228600" algn="l" defTabSz="933450">
            <a:lnSpc>
              <a:spcPct val="90000"/>
            </a:lnSpc>
            <a:spcBef>
              <a:spcPct val="0"/>
            </a:spcBef>
            <a:spcAft>
              <a:spcPct val="15000"/>
            </a:spcAft>
            <a:buChar char="••"/>
          </a:pPr>
          <a:r>
            <a:rPr lang="en-US" sz="2100" kern="1200" dirty="0" smtClean="0">
              <a:latin typeface="Garamond" panose="02020404030301010803" pitchFamily="18" charset="0"/>
            </a:rPr>
            <a:t>Adherence interventions </a:t>
          </a:r>
          <a:endParaRPr lang="en-US" sz="2100" kern="1200" dirty="0">
            <a:latin typeface="Garamond" panose="02020404030301010803" pitchFamily="18" charset="0"/>
          </a:endParaRPr>
        </a:p>
      </dsp:txBody>
      <dsp:txXfrm>
        <a:off x="2553661" y="577002"/>
        <a:ext cx="2238039" cy="3809395"/>
      </dsp:txXfrm>
    </dsp:sp>
    <dsp:sp modelId="{C4841B4A-ED07-C14F-9E64-CC42F21FE3B5}">
      <dsp:nvSpPr>
        <dsp:cNvPr id="0" name=""/>
        <dsp:cNvSpPr/>
      </dsp:nvSpPr>
      <dsp:spPr>
        <a:xfrm>
          <a:off x="5105026" y="58602"/>
          <a:ext cx="2238039"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latin typeface="Arial Narrow"/>
              <a:cs typeface="Arial Narrow"/>
            </a:rPr>
            <a:t>Biomedical</a:t>
          </a:r>
          <a:endParaRPr lang="en-US" sz="2000" b="1" kern="1200" dirty="0">
            <a:latin typeface="Arial Narrow"/>
            <a:cs typeface="Arial Narrow"/>
          </a:endParaRPr>
        </a:p>
      </dsp:txBody>
      <dsp:txXfrm>
        <a:off x="5105026" y="58602"/>
        <a:ext cx="2238039" cy="518400"/>
      </dsp:txXfrm>
    </dsp:sp>
    <dsp:sp modelId="{13F764BA-6F71-274E-9B2C-C4E9BCD40575}">
      <dsp:nvSpPr>
        <dsp:cNvPr id="0" name=""/>
        <dsp:cNvSpPr/>
      </dsp:nvSpPr>
      <dsp:spPr>
        <a:xfrm>
          <a:off x="5105026" y="577002"/>
          <a:ext cx="2238039" cy="380939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latin typeface="Garamond" panose="02020404030301010803" pitchFamily="18" charset="0"/>
            </a:rPr>
            <a:t>HIV testing</a:t>
          </a:r>
          <a:endParaRPr lang="en-US" sz="1800" kern="1200" dirty="0">
            <a:latin typeface="Garamond" panose="02020404030301010803" pitchFamily="18" charset="0"/>
          </a:endParaRPr>
        </a:p>
        <a:p>
          <a:pPr marL="171450" lvl="1" indent="-171450" algn="l" defTabSz="800100">
            <a:lnSpc>
              <a:spcPct val="90000"/>
            </a:lnSpc>
            <a:spcBef>
              <a:spcPct val="0"/>
            </a:spcBef>
            <a:spcAft>
              <a:spcPct val="15000"/>
            </a:spcAft>
            <a:buChar char="••"/>
          </a:pPr>
          <a:r>
            <a:rPr lang="en-US" sz="1800" kern="1200" dirty="0" smtClean="0">
              <a:latin typeface="Garamond" panose="02020404030301010803" pitchFamily="18" charset="0"/>
            </a:rPr>
            <a:t>Condoms</a:t>
          </a:r>
          <a:endParaRPr lang="en-US" sz="1800" kern="1200" dirty="0">
            <a:latin typeface="Garamond" panose="02020404030301010803" pitchFamily="18" charset="0"/>
          </a:endParaRPr>
        </a:p>
        <a:p>
          <a:pPr marL="171450" lvl="1" indent="-171450" algn="l" defTabSz="800100">
            <a:lnSpc>
              <a:spcPct val="90000"/>
            </a:lnSpc>
            <a:spcBef>
              <a:spcPct val="0"/>
            </a:spcBef>
            <a:spcAft>
              <a:spcPct val="15000"/>
            </a:spcAft>
            <a:buChar char="••"/>
          </a:pPr>
          <a:r>
            <a:rPr lang="en-US" sz="1800" kern="1200" dirty="0" smtClean="0">
              <a:latin typeface="Garamond" panose="02020404030301010803" pitchFamily="18" charset="0"/>
            </a:rPr>
            <a:t>VMMC</a:t>
          </a:r>
          <a:endParaRPr lang="en-US" sz="1800" kern="1200" dirty="0">
            <a:latin typeface="Garamond" panose="02020404030301010803" pitchFamily="18" charset="0"/>
          </a:endParaRPr>
        </a:p>
        <a:p>
          <a:pPr marL="171450" lvl="1" indent="-171450" algn="l" defTabSz="800100">
            <a:lnSpc>
              <a:spcPct val="90000"/>
            </a:lnSpc>
            <a:spcBef>
              <a:spcPct val="0"/>
            </a:spcBef>
            <a:spcAft>
              <a:spcPct val="15000"/>
            </a:spcAft>
            <a:buChar char="••"/>
          </a:pPr>
          <a:r>
            <a:rPr lang="en-US" sz="1800" kern="1200" dirty="0" smtClean="0">
              <a:latin typeface="Garamond" panose="02020404030301010803" pitchFamily="18" charset="0"/>
            </a:rPr>
            <a:t>PMTCT</a:t>
          </a:r>
          <a:endParaRPr lang="en-US" sz="1800" kern="1200" dirty="0">
            <a:latin typeface="Garamond" panose="02020404030301010803" pitchFamily="18" charset="0"/>
          </a:endParaRPr>
        </a:p>
        <a:p>
          <a:pPr marL="171450" lvl="1" indent="-171450" algn="l" defTabSz="800100">
            <a:lnSpc>
              <a:spcPct val="90000"/>
            </a:lnSpc>
            <a:spcBef>
              <a:spcPct val="0"/>
            </a:spcBef>
            <a:spcAft>
              <a:spcPct val="15000"/>
            </a:spcAft>
            <a:buChar char="••"/>
          </a:pPr>
          <a:r>
            <a:rPr lang="en-US" sz="1800" kern="1200" dirty="0" smtClean="0">
              <a:latin typeface="Garamond" panose="02020404030301010803" pitchFamily="18" charset="0"/>
            </a:rPr>
            <a:t>Treatment of STIs</a:t>
          </a:r>
          <a:endParaRPr lang="en-US" sz="1800" kern="1200" dirty="0">
            <a:latin typeface="Garamond" panose="02020404030301010803" pitchFamily="18" charset="0"/>
          </a:endParaRPr>
        </a:p>
        <a:p>
          <a:pPr marL="171450" lvl="1" indent="-171450" algn="l" defTabSz="800100">
            <a:lnSpc>
              <a:spcPct val="90000"/>
            </a:lnSpc>
            <a:spcBef>
              <a:spcPct val="0"/>
            </a:spcBef>
            <a:spcAft>
              <a:spcPct val="15000"/>
            </a:spcAft>
            <a:buChar char="••"/>
          </a:pPr>
          <a:r>
            <a:rPr lang="en-US" sz="1800" kern="1200" dirty="0" smtClean="0">
              <a:latin typeface="Garamond" panose="02020404030301010803" pitchFamily="18" charset="0"/>
            </a:rPr>
            <a:t>ARV</a:t>
          </a:r>
          <a:endParaRPr lang="en-US" sz="1800" kern="1200" dirty="0">
            <a:latin typeface="Garamond" panose="02020404030301010803" pitchFamily="18" charset="0"/>
          </a:endParaRPr>
        </a:p>
        <a:p>
          <a:pPr marL="342900" lvl="2" indent="-171450" algn="l" defTabSz="800100">
            <a:lnSpc>
              <a:spcPct val="90000"/>
            </a:lnSpc>
            <a:spcBef>
              <a:spcPct val="0"/>
            </a:spcBef>
            <a:spcAft>
              <a:spcPct val="15000"/>
            </a:spcAft>
            <a:buChar char="••"/>
          </a:pPr>
          <a:r>
            <a:rPr lang="en-US" sz="1800" kern="1200" dirty="0" smtClean="0">
              <a:latin typeface="Garamond" panose="02020404030301010803" pitchFamily="18" charset="0"/>
            </a:rPr>
            <a:t>Antiretroviral therapy for prevention (ART)</a:t>
          </a:r>
          <a:endParaRPr lang="en-US" sz="1800" kern="1200" dirty="0">
            <a:latin typeface="Garamond" panose="02020404030301010803" pitchFamily="18" charset="0"/>
          </a:endParaRPr>
        </a:p>
        <a:p>
          <a:pPr marL="342900" lvl="2" indent="-171450" algn="l" defTabSz="800100">
            <a:lnSpc>
              <a:spcPct val="90000"/>
            </a:lnSpc>
            <a:spcBef>
              <a:spcPct val="0"/>
            </a:spcBef>
            <a:spcAft>
              <a:spcPct val="15000"/>
            </a:spcAft>
            <a:buChar char="••"/>
          </a:pPr>
          <a:r>
            <a:rPr lang="en-US" sz="1800" kern="1200" dirty="0" smtClean="0">
              <a:latin typeface="Garamond" panose="02020404030301010803" pitchFamily="18" charset="0"/>
            </a:rPr>
            <a:t>Pre-Exposure Prophylaxis (PrEP)</a:t>
          </a:r>
          <a:endParaRPr lang="en-US" sz="1800" kern="1200" dirty="0">
            <a:latin typeface="Garamond" panose="02020404030301010803" pitchFamily="18" charset="0"/>
          </a:endParaRPr>
        </a:p>
        <a:p>
          <a:pPr marL="342900" lvl="2" indent="-171450" algn="l" defTabSz="800100">
            <a:lnSpc>
              <a:spcPct val="90000"/>
            </a:lnSpc>
            <a:spcBef>
              <a:spcPct val="0"/>
            </a:spcBef>
            <a:spcAft>
              <a:spcPct val="15000"/>
            </a:spcAft>
            <a:buChar char="••"/>
          </a:pPr>
          <a:r>
            <a:rPr lang="en-US" sz="1800" kern="1200" dirty="0" smtClean="0">
              <a:latin typeface="Garamond" panose="02020404030301010803" pitchFamily="18" charset="0"/>
            </a:rPr>
            <a:t>Post-Exposure Prophylaxis (PEP)</a:t>
          </a:r>
          <a:endParaRPr lang="en-US" sz="1800" kern="1200" dirty="0">
            <a:latin typeface="Garamond" panose="02020404030301010803" pitchFamily="18" charset="0"/>
          </a:endParaRPr>
        </a:p>
      </dsp:txBody>
      <dsp:txXfrm>
        <a:off x="5105026" y="577002"/>
        <a:ext cx="2238039" cy="38093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916A8E-4680-9E4E-A7D5-E5FB4975EA86}">
      <dsp:nvSpPr>
        <dsp:cNvPr id="0" name=""/>
        <dsp:cNvSpPr/>
      </dsp:nvSpPr>
      <dsp:spPr>
        <a:xfrm rot="5400000">
          <a:off x="5306749" y="-2308135"/>
          <a:ext cx="483040" cy="52219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smtClean="0">
              <a:latin typeface="Garamond" panose="02020404030301010803" pitchFamily="18" charset="0"/>
            </a:rPr>
            <a:t>Before</a:t>
          </a:r>
          <a:endParaRPr lang="en-US" sz="2500" kern="1200" dirty="0">
            <a:latin typeface="Garamond" panose="02020404030301010803" pitchFamily="18" charset="0"/>
          </a:endParaRPr>
        </a:p>
      </dsp:txBody>
      <dsp:txXfrm rot="-5400000">
        <a:off x="2937319" y="84875"/>
        <a:ext cx="5198320" cy="435880"/>
      </dsp:txXfrm>
    </dsp:sp>
    <dsp:sp modelId="{8F375765-1DCA-4544-9C29-60EB052754A0}">
      <dsp:nvSpPr>
        <dsp:cNvPr id="0" name=""/>
        <dsp:cNvSpPr/>
      </dsp:nvSpPr>
      <dsp:spPr>
        <a:xfrm>
          <a:off x="0" y="0"/>
          <a:ext cx="2937319" cy="6038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latin typeface="Garamond" panose="02020404030301010803" pitchFamily="18" charset="0"/>
            </a:rPr>
            <a:t>Pre</a:t>
          </a:r>
          <a:endParaRPr lang="en-US" sz="3200" kern="1200" dirty="0">
            <a:latin typeface="Garamond" panose="02020404030301010803" pitchFamily="18" charset="0"/>
          </a:endParaRPr>
        </a:p>
      </dsp:txBody>
      <dsp:txXfrm>
        <a:off x="29475" y="29475"/>
        <a:ext cx="2878369" cy="544851"/>
      </dsp:txXfrm>
    </dsp:sp>
    <dsp:sp modelId="{467C671A-53FA-524A-AEF3-62E967A94B7B}">
      <dsp:nvSpPr>
        <dsp:cNvPr id="0" name=""/>
        <dsp:cNvSpPr/>
      </dsp:nvSpPr>
      <dsp:spPr>
        <a:xfrm rot="5400000">
          <a:off x="5306749" y="-1674143"/>
          <a:ext cx="483040" cy="52219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smtClean="0">
              <a:latin typeface="Garamond" panose="02020404030301010803" pitchFamily="18" charset="0"/>
            </a:rPr>
            <a:t>Activity that can lead to HIV infection</a:t>
          </a:r>
          <a:endParaRPr lang="en-US" sz="2500" kern="1200" dirty="0">
            <a:latin typeface="Garamond" panose="02020404030301010803" pitchFamily="18" charset="0"/>
          </a:endParaRPr>
        </a:p>
      </dsp:txBody>
      <dsp:txXfrm rot="-5400000">
        <a:off x="2937319" y="718867"/>
        <a:ext cx="5198320" cy="435880"/>
      </dsp:txXfrm>
    </dsp:sp>
    <dsp:sp modelId="{48766219-26BF-2242-8D14-68865AB17075}">
      <dsp:nvSpPr>
        <dsp:cNvPr id="0" name=""/>
        <dsp:cNvSpPr/>
      </dsp:nvSpPr>
      <dsp:spPr>
        <a:xfrm>
          <a:off x="0" y="634905"/>
          <a:ext cx="2937319" cy="6038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latin typeface="Garamond" panose="02020404030301010803" pitchFamily="18" charset="0"/>
            </a:rPr>
            <a:t>Exposure</a:t>
          </a:r>
          <a:endParaRPr lang="en-US" sz="3200" kern="1200" dirty="0">
            <a:latin typeface="Garamond" panose="02020404030301010803" pitchFamily="18" charset="0"/>
          </a:endParaRPr>
        </a:p>
      </dsp:txBody>
      <dsp:txXfrm>
        <a:off x="29475" y="664380"/>
        <a:ext cx="2878369" cy="544851"/>
      </dsp:txXfrm>
    </dsp:sp>
    <dsp:sp modelId="{6C959FAA-B63F-C948-B646-75E4FDB259D3}">
      <dsp:nvSpPr>
        <dsp:cNvPr id="0" name=""/>
        <dsp:cNvSpPr/>
      </dsp:nvSpPr>
      <dsp:spPr>
        <a:xfrm rot="5400000">
          <a:off x="5306749" y="-1040152"/>
          <a:ext cx="483040" cy="52219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smtClean="0">
              <a:latin typeface="Garamond" panose="02020404030301010803" pitchFamily="18" charset="0"/>
            </a:rPr>
            <a:t>Prevention</a:t>
          </a:r>
          <a:endParaRPr lang="en-US" sz="2500" kern="1200" dirty="0">
            <a:latin typeface="Garamond" panose="02020404030301010803" pitchFamily="18" charset="0"/>
          </a:endParaRPr>
        </a:p>
      </dsp:txBody>
      <dsp:txXfrm rot="-5400000">
        <a:off x="2937319" y="1352858"/>
        <a:ext cx="5198320" cy="435880"/>
      </dsp:txXfrm>
    </dsp:sp>
    <dsp:sp modelId="{EF000759-0CFF-584C-87E7-B053AFD27EC3}">
      <dsp:nvSpPr>
        <dsp:cNvPr id="0" name=""/>
        <dsp:cNvSpPr/>
      </dsp:nvSpPr>
      <dsp:spPr>
        <a:xfrm>
          <a:off x="0" y="1268897"/>
          <a:ext cx="2937319" cy="6038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latin typeface="Garamond" panose="02020404030301010803" pitchFamily="18" charset="0"/>
            </a:rPr>
            <a:t>Prophylaxis</a:t>
          </a:r>
          <a:endParaRPr lang="en-US" sz="3200" kern="1200" dirty="0">
            <a:latin typeface="Garamond" panose="02020404030301010803" pitchFamily="18" charset="0"/>
          </a:endParaRPr>
        </a:p>
      </dsp:txBody>
      <dsp:txXfrm>
        <a:off x="29475" y="1298372"/>
        <a:ext cx="2878369" cy="5448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3A7FE-1AD9-9747-A52A-5743E6875861}">
      <dsp:nvSpPr>
        <dsp:cNvPr id="0" name=""/>
        <dsp:cNvSpPr/>
      </dsp:nvSpPr>
      <dsp:spPr>
        <a:xfrm>
          <a:off x="2572" y="365168"/>
          <a:ext cx="2507814" cy="489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latin typeface="Garamond"/>
              <a:cs typeface="Garamond"/>
            </a:rPr>
            <a:t>Individual Factors</a:t>
          </a:r>
          <a:endParaRPr lang="en-US" sz="1800" b="1" kern="1200" dirty="0">
            <a:latin typeface="Garamond"/>
            <a:cs typeface="Garamond"/>
          </a:endParaRPr>
        </a:p>
      </dsp:txBody>
      <dsp:txXfrm>
        <a:off x="2572" y="365168"/>
        <a:ext cx="2507814" cy="489600"/>
      </dsp:txXfrm>
    </dsp:sp>
    <dsp:sp modelId="{D984ED3D-2143-4047-8CC5-5A0FCB2DF336}">
      <dsp:nvSpPr>
        <dsp:cNvPr id="0" name=""/>
        <dsp:cNvSpPr/>
      </dsp:nvSpPr>
      <dsp:spPr>
        <a:xfrm>
          <a:off x="2572" y="854768"/>
          <a:ext cx="2507814" cy="363987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latin typeface="Garamond"/>
              <a:cs typeface="Garamond"/>
            </a:rPr>
            <a:t>Forgetting doses</a:t>
          </a:r>
          <a:endParaRPr lang="en-US" sz="1700" kern="1200" dirty="0">
            <a:latin typeface="Garamond"/>
            <a:cs typeface="Garamond"/>
          </a:endParaRPr>
        </a:p>
        <a:p>
          <a:pPr marL="171450" lvl="1" indent="-171450" algn="l" defTabSz="755650">
            <a:lnSpc>
              <a:spcPct val="90000"/>
            </a:lnSpc>
            <a:spcBef>
              <a:spcPct val="0"/>
            </a:spcBef>
            <a:spcAft>
              <a:spcPct val="15000"/>
            </a:spcAft>
            <a:buChar char="••"/>
          </a:pPr>
          <a:r>
            <a:rPr lang="en-US" sz="1700" kern="1200" dirty="0" smtClean="0">
              <a:latin typeface="Garamond"/>
              <a:cs typeface="Garamond"/>
            </a:rPr>
            <a:t>Being away from home</a:t>
          </a:r>
          <a:endParaRPr lang="en-US" sz="1700" kern="1200" dirty="0">
            <a:latin typeface="Garamond"/>
            <a:cs typeface="Garamond"/>
          </a:endParaRPr>
        </a:p>
        <a:p>
          <a:pPr marL="171450" lvl="1" indent="-171450" algn="l" defTabSz="755650">
            <a:lnSpc>
              <a:spcPct val="90000"/>
            </a:lnSpc>
            <a:spcBef>
              <a:spcPct val="0"/>
            </a:spcBef>
            <a:spcAft>
              <a:spcPct val="15000"/>
            </a:spcAft>
            <a:buChar char="••"/>
          </a:pPr>
          <a:r>
            <a:rPr lang="en-US" sz="1700" kern="1200" dirty="0" smtClean="0">
              <a:latin typeface="Garamond"/>
              <a:cs typeface="Garamond"/>
            </a:rPr>
            <a:t>Changes in daily routines</a:t>
          </a:r>
          <a:endParaRPr lang="en-US" sz="1700" kern="1200" dirty="0">
            <a:latin typeface="Garamond"/>
            <a:cs typeface="Garamond"/>
          </a:endParaRPr>
        </a:p>
        <a:p>
          <a:pPr marL="171450" lvl="1" indent="-171450" algn="l" defTabSz="755650">
            <a:lnSpc>
              <a:spcPct val="90000"/>
            </a:lnSpc>
            <a:spcBef>
              <a:spcPct val="0"/>
            </a:spcBef>
            <a:spcAft>
              <a:spcPct val="15000"/>
            </a:spcAft>
            <a:buChar char="••"/>
          </a:pPr>
          <a:r>
            <a:rPr lang="en-US" sz="1700" kern="1200" dirty="0" smtClean="0">
              <a:latin typeface="Garamond"/>
              <a:cs typeface="Garamond"/>
            </a:rPr>
            <a:t>Depression or other illness</a:t>
          </a:r>
          <a:endParaRPr lang="en-US" sz="1700" kern="1200" dirty="0">
            <a:latin typeface="Garamond"/>
            <a:cs typeface="Garamond"/>
          </a:endParaRPr>
        </a:p>
        <a:p>
          <a:pPr marL="171450" lvl="1" indent="-171450" algn="l" defTabSz="755650">
            <a:lnSpc>
              <a:spcPct val="90000"/>
            </a:lnSpc>
            <a:spcBef>
              <a:spcPct val="0"/>
            </a:spcBef>
            <a:spcAft>
              <a:spcPct val="15000"/>
            </a:spcAft>
            <a:buChar char="••"/>
          </a:pPr>
          <a:r>
            <a:rPr lang="en-US" sz="1700" kern="1200" dirty="0" smtClean="0">
              <a:latin typeface="Garamond"/>
              <a:cs typeface="Garamond"/>
            </a:rPr>
            <a:t>Limited understanding of treatment benefits</a:t>
          </a:r>
          <a:endParaRPr lang="en-US" sz="1700" kern="1200" dirty="0">
            <a:latin typeface="Garamond"/>
            <a:cs typeface="Garamond"/>
          </a:endParaRPr>
        </a:p>
        <a:p>
          <a:pPr marL="171450" lvl="1" indent="-171450" algn="l" defTabSz="755650">
            <a:lnSpc>
              <a:spcPct val="90000"/>
            </a:lnSpc>
            <a:spcBef>
              <a:spcPct val="0"/>
            </a:spcBef>
            <a:spcAft>
              <a:spcPct val="15000"/>
            </a:spcAft>
            <a:buChar char="••"/>
          </a:pPr>
          <a:r>
            <a:rPr lang="en-US" sz="1700" kern="1200" dirty="0" smtClean="0">
              <a:latin typeface="Garamond"/>
              <a:cs typeface="Garamond"/>
            </a:rPr>
            <a:t>Lack of interest or desire to take the medicines</a:t>
          </a:r>
          <a:endParaRPr lang="en-US" sz="1700" kern="1200" dirty="0">
            <a:latin typeface="Garamond"/>
            <a:cs typeface="Garamond"/>
          </a:endParaRPr>
        </a:p>
        <a:p>
          <a:pPr marL="171450" lvl="1" indent="-171450" algn="l" defTabSz="755650">
            <a:lnSpc>
              <a:spcPct val="90000"/>
            </a:lnSpc>
            <a:spcBef>
              <a:spcPct val="0"/>
            </a:spcBef>
            <a:spcAft>
              <a:spcPct val="15000"/>
            </a:spcAft>
            <a:buChar char="••"/>
          </a:pPr>
          <a:r>
            <a:rPr lang="en-US" sz="1700" kern="1200" dirty="0" smtClean="0">
              <a:latin typeface="Garamond"/>
              <a:cs typeface="Garamond"/>
            </a:rPr>
            <a:t>Substance or alcohol use</a:t>
          </a:r>
          <a:endParaRPr lang="en-US" sz="1700" kern="1200" dirty="0">
            <a:latin typeface="Garamond"/>
            <a:cs typeface="Garamond"/>
          </a:endParaRPr>
        </a:p>
        <a:p>
          <a:pPr marL="171450" lvl="1" indent="-171450" algn="l" defTabSz="755650">
            <a:lnSpc>
              <a:spcPct val="90000"/>
            </a:lnSpc>
            <a:spcBef>
              <a:spcPct val="0"/>
            </a:spcBef>
            <a:spcAft>
              <a:spcPct val="15000"/>
            </a:spcAft>
            <a:buChar char="••"/>
          </a:pPr>
          <a:r>
            <a:rPr lang="en-US" sz="1700" kern="1200" dirty="0" smtClean="0">
              <a:latin typeface="Garamond"/>
              <a:cs typeface="Garamond"/>
            </a:rPr>
            <a:t>Absence of supportive environment</a:t>
          </a:r>
          <a:endParaRPr lang="en-US" sz="1700" kern="1200" dirty="0">
            <a:latin typeface="Garamond"/>
            <a:cs typeface="Garamond"/>
          </a:endParaRPr>
        </a:p>
        <a:p>
          <a:pPr marL="171450" lvl="1" indent="-171450" algn="l" defTabSz="755650">
            <a:lnSpc>
              <a:spcPct val="90000"/>
            </a:lnSpc>
            <a:spcBef>
              <a:spcPct val="0"/>
            </a:spcBef>
            <a:spcAft>
              <a:spcPct val="15000"/>
            </a:spcAft>
            <a:buChar char="••"/>
          </a:pPr>
          <a:r>
            <a:rPr lang="en-US" sz="1700" kern="1200" dirty="0" smtClean="0">
              <a:latin typeface="Garamond"/>
              <a:cs typeface="Garamond"/>
            </a:rPr>
            <a:t>Fear of stigma and discrimination</a:t>
          </a:r>
          <a:endParaRPr lang="en-US" sz="1700" kern="1200" dirty="0">
            <a:latin typeface="Garamond"/>
            <a:cs typeface="Garamond"/>
          </a:endParaRPr>
        </a:p>
      </dsp:txBody>
      <dsp:txXfrm>
        <a:off x="2572" y="854768"/>
        <a:ext cx="2507814" cy="3639870"/>
      </dsp:txXfrm>
    </dsp:sp>
    <dsp:sp modelId="{BA5E9170-4DF8-564D-B218-BED14F22FD09}">
      <dsp:nvSpPr>
        <dsp:cNvPr id="0" name=""/>
        <dsp:cNvSpPr/>
      </dsp:nvSpPr>
      <dsp:spPr>
        <a:xfrm>
          <a:off x="2861480" y="365168"/>
          <a:ext cx="2507814" cy="489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latin typeface="Garamond"/>
              <a:cs typeface="Garamond"/>
            </a:rPr>
            <a:t>Medication Factors</a:t>
          </a:r>
          <a:endParaRPr lang="en-US" sz="1800" b="1" kern="1200" dirty="0">
            <a:latin typeface="Garamond"/>
            <a:cs typeface="Garamond"/>
          </a:endParaRPr>
        </a:p>
      </dsp:txBody>
      <dsp:txXfrm>
        <a:off x="2861480" y="365168"/>
        <a:ext cx="2507814" cy="489600"/>
      </dsp:txXfrm>
    </dsp:sp>
    <dsp:sp modelId="{BEB5FD32-C0CE-FC40-8DE7-AD5E23E4AE26}">
      <dsp:nvSpPr>
        <dsp:cNvPr id="0" name=""/>
        <dsp:cNvSpPr/>
      </dsp:nvSpPr>
      <dsp:spPr>
        <a:xfrm>
          <a:off x="2861480" y="854768"/>
          <a:ext cx="2507814" cy="363987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latin typeface="Garamond"/>
              <a:cs typeface="Garamond"/>
            </a:rPr>
            <a:t>Adverse events</a:t>
          </a:r>
          <a:endParaRPr lang="en-US" sz="1700" kern="1200" dirty="0">
            <a:latin typeface="Garamond"/>
            <a:cs typeface="Garamond"/>
          </a:endParaRPr>
        </a:p>
        <a:p>
          <a:pPr marL="171450" lvl="1" indent="-171450" algn="l" defTabSz="755650">
            <a:lnSpc>
              <a:spcPct val="90000"/>
            </a:lnSpc>
            <a:spcBef>
              <a:spcPct val="0"/>
            </a:spcBef>
            <a:spcAft>
              <a:spcPct val="15000"/>
            </a:spcAft>
            <a:buChar char="••"/>
          </a:pPr>
          <a:r>
            <a:rPr lang="en-US" sz="1700" kern="1200" dirty="0" smtClean="0">
              <a:latin typeface="Garamond"/>
              <a:cs typeface="Garamond"/>
            </a:rPr>
            <a:t>Complexity of dosing regimens</a:t>
          </a:r>
          <a:endParaRPr lang="en-US" sz="1700" kern="1200" dirty="0">
            <a:latin typeface="Garamond"/>
            <a:cs typeface="Garamond"/>
          </a:endParaRPr>
        </a:p>
        <a:p>
          <a:pPr marL="171450" lvl="1" indent="-171450" algn="l" defTabSz="755650">
            <a:lnSpc>
              <a:spcPct val="90000"/>
            </a:lnSpc>
            <a:spcBef>
              <a:spcPct val="0"/>
            </a:spcBef>
            <a:spcAft>
              <a:spcPct val="15000"/>
            </a:spcAft>
            <a:buChar char="••"/>
          </a:pPr>
          <a:r>
            <a:rPr lang="en-US" sz="1700" kern="1200" dirty="0" smtClean="0">
              <a:latin typeface="Garamond"/>
              <a:cs typeface="Garamond"/>
            </a:rPr>
            <a:t>Pill burden</a:t>
          </a:r>
          <a:endParaRPr lang="en-US" sz="1700" kern="1200" dirty="0">
            <a:latin typeface="Garamond"/>
            <a:cs typeface="Garamond"/>
          </a:endParaRPr>
        </a:p>
        <a:p>
          <a:pPr marL="171450" lvl="1" indent="-171450" algn="l" defTabSz="755650">
            <a:lnSpc>
              <a:spcPct val="90000"/>
            </a:lnSpc>
            <a:spcBef>
              <a:spcPct val="0"/>
            </a:spcBef>
            <a:spcAft>
              <a:spcPct val="15000"/>
            </a:spcAft>
            <a:buChar char="••"/>
          </a:pPr>
          <a:r>
            <a:rPr lang="en-US" sz="1700" kern="1200" dirty="0" smtClean="0">
              <a:latin typeface="Garamond"/>
              <a:cs typeface="Garamond"/>
            </a:rPr>
            <a:t>Dietary restrictions   (PrEP will require taking just one tablet daily and there are no dietary restrictions) </a:t>
          </a:r>
          <a:endParaRPr lang="en-US" sz="1700" kern="1200" dirty="0">
            <a:latin typeface="Garamond"/>
            <a:cs typeface="Garamond"/>
          </a:endParaRPr>
        </a:p>
      </dsp:txBody>
      <dsp:txXfrm>
        <a:off x="2861480" y="854768"/>
        <a:ext cx="2507814" cy="3639870"/>
      </dsp:txXfrm>
    </dsp:sp>
    <dsp:sp modelId="{C4841B4A-ED07-C14F-9E64-CC42F21FE3B5}">
      <dsp:nvSpPr>
        <dsp:cNvPr id="0" name=""/>
        <dsp:cNvSpPr/>
      </dsp:nvSpPr>
      <dsp:spPr>
        <a:xfrm>
          <a:off x="5720389" y="365168"/>
          <a:ext cx="2507814" cy="489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latin typeface="Garamond"/>
              <a:cs typeface="Garamond"/>
            </a:rPr>
            <a:t>Structural Factors</a:t>
          </a:r>
          <a:endParaRPr lang="en-US" sz="1800" b="1" kern="1200" dirty="0">
            <a:latin typeface="Garamond"/>
            <a:cs typeface="Garamond"/>
          </a:endParaRPr>
        </a:p>
      </dsp:txBody>
      <dsp:txXfrm>
        <a:off x="5720389" y="365168"/>
        <a:ext cx="2507814" cy="489600"/>
      </dsp:txXfrm>
    </dsp:sp>
    <dsp:sp modelId="{13F764BA-6F71-274E-9B2C-C4E9BCD40575}">
      <dsp:nvSpPr>
        <dsp:cNvPr id="0" name=""/>
        <dsp:cNvSpPr/>
      </dsp:nvSpPr>
      <dsp:spPr>
        <a:xfrm>
          <a:off x="5720389" y="854768"/>
          <a:ext cx="2507814" cy="363987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latin typeface="Garamond"/>
              <a:cs typeface="Garamond"/>
            </a:rPr>
            <a:t>Distance to health services</a:t>
          </a:r>
          <a:endParaRPr lang="en-US" sz="1700" kern="1200" dirty="0">
            <a:latin typeface="Garamond"/>
            <a:cs typeface="Garamond"/>
          </a:endParaRPr>
        </a:p>
        <a:p>
          <a:pPr marL="171450" lvl="1" indent="-171450" algn="l" defTabSz="755650">
            <a:lnSpc>
              <a:spcPct val="90000"/>
            </a:lnSpc>
            <a:spcBef>
              <a:spcPct val="0"/>
            </a:spcBef>
            <a:spcAft>
              <a:spcPct val="15000"/>
            </a:spcAft>
            <a:buChar char="••"/>
          </a:pPr>
          <a:r>
            <a:rPr lang="en-US" sz="1700" kern="1200" dirty="0" smtClean="0">
              <a:latin typeface="Garamond"/>
              <a:cs typeface="Garamond"/>
            </a:rPr>
            <a:t>Access to pharmacies</a:t>
          </a:r>
          <a:endParaRPr lang="en-US" sz="1700" kern="1200" dirty="0">
            <a:latin typeface="Garamond"/>
            <a:cs typeface="Garamond"/>
          </a:endParaRPr>
        </a:p>
        <a:p>
          <a:pPr marL="171450" lvl="1" indent="-171450" algn="l" defTabSz="755650">
            <a:lnSpc>
              <a:spcPct val="90000"/>
            </a:lnSpc>
            <a:spcBef>
              <a:spcPct val="0"/>
            </a:spcBef>
            <a:spcAft>
              <a:spcPct val="15000"/>
            </a:spcAft>
            <a:buChar char="••"/>
          </a:pPr>
          <a:r>
            <a:rPr lang="en-US" sz="1700" kern="1200" dirty="0" smtClean="0">
              <a:latin typeface="Garamond"/>
              <a:cs typeface="Garamond"/>
            </a:rPr>
            <a:t>Long waiting times to receive care and obtain refills</a:t>
          </a:r>
          <a:endParaRPr lang="en-US" sz="1700" kern="1200" dirty="0">
            <a:latin typeface="Garamond"/>
            <a:cs typeface="Garamond"/>
          </a:endParaRPr>
        </a:p>
        <a:p>
          <a:pPr marL="171450" lvl="1" indent="-171450" algn="l" defTabSz="755650">
            <a:lnSpc>
              <a:spcPct val="90000"/>
            </a:lnSpc>
            <a:spcBef>
              <a:spcPct val="0"/>
            </a:spcBef>
            <a:spcAft>
              <a:spcPct val="15000"/>
            </a:spcAft>
            <a:buChar char="••"/>
          </a:pPr>
          <a:r>
            <a:rPr lang="en-US" sz="1700" kern="1200" dirty="0" smtClean="0">
              <a:latin typeface="Garamond"/>
              <a:cs typeface="Garamond"/>
            </a:rPr>
            <a:t>Burden of direct and indirect costs of care</a:t>
          </a:r>
          <a:endParaRPr lang="en-US" sz="1700" kern="1200" dirty="0">
            <a:latin typeface="Garamond"/>
            <a:cs typeface="Garamond"/>
          </a:endParaRPr>
        </a:p>
      </dsp:txBody>
      <dsp:txXfrm>
        <a:off x="5720389" y="854768"/>
        <a:ext cx="2507814" cy="363987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00185325-274C-3146-8EC1-708D6CD43A9A}" type="datetimeFigureOut">
              <a:rPr lang="en-US" smtClean="0"/>
              <a:t>9/19/2017</a:t>
            </a:fld>
            <a:endParaRPr lang="en-US"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B39196DC-7CA6-2741-B5B0-5964383A130A}" type="slidenum">
              <a:rPr lang="en-US" smtClean="0"/>
              <a:t>‹#›</a:t>
            </a:fld>
            <a:endParaRPr lang="en-US" dirty="0"/>
          </a:p>
        </p:txBody>
      </p:sp>
    </p:spTree>
    <p:extLst>
      <p:ext uri="{BB962C8B-B14F-4D97-AF65-F5344CB8AC3E}">
        <p14:creationId xmlns:p14="http://schemas.microsoft.com/office/powerpoint/2010/main" val="28661214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F3C28ACE-4995-3945-BE56-50288A81E8DF}" type="datetimeFigureOut">
              <a:rPr lang="en-US" smtClean="0"/>
              <a:t>9/19/2017</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E027020C-613B-6641-9351-4FDAA85641A1}" type="slidenum">
              <a:rPr lang="en-US" smtClean="0"/>
              <a:t>‹#›</a:t>
            </a:fld>
            <a:endParaRPr lang="en-US" dirty="0"/>
          </a:p>
        </p:txBody>
      </p:sp>
    </p:spTree>
    <p:extLst>
      <p:ext uri="{BB962C8B-B14F-4D97-AF65-F5344CB8AC3E}">
        <p14:creationId xmlns:p14="http://schemas.microsoft.com/office/powerpoint/2010/main" val="27710813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a:t>
            </a:fld>
            <a:endParaRPr lang="en-US" dirty="0"/>
          </a:p>
        </p:txBody>
      </p:sp>
    </p:spTree>
    <p:extLst>
      <p:ext uri="{BB962C8B-B14F-4D97-AF65-F5344CB8AC3E}">
        <p14:creationId xmlns:p14="http://schemas.microsoft.com/office/powerpoint/2010/main" val="1521363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next several sessions will cover Module 1 content.</a:t>
            </a:r>
          </a:p>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11</a:t>
            </a:fld>
            <a:endParaRPr lang="en-US" dirty="0"/>
          </a:p>
        </p:txBody>
      </p:sp>
    </p:spTree>
    <p:extLst>
      <p:ext uri="{BB962C8B-B14F-4D97-AF65-F5344CB8AC3E}">
        <p14:creationId xmlns:p14="http://schemas.microsoft.com/office/powerpoint/2010/main" val="245420157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109</a:t>
            </a:fld>
            <a:endParaRPr lang="en-US" dirty="0"/>
          </a:p>
        </p:txBody>
      </p:sp>
    </p:spTree>
    <p:extLst>
      <p:ext uri="{BB962C8B-B14F-4D97-AF65-F5344CB8AC3E}">
        <p14:creationId xmlns:p14="http://schemas.microsoft.com/office/powerpoint/2010/main" val="154714146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110</a:t>
            </a:fld>
            <a:endParaRPr lang="en-US" dirty="0"/>
          </a:p>
        </p:txBody>
      </p:sp>
    </p:spTree>
    <p:extLst>
      <p:ext uri="{BB962C8B-B14F-4D97-AF65-F5344CB8AC3E}">
        <p14:creationId xmlns:p14="http://schemas.microsoft.com/office/powerpoint/2010/main" val="154714146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111</a:t>
            </a:fld>
            <a:endParaRPr lang="en-US" dirty="0"/>
          </a:p>
        </p:txBody>
      </p:sp>
    </p:spTree>
    <p:extLst>
      <p:ext uri="{BB962C8B-B14F-4D97-AF65-F5344CB8AC3E}">
        <p14:creationId xmlns:p14="http://schemas.microsoft.com/office/powerpoint/2010/main" val="154714146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112</a:t>
            </a:fld>
            <a:endParaRPr lang="en-US" dirty="0"/>
          </a:p>
        </p:txBody>
      </p:sp>
    </p:spTree>
    <p:extLst>
      <p:ext uri="{BB962C8B-B14F-4D97-AF65-F5344CB8AC3E}">
        <p14:creationId xmlns:p14="http://schemas.microsoft.com/office/powerpoint/2010/main" val="154714146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113</a:t>
            </a:fld>
            <a:endParaRPr lang="en-US" dirty="0"/>
          </a:p>
        </p:txBody>
      </p:sp>
    </p:spTree>
    <p:extLst>
      <p:ext uri="{BB962C8B-B14F-4D97-AF65-F5344CB8AC3E}">
        <p14:creationId xmlns:p14="http://schemas.microsoft.com/office/powerpoint/2010/main" val="369091801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Please find this checklist in your participant manuals. You may customize this checklist to align with national guidelines.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114</a:t>
            </a:fld>
            <a:endParaRPr lang="en-US" dirty="0"/>
          </a:p>
        </p:txBody>
      </p:sp>
    </p:spTree>
    <p:extLst>
      <p:ext uri="{BB962C8B-B14F-4D97-AF65-F5344CB8AC3E}">
        <p14:creationId xmlns:p14="http://schemas.microsoft.com/office/powerpoint/2010/main" val="250221160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HAD</a:t>
            </a:r>
            <a:r>
              <a:rPr lang="en-US" baseline="0" dirty="0" smtClean="0"/>
              <a:t> TROUBLE WITH THIS IMAGE; WILL FIX.</a:t>
            </a:r>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115</a:t>
            </a:fld>
            <a:endParaRPr lang="en-US" dirty="0"/>
          </a:p>
        </p:txBody>
      </p:sp>
    </p:spTree>
    <p:extLst>
      <p:ext uri="{BB962C8B-B14F-4D97-AF65-F5344CB8AC3E}">
        <p14:creationId xmlns:p14="http://schemas.microsoft.com/office/powerpoint/2010/main" val="213757947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2D955284-D0F0-6D46-AEDF-D830D480AE50}" type="slidenum">
              <a:rPr lang="en-US" smtClean="0"/>
              <a:t>116</a:t>
            </a:fld>
            <a:endParaRPr lang="en-US" dirty="0"/>
          </a:p>
        </p:txBody>
      </p:sp>
    </p:spTree>
    <p:extLst>
      <p:ext uri="{BB962C8B-B14F-4D97-AF65-F5344CB8AC3E}">
        <p14:creationId xmlns:p14="http://schemas.microsoft.com/office/powerpoint/2010/main" val="3020510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smtClean="0">
                <a:solidFill>
                  <a:schemeClr val="tx1"/>
                </a:solidFill>
                <a:effectLst/>
                <a:latin typeface="+mn-lt"/>
                <a:ea typeface="+mn-ea"/>
                <a:cs typeface="+mn-cs"/>
              </a:rPr>
              <a:t>During the follow-up visit repeat the HIV test to confirm HIV-negative status. You need repeat HIV testing to inform decisions on whether to continue or discontinue </a:t>
            </a:r>
            <a:r>
              <a:rPr lang="en-US" sz="1200" kern="1200" dirty="0" err="1" smtClean="0">
                <a:solidFill>
                  <a:schemeClr val="tx1"/>
                </a:solidFill>
                <a:effectLst/>
                <a:latin typeface="+mn-lt"/>
                <a:ea typeface="+mn-ea"/>
                <a:cs typeface="+mn-cs"/>
              </a:rPr>
              <a:t>PrEP.</a:t>
            </a:r>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Repeat HIV testing: </a:t>
            </a:r>
          </a:p>
          <a:p>
            <a:pPr marL="628650" lvl="1" indent="-171450">
              <a:buFont typeface="Arial"/>
              <a:buChar char="•"/>
            </a:pPr>
            <a:r>
              <a:rPr lang="en-US" sz="1200" kern="1200" dirty="0" smtClean="0">
                <a:solidFill>
                  <a:schemeClr val="tx1"/>
                </a:solidFill>
                <a:effectLst/>
                <a:latin typeface="+mn-lt"/>
                <a:ea typeface="+mn-ea"/>
                <a:cs typeface="+mn-cs"/>
              </a:rPr>
              <a:t>One month after starting </a:t>
            </a:r>
            <a:r>
              <a:rPr lang="en-US" sz="1200" kern="1200" dirty="0" err="1" smtClean="0">
                <a:solidFill>
                  <a:schemeClr val="tx1"/>
                </a:solidFill>
                <a:effectLst/>
                <a:latin typeface="+mn-lt"/>
                <a:ea typeface="+mn-ea"/>
                <a:cs typeface="+mn-cs"/>
              </a:rPr>
              <a:t>PrEP</a:t>
            </a:r>
            <a:endParaRPr lang="en-US" sz="1200" kern="1200" dirty="0" smtClean="0">
              <a:solidFill>
                <a:schemeClr val="tx1"/>
              </a:solidFill>
              <a:effectLst/>
              <a:latin typeface="+mn-lt"/>
              <a:ea typeface="+mn-ea"/>
              <a:cs typeface="+mn-cs"/>
            </a:endParaRPr>
          </a:p>
          <a:p>
            <a:pPr marL="628650" lvl="1" indent="-171450">
              <a:buFont typeface="Arial"/>
              <a:buChar char="•"/>
            </a:pPr>
            <a:r>
              <a:rPr lang="en-US" sz="1200" kern="1200" dirty="0" smtClean="0">
                <a:solidFill>
                  <a:schemeClr val="tx1"/>
                </a:solidFill>
                <a:effectLst/>
                <a:latin typeface="+mn-lt"/>
                <a:ea typeface="+mn-ea"/>
                <a:cs typeface="+mn-cs"/>
              </a:rPr>
              <a:t>Every three months thereafter </a:t>
            </a:r>
          </a:p>
          <a:p>
            <a:pPr marL="171450" lvl="0" indent="-171450">
              <a:buFont typeface="Arial"/>
              <a:buChar char="•"/>
            </a:pPr>
            <a:r>
              <a:rPr lang="en-US" sz="1200" kern="1200" dirty="0" smtClean="0">
                <a:solidFill>
                  <a:schemeClr val="tx1"/>
                </a:solidFill>
                <a:effectLst/>
                <a:latin typeface="+mn-lt"/>
                <a:ea typeface="+mn-ea"/>
                <a:cs typeface="+mn-cs"/>
              </a:rPr>
              <a:t>Programs should use national HIV testing algorithms.</a:t>
            </a:r>
          </a:p>
          <a:p>
            <a:pPr marL="171450" lvl="0" indent="-171450">
              <a:buFont typeface="Arial"/>
              <a:buChar char="•"/>
            </a:pPr>
            <a:r>
              <a:rPr lang="en-US" sz="1200" kern="1200" dirty="0" smtClean="0">
                <a:solidFill>
                  <a:schemeClr val="tx1"/>
                </a:solidFill>
                <a:effectLst/>
                <a:latin typeface="+mn-lt"/>
                <a:ea typeface="+mn-ea"/>
                <a:cs typeface="+mn-cs"/>
              </a:rPr>
              <a:t>During the follow-up visit repeat the HIV test to confirm HIV-negative status. We need repeat HIV testing to inform decisions on whether to continue or discontinue </a:t>
            </a:r>
            <a:r>
              <a:rPr lang="en-US" sz="1200" kern="1200" dirty="0" err="1" smtClean="0">
                <a:solidFill>
                  <a:schemeClr val="tx1"/>
                </a:solidFill>
                <a:effectLst/>
                <a:latin typeface="+mn-lt"/>
                <a:ea typeface="+mn-ea"/>
                <a:cs typeface="+mn-cs"/>
              </a:rPr>
              <a:t>PrEP.</a:t>
            </a:r>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Repeat HIV testing: </a:t>
            </a:r>
          </a:p>
          <a:p>
            <a:pPr marL="628650" lvl="1" indent="-171450">
              <a:buFont typeface="Arial"/>
              <a:buChar char="•"/>
            </a:pPr>
            <a:r>
              <a:rPr lang="en-US" sz="1200" kern="1200" dirty="0" smtClean="0">
                <a:solidFill>
                  <a:schemeClr val="tx1"/>
                </a:solidFill>
                <a:effectLst/>
                <a:latin typeface="+mn-lt"/>
                <a:ea typeface="+mn-ea"/>
                <a:cs typeface="+mn-cs"/>
              </a:rPr>
              <a:t>One month after starting </a:t>
            </a:r>
            <a:r>
              <a:rPr lang="en-US" sz="1200" kern="1200" dirty="0" err="1" smtClean="0">
                <a:solidFill>
                  <a:schemeClr val="tx1"/>
                </a:solidFill>
                <a:effectLst/>
                <a:latin typeface="+mn-lt"/>
                <a:ea typeface="+mn-ea"/>
                <a:cs typeface="+mn-cs"/>
              </a:rPr>
              <a:t>PrEP</a:t>
            </a:r>
            <a:endParaRPr lang="en-US" sz="1200" kern="1200" dirty="0" smtClean="0">
              <a:solidFill>
                <a:schemeClr val="tx1"/>
              </a:solidFill>
              <a:effectLst/>
              <a:latin typeface="+mn-lt"/>
              <a:ea typeface="+mn-ea"/>
              <a:cs typeface="+mn-cs"/>
            </a:endParaRPr>
          </a:p>
          <a:p>
            <a:pPr marL="628650" lvl="1" indent="-171450">
              <a:buFont typeface="Arial"/>
              <a:buChar char="•"/>
            </a:pPr>
            <a:r>
              <a:rPr lang="en-US" sz="1200" kern="1200" dirty="0" smtClean="0">
                <a:solidFill>
                  <a:schemeClr val="tx1"/>
                </a:solidFill>
                <a:effectLst/>
                <a:latin typeface="+mn-lt"/>
                <a:ea typeface="+mn-ea"/>
                <a:cs typeface="+mn-cs"/>
              </a:rPr>
              <a:t>Every three months thereafter </a:t>
            </a:r>
          </a:p>
          <a:p>
            <a:pPr marL="171450" lvl="0" indent="-171450">
              <a:buFont typeface="Arial"/>
              <a:buChar char="•"/>
            </a:pPr>
            <a:r>
              <a:rPr lang="en-US" sz="1200" kern="1200" dirty="0" smtClean="0">
                <a:solidFill>
                  <a:schemeClr val="tx1"/>
                </a:solidFill>
                <a:effectLst/>
                <a:latin typeface="+mn-lt"/>
                <a:ea typeface="+mn-ea"/>
                <a:cs typeface="+mn-cs"/>
              </a:rPr>
              <a:t>Use HIV testing algorithms in line with national guidelines.</a:t>
            </a:r>
          </a:p>
          <a:p>
            <a:pPr marL="171450" lvl="0" indent="-171450">
              <a:buFont typeface="Arial"/>
              <a:buChar char="•"/>
            </a:pPr>
            <a:r>
              <a:rPr lang="en-US" sz="1200" kern="1200" dirty="0" smtClean="0">
                <a:solidFill>
                  <a:schemeClr val="tx1"/>
                </a:solidFill>
                <a:effectLst/>
                <a:latin typeface="+mn-lt"/>
                <a:ea typeface="+mn-ea"/>
                <a:cs typeface="+mn-cs"/>
              </a:rPr>
              <a:t>It is useful to remember that the main limitation of antibody-based testing is the window period (time from HIV infection to detection of antibodies). Rapid will not detect acute HIV infection, which must be clinically assessed at every follow up visit.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117</a:t>
            </a:fld>
            <a:endParaRPr lang="en-US" dirty="0"/>
          </a:p>
        </p:txBody>
      </p:sp>
    </p:spTree>
    <p:extLst>
      <p:ext uri="{BB962C8B-B14F-4D97-AF65-F5344CB8AC3E}">
        <p14:creationId xmlns:p14="http://schemas.microsoft.com/office/powerpoint/2010/main" val="235787226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2D955284-D0F0-6D46-AEDF-D830D480AE50}" type="slidenum">
              <a:rPr lang="en-US" smtClean="0"/>
              <a:t>118</a:t>
            </a:fld>
            <a:endParaRPr lang="en-US" dirty="0"/>
          </a:p>
        </p:txBody>
      </p:sp>
    </p:spTree>
    <p:extLst>
      <p:ext uri="{BB962C8B-B14F-4D97-AF65-F5344CB8AC3E}">
        <p14:creationId xmlns:p14="http://schemas.microsoft.com/office/powerpoint/2010/main" val="3763965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12</a:t>
            </a:fld>
            <a:endParaRPr lang="en-US" dirty="0"/>
          </a:p>
        </p:txBody>
      </p:sp>
    </p:spTree>
    <p:extLst>
      <p:ext uri="{BB962C8B-B14F-4D97-AF65-F5344CB8AC3E}">
        <p14:creationId xmlns:p14="http://schemas.microsoft.com/office/powerpoint/2010/main" val="2771898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119</a:t>
            </a:fld>
            <a:endParaRPr lang="en-US" dirty="0"/>
          </a:p>
        </p:txBody>
      </p:sp>
    </p:spTree>
    <p:extLst>
      <p:ext uri="{BB962C8B-B14F-4D97-AF65-F5344CB8AC3E}">
        <p14:creationId xmlns:p14="http://schemas.microsoft.com/office/powerpoint/2010/main" val="240628557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smtClean="0">
                <a:solidFill>
                  <a:schemeClr val="tx1"/>
                </a:solidFill>
                <a:effectLst/>
                <a:latin typeface="+mn-lt"/>
                <a:ea typeface="+mn-ea"/>
                <a:cs typeface="+mn-cs"/>
              </a:rPr>
              <a:t>Please find this checklist in your participant manuals.</a:t>
            </a:r>
          </a:p>
          <a:p>
            <a:pPr marL="171450" lvl="0" indent="-171450">
              <a:buFont typeface="Arial"/>
              <a:buChar char="•"/>
            </a:pPr>
            <a:r>
              <a:rPr lang="en-US" sz="1200" kern="1200" dirty="0" smtClean="0">
                <a:solidFill>
                  <a:schemeClr val="tx1"/>
                </a:solidFill>
                <a:effectLst/>
                <a:latin typeface="+mn-lt"/>
                <a:ea typeface="+mn-ea"/>
                <a:cs typeface="+mn-cs"/>
              </a:rPr>
              <a:t>This checklist may be customized to align with national guidelines.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120</a:t>
            </a:fld>
            <a:endParaRPr lang="en-US" dirty="0"/>
          </a:p>
        </p:txBody>
      </p:sp>
    </p:spTree>
    <p:extLst>
      <p:ext uri="{BB962C8B-B14F-4D97-AF65-F5344CB8AC3E}">
        <p14:creationId xmlns:p14="http://schemas.microsoft.com/office/powerpoint/2010/main" val="304237029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smtClean="0">
                <a:solidFill>
                  <a:schemeClr val="tx1"/>
                </a:solidFill>
                <a:effectLst/>
                <a:latin typeface="+mn-lt"/>
                <a:ea typeface="+mn-ea"/>
                <a:cs typeface="+mn-cs"/>
              </a:rPr>
              <a:t>Please find this checklist in your participant manuals.</a:t>
            </a:r>
          </a:p>
          <a:p>
            <a:pPr marL="171450" lvl="0" indent="-171450">
              <a:buFont typeface="Arial"/>
              <a:buChar char="•"/>
            </a:pPr>
            <a:r>
              <a:rPr lang="en-US" sz="1200" kern="1200" dirty="0" smtClean="0">
                <a:solidFill>
                  <a:schemeClr val="tx1"/>
                </a:solidFill>
                <a:effectLst/>
                <a:latin typeface="+mn-lt"/>
                <a:ea typeface="+mn-ea"/>
                <a:cs typeface="+mn-cs"/>
              </a:rPr>
              <a:t>This checklist may be customized to align with national guidelines.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121</a:t>
            </a:fld>
            <a:endParaRPr lang="en-US" dirty="0"/>
          </a:p>
        </p:txBody>
      </p:sp>
    </p:spTree>
    <p:extLst>
      <p:ext uri="{BB962C8B-B14F-4D97-AF65-F5344CB8AC3E}">
        <p14:creationId xmlns:p14="http://schemas.microsoft.com/office/powerpoint/2010/main" val="217636127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can be started and stopped as needed. </a:t>
            </a:r>
          </a:p>
          <a:p>
            <a:pPr marL="171450" lvl="0" indent="-171450">
              <a:buFont typeface="Arial"/>
              <a:buChar char="•"/>
            </a:pPr>
            <a:r>
              <a:rPr lang="en-US" sz="1200" kern="1200" dirty="0" smtClean="0">
                <a:solidFill>
                  <a:schemeClr val="tx1"/>
                </a:solidFill>
                <a:effectLst/>
                <a:latin typeface="+mn-lt"/>
                <a:ea typeface="+mn-ea"/>
                <a:cs typeface="+mn-cs"/>
              </a:rPr>
              <a:t>People can move through periods of substantial risk (change in sexual practices, change in relationship status, etc.).</a:t>
            </a:r>
          </a:p>
          <a:p>
            <a:pPr marL="628650" lvl="1" indent="-171450">
              <a:buFont typeface="Arial"/>
              <a:buChar char="•"/>
            </a:pPr>
            <a:r>
              <a:rPr lang="en-US" sz="1200" kern="1200" dirty="0" smtClean="0">
                <a:solidFill>
                  <a:schemeClr val="tx1"/>
                </a:solidFill>
                <a:effectLst/>
                <a:latin typeface="+mn-lt"/>
                <a:ea typeface="+mn-ea"/>
                <a:cs typeface="+mn-cs"/>
              </a:rPr>
              <a:t>Clients can choose to discontinue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if they are no longer at substantial risk of HIV: </a:t>
            </a:r>
          </a:p>
          <a:p>
            <a:pPr marL="628650" lvl="1" indent="-171450">
              <a:buFont typeface="Arial"/>
              <a:buChar char="•"/>
            </a:pPr>
            <a:r>
              <a:rPr lang="en-US" sz="1200" kern="1200" dirty="0" smtClean="0">
                <a:solidFill>
                  <a:schemeClr val="tx1"/>
                </a:solidFill>
                <a:effectLst/>
                <a:latin typeface="+mn-lt"/>
                <a:ea typeface="+mn-ea"/>
                <a:cs typeface="+mn-cs"/>
              </a:rPr>
              <a:t>Clients should inform the provider of their wish to stop </a:t>
            </a:r>
            <a:r>
              <a:rPr lang="en-US" sz="1200" kern="1200" dirty="0" err="1" smtClean="0">
                <a:solidFill>
                  <a:schemeClr val="tx1"/>
                </a:solidFill>
                <a:effectLst/>
                <a:latin typeface="+mn-lt"/>
                <a:ea typeface="+mn-ea"/>
                <a:cs typeface="+mn-cs"/>
              </a:rPr>
              <a:t>PrEP.</a:t>
            </a:r>
            <a:endParaRPr lang="en-US" sz="1200" kern="1200" dirty="0" smtClean="0">
              <a:solidFill>
                <a:schemeClr val="tx1"/>
              </a:solidFill>
              <a:effectLst/>
              <a:latin typeface="+mn-lt"/>
              <a:ea typeface="+mn-ea"/>
              <a:cs typeface="+mn-cs"/>
            </a:endParaRPr>
          </a:p>
          <a:p>
            <a:pPr marL="628650" lvl="1" indent="-171450">
              <a:buFont typeface="Arial"/>
              <a:buChar char="•"/>
            </a:pPr>
            <a:r>
              <a:rPr lang="en-US" sz="1200" kern="1200" dirty="0" smtClean="0">
                <a:solidFill>
                  <a:schemeClr val="tx1"/>
                </a:solidFill>
                <a:effectLst/>
                <a:latin typeface="+mn-lt"/>
                <a:ea typeface="+mn-ea"/>
                <a:cs typeface="+mn-cs"/>
              </a:rPr>
              <a:t>Provider should document HIV test result at the time of stopping </a:t>
            </a:r>
            <a:r>
              <a:rPr lang="en-US" sz="1200" kern="1200" dirty="0" err="1" smtClean="0">
                <a:solidFill>
                  <a:schemeClr val="tx1"/>
                </a:solidFill>
                <a:effectLst/>
                <a:latin typeface="+mn-lt"/>
                <a:ea typeface="+mn-ea"/>
                <a:cs typeface="+mn-cs"/>
              </a:rPr>
              <a:t>PrEP.</a:t>
            </a:r>
            <a:endParaRPr lang="en-US" sz="1200" kern="1200" dirty="0" smtClean="0">
              <a:solidFill>
                <a:schemeClr val="tx1"/>
              </a:solidFill>
              <a:effectLst/>
              <a:latin typeface="+mn-lt"/>
              <a:ea typeface="+mn-ea"/>
              <a:cs typeface="+mn-cs"/>
            </a:endParaRPr>
          </a:p>
          <a:p>
            <a:pPr marL="628650" lvl="1" indent="-171450">
              <a:buFont typeface="Arial"/>
              <a:buChar char="•"/>
            </a:pPr>
            <a:r>
              <a:rPr lang="en-US" sz="1200" kern="1200" dirty="0" smtClean="0">
                <a:solidFill>
                  <a:schemeClr val="tx1"/>
                </a:solidFill>
                <a:effectLst/>
                <a:latin typeface="+mn-lt"/>
                <a:ea typeface="+mn-ea"/>
                <a:cs typeface="+mn-cs"/>
              </a:rPr>
              <a:t>Providers should counsel about other prevention methods.</a:t>
            </a:r>
          </a:p>
          <a:p>
            <a:pPr marL="628650" lvl="1" indent="-171450">
              <a:buFont typeface="Arial"/>
              <a:buChar char="•"/>
            </a:pPr>
            <a:r>
              <a:rPr lang="en-US" sz="1200" kern="1200" dirty="0" smtClean="0">
                <a:solidFill>
                  <a:schemeClr val="tx1"/>
                </a:solidFill>
                <a:effectLst/>
                <a:latin typeface="+mn-lt"/>
                <a:ea typeface="+mn-ea"/>
                <a:cs typeface="+mn-cs"/>
              </a:rPr>
              <a:t>Clients wishing to restart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later should undergo HIV testing and other baseline tests (covered in Module 2). </a:t>
            </a:r>
          </a:p>
          <a:p>
            <a:pPr marL="171450" lvl="0" indent="-171450">
              <a:buFont typeface="Arial"/>
              <a:buChar char="•"/>
            </a:pPr>
            <a:r>
              <a:rPr lang="en-US" sz="1200" kern="1200" dirty="0" smtClean="0">
                <a:solidFill>
                  <a:schemeClr val="tx1"/>
                </a:solidFill>
                <a:effectLst/>
                <a:latin typeface="+mn-lt"/>
                <a:ea typeface="+mn-ea"/>
                <a:cs typeface="+mn-cs"/>
              </a:rPr>
              <a:t>Please note that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is also discontinued if: </a:t>
            </a:r>
          </a:p>
          <a:p>
            <a:pPr marL="628650" lvl="1" indent="-171450">
              <a:buFont typeface="Arial"/>
              <a:buChar char="•"/>
            </a:pPr>
            <a:r>
              <a:rPr lang="en-US" sz="1200" kern="1200" dirty="0" smtClean="0">
                <a:solidFill>
                  <a:schemeClr val="tx1"/>
                </a:solidFill>
                <a:effectLst/>
                <a:latin typeface="+mn-lt"/>
                <a:ea typeface="+mn-ea"/>
                <a:cs typeface="+mn-cs"/>
              </a:rPr>
              <a:t>Client tests HIV positive (in which case you would refer for treatment and care). </a:t>
            </a:r>
          </a:p>
          <a:p>
            <a:pPr marL="628650" lvl="1" indent="-171450">
              <a:buFont typeface="Arial"/>
              <a:buChar char="•"/>
            </a:pPr>
            <a:r>
              <a:rPr lang="en-US" sz="1200" kern="1200" dirty="0" smtClean="0">
                <a:solidFill>
                  <a:schemeClr val="tx1"/>
                </a:solidFill>
                <a:effectLst/>
                <a:latin typeface="+mn-lt"/>
                <a:ea typeface="+mn-ea"/>
                <a:cs typeface="+mn-cs"/>
              </a:rPr>
              <a:t>There is suspicion of acute HIV infection. </a:t>
            </a:r>
          </a:p>
          <a:p>
            <a:pPr marL="628650" lvl="1" indent="-171450">
              <a:buFont typeface="Arial"/>
              <a:buChar char="•"/>
            </a:pPr>
            <a:r>
              <a:rPr lang="en-US" sz="1200" kern="1200" dirty="0" smtClean="0">
                <a:solidFill>
                  <a:schemeClr val="tx1"/>
                </a:solidFill>
                <a:effectLst/>
                <a:latin typeface="+mn-lt"/>
                <a:ea typeface="+mn-ea"/>
                <a:cs typeface="+mn-cs"/>
              </a:rPr>
              <a:t>There is an increase in </a:t>
            </a:r>
            <a:r>
              <a:rPr lang="en-US" sz="1200" kern="1200" dirty="0" err="1" smtClean="0">
                <a:solidFill>
                  <a:schemeClr val="tx1"/>
                </a:solidFill>
                <a:effectLst/>
                <a:latin typeface="+mn-lt"/>
                <a:ea typeface="+mn-ea"/>
                <a:cs typeface="+mn-cs"/>
              </a:rPr>
              <a:t>creatinine</a:t>
            </a:r>
            <a:r>
              <a:rPr lang="en-US" sz="1200" kern="1200" dirty="0" smtClean="0">
                <a:solidFill>
                  <a:schemeClr val="tx1"/>
                </a:solidFill>
                <a:effectLst/>
                <a:latin typeface="+mn-lt"/>
                <a:ea typeface="+mn-ea"/>
                <a:cs typeface="+mn-cs"/>
              </a:rPr>
              <a:t> clearance &gt;60ml/min.</a:t>
            </a:r>
          </a:p>
          <a:p>
            <a:pPr marL="171450" lvl="0" indent="-171450">
              <a:buFont typeface="Arial"/>
              <a:buChar char="•"/>
            </a:pPr>
            <a:r>
              <a:rPr lang="en-US" sz="1200" kern="1200" dirty="0" smtClean="0">
                <a:solidFill>
                  <a:schemeClr val="tx1"/>
                </a:solidFill>
                <a:effectLst/>
                <a:latin typeface="+mn-lt"/>
                <a:ea typeface="+mn-ea"/>
                <a:cs typeface="+mn-cs"/>
              </a:rPr>
              <a:t>Discontinuation of TDF-containing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in patients with active hepatitis B virus can cause exacerbations of hepatitis B (hepatic flare). </a:t>
            </a:r>
          </a:p>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122</a:t>
            </a:fld>
            <a:endParaRPr lang="en-US" dirty="0"/>
          </a:p>
        </p:txBody>
      </p:sp>
    </p:spTree>
    <p:extLst>
      <p:ext uri="{BB962C8B-B14F-4D97-AF65-F5344CB8AC3E}">
        <p14:creationId xmlns:p14="http://schemas.microsoft.com/office/powerpoint/2010/main" val="240628557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123</a:t>
            </a:fld>
            <a:endParaRPr lang="en-US" dirty="0"/>
          </a:p>
        </p:txBody>
      </p:sp>
    </p:spTree>
    <p:extLst>
      <p:ext uri="{BB962C8B-B14F-4D97-AF65-F5344CB8AC3E}">
        <p14:creationId xmlns:p14="http://schemas.microsoft.com/office/powerpoint/2010/main" val="240628557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124</a:t>
            </a:fld>
            <a:endParaRPr lang="en-US" dirty="0"/>
          </a:p>
        </p:txBody>
      </p:sp>
    </p:spTree>
    <p:extLst>
      <p:ext uri="{BB962C8B-B14F-4D97-AF65-F5344CB8AC3E}">
        <p14:creationId xmlns:p14="http://schemas.microsoft.com/office/powerpoint/2010/main" val="75083013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126</a:t>
            </a:fld>
            <a:endParaRPr lang="en-US" dirty="0"/>
          </a:p>
        </p:txBody>
      </p:sp>
    </p:spTree>
    <p:extLst>
      <p:ext uri="{BB962C8B-B14F-4D97-AF65-F5344CB8AC3E}">
        <p14:creationId xmlns:p14="http://schemas.microsoft.com/office/powerpoint/2010/main" val="245420157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Ideally, clients should have </a:t>
            </a:r>
            <a:r>
              <a:rPr lang="en-US" sz="1200" kern="1200" dirty="0" err="1" smtClean="0">
                <a:solidFill>
                  <a:schemeClr val="tx1"/>
                </a:solidFill>
                <a:effectLst/>
                <a:latin typeface="+mn-lt"/>
                <a:ea typeface="+mn-ea"/>
                <a:cs typeface="+mn-cs"/>
              </a:rPr>
              <a:t>eGFR</a:t>
            </a:r>
            <a:r>
              <a:rPr lang="en-US" sz="1200" kern="1200" dirty="0" smtClean="0">
                <a:solidFill>
                  <a:schemeClr val="tx1"/>
                </a:solidFill>
                <a:effectLst/>
                <a:latin typeface="+mn-lt"/>
                <a:ea typeface="+mn-ea"/>
                <a:cs typeface="+mn-cs"/>
              </a:rPr>
              <a:t> measured at baseline and after six months of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128</a:t>
            </a:fld>
            <a:endParaRPr lang="en-US" dirty="0"/>
          </a:p>
        </p:txBody>
      </p:sp>
    </p:spTree>
    <p:extLst>
      <p:ext uri="{BB962C8B-B14F-4D97-AF65-F5344CB8AC3E}">
        <p14:creationId xmlns:p14="http://schemas.microsoft.com/office/powerpoint/2010/main" val="335075950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130</a:t>
            </a:fld>
            <a:endParaRPr lang="en-US" dirty="0"/>
          </a:p>
        </p:txBody>
      </p:sp>
    </p:spTree>
    <p:extLst>
      <p:ext uri="{BB962C8B-B14F-4D97-AF65-F5344CB8AC3E}">
        <p14:creationId xmlns:p14="http://schemas.microsoft.com/office/powerpoint/2010/main" val="218664750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clinical trials there were very few cases of </a:t>
            </a:r>
            <a:r>
              <a:rPr lang="en-US" sz="1200" kern="1200" dirty="0" err="1" smtClean="0">
                <a:solidFill>
                  <a:schemeClr val="tx1"/>
                </a:solidFill>
                <a:effectLst/>
                <a:latin typeface="+mn-lt"/>
                <a:ea typeface="+mn-ea"/>
                <a:cs typeface="+mn-cs"/>
              </a:rPr>
              <a:t>seroconversion</a:t>
            </a:r>
            <a:r>
              <a:rPr lang="en-US" sz="1200" kern="1200" dirty="0" smtClean="0">
                <a:solidFill>
                  <a:schemeClr val="tx1"/>
                </a:solidFill>
                <a:effectLst/>
                <a:latin typeface="+mn-lt"/>
                <a:ea typeface="+mn-ea"/>
                <a:cs typeface="+mn-cs"/>
              </a:rPr>
              <a:t> on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a:t>
            </a:r>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131</a:t>
            </a:fld>
            <a:endParaRPr lang="en-US" dirty="0"/>
          </a:p>
        </p:txBody>
      </p:sp>
    </p:spTree>
    <p:extLst>
      <p:ext uri="{BB962C8B-B14F-4D97-AF65-F5344CB8AC3E}">
        <p14:creationId xmlns:p14="http://schemas.microsoft.com/office/powerpoint/2010/main" val="3983410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13</a:t>
            </a:fld>
            <a:endParaRPr lang="en-US" dirty="0"/>
          </a:p>
        </p:txBody>
      </p:sp>
    </p:spTree>
    <p:extLst>
      <p:ext uri="{BB962C8B-B14F-4D97-AF65-F5344CB8AC3E}">
        <p14:creationId xmlns:p14="http://schemas.microsoft.com/office/powerpoint/2010/main" val="2771898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133</a:t>
            </a:fld>
            <a:endParaRPr lang="en-US" dirty="0"/>
          </a:p>
        </p:txBody>
      </p:sp>
    </p:spTree>
    <p:extLst>
      <p:ext uri="{BB962C8B-B14F-4D97-AF65-F5344CB8AC3E}">
        <p14:creationId xmlns:p14="http://schemas.microsoft.com/office/powerpoint/2010/main" val="122964729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134</a:t>
            </a:fld>
            <a:endParaRPr lang="en-US" dirty="0"/>
          </a:p>
        </p:txBody>
      </p:sp>
    </p:spTree>
    <p:extLst>
      <p:ext uri="{BB962C8B-B14F-4D97-AF65-F5344CB8AC3E}">
        <p14:creationId xmlns:p14="http://schemas.microsoft.com/office/powerpoint/2010/main" val="353216780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Key populations usually face stigma and discrimination. Use of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may add more stigma.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135</a:t>
            </a:fld>
            <a:endParaRPr lang="en-US" dirty="0"/>
          </a:p>
        </p:txBody>
      </p:sp>
    </p:spTree>
    <p:extLst>
      <p:ext uri="{BB962C8B-B14F-4D97-AF65-F5344CB8AC3E}">
        <p14:creationId xmlns:p14="http://schemas.microsoft.com/office/powerpoint/2010/main" val="152889851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136</a:t>
            </a:fld>
            <a:endParaRPr lang="en-US" dirty="0"/>
          </a:p>
        </p:txBody>
      </p:sp>
    </p:spTree>
    <p:extLst>
      <p:ext uri="{BB962C8B-B14F-4D97-AF65-F5344CB8AC3E}">
        <p14:creationId xmlns:p14="http://schemas.microsoft.com/office/powerpoint/2010/main" val="122964729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smtClean="0">
                <a:solidFill>
                  <a:schemeClr val="tx1"/>
                </a:solidFill>
                <a:effectLst/>
                <a:latin typeface="+mn-lt"/>
                <a:ea typeface="+mn-ea"/>
                <a:cs typeface="+mn-cs"/>
              </a:rPr>
              <a:t>You have learned the basics of implementing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at you sites. However, there are still gaps in knowledge related to the implementation of </a:t>
            </a:r>
            <a:r>
              <a:rPr lang="en-US" sz="1200" kern="1200" dirty="0" err="1" smtClean="0">
                <a:solidFill>
                  <a:schemeClr val="tx1"/>
                </a:solidFill>
                <a:effectLst/>
                <a:latin typeface="+mn-lt"/>
                <a:ea typeface="+mn-ea"/>
                <a:cs typeface="+mn-cs"/>
              </a:rPr>
              <a:t>PrEP.</a:t>
            </a:r>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The evidence for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efficacy and safety presented in theses slides is based on current knowledge. There are ongoing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studies and knowledge will evolve.</a:t>
            </a:r>
          </a:p>
          <a:p>
            <a:pPr marL="171450" lvl="0" indent="-171450">
              <a:buFont typeface="Arial"/>
              <a:buChar char="•"/>
            </a:pPr>
            <a:r>
              <a:rPr lang="en-US" sz="1200" kern="1200" dirty="0" smtClean="0">
                <a:solidFill>
                  <a:schemeClr val="tx1"/>
                </a:solidFill>
                <a:effectLst/>
                <a:latin typeface="+mn-lt"/>
                <a:ea typeface="+mn-ea"/>
                <a:cs typeface="+mn-cs"/>
              </a:rPr>
              <a:t>There are still gaps in knowledge related to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safety, especially among pregnant women.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solidFill>
                  <a:prstClr val="black"/>
                </a:solidFill>
              </a:rPr>
              <a:pPr/>
              <a:t>137</a:t>
            </a:fld>
            <a:endParaRPr lang="en-US" dirty="0">
              <a:solidFill>
                <a:prstClr val="black"/>
              </a:solidFill>
            </a:endParaRPr>
          </a:p>
        </p:txBody>
      </p:sp>
    </p:spTree>
    <p:extLst>
      <p:ext uri="{BB962C8B-B14F-4D97-AF65-F5344CB8AC3E}">
        <p14:creationId xmlns:p14="http://schemas.microsoft.com/office/powerpoint/2010/main" val="101956096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your training includes Module 6, tell participants that they will practice using these M&amp;E tools in Module 6.</a:t>
            </a:r>
          </a:p>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138</a:t>
            </a:fld>
            <a:endParaRPr lang="en-US" dirty="0"/>
          </a:p>
        </p:txBody>
      </p:sp>
    </p:spTree>
    <p:extLst>
      <p:ext uri="{BB962C8B-B14F-4D97-AF65-F5344CB8AC3E}">
        <p14:creationId xmlns:p14="http://schemas.microsoft.com/office/powerpoint/2010/main" val="3628323147"/>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is a biomedical intervention but it is more than prescribing a medication.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effectiveness depends on the complementary provision of structural and behavioral interventions. </a:t>
            </a:r>
            <a:endParaRPr lang="en-US" sz="11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There is a need for concerted efforts at each step of the cascade to:</a:t>
            </a:r>
            <a:endParaRPr lang="en-US" sz="1100" kern="1200" dirty="0" smtClean="0">
              <a:solidFill>
                <a:schemeClr val="tx1"/>
              </a:solidFill>
              <a:effectLst/>
              <a:latin typeface="+mn-lt"/>
              <a:ea typeface="+mn-ea"/>
              <a:cs typeface="+mn-cs"/>
            </a:endParaRPr>
          </a:p>
          <a:p>
            <a:pPr marL="628650" lvl="1" indent="-171450">
              <a:buFont typeface="Arial"/>
              <a:buChar char="•"/>
            </a:pPr>
            <a:r>
              <a:rPr lang="en-US" sz="1200" kern="1200" dirty="0" smtClean="0">
                <a:solidFill>
                  <a:schemeClr val="tx1"/>
                </a:solidFill>
                <a:effectLst/>
                <a:latin typeface="+mn-lt"/>
                <a:ea typeface="+mn-ea"/>
                <a:cs typeface="+mn-cs"/>
              </a:rPr>
              <a:t>Create demand for </a:t>
            </a:r>
            <a:r>
              <a:rPr lang="en-US" sz="1200" kern="1200" dirty="0" err="1" smtClean="0">
                <a:solidFill>
                  <a:schemeClr val="tx1"/>
                </a:solidFill>
                <a:effectLst/>
                <a:latin typeface="+mn-lt"/>
                <a:ea typeface="+mn-ea"/>
                <a:cs typeface="+mn-cs"/>
              </a:rPr>
              <a:t>PrEP</a:t>
            </a:r>
            <a:endParaRPr lang="en-US" sz="1100" kern="1200" dirty="0" smtClean="0">
              <a:solidFill>
                <a:schemeClr val="tx1"/>
              </a:solidFill>
              <a:effectLst/>
              <a:latin typeface="+mn-lt"/>
              <a:ea typeface="+mn-ea"/>
              <a:cs typeface="+mn-cs"/>
            </a:endParaRPr>
          </a:p>
          <a:p>
            <a:pPr marL="628650" lvl="1" indent="-171450">
              <a:buFont typeface="Arial"/>
              <a:buChar char="•"/>
            </a:pPr>
            <a:r>
              <a:rPr lang="en-US" sz="1200" kern="1200" dirty="0" smtClean="0">
                <a:solidFill>
                  <a:schemeClr val="tx1"/>
                </a:solidFill>
                <a:effectLst/>
                <a:latin typeface="+mn-lt"/>
                <a:ea typeface="+mn-ea"/>
                <a:cs typeface="+mn-cs"/>
              </a:rPr>
              <a:t>Link potential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clients to services</a:t>
            </a:r>
            <a:endParaRPr lang="en-US" sz="1100" kern="1200" dirty="0" smtClean="0">
              <a:solidFill>
                <a:schemeClr val="tx1"/>
              </a:solidFill>
              <a:effectLst/>
              <a:latin typeface="+mn-lt"/>
              <a:ea typeface="+mn-ea"/>
              <a:cs typeface="+mn-cs"/>
            </a:endParaRPr>
          </a:p>
          <a:p>
            <a:pPr marL="628650" lvl="1" indent="-171450">
              <a:buFont typeface="Arial"/>
              <a:buChar char="•"/>
            </a:pPr>
            <a:r>
              <a:rPr lang="en-US" sz="1200" kern="1200" dirty="0" smtClean="0">
                <a:solidFill>
                  <a:schemeClr val="tx1"/>
                </a:solidFill>
                <a:effectLst/>
                <a:latin typeface="+mn-lt"/>
                <a:ea typeface="+mn-ea"/>
                <a:cs typeface="+mn-cs"/>
              </a:rPr>
              <a:t>Start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marL="628650" lvl="1" indent="-171450">
              <a:buFont typeface="Arial"/>
              <a:buChar char="•"/>
            </a:pPr>
            <a:r>
              <a:rPr lang="en-US" sz="1200" kern="1200" dirty="0" smtClean="0">
                <a:solidFill>
                  <a:schemeClr val="tx1"/>
                </a:solidFill>
                <a:effectLst/>
                <a:latin typeface="+mn-lt"/>
                <a:ea typeface="+mn-ea"/>
                <a:cs typeface="+mn-cs"/>
              </a:rPr>
              <a:t>Retain clients on </a:t>
            </a:r>
            <a:r>
              <a:rPr lang="en-US" sz="1200" kern="1200" dirty="0" err="1" smtClean="0">
                <a:solidFill>
                  <a:schemeClr val="tx1"/>
                </a:solidFill>
                <a:effectLst/>
                <a:latin typeface="+mn-lt"/>
                <a:ea typeface="+mn-ea"/>
                <a:cs typeface="+mn-cs"/>
              </a:rPr>
              <a:t>PrEP</a:t>
            </a:r>
            <a:endParaRPr lang="en-US" sz="1100" kern="1200" dirty="0" smtClean="0">
              <a:solidFill>
                <a:schemeClr val="tx1"/>
              </a:solidFill>
              <a:effectLst/>
              <a:latin typeface="+mn-lt"/>
              <a:ea typeface="+mn-ea"/>
              <a:cs typeface="+mn-cs"/>
            </a:endParaRPr>
          </a:p>
          <a:p>
            <a:pPr marL="628650" lvl="1" indent="-171450">
              <a:buFont typeface="Arial"/>
              <a:buChar char="•"/>
            </a:pPr>
            <a:r>
              <a:rPr lang="en-US" sz="1200" kern="1200" dirty="0" smtClean="0">
                <a:solidFill>
                  <a:schemeClr val="tx1"/>
                </a:solidFill>
                <a:effectLst/>
                <a:latin typeface="+mn-lt"/>
                <a:ea typeface="+mn-ea"/>
                <a:cs typeface="+mn-cs"/>
              </a:rPr>
              <a:t>Counsel and support clients on behavioral risk reduction</a:t>
            </a:r>
            <a:endParaRPr lang="en-US" sz="1100" kern="1200" dirty="0" smtClean="0">
              <a:solidFill>
                <a:schemeClr val="tx1"/>
              </a:solidFill>
              <a:effectLst/>
              <a:latin typeface="+mn-lt"/>
              <a:ea typeface="+mn-ea"/>
              <a:cs typeface="+mn-cs"/>
            </a:endParaRPr>
          </a:p>
          <a:p>
            <a:pPr marL="628650" lvl="1" indent="-171450">
              <a:buFont typeface="Arial"/>
              <a:buChar char="•"/>
            </a:pPr>
            <a:r>
              <a:rPr lang="en-US" sz="1200" kern="1200" dirty="0" smtClean="0">
                <a:solidFill>
                  <a:schemeClr val="tx1"/>
                </a:solidFill>
                <a:effectLst/>
                <a:latin typeface="+mn-lt"/>
                <a:ea typeface="+mn-ea"/>
                <a:cs typeface="+mn-cs"/>
              </a:rPr>
              <a:t>Support good adherence</a:t>
            </a:r>
            <a:endParaRPr lang="en-US" sz="1100" kern="1200" dirty="0" smtClean="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E027020C-613B-6641-9351-4FDAA85641A1}" type="slidenum">
              <a:rPr lang="en-US" smtClean="0"/>
              <a:t>139</a:t>
            </a:fld>
            <a:endParaRPr lang="en-US" dirty="0"/>
          </a:p>
        </p:txBody>
      </p:sp>
    </p:spTree>
    <p:extLst>
      <p:ext uri="{BB962C8B-B14F-4D97-AF65-F5344CB8AC3E}">
        <p14:creationId xmlns:p14="http://schemas.microsoft.com/office/powerpoint/2010/main" val="321751611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140</a:t>
            </a:fld>
            <a:endParaRPr lang="en-US" dirty="0"/>
          </a:p>
        </p:txBody>
      </p:sp>
    </p:spTree>
    <p:extLst>
      <p:ext uri="{BB962C8B-B14F-4D97-AF65-F5344CB8AC3E}">
        <p14:creationId xmlns:p14="http://schemas.microsoft.com/office/powerpoint/2010/main" val="42784492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141</a:t>
            </a:fld>
            <a:endParaRPr lang="en-US" dirty="0"/>
          </a:p>
        </p:txBody>
      </p:sp>
    </p:spTree>
    <p:extLst>
      <p:ext uri="{BB962C8B-B14F-4D97-AF65-F5344CB8AC3E}">
        <p14:creationId xmlns:p14="http://schemas.microsoft.com/office/powerpoint/2010/main" val="2193685157"/>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Module 5, you will take a post-test and complete an evaluation of the training.</a:t>
            </a:r>
          </a:p>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142</a:t>
            </a:fld>
            <a:endParaRPr lang="en-US" dirty="0"/>
          </a:p>
        </p:txBody>
      </p:sp>
    </p:spTree>
    <p:extLst>
      <p:ext uri="{BB962C8B-B14F-4D97-AF65-F5344CB8AC3E}">
        <p14:creationId xmlns:p14="http://schemas.microsoft.com/office/powerpoint/2010/main" val="381870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smtClean="0">
              <a:latin typeface="Garamond" panose="02020404030301010803" pitchFamily="18" charset="0"/>
              <a:cs typeface="Arial" pitchFamily="34"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14</a:t>
            </a:fld>
            <a:endParaRPr lang="en-US" dirty="0"/>
          </a:p>
        </p:txBody>
      </p:sp>
    </p:spTree>
    <p:extLst>
      <p:ext uri="{BB962C8B-B14F-4D97-AF65-F5344CB8AC3E}">
        <p14:creationId xmlns:p14="http://schemas.microsoft.com/office/powerpoint/2010/main" val="313799840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Skip</a:t>
            </a:r>
            <a:r>
              <a:rPr lang="en-US" baseline="0" dirty="0" smtClean="0"/>
              <a:t> this slide if you are covering Module 6 as part of the training</a:t>
            </a:r>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148</a:t>
            </a:fld>
            <a:endParaRPr lang="en-US" dirty="0"/>
          </a:p>
        </p:txBody>
      </p:sp>
    </p:spTree>
    <p:extLst>
      <p:ext uri="{BB962C8B-B14F-4D97-AF65-F5344CB8AC3E}">
        <p14:creationId xmlns:p14="http://schemas.microsoft.com/office/powerpoint/2010/main" val="204186506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Module 6, you will practice using 3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monitoring and evaluation (M&amp;E) tools – the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Facility Record,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Follow-up Visits Form and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Client Register.</a:t>
            </a:r>
          </a:p>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149</a:t>
            </a:fld>
            <a:endParaRPr lang="en-US" dirty="0"/>
          </a:p>
        </p:txBody>
      </p:sp>
    </p:spTree>
    <p:extLst>
      <p:ext uri="{BB962C8B-B14F-4D97-AF65-F5344CB8AC3E}">
        <p14:creationId xmlns:p14="http://schemas.microsoft.com/office/powerpoint/2010/main" val="381870746"/>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150</a:t>
            </a:fld>
            <a:endParaRPr lang="en-US" dirty="0"/>
          </a:p>
        </p:txBody>
      </p:sp>
    </p:spTree>
    <p:extLst>
      <p:ext uri="{BB962C8B-B14F-4D97-AF65-F5344CB8AC3E}">
        <p14:creationId xmlns:p14="http://schemas.microsoft.com/office/powerpoint/2010/main" val="204931131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157</a:t>
            </a:fld>
            <a:endParaRPr lang="en-US" dirty="0"/>
          </a:p>
        </p:txBody>
      </p:sp>
    </p:spTree>
    <p:extLst>
      <p:ext uri="{BB962C8B-B14F-4D97-AF65-F5344CB8AC3E}">
        <p14:creationId xmlns:p14="http://schemas.microsoft.com/office/powerpoint/2010/main" val="2059528549"/>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158</a:t>
            </a:fld>
            <a:endParaRPr lang="en-US" dirty="0"/>
          </a:p>
        </p:txBody>
      </p:sp>
    </p:spTree>
    <p:extLst>
      <p:ext uri="{BB962C8B-B14F-4D97-AF65-F5344CB8AC3E}">
        <p14:creationId xmlns:p14="http://schemas.microsoft.com/office/powerpoint/2010/main" val="148112717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159</a:t>
            </a:fld>
            <a:endParaRPr lang="en-US" dirty="0"/>
          </a:p>
        </p:txBody>
      </p:sp>
    </p:spTree>
    <p:extLst>
      <p:ext uri="{BB962C8B-B14F-4D97-AF65-F5344CB8AC3E}">
        <p14:creationId xmlns:p14="http://schemas.microsoft.com/office/powerpoint/2010/main" val="745909049"/>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160</a:t>
            </a:fld>
            <a:endParaRPr lang="en-US" dirty="0"/>
          </a:p>
        </p:txBody>
      </p:sp>
    </p:spTree>
    <p:extLst>
      <p:ext uri="{BB962C8B-B14F-4D97-AF65-F5344CB8AC3E}">
        <p14:creationId xmlns:p14="http://schemas.microsoft.com/office/powerpoint/2010/main" val="203347471"/>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161</a:t>
            </a:fld>
            <a:endParaRPr lang="en-US" dirty="0"/>
          </a:p>
        </p:txBody>
      </p:sp>
    </p:spTree>
    <p:extLst>
      <p:ext uri="{BB962C8B-B14F-4D97-AF65-F5344CB8AC3E}">
        <p14:creationId xmlns:p14="http://schemas.microsoft.com/office/powerpoint/2010/main" val="4095147387"/>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162</a:t>
            </a:fld>
            <a:endParaRPr lang="en-US" dirty="0"/>
          </a:p>
        </p:txBody>
      </p:sp>
    </p:spTree>
    <p:extLst>
      <p:ext uri="{BB962C8B-B14F-4D97-AF65-F5344CB8AC3E}">
        <p14:creationId xmlns:p14="http://schemas.microsoft.com/office/powerpoint/2010/main" val="279155257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163</a:t>
            </a:fld>
            <a:endParaRPr lang="en-US" dirty="0"/>
          </a:p>
        </p:txBody>
      </p:sp>
    </p:spTree>
    <p:extLst>
      <p:ext uri="{BB962C8B-B14F-4D97-AF65-F5344CB8AC3E}">
        <p14:creationId xmlns:p14="http://schemas.microsoft.com/office/powerpoint/2010/main" val="2059528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training will focus on biomedical interventions, specifically the use of ARV for pre-exposure prophylaxis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15</a:t>
            </a:fld>
            <a:endParaRPr lang="en-US" dirty="0"/>
          </a:p>
        </p:txBody>
      </p:sp>
    </p:spTree>
    <p:extLst>
      <p:ext uri="{BB962C8B-B14F-4D97-AF65-F5344CB8AC3E}">
        <p14:creationId xmlns:p14="http://schemas.microsoft.com/office/powerpoint/2010/main" val="4196499385"/>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164</a:t>
            </a:fld>
            <a:endParaRPr lang="en-US" dirty="0"/>
          </a:p>
        </p:txBody>
      </p:sp>
    </p:spTree>
    <p:extLst>
      <p:ext uri="{BB962C8B-B14F-4D97-AF65-F5344CB8AC3E}">
        <p14:creationId xmlns:p14="http://schemas.microsoft.com/office/powerpoint/2010/main" val="2513789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16</a:t>
            </a:fld>
            <a:endParaRPr lang="en-US" dirty="0"/>
          </a:p>
        </p:txBody>
      </p:sp>
    </p:spTree>
    <p:extLst>
      <p:ext uri="{BB962C8B-B14F-4D97-AF65-F5344CB8AC3E}">
        <p14:creationId xmlns:p14="http://schemas.microsoft.com/office/powerpoint/2010/main" val="2646372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concept of providing a preventive drug before exposure to an infectious agent is not new. We have been using this concept for other diseases (e.g., for malaria prophylaxis—taking anti-malarial drugs before traveling to an endemic area to prevent infection).</a:t>
            </a:r>
          </a:p>
          <a:p>
            <a:pPr marL="0" indent="0">
              <a:buFont typeface="Arial"/>
              <a:buNone/>
            </a:pPr>
            <a:endParaRPr lang="en-US" dirty="0" smtClean="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17</a:t>
            </a:fld>
            <a:endParaRPr lang="en-US" dirty="0"/>
          </a:p>
        </p:txBody>
      </p:sp>
    </p:spTree>
    <p:extLst>
      <p:ext uri="{BB962C8B-B14F-4D97-AF65-F5344CB8AC3E}">
        <p14:creationId xmlns:p14="http://schemas.microsoft.com/office/powerpoint/2010/main" val="2826970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18</a:t>
            </a:fld>
            <a:endParaRPr lang="en-US" dirty="0"/>
          </a:p>
        </p:txBody>
      </p:sp>
    </p:spTree>
    <p:extLst>
      <p:ext uri="{BB962C8B-B14F-4D97-AF65-F5344CB8AC3E}">
        <p14:creationId xmlns:p14="http://schemas.microsoft.com/office/powerpoint/2010/main" val="265089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200" dirty="0" smtClean="0">
                <a:solidFill>
                  <a:schemeClr val="tx1"/>
                </a:solidFill>
              </a:rPr>
              <a:t>http://</a:t>
            </a:r>
            <a:r>
              <a:rPr lang="en-US" sz="1200" dirty="0" err="1" smtClean="0">
                <a:solidFill>
                  <a:schemeClr val="tx1"/>
                </a:solidFill>
              </a:rPr>
              <a:t>www.who.int</a:t>
            </a:r>
            <a:r>
              <a:rPr lang="en-US" sz="1200" dirty="0" smtClean="0">
                <a:solidFill>
                  <a:schemeClr val="tx1"/>
                </a:solidFill>
              </a:rPr>
              <a:t>/</a:t>
            </a:r>
            <a:r>
              <a:rPr lang="en-US" sz="1200" dirty="0" err="1" smtClean="0">
                <a:solidFill>
                  <a:schemeClr val="tx1"/>
                </a:solidFill>
              </a:rPr>
              <a:t>hiv</a:t>
            </a:r>
            <a:r>
              <a:rPr lang="en-US" sz="1200" dirty="0" smtClean="0">
                <a:solidFill>
                  <a:schemeClr val="tx1"/>
                </a:solidFill>
              </a:rPr>
              <a:t>/topics/prophylaxis/en/  </a:t>
            </a:r>
          </a:p>
          <a:p>
            <a:pPr marL="0" indent="0">
              <a:buFont typeface="Arial"/>
              <a:buNone/>
            </a:pPr>
            <a:endParaRPr lang="en-US" dirty="0" smtClean="0">
              <a:latin typeface="Garamond" panose="02020404030301010803" pitchFamily="18" charset="0"/>
              <a:cs typeface="Arial" pitchFamily="34"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19</a:t>
            </a:fld>
            <a:endParaRPr lang="en-US" dirty="0"/>
          </a:p>
        </p:txBody>
      </p:sp>
    </p:spTree>
    <p:extLst>
      <p:ext uri="{BB962C8B-B14F-4D97-AF65-F5344CB8AC3E}">
        <p14:creationId xmlns:p14="http://schemas.microsoft.com/office/powerpoint/2010/main" val="3137998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8F6DE591-CEAF-4FB3-A18D-AEF90F0DA64F}" type="slidenum">
              <a:rPr lang="en-US" smtClean="0"/>
              <a:t>21</a:t>
            </a:fld>
            <a:endParaRPr lang="en-US" dirty="0"/>
          </a:p>
        </p:txBody>
      </p:sp>
    </p:spTree>
    <p:extLst>
      <p:ext uri="{BB962C8B-B14F-4D97-AF65-F5344CB8AC3E}">
        <p14:creationId xmlns:p14="http://schemas.microsoft.com/office/powerpoint/2010/main" val="3157056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smtClean="0">
                <a:solidFill>
                  <a:schemeClr val="tx1"/>
                </a:solidFill>
                <a:effectLst/>
                <a:latin typeface="+mn-lt"/>
                <a:ea typeface="+mn-ea"/>
                <a:cs typeface="+mn-cs"/>
              </a:rPr>
              <a:t>Please circulate the registration sheet so that everyone may complete it.</a:t>
            </a:r>
          </a:p>
          <a:p>
            <a:pPr marL="171450" lvl="0" indent="-171450">
              <a:buFont typeface="Arial"/>
              <a:buChar char="•"/>
            </a:pPr>
            <a:r>
              <a:rPr lang="en-US" sz="1200" kern="1200" dirty="0" smtClean="0">
                <a:solidFill>
                  <a:schemeClr val="tx1"/>
                </a:solidFill>
                <a:effectLst/>
                <a:latin typeface="+mn-lt"/>
                <a:ea typeface="+mn-ea"/>
                <a:cs typeface="+mn-cs"/>
              </a:rPr>
              <a:t>Please take a nametag and write your name on it.</a:t>
            </a:r>
          </a:p>
          <a:p>
            <a:pPr marL="171450" lvl="0" indent="-171450">
              <a:buFont typeface="Arial"/>
              <a:buChar char="•"/>
            </a:pPr>
            <a:r>
              <a:rPr lang="en-US" sz="1200" kern="1200" dirty="0" smtClean="0">
                <a:solidFill>
                  <a:schemeClr val="tx1"/>
                </a:solidFill>
                <a:effectLst/>
                <a:latin typeface="+mn-lt"/>
                <a:ea typeface="+mn-ea"/>
                <a:cs typeface="+mn-cs"/>
              </a:rPr>
              <a:t>Please take a participant manual, pen, and notebook. You will use your manuals during this training and will take them home at the training’s end.</a:t>
            </a:r>
          </a:p>
        </p:txBody>
      </p:sp>
      <p:sp>
        <p:nvSpPr>
          <p:cNvPr id="4" name="Slide Number Placeholder 3"/>
          <p:cNvSpPr>
            <a:spLocks noGrp="1"/>
          </p:cNvSpPr>
          <p:nvPr>
            <p:ph type="sldNum" sz="quarter" idx="10"/>
          </p:nvPr>
        </p:nvSpPr>
        <p:spPr/>
        <p:txBody>
          <a:bodyPr/>
          <a:lstStyle/>
          <a:p>
            <a:fld id="{E027020C-613B-6641-9351-4FDAA85641A1}" type="slidenum">
              <a:rPr lang="en-US" smtClean="0"/>
              <a:t>2</a:t>
            </a:fld>
            <a:endParaRPr lang="en-US" dirty="0"/>
          </a:p>
        </p:txBody>
      </p:sp>
    </p:spTree>
    <p:extLst>
      <p:ext uri="{BB962C8B-B14F-4D97-AF65-F5344CB8AC3E}">
        <p14:creationId xmlns:p14="http://schemas.microsoft.com/office/powerpoint/2010/main" val="1829620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22</a:t>
            </a:fld>
            <a:endParaRPr lang="en-US" dirty="0"/>
          </a:p>
        </p:txBody>
      </p:sp>
    </p:spTree>
    <p:extLst>
      <p:ext uri="{BB962C8B-B14F-4D97-AF65-F5344CB8AC3E}">
        <p14:creationId xmlns:p14="http://schemas.microsoft.com/office/powerpoint/2010/main" val="1713414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D01189D6-0383-433A-8A59-58772874C54E}" type="slidenum">
              <a:rPr lang="en-US" smtClean="0"/>
              <a:t>23</a:t>
            </a:fld>
            <a:endParaRPr lang="en-US" dirty="0"/>
          </a:p>
        </p:txBody>
      </p:sp>
    </p:spTree>
    <p:extLst>
      <p:ext uri="{BB962C8B-B14F-4D97-AF65-F5344CB8AC3E}">
        <p14:creationId xmlns:p14="http://schemas.microsoft.com/office/powerpoint/2010/main" val="41486738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24</a:t>
            </a:fld>
            <a:endParaRPr lang="en-US" dirty="0"/>
          </a:p>
        </p:txBody>
      </p:sp>
    </p:spTree>
    <p:extLst>
      <p:ext uri="{BB962C8B-B14F-4D97-AF65-F5344CB8AC3E}">
        <p14:creationId xmlns:p14="http://schemas.microsoft.com/office/powerpoint/2010/main" val="12133310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1145">
              <a:defRPr/>
            </a:pPr>
            <a:r>
              <a:rPr lang="en-US" b="1" dirty="0" smtClean="0">
                <a:solidFill>
                  <a:srgbClr val="FF0000"/>
                </a:solidFill>
                <a:latin typeface="Garamond" panose="02020404030301010803" pitchFamily="18" charset="0"/>
              </a:rPr>
              <a:t>ADD COUNTRY-SPECIFIC DATA TO</a:t>
            </a:r>
            <a:r>
              <a:rPr lang="en-US" b="1" baseline="0" dirty="0" smtClean="0">
                <a:solidFill>
                  <a:srgbClr val="FF0000"/>
                </a:solidFill>
                <a:latin typeface="Garamond" panose="02020404030301010803" pitchFamily="18" charset="0"/>
              </a:rPr>
              <a:t> THIS SLIDE</a:t>
            </a:r>
            <a:endParaRPr lang="en-US" dirty="0" smtClean="0">
              <a:latin typeface="Garamond" panose="02020404030301010803" pitchFamily="18" charset="0"/>
            </a:endParaRPr>
          </a:p>
          <a:p>
            <a:pPr defTabSz="471145">
              <a:defRPr/>
            </a:pPr>
            <a:endParaRPr lang="en-US" dirty="0" smtClean="0">
              <a:latin typeface="Garamond" panose="02020404030301010803" pitchFamily="18" charset="0"/>
            </a:endParaRPr>
          </a:p>
          <a:p>
            <a:pPr defTabSz="471145">
              <a:defRPr/>
            </a:pPr>
            <a:r>
              <a:rPr lang="en-US" b="1" dirty="0" smtClean="0">
                <a:latin typeface="Garamond" panose="02020404030301010803" pitchFamily="18" charset="0"/>
              </a:rPr>
              <a:t>Add 1 or 2 slides to explain the local HIV epidemiology, where most new HIV infections</a:t>
            </a:r>
            <a:r>
              <a:rPr lang="en-US" b="1" baseline="0" dirty="0" smtClean="0">
                <a:latin typeface="Garamond" panose="02020404030301010803" pitchFamily="18" charset="0"/>
              </a:rPr>
              <a:t> are happening and the different KPs</a:t>
            </a:r>
            <a:r>
              <a:rPr lang="en-US" b="1" baseline="0" dirty="0" smtClean="0">
                <a:solidFill>
                  <a:srgbClr val="00B0F0"/>
                </a:solidFill>
                <a:latin typeface="Garamond" panose="02020404030301010803" pitchFamily="18" charset="0"/>
              </a:rPr>
              <a:t> targeted for PrEP use at a local level.</a:t>
            </a:r>
            <a:endParaRPr lang="en-US" b="1" dirty="0" smtClean="0">
              <a:solidFill>
                <a:srgbClr val="00B0F0"/>
              </a:solidFill>
              <a:latin typeface="Garamond" panose="02020404030301010803" pitchFamily="18" charset="0"/>
            </a:endParaRPr>
          </a:p>
          <a:p>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25</a:t>
            </a:fld>
            <a:endParaRPr lang="en-US" dirty="0"/>
          </a:p>
        </p:txBody>
      </p:sp>
    </p:spTree>
    <p:extLst>
      <p:ext uri="{BB962C8B-B14F-4D97-AF65-F5344CB8AC3E}">
        <p14:creationId xmlns:p14="http://schemas.microsoft.com/office/powerpoint/2010/main" val="19262267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26</a:t>
            </a:fld>
            <a:endParaRPr lang="en-US" dirty="0"/>
          </a:p>
        </p:txBody>
      </p:sp>
    </p:spTree>
    <p:extLst>
      <p:ext uri="{BB962C8B-B14F-4D97-AF65-F5344CB8AC3E}">
        <p14:creationId xmlns:p14="http://schemas.microsoft.com/office/powerpoint/2010/main" val="17937333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27</a:t>
            </a:fld>
            <a:endParaRPr lang="en-US" dirty="0"/>
          </a:p>
        </p:txBody>
      </p:sp>
    </p:spTree>
    <p:extLst>
      <p:ext uri="{BB962C8B-B14F-4D97-AF65-F5344CB8AC3E}">
        <p14:creationId xmlns:p14="http://schemas.microsoft.com/office/powerpoint/2010/main" val="19262267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28</a:t>
            </a:fld>
            <a:endParaRPr lang="en-US" dirty="0"/>
          </a:p>
        </p:txBody>
      </p:sp>
    </p:spTree>
    <p:extLst>
      <p:ext uri="{BB962C8B-B14F-4D97-AF65-F5344CB8AC3E}">
        <p14:creationId xmlns:p14="http://schemas.microsoft.com/office/powerpoint/2010/main" val="35486887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Garamond" panose="02020404030301010803" pitchFamily="18" charset="0"/>
                <a:ea typeface="+mn-ea"/>
                <a:cs typeface="+mn-cs"/>
              </a:rPr>
              <a:t>Graph in participant manual: Effectiveness and Adherence in Trials of Oral and Topical </a:t>
            </a:r>
            <a:r>
              <a:rPr lang="en-US" sz="1200" b="0" i="0" u="none" strike="noStrike" kern="1200" baseline="0" dirty="0" err="1" smtClean="0">
                <a:solidFill>
                  <a:schemeClr val="tx1"/>
                </a:solidFill>
                <a:latin typeface="Garamond" panose="02020404030301010803" pitchFamily="18" charset="0"/>
                <a:ea typeface="+mn-ea"/>
                <a:cs typeface="+mn-cs"/>
              </a:rPr>
              <a:t>Tenofovir</a:t>
            </a:r>
            <a:r>
              <a:rPr lang="en-US" sz="1200" b="0" i="0" u="none" strike="noStrike" kern="1200" baseline="0" dirty="0" smtClean="0">
                <a:solidFill>
                  <a:schemeClr val="tx1"/>
                </a:solidFill>
                <a:latin typeface="Garamond" panose="02020404030301010803" pitchFamily="18" charset="0"/>
                <a:ea typeface="+mn-ea"/>
                <a:cs typeface="+mn-cs"/>
              </a:rPr>
              <a:t>-based Prevention</a:t>
            </a:r>
          </a:p>
        </p:txBody>
      </p:sp>
      <p:sp>
        <p:nvSpPr>
          <p:cNvPr id="4" name="Slide Number Placeholder 3"/>
          <p:cNvSpPr>
            <a:spLocks noGrp="1"/>
          </p:cNvSpPr>
          <p:nvPr>
            <p:ph type="sldNum" sz="quarter" idx="10"/>
          </p:nvPr>
        </p:nvSpPr>
        <p:spPr/>
        <p:txBody>
          <a:bodyPr/>
          <a:lstStyle/>
          <a:p>
            <a:fld id="{E027020C-613B-6641-9351-4FDAA85641A1}" type="slidenum">
              <a:rPr lang="en-US" smtClean="0"/>
              <a:t>29</a:t>
            </a:fld>
            <a:endParaRPr lang="en-US" dirty="0"/>
          </a:p>
        </p:txBody>
      </p:sp>
    </p:spTree>
    <p:extLst>
      <p:ext uri="{BB962C8B-B14F-4D97-AF65-F5344CB8AC3E}">
        <p14:creationId xmlns:p14="http://schemas.microsoft.com/office/powerpoint/2010/main" val="29713512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30</a:t>
            </a:fld>
            <a:endParaRPr lang="en-US" dirty="0"/>
          </a:p>
        </p:txBody>
      </p:sp>
    </p:spTree>
    <p:extLst>
      <p:ext uri="{BB962C8B-B14F-4D97-AF65-F5344CB8AC3E}">
        <p14:creationId xmlns:p14="http://schemas.microsoft.com/office/powerpoint/2010/main" val="17937333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31</a:t>
            </a:fld>
            <a:endParaRPr lang="en-US" dirty="0"/>
          </a:p>
        </p:txBody>
      </p:sp>
    </p:spTree>
    <p:extLst>
      <p:ext uri="{BB962C8B-B14F-4D97-AF65-F5344CB8AC3E}">
        <p14:creationId xmlns:p14="http://schemas.microsoft.com/office/powerpoint/2010/main" val="2775030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Please introduce yourselves briefly by sharing your name, organization, and position.</a:t>
            </a:r>
          </a:p>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3</a:t>
            </a:fld>
            <a:endParaRPr lang="en-US" dirty="0"/>
          </a:p>
        </p:txBody>
      </p:sp>
    </p:spTree>
    <p:extLst>
      <p:ext uri="{BB962C8B-B14F-4D97-AF65-F5344CB8AC3E}">
        <p14:creationId xmlns:p14="http://schemas.microsoft.com/office/powerpoint/2010/main" val="14051833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Garamond" panose="02020404030301010803" pitchFamily="18" charset="0"/>
              </a:rPr>
              <a:t>This slide shows planned, ongoing and completed PrEP studies. You can get updated information on the PrEPwatch website.  </a:t>
            </a:r>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32</a:t>
            </a:fld>
            <a:endParaRPr lang="en-US" dirty="0"/>
          </a:p>
        </p:txBody>
      </p:sp>
    </p:spTree>
    <p:extLst>
      <p:ext uri="{BB962C8B-B14F-4D97-AF65-F5344CB8AC3E}">
        <p14:creationId xmlns:p14="http://schemas.microsoft.com/office/powerpoint/2010/main" val="23650717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33</a:t>
            </a:fld>
            <a:endParaRPr lang="en-US" dirty="0"/>
          </a:p>
        </p:txBody>
      </p:sp>
    </p:spTree>
    <p:extLst>
      <p:ext uri="{BB962C8B-B14F-4D97-AF65-F5344CB8AC3E}">
        <p14:creationId xmlns:p14="http://schemas.microsoft.com/office/powerpoint/2010/main" val="23120628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1145">
              <a:defRPr/>
            </a:pPr>
            <a:r>
              <a:rPr lang="en-US" b="1" dirty="0" smtClean="0">
                <a:solidFill>
                  <a:srgbClr val="FF0000"/>
                </a:solidFill>
                <a:latin typeface="Garamond" panose="02020404030301010803" pitchFamily="18" charset="0"/>
              </a:rPr>
              <a:t>ADD COUNTRY-SPECIFIC DATA TO</a:t>
            </a:r>
            <a:r>
              <a:rPr lang="en-US" b="1" baseline="0" dirty="0" smtClean="0">
                <a:solidFill>
                  <a:srgbClr val="FF0000"/>
                </a:solidFill>
                <a:latin typeface="Garamond" panose="02020404030301010803" pitchFamily="18" charset="0"/>
              </a:rPr>
              <a:t> THIS SLIDE</a:t>
            </a:r>
          </a:p>
          <a:p>
            <a:pPr marL="0" marR="0" lvl="0" indent="0" algn="l" defTabSz="471145"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71145"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training focuses on daily oral </a:t>
            </a:r>
            <a:r>
              <a:rPr lang="en-US" sz="1200" kern="1200" dirty="0" err="1" smtClean="0">
                <a:solidFill>
                  <a:schemeClr val="tx1"/>
                </a:solidFill>
                <a:effectLst/>
                <a:latin typeface="+mn-lt"/>
                <a:ea typeface="+mn-ea"/>
                <a:cs typeface="+mn-cs"/>
              </a:rPr>
              <a:t>PrEP.</a:t>
            </a:r>
            <a:endParaRPr lang="en-US" sz="1200" kern="1200" dirty="0" smtClean="0">
              <a:solidFill>
                <a:schemeClr val="tx1"/>
              </a:solidFill>
              <a:effectLst/>
              <a:latin typeface="+mn-lt"/>
              <a:ea typeface="+mn-ea"/>
              <a:cs typeface="+mn-cs"/>
            </a:endParaRPr>
          </a:p>
          <a:p>
            <a:pPr defTabSz="471145">
              <a:defRPr/>
            </a:pPr>
            <a:endParaRPr lang="en-US" dirty="0" smtClean="0">
              <a:solidFill>
                <a:srgbClr val="FF0000"/>
              </a:solidFill>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34</a:t>
            </a:fld>
            <a:endParaRPr lang="en-US" dirty="0"/>
          </a:p>
        </p:txBody>
      </p:sp>
    </p:spTree>
    <p:extLst>
      <p:ext uri="{BB962C8B-B14F-4D97-AF65-F5344CB8AC3E}">
        <p14:creationId xmlns:p14="http://schemas.microsoft.com/office/powerpoint/2010/main" val="4449163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8F6DE591-CEAF-4FB3-A18D-AEF90F0DA64F}" type="slidenum">
              <a:rPr lang="en-US" smtClean="0"/>
              <a:t>35</a:t>
            </a:fld>
            <a:endParaRPr lang="en-US" dirty="0"/>
          </a:p>
        </p:txBody>
      </p:sp>
    </p:spTree>
    <p:extLst>
      <p:ext uri="{BB962C8B-B14F-4D97-AF65-F5344CB8AC3E}">
        <p14:creationId xmlns:p14="http://schemas.microsoft.com/office/powerpoint/2010/main" val="25284836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Participants in the study reported a “start syndrome” with GI symptoms, headaches and some skin problems. This start–up syndrome was transient in most cases, and it is important to counsel clients about this. </a:t>
            </a:r>
          </a:p>
          <a:p>
            <a:pPr marL="0" indent="0">
              <a:buFont typeface="Arial" panose="020B0604020202020204" pitchFamily="34" charset="0"/>
              <a:buNone/>
            </a:pPr>
            <a:endParaRPr lang="en-US" dirty="0" smtClean="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84FBF3F4-FB7E-4137-ACF6-FC8AC0359A46}" type="slidenum">
              <a:rPr lang="en-US" smtClean="0"/>
              <a:t>36</a:t>
            </a:fld>
            <a:endParaRPr lang="en-US" dirty="0"/>
          </a:p>
        </p:txBody>
      </p:sp>
    </p:spTree>
    <p:extLst>
      <p:ext uri="{BB962C8B-B14F-4D97-AF65-F5344CB8AC3E}">
        <p14:creationId xmlns:p14="http://schemas.microsoft.com/office/powerpoint/2010/main" val="10312352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8F6DE591-CEAF-4FB3-A18D-AEF90F0DA64F}" type="slidenum">
              <a:rPr lang="en-US" smtClean="0"/>
              <a:t>37</a:t>
            </a:fld>
            <a:endParaRPr lang="en-US" dirty="0"/>
          </a:p>
        </p:txBody>
      </p:sp>
    </p:spTree>
    <p:extLst>
      <p:ext uri="{BB962C8B-B14F-4D97-AF65-F5344CB8AC3E}">
        <p14:creationId xmlns:p14="http://schemas.microsoft.com/office/powerpoint/2010/main" val="30918814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8F6DE591-CEAF-4FB3-A18D-AEF90F0DA64F}" type="slidenum">
              <a:rPr lang="en-US" smtClean="0"/>
              <a:t>38</a:t>
            </a:fld>
            <a:endParaRPr lang="en-US" dirty="0"/>
          </a:p>
        </p:txBody>
      </p:sp>
    </p:spTree>
    <p:extLst>
      <p:ext uri="{BB962C8B-B14F-4D97-AF65-F5344CB8AC3E}">
        <p14:creationId xmlns:p14="http://schemas.microsoft.com/office/powerpoint/2010/main" val="28339627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39</a:t>
            </a:fld>
            <a:endParaRPr lang="en-US" dirty="0"/>
          </a:p>
        </p:txBody>
      </p:sp>
    </p:spTree>
    <p:extLst>
      <p:ext uri="{BB962C8B-B14F-4D97-AF65-F5344CB8AC3E}">
        <p14:creationId xmlns:p14="http://schemas.microsoft.com/office/powerpoint/2010/main" val="17134147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40</a:t>
            </a:fld>
            <a:endParaRPr lang="en-US" dirty="0"/>
          </a:p>
        </p:txBody>
      </p:sp>
    </p:spTree>
    <p:extLst>
      <p:ext uri="{BB962C8B-B14F-4D97-AF65-F5344CB8AC3E}">
        <p14:creationId xmlns:p14="http://schemas.microsoft.com/office/powerpoint/2010/main" val="21316569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smtClean="0">
              <a:latin typeface="Garamond" panose="02020404030301010803" pitchFamily="18" charset="0"/>
              <a:cs typeface="MS PGothic" pitchFamily="34" charset="-128"/>
            </a:endParaRPr>
          </a:p>
        </p:txBody>
      </p:sp>
      <p:sp>
        <p:nvSpPr>
          <p:cNvPr id="921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Calibri" pitchFamily="34" charset="0"/>
                <a:ea typeface="MS PGothic" pitchFamily="34" charset="-128"/>
              </a:defRPr>
            </a:lvl1pPr>
            <a:lvl2pPr marL="765610" indent="-294465" eaLnBrk="0" hangingPunct="0">
              <a:defRPr sz="2500">
                <a:solidFill>
                  <a:schemeClr val="tx1"/>
                </a:solidFill>
                <a:latin typeface="Calibri" pitchFamily="34" charset="0"/>
                <a:ea typeface="MS PGothic" pitchFamily="34" charset="-128"/>
              </a:defRPr>
            </a:lvl2pPr>
            <a:lvl3pPr marL="1177862" indent="-235572" eaLnBrk="0" hangingPunct="0">
              <a:defRPr sz="2500">
                <a:solidFill>
                  <a:schemeClr val="tx1"/>
                </a:solidFill>
                <a:latin typeface="Calibri" pitchFamily="34" charset="0"/>
                <a:ea typeface="MS PGothic" pitchFamily="34" charset="-128"/>
              </a:defRPr>
            </a:lvl3pPr>
            <a:lvl4pPr marL="1649006" indent="-235572" eaLnBrk="0" hangingPunct="0">
              <a:defRPr sz="2500">
                <a:solidFill>
                  <a:schemeClr val="tx1"/>
                </a:solidFill>
                <a:latin typeface="Calibri" pitchFamily="34" charset="0"/>
                <a:ea typeface="MS PGothic" pitchFamily="34" charset="-128"/>
              </a:defRPr>
            </a:lvl4pPr>
            <a:lvl5pPr marL="2120151" indent="-235572" eaLnBrk="0" hangingPunct="0">
              <a:defRPr sz="2500">
                <a:solidFill>
                  <a:schemeClr val="tx1"/>
                </a:solidFill>
                <a:latin typeface="Calibri" pitchFamily="34" charset="0"/>
                <a:ea typeface="MS PGothic" pitchFamily="34" charset="-128"/>
              </a:defRPr>
            </a:lvl5pPr>
            <a:lvl6pPr marL="2591295" indent="-235572" eaLnBrk="0" fontAlgn="base" hangingPunct="0">
              <a:spcBef>
                <a:spcPct val="0"/>
              </a:spcBef>
              <a:spcAft>
                <a:spcPct val="0"/>
              </a:spcAft>
              <a:defRPr sz="2500">
                <a:solidFill>
                  <a:schemeClr val="tx1"/>
                </a:solidFill>
                <a:latin typeface="Calibri" pitchFamily="34" charset="0"/>
                <a:ea typeface="MS PGothic" pitchFamily="34" charset="-128"/>
              </a:defRPr>
            </a:lvl6pPr>
            <a:lvl7pPr marL="3062440" indent="-235572" eaLnBrk="0" fontAlgn="base" hangingPunct="0">
              <a:spcBef>
                <a:spcPct val="0"/>
              </a:spcBef>
              <a:spcAft>
                <a:spcPct val="0"/>
              </a:spcAft>
              <a:defRPr sz="2500">
                <a:solidFill>
                  <a:schemeClr val="tx1"/>
                </a:solidFill>
                <a:latin typeface="Calibri" pitchFamily="34" charset="0"/>
                <a:ea typeface="MS PGothic" pitchFamily="34" charset="-128"/>
              </a:defRPr>
            </a:lvl7pPr>
            <a:lvl8pPr marL="3533585" indent="-235572" eaLnBrk="0" fontAlgn="base" hangingPunct="0">
              <a:spcBef>
                <a:spcPct val="0"/>
              </a:spcBef>
              <a:spcAft>
                <a:spcPct val="0"/>
              </a:spcAft>
              <a:defRPr sz="2500">
                <a:solidFill>
                  <a:schemeClr val="tx1"/>
                </a:solidFill>
                <a:latin typeface="Calibri" pitchFamily="34" charset="0"/>
                <a:ea typeface="MS PGothic" pitchFamily="34" charset="-128"/>
              </a:defRPr>
            </a:lvl8pPr>
            <a:lvl9pPr marL="4004729" indent="-235572" eaLnBrk="0" fontAlgn="base" hangingPunct="0">
              <a:spcBef>
                <a:spcPct val="0"/>
              </a:spcBef>
              <a:spcAft>
                <a:spcPct val="0"/>
              </a:spcAft>
              <a:defRPr sz="2500">
                <a:solidFill>
                  <a:schemeClr val="tx1"/>
                </a:solidFill>
                <a:latin typeface="Calibri" pitchFamily="34" charset="0"/>
                <a:ea typeface="MS PGothic" pitchFamily="34" charset="-128"/>
              </a:defRPr>
            </a:lvl9pPr>
          </a:lstStyle>
          <a:p>
            <a:pPr eaLnBrk="1" hangingPunct="1"/>
            <a:fld id="{4C7B1615-DB33-45E7-89E3-2A716A7CCB1D}" type="slidenum">
              <a:rPr lang="en-US" sz="1200"/>
              <a:pPr eaLnBrk="1" hangingPunct="1"/>
              <a:t>41</a:t>
            </a:fld>
            <a:endParaRPr lang="en-US" sz="1200" dirty="0"/>
          </a:p>
        </p:txBody>
      </p:sp>
    </p:spTree>
    <p:extLst>
      <p:ext uri="{BB962C8B-B14F-4D97-AF65-F5344CB8AC3E}">
        <p14:creationId xmlns:p14="http://schemas.microsoft.com/office/powerpoint/2010/main" val="515503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4</a:t>
            </a:fld>
            <a:endParaRPr lang="en-US" dirty="0"/>
          </a:p>
        </p:txBody>
      </p:sp>
    </p:spTree>
    <p:extLst>
      <p:ext uri="{BB962C8B-B14F-4D97-AF65-F5344CB8AC3E}">
        <p14:creationId xmlns:p14="http://schemas.microsoft.com/office/powerpoint/2010/main" val="32137868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42</a:t>
            </a:fld>
            <a:endParaRPr lang="en-US" dirty="0"/>
          </a:p>
        </p:txBody>
      </p:sp>
    </p:spTree>
    <p:extLst>
      <p:ext uri="{BB962C8B-B14F-4D97-AF65-F5344CB8AC3E}">
        <p14:creationId xmlns:p14="http://schemas.microsoft.com/office/powerpoint/2010/main" val="22235582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next several sessions will cover Module 2 content.</a:t>
            </a:r>
          </a:p>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43</a:t>
            </a:fld>
            <a:endParaRPr lang="en-US" dirty="0"/>
          </a:p>
        </p:txBody>
      </p:sp>
    </p:spTree>
    <p:extLst>
      <p:ext uri="{BB962C8B-B14F-4D97-AF65-F5344CB8AC3E}">
        <p14:creationId xmlns:p14="http://schemas.microsoft.com/office/powerpoint/2010/main" val="24542015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44</a:t>
            </a:fld>
            <a:endParaRPr lang="en-US" dirty="0"/>
          </a:p>
        </p:txBody>
      </p:sp>
    </p:spTree>
    <p:extLst>
      <p:ext uri="{BB962C8B-B14F-4D97-AF65-F5344CB8AC3E}">
        <p14:creationId xmlns:p14="http://schemas.microsoft.com/office/powerpoint/2010/main" val="24994001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45</a:t>
            </a:fld>
            <a:endParaRPr lang="en-US" dirty="0"/>
          </a:p>
        </p:txBody>
      </p:sp>
    </p:spTree>
    <p:extLst>
      <p:ext uri="{BB962C8B-B14F-4D97-AF65-F5344CB8AC3E}">
        <p14:creationId xmlns:p14="http://schemas.microsoft.com/office/powerpoint/2010/main" val="10645112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47</a:t>
            </a:fld>
            <a:endParaRPr lang="en-US" dirty="0"/>
          </a:p>
        </p:txBody>
      </p:sp>
    </p:spTree>
    <p:extLst>
      <p:ext uri="{BB962C8B-B14F-4D97-AF65-F5344CB8AC3E}">
        <p14:creationId xmlns:p14="http://schemas.microsoft.com/office/powerpoint/2010/main" val="23831164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dirty="0" smtClean="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9F79A0DE-19B6-4E79-AA78-482B27753DF5}" type="slidenum">
              <a:rPr lang="en-US" smtClean="0"/>
              <a:t>48</a:t>
            </a:fld>
            <a:endParaRPr lang="en-US" dirty="0"/>
          </a:p>
        </p:txBody>
      </p:sp>
    </p:spTree>
    <p:extLst>
      <p:ext uri="{BB962C8B-B14F-4D97-AF65-F5344CB8AC3E}">
        <p14:creationId xmlns:p14="http://schemas.microsoft.com/office/powerpoint/2010/main" val="31923132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Garamond" panose="02020404030301010803" pitchFamily="18" charset="0"/>
              </a:rPr>
              <a:t>Countries</a:t>
            </a:r>
            <a:r>
              <a:rPr lang="en-US" b="1" baseline="0" dirty="0" smtClean="0">
                <a:latin typeface="Garamond" panose="02020404030301010803" pitchFamily="18" charset="0"/>
              </a:rPr>
              <a:t> should add their national HIV testing algorithm.</a:t>
            </a:r>
            <a:endParaRPr lang="en-US" b="1"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9BE0EC59-2635-F642-BC4C-60F2F537D386}" type="slidenum">
              <a:rPr lang="en-US" smtClean="0"/>
              <a:t>49</a:t>
            </a:fld>
            <a:endParaRPr lang="en-US" dirty="0"/>
          </a:p>
        </p:txBody>
      </p:sp>
    </p:spTree>
    <p:extLst>
      <p:ext uri="{BB962C8B-B14F-4D97-AF65-F5344CB8AC3E}">
        <p14:creationId xmlns:p14="http://schemas.microsoft.com/office/powerpoint/2010/main" val="3002990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50</a:t>
            </a:fld>
            <a:endParaRPr lang="en-US" dirty="0"/>
          </a:p>
        </p:txBody>
      </p:sp>
    </p:spTree>
    <p:extLst>
      <p:ext uri="{BB962C8B-B14F-4D97-AF65-F5344CB8AC3E}">
        <p14:creationId xmlns:p14="http://schemas.microsoft.com/office/powerpoint/2010/main" val="14055213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51</a:t>
            </a:fld>
            <a:endParaRPr lang="en-US" dirty="0"/>
          </a:p>
        </p:txBody>
      </p:sp>
    </p:spTree>
    <p:extLst>
      <p:ext uri="{BB962C8B-B14F-4D97-AF65-F5344CB8AC3E}">
        <p14:creationId xmlns:p14="http://schemas.microsoft.com/office/powerpoint/2010/main" val="10232855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An estimated 40-90 percent of patients with acute HIV infection will experience ‘flu-like” symptoms which usually appear days to weeks after exposure and include:</a:t>
            </a:r>
          </a:p>
          <a:p>
            <a:pPr marL="628650" lvl="1" indent="-171450">
              <a:buFont typeface="Arial"/>
              <a:buChar char="•"/>
            </a:pPr>
            <a:r>
              <a:rPr lang="en-US" sz="1200" kern="1200" dirty="0" smtClean="0">
                <a:solidFill>
                  <a:schemeClr val="tx1"/>
                </a:solidFill>
                <a:effectLst/>
                <a:latin typeface="+mn-lt"/>
                <a:ea typeface="+mn-ea"/>
                <a:cs typeface="+mn-cs"/>
              </a:rPr>
              <a:t>Fever</a:t>
            </a:r>
          </a:p>
          <a:p>
            <a:pPr marL="628650" lvl="1" indent="-171450">
              <a:buFont typeface="Arial"/>
              <a:buChar char="•"/>
            </a:pPr>
            <a:r>
              <a:rPr lang="en-US" sz="1200" kern="1200" dirty="0" smtClean="0">
                <a:solidFill>
                  <a:schemeClr val="tx1"/>
                </a:solidFill>
                <a:effectLst/>
                <a:latin typeface="+mn-lt"/>
                <a:ea typeface="+mn-ea"/>
                <a:cs typeface="+mn-cs"/>
              </a:rPr>
              <a:t>Fatigue</a:t>
            </a:r>
          </a:p>
          <a:p>
            <a:pPr marL="628650" lvl="1" indent="-171450">
              <a:buFont typeface="Arial"/>
              <a:buChar char="•"/>
            </a:pPr>
            <a:r>
              <a:rPr lang="en-US" sz="1200" kern="1200" dirty="0" smtClean="0">
                <a:solidFill>
                  <a:schemeClr val="tx1"/>
                </a:solidFill>
                <a:effectLst/>
                <a:latin typeface="+mn-lt"/>
                <a:ea typeface="+mn-ea"/>
                <a:cs typeface="+mn-cs"/>
              </a:rPr>
              <a:t>Anorexia</a:t>
            </a:r>
          </a:p>
          <a:p>
            <a:pPr marL="628650" lvl="1" indent="-171450">
              <a:buFont typeface="Arial"/>
              <a:buChar char="•"/>
            </a:pPr>
            <a:r>
              <a:rPr lang="en-US" sz="1200" kern="1200" dirty="0" smtClean="0">
                <a:solidFill>
                  <a:schemeClr val="tx1"/>
                </a:solidFill>
                <a:effectLst/>
                <a:latin typeface="+mn-lt"/>
                <a:ea typeface="+mn-ea"/>
                <a:cs typeface="+mn-cs"/>
              </a:rPr>
              <a:t>Rash (often erythematous maculopapular)</a:t>
            </a:r>
          </a:p>
          <a:p>
            <a:pPr marL="628650" lvl="1" indent="-171450">
              <a:buFont typeface="Arial"/>
              <a:buChar char="•"/>
            </a:pPr>
            <a:r>
              <a:rPr lang="en-US" sz="1200" kern="1200" dirty="0" smtClean="0">
                <a:solidFill>
                  <a:schemeClr val="tx1"/>
                </a:solidFill>
                <a:effectLst/>
                <a:latin typeface="+mn-lt"/>
                <a:ea typeface="+mn-ea"/>
                <a:cs typeface="+mn-cs"/>
              </a:rPr>
              <a:t>Pharyngitis </a:t>
            </a:r>
          </a:p>
          <a:p>
            <a:pPr marL="628650" lvl="1" indent="-171450">
              <a:buFont typeface="Arial"/>
              <a:buChar char="•"/>
            </a:pPr>
            <a:r>
              <a:rPr lang="en-US" sz="1200" kern="1200" dirty="0" smtClean="0">
                <a:solidFill>
                  <a:schemeClr val="tx1"/>
                </a:solidFill>
                <a:effectLst/>
                <a:latin typeface="+mn-lt"/>
                <a:ea typeface="+mn-ea"/>
                <a:cs typeface="+mn-cs"/>
              </a:rPr>
              <a:t>Generalized lymphadenopathy </a:t>
            </a:r>
          </a:p>
          <a:p>
            <a:pPr marL="628650" lvl="1" indent="-171450">
              <a:buFont typeface="Arial"/>
              <a:buChar char="•"/>
            </a:pPr>
            <a:r>
              <a:rPr lang="en-US" sz="1200" kern="1200" dirty="0" err="1" smtClean="0">
                <a:solidFill>
                  <a:schemeClr val="tx1"/>
                </a:solidFill>
                <a:effectLst/>
                <a:latin typeface="+mn-lt"/>
                <a:ea typeface="+mn-ea"/>
                <a:cs typeface="+mn-cs"/>
              </a:rPr>
              <a:t>Mucocutaneous</a:t>
            </a:r>
            <a:r>
              <a:rPr lang="en-US" sz="1200" kern="1200" dirty="0" smtClean="0">
                <a:solidFill>
                  <a:schemeClr val="tx1"/>
                </a:solidFill>
                <a:effectLst/>
                <a:latin typeface="+mn-lt"/>
                <a:ea typeface="+mn-ea"/>
                <a:cs typeface="+mn-cs"/>
              </a:rPr>
              <a:t> ulceration </a:t>
            </a:r>
          </a:p>
          <a:p>
            <a:pPr marL="628650" lvl="1" indent="-171450">
              <a:buFont typeface="Arial"/>
              <a:buChar char="•"/>
            </a:pPr>
            <a:r>
              <a:rPr lang="en-US" sz="1200" kern="1200" dirty="0" smtClean="0">
                <a:solidFill>
                  <a:schemeClr val="tx1"/>
                </a:solidFill>
                <a:effectLst/>
                <a:latin typeface="+mn-lt"/>
                <a:ea typeface="+mn-ea"/>
                <a:cs typeface="+mn-cs"/>
              </a:rPr>
              <a:t>Headache </a:t>
            </a:r>
          </a:p>
          <a:p>
            <a:pPr marL="628650" lvl="1" indent="-171450">
              <a:buFont typeface="Arial"/>
              <a:buChar char="•"/>
            </a:pPr>
            <a:r>
              <a:rPr lang="en-US" sz="1200" kern="1200" dirty="0" smtClean="0">
                <a:solidFill>
                  <a:schemeClr val="tx1"/>
                </a:solidFill>
                <a:effectLst/>
                <a:latin typeface="+mn-lt"/>
                <a:ea typeface="+mn-ea"/>
                <a:cs typeface="+mn-cs"/>
              </a:rPr>
              <a:t>Aseptic meningitis </a:t>
            </a:r>
          </a:p>
          <a:p>
            <a:pPr marL="628650" lvl="1" indent="-171450">
              <a:buFont typeface="Arial"/>
              <a:buChar char="•"/>
            </a:pPr>
            <a:r>
              <a:rPr lang="en-US" sz="1200" kern="1200" dirty="0" err="1" smtClean="0">
                <a:solidFill>
                  <a:schemeClr val="tx1"/>
                </a:solidFill>
                <a:effectLst/>
                <a:latin typeface="+mn-lt"/>
                <a:ea typeface="+mn-ea"/>
                <a:cs typeface="+mn-cs"/>
              </a:rPr>
              <a:t>Radiculitis</a:t>
            </a:r>
            <a:r>
              <a:rPr lang="en-US" sz="1200" kern="1200" dirty="0" smtClean="0">
                <a:solidFill>
                  <a:schemeClr val="tx1"/>
                </a:solidFill>
                <a:effectLst/>
                <a:latin typeface="+mn-lt"/>
                <a:ea typeface="+mn-ea"/>
                <a:cs typeface="+mn-cs"/>
              </a:rPr>
              <a:t>, myelitis</a:t>
            </a:r>
          </a:p>
          <a:p>
            <a:pPr marL="628650" lvl="1" indent="-171450">
              <a:buFont typeface="Arial"/>
              <a:buChar char="•"/>
            </a:pPr>
            <a:r>
              <a:rPr lang="en-US" sz="1200" kern="1200" dirty="0" smtClean="0">
                <a:solidFill>
                  <a:schemeClr val="tx1"/>
                </a:solidFill>
                <a:effectLst/>
                <a:latin typeface="+mn-lt"/>
                <a:ea typeface="+mn-ea"/>
                <a:cs typeface="+mn-cs"/>
              </a:rPr>
              <a:t>May present with OI, thrush, zoster (if CD4 depressed)</a:t>
            </a:r>
          </a:p>
          <a:p>
            <a:pPr lvl="0"/>
            <a:r>
              <a:rPr lang="en-US" sz="1200" kern="1200" dirty="0" smtClean="0">
                <a:solidFill>
                  <a:schemeClr val="tx1"/>
                </a:solidFill>
                <a:effectLst/>
                <a:latin typeface="+mn-lt"/>
                <a:ea typeface="+mn-ea"/>
                <a:cs typeface="+mn-cs"/>
              </a:rPr>
              <a:t>These symptoms are not specific to HIV; they occur in many other viral infections. </a:t>
            </a:r>
          </a:p>
          <a:p>
            <a:pPr lvl="0"/>
            <a:r>
              <a:rPr lang="en-US" sz="1200" kern="1200" dirty="0" smtClean="0">
                <a:solidFill>
                  <a:schemeClr val="tx1"/>
                </a:solidFill>
                <a:effectLst/>
                <a:latin typeface="+mn-lt"/>
                <a:ea typeface="+mn-ea"/>
                <a:cs typeface="+mn-cs"/>
              </a:rPr>
              <a:t>Remember that some patients with acute HIV infection will be asymptomatic.</a:t>
            </a:r>
          </a:p>
          <a:p>
            <a:pPr marL="0" indent="0">
              <a:buFont typeface="Arial" panose="020B0604020202020204" pitchFamily="34" charset="0"/>
              <a:buNone/>
            </a:pPr>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52</a:t>
            </a:fld>
            <a:endParaRPr lang="en-US" dirty="0"/>
          </a:p>
        </p:txBody>
      </p:sp>
    </p:spTree>
    <p:extLst>
      <p:ext uri="{BB962C8B-B14F-4D97-AF65-F5344CB8AC3E}">
        <p14:creationId xmlns:p14="http://schemas.microsoft.com/office/powerpoint/2010/main" val="4220577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5</a:t>
            </a:fld>
            <a:endParaRPr lang="en-US" dirty="0"/>
          </a:p>
        </p:txBody>
      </p:sp>
    </p:spTree>
    <p:extLst>
      <p:ext uri="{BB962C8B-B14F-4D97-AF65-F5344CB8AC3E}">
        <p14:creationId xmlns:p14="http://schemas.microsoft.com/office/powerpoint/2010/main" val="24542015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53</a:t>
            </a:fld>
            <a:endParaRPr lang="en-US" dirty="0"/>
          </a:p>
        </p:txBody>
      </p:sp>
    </p:spTree>
    <p:extLst>
      <p:ext uri="{BB962C8B-B14F-4D97-AF65-F5344CB8AC3E}">
        <p14:creationId xmlns:p14="http://schemas.microsoft.com/office/powerpoint/2010/main" val="14055213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54</a:t>
            </a:fld>
            <a:endParaRPr lang="en-US" dirty="0"/>
          </a:p>
        </p:txBody>
      </p:sp>
    </p:spTree>
    <p:extLst>
      <p:ext uri="{BB962C8B-B14F-4D97-AF65-F5344CB8AC3E}">
        <p14:creationId xmlns:p14="http://schemas.microsoft.com/office/powerpoint/2010/main" val="14989057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55</a:t>
            </a:fld>
            <a:endParaRPr lang="en-US" dirty="0"/>
          </a:p>
        </p:txBody>
      </p:sp>
    </p:spTree>
    <p:extLst>
      <p:ext uri="{BB962C8B-B14F-4D97-AF65-F5344CB8AC3E}">
        <p14:creationId xmlns:p14="http://schemas.microsoft.com/office/powerpoint/2010/main" val="14055213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56</a:t>
            </a:fld>
            <a:endParaRPr lang="en-US" dirty="0"/>
          </a:p>
        </p:txBody>
      </p:sp>
    </p:spTree>
    <p:extLst>
      <p:ext uri="{BB962C8B-B14F-4D97-AF65-F5344CB8AC3E}">
        <p14:creationId xmlns:p14="http://schemas.microsoft.com/office/powerpoint/2010/main" val="16905527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57</a:t>
            </a:fld>
            <a:endParaRPr lang="en-US" dirty="0"/>
          </a:p>
        </p:txBody>
      </p:sp>
    </p:spTree>
    <p:extLst>
      <p:ext uri="{BB962C8B-B14F-4D97-AF65-F5344CB8AC3E}">
        <p14:creationId xmlns:p14="http://schemas.microsoft.com/office/powerpoint/2010/main" val="14989057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smtClean="0">
                <a:solidFill>
                  <a:schemeClr val="tx1"/>
                </a:solidFill>
                <a:effectLst/>
                <a:latin typeface="+mn-lt"/>
                <a:ea typeface="+mn-ea"/>
                <a:cs typeface="+mn-cs"/>
              </a:rPr>
              <a:t>Asking questions should not be seen as a way of rationing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or excluding people from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services.</a:t>
            </a:r>
          </a:p>
          <a:p>
            <a:pPr marL="171450" lvl="0" indent="-171450">
              <a:buFont typeface="Arial"/>
              <a:buChar char="•"/>
            </a:pPr>
            <a:r>
              <a:rPr lang="en-US" sz="1200" kern="1200" dirty="0" smtClean="0">
                <a:solidFill>
                  <a:schemeClr val="tx1"/>
                </a:solidFill>
                <a:effectLst/>
                <a:latin typeface="+mn-lt"/>
                <a:ea typeface="+mn-ea"/>
                <a:cs typeface="+mn-cs"/>
              </a:rPr>
              <a:t>Screening questions can be used to introduce the consideration of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and to offer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to people who are attending services but had not presented specifically to access </a:t>
            </a:r>
            <a:r>
              <a:rPr lang="en-US" sz="1200" kern="1200" dirty="0" err="1" smtClean="0">
                <a:solidFill>
                  <a:schemeClr val="tx1"/>
                </a:solidFill>
                <a:effectLst/>
                <a:latin typeface="+mn-lt"/>
                <a:ea typeface="+mn-ea"/>
                <a:cs typeface="+mn-cs"/>
              </a:rPr>
              <a:t>PrEP.</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58</a:t>
            </a:fld>
            <a:endParaRPr lang="en-US" dirty="0"/>
          </a:p>
        </p:txBody>
      </p:sp>
    </p:spTree>
    <p:extLst>
      <p:ext uri="{BB962C8B-B14F-4D97-AF65-F5344CB8AC3E}">
        <p14:creationId xmlns:p14="http://schemas.microsoft.com/office/powerpoint/2010/main" val="31375311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59</a:t>
            </a:fld>
            <a:endParaRPr lang="en-US" dirty="0"/>
          </a:p>
        </p:txBody>
      </p:sp>
    </p:spTree>
    <p:extLst>
      <p:ext uri="{BB962C8B-B14F-4D97-AF65-F5344CB8AC3E}">
        <p14:creationId xmlns:p14="http://schemas.microsoft.com/office/powerpoint/2010/main" val="2200885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smtClean="0">
                <a:solidFill>
                  <a:schemeClr val="tx1"/>
                </a:solidFill>
                <a:effectLst/>
                <a:latin typeface="+mn-lt"/>
                <a:ea typeface="+mn-ea"/>
                <a:cs typeface="+mn-cs"/>
              </a:rPr>
              <a:t>ART that suppresses viral load is highly effective for preventing transmission to partners.</a:t>
            </a:r>
          </a:p>
          <a:p>
            <a:pPr marL="171450" lvl="0" indent="-171450">
              <a:buFont typeface="Arial"/>
              <a:buChar char="•"/>
            </a:pP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may provide additional protection to </a:t>
            </a:r>
            <a:r>
              <a:rPr lang="en-US" sz="1200" kern="1200" dirty="0" err="1" smtClean="0">
                <a:solidFill>
                  <a:schemeClr val="tx1"/>
                </a:solidFill>
                <a:effectLst/>
                <a:latin typeface="+mn-lt"/>
                <a:ea typeface="+mn-ea"/>
                <a:cs typeface="+mn-cs"/>
              </a:rPr>
              <a:t>serodiscordant</a:t>
            </a:r>
            <a:r>
              <a:rPr lang="en-US" sz="1200" kern="1200" dirty="0" smtClean="0">
                <a:solidFill>
                  <a:schemeClr val="tx1"/>
                </a:solidFill>
                <a:effectLst/>
                <a:latin typeface="+mn-lt"/>
                <a:ea typeface="+mn-ea"/>
                <a:cs typeface="+mn-cs"/>
              </a:rPr>
              <a:t> couples in a number of situations.</a:t>
            </a:r>
          </a:p>
          <a:p>
            <a:pPr marL="171450" lvl="0" indent="-171450">
              <a:buFont typeface="Arial"/>
              <a:buChar char="•"/>
            </a:pPr>
            <a:r>
              <a:rPr lang="en-US" sz="1200" kern="1200" dirty="0" smtClean="0">
                <a:solidFill>
                  <a:schemeClr val="tx1"/>
                </a:solidFill>
                <a:effectLst/>
                <a:latin typeface="+mn-lt"/>
                <a:ea typeface="+mn-ea"/>
                <a:cs typeface="+mn-cs"/>
              </a:rPr>
              <a:t>In addition, any sign of intimate partner violence (IPV), controlling behavior, or anger or fear in response to questions about HIV treatment should prompt discussion about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as a way to control risk for HIV.</a:t>
            </a:r>
          </a:p>
          <a:p>
            <a:pPr marL="0" indent="0">
              <a:buFont typeface="Arial"/>
              <a:buNone/>
            </a:pPr>
            <a:endParaRPr lang="en-US" dirty="0" smtClean="0">
              <a:latin typeface="Garamond" panose="02020404030301010803" pitchFamily="18" charset="0"/>
            </a:endParaRPr>
          </a:p>
          <a:p>
            <a:pPr marL="0" indent="0">
              <a:buFont typeface="Arial"/>
              <a:buNone/>
            </a:pPr>
            <a:endParaRPr lang="en-US" dirty="0" smtClean="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60</a:t>
            </a:fld>
            <a:endParaRPr lang="en-US" dirty="0"/>
          </a:p>
        </p:txBody>
      </p:sp>
    </p:spTree>
    <p:extLst>
      <p:ext uri="{BB962C8B-B14F-4D97-AF65-F5344CB8AC3E}">
        <p14:creationId xmlns:p14="http://schemas.microsoft.com/office/powerpoint/2010/main" val="40181261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62</a:t>
            </a:fld>
            <a:endParaRPr lang="en-US" dirty="0"/>
          </a:p>
        </p:txBody>
      </p:sp>
    </p:spTree>
    <p:extLst>
      <p:ext uri="{BB962C8B-B14F-4D97-AF65-F5344CB8AC3E}">
        <p14:creationId xmlns:p14="http://schemas.microsoft.com/office/powerpoint/2010/main" val="21666281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smtClean="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63</a:t>
            </a:fld>
            <a:endParaRPr lang="en-US" dirty="0"/>
          </a:p>
        </p:txBody>
      </p:sp>
    </p:spTree>
    <p:extLst>
      <p:ext uri="{BB962C8B-B14F-4D97-AF65-F5344CB8AC3E}">
        <p14:creationId xmlns:p14="http://schemas.microsoft.com/office/powerpoint/2010/main" val="2855910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6</a:t>
            </a:fld>
            <a:endParaRPr lang="en-US" dirty="0"/>
          </a:p>
        </p:txBody>
      </p:sp>
    </p:spTree>
    <p:extLst>
      <p:ext uri="{BB962C8B-B14F-4D97-AF65-F5344CB8AC3E}">
        <p14:creationId xmlns:p14="http://schemas.microsoft.com/office/powerpoint/2010/main" val="38187074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smtClean="0">
                <a:solidFill>
                  <a:schemeClr val="tx1"/>
                </a:solidFill>
                <a:effectLst/>
                <a:latin typeface="+mn-lt"/>
                <a:ea typeface="+mn-ea"/>
                <a:cs typeface="+mn-cs"/>
              </a:rPr>
              <a:t>You can also use an online calculator to calculate the </a:t>
            </a:r>
            <a:r>
              <a:rPr lang="en-US" sz="1200" kern="1200" dirty="0" err="1" smtClean="0">
                <a:solidFill>
                  <a:schemeClr val="tx1"/>
                </a:solidFill>
                <a:effectLst/>
                <a:latin typeface="+mn-lt"/>
                <a:ea typeface="+mn-ea"/>
                <a:cs typeface="+mn-cs"/>
              </a:rPr>
              <a:t>eGFR</a:t>
            </a:r>
            <a:r>
              <a:rPr lang="en-US" sz="1200" kern="1200" dirty="0" smtClean="0">
                <a:solidFill>
                  <a:schemeClr val="tx1"/>
                </a:solidFill>
                <a:effectLst/>
                <a:latin typeface="+mn-lt"/>
                <a:ea typeface="+mn-ea"/>
                <a:cs typeface="+mn-cs"/>
              </a:rPr>
              <a:t>.   </a:t>
            </a:r>
          </a:p>
          <a:p>
            <a:pPr marL="171450" lvl="0" indent="-171450">
              <a:buFont typeface="Arial"/>
              <a:buChar char="•"/>
            </a:pPr>
            <a:r>
              <a:rPr lang="en-US" sz="1200" kern="1200" dirty="0" smtClean="0">
                <a:solidFill>
                  <a:schemeClr val="tx1"/>
                </a:solidFill>
                <a:effectLst/>
                <a:latin typeface="+mn-lt"/>
                <a:ea typeface="+mn-ea"/>
                <a:cs typeface="+mn-cs"/>
              </a:rPr>
              <a:t>Let’s use the example of a 26 year-old woman with a weight of 55Kg and serum </a:t>
            </a:r>
            <a:r>
              <a:rPr lang="en-US" sz="1200" kern="1200" dirty="0" err="1" smtClean="0">
                <a:solidFill>
                  <a:schemeClr val="tx1"/>
                </a:solidFill>
                <a:effectLst/>
                <a:latin typeface="+mn-lt"/>
                <a:ea typeface="+mn-ea"/>
                <a:cs typeface="+mn-cs"/>
              </a:rPr>
              <a:t>creatinine</a:t>
            </a:r>
            <a:r>
              <a:rPr lang="en-US" sz="1200" kern="1200" dirty="0" smtClean="0">
                <a:solidFill>
                  <a:schemeClr val="tx1"/>
                </a:solidFill>
                <a:effectLst/>
                <a:latin typeface="+mn-lt"/>
                <a:ea typeface="+mn-ea"/>
                <a:cs typeface="+mn-cs"/>
              </a:rPr>
              <a:t> is 6.9 </a:t>
            </a:r>
            <a:r>
              <a:rPr lang="en-US" sz="1200" kern="1200" dirty="0" err="1" smtClean="0">
                <a:solidFill>
                  <a:schemeClr val="tx1"/>
                </a:solidFill>
                <a:effectLst/>
                <a:latin typeface="+mn-lt"/>
                <a:ea typeface="+mn-ea"/>
                <a:cs typeface="+mn-cs"/>
              </a:rPr>
              <a:t>umol</a:t>
            </a:r>
            <a:r>
              <a:rPr lang="en-US" sz="1200" kern="1200" dirty="0" smtClean="0">
                <a:solidFill>
                  <a:schemeClr val="tx1"/>
                </a:solidFill>
                <a:effectLst/>
                <a:latin typeface="+mn-lt"/>
                <a:ea typeface="+mn-ea"/>
                <a:cs typeface="+mn-cs"/>
              </a:rPr>
              <a:t>/L.</a:t>
            </a:r>
          </a:p>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64</a:t>
            </a:fld>
            <a:endParaRPr lang="en-US" dirty="0"/>
          </a:p>
        </p:txBody>
      </p:sp>
    </p:spTree>
    <p:extLst>
      <p:ext uri="{BB962C8B-B14F-4D97-AF65-F5344CB8AC3E}">
        <p14:creationId xmlns:p14="http://schemas.microsoft.com/office/powerpoint/2010/main" val="28005227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smtClean="0">
                <a:solidFill>
                  <a:schemeClr val="tx1"/>
                </a:solidFill>
                <a:effectLst/>
                <a:latin typeface="+mn-lt"/>
                <a:ea typeface="+mn-ea"/>
                <a:cs typeface="+mn-cs"/>
              </a:rPr>
              <a:t>Several systematic reviews have evaluated TDF safety in pregnant women with chronic hepatitis B (HBV) and TDF safety in pregnant women living with HIV.</a:t>
            </a:r>
          </a:p>
          <a:p>
            <a:pPr marL="171450" lvl="0" indent="-171450">
              <a:buFont typeface="Arial"/>
              <a:buChar char="•"/>
            </a:pPr>
            <a:r>
              <a:rPr lang="en-US" sz="1200" kern="1200" dirty="0" smtClean="0">
                <a:solidFill>
                  <a:schemeClr val="tx1"/>
                </a:solidFill>
                <a:effectLst/>
                <a:latin typeface="+mn-lt"/>
                <a:ea typeface="+mn-ea"/>
                <a:cs typeface="+mn-cs"/>
              </a:rPr>
              <a:t>FEM-</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and Partners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also evaluated effects of PREP on adverse pregnancy-related events, however the study drug was discontinued for women once pregnancy was confirmed across trials; therefore, the effect of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throughout pregnancy duration was not assessed. </a:t>
            </a:r>
          </a:p>
          <a:p>
            <a:pPr marL="171450" lvl="0" indent="-171450">
              <a:buFont typeface="Arial"/>
              <a:buChar char="•"/>
            </a:pPr>
            <a:r>
              <a:rPr lang="en-US" sz="1200" kern="1200" dirty="0" smtClean="0">
                <a:solidFill>
                  <a:schemeClr val="tx1"/>
                </a:solidFill>
                <a:effectLst/>
                <a:latin typeface="+mn-lt"/>
                <a:ea typeface="+mn-ea"/>
                <a:cs typeface="+mn-cs"/>
              </a:rPr>
              <a:t>TDF appears to be safe in pregnancy, and while the safety data are reassuring, most are not from the population of interest – HIV-uninfected women.</a:t>
            </a:r>
          </a:p>
          <a:p>
            <a:pPr marL="171450" lvl="0" indent="-171450">
              <a:buFont typeface="Arial"/>
              <a:buChar char="•"/>
            </a:pP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benefits in women at high risk of HIV acquisition appear to outweigh any risks observed to date. </a:t>
            </a:r>
          </a:p>
          <a:p>
            <a:pPr marL="171450" lvl="0" indent="-171450">
              <a:buFont typeface="Arial"/>
              <a:buChar char="•"/>
            </a:pPr>
            <a:r>
              <a:rPr lang="en-US" sz="1200" kern="1200" dirty="0" smtClean="0">
                <a:solidFill>
                  <a:schemeClr val="tx1"/>
                </a:solidFill>
                <a:effectLst/>
                <a:latin typeface="+mn-lt"/>
                <a:ea typeface="+mn-ea"/>
                <a:cs typeface="+mn-cs"/>
              </a:rPr>
              <a:t>As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in women of childbearing age is implemented, it will be important to continue surveillance of maternal, pregnancy, and infant outcomes to confirm the safety that reviews to date suggest.</a:t>
            </a:r>
          </a:p>
          <a:p>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84FBF3F4-FB7E-4137-ACF6-FC8AC0359A46}" type="slidenum">
              <a:rPr lang="en-US" smtClean="0"/>
              <a:t>66</a:t>
            </a:fld>
            <a:endParaRPr lang="en-US" dirty="0"/>
          </a:p>
        </p:txBody>
      </p:sp>
    </p:spTree>
    <p:extLst>
      <p:ext uri="{BB962C8B-B14F-4D97-AF65-F5344CB8AC3E}">
        <p14:creationId xmlns:p14="http://schemas.microsoft.com/office/powerpoint/2010/main" val="15853231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smtClean="0">
                <a:solidFill>
                  <a:schemeClr val="tx1"/>
                </a:solidFill>
                <a:effectLst/>
                <a:latin typeface="+mn-lt"/>
                <a:ea typeface="+mn-ea"/>
                <a:cs typeface="+mn-cs"/>
              </a:rPr>
              <a:t>Education and counseling is provided to support clients to make an informed choice about </a:t>
            </a:r>
            <a:r>
              <a:rPr lang="en-US" sz="1200" kern="1200" dirty="0" err="1" smtClean="0">
                <a:solidFill>
                  <a:schemeClr val="tx1"/>
                </a:solidFill>
                <a:effectLst/>
                <a:latin typeface="+mn-lt"/>
                <a:ea typeface="+mn-ea"/>
                <a:cs typeface="+mn-cs"/>
              </a:rPr>
              <a:t>PrEP.</a:t>
            </a:r>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Clients should not be coerced into using </a:t>
            </a:r>
            <a:r>
              <a:rPr lang="en-US" sz="1200" kern="1200" dirty="0" err="1" smtClean="0">
                <a:solidFill>
                  <a:schemeClr val="tx1"/>
                </a:solidFill>
                <a:effectLst/>
                <a:latin typeface="+mn-lt"/>
                <a:ea typeface="+mn-ea"/>
                <a:cs typeface="+mn-cs"/>
              </a:rPr>
              <a:t>PrEP.</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F79A0DE-19B6-4E79-AA78-482B27753DF5}" type="slidenum">
              <a:rPr lang="en-US" smtClean="0"/>
              <a:t>67</a:t>
            </a:fld>
            <a:endParaRPr lang="en-US" dirty="0"/>
          </a:p>
        </p:txBody>
      </p:sp>
    </p:spTree>
    <p:extLst>
      <p:ext uri="{BB962C8B-B14F-4D97-AF65-F5344CB8AC3E}">
        <p14:creationId xmlns:p14="http://schemas.microsoft.com/office/powerpoint/2010/main" val="42566849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68</a:t>
            </a:fld>
            <a:endParaRPr lang="en-US" dirty="0"/>
          </a:p>
        </p:txBody>
      </p:sp>
    </p:spTree>
    <p:extLst>
      <p:ext uri="{BB962C8B-B14F-4D97-AF65-F5344CB8AC3E}">
        <p14:creationId xmlns:p14="http://schemas.microsoft.com/office/powerpoint/2010/main" val="6979983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70</a:t>
            </a:fld>
            <a:endParaRPr lang="en-US" dirty="0"/>
          </a:p>
        </p:txBody>
      </p:sp>
    </p:spTree>
    <p:extLst>
      <p:ext uri="{BB962C8B-B14F-4D97-AF65-F5344CB8AC3E}">
        <p14:creationId xmlns:p14="http://schemas.microsoft.com/office/powerpoint/2010/main" val="293764406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71</a:t>
            </a:fld>
            <a:endParaRPr lang="en-US" dirty="0"/>
          </a:p>
        </p:txBody>
      </p:sp>
    </p:spTree>
    <p:extLst>
      <p:ext uri="{BB962C8B-B14F-4D97-AF65-F5344CB8AC3E}">
        <p14:creationId xmlns:p14="http://schemas.microsoft.com/office/powerpoint/2010/main" val="293764406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kern="1200" dirty="0" smtClean="0">
                <a:solidFill>
                  <a:schemeClr val="tx1"/>
                </a:solidFill>
                <a:effectLst/>
                <a:latin typeface="+mn-lt"/>
                <a:ea typeface="+mn-ea"/>
                <a:cs typeface="+mn-cs"/>
              </a:rPr>
              <a:t>Is Joseph a candidate for PrEP?</a:t>
            </a:r>
          </a:p>
          <a:p>
            <a:pPr marL="171450" lvl="0" indent="-171450">
              <a:buFont typeface="Arial"/>
              <a:buChar char="•"/>
            </a:pPr>
            <a:r>
              <a:rPr lang="en-US" sz="1200" i="1" kern="1200" dirty="0" smtClean="0">
                <a:solidFill>
                  <a:schemeClr val="tx1"/>
                </a:solidFill>
                <a:effectLst/>
                <a:latin typeface="+mn-lt"/>
                <a:ea typeface="+mn-ea"/>
                <a:cs typeface="+mn-cs"/>
              </a:rPr>
              <a:t>Yes </a:t>
            </a:r>
            <a:endParaRPr lang="en-US" sz="1200" kern="1200" dirty="0" smtClean="0">
              <a:solidFill>
                <a:schemeClr val="tx1"/>
              </a:solidFill>
              <a:effectLst/>
              <a:latin typeface="+mn-lt"/>
              <a:ea typeface="+mn-ea"/>
              <a:cs typeface="+mn-cs"/>
            </a:endParaRPr>
          </a:p>
          <a:p>
            <a:pPr marL="171450" indent="-171450">
              <a:buFont typeface="Arial"/>
              <a:buChar char="•"/>
            </a:pPr>
            <a:r>
              <a:rPr lang="en-US" sz="1200" kern="1200" dirty="0" smtClean="0">
                <a:solidFill>
                  <a:schemeClr val="tx1"/>
                </a:solidFill>
                <a:effectLst/>
                <a:latin typeface="+mn-lt"/>
                <a:ea typeface="+mn-ea"/>
                <a:cs typeface="+mn-cs"/>
              </a:rPr>
              <a:t>If so, what did you consider in order to determine eligibility?</a:t>
            </a:r>
          </a:p>
          <a:p>
            <a:pPr marL="171450" lvl="0" indent="-171450">
              <a:buFont typeface="Arial"/>
              <a:buChar char="•"/>
            </a:pPr>
            <a:r>
              <a:rPr lang="en-US" sz="1200" i="1" kern="1200" dirty="0" smtClean="0">
                <a:solidFill>
                  <a:schemeClr val="tx1"/>
                </a:solidFill>
                <a:effectLst/>
                <a:latin typeface="+mn-lt"/>
                <a:ea typeface="+mn-ea"/>
                <a:cs typeface="+mn-cs"/>
              </a:rPr>
              <a:t>Joseph is at substantial risk for HIV infection (intercourse without condoms, partner with HIV)</a:t>
            </a:r>
            <a:endParaRPr lang="en-US" sz="1200" kern="1200" dirty="0" smtClean="0">
              <a:solidFill>
                <a:schemeClr val="tx1"/>
              </a:solidFill>
              <a:effectLst/>
              <a:latin typeface="+mn-lt"/>
              <a:ea typeface="+mn-ea"/>
              <a:cs typeface="+mn-cs"/>
            </a:endParaRPr>
          </a:p>
          <a:p>
            <a:pPr marL="171450" lvl="0" indent="-171450">
              <a:buFont typeface="Arial"/>
              <a:buChar char="•"/>
            </a:pPr>
            <a:r>
              <a:rPr lang="en-US" sz="1200" i="1" kern="1200" dirty="0" smtClean="0">
                <a:solidFill>
                  <a:schemeClr val="tx1"/>
                </a:solidFill>
                <a:effectLst/>
                <a:latin typeface="+mn-lt"/>
                <a:ea typeface="+mn-ea"/>
                <a:cs typeface="+mn-cs"/>
              </a:rPr>
              <a:t>Joseph’s partner’s viral load</a:t>
            </a:r>
            <a:endParaRPr lang="en-US" sz="1200" kern="1200" dirty="0" smtClean="0">
              <a:solidFill>
                <a:schemeClr val="tx1"/>
              </a:solidFill>
              <a:effectLst/>
              <a:latin typeface="+mn-lt"/>
              <a:ea typeface="+mn-ea"/>
              <a:cs typeface="+mn-cs"/>
            </a:endParaRPr>
          </a:p>
          <a:p>
            <a:pPr marL="171450" lvl="0" indent="-171450">
              <a:buFont typeface="Arial"/>
              <a:buChar char="•"/>
            </a:pPr>
            <a:r>
              <a:rPr lang="en-US" sz="1200" i="1" kern="1200" dirty="0" smtClean="0">
                <a:solidFill>
                  <a:schemeClr val="tx1"/>
                </a:solidFill>
                <a:effectLst/>
                <a:latin typeface="+mn-lt"/>
                <a:ea typeface="+mn-ea"/>
                <a:cs typeface="+mn-cs"/>
              </a:rPr>
              <a:t>Rapid HIV antibody test window</a:t>
            </a:r>
          </a:p>
          <a:p>
            <a:pPr marL="171450" lvl="0" indent="-171450">
              <a:buFont typeface="Arial"/>
              <a:buChar char="•"/>
            </a:pPr>
            <a:r>
              <a:rPr lang="en-US" sz="1200" i="1" kern="1200" dirty="0" smtClean="0">
                <a:solidFill>
                  <a:schemeClr val="tx1"/>
                </a:solidFill>
                <a:effectLst/>
                <a:latin typeface="+mn-lt"/>
                <a:ea typeface="+mn-ea"/>
                <a:cs typeface="+mn-cs"/>
              </a:rPr>
              <a:t>No</a:t>
            </a:r>
            <a:r>
              <a:rPr lang="en-US" sz="1200" i="1"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other eligibility issues. Any potential modifiable challenges or barriers should not be equated with eligibility. </a:t>
            </a:r>
            <a:r>
              <a:rPr lang="en-US" sz="1200" i="1" kern="1200" dirty="0" err="1" smtClean="0">
                <a:solidFill>
                  <a:schemeClr val="tx1"/>
                </a:solidFill>
                <a:effectLst/>
                <a:latin typeface="+mn-lt"/>
                <a:ea typeface="+mn-ea"/>
                <a:cs typeface="+mn-cs"/>
              </a:rPr>
              <a:t>Eg</a:t>
            </a:r>
            <a:r>
              <a:rPr lang="en-US" sz="1200" i="1" kern="1200" dirty="0" smtClean="0">
                <a:solidFill>
                  <a:schemeClr val="tx1"/>
                </a:solidFill>
                <a:effectLst/>
                <a:latin typeface="+mn-lt"/>
                <a:ea typeface="+mn-ea"/>
                <a:cs typeface="+mn-cs"/>
              </a:rPr>
              <a:t>, we know he is ‘in good health’ so he might have limited experience taking a daily medication. Developing the habit can be a topic for adherence education and counseling.</a:t>
            </a:r>
          </a:p>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72</a:t>
            </a:fld>
            <a:endParaRPr lang="en-US" dirty="0"/>
          </a:p>
        </p:txBody>
      </p:sp>
    </p:spTree>
    <p:extLst>
      <p:ext uri="{BB962C8B-B14F-4D97-AF65-F5344CB8AC3E}">
        <p14:creationId xmlns:p14="http://schemas.microsoft.com/office/powerpoint/2010/main" val="293764406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kern="1200" dirty="0" smtClean="0">
                <a:solidFill>
                  <a:schemeClr val="tx1"/>
                </a:solidFill>
                <a:effectLst/>
                <a:latin typeface="+mn-lt"/>
                <a:ea typeface="+mn-ea"/>
                <a:cs typeface="+mn-cs"/>
              </a:rPr>
              <a:t>Is Marie a candidate for PrEP?</a:t>
            </a:r>
          </a:p>
          <a:p>
            <a:pPr marL="171450" lvl="0" indent="-171450">
              <a:buFont typeface="Arial"/>
              <a:buChar char="•"/>
            </a:pPr>
            <a:r>
              <a:rPr lang="en-US" sz="1200" i="1" kern="1200" dirty="0" smtClean="0">
                <a:solidFill>
                  <a:schemeClr val="tx1"/>
                </a:solidFill>
                <a:effectLst/>
                <a:latin typeface="+mn-lt"/>
                <a:ea typeface="+mn-ea"/>
                <a:cs typeface="+mn-cs"/>
              </a:rPr>
              <a:t>Yes, if she does not have AHI or </a:t>
            </a:r>
            <a:r>
              <a:rPr lang="en-US" sz="1200" i="1" kern="1200" dirty="0" err="1" smtClean="0">
                <a:solidFill>
                  <a:schemeClr val="tx1"/>
                </a:solidFill>
                <a:effectLst/>
                <a:latin typeface="+mn-lt"/>
                <a:ea typeface="+mn-ea"/>
                <a:cs typeface="+mn-cs"/>
              </a:rPr>
              <a:t>creatinine</a:t>
            </a:r>
            <a:r>
              <a:rPr lang="en-US" sz="1200" i="1" kern="1200" dirty="0" smtClean="0">
                <a:solidFill>
                  <a:schemeClr val="tx1"/>
                </a:solidFill>
                <a:effectLst/>
                <a:latin typeface="+mn-lt"/>
                <a:ea typeface="+mn-ea"/>
                <a:cs typeface="+mn-cs"/>
              </a:rPr>
              <a:t> clearance greater than 60ml/min</a:t>
            </a:r>
            <a:endParaRPr lang="en-US" sz="1200" kern="1200" dirty="0" smtClean="0">
              <a:solidFill>
                <a:schemeClr val="tx1"/>
              </a:solidFill>
              <a:effectLst/>
              <a:latin typeface="+mn-lt"/>
              <a:ea typeface="+mn-ea"/>
              <a:cs typeface="+mn-cs"/>
            </a:endParaRPr>
          </a:p>
          <a:p>
            <a:pPr marL="171450" indent="-171450">
              <a:buFont typeface="Arial"/>
              <a:buChar char="•"/>
            </a:pPr>
            <a:r>
              <a:rPr lang="en-US" sz="1200" kern="1200" dirty="0" smtClean="0">
                <a:solidFill>
                  <a:schemeClr val="tx1"/>
                </a:solidFill>
                <a:effectLst/>
                <a:latin typeface="+mn-lt"/>
                <a:ea typeface="+mn-ea"/>
                <a:cs typeface="+mn-cs"/>
              </a:rPr>
              <a:t>If so, why?</a:t>
            </a:r>
          </a:p>
          <a:p>
            <a:pPr marL="171450" lvl="0" indent="-171450">
              <a:buFont typeface="Arial"/>
              <a:buChar char="•"/>
            </a:pPr>
            <a:r>
              <a:rPr lang="en-US" sz="1200" i="1" kern="1200" dirty="0" smtClean="0">
                <a:solidFill>
                  <a:schemeClr val="tx1"/>
                </a:solidFill>
                <a:effectLst/>
                <a:latin typeface="+mn-lt"/>
                <a:ea typeface="+mn-ea"/>
                <a:cs typeface="+mn-cs"/>
              </a:rPr>
              <a:t>Marie is at substantial risk (multiple partners sometimes without condoms)</a:t>
            </a:r>
            <a:endParaRPr lang="en-US" sz="1200" kern="1200" dirty="0" smtClean="0">
              <a:solidFill>
                <a:schemeClr val="tx1"/>
              </a:solidFill>
              <a:effectLst/>
              <a:latin typeface="+mn-lt"/>
              <a:ea typeface="+mn-ea"/>
              <a:cs typeface="+mn-cs"/>
            </a:endParaRPr>
          </a:p>
          <a:p>
            <a:pPr marL="171450" indent="-171450">
              <a:buFont typeface="Arial"/>
              <a:buChar char="•"/>
            </a:pPr>
            <a:r>
              <a:rPr lang="en-US" sz="1200" kern="1200" dirty="0" smtClean="0">
                <a:solidFill>
                  <a:schemeClr val="tx1"/>
                </a:solidFill>
                <a:effectLst/>
                <a:latin typeface="+mn-lt"/>
                <a:ea typeface="+mn-ea"/>
                <a:cs typeface="+mn-cs"/>
              </a:rPr>
              <a:t>What other information would you need in order to determine eligibility?</a:t>
            </a:r>
          </a:p>
          <a:p>
            <a:pPr marL="171450" lvl="0" indent="-171450">
              <a:buFont typeface="Arial"/>
              <a:buChar char="•"/>
            </a:pPr>
            <a:r>
              <a:rPr lang="en-US" sz="1200" i="1" kern="1200" dirty="0" smtClean="0">
                <a:solidFill>
                  <a:schemeClr val="tx1"/>
                </a:solidFill>
                <a:effectLst/>
                <a:latin typeface="+mn-lt"/>
                <a:ea typeface="+mn-ea"/>
                <a:cs typeface="+mn-cs"/>
              </a:rPr>
              <a:t>AHI must be ruled out</a:t>
            </a:r>
            <a:endParaRPr lang="en-US" sz="1200" kern="1200" dirty="0" smtClean="0">
              <a:solidFill>
                <a:schemeClr val="tx1"/>
              </a:solidFill>
              <a:effectLst/>
              <a:latin typeface="+mn-lt"/>
              <a:ea typeface="+mn-ea"/>
              <a:cs typeface="+mn-cs"/>
            </a:endParaRPr>
          </a:p>
          <a:p>
            <a:pPr marL="171450" lvl="0" indent="-171450">
              <a:buFont typeface="Arial"/>
              <a:buChar char="•"/>
            </a:pPr>
            <a:r>
              <a:rPr lang="en-US" sz="1200" i="1" kern="1200" dirty="0" err="1" smtClean="0">
                <a:solidFill>
                  <a:schemeClr val="tx1"/>
                </a:solidFill>
                <a:effectLst/>
                <a:latin typeface="+mn-lt"/>
                <a:ea typeface="+mn-ea"/>
                <a:cs typeface="+mn-cs"/>
              </a:rPr>
              <a:t>Creatinine</a:t>
            </a:r>
            <a:r>
              <a:rPr lang="en-US" sz="1200" i="1" kern="1200" dirty="0" smtClean="0">
                <a:solidFill>
                  <a:schemeClr val="tx1"/>
                </a:solidFill>
                <a:effectLst/>
                <a:latin typeface="+mn-lt"/>
                <a:ea typeface="+mn-ea"/>
                <a:cs typeface="+mn-cs"/>
              </a:rPr>
              <a:t> clearance must be determined</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73</a:t>
            </a:fld>
            <a:endParaRPr lang="en-US" dirty="0"/>
          </a:p>
        </p:txBody>
      </p:sp>
    </p:spTree>
    <p:extLst>
      <p:ext uri="{BB962C8B-B14F-4D97-AF65-F5344CB8AC3E}">
        <p14:creationId xmlns:p14="http://schemas.microsoft.com/office/powerpoint/2010/main" val="293764406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kern="1200" dirty="0" smtClean="0">
                <a:solidFill>
                  <a:schemeClr val="tx1"/>
                </a:solidFill>
                <a:effectLst/>
                <a:latin typeface="+mn-lt"/>
                <a:ea typeface="+mn-ea"/>
                <a:cs typeface="+mn-cs"/>
              </a:rPr>
              <a:t>Is Geraldine a candidate for PrEP?</a:t>
            </a:r>
          </a:p>
          <a:p>
            <a:pPr marL="171450" lvl="0" indent="-171450">
              <a:buFont typeface="Arial"/>
              <a:buChar char="•"/>
            </a:pPr>
            <a:r>
              <a:rPr lang="en-US" sz="1200" i="1" kern="1200" dirty="0" smtClean="0">
                <a:solidFill>
                  <a:schemeClr val="tx1"/>
                </a:solidFill>
                <a:effectLst/>
                <a:latin typeface="+mn-lt"/>
                <a:ea typeface="+mn-ea"/>
                <a:cs typeface="+mn-cs"/>
              </a:rPr>
              <a:t>Yes </a:t>
            </a:r>
            <a:endParaRPr lang="en-US" sz="1200" kern="1200" dirty="0" smtClean="0">
              <a:solidFill>
                <a:schemeClr val="tx1"/>
              </a:solidFill>
              <a:effectLst/>
              <a:latin typeface="+mn-lt"/>
              <a:ea typeface="+mn-ea"/>
              <a:cs typeface="+mn-cs"/>
            </a:endParaRPr>
          </a:p>
          <a:p>
            <a:pPr marL="171450" indent="-171450">
              <a:buFont typeface="Arial"/>
              <a:buChar char="•"/>
            </a:pPr>
            <a:r>
              <a:rPr lang="en-US" sz="1200" kern="1200" dirty="0" smtClean="0">
                <a:solidFill>
                  <a:schemeClr val="tx1"/>
                </a:solidFill>
                <a:effectLst/>
                <a:latin typeface="+mn-lt"/>
                <a:ea typeface="+mn-ea"/>
                <a:cs typeface="+mn-cs"/>
              </a:rPr>
              <a:t>If so, why?</a:t>
            </a:r>
          </a:p>
          <a:p>
            <a:pPr marL="171450" lvl="0" indent="-171450">
              <a:buFont typeface="Arial"/>
              <a:buChar char="•"/>
            </a:pPr>
            <a:r>
              <a:rPr lang="en-US" sz="1200" i="1" kern="1200" dirty="0" smtClean="0">
                <a:solidFill>
                  <a:schemeClr val="tx1"/>
                </a:solidFill>
                <a:effectLst/>
                <a:latin typeface="+mn-lt"/>
                <a:ea typeface="+mn-ea"/>
                <a:cs typeface="+mn-cs"/>
              </a:rPr>
              <a:t>Geraldine is at substantial risk (partner possibly using drugs)</a:t>
            </a:r>
            <a:endParaRPr lang="en-US" sz="1200" kern="1200" dirty="0" smtClean="0">
              <a:solidFill>
                <a:schemeClr val="tx1"/>
              </a:solidFill>
              <a:effectLst/>
              <a:latin typeface="+mn-lt"/>
              <a:ea typeface="+mn-ea"/>
              <a:cs typeface="+mn-cs"/>
            </a:endParaRPr>
          </a:p>
          <a:p>
            <a:pPr marL="171450" indent="-171450">
              <a:buFont typeface="Arial"/>
              <a:buChar char="•"/>
            </a:pPr>
            <a:r>
              <a:rPr lang="en-US" sz="1200" kern="1200" dirty="0" smtClean="0">
                <a:solidFill>
                  <a:schemeClr val="tx1"/>
                </a:solidFill>
                <a:effectLst/>
                <a:latin typeface="+mn-lt"/>
                <a:ea typeface="+mn-ea"/>
                <a:cs typeface="+mn-cs"/>
              </a:rPr>
              <a:t>What other information might you need in order to determine eligibility?</a:t>
            </a:r>
          </a:p>
          <a:p>
            <a:pPr marL="171450" lvl="0" indent="-171450">
              <a:buFont typeface="Arial"/>
              <a:buChar char="•"/>
            </a:pPr>
            <a:r>
              <a:rPr lang="en-US" sz="1200" i="1" kern="1200" dirty="0" smtClean="0">
                <a:solidFill>
                  <a:schemeClr val="tx1"/>
                </a:solidFill>
                <a:effectLst/>
                <a:latin typeface="+mn-lt"/>
                <a:ea typeface="+mn-ea"/>
                <a:cs typeface="+mn-cs"/>
              </a:rPr>
              <a:t>AHI must be ruled out; </a:t>
            </a:r>
            <a:r>
              <a:rPr lang="en-US" sz="1200" i="1" kern="1200" dirty="0" err="1" smtClean="0">
                <a:solidFill>
                  <a:schemeClr val="tx1"/>
                </a:solidFill>
                <a:effectLst/>
                <a:latin typeface="+mn-lt"/>
                <a:ea typeface="+mn-ea"/>
                <a:cs typeface="+mn-cs"/>
              </a:rPr>
              <a:t>creatinine</a:t>
            </a:r>
            <a:r>
              <a:rPr lang="en-US" sz="1200" i="1" kern="1200" dirty="0" smtClean="0">
                <a:solidFill>
                  <a:schemeClr val="tx1"/>
                </a:solidFill>
                <a:effectLst/>
                <a:latin typeface="+mn-lt"/>
                <a:ea typeface="+mn-ea"/>
                <a:cs typeface="+mn-cs"/>
              </a:rPr>
              <a:t> clearance determined</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74</a:t>
            </a:fld>
            <a:endParaRPr lang="en-US" dirty="0"/>
          </a:p>
        </p:txBody>
      </p:sp>
    </p:spTree>
    <p:extLst>
      <p:ext uri="{BB962C8B-B14F-4D97-AF65-F5344CB8AC3E}">
        <p14:creationId xmlns:p14="http://schemas.microsoft.com/office/powerpoint/2010/main" val="293764406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kern="1200" dirty="0" smtClean="0">
                <a:solidFill>
                  <a:schemeClr val="tx1"/>
                </a:solidFill>
                <a:effectLst/>
                <a:latin typeface="+mn-lt"/>
                <a:ea typeface="+mn-ea"/>
                <a:cs typeface="+mn-cs"/>
              </a:rPr>
              <a:t>Is Daniel a candidate for PrEP?</a:t>
            </a:r>
          </a:p>
          <a:p>
            <a:pPr marL="171450" lvl="0" indent="-171450">
              <a:buFont typeface="Arial"/>
              <a:buChar char="•"/>
            </a:pPr>
            <a:r>
              <a:rPr lang="en-US" sz="1200" i="1" kern="1200" dirty="0" smtClean="0">
                <a:solidFill>
                  <a:schemeClr val="tx1"/>
                </a:solidFill>
                <a:effectLst/>
                <a:latin typeface="+mn-lt"/>
                <a:ea typeface="+mn-ea"/>
                <a:cs typeface="+mn-cs"/>
              </a:rPr>
              <a:t>Not at this visit.</a:t>
            </a:r>
            <a:endParaRPr lang="en-US" sz="1200" kern="1200" dirty="0" smtClean="0">
              <a:solidFill>
                <a:schemeClr val="tx1"/>
              </a:solidFill>
              <a:effectLst/>
              <a:latin typeface="+mn-lt"/>
              <a:ea typeface="+mn-ea"/>
              <a:cs typeface="+mn-cs"/>
            </a:endParaRPr>
          </a:p>
          <a:p>
            <a:pPr marL="171450" indent="-171450">
              <a:buFont typeface="Arial"/>
              <a:buChar char="•"/>
            </a:pPr>
            <a:r>
              <a:rPr lang="en-US" sz="1200" kern="1200" dirty="0" smtClean="0">
                <a:solidFill>
                  <a:schemeClr val="tx1"/>
                </a:solidFill>
                <a:effectLst/>
                <a:latin typeface="+mn-lt"/>
                <a:ea typeface="+mn-ea"/>
                <a:cs typeface="+mn-cs"/>
              </a:rPr>
              <a:t>Why?</a:t>
            </a:r>
          </a:p>
          <a:p>
            <a:pPr marL="171450" lvl="0" indent="-171450">
              <a:buFont typeface="Arial"/>
              <a:buChar char="•"/>
            </a:pPr>
            <a:r>
              <a:rPr lang="en-US" sz="1200" i="1" kern="1200" dirty="0" smtClean="0">
                <a:solidFill>
                  <a:schemeClr val="tx1"/>
                </a:solidFill>
                <a:effectLst/>
                <a:latin typeface="+mn-lt"/>
                <a:ea typeface="+mn-ea"/>
                <a:cs typeface="+mn-cs"/>
              </a:rPr>
              <a:t>Daniel is possibly at substantial risk (a possible STI) but has declined HIV testing.</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75</a:t>
            </a:fld>
            <a:endParaRPr lang="en-US" dirty="0"/>
          </a:p>
        </p:txBody>
      </p:sp>
    </p:spTree>
    <p:extLst>
      <p:ext uri="{BB962C8B-B14F-4D97-AF65-F5344CB8AC3E}">
        <p14:creationId xmlns:p14="http://schemas.microsoft.com/office/powerpoint/2010/main" val="2937644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smtClean="0">
                <a:solidFill>
                  <a:schemeClr val="tx1"/>
                </a:solidFill>
                <a:effectLst/>
                <a:latin typeface="+mn-lt"/>
                <a:ea typeface="+mn-ea"/>
                <a:cs typeface="+mn-cs"/>
              </a:rPr>
              <a:t>For the training to be effective, the group will agree on some ground rules. These ground rules will help the training run smoothly, maximize learning, and encourage participation.</a:t>
            </a:r>
          </a:p>
          <a:p>
            <a:pPr marL="171450" lvl="0" indent="-171450">
              <a:buFont typeface="Arial"/>
              <a:buChar char="•"/>
            </a:pPr>
            <a:r>
              <a:rPr lang="en-US" sz="1200" kern="1200" dirty="0" smtClean="0">
                <a:solidFill>
                  <a:schemeClr val="tx1"/>
                </a:solidFill>
                <a:effectLst/>
                <a:latin typeface="+mn-lt"/>
                <a:ea typeface="+mn-ea"/>
                <a:cs typeface="+mn-cs"/>
              </a:rPr>
              <a:t>Do any other rules need to be added?</a:t>
            </a:r>
          </a:p>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7</a:t>
            </a:fld>
            <a:endParaRPr lang="en-US" dirty="0"/>
          </a:p>
        </p:txBody>
      </p:sp>
    </p:spTree>
    <p:extLst>
      <p:ext uri="{BB962C8B-B14F-4D97-AF65-F5344CB8AC3E}">
        <p14:creationId xmlns:p14="http://schemas.microsoft.com/office/powerpoint/2010/main" val="321378688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76</a:t>
            </a:fld>
            <a:endParaRPr lang="en-US" dirty="0"/>
          </a:p>
        </p:txBody>
      </p:sp>
    </p:spTree>
    <p:extLst>
      <p:ext uri="{BB962C8B-B14F-4D97-AF65-F5344CB8AC3E}">
        <p14:creationId xmlns:p14="http://schemas.microsoft.com/office/powerpoint/2010/main" val="293764406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77</a:t>
            </a:fld>
            <a:endParaRPr lang="en-US" dirty="0"/>
          </a:p>
        </p:txBody>
      </p:sp>
    </p:spTree>
    <p:extLst>
      <p:ext uri="{BB962C8B-B14F-4D97-AF65-F5344CB8AC3E}">
        <p14:creationId xmlns:p14="http://schemas.microsoft.com/office/powerpoint/2010/main" val="293764406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78</a:t>
            </a:fld>
            <a:endParaRPr lang="en-US" dirty="0"/>
          </a:p>
        </p:txBody>
      </p:sp>
    </p:spTree>
    <p:extLst>
      <p:ext uri="{BB962C8B-B14F-4D97-AF65-F5344CB8AC3E}">
        <p14:creationId xmlns:p14="http://schemas.microsoft.com/office/powerpoint/2010/main" val="293764406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79</a:t>
            </a:fld>
            <a:endParaRPr lang="en-US" dirty="0"/>
          </a:p>
        </p:txBody>
      </p:sp>
    </p:spTree>
    <p:extLst>
      <p:ext uri="{BB962C8B-B14F-4D97-AF65-F5344CB8AC3E}">
        <p14:creationId xmlns:p14="http://schemas.microsoft.com/office/powerpoint/2010/main" val="293764406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80</a:t>
            </a:fld>
            <a:endParaRPr lang="en-US" dirty="0"/>
          </a:p>
        </p:txBody>
      </p:sp>
    </p:spTree>
    <p:extLst>
      <p:ext uri="{BB962C8B-B14F-4D97-AF65-F5344CB8AC3E}">
        <p14:creationId xmlns:p14="http://schemas.microsoft.com/office/powerpoint/2010/main" val="293764406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81</a:t>
            </a:fld>
            <a:endParaRPr lang="en-US" dirty="0"/>
          </a:p>
        </p:txBody>
      </p:sp>
    </p:spTree>
    <p:extLst>
      <p:ext uri="{BB962C8B-B14F-4D97-AF65-F5344CB8AC3E}">
        <p14:creationId xmlns:p14="http://schemas.microsoft.com/office/powerpoint/2010/main" val="293764406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82</a:t>
            </a:fld>
            <a:endParaRPr lang="en-US" dirty="0"/>
          </a:p>
        </p:txBody>
      </p:sp>
    </p:spTree>
    <p:extLst>
      <p:ext uri="{BB962C8B-B14F-4D97-AF65-F5344CB8AC3E}">
        <p14:creationId xmlns:p14="http://schemas.microsoft.com/office/powerpoint/2010/main" val="293764406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smtClean="0">
              <a:cs typeface="MS PGothic" pitchFamily="34" charset="-128"/>
            </a:endParaRPr>
          </a:p>
        </p:txBody>
      </p:sp>
      <p:sp>
        <p:nvSpPr>
          <p:cNvPr id="921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Calibri" pitchFamily="34" charset="0"/>
                <a:ea typeface="MS PGothic" pitchFamily="34" charset="-128"/>
              </a:defRPr>
            </a:lvl1pPr>
            <a:lvl2pPr marL="765610" indent="-294465" eaLnBrk="0" hangingPunct="0">
              <a:defRPr sz="2500">
                <a:solidFill>
                  <a:schemeClr val="tx1"/>
                </a:solidFill>
                <a:latin typeface="Calibri" pitchFamily="34" charset="0"/>
                <a:ea typeface="MS PGothic" pitchFamily="34" charset="-128"/>
              </a:defRPr>
            </a:lvl2pPr>
            <a:lvl3pPr marL="1177862" indent="-235572" eaLnBrk="0" hangingPunct="0">
              <a:defRPr sz="2500">
                <a:solidFill>
                  <a:schemeClr val="tx1"/>
                </a:solidFill>
                <a:latin typeface="Calibri" pitchFamily="34" charset="0"/>
                <a:ea typeface="MS PGothic" pitchFamily="34" charset="-128"/>
              </a:defRPr>
            </a:lvl3pPr>
            <a:lvl4pPr marL="1649006" indent="-235572" eaLnBrk="0" hangingPunct="0">
              <a:defRPr sz="2500">
                <a:solidFill>
                  <a:schemeClr val="tx1"/>
                </a:solidFill>
                <a:latin typeface="Calibri" pitchFamily="34" charset="0"/>
                <a:ea typeface="MS PGothic" pitchFamily="34" charset="-128"/>
              </a:defRPr>
            </a:lvl4pPr>
            <a:lvl5pPr marL="2120151" indent="-235572" eaLnBrk="0" hangingPunct="0">
              <a:defRPr sz="2500">
                <a:solidFill>
                  <a:schemeClr val="tx1"/>
                </a:solidFill>
                <a:latin typeface="Calibri" pitchFamily="34" charset="0"/>
                <a:ea typeface="MS PGothic" pitchFamily="34" charset="-128"/>
              </a:defRPr>
            </a:lvl5pPr>
            <a:lvl6pPr marL="2591295" indent="-235572" eaLnBrk="0" fontAlgn="base" hangingPunct="0">
              <a:spcBef>
                <a:spcPct val="0"/>
              </a:spcBef>
              <a:spcAft>
                <a:spcPct val="0"/>
              </a:spcAft>
              <a:defRPr sz="2500">
                <a:solidFill>
                  <a:schemeClr val="tx1"/>
                </a:solidFill>
                <a:latin typeface="Calibri" pitchFamily="34" charset="0"/>
                <a:ea typeface="MS PGothic" pitchFamily="34" charset="-128"/>
              </a:defRPr>
            </a:lvl6pPr>
            <a:lvl7pPr marL="3062440" indent="-235572" eaLnBrk="0" fontAlgn="base" hangingPunct="0">
              <a:spcBef>
                <a:spcPct val="0"/>
              </a:spcBef>
              <a:spcAft>
                <a:spcPct val="0"/>
              </a:spcAft>
              <a:defRPr sz="2500">
                <a:solidFill>
                  <a:schemeClr val="tx1"/>
                </a:solidFill>
                <a:latin typeface="Calibri" pitchFamily="34" charset="0"/>
                <a:ea typeface="MS PGothic" pitchFamily="34" charset="-128"/>
              </a:defRPr>
            </a:lvl7pPr>
            <a:lvl8pPr marL="3533585" indent="-235572" eaLnBrk="0" fontAlgn="base" hangingPunct="0">
              <a:spcBef>
                <a:spcPct val="0"/>
              </a:spcBef>
              <a:spcAft>
                <a:spcPct val="0"/>
              </a:spcAft>
              <a:defRPr sz="2500">
                <a:solidFill>
                  <a:schemeClr val="tx1"/>
                </a:solidFill>
                <a:latin typeface="Calibri" pitchFamily="34" charset="0"/>
                <a:ea typeface="MS PGothic" pitchFamily="34" charset="-128"/>
              </a:defRPr>
            </a:lvl8pPr>
            <a:lvl9pPr marL="4004729" indent="-235572" eaLnBrk="0" fontAlgn="base" hangingPunct="0">
              <a:spcBef>
                <a:spcPct val="0"/>
              </a:spcBef>
              <a:spcAft>
                <a:spcPct val="0"/>
              </a:spcAft>
              <a:defRPr sz="2500">
                <a:solidFill>
                  <a:schemeClr val="tx1"/>
                </a:solidFill>
                <a:latin typeface="Calibri" pitchFamily="34" charset="0"/>
                <a:ea typeface="MS PGothic" pitchFamily="34" charset="-128"/>
              </a:defRPr>
            </a:lvl9pPr>
          </a:lstStyle>
          <a:p>
            <a:pPr eaLnBrk="1" hangingPunct="1"/>
            <a:fld id="{4C7B1615-DB33-45E7-89E3-2A716A7CCB1D}" type="slidenum">
              <a:rPr lang="en-US" sz="1200"/>
              <a:pPr eaLnBrk="1" hangingPunct="1"/>
              <a:t>83</a:t>
            </a:fld>
            <a:endParaRPr lang="en-US" sz="1200" dirty="0"/>
          </a:p>
        </p:txBody>
      </p:sp>
    </p:spTree>
    <p:extLst>
      <p:ext uri="{BB962C8B-B14F-4D97-AF65-F5344CB8AC3E}">
        <p14:creationId xmlns:p14="http://schemas.microsoft.com/office/powerpoint/2010/main" val="51550323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027020C-613B-6641-9351-4FDAA85641A1}" type="slidenum">
              <a:rPr lang="en-US" smtClean="0"/>
              <a:t>84</a:t>
            </a:fld>
            <a:endParaRPr lang="en-US" dirty="0"/>
          </a:p>
        </p:txBody>
      </p:sp>
    </p:spTree>
    <p:extLst>
      <p:ext uri="{BB962C8B-B14F-4D97-AF65-F5344CB8AC3E}">
        <p14:creationId xmlns:p14="http://schemas.microsoft.com/office/powerpoint/2010/main" val="245420157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87</a:t>
            </a:fld>
            <a:endParaRPr lang="en-US" dirty="0"/>
          </a:p>
        </p:txBody>
      </p:sp>
    </p:spTree>
    <p:extLst>
      <p:ext uri="{BB962C8B-B14F-4D97-AF65-F5344CB8AC3E}">
        <p14:creationId xmlns:p14="http://schemas.microsoft.com/office/powerpoint/2010/main" val="2465903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8</a:t>
            </a:fld>
            <a:endParaRPr lang="en-US" dirty="0"/>
          </a:p>
        </p:txBody>
      </p:sp>
    </p:spTree>
    <p:extLst>
      <p:ext uri="{BB962C8B-B14F-4D97-AF65-F5344CB8AC3E}">
        <p14:creationId xmlns:p14="http://schemas.microsoft.com/office/powerpoint/2010/main" val="114907100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smtClean="0">
                <a:solidFill>
                  <a:schemeClr val="tx1"/>
                </a:solidFill>
                <a:effectLst/>
                <a:latin typeface="+mn-lt"/>
                <a:ea typeface="+mn-ea"/>
                <a:cs typeface="+mn-cs"/>
              </a:rPr>
              <a:t>Before the client starts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you should counsel the client (this is the last of the suggested procedures from the previous slide).</a:t>
            </a:r>
          </a:p>
          <a:p>
            <a:pPr marL="171450" lvl="0" indent="-171450">
              <a:buFont typeface="Arial"/>
              <a:buChar char="•"/>
            </a:pPr>
            <a:r>
              <a:rPr lang="en-US" sz="1200" kern="1200" dirty="0" smtClean="0">
                <a:solidFill>
                  <a:schemeClr val="tx1"/>
                </a:solidFill>
                <a:effectLst/>
                <a:latin typeface="+mn-lt"/>
                <a:ea typeface="+mn-ea"/>
                <a:cs typeface="+mn-cs"/>
              </a:rPr>
              <a:t>This initial counseling should focus on these areas.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88</a:t>
            </a:fld>
            <a:endParaRPr lang="en-US" dirty="0"/>
          </a:p>
        </p:txBody>
      </p:sp>
    </p:spTree>
    <p:extLst>
      <p:ext uri="{BB962C8B-B14F-4D97-AF65-F5344CB8AC3E}">
        <p14:creationId xmlns:p14="http://schemas.microsoft.com/office/powerpoint/2010/main" val="8870543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DB1DED-B011-484D-A47B-8D2A09D55359}" type="slidenum">
              <a:rPr lang="en-US" smtClean="0"/>
              <a:t>89</a:t>
            </a:fld>
            <a:endParaRPr lang="en-US" dirty="0"/>
          </a:p>
        </p:txBody>
      </p:sp>
    </p:spTree>
    <p:extLst>
      <p:ext uri="{BB962C8B-B14F-4D97-AF65-F5344CB8AC3E}">
        <p14:creationId xmlns:p14="http://schemas.microsoft.com/office/powerpoint/2010/main" val="425258016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90</a:t>
            </a:fld>
            <a:endParaRPr lang="en-US" dirty="0"/>
          </a:p>
        </p:txBody>
      </p:sp>
    </p:spTree>
    <p:extLst>
      <p:ext uri="{BB962C8B-B14F-4D97-AF65-F5344CB8AC3E}">
        <p14:creationId xmlns:p14="http://schemas.microsoft.com/office/powerpoint/2010/main" val="57716908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These are key messages that you should give during counseling at the initial visit. These messages emphasize how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works best.</a:t>
            </a:r>
          </a:p>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91</a:t>
            </a:fld>
            <a:endParaRPr lang="en-US" dirty="0"/>
          </a:p>
        </p:txBody>
      </p:sp>
    </p:spTree>
    <p:extLst>
      <p:ext uri="{BB962C8B-B14F-4D97-AF65-F5344CB8AC3E}">
        <p14:creationId xmlns:p14="http://schemas.microsoft.com/office/powerpoint/2010/main" val="346357343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These messages will help the client to adhere to the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regimen.</a:t>
            </a:r>
          </a:p>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92</a:t>
            </a:fld>
            <a:endParaRPr lang="en-US" dirty="0"/>
          </a:p>
        </p:txBody>
      </p:sp>
    </p:spTree>
    <p:extLst>
      <p:ext uri="{BB962C8B-B14F-4D97-AF65-F5344CB8AC3E}">
        <p14:creationId xmlns:p14="http://schemas.microsoft.com/office/powerpoint/2010/main" val="394521969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DB1DED-B011-484D-A47B-8D2A09D55359}" type="slidenum">
              <a:rPr lang="en-US" smtClean="0"/>
              <a:t>93</a:t>
            </a:fld>
            <a:endParaRPr lang="en-US" dirty="0"/>
          </a:p>
        </p:txBody>
      </p:sp>
    </p:spTree>
    <p:extLst>
      <p:ext uri="{BB962C8B-B14F-4D97-AF65-F5344CB8AC3E}">
        <p14:creationId xmlns:p14="http://schemas.microsoft.com/office/powerpoint/2010/main" val="425258016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Remember that reasons for low adherence may be related to the client, the ARV drug regimen, or the health system.</a:t>
            </a:r>
          </a:p>
          <a:p>
            <a:pPr marL="0" indent="0">
              <a:buFont typeface="Arial" panose="020B0604020202020204" pitchFamily="34" charset="0"/>
              <a:buNone/>
            </a:pPr>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94</a:t>
            </a:fld>
            <a:endParaRPr lang="en-US" dirty="0"/>
          </a:p>
        </p:txBody>
      </p:sp>
    </p:spTree>
    <p:extLst>
      <p:ext uri="{BB962C8B-B14F-4D97-AF65-F5344CB8AC3E}">
        <p14:creationId xmlns:p14="http://schemas.microsoft.com/office/powerpoint/2010/main" val="235081307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It is helpful to think about non-adherence as voluntary or involuntary non-adherence in order to better target adherence support strategies. </a:t>
            </a:r>
          </a:p>
          <a:p>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D01189D6-0383-433A-8A59-58772874C54E}" type="slidenum">
              <a:rPr lang="en-US" smtClean="0"/>
              <a:t>95</a:t>
            </a:fld>
            <a:endParaRPr lang="en-US" dirty="0"/>
          </a:p>
        </p:txBody>
      </p:sp>
    </p:spTree>
    <p:extLst>
      <p:ext uri="{BB962C8B-B14F-4D97-AF65-F5344CB8AC3E}">
        <p14:creationId xmlns:p14="http://schemas.microsoft.com/office/powerpoint/2010/main" val="137583371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D01189D6-0383-433A-8A59-58772874C54E}" type="slidenum">
              <a:rPr lang="en-US" smtClean="0"/>
              <a:t>96</a:t>
            </a:fld>
            <a:endParaRPr lang="en-US" dirty="0"/>
          </a:p>
        </p:txBody>
      </p:sp>
    </p:spTree>
    <p:extLst>
      <p:ext uri="{BB962C8B-B14F-4D97-AF65-F5344CB8AC3E}">
        <p14:creationId xmlns:p14="http://schemas.microsoft.com/office/powerpoint/2010/main" val="137583371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health provider can support adherence by learning from ART programs some of the general strategies that have been shown to positively influence adherence.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1189D6-0383-433A-8A59-58772874C54E}" type="slidenum">
              <a:rPr lang="en-US" smtClean="0"/>
              <a:t>97</a:t>
            </a:fld>
            <a:endParaRPr lang="en-US" dirty="0"/>
          </a:p>
        </p:txBody>
      </p:sp>
    </p:spTree>
    <p:extLst>
      <p:ext uri="{BB962C8B-B14F-4D97-AF65-F5344CB8AC3E}">
        <p14:creationId xmlns:p14="http://schemas.microsoft.com/office/powerpoint/2010/main" val="3793876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10</a:t>
            </a:fld>
            <a:endParaRPr lang="en-US" dirty="0"/>
          </a:p>
        </p:txBody>
      </p:sp>
    </p:spTree>
    <p:extLst>
      <p:ext uri="{BB962C8B-B14F-4D97-AF65-F5344CB8AC3E}">
        <p14:creationId xmlns:p14="http://schemas.microsoft.com/office/powerpoint/2010/main" val="58541046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provider can use each of the options/strategies on the right side of the table to address each of the specific support issues listed on the left side of the table.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1189D6-0383-433A-8A59-58772874C54E}" type="slidenum">
              <a:rPr lang="en-US" smtClean="0"/>
              <a:t>98</a:t>
            </a:fld>
            <a:endParaRPr lang="en-US" dirty="0"/>
          </a:p>
        </p:txBody>
      </p:sp>
    </p:spTree>
    <p:extLst>
      <p:ext uri="{BB962C8B-B14F-4D97-AF65-F5344CB8AC3E}">
        <p14:creationId xmlns:p14="http://schemas.microsoft.com/office/powerpoint/2010/main" val="386205397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provider can use each of the options/strategies on the right side of the table to address each of the specific support issues listed on the left side of the table.</a:t>
            </a:r>
          </a:p>
          <a:p>
            <a:endParaRPr lang="en-US" dirty="0"/>
          </a:p>
        </p:txBody>
      </p:sp>
      <p:sp>
        <p:nvSpPr>
          <p:cNvPr id="4" name="Slide Number Placeholder 3"/>
          <p:cNvSpPr>
            <a:spLocks noGrp="1"/>
          </p:cNvSpPr>
          <p:nvPr>
            <p:ph type="sldNum" sz="quarter" idx="10"/>
          </p:nvPr>
        </p:nvSpPr>
        <p:spPr/>
        <p:txBody>
          <a:bodyPr/>
          <a:lstStyle/>
          <a:p>
            <a:fld id="{D01189D6-0383-433A-8A59-58772874C54E}" type="slidenum">
              <a:rPr lang="en-US" smtClean="0"/>
              <a:t>99</a:t>
            </a:fld>
            <a:endParaRPr lang="en-US" dirty="0"/>
          </a:p>
        </p:txBody>
      </p:sp>
    </p:spTree>
    <p:extLst>
      <p:ext uri="{BB962C8B-B14F-4D97-AF65-F5344CB8AC3E}">
        <p14:creationId xmlns:p14="http://schemas.microsoft.com/office/powerpoint/2010/main" val="380237232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 that measuring drug levels in blood and hair samples is more expensive than the other options.  </a:t>
            </a:r>
          </a:p>
          <a:p>
            <a:endParaRPr lang="en-US" dirty="0"/>
          </a:p>
        </p:txBody>
      </p:sp>
      <p:sp>
        <p:nvSpPr>
          <p:cNvPr id="4" name="Slide Number Placeholder 3"/>
          <p:cNvSpPr>
            <a:spLocks noGrp="1"/>
          </p:cNvSpPr>
          <p:nvPr>
            <p:ph type="sldNum" sz="quarter" idx="10"/>
          </p:nvPr>
        </p:nvSpPr>
        <p:spPr/>
        <p:txBody>
          <a:bodyPr/>
          <a:lstStyle/>
          <a:p>
            <a:fld id="{D01189D6-0383-433A-8A59-58772874C54E}" type="slidenum">
              <a:rPr lang="en-US" smtClean="0"/>
              <a:t>100</a:t>
            </a:fld>
            <a:endParaRPr lang="en-US" dirty="0"/>
          </a:p>
        </p:txBody>
      </p:sp>
    </p:spTree>
    <p:extLst>
      <p:ext uri="{BB962C8B-B14F-4D97-AF65-F5344CB8AC3E}">
        <p14:creationId xmlns:p14="http://schemas.microsoft.com/office/powerpoint/2010/main" val="297935994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101</a:t>
            </a:fld>
            <a:endParaRPr lang="en-US" dirty="0"/>
          </a:p>
        </p:txBody>
      </p:sp>
    </p:spTree>
    <p:extLst>
      <p:ext uri="{BB962C8B-B14F-4D97-AF65-F5344CB8AC3E}">
        <p14:creationId xmlns:p14="http://schemas.microsoft.com/office/powerpoint/2010/main" val="127070641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102</a:t>
            </a:fld>
            <a:endParaRPr lang="en-US" dirty="0"/>
          </a:p>
        </p:txBody>
      </p:sp>
    </p:spTree>
    <p:extLst>
      <p:ext uri="{BB962C8B-B14F-4D97-AF65-F5344CB8AC3E}">
        <p14:creationId xmlns:p14="http://schemas.microsoft.com/office/powerpoint/2010/main" val="154714146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This is the recommended flow for a step-by-step counseling process that leads to clear strategies and formal plans for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use and non-</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-related sexual health.</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27020C-613B-6641-9351-4FDAA85641A1}" type="slidenum">
              <a:rPr lang="en-US" smtClean="0"/>
              <a:t>103</a:t>
            </a:fld>
            <a:endParaRPr lang="en-US" dirty="0"/>
          </a:p>
        </p:txBody>
      </p:sp>
    </p:spTree>
    <p:extLst>
      <p:ext uri="{BB962C8B-B14F-4D97-AF65-F5344CB8AC3E}">
        <p14:creationId xmlns:p14="http://schemas.microsoft.com/office/powerpoint/2010/main" val="345279163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E027020C-613B-6641-9351-4FDAA85641A1}" type="slidenum">
              <a:rPr lang="en-US" smtClean="0"/>
              <a:t>104</a:t>
            </a:fld>
            <a:endParaRPr lang="en-US" dirty="0"/>
          </a:p>
        </p:txBody>
      </p:sp>
    </p:spTree>
    <p:extLst>
      <p:ext uri="{BB962C8B-B14F-4D97-AF65-F5344CB8AC3E}">
        <p14:creationId xmlns:p14="http://schemas.microsoft.com/office/powerpoint/2010/main" val="255832829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105</a:t>
            </a:fld>
            <a:endParaRPr lang="en-US" dirty="0"/>
          </a:p>
        </p:txBody>
      </p:sp>
    </p:spTree>
    <p:extLst>
      <p:ext uri="{BB962C8B-B14F-4D97-AF65-F5344CB8AC3E}">
        <p14:creationId xmlns:p14="http://schemas.microsoft.com/office/powerpoint/2010/main" val="154714146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106</a:t>
            </a:fld>
            <a:endParaRPr lang="en-US" dirty="0"/>
          </a:p>
        </p:txBody>
      </p:sp>
    </p:spTree>
    <p:extLst>
      <p:ext uri="{BB962C8B-B14F-4D97-AF65-F5344CB8AC3E}">
        <p14:creationId xmlns:p14="http://schemas.microsoft.com/office/powerpoint/2010/main" val="154714146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7020C-613B-6641-9351-4FDAA85641A1}" type="slidenum">
              <a:rPr lang="en-US" smtClean="0"/>
              <a:t>108</a:t>
            </a:fld>
            <a:endParaRPr lang="en-US" dirty="0"/>
          </a:p>
        </p:txBody>
      </p:sp>
    </p:spTree>
    <p:extLst>
      <p:ext uri="{BB962C8B-B14F-4D97-AF65-F5344CB8AC3E}">
        <p14:creationId xmlns:p14="http://schemas.microsoft.com/office/powerpoint/2010/main" val="1547141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2472888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446288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736918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138400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tro">
    <p:spTree>
      <p:nvGrpSpPr>
        <p:cNvPr id="1" name=""/>
        <p:cNvGrpSpPr/>
        <p:nvPr/>
      </p:nvGrpSpPr>
      <p:grpSpPr>
        <a:xfrm>
          <a:off x="0" y="0"/>
          <a:ext cx="0" cy="0"/>
          <a:chOff x="0" y="0"/>
          <a:chExt cx="0" cy="0"/>
        </a:xfrm>
      </p:grpSpPr>
      <p:sp>
        <p:nvSpPr>
          <p:cNvPr id="5" name="Rectangle 4"/>
          <p:cNvSpPr/>
          <p:nvPr userDrawn="1"/>
        </p:nvSpPr>
        <p:spPr>
          <a:xfrm>
            <a:off x="0" y="0"/>
            <a:ext cx="9144000" cy="1320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17500"/>
            <a:ext cx="8229600" cy="858838"/>
          </a:xfrm>
        </p:spPr>
        <p:txBody>
          <a:bodyPr/>
          <a:lstStyle>
            <a:lvl1pPr>
              <a:defRPr b="1">
                <a:solidFill>
                  <a:schemeClr val="bg1"/>
                </a:solidFill>
                <a:latin typeface="Arial Narrow"/>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457200" y="1587500"/>
            <a:ext cx="8229600" cy="48895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887848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Module 1">
    <p:spTree>
      <p:nvGrpSpPr>
        <p:cNvPr id="1" name=""/>
        <p:cNvGrpSpPr/>
        <p:nvPr/>
      </p:nvGrpSpPr>
      <p:grpSpPr>
        <a:xfrm>
          <a:off x="0" y="0"/>
          <a:ext cx="0" cy="0"/>
          <a:chOff x="0" y="0"/>
          <a:chExt cx="0" cy="0"/>
        </a:xfrm>
      </p:grpSpPr>
      <p:sp>
        <p:nvSpPr>
          <p:cNvPr id="7" name="Rectangle 6"/>
          <p:cNvSpPr/>
          <p:nvPr userDrawn="1"/>
        </p:nvSpPr>
        <p:spPr>
          <a:xfrm>
            <a:off x="0" y="1201738"/>
            <a:ext cx="254000" cy="568166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0" y="0"/>
            <a:ext cx="9144000" cy="1320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17500"/>
            <a:ext cx="8229600" cy="858838"/>
          </a:xfrm>
        </p:spPr>
        <p:txBody>
          <a:bodyPr/>
          <a:lstStyle>
            <a:lvl1pPr>
              <a:defRPr b="1">
                <a:solidFill>
                  <a:schemeClr val="bg1"/>
                </a:solidFill>
                <a:latin typeface="Arial Narrow"/>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457200" y="1587500"/>
            <a:ext cx="8229600" cy="48895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57361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Module 2">
    <p:spTree>
      <p:nvGrpSpPr>
        <p:cNvPr id="1" name=""/>
        <p:cNvGrpSpPr/>
        <p:nvPr/>
      </p:nvGrpSpPr>
      <p:grpSpPr>
        <a:xfrm>
          <a:off x="0" y="0"/>
          <a:ext cx="0" cy="0"/>
          <a:chOff x="0" y="0"/>
          <a:chExt cx="0" cy="0"/>
        </a:xfrm>
      </p:grpSpPr>
      <p:sp>
        <p:nvSpPr>
          <p:cNvPr id="7" name="Rectangle 6"/>
          <p:cNvSpPr/>
          <p:nvPr userDrawn="1"/>
        </p:nvSpPr>
        <p:spPr>
          <a:xfrm>
            <a:off x="0" y="1201738"/>
            <a:ext cx="254000" cy="5681662"/>
          </a:xfrm>
          <a:prstGeom prst="rect">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0" y="0"/>
            <a:ext cx="9144000" cy="1320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17500"/>
            <a:ext cx="8229600" cy="858838"/>
          </a:xfrm>
        </p:spPr>
        <p:txBody>
          <a:bodyPr/>
          <a:lstStyle>
            <a:lvl1pPr>
              <a:defRPr b="1">
                <a:solidFill>
                  <a:schemeClr val="bg1"/>
                </a:solidFill>
                <a:latin typeface="Arial Narrow"/>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457200" y="1587500"/>
            <a:ext cx="8229600" cy="48895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p:nvPr userDrawn="1"/>
        </p:nvSpPr>
        <p:spPr>
          <a:xfrm>
            <a:off x="10236200" y="0"/>
            <a:ext cx="9144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392678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Module 3">
    <p:spTree>
      <p:nvGrpSpPr>
        <p:cNvPr id="1" name=""/>
        <p:cNvGrpSpPr/>
        <p:nvPr/>
      </p:nvGrpSpPr>
      <p:grpSpPr>
        <a:xfrm>
          <a:off x="0" y="0"/>
          <a:ext cx="0" cy="0"/>
          <a:chOff x="0" y="0"/>
          <a:chExt cx="0" cy="0"/>
        </a:xfrm>
      </p:grpSpPr>
      <p:sp>
        <p:nvSpPr>
          <p:cNvPr id="7" name="Rectangle 6"/>
          <p:cNvSpPr/>
          <p:nvPr userDrawn="1"/>
        </p:nvSpPr>
        <p:spPr>
          <a:xfrm>
            <a:off x="0" y="1201738"/>
            <a:ext cx="254000" cy="5681662"/>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0" y="0"/>
            <a:ext cx="9144000" cy="1320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17500"/>
            <a:ext cx="8229600" cy="858838"/>
          </a:xfrm>
        </p:spPr>
        <p:txBody>
          <a:bodyPr/>
          <a:lstStyle>
            <a:lvl1pPr>
              <a:defRPr b="1">
                <a:solidFill>
                  <a:schemeClr val="bg1"/>
                </a:solidFill>
                <a:latin typeface="Arial Narrow"/>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457200" y="1587500"/>
            <a:ext cx="8229600" cy="48895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p:nvPr userDrawn="1"/>
        </p:nvSpPr>
        <p:spPr>
          <a:xfrm>
            <a:off x="10236200" y="0"/>
            <a:ext cx="9144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629758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Module 4">
    <p:spTree>
      <p:nvGrpSpPr>
        <p:cNvPr id="1" name=""/>
        <p:cNvGrpSpPr/>
        <p:nvPr/>
      </p:nvGrpSpPr>
      <p:grpSpPr>
        <a:xfrm>
          <a:off x="0" y="0"/>
          <a:ext cx="0" cy="0"/>
          <a:chOff x="0" y="0"/>
          <a:chExt cx="0" cy="0"/>
        </a:xfrm>
      </p:grpSpPr>
      <p:sp>
        <p:nvSpPr>
          <p:cNvPr id="7" name="Rectangle 6"/>
          <p:cNvSpPr/>
          <p:nvPr userDrawn="1"/>
        </p:nvSpPr>
        <p:spPr>
          <a:xfrm>
            <a:off x="0" y="1201738"/>
            <a:ext cx="254000" cy="5681662"/>
          </a:xfrm>
          <a:prstGeom prst="rect">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0" y="0"/>
            <a:ext cx="9144000" cy="1320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17500"/>
            <a:ext cx="8229600" cy="858838"/>
          </a:xfrm>
        </p:spPr>
        <p:txBody>
          <a:bodyPr/>
          <a:lstStyle>
            <a:lvl1pPr>
              <a:defRPr b="1">
                <a:solidFill>
                  <a:schemeClr val="bg1"/>
                </a:solidFill>
                <a:latin typeface="Arial Narrow"/>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457200" y="1587500"/>
            <a:ext cx="8229600" cy="48895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p:nvPr userDrawn="1"/>
        </p:nvSpPr>
        <p:spPr>
          <a:xfrm>
            <a:off x="10236200" y="0"/>
            <a:ext cx="9144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34158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Module 4">
    <p:spTree>
      <p:nvGrpSpPr>
        <p:cNvPr id="1" name=""/>
        <p:cNvGrpSpPr/>
        <p:nvPr/>
      </p:nvGrpSpPr>
      <p:grpSpPr>
        <a:xfrm>
          <a:off x="0" y="0"/>
          <a:ext cx="0" cy="0"/>
          <a:chOff x="0" y="0"/>
          <a:chExt cx="0" cy="0"/>
        </a:xfrm>
      </p:grpSpPr>
      <p:sp>
        <p:nvSpPr>
          <p:cNvPr id="7" name="Rectangle 6"/>
          <p:cNvSpPr/>
          <p:nvPr userDrawn="1"/>
        </p:nvSpPr>
        <p:spPr>
          <a:xfrm>
            <a:off x="0" y="1201738"/>
            <a:ext cx="254000" cy="5681662"/>
          </a:xfrm>
          <a:prstGeom prst="rect">
            <a:avLst/>
          </a:prstGeom>
          <a:solidFill>
            <a:schemeClr val="accent4">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0" y="0"/>
            <a:ext cx="9144000" cy="1320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17500"/>
            <a:ext cx="8229600" cy="858838"/>
          </a:xfrm>
        </p:spPr>
        <p:txBody>
          <a:bodyPr/>
          <a:lstStyle>
            <a:lvl1pPr>
              <a:defRPr b="1">
                <a:solidFill>
                  <a:schemeClr val="bg1"/>
                </a:solidFill>
                <a:latin typeface="Arial Narrow"/>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457200" y="1587500"/>
            <a:ext cx="8229600" cy="48895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p:nvPr userDrawn="1"/>
        </p:nvSpPr>
        <p:spPr>
          <a:xfrm>
            <a:off x="10236200" y="0"/>
            <a:ext cx="9144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254009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Module 4">
    <p:spTree>
      <p:nvGrpSpPr>
        <p:cNvPr id="1" name=""/>
        <p:cNvGrpSpPr/>
        <p:nvPr/>
      </p:nvGrpSpPr>
      <p:grpSpPr>
        <a:xfrm>
          <a:off x="0" y="0"/>
          <a:ext cx="0" cy="0"/>
          <a:chOff x="0" y="0"/>
          <a:chExt cx="0" cy="0"/>
        </a:xfrm>
      </p:grpSpPr>
      <p:sp>
        <p:nvSpPr>
          <p:cNvPr id="7" name="Rectangle 6"/>
          <p:cNvSpPr/>
          <p:nvPr userDrawn="1"/>
        </p:nvSpPr>
        <p:spPr>
          <a:xfrm>
            <a:off x="0" y="1201738"/>
            <a:ext cx="254000" cy="5681662"/>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0" y="0"/>
            <a:ext cx="9144000" cy="1320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17500"/>
            <a:ext cx="8229600" cy="858838"/>
          </a:xfrm>
        </p:spPr>
        <p:txBody>
          <a:bodyPr/>
          <a:lstStyle>
            <a:lvl1pPr>
              <a:defRPr b="1">
                <a:solidFill>
                  <a:schemeClr val="bg1"/>
                </a:solidFill>
                <a:latin typeface="Arial Narrow"/>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457200" y="1587500"/>
            <a:ext cx="8229600" cy="48895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p:nvPr userDrawn="1"/>
        </p:nvSpPr>
        <p:spPr>
          <a:xfrm>
            <a:off x="10236200" y="0"/>
            <a:ext cx="9144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25400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385F84-89B0-40AF-94F2-6B1BCC2B53E2}" type="slidenum">
              <a:rPr lang="en-US" smtClean="0"/>
              <a:t>‹#›</a:t>
            </a:fld>
            <a:endParaRPr lang="en-US" dirty="0"/>
          </a:p>
        </p:txBody>
      </p:sp>
    </p:spTree>
    <p:extLst>
      <p:ext uri="{BB962C8B-B14F-4D97-AF65-F5344CB8AC3E}">
        <p14:creationId xmlns:p14="http://schemas.microsoft.com/office/powerpoint/2010/main" val="62898885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41887BD-5790-485D-B2E6-F5D7E76543EE}" type="slidenum">
              <a:rPr lang="en-US" smtClean="0"/>
              <a:t>‹#›</a:t>
            </a:fld>
            <a:endParaRPr lang="en-US" dirty="0"/>
          </a:p>
        </p:txBody>
      </p:sp>
    </p:spTree>
    <p:extLst>
      <p:ext uri="{BB962C8B-B14F-4D97-AF65-F5344CB8AC3E}">
        <p14:creationId xmlns:p14="http://schemas.microsoft.com/office/powerpoint/2010/main" val="2069708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1887BD-5790-485D-B2E6-F5D7E76543EE}" type="slidenum">
              <a:rPr lang="en-US" smtClean="0"/>
              <a:t>‹#›</a:t>
            </a:fld>
            <a:endParaRPr lang="en-US" dirty="0"/>
          </a:p>
        </p:txBody>
      </p:sp>
    </p:spTree>
    <p:extLst>
      <p:ext uri="{BB962C8B-B14F-4D97-AF65-F5344CB8AC3E}">
        <p14:creationId xmlns:p14="http://schemas.microsoft.com/office/powerpoint/2010/main" val="38431123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1887BD-5790-485D-B2E6-F5D7E76543EE}" type="slidenum">
              <a:rPr lang="en-US" smtClean="0"/>
              <a:t>‹#›</a:t>
            </a:fld>
            <a:endParaRPr lang="en-US" dirty="0"/>
          </a:p>
        </p:txBody>
      </p:sp>
    </p:spTree>
    <p:extLst>
      <p:ext uri="{BB962C8B-B14F-4D97-AF65-F5344CB8AC3E}">
        <p14:creationId xmlns:p14="http://schemas.microsoft.com/office/powerpoint/2010/main" val="13817231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3149759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401369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6385F84-89B0-40AF-94F2-6B1BCC2B53E2}" type="slidenum">
              <a:rPr lang="en-US" smtClean="0"/>
              <a:t>‹#›</a:t>
            </a:fld>
            <a:endParaRPr lang="en-US" dirty="0"/>
          </a:p>
        </p:txBody>
      </p:sp>
    </p:spTree>
    <p:extLst>
      <p:ext uri="{BB962C8B-B14F-4D97-AF65-F5344CB8AC3E}">
        <p14:creationId xmlns:p14="http://schemas.microsoft.com/office/powerpoint/2010/main" val="178409408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A6FBBE-F42B-C44D-ABEF-3E57DBB4628C}" type="slidenum">
              <a:rPr lang="en-US" smtClean="0"/>
              <a:t>‹#›</a:t>
            </a:fld>
            <a:endParaRPr lang="en-US" dirty="0"/>
          </a:p>
        </p:txBody>
      </p:sp>
    </p:spTree>
    <p:extLst>
      <p:ext uri="{BB962C8B-B14F-4D97-AF65-F5344CB8AC3E}">
        <p14:creationId xmlns:p14="http://schemas.microsoft.com/office/powerpoint/2010/main" val="33640197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385F84-89B0-40AF-94F2-6B1BCC2B53E2}" type="slidenum">
              <a:rPr lang="en-US" smtClean="0"/>
              <a:t>‹#›</a:t>
            </a:fld>
            <a:endParaRPr lang="en-US" dirty="0"/>
          </a:p>
        </p:txBody>
      </p:sp>
    </p:spTree>
    <p:extLst>
      <p:ext uri="{BB962C8B-B14F-4D97-AF65-F5344CB8AC3E}">
        <p14:creationId xmlns:p14="http://schemas.microsoft.com/office/powerpoint/2010/main" val="174407418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6385F84-89B0-40AF-94F2-6B1BCC2B53E2}" type="slidenum">
              <a:rPr lang="en-US" smtClean="0"/>
              <a:t>‹#›</a:t>
            </a:fld>
            <a:endParaRPr lang="en-US" dirty="0"/>
          </a:p>
        </p:txBody>
      </p:sp>
    </p:spTree>
    <p:extLst>
      <p:ext uri="{BB962C8B-B14F-4D97-AF65-F5344CB8AC3E}">
        <p14:creationId xmlns:p14="http://schemas.microsoft.com/office/powerpoint/2010/main" val="27399668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6385F84-89B0-40AF-94F2-6B1BCC2B53E2}" type="slidenum">
              <a:rPr lang="en-US" smtClean="0"/>
              <a:t>‹#›</a:t>
            </a:fld>
            <a:endParaRPr lang="en-US" dirty="0"/>
          </a:p>
        </p:txBody>
      </p:sp>
    </p:spTree>
    <p:extLst>
      <p:ext uri="{BB962C8B-B14F-4D97-AF65-F5344CB8AC3E}">
        <p14:creationId xmlns:p14="http://schemas.microsoft.com/office/powerpoint/2010/main" val="17840940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39849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385F84-89B0-40AF-94F2-6B1BCC2B53E2}" type="slidenum">
              <a:rPr lang="en-US" smtClean="0"/>
              <a:t>‹#›</a:t>
            </a:fld>
            <a:endParaRPr lang="en-US" dirty="0"/>
          </a:p>
        </p:txBody>
      </p:sp>
    </p:spTree>
    <p:extLst>
      <p:ext uri="{BB962C8B-B14F-4D97-AF65-F5344CB8AC3E}">
        <p14:creationId xmlns:p14="http://schemas.microsoft.com/office/powerpoint/2010/main" val="30209361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1101031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092267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2.jp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theme" Target="../theme/theme3.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3604C-2049-450E-ACEF-0A00017CA4B4}" type="slidenum">
              <a:rPr lang="en-US" smtClean="0"/>
              <a:t>‹#›</a:t>
            </a:fld>
            <a:endParaRPr lang="en-US" dirty="0"/>
          </a:p>
        </p:txBody>
      </p:sp>
    </p:spTree>
    <p:extLst>
      <p:ext uri="{BB962C8B-B14F-4D97-AF65-F5344CB8AC3E}">
        <p14:creationId xmlns:p14="http://schemas.microsoft.com/office/powerpoint/2010/main" val="2002715223"/>
      </p:ext>
    </p:extLst>
  </p:cSld>
  <p:clrMap bg1="lt1" tx1="dk1" bg2="lt2" tx2="dk2" accent1="accent1" accent2="accent2" accent3="accent3" accent4="accent4" accent5="accent5" accent6="accent6" hlink="hlink" folHlink="folHlink"/>
  <p:sldLayoutIdLst>
    <p:sldLayoutId id="2147483798"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rgbClr val="004582"/>
          </a:solidFill>
          <a:latin typeface="Garamond" panose="02020404030301010803"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4582"/>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4582"/>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4582"/>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4582"/>
          </a:solidFill>
          <a:latin typeface="Garamond" panose="02020404030301010803" pitchFamily="18" charset="0"/>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rgbClr val="004582"/>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385F84-89B0-40AF-94F2-6B1BCC2B53E2}" type="slidenum">
              <a:rPr lang="en-US" smtClean="0"/>
              <a:t>‹#›</a:t>
            </a:fld>
            <a:endParaRPr lang="en-US" dirty="0"/>
          </a:p>
        </p:txBody>
      </p:sp>
    </p:spTree>
    <p:extLst>
      <p:ext uri="{BB962C8B-B14F-4D97-AF65-F5344CB8AC3E}">
        <p14:creationId xmlns:p14="http://schemas.microsoft.com/office/powerpoint/2010/main" val="280135283"/>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bg1"/>
          </a:solidFill>
          <a:latin typeface="Garamond" panose="02020404030301010803"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4582"/>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4582"/>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4582"/>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4582"/>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4582"/>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1887BD-5790-485D-B2E6-F5D7E76543EE}" type="slidenum">
              <a:rPr lang="en-US" smtClean="0"/>
              <a:t>‹#›</a:t>
            </a:fld>
            <a:endParaRPr lang="en-US" dirty="0"/>
          </a:p>
        </p:txBody>
      </p:sp>
    </p:spTree>
    <p:extLst>
      <p:ext uri="{BB962C8B-B14F-4D97-AF65-F5344CB8AC3E}">
        <p14:creationId xmlns:p14="http://schemas.microsoft.com/office/powerpoint/2010/main" val="1923875726"/>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21" r:id="rId4"/>
    <p:sldLayoutId id="2147483812" r:id="rId5"/>
    <p:sldLayoutId id="2147483818" r:id="rId6"/>
    <p:sldLayoutId id="2147483819" r:id="rId7"/>
    <p:sldLayoutId id="2147483820" r:id="rId8"/>
    <p:sldLayoutId id="2147483824" r:id="rId9"/>
    <p:sldLayoutId id="2147483825" r:id="rId10"/>
    <p:sldLayoutId id="2147483813" r:id="rId11"/>
    <p:sldLayoutId id="2147483814" r:id="rId12"/>
    <p:sldLayoutId id="2147483815" r:id="rId13"/>
    <p:sldLayoutId id="2147483816" r:id="rId14"/>
    <p:sldLayoutId id="2147483817" r:id="rId15"/>
    <p:sldLayoutId id="2147483822" r:id="rId16"/>
    <p:sldLayoutId id="2147483823" r:id="rId17"/>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rgbClr val="004582"/>
          </a:solidFill>
          <a:latin typeface="Garamond" panose="02020404030301010803"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4582"/>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4582"/>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4582"/>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4582"/>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4582"/>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6.xml"/></Relationships>
</file>

<file path=ppt/slides/_rels/slide10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5.xml"/><Relationship Id="rId1" Type="http://schemas.openxmlformats.org/officeDocument/2006/relationships/slideLayout" Target="../slideLayouts/slideLayout20.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0.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6.xml"/></Relationships>
</file>

<file path=ppt/slides/_rels/slide10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6.xml"/></Relationships>
</file>

<file path=ppt/slides/_rels/slide1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5.xml"/><Relationship Id="rId1" Type="http://schemas.openxmlformats.org/officeDocument/2006/relationships/slideLayout" Target="../slideLayouts/slideLayout20.xml"/></Relationships>
</file>

<file path=ppt/slides/_rels/slide1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6.xml"/><Relationship Id="rId1" Type="http://schemas.openxmlformats.org/officeDocument/2006/relationships/slideLayout" Target="../slideLayouts/slideLayout16.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6.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1.xml"/><Relationship Id="rId1" Type="http://schemas.openxmlformats.org/officeDocument/2006/relationships/slideLayout" Target="../slideLayouts/slideLayout20.xml"/></Relationships>
</file>

<file path=ppt/slides/_rels/slide1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2.xml"/><Relationship Id="rId1" Type="http://schemas.openxmlformats.org/officeDocument/2006/relationships/slideLayout" Target="../slideLayouts/slideLayout20.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6.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6.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6.xml"/></Relationships>
</file>

<file path=ppt/slides/_rels/slide1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7.xml"/></Relationships>
</file>

<file path=ppt/slides/_rels/slide1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7.xml"/></Relationships>
</file>

<file path=ppt/slides/_rels/slide1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7.xml"/></Relationships>
</file>

<file path=ppt/slides/_rels/slide1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6.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7.xml"/></Relationships>
</file>

<file path=ppt/slides/_rels/slide1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8.xml"/><Relationship Id="rId1" Type="http://schemas.openxmlformats.org/officeDocument/2006/relationships/slideLayout" Target="../slideLayouts/slideLayout1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6.xml.rels><?xml version="1.0" encoding="UTF-8" standalone="yes"?>
<Relationships xmlns="http://schemas.openxmlformats.org/package/2006/relationships"><Relationship Id="rId8" Type="http://schemas.openxmlformats.org/officeDocument/2006/relationships/hyperlink" Target="http://emtct-iatt.org/wp-content/uploads/2016/08/WHO-TDF-pregnancy-Lynne-Mofenson.August-21-2016.pdf" TargetMode="External"/><Relationship Id="rId3" Type="http://schemas.openxmlformats.org/officeDocument/2006/relationships/hyperlink" Target="http://www.who.int/hiv/topics/prep/en/" TargetMode="External"/><Relationship Id="rId7" Type="http://schemas.openxmlformats.org/officeDocument/2006/relationships/hyperlink" Target="http://www.projectinform.org/pdf/prepstudydata.pdf" TargetMode="External"/><Relationship Id="rId2" Type="http://schemas.openxmlformats.org/officeDocument/2006/relationships/hyperlink" Target="http://www.who.int/hiv/pub/arv/arv-2016/en/" TargetMode="External"/><Relationship Id="rId1" Type="http://schemas.openxmlformats.org/officeDocument/2006/relationships/slideLayout" Target="../slideLayouts/slideLayout18.xml"/><Relationship Id="rId6" Type="http://schemas.openxmlformats.org/officeDocument/2006/relationships/hyperlink" Target="http://www.cdc.gov/hiv/risk/prep/" TargetMode="External"/><Relationship Id="rId5" Type="http://schemas.openxmlformats.org/officeDocument/2006/relationships/hyperlink" Target="http://www.prepwatch.org/" TargetMode="External"/><Relationship Id="rId4" Type="http://schemas.openxmlformats.org/officeDocument/2006/relationships/hyperlink" Target="http://www.unaids.org/sites/default/files/media_asset/UNAIDS_JC2764_en.pdf" TargetMode="External"/><Relationship Id="rId9" Type="http://schemas.openxmlformats.org/officeDocument/2006/relationships/hyperlink" Target="http://www.unaids.org/en/dataanalysis/monitoringandevaluationguidance" TargetMode="External"/></Relationships>
</file>

<file path=ppt/slides/_rels/slide147.xml.rels><?xml version="1.0" encoding="UTF-8" standalone="yes"?>
<Relationships xmlns="http://schemas.openxmlformats.org/package/2006/relationships"><Relationship Id="rId3" Type="http://schemas.openxmlformats.org/officeDocument/2006/relationships/hyperlink" Target="http://www.pleaseprepme.org/resources" TargetMode="External"/><Relationship Id="rId2" Type="http://schemas.openxmlformats.org/officeDocument/2006/relationships/hyperlink" Target="http://www.whatisprep.org/" TargetMode="External"/><Relationship Id="rId1" Type="http://schemas.openxmlformats.org/officeDocument/2006/relationships/slideLayout" Target="../slideLayouts/slideLayout18.xml"/><Relationship Id="rId6" Type="http://schemas.openxmlformats.org/officeDocument/2006/relationships/hyperlink" Target="https://www.facebook.com/groups/PrEPFacts/" TargetMode="External"/><Relationship Id="rId5" Type="http://schemas.openxmlformats.org/officeDocument/2006/relationships/hyperlink" Target="http://www.cdc.gov/hiv/pdf/risk_PrEP_TalkingtoDr_FINALcleared.pdf" TargetMode="External"/><Relationship Id="rId4" Type="http://schemas.openxmlformats.org/officeDocument/2006/relationships/hyperlink" Target="http://www.iwantprepnow.co.uk/" TargetMode="Externa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0.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9.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3.xml"/><Relationship Id="rId1" Type="http://schemas.openxmlformats.org/officeDocument/2006/relationships/slideLayout" Target="../slideLayouts/slideLayout19.xml"/></Relationships>
</file>

<file path=ppt/slides/_rels/slide1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4.xml"/><Relationship Id="rId1" Type="http://schemas.openxmlformats.org/officeDocument/2006/relationships/slideLayout" Target="../slideLayouts/slideLayout19.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9.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9.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9.xml"/></Relationships>
</file>

<file path=ppt/slides/_rels/slide1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9.xml"/><Relationship Id="rId1" Type="http://schemas.openxmlformats.org/officeDocument/2006/relationships/slideLayout" Target="../slideLayouts/slideLayout19.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9.xml"/><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hyperlink" Target="http://reference.medscape.com/calculator/creatinine-clearance-cockcroft-gault" TargetMode="External"/><Relationship Id="rId2" Type="http://schemas.openxmlformats.org/officeDocument/2006/relationships/notesSlide" Target="../notesSlides/notesSlide60.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0.xml"/><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6.xml"/></Relationships>
</file>

<file path=ppt/slides/_rels/slide9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6.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5310555"/>
          </a:xfrm>
          <a:prstGeom prst="rect">
            <a:avLst/>
          </a:prstGeom>
          <a:solidFill>
            <a:srgbClr val="1E42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E428A"/>
              </a:solidFill>
            </a:endParaRPr>
          </a:p>
        </p:txBody>
      </p:sp>
      <p:sp>
        <p:nvSpPr>
          <p:cNvPr id="2" name="Title 1"/>
          <p:cNvSpPr>
            <a:spLocks noGrp="1"/>
          </p:cNvSpPr>
          <p:nvPr>
            <p:ph type="title" idx="4294967295"/>
          </p:nvPr>
        </p:nvSpPr>
        <p:spPr>
          <a:xfrm>
            <a:off x="914400" y="1704051"/>
            <a:ext cx="7258050" cy="2333625"/>
          </a:xfrm>
        </p:spPr>
        <p:txBody>
          <a:bodyPr>
            <a:noAutofit/>
          </a:bodyPr>
          <a:lstStyle/>
          <a:p>
            <a:pPr>
              <a:lnSpc>
                <a:spcPct val="80000"/>
              </a:lnSpc>
              <a:spcBef>
                <a:spcPts val="1000"/>
              </a:spcBef>
              <a:spcAft>
                <a:spcPts val="500"/>
              </a:spcAft>
            </a:pPr>
            <a:r>
              <a:rPr lang="en-US" b="1" dirty="0" smtClean="0">
                <a:solidFill>
                  <a:schemeClr val="bg1"/>
                </a:solidFill>
                <a:latin typeface="Arial Narrow"/>
                <a:cs typeface="Arial Narrow"/>
              </a:rPr>
              <a:t>PrEP Training for </a:t>
            </a:r>
            <a:br>
              <a:rPr lang="en-US" b="1" dirty="0" smtClean="0">
                <a:solidFill>
                  <a:schemeClr val="bg1"/>
                </a:solidFill>
                <a:latin typeface="Arial Narrow"/>
                <a:cs typeface="Arial Narrow"/>
              </a:rPr>
            </a:br>
            <a:r>
              <a:rPr lang="en-US" b="1" dirty="0" smtClean="0">
                <a:solidFill>
                  <a:schemeClr val="bg1"/>
                </a:solidFill>
                <a:latin typeface="Arial Narrow"/>
                <a:cs typeface="Arial Narrow"/>
              </a:rPr>
              <a:t>Providers in Clinical Settings</a:t>
            </a:r>
            <a:br>
              <a:rPr lang="en-US" b="1" dirty="0" smtClean="0">
                <a:solidFill>
                  <a:schemeClr val="bg1"/>
                </a:solidFill>
                <a:latin typeface="Arial Narrow"/>
                <a:cs typeface="Arial Narrow"/>
              </a:rPr>
            </a:br>
            <a:r>
              <a:rPr lang="en-US" sz="2000" b="1" dirty="0" smtClean="0">
                <a:solidFill>
                  <a:schemeClr val="bg1"/>
                </a:solidFill>
                <a:latin typeface="Arial Narrow"/>
                <a:cs typeface="Arial Narrow"/>
              </a:rPr>
              <a:t/>
            </a:r>
            <a:br>
              <a:rPr lang="en-US" sz="2000" b="1" dirty="0" smtClean="0">
                <a:solidFill>
                  <a:schemeClr val="bg1"/>
                </a:solidFill>
                <a:latin typeface="Arial Narrow"/>
                <a:cs typeface="Arial Narrow"/>
              </a:rPr>
            </a:br>
            <a:r>
              <a:rPr lang="en-US" sz="3000" b="1" dirty="0" smtClean="0">
                <a:solidFill>
                  <a:schemeClr val="bg1"/>
                </a:solidFill>
                <a:latin typeface="Arial Narrow"/>
                <a:cs typeface="Arial Narrow"/>
              </a:rPr>
              <a:t>(Version 2.0)</a:t>
            </a:r>
            <a:endParaRPr lang="en-US" sz="3000" dirty="0">
              <a:solidFill>
                <a:schemeClr val="bg1"/>
              </a:solidFill>
              <a:latin typeface="Arial Narrow"/>
              <a:cs typeface="Arial Narrow"/>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325" y="5502187"/>
            <a:ext cx="1695290" cy="99773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9394" y="5688039"/>
            <a:ext cx="1817098" cy="751067"/>
          </a:xfrm>
          <a:prstGeom prst="rect">
            <a:avLst/>
          </a:prstGeom>
        </p:spPr>
      </p:pic>
    </p:spTree>
    <p:extLst>
      <p:ext uri="{BB962C8B-B14F-4D97-AF65-F5344CB8AC3E}">
        <p14:creationId xmlns:p14="http://schemas.microsoft.com/office/powerpoint/2010/main" val="36552461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PrEP Training for Providers </a:t>
            </a:r>
            <a:br>
              <a:rPr lang="en-US" dirty="0" smtClean="0"/>
            </a:br>
            <a:r>
              <a:rPr lang="en-US" dirty="0" smtClean="0"/>
              <a:t>in Clinical Settings</a:t>
            </a:r>
            <a:endParaRPr lang="en-US" dirty="0"/>
          </a:p>
        </p:txBody>
      </p:sp>
      <p:sp>
        <p:nvSpPr>
          <p:cNvPr id="3" name="Content Placeholder 2"/>
          <p:cNvSpPr>
            <a:spLocks noGrp="1"/>
          </p:cNvSpPr>
          <p:nvPr>
            <p:ph sz="quarter" idx="10"/>
          </p:nvPr>
        </p:nvSpPr>
        <p:spPr/>
        <p:txBody>
          <a:bodyPr/>
          <a:lstStyle/>
          <a:p>
            <a:pPr marL="0" indent="0">
              <a:buNone/>
            </a:pPr>
            <a:endParaRPr lang="en-US" dirty="0" smtClean="0">
              <a:solidFill>
                <a:schemeClr val="tx1"/>
              </a:solidFill>
            </a:endParaRPr>
          </a:p>
          <a:p>
            <a:pPr marL="0" indent="0">
              <a:buNone/>
            </a:pPr>
            <a:r>
              <a:rPr lang="en-US" dirty="0" smtClean="0">
                <a:solidFill>
                  <a:schemeClr val="tx1"/>
                </a:solidFill>
              </a:rPr>
              <a:t>This </a:t>
            </a:r>
            <a:r>
              <a:rPr lang="en-US" dirty="0">
                <a:solidFill>
                  <a:schemeClr val="tx1"/>
                </a:solidFill>
              </a:rPr>
              <a:t>training is for HIV providers </a:t>
            </a:r>
            <a:r>
              <a:rPr lang="en-US" dirty="0" smtClean="0">
                <a:solidFill>
                  <a:schemeClr val="tx1"/>
                </a:solidFill>
              </a:rPr>
              <a:t>in clinical settings and is based on these approved </a:t>
            </a:r>
            <a:r>
              <a:rPr lang="en-US" dirty="0">
                <a:solidFill>
                  <a:schemeClr val="tx1"/>
                </a:solidFill>
              </a:rPr>
              <a:t>HIV training </a:t>
            </a:r>
            <a:r>
              <a:rPr lang="en-US" dirty="0" smtClean="0">
                <a:solidFill>
                  <a:schemeClr val="tx1"/>
                </a:solidFill>
              </a:rPr>
              <a:t>resources:</a:t>
            </a:r>
          </a:p>
          <a:p>
            <a:pPr marL="0" indent="0">
              <a:buNone/>
            </a:pPr>
            <a:endParaRPr lang="en-US" dirty="0"/>
          </a:p>
          <a:p>
            <a:pPr marL="0" indent="0">
              <a:buNone/>
            </a:pPr>
            <a:r>
              <a:rPr lang="en-US" dirty="0" smtClean="0">
                <a:solidFill>
                  <a:srgbClr val="FF0000"/>
                </a:solidFill>
              </a:rPr>
              <a:t>[Insert country-specific approved HIV national training curriculum citation/web address.]</a:t>
            </a:r>
            <a:endParaRPr lang="en-US" dirty="0">
              <a:solidFill>
                <a:srgbClr val="FF0000"/>
              </a:solidFill>
            </a:endParaRPr>
          </a:p>
        </p:txBody>
      </p:sp>
    </p:spTree>
    <p:extLst>
      <p:ext uri="{BB962C8B-B14F-4D97-AF65-F5344CB8AC3E}">
        <p14:creationId xmlns:p14="http://schemas.microsoft.com/office/powerpoint/2010/main" val="214874762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Adherence Assessments</a:t>
            </a:r>
            <a:endParaRPr lang="en-US" dirty="0"/>
          </a:p>
        </p:txBody>
      </p:sp>
      <p:sp>
        <p:nvSpPr>
          <p:cNvPr id="3" name="Content Placeholder 2"/>
          <p:cNvSpPr>
            <a:spLocks noGrp="1"/>
          </p:cNvSpPr>
          <p:nvPr>
            <p:ph sz="quarter" idx="10"/>
          </p:nvPr>
        </p:nvSpPr>
        <p:spPr/>
        <p:txBody>
          <a:bodyPr>
            <a:normAutofit fontScale="92500" lnSpcReduction="20000"/>
          </a:bodyPr>
          <a:lstStyle/>
          <a:p>
            <a:r>
              <a:rPr lang="en-US" dirty="0" smtClean="0">
                <a:solidFill>
                  <a:schemeClr val="tx1"/>
                </a:solidFill>
              </a:rPr>
              <a:t>Ask about adherence at each visit:</a:t>
            </a:r>
          </a:p>
          <a:p>
            <a:pPr lvl="1"/>
            <a:r>
              <a:rPr lang="en-US" dirty="0" smtClean="0">
                <a:solidFill>
                  <a:schemeClr val="tx1"/>
                </a:solidFill>
              </a:rPr>
              <a:t>Encourage the PrEP user to self-report in order to understand what they believe about their adherence.</a:t>
            </a:r>
          </a:p>
          <a:p>
            <a:pPr lvl="1"/>
            <a:r>
              <a:rPr lang="en-US" dirty="0" smtClean="0">
                <a:solidFill>
                  <a:schemeClr val="tx1"/>
                </a:solidFill>
              </a:rPr>
              <a:t>Ask about adherence over the last three days (short recall).</a:t>
            </a:r>
          </a:p>
          <a:p>
            <a:pPr lvl="1"/>
            <a:r>
              <a:rPr lang="en-US" dirty="0" smtClean="0">
                <a:solidFill>
                  <a:schemeClr val="tx1"/>
                </a:solidFill>
              </a:rPr>
              <a:t>Avoid judgment to encourage a realistic and honest description. </a:t>
            </a:r>
          </a:p>
          <a:p>
            <a:r>
              <a:rPr lang="en-US" dirty="0" smtClean="0">
                <a:solidFill>
                  <a:schemeClr val="tx1"/>
                </a:solidFill>
              </a:rPr>
              <a:t>Additional methods to monitor adherence:</a:t>
            </a:r>
          </a:p>
          <a:p>
            <a:pPr lvl="1"/>
            <a:r>
              <a:rPr lang="en-US" dirty="0" smtClean="0">
                <a:solidFill>
                  <a:schemeClr val="tx1"/>
                </a:solidFill>
              </a:rPr>
              <a:t>Pharmacy refill history</a:t>
            </a:r>
          </a:p>
          <a:p>
            <a:pPr lvl="1"/>
            <a:r>
              <a:rPr lang="en-US" dirty="0" smtClean="0">
                <a:solidFill>
                  <a:schemeClr val="tx1"/>
                </a:solidFill>
              </a:rPr>
              <a:t>Pill-count</a:t>
            </a:r>
          </a:p>
          <a:p>
            <a:pPr lvl="1"/>
            <a:r>
              <a:rPr lang="en-US" dirty="0" smtClean="0">
                <a:solidFill>
                  <a:schemeClr val="tx1"/>
                </a:solidFill>
              </a:rPr>
              <a:t>Blood level of drugs</a:t>
            </a:r>
          </a:p>
          <a:p>
            <a:pPr lvl="1"/>
            <a:r>
              <a:rPr lang="en-US" dirty="0" smtClean="0">
                <a:solidFill>
                  <a:schemeClr val="tx1"/>
                </a:solidFill>
              </a:rPr>
              <a:t>Hair sample to test drug-level</a:t>
            </a:r>
            <a:endParaRPr lang="en-US" dirty="0">
              <a:solidFill>
                <a:schemeClr val="tx1"/>
              </a:solidFill>
            </a:endParaRPr>
          </a:p>
        </p:txBody>
      </p:sp>
      <p:sp>
        <p:nvSpPr>
          <p:cNvPr id="7"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100</a:t>
            </a:fld>
            <a:endParaRPr lang="en-US" dirty="0"/>
          </a:p>
        </p:txBody>
      </p:sp>
    </p:spTree>
    <p:extLst>
      <p:ext uri="{BB962C8B-B14F-4D97-AF65-F5344CB8AC3E}">
        <p14:creationId xmlns:p14="http://schemas.microsoft.com/office/powerpoint/2010/main" val="358887966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Promoting Adherence </a:t>
            </a:r>
            <a:endParaRPr lang="en-US" dirty="0"/>
          </a:p>
        </p:txBody>
      </p:sp>
      <p:sp>
        <p:nvSpPr>
          <p:cNvPr id="3" name="Content Placeholder 2"/>
          <p:cNvSpPr>
            <a:spLocks noGrp="1"/>
          </p:cNvSpPr>
          <p:nvPr>
            <p:ph sz="quarter" idx="10"/>
          </p:nvPr>
        </p:nvSpPr>
        <p:spPr/>
        <p:txBody>
          <a:bodyPr/>
          <a:lstStyle/>
          <a:p>
            <a:r>
              <a:rPr lang="en-US" dirty="0" smtClean="0">
                <a:solidFill>
                  <a:schemeClr val="tx1"/>
                </a:solidFill>
              </a:rPr>
              <a:t>Several approaches can be used to promote adherence: </a:t>
            </a:r>
          </a:p>
          <a:p>
            <a:pPr lvl="1"/>
            <a:r>
              <a:rPr lang="en-US" sz="2800" dirty="0" smtClean="0">
                <a:solidFill>
                  <a:schemeClr val="tx1"/>
                </a:solidFill>
              </a:rPr>
              <a:t>Motivational interviewing </a:t>
            </a:r>
          </a:p>
          <a:p>
            <a:pPr lvl="1"/>
            <a:r>
              <a:rPr lang="en-US" sz="2800" dirty="0" smtClean="0">
                <a:solidFill>
                  <a:schemeClr val="tx1"/>
                </a:solidFill>
              </a:rPr>
              <a:t>Informed Choice Counseling (ICC)</a:t>
            </a:r>
          </a:p>
          <a:p>
            <a:pPr lvl="1"/>
            <a:r>
              <a:rPr lang="en-US" sz="2800" dirty="0" smtClean="0">
                <a:solidFill>
                  <a:srgbClr val="000000"/>
                </a:solidFill>
              </a:rPr>
              <a:t>Integrated Next Step </a:t>
            </a:r>
            <a:r>
              <a:rPr lang="en-US" dirty="0" smtClean="0">
                <a:solidFill>
                  <a:srgbClr val="000000"/>
                </a:solidFill>
              </a:rPr>
              <a:t>C</a:t>
            </a:r>
            <a:r>
              <a:rPr lang="en-US" sz="2800" dirty="0" smtClean="0">
                <a:solidFill>
                  <a:srgbClr val="000000"/>
                </a:solidFill>
              </a:rPr>
              <a:t>ounseling </a:t>
            </a:r>
            <a:r>
              <a:rPr lang="en-US" dirty="0" smtClean="0">
                <a:solidFill>
                  <a:srgbClr val="000000"/>
                </a:solidFill>
              </a:rPr>
              <a:t>(</a:t>
            </a:r>
            <a:r>
              <a:rPr lang="en-US" dirty="0" err="1" smtClean="0">
                <a:solidFill>
                  <a:srgbClr val="000000"/>
                </a:solidFill>
              </a:rPr>
              <a:t>iNSC</a:t>
            </a:r>
            <a:r>
              <a:rPr lang="en-US" dirty="0" smtClean="0">
                <a:solidFill>
                  <a:srgbClr val="000000"/>
                </a:solidFill>
              </a:rPr>
              <a:t>)</a:t>
            </a:r>
            <a:r>
              <a:rPr lang="en-US" sz="2800" dirty="0" smtClean="0">
                <a:solidFill>
                  <a:srgbClr val="000000"/>
                </a:solidFill>
              </a:rPr>
              <a:t> </a:t>
            </a:r>
          </a:p>
          <a:p>
            <a:pPr lvl="1"/>
            <a:r>
              <a:rPr lang="en-US" sz="2800" dirty="0" smtClean="0">
                <a:solidFill>
                  <a:srgbClr val="000000"/>
                </a:solidFill>
              </a:rPr>
              <a:t>And others</a:t>
            </a:r>
          </a:p>
          <a:p>
            <a:pPr marL="0" indent="0">
              <a:buNone/>
            </a:pPr>
            <a:endParaRPr lang="en-US" dirty="0"/>
          </a:p>
        </p:txBody>
      </p:sp>
      <p:sp>
        <p:nvSpPr>
          <p:cNvPr id="6"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101</a:t>
            </a:fld>
            <a:endParaRPr lang="en-US" dirty="0"/>
          </a:p>
        </p:txBody>
      </p:sp>
    </p:spTree>
    <p:extLst>
      <p:ext uri="{BB962C8B-B14F-4D97-AF65-F5344CB8AC3E}">
        <p14:creationId xmlns:p14="http://schemas.microsoft.com/office/powerpoint/2010/main" val="292956227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5" y="317500"/>
            <a:ext cx="8810625" cy="858838"/>
          </a:xfrm>
        </p:spPr>
        <p:txBody>
          <a:bodyPr>
            <a:noAutofit/>
          </a:bodyPr>
          <a:lstStyle/>
          <a:p>
            <a:pPr>
              <a:lnSpc>
                <a:spcPct val="70000"/>
              </a:lnSpc>
            </a:pPr>
            <a:r>
              <a:rPr lang="en-US" dirty="0" smtClean="0"/>
              <a:t>Integrated Next Step Counseling (iNSC)</a:t>
            </a:r>
            <a:endParaRPr lang="en-US" dirty="0"/>
          </a:p>
        </p:txBody>
      </p:sp>
      <p:sp>
        <p:nvSpPr>
          <p:cNvPr id="3" name="Content Placeholder 2"/>
          <p:cNvSpPr>
            <a:spLocks noGrp="1"/>
          </p:cNvSpPr>
          <p:nvPr>
            <p:ph sz="quarter" idx="10"/>
          </p:nvPr>
        </p:nvSpPr>
        <p:spPr/>
        <p:txBody>
          <a:bodyPr>
            <a:normAutofit/>
          </a:bodyPr>
          <a:lstStyle/>
          <a:p>
            <a:pPr>
              <a:spcAft>
                <a:spcPts val="1200"/>
              </a:spcAft>
            </a:pPr>
            <a:r>
              <a:rPr lang="en-US" sz="2800" dirty="0" smtClean="0">
                <a:solidFill>
                  <a:schemeClr val="tx1"/>
                </a:solidFill>
              </a:rPr>
              <a:t>Integrated next step counseling (</a:t>
            </a:r>
            <a:r>
              <a:rPr lang="en-US" sz="2800" b="1" dirty="0" smtClean="0">
                <a:solidFill>
                  <a:schemeClr val="tx1"/>
                </a:solidFill>
              </a:rPr>
              <a:t>iNSC) </a:t>
            </a:r>
            <a:r>
              <a:rPr lang="en-US" sz="2800" dirty="0" smtClean="0">
                <a:solidFill>
                  <a:schemeClr val="tx1"/>
                </a:solidFill>
              </a:rPr>
              <a:t>was used in the iPrEx OLE study to counsel individuals on sexual health promotion more generally, </a:t>
            </a:r>
            <a:r>
              <a:rPr lang="en-US" sz="2800" b="1" dirty="0" smtClean="0">
                <a:solidFill>
                  <a:schemeClr val="tx1"/>
                </a:solidFill>
              </a:rPr>
              <a:t>with specific emphasis on PrEP adherence for individuals on PrEP.</a:t>
            </a:r>
          </a:p>
          <a:p>
            <a:r>
              <a:rPr lang="en-US" sz="2800" dirty="0" smtClean="0">
                <a:solidFill>
                  <a:schemeClr val="tx1"/>
                </a:solidFill>
              </a:rPr>
              <a:t>Implementation of iNSC is positioned with delivery of negative HIV test results and serves as pre/post-test HIV counseling as well as adherence counseling in </a:t>
            </a:r>
            <a:r>
              <a:rPr lang="en-US" sz="2800" b="1" dirty="0" smtClean="0">
                <a:solidFill>
                  <a:schemeClr val="tx1"/>
                </a:solidFill>
              </a:rPr>
              <a:t>one brief, targeted, tailored conversation.</a:t>
            </a:r>
            <a:endParaRPr lang="en-US" sz="2800" b="1" dirty="0">
              <a:solidFill>
                <a:schemeClr val="tx1"/>
              </a:solidFill>
            </a:endParaRPr>
          </a:p>
        </p:txBody>
      </p:sp>
      <p:sp>
        <p:nvSpPr>
          <p:cNvPr id="6"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102</a:t>
            </a:fld>
            <a:endParaRPr lang="en-US" dirty="0"/>
          </a:p>
        </p:txBody>
      </p:sp>
    </p:spTree>
    <p:extLst>
      <p:ext uri="{BB962C8B-B14F-4D97-AF65-F5344CB8AC3E}">
        <p14:creationId xmlns:p14="http://schemas.microsoft.com/office/powerpoint/2010/main" val="161004259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8-01 at 2.17.2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4064" y="191930"/>
            <a:ext cx="5123511" cy="6477472"/>
          </a:xfrm>
          <a:prstGeom prst="rect">
            <a:avLst/>
          </a:prstGeom>
          <a:ln>
            <a:noFill/>
          </a:ln>
          <a:effectLst>
            <a:softEdge rad="112500"/>
          </a:effectLst>
        </p:spPr>
      </p:pic>
      <p:sp>
        <p:nvSpPr>
          <p:cNvPr id="7" name="Rectangle 6"/>
          <p:cNvSpPr/>
          <p:nvPr/>
        </p:nvSpPr>
        <p:spPr>
          <a:xfrm>
            <a:off x="0" y="0"/>
            <a:ext cx="254000" cy="6858000"/>
          </a:xfrm>
          <a:prstGeom prst="rect">
            <a:avLst/>
          </a:prstGeom>
          <a:solidFill>
            <a:schemeClr val="accent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6"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103</a:t>
            </a:fld>
            <a:endParaRPr lang="en-US" dirty="0"/>
          </a:p>
        </p:txBody>
      </p:sp>
    </p:spTree>
    <p:extLst>
      <p:ext uri="{BB962C8B-B14F-4D97-AF65-F5344CB8AC3E}">
        <p14:creationId xmlns:p14="http://schemas.microsoft.com/office/powerpoint/2010/main" val="266193152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13386697"/>
              </p:ext>
            </p:extLst>
          </p:nvPr>
        </p:nvGraphicFramePr>
        <p:xfrm>
          <a:off x="375182" y="141451"/>
          <a:ext cx="8481847" cy="6108682"/>
        </p:xfrm>
        <a:graphic>
          <a:graphicData uri="http://schemas.openxmlformats.org/drawingml/2006/table">
            <a:tbl>
              <a:tblPr firstRow="1" bandRow="1">
                <a:tableStyleId>{5C22544A-7EE6-4342-B048-85BDC9FD1C3A}</a:tableStyleId>
              </a:tblPr>
              <a:tblGrid>
                <a:gridCol w="1372418">
                  <a:extLst>
                    <a:ext uri="{9D8B030D-6E8A-4147-A177-3AD203B41FA5}">
                      <a16:colId xmlns:a16="http://schemas.microsoft.com/office/drawing/2014/main" val="20000"/>
                    </a:ext>
                  </a:extLst>
                </a:gridCol>
                <a:gridCol w="3218217">
                  <a:extLst>
                    <a:ext uri="{9D8B030D-6E8A-4147-A177-3AD203B41FA5}">
                      <a16:colId xmlns:a16="http://schemas.microsoft.com/office/drawing/2014/main" val="20001"/>
                    </a:ext>
                  </a:extLst>
                </a:gridCol>
                <a:gridCol w="3891212">
                  <a:extLst>
                    <a:ext uri="{9D8B030D-6E8A-4147-A177-3AD203B41FA5}">
                      <a16:colId xmlns:a16="http://schemas.microsoft.com/office/drawing/2014/main" val="20002"/>
                    </a:ext>
                  </a:extLst>
                </a:gridCol>
              </a:tblGrid>
              <a:tr h="283867">
                <a:tc>
                  <a:txBody>
                    <a:bodyPr/>
                    <a:lstStyle/>
                    <a:p>
                      <a:pPr algn="ctr"/>
                      <a:r>
                        <a:rPr lang="en-US" sz="1200" dirty="0" smtClean="0">
                          <a:latin typeface="Garamond" panose="02020404030301010803" pitchFamily="18" charset="0"/>
                        </a:rPr>
                        <a:t>iNSC Step</a:t>
                      </a:r>
                      <a:endParaRPr lang="en-US" sz="1200" dirty="0">
                        <a:latin typeface="Garamond" panose="02020404030301010803" pitchFamily="18" charset="0"/>
                      </a:endParaRPr>
                    </a:p>
                  </a:txBody>
                  <a:tcPr/>
                </a:tc>
                <a:tc>
                  <a:txBody>
                    <a:bodyPr/>
                    <a:lstStyle/>
                    <a:p>
                      <a:pPr algn="ctr"/>
                      <a:r>
                        <a:rPr lang="en-US" sz="1200" dirty="0" smtClean="0">
                          <a:latin typeface="Garamond" panose="02020404030301010803" pitchFamily="18" charset="0"/>
                        </a:rPr>
                        <a:t>Critical Components</a:t>
                      </a:r>
                      <a:endParaRPr lang="en-US" sz="1200" dirty="0">
                        <a:latin typeface="Garamond" panose="02020404030301010803" pitchFamily="18" charset="0"/>
                      </a:endParaRPr>
                    </a:p>
                  </a:txBody>
                  <a:tcPr/>
                </a:tc>
                <a:tc>
                  <a:txBody>
                    <a:bodyPr/>
                    <a:lstStyle/>
                    <a:p>
                      <a:pPr algn="ctr"/>
                      <a:r>
                        <a:rPr lang="en-US" sz="1200" dirty="0" smtClean="0">
                          <a:latin typeface="Garamond" panose="02020404030301010803" pitchFamily="18" charset="0"/>
                        </a:rPr>
                        <a:t>Example Prompts</a:t>
                      </a:r>
                      <a:endParaRPr lang="en-US" sz="1200" dirty="0">
                        <a:latin typeface="Garamond" panose="02020404030301010803" pitchFamily="18" charset="0"/>
                      </a:endParaRPr>
                    </a:p>
                  </a:txBody>
                  <a:tcPr/>
                </a:tc>
                <a:extLst>
                  <a:ext uri="{0D108BD9-81ED-4DB2-BD59-A6C34878D82A}">
                    <a16:rowId xmlns:a16="http://schemas.microsoft.com/office/drawing/2014/main" val="10000"/>
                  </a:ext>
                </a:extLst>
              </a:tr>
              <a:tr h="600300">
                <a:tc>
                  <a:txBody>
                    <a:bodyPr/>
                    <a:lstStyle/>
                    <a:p>
                      <a:r>
                        <a:rPr lang="en-US" sz="1200" b="1" dirty="0" smtClean="0">
                          <a:solidFill>
                            <a:srgbClr val="FF0000"/>
                          </a:solidFill>
                          <a:latin typeface="Garamond" panose="02020404030301010803" pitchFamily="18" charset="0"/>
                        </a:rPr>
                        <a:t>Introduce</a:t>
                      </a:r>
                      <a:r>
                        <a:rPr lang="en-US" sz="1200" dirty="0" smtClean="0">
                          <a:latin typeface="Garamond" panose="02020404030301010803" pitchFamily="18" charset="0"/>
                        </a:rPr>
                        <a:t> the counseling</a:t>
                      </a:r>
                      <a:r>
                        <a:rPr lang="en-US" sz="1200" baseline="0" dirty="0" smtClean="0">
                          <a:latin typeface="Garamond" panose="02020404030301010803" pitchFamily="18" charset="0"/>
                        </a:rPr>
                        <a:t> session</a:t>
                      </a:r>
                      <a:endParaRPr lang="en-US" sz="1200" dirty="0">
                        <a:latin typeface="Garamond" panose="02020404030301010803" pitchFamily="18" charset="0"/>
                      </a:endParaRPr>
                    </a:p>
                  </a:txBody>
                  <a:tcPr/>
                </a:tc>
                <a:tc>
                  <a:txBody>
                    <a:bodyPr/>
                    <a:lstStyle/>
                    <a:p>
                      <a:pPr marL="285750" indent="-285750">
                        <a:buFont typeface="Arial"/>
                        <a:buChar char="•"/>
                      </a:pPr>
                      <a:r>
                        <a:rPr lang="en-US" sz="1200" dirty="0" smtClean="0">
                          <a:latin typeface="Garamond" panose="02020404030301010803" pitchFamily="18" charset="0"/>
                        </a:rPr>
                        <a:t>Explain what you’re talking about and why</a:t>
                      </a:r>
                    </a:p>
                    <a:p>
                      <a:pPr marL="285750" indent="-285750">
                        <a:buFont typeface="Arial"/>
                        <a:buChar char="•"/>
                      </a:pPr>
                      <a:r>
                        <a:rPr lang="en-US" sz="1200" dirty="0" smtClean="0">
                          <a:latin typeface="Garamond" panose="02020404030301010803" pitchFamily="18" charset="0"/>
                        </a:rPr>
                        <a:t>Get permission to proceed</a:t>
                      </a:r>
                      <a:endParaRPr lang="en-US" sz="1200" dirty="0">
                        <a:latin typeface="Garamond" panose="02020404030301010803" pitchFamily="18" charset="0"/>
                      </a:endParaRPr>
                    </a:p>
                  </a:txBody>
                  <a:tcPr/>
                </a:tc>
                <a:tc>
                  <a:txBody>
                    <a:bodyPr/>
                    <a:lstStyle/>
                    <a:p>
                      <a:pPr marL="285750" indent="-285750">
                        <a:buFont typeface="Arial"/>
                        <a:buChar char="•"/>
                      </a:pPr>
                      <a:r>
                        <a:rPr lang="en-US" sz="1200" i="1" dirty="0" smtClean="0">
                          <a:latin typeface="Garamond" panose="02020404030301010803" pitchFamily="18" charset="0"/>
                        </a:rPr>
                        <a:t>I would</a:t>
                      </a:r>
                      <a:r>
                        <a:rPr lang="en-US" sz="1200" i="1" baseline="0" dirty="0" smtClean="0">
                          <a:latin typeface="Garamond" panose="02020404030301010803" pitchFamily="18" charset="0"/>
                        </a:rPr>
                        <a:t> like to take a few minutes to check in with you about your goals and how to meet them. Is that okay?</a:t>
                      </a:r>
                      <a:endParaRPr lang="en-US" sz="1200" i="1" dirty="0">
                        <a:latin typeface="Garamond" panose="02020404030301010803" pitchFamily="18" charset="0"/>
                      </a:endParaRPr>
                    </a:p>
                  </a:txBody>
                  <a:tcPr/>
                </a:tc>
                <a:extLst>
                  <a:ext uri="{0D108BD9-81ED-4DB2-BD59-A6C34878D82A}">
                    <a16:rowId xmlns:a16="http://schemas.microsoft.com/office/drawing/2014/main" val="10001"/>
                  </a:ext>
                </a:extLst>
              </a:tr>
              <a:tr h="567208">
                <a:tc>
                  <a:txBody>
                    <a:bodyPr/>
                    <a:lstStyle/>
                    <a:p>
                      <a:r>
                        <a:rPr lang="en-US" sz="1200" b="1" dirty="0" smtClean="0">
                          <a:solidFill>
                            <a:srgbClr val="FF0000"/>
                          </a:solidFill>
                          <a:latin typeface="Garamond" panose="02020404030301010803" pitchFamily="18" charset="0"/>
                        </a:rPr>
                        <a:t>Review </a:t>
                      </a:r>
                      <a:r>
                        <a:rPr lang="en-US" sz="1200" dirty="0" smtClean="0">
                          <a:latin typeface="Garamond" panose="02020404030301010803" pitchFamily="18" charset="0"/>
                        </a:rPr>
                        <a:t>client’s experiences</a:t>
                      </a:r>
                      <a:endParaRPr lang="en-US" sz="1200" dirty="0">
                        <a:latin typeface="Garamond" panose="02020404030301010803" pitchFamily="18" charset="0"/>
                      </a:endParaRPr>
                    </a:p>
                  </a:txBody>
                  <a:tcPr/>
                </a:tc>
                <a:tc>
                  <a:txBody>
                    <a:bodyPr/>
                    <a:lstStyle/>
                    <a:p>
                      <a:pPr marL="285750" indent="-285750">
                        <a:buFont typeface="Arial"/>
                        <a:buChar char="•"/>
                      </a:pPr>
                      <a:r>
                        <a:rPr lang="en-US" sz="1200" dirty="0" smtClean="0">
                          <a:latin typeface="Garamond" panose="02020404030301010803" pitchFamily="18" charset="0"/>
                        </a:rPr>
                        <a:t>Ask about what the client already knows about PrEP and</a:t>
                      </a:r>
                      <a:r>
                        <a:rPr lang="en-US" sz="1200" baseline="0" dirty="0" smtClean="0">
                          <a:latin typeface="Garamond" panose="02020404030301010803" pitchFamily="18" charset="0"/>
                        </a:rPr>
                        <a:t> how they learned it</a:t>
                      </a:r>
                      <a:endParaRPr lang="en-US" sz="1200" dirty="0">
                        <a:latin typeface="Garamond" panose="02020404030301010803" pitchFamily="18" charset="0"/>
                      </a:endParaRPr>
                    </a:p>
                  </a:txBody>
                  <a:tcPr/>
                </a:tc>
                <a:tc>
                  <a:txBody>
                    <a:bodyPr/>
                    <a:lstStyle/>
                    <a:p>
                      <a:pPr marL="285750" indent="-285750">
                        <a:buFont typeface="Arial"/>
                        <a:buChar char="•"/>
                      </a:pPr>
                      <a:r>
                        <a:rPr lang="en-US" sz="1200" i="1" dirty="0" smtClean="0">
                          <a:latin typeface="Garamond" panose="02020404030301010803" pitchFamily="18" charset="0"/>
                        </a:rPr>
                        <a:t>Thank you. Can you tell me a little about what you have heard about PrEP and about your experiences with PrEP?</a:t>
                      </a:r>
                      <a:endParaRPr lang="en-US" sz="1200" i="1" dirty="0">
                        <a:latin typeface="Garamond" panose="02020404030301010803" pitchFamily="18" charset="0"/>
                      </a:endParaRPr>
                    </a:p>
                  </a:txBody>
                  <a:tcPr/>
                </a:tc>
                <a:extLst>
                  <a:ext uri="{0D108BD9-81ED-4DB2-BD59-A6C34878D82A}">
                    <a16:rowId xmlns:a16="http://schemas.microsoft.com/office/drawing/2014/main" val="10002"/>
                  </a:ext>
                </a:extLst>
              </a:tr>
              <a:tr h="851601">
                <a:tc>
                  <a:txBody>
                    <a:bodyPr/>
                    <a:lstStyle/>
                    <a:p>
                      <a:r>
                        <a:rPr lang="en-US" sz="1200" b="1" dirty="0" smtClean="0">
                          <a:solidFill>
                            <a:srgbClr val="FF0000"/>
                          </a:solidFill>
                          <a:latin typeface="Garamond" panose="02020404030301010803" pitchFamily="18" charset="0"/>
                        </a:rPr>
                        <a:t>Explore</a:t>
                      </a:r>
                      <a:r>
                        <a:rPr lang="en-US" sz="1200" dirty="0" smtClean="0">
                          <a:latin typeface="Garamond" panose="02020404030301010803" pitchFamily="18" charset="0"/>
                        </a:rPr>
                        <a:t> context of client-specific facilitators and barriers</a:t>
                      </a:r>
                      <a:endParaRPr lang="en-US" sz="1200" dirty="0">
                        <a:latin typeface="Garamond" panose="02020404030301010803" pitchFamily="18" charset="0"/>
                      </a:endParaRPr>
                    </a:p>
                  </a:txBody>
                  <a:tcPr/>
                </a:tc>
                <a:tc>
                  <a:txBody>
                    <a:bodyPr/>
                    <a:lstStyle/>
                    <a:p>
                      <a:pPr marL="285750" indent="-285750">
                        <a:buFont typeface="Arial"/>
                        <a:buChar char="•"/>
                      </a:pPr>
                      <a:r>
                        <a:rPr lang="en-US" sz="1200" dirty="0" smtClean="0">
                          <a:latin typeface="Garamond" panose="02020404030301010803" pitchFamily="18" charset="0"/>
                        </a:rPr>
                        <a:t>Use open-ended questions to explore factors or situations that help make pill-taking a little easier; and those that make it harder</a:t>
                      </a:r>
                      <a:r>
                        <a:rPr lang="en-US" sz="1200" baseline="0" dirty="0" smtClean="0">
                          <a:latin typeface="Garamond" panose="02020404030301010803" pitchFamily="18" charset="0"/>
                        </a:rPr>
                        <a:t> or a little more difficult</a:t>
                      </a:r>
                      <a:endParaRPr lang="en-US" sz="1200" dirty="0">
                        <a:latin typeface="Garamond" panose="02020404030301010803" pitchFamily="18" charset="0"/>
                      </a:endParaRPr>
                    </a:p>
                  </a:txBody>
                  <a:tcPr/>
                </a:tc>
                <a:tc>
                  <a:txBody>
                    <a:bodyPr/>
                    <a:lstStyle/>
                    <a:p>
                      <a:pPr marL="285750" indent="-285750">
                        <a:buFont typeface="Arial"/>
                        <a:buChar char="•"/>
                      </a:pPr>
                      <a:r>
                        <a:rPr lang="en-US" sz="1200" i="1" dirty="0" smtClean="0">
                          <a:latin typeface="Garamond" panose="02020404030301010803" pitchFamily="18" charset="0"/>
                        </a:rPr>
                        <a:t>What</a:t>
                      </a:r>
                      <a:r>
                        <a:rPr lang="en-US" sz="1200" i="1" baseline="0" dirty="0" smtClean="0">
                          <a:latin typeface="Garamond" panose="02020404030301010803" pitchFamily="18" charset="0"/>
                        </a:rPr>
                        <a:t> seems to make PrEP easy to take or harder to take?</a:t>
                      </a:r>
                      <a:endParaRPr lang="en-US" sz="1200" i="1" dirty="0">
                        <a:latin typeface="Garamond" panose="02020404030301010803" pitchFamily="18" charset="0"/>
                      </a:endParaRPr>
                    </a:p>
                  </a:txBody>
                  <a:tcPr/>
                </a:tc>
                <a:extLst>
                  <a:ext uri="{0D108BD9-81ED-4DB2-BD59-A6C34878D82A}">
                    <a16:rowId xmlns:a16="http://schemas.microsoft.com/office/drawing/2014/main" val="10003"/>
                  </a:ext>
                </a:extLst>
              </a:tr>
              <a:tr h="851601">
                <a:tc>
                  <a:txBody>
                    <a:bodyPr/>
                    <a:lstStyle/>
                    <a:p>
                      <a:r>
                        <a:rPr lang="en-US" sz="1200" b="1" dirty="0" smtClean="0">
                          <a:solidFill>
                            <a:srgbClr val="FF0000"/>
                          </a:solidFill>
                          <a:latin typeface="Garamond" panose="02020404030301010803" pitchFamily="18" charset="0"/>
                        </a:rPr>
                        <a:t>Tailor</a:t>
                      </a:r>
                      <a:r>
                        <a:rPr lang="en-US" sz="1200" dirty="0" smtClean="0">
                          <a:latin typeface="Garamond" panose="02020404030301010803" pitchFamily="18" charset="0"/>
                        </a:rPr>
                        <a:t> the discussion to focus on increasing ease of pill-taking</a:t>
                      </a:r>
                      <a:endParaRPr lang="en-US" sz="1200" dirty="0">
                        <a:latin typeface="Garamond" panose="02020404030301010803" pitchFamily="18" charset="0"/>
                      </a:endParaRPr>
                    </a:p>
                  </a:txBody>
                  <a:tcPr/>
                </a:tc>
                <a:tc>
                  <a:txBody>
                    <a:bodyPr/>
                    <a:lstStyle/>
                    <a:p>
                      <a:pPr marL="285750" indent="-285750">
                        <a:buFont typeface="Arial"/>
                        <a:buChar char="•"/>
                      </a:pPr>
                      <a:r>
                        <a:rPr lang="en-US" sz="1200" dirty="0" smtClean="0">
                          <a:latin typeface="Garamond" panose="02020404030301010803" pitchFamily="18" charset="0"/>
                        </a:rPr>
                        <a:t>This</a:t>
                      </a:r>
                      <a:r>
                        <a:rPr lang="en-US" sz="1200" baseline="0" dirty="0" smtClean="0">
                          <a:latin typeface="Garamond" panose="02020404030301010803" pitchFamily="18" charset="0"/>
                        </a:rPr>
                        <a:t> is a pause to allow the provider/counselor to consider what information gathered in earlier steps is used to tailor the next question</a:t>
                      </a:r>
                      <a:endParaRPr lang="en-US" sz="1200" dirty="0">
                        <a:latin typeface="Garamond" panose="02020404030301010803" pitchFamily="18" charset="0"/>
                      </a:endParaRPr>
                    </a:p>
                  </a:txBody>
                  <a:tcPr/>
                </a:tc>
                <a:tc>
                  <a:txBody>
                    <a:bodyPr/>
                    <a:lstStyle/>
                    <a:p>
                      <a:pPr marL="285750" indent="-285750">
                        <a:buFont typeface="Arial"/>
                        <a:buChar char="•"/>
                      </a:pPr>
                      <a:r>
                        <a:rPr lang="en-US" sz="1200" i="1" dirty="0" smtClean="0">
                          <a:latin typeface="Garamond" panose="02020404030301010803" pitchFamily="18" charset="0"/>
                        </a:rPr>
                        <a:t>Let me think</a:t>
                      </a:r>
                      <a:r>
                        <a:rPr lang="en-US" sz="1200" i="1" baseline="0" dirty="0" smtClean="0">
                          <a:latin typeface="Garamond" panose="02020404030301010803" pitchFamily="18" charset="0"/>
                        </a:rPr>
                        <a:t> for a moment about what you have said.</a:t>
                      </a:r>
                      <a:endParaRPr lang="en-US" sz="1200" i="1" dirty="0">
                        <a:latin typeface="Garamond" panose="02020404030301010803" pitchFamily="18" charset="0"/>
                      </a:endParaRPr>
                    </a:p>
                  </a:txBody>
                  <a:tcPr/>
                </a:tc>
                <a:extLst>
                  <a:ext uri="{0D108BD9-81ED-4DB2-BD59-A6C34878D82A}">
                    <a16:rowId xmlns:a16="http://schemas.microsoft.com/office/drawing/2014/main" val="10004"/>
                  </a:ext>
                </a:extLst>
              </a:tr>
              <a:tr h="736202">
                <a:tc>
                  <a:txBody>
                    <a:bodyPr/>
                    <a:lstStyle/>
                    <a:p>
                      <a:r>
                        <a:rPr lang="en-US" sz="1200" b="1" dirty="0" smtClean="0">
                          <a:solidFill>
                            <a:srgbClr val="FF0000"/>
                          </a:solidFill>
                          <a:latin typeface="Garamond" panose="02020404030301010803" pitchFamily="18" charset="0"/>
                        </a:rPr>
                        <a:t>Identify</a:t>
                      </a:r>
                      <a:r>
                        <a:rPr lang="en-US" sz="1200" b="1" dirty="0" smtClean="0">
                          <a:latin typeface="Garamond" panose="02020404030301010803" pitchFamily="18" charset="0"/>
                        </a:rPr>
                        <a:t> </a:t>
                      </a:r>
                      <a:r>
                        <a:rPr lang="en-US" sz="1200" dirty="0" smtClean="0">
                          <a:latin typeface="Garamond" panose="02020404030301010803" pitchFamily="18" charset="0"/>
                        </a:rPr>
                        <a:t>adherence-related needs</a:t>
                      </a:r>
                      <a:endParaRPr lang="en-US" sz="1200" dirty="0">
                        <a:latin typeface="Garamond" panose="02020404030301010803" pitchFamily="18" charset="0"/>
                      </a:endParaRPr>
                    </a:p>
                  </a:txBody>
                  <a:tcPr/>
                </a:tc>
                <a:tc>
                  <a:txBody>
                    <a:bodyPr/>
                    <a:lstStyle/>
                    <a:p>
                      <a:pPr marL="285750" indent="-285750">
                        <a:buFont typeface="Arial"/>
                        <a:buChar char="•"/>
                      </a:pPr>
                      <a:r>
                        <a:rPr lang="en-US" sz="1200" dirty="0" smtClean="0">
                          <a:latin typeface="Garamond" panose="02020404030301010803" pitchFamily="18" charset="0"/>
                        </a:rPr>
                        <a:t>Guide the conversation towards identifying participant perceptions of what would help to best integrate PrEP use into their daily life</a:t>
                      </a:r>
                      <a:endParaRPr lang="en-US" sz="1200" dirty="0">
                        <a:latin typeface="Garamond" panose="02020404030301010803" pitchFamily="18" charset="0"/>
                      </a:endParaRPr>
                    </a:p>
                  </a:txBody>
                  <a:tcPr/>
                </a:tc>
                <a:tc>
                  <a:txBody>
                    <a:bodyPr/>
                    <a:lstStyle/>
                    <a:p>
                      <a:pPr marL="285750" indent="-285750">
                        <a:buFont typeface="Arial"/>
                        <a:buChar char="•"/>
                      </a:pPr>
                      <a:r>
                        <a:rPr lang="en-US" sz="1200" i="1" dirty="0" smtClean="0">
                          <a:latin typeface="Garamond" panose="02020404030301010803" pitchFamily="18" charset="0"/>
                        </a:rPr>
                        <a:t>Given</a:t>
                      </a:r>
                      <a:r>
                        <a:rPr lang="en-US" sz="1200" i="1" baseline="0" dirty="0" smtClean="0">
                          <a:latin typeface="Garamond" panose="02020404030301010803" pitchFamily="18" charset="0"/>
                        </a:rPr>
                        <a:t> everything going on right now, what would need to happen for it to feel a little easier to work this regimen into your daily life?</a:t>
                      </a:r>
                      <a:endParaRPr lang="en-US" sz="1200" i="1" dirty="0">
                        <a:latin typeface="Garamond" panose="02020404030301010803" pitchFamily="18" charset="0"/>
                      </a:endParaRPr>
                    </a:p>
                  </a:txBody>
                  <a:tcPr/>
                </a:tc>
                <a:extLst>
                  <a:ext uri="{0D108BD9-81ED-4DB2-BD59-A6C34878D82A}">
                    <a16:rowId xmlns:a16="http://schemas.microsoft.com/office/drawing/2014/main" val="10005"/>
                  </a:ext>
                </a:extLst>
              </a:tr>
              <a:tr h="662356">
                <a:tc>
                  <a:txBody>
                    <a:bodyPr/>
                    <a:lstStyle/>
                    <a:p>
                      <a:r>
                        <a:rPr lang="en-US" sz="1200" b="1" dirty="0" smtClean="0">
                          <a:solidFill>
                            <a:srgbClr val="FF0000"/>
                          </a:solidFill>
                          <a:latin typeface="Garamond" panose="02020404030301010803" pitchFamily="18" charset="0"/>
                        </a:rPr>
                        <a:t>Strategize</a:t>
                      </a:r>
                      <a:r>
                        <a:rPr lang="en-US" sz="1200" dirty="0" smtClean="0">
                          <a:latin typeface="Garamond" panose="02020404030301010803" pitchFamily="18" charset="0"/>
                        </a:rPr>
                        <a:t> with the participant on the next step</a:t>
                      </a:r>
                      <a:endParaRPr lang="en-US" sz="1200" dirty="0">
                        <a:latin typeface="Garamond" panose="02020404030301010803" pitchFamily="18" charset="0"/>
                      </a:endParaRPr>
                    </a:p>
                  </a:txBody>
                  <a:tcPr/>
                </a:tc>
                <a:tc>
                  <a:txBody>
                    <a:bodyPr/>
                    <a:lstStyle/>
                    <a:p>
                      <a:pPr marL="285750" indent="-285750">
                        <a:buFont typeface="Arial"/>
                        <a:buChar char="•"/>
                      </a:pPr>
                      <a:r>
                        <a:rPr lang="en-US" sz="1200" dirty="0" smtClean="0">
                          <a:latin typeface="Garamond" panose="02020404030301010803" pitchFamily="18" charset="0"/>
                        </a:rPr>
                        <a:t>Work with participant so that they identify</a:t>
                      </a:r>
                      <a:r>
                        <a:rPr lang="en-US" sz="1200" baseline="0" dirty="0" smtClean="0">
                          <a:latin typeface="Garamond" panose="02020404030301010803" pitchFamily="18" charset="0"/>
                        </a:rPr>
                        <a:t> one or a few viable strategies for increasing effective </a:t>
                      </a:r>
                      <a:r>
                        <a:rPr lang="en-US" sz="1200" baseline="0" dirty="0" err="1" smtClean="0">
                          <a:latin typeface="Garamond" panose="02020404030301010803" pitchFamily="18" charset="0"/>
                        </a:rPr>
                        <a:t>PrEP</a:t>
                      </a:r>
                      <a:r>
                        <a:rPr lang="en-US" sz="1200" baseline="0" dirty="0" smtClean="0">
                          <a:latin typeface="Garamond" panose="02020404030301010803" pitchFamily="18" charset="0"/>
                        </a:rPr>
                        <a:t> use</a:t>
                      </a:r>
                      <a:endParaRPr lang="en-US" sz="1200" dirty="0">
                        <a:latin typeface="Garamond" panose="02020404030301010803" pitchFamily="18" charset="0"/>
                      </a:endParaRPr>
                    </a:p>
                  </a:txBody>
                  <a:tcPr/>
                </a:tc>
                <a:tc>
                  <a:txBody>
                    <a:bodyPr/>
                    <a:lstStyle/>
                    <a:p>
                      <a:pPr marL="285750" indent="-285750">
                        <a:buFont typeface="Arial"/>
                        <a:buChar char="•"/>
                      </a:pPr>
                      <a:r>
                        <a:rPr lang="en-US" sz="1200" i="1" dirty="0" smtClean="0">
                          <a:latin typeface="Garamond" panose="02020404030301010803" pitchFamily="18" charset="0"/>
                        </a:rPr>
                        <a:t>How could</a:t>
                      </a:r>
                      <a:r>
                        <a:rPr lang="en-US" sz="1200" i="1" baseline="0" dirty="0" smtClean="0">
                          <a:latin typeface="Garamond" panose="02020404030301010803" pitchFamily="18" charset="0"/>
                        </a:rPr>
                        <a:t> that happen?</a:t>
                      </a:r>
                    </a:p>
                    <a:p>
                      <a:pPr marL="285750" indent="-285750">
                        <a:buFont typeface="Arial"/>
                        <a:buChar char="•"/>
                      </a:pPr>
                      <a:r>
                        <a:rPr lang="en-US" sz="1200" i="1" baseline="0" dirty="0" smtClean="0">
                          <a:latin typeface="Garamond" panose="02020404030301010803" pitchFamily="18" charset="0"/>
                        </a:rPr>
                        <a:t>What are some ideas for how you could approach that?</a:t>
                      </a:r>
                      <a:endParaRPr lang="en-US" sz="1200" i="1" dirty="0">
                        <a:latin typeface="Garamond" panose="02020404030301010803" pitchFamily="18" charset="0"/>
                      </a:endParaRPr>
                    </a:p>
                  </a:txBody>
                  <a:tcPr/>
                </a:tc>
                <a:extLst>
                  <a:ext uri="{0D108BD9-81ED-4DB2-BD59-A6C34878D82A}">
                    <a16:rowId xmlns:a16="http://schemas.microsoft.com/office/drawing/2014/main" val="10006"/>
                  </a:ext>
                </a:extLst>
              </a:tr>
              <a:tr h="662356">
                <a:tc>
                  <a:txBody>
                    <a:bodyPr/>
                    <a:lstStyle/>
                    <a:p>
                      <a:r>
                        <a:rPr lang="en-US" sz="1200" b="1" dirty="0" smtClean="0">
                          <a:solidFill>
                            <a:srgbClr val="FF0000"/>
                          </a:solidFill>
                          <a:latin typeface="Garamond" panose="02020404030301010803" pitchFamily="18" charset="0"/>
                        </a:rPr>
                        <a:t>Agree</a:t>
                      </a:r>
                      <a:r>
                        <a:rPr lang="en-US" sz="1200" dirty="0" smtClean="0">
                          <a:latin typeface="Garamond" panose="02020404030301010803" pitchFamily="18" charset="0"/>
                        </a:rPr>
                        <a:t> on which strategy will be tried next</a:t>
                      </a:r>
                      <a:endParaRPr lang="en-US" sz="1200" dirty="0">
                        <a:latin typeface="Garamond" panose="02020404030301010803" pitchFamily="18" charset="0"/>
                      </a:endParaRPr>
                    </a:p>
                  </a:txBody>
                  <a:tcPr/>
                </a:tc>
                <a:tc>
                  <a:txBody>
                    <a:bodyPr/>
                    <a:lstStyle/>
                    <a:p>
                      <a:pPr marL="285750" indent="-285750">
                        <a:buFont typeface="Arial"/>
                        <a:buChar char="•"/>
                      </a:pPr>
                      <a:r>
                        <a:rPr lang="en-US" sz="1200" dirty="0" smtClean="0">
                          <a:latin typeface="Garamond" panose="02020404030301010803" pitchFamily="18" charset="0"/>
                        </a:rPr>
                        <a:t>Ask participant which strategy(ies) they are willing to try or continue using</a:t>
                      </a:r>
                      <a:endParaRPr lang="en-US" sz="1200" dirty="0">
                        <a:latin typeface="Garamond" panose="02020404030301010803" pitchFamily="18" charset="0"/>
                      </a:endParaRPr>
                    </a:p>
                  </a:txBody>
                  <a:tcPr/>
                </a:tc>
                <a:tc>
                  <a:txBody>
                    <a:bodyPr/>
                    <a:lstStyle/>
                    <a:p>
                      <a:pPr marL="285750" indent="-285750">
                        <a:buFont typeface="Arial"/>
                        <a:buChar char="•"/>
                      </a:pPr>
                      <a:r>
                        <a:rPr lang="en-US" sz="1200" i="1" dirty="0" smtClean="0">
                          <a:latin typeface="Garamond" panose="02020404030301010803" pitchFamily="18" charset="0"/>
                        </a:rPr>
                        <a:t>Of the things that we have talked about, which might you be willing to try between now and the next time we meet?</a:t>
                      </a:r>
                      <a:endParaRPr lang="en-US" sz="1200" i="1" dirty="0">
                        <a:latin typeface="Garamond" panose="02020404030301010803" pitchFamily="18" charset="0"/>
                      </a:endParaRPr>
                    </a:p>
                  </a:txBody>
                  <a:tcPr/>
                </a:tc>
                <a:extLst>
                  <a:ext uri="{0D108BD9-81ED-4DB2-BD59-A6C34878D82A}">
                    <a16:rowId xmlns:a16="http://schemas.microsoft.com/office/drawing/2014/main" val="10007"/>
                  </a:ext>
                </a:extLst>
              </a:tr>
              <a:tr h="893191">
                <a:tc>
                  <a:txBody>
                    <a:bodyPr/>
                    <a:lstStyle/>
                    <a:p>
                      <a:r>
                        <a:rPr lang="en-US" sz="1200" b="1" dirty="0" smtClean="0">
                          <a:solidFill>
                            <a:srgbClr val="FF0000"/>
                          </a:solidFill>
                          <a:latin typeface="Garamond" panose="02020404030301010803" pitchFamily="18" charset="0"/>
                        </a:rPr>
                        <a:t>Close</a:t>
                      </a:r>
                      <a:r>
                        <a:rPr lang="en-US" sz="1200" b="1" dirty="0" smtClean="0">
                          <a:latin typeface="Garamond" panose="02020404030301010803" pitchFamily="18" charset="0"/>
                        </a:rPr>
                        <a:t>/document</a:t>
                      </a:r>
                      <a:endParaRPr lang="en-US" sz="1200" b="1" dirty="0">
                        <a:latin typeface="Garamond" panose="02020404030301010803" pitchFamily="18" charset="0"/>
                      </a:endParaRPr>
                    </a:p>
                  </a:txBody>
                  <a:tcPr/>
                </a:tc>
                <a:tc>
                  <a:txBody>
                    <a:bodyPr/>
                    <a:lstStyle/>
                    <a:p>
                      <a:pPr marL="285750" indent="-285750">
                        <a:buFont typeface="Arial"/>
                        <a:buChar char="•"/>
                      </a:pPr>
                      <a:r>
                        <a:rPr lang="en-US" sz="1200" dirty="0" smtClean="0">
                          <a:latin typeface="Garamond" panose="02020404030301010803" pitchFamily="18" charset="0"/>
                        </a:rPr>
                        <a:t>Provide</a:t>
                      </a:r>
                      <a:r>
                        <a:rPr lang="en-US" sz="1200" baseline="0" dirty="0" smtClean="0">
                          <a:latin typeface="Garamond" panose="02020404030301010803" pitchFamily="18" charset="0"/>
                        </a:rPr>
                        <a:t> a summary of the discussion and thank the patient</a:t>
                      </a:r>
                      <a:endParaRPr lang="en-US" sz="1200" dirty="0">
                        <a:latin typeface="Garamond" panose="02020404030301010803" pitchFamily="18" charset="0"/>
                      </a:endParaRPr>
                    </a:p>
                  </a:txBody>
                  <a:tcPr/>
                </a:tc>
                <a:tc>
                  <a:txBody>
                    <a:bodyPr/>
                    <a:lstStyle/>
                    <a:p>
                      <a:pPr marL="285750" indent="-285750">
                        <a:buFont typeface="Arial"/>
                        <a:buChar char="•"/>
                      </a:pPr>
                      <a:r>
                        <a:rPr lang="en-US" sz="1200" i="1" dirty="0" smtClean="0">
                          <a:latin typeface="Garamond" panose="02020404030301010803" pitchFamily="18" charset="0"/>
                        </a:rPr>
                        <a:t>What</a:t>
                      </a:r>
                      <a:r>
                        <a:rPr lang="en-US" sz="1200" i="1" baseline="0" dirty="0" smtClean="0">
                          <a:latin typeface="Garamond" panose="02020404030301010803" pitchFamily="18" charset="0"/>
                        </a:rPr>
                        <a:t> I’m hearing is </a:t>
                      </a:r>
                      <a:r>
                        <a:rPr lang="en-US" sz="1200" i="1" dirty="0" smtClean="0">
                          <a:latin typeface="Garamond" panose="02020404030301010803" pitchFamily="18" charset="0"/>
                        </a:rPr>
                        <a:t>that ______ would really</a:t>
                      </a:r>
                      <a:r>
                        <a:rPr lang="en-US" sz="1200" i="1" baseline="0" dirty="0" smtClean="0">
                          <a:latin typeface="Garamond" panose="02020404030301010803" pitchFamily="18" charset="0"/>
                        </a:rPr>
                        <a:t> make it feel easier to work PrEP into your life and that you’ll give it a try between now and the next time we meet. Thank you for talking with me and I look forward to talking again.</a:t>
                      </a:r>
                      <a:endParaRPr lang="en-US" sz="1200" i="1" dirty="0">
                        <a:latin typeface="Garamond" panose="02020404030301010803" pitchFamily="18" charset="0"/>
                      </a:endParaRPr>
                    </a:p>
                  </a:txBody>
                  <a:tcPr/>
                </a:tc>
                <a:extLst>
                  <a:ext uri="{0D108BD9-81ED-4DB2-BD59-A6C34878D82A}">
                    <a16:rowId xmlns:a16="http://schemas.microsoft.com/office/drawing/2014/main" val="10008"/>
                  </a:ext>
                </a:extLst>
              </a:tr>
            </a:tbl>
          </a:graphicData>
        </a:graphic>
      </p:graphicFrame>
      <p:sp>
        <p:nvSpPr>
          <p:cNvPr id="6" name="TextBox 5"/>
          <p:cNvSpPr txBox="1"/>
          <p:nvPr/>
        </p:nvSpPr>
        <p:spPr>
          <a:xfrm>
            <a:off x="457200" y="6360230"/>
            <a:ext cx="7724775" cy="430887"/>
          </a:xfrm>
          <a:prstGeom prst="rect">
            <a:avLst/>
          </a:prstGeom>
          <a:noFill/>
        </p:spPr>
        <p:txBody>
          <a:bodyPr wrap="square" rtlCol="0">
            <a:spAutoFit/>
          </a:bodyPr>
          <a:lstStyle/>
          <a:p>
            <a:r>
              <a:rPr lang="en-US" sz="1100" dirty="0" err="1" smtClean="0">
                <a:solidFill>
                  <a:schemeClr val="tx1">
                    <a:tint val="75000"/>
                  </a:schemeClr>
                </a:solidFill>
                <a:latin typeface="Garamond" panose="02020404030301010803" pitchFamily="18" charset="0"/>
              </a:rPr>
              <a:t>Amico</a:t>
            </a:r>
            <a:r>
              <a:rPr lang="en-US" sz="1100" dirty="0" smtClean="0">
                <a:solidFill>
                  <a:schemeClr val="tx1">
                    <a:tint val="75000"/>
                  </a:schemeClr>
                </a:solidFill>
                <a:latin typeface="Garamond" panose="02020404030301010803" pitchFamily="18" charset="0"/>
              </a:rPr>
              <a:t> K R, </a:t>
            </a:r>
            <a:r>
              <a:rPr lang="en-US" sz="1100" dirty="0">
                <a:solidFill>
                  <a:schemeClr val="tx1">
                    <a:tint val="75000"/>
                  </a:schemeClr>
                </a:solidFill>
                <a:latin typeface="Garamond" panose="02020404030301010803" pitchFamily="18" charset="0"/>
              </a:rPr>
              <a:t>McMahan V, Goicochea P, et al. Supporting study product use and accuracy in self-report in the iPrEx study: next step counseling and neutral assessment. AIDS and behavior. Jul 2012;16(5):1243-1259</a:t>
            </a:r>
          </a:p>
        </p:txBody>
      </p:sp>
      <p:sp>
        <p:nvSpPr>
          <p:cNvPr id="9" name="Rectangle 8"/>
          <p:cNvSpPr/>
          <p:nvPr/>
        </p:nvSpPr>
        <p:spPr>
          <a:xfrm>
            <a:off x="0" y="0"/>
            <a:ext cx="254000" cy="6858000"/>
          </a:xfrm>
          <a:prstGeom prst="rect">
            <a:avLst/>
          </a:prstGeom>
          <a:solidFill>
            <a:schemeClr val="accent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104</a:t>
            </a:fld>
            <a:endParaRPr lang="en-US" dirty="0"/>
          </a:p>
        </p:txBody>
      </p:sp>
    </p:spTree>
    <p:extLst>
      <p:ext uri="{BB962C8B-B14F-4D97-AF65-F5344CB8AC3E}">
        <p14:creationId xmlns:p14="http://schemas.microsoft.com/office/powerpoint/2010/main" val="225059205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5" y="317500"/>
            <a:ext cx="8810625" cy="858838"/>
          </a:xfrm>
        </p:spPr>
        <p:txBody>
          <a:bodyPr>
            <a:noAutofit/>
          </a:bodyPr>
          <a:lstStyle/>
          <a:p>
            <a:pPr>
              <a:lnSpc>
                <a:spcPct val="70000"/>
              </a:lnSpc>
            </a:pPr>
            <a:r>
              <a:rPr lang="en-US" dirty="0" smtClean="0"/>
              <a:t>Clinical Scenario for Role-play</a:t>
            </a:r>
            <a:endParaRPr lang="en-US" dirty="0"/>
          </a:p>
        </p:txBody>
      </p:sp>
      <p:sp>
        <p:nvSpPr>
          <p:cNvPr id="3" name="Content Placeholder 2"/>
          <p:cNvSpPr>
            <a:spLocks noGrp="1"/>
          </p:cNvSpPr>
          <p:nvPr>
            <p:ph sz="quarter" idx="10"/>
          </p:nvPr>
        </p:nvSpPr>
        <p:spPr/>
        <p:txBody>
          <a:bodyPr>
            <a:normAutofit fontScale="92500" lnSpcReduction="10000"/>
          </a:bodyPr>
          <a:lstStyle/>
          <a:p>
            <a:pPr marL="0" indent="0">
              <a:spcAft>
                <a:spcPts val="1200"/>
              </a:spcAft>
              <a:buNone/>
            </a:pPr>
            <a:r>
              <a:rPr lang="en-GB" sz="2800" dirty="0">
                <a:solidFill>
                  <a:schemeClr val="tx1"/>
                </a:solidFill>
              </a:rPr>
              <a:t>Anne is a sex worker and is interested in starting </a:t>
            </a:r>
            <a:r>
              <a:rPr lang="en-GB" sz="2800" dirty="0" err="1">
                <a:solidFill>
                  <a:schemeClr val="tx1"/>
                </a:solidFill>
              </a:rPr>
              <a:t>PrEP.</a:t>
            </a:r>
            <a:r>
              <a:rPr lang="en-GB" sz="2800" dirty="0">
                <a:solidFill>
                  <a:schemeClr val="tx1"/>
                </a:solidFill>
              </a:rPr>
              <a:t> She uses condoms during sex with commercial clients but not with her long-term partner of unknown HIV status. She had a negative HIV test 6 months ago and wants to avoid HIV infection, as she would like to have a baby with her partner. She is using injectable hormonal contraceptive as she used to forget to take oral contraceptives on a daily basis</a:t>
            </a:r>
            <a:r>
              <a:rPr lang="en-GB" sz="2800" dirty="0" smtClean="0">
                <a:solidFill>
                  <a:schemeClr val="tx1"/>
                </a:solidFill>
              </a:rPr>
              <a:t>.</a:t>
            </a:r>
          </a:p>
          <a:p>
            <a:pPr lvl="0"/>
            <a:r>
              <a:rPr lang="en-US" sz="2800" dirty="0">
                <a:solidFill>
                  <a:srgbClr val="000000"/>
                </a:solidFill>
              </a:rPr>
              <a:t>We will now role-play this scenario. Please observe the role-play and follow along with the table of iNSC steps in your manuals.</a:t>
            </a:r>
          </a:p>
          <a:p>
            <a:pPr lvl="0"/>
            <a:r>
              <a:rPr lang="en-US" sz="2800" dirty="0">
                <a:solidFill>
                  <a:srgbClr val="000000"/>
                </a:solidFill>
              </a:rPr>
              <a:t>As you observe, think about how you might use iNSC yourself in this scenario.</a:t>
            </a:r>
          </a:p>
          <a:p>
            <a:pPr marL="0" indent="0">
              <a:spcAft>
                <a:spcPts val="1200"/>
              </a:spcAft>
              <a:buNone/>
            </a:pPr>
            <a:endParaRPr lang="en-US" sz="2800" dirty="0"/>
          </a:p>
          <a:p>
            <a:pPr marL="0" indent="0">
              <a:spcAft>
                <a:spcPts val="1200"/>
              </a:spcAft>
              <a:buNone/>
            </a:pPr>
            <a:endParaRPr lang="en-US" sz="2800" b="1" dirty="0">
              <a:solidFill>
                <a:schemeClr val="tx1"/>
              </a:solidFill>
            </a:endParaRPr>
          </a:p>
        </p:txBody>
      </p:sp>
      <p:sp>
        <p:nvSpPr>
          <p:cNvPr id="6"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105</a:t>
            </a:fld>
            <a:endParaRPr lang="en-US" dirty="0"/>
          </a:p>
        </p:txBody>
      </p:sp>
    </p:spTree>
    <p:extLst>
      <p:ext uri="{BB962C8B-B14F-4D97-AF65-F5344CB8AC3E}">
        <p14:creationId xmlns:p14="http://schemas.microsoft.com/office/powerpoint/2010/main" val="181292942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5" y="317500"/>
            <a:ext cx="8810625" cy="858838"/>
          </a:xfrm>
        </p:spPr>
        <p:txBody>
          <a:bodyPr>
            <a:noAutofit/>
          </a:bodyPr>
          <a:lstStyle/>
          <a:p>
            <a:pPr>
              <a:lnSpc>
                <a:spcPct val="70000"/>
              </a:lnSpc>
            </a:pPr>
            <a:r>
              <a:rPr lang="en-US" dirty="0" smtClean="0"/>
              <a:t>Role-play Debrief</a:t>
            </a:r>
            <a:endParaRPr lang="en-US" dirty="0"/>
          </a:p>
        </p:txBody>
      </p:sp>
      <p:sp>
        <p:nvSpPr>
          <p:cNvPr id="3" name="Content Placeholder 2"/>
          <p:cNvSpPr>
            <a:spLocks noGrp="1"/>
          </p:cNvSpPr>
          <p:nvPr>
            <p:ph sz="quarter" idx="10"/>
          </p:nvPr>
        </p:nvSpPr>
        <p:spPr/>
        <p:txBody>
          <a:bodyPr>
            <a:normAutofit/>
          </a:bodyPr>
          <a:lstStyle/>
          <a:p>
            <a:pPr lvl="0"/>
            <a:r>
              <a:rPr lang="en-US" sz="2800" dirty="0">
                <a:solidFill>
                  <a:srgbClr val="000000"/>
                </a:solidFill>
              </a:rPr>
              <a:t>How well did the provider follow the iNSC steps?</a:t>
            </a:r>
          </a:p>
          <a:p>
            <a:pPr lvl="0"/>
            <a:r>
              <a:rPr lang="en-US" sz="2800" dirty="0">
                <a:solidFill>
                  <a:srgbClr val="000000"/>
                </a:solidFill>
              </a:rPr>
              <a:t>What types of prompts or strategies worked best? Why?</a:t>
            </a:r>
          </a:p>
          <a:p>
            <a:pPr lvl="0"/>
            <a:r>
              <a:rPr lang="en-US" sz="2800" dirty="0">
                <a:solidFill>
                  <a:srgbClr val="000000"/>
                </a:solidFill>
              </a:rPr>
              <a:t>What were the most challenging aspects of the counseling?</a:t>
            </a:r>
          </a:p>
          <a:p>
            <a:pPr lvl="0"/>
            <a:r>
              <a:rPr lang="en-US" sz="2800" dirty="0">
                <a:solidFill>
                  <a:srgbClr val="000000"/>
                </a:solidFill>
              </a:rPr>
              <a:t>How did the provider handle the challenges?</a:t>
            </a:r>
          </a:p>
          <a:p>
            <a:pPr lvl="0"/>
            <a:r>
              <a:rPr lang="en-US" sz="2800" dirty="0">
                <a:solidFill>
                  <a:srgbClr val="000000"/>
                </a:solidFill>
              </a:rPr>
              <a:t>What other questions or comments do you have about iNSC so far?</a:t>
            </a:r>
          </a:p>
          <a:p>
            <a:pPr marL="0" indent="0">
              <a:spcAft>
                <a:spcPts val="1200"/>
              </a:spcAft>
              <a:buNone/>
            </a:pPr>
            <a:endParaRPr lang="en-US" sz="2800" dirty="0"/>
          </a:p>
          <a:p>
            <a:pPr marL="0" indent="0">
              <a:spcAft>
                <a:spcPts val="1200"/>
              </a:spcAft>
              <a:buNone/>
            </a:pPr>
            <a:endParaRPr lang="en-US" sz="2800" b="1" dirty="0">
              <a:solidFill>
                <a:schemeClr val="tx1"/>
              </a:solidFill>
            </a:endParaRPr>
          </a:p>
        </p:txBody>
      </p:sp>
      <p:sp>
        <p:nvSpPr>
          <p:cNvPr id="6"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106</a:t>
            </a:fld>
            <a:endParaRPr lang="en-US" dirty="0"/>
          </a:p>
        </p:txBody>
      </p:sp>
    </p:spTree>
    <p:extLst>
      <p:ext uri="{BB962C8B-B14F-4D97-AF65-F5344CB8AC3E}">
        <p14:creationId xmlns:p14="http://schemas.microsoft.com/office/powerpoint/2010/main" val="258193072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b="1" dirty="0" smtClean="0"/>
              <a:t>MORNING BREAK</a:t>
            </a:r>
            <a:endParaRPr lang="en-US" sz="5000" b="1" dirty="0"/>
          </a:p>
        </p:txBody>
      </p:sp>
      <p:pic>
        <p:nvPicPr>
          <p:cNvPr id="7" name="Picture 6" descr="clock_Artboard 14.png"/>
          <p:cNvPicPr>
            <a:picLocks noChangeAspect="1"/>
          </p:cNvPicPr>
          <p:nvPr/>
        </p:nvPicPr>
        <p:blipFill>
          <a:blip r:embed="rId2">
            <a:alphaModFix amt="60000"/>
            <a:extLst>
              <a:ext uri="{28A0092B-C50C-407E-A947-70E740481C1C}">
                <a14:useLocalDpi xmlns:a14="http://schemas.microsoft.com/office/drawing/2010/main" val="0"/>
              </a:ext>
            </a:extLst>
          </a:blip>
          <a:stretch>
            <a:fillRect/>
          </a:stretch>
        </p:blipFill>
        <p:spPr>
          <a:xfrm>
            <a:off x="2524557" y="2095834"/>
            <a:ext cx="4050792" cy="4057316"/>
          </a:xfrm>
          <a:prstGeom prst="rect">
            <a:avLst/>
          </a:prstGeom>
        </p:spPr>
      </p:pic>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107</a:t>
            </a:fld>
            <a:endParaRPr lang="en-US" dirty="0"/>
          </a:p>
        </p:txBody>
      </p:sp>
    </p:spTree>
    <p:extLst>
      <p:ext uri="{BB962C8B-B14F-4D97-AF65-F5344CB8AC3E}">
        <p14:creationId xmlns:p14="http://schemas.microsoft.com/office/powerpoint/2010/main" val="30449527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5" y="317500"/>
            <a:ext cx="8810625" cy="858838"/>
          </a:xfrm>
        </p:spPr>
        <p:txBody>
          <a:bodyPr>
            <a:noAutofit/>
          </a:bodyPr>
          <a:lstStyle/>
          <a:p>
            <a:pPr>
              <a:lnSpc>
                <a:spcPct val="70000"/>
              </a:lnSpc>
            </a:pPr>
            <a:r>
              <a:rPr lang="en-US" dirty="0" smtClean="0"/>
              <a:t>iNSC Role-play 1</a:t>
            </a:r>
            <a:endParaRPr lang="en-US" dirty="0"/>
          </a:p>
        </p:txBody>
      </p:sp>
      <p:sp>
        <p:nvSpPr>
          <p:cNvPr id="3" name="Content Placeholder 2"/>
          <p:cNvSpPr>
            <a:spLocks noGrp="1"/>
          </p:cNvSpPr>
          <p:nvPr>
            <p:ph sz="quarter" idx="10"/>
          </p:nvPr>
        </p:nvSpPr>
        <p:spPr/>
        <p:txBody>
          <a:bodyPr>
            <a:normAutofit fontScale="92500" lnSpcReduction="10000"/>
          </a:bodyPr>
          <a:lstStyle/>
          <a:p>
            <a:pPr lvl="0"/>
            <a:r>
              <a:rPr lang="en-GB" sz="2800" dirty="0">
                <a:solidFill>
                  <a:srgbClr val="000000"/>
                </a:solidFill>
              </a:rPr>
              <a:t>Find </a:t>
            </a:r>
            <a:r>
              <a:rPr lang="en-GB" sz="2800" dirty="0" err="1">
                <a:solidFill>
                  <a:srgbClr val="000000"/>
                </a:solidFill>
              </a:rPr>
              <a:t>iNSC</a:t>
            </a:r>
            <a:r>
              <a:rPr lang="en-GB" sz="2800" dirty="0">
                <a:solidFill>
                  <a:srgbClr val="000000"/>
                </a:solidFill>
              </a:rPr>
              <a:t> Role-play Scenario 1 in your manuals.</a:t>
            </a:r>
            <a:endParaRPr lang="en-US" sz="2800" dirty="0">
              <a:solidFill>
                <a:srgbClr val="000000"/>
              </a:solidFill>
            </a:endParaRPr>
          </a:p>
          <a:p>
            <a:pPr lvl="0"/>
            <a:r>
              <a:rPr lang="en-GB" sz="2800" dirty="0">
                <a:solidFill>
                  <a:srgbClr val="000000"/>
                </a:solidFill>
              </a:rPr>
              <a:t>Decide who will play the provider and who will play the client.</a:t>
            </a:r>
            <a:endParaRPr lang="en-US" sz="2800" dirty="0">
              <a:solidFill>
                <a:srgbClr val="000000"/>
              </a:solidFill>
            </a:endParaRPr>
          </a:p>
          <a:p>
            <a:pPr lvl="0"/>
            <a:r>
              <a:rPr lang="en-GB" sz="2800" dirty="0">
                <a:solidFill>
                  <a:srgbClr val="000000"/>
                </a:solidFill>
              </a:rPr>
              <a:t>Practice a brief role-play. The client should answer using the information in </a:t>
            </a:r>
            <a:r>
              <a:rPr lang="en-GB" sz="2800" dirty="0" err="1">
                <a:solidFill>
                  <a:srgbClr val="000000"/>
                </a:solidFill>
              </a:rPr>
              <a:t>iNSC</a:t>
            </a:r>
            <a:r>
              <a:rPr lang="en-GB" sz="2800" dirty="0">
                <a:solidFill>
                  <a:srgbClr val="000000"/>
                </a:solidFill>
              </a:rPr>
              <a:t> Role-play Scenario 1 in your participant manual.</a:t>
            </a:r>
            <a:endParaRPr lang="en-US" sz="2800" dirty="0">
              <a:solidFill>
                <a:srgbClr val="000000"/>
              </a:solidFill>
            </a:endParaRPr>
          </a:p>
          <a:p>
            <a:pPr lvl="0"/>
            <a:r>
              <a:rPr lang="en-GB" sz="2800" dirty="0">
                <a:solidFill>
                  <a:srgbClr val="000000"/>
                </a:solidFill>
              </a:rPr>
              <a:t>The provider should use the </a:t>
            </a:r>
            <a:r>
              <a:rPr lang="en-GB" sz="2800" dirty="0" err="1">
                <a:solidFill>
                  <a:srgbClr val="000000"/>
                </a:solidFill>
              </a:rPr>
              <a:t>iNSC</a:t>
            </a:r>
            <a:r>
              <a:rPr lang="en-GB" sz="2800" dirty="0">
                <a:solidFill>
                  <a:srgbClr val="000000"/>
                </a:solidFill>
              </a:rPr>
              <a:t> steps and sample prompts as if he/she were counselling a real client.</a:t>
            </a:r>
            <a:endParaRPr lang="en-US" sz="2800" dirty="0">
              <a:solidFill>
                <a:srgbClr val="000000"/>
              </a:solidFill>
            </a:endParaRPr>
          </a:p>
          <a:p>
            <a:pPr lvl="0"/>
            <a:r>
              <a:rPr lang="en-GB" sz="2800" dirty="0">
                <a:solidFill>
                  <a:srgbClr val="000000"/>
                </a:solidFill>
              </a:rPr>
              <a:t>As you are practicing, I will observe and choose a pair perform. I will not tell you which pair I choose, so everyone must be prepared to perform.</a:t>
            </a:r>
            <a:endParaRPr lang="en-US" sz="2800" dirty="0">
              <a:solidFill>
                <a:srgbClr val="000000"/>
              </a:solidFill>
            </a:endParaRPr>
          </a:p>
          <a:p>
            <a:pPr lvl="0"/>
            <a:r>
              <a:rPr lang="en-GB" sz="2800" dirty="0">
                <a:solidFill>
                  <a:srgbClr val="000000"/>
                </a:solidFill>
              </a:rPr>
              <a:t>You will have 15 minutes to work.</a:t>
            </a:r>
            <a:endParaRPr lang="en-US" sz="2800" dirty="0">
              <a:solidFill>
                <a:srgbClr val="000000"/>
              </a:solidFill>
            </a:endParaRPr>
          </a:p>
          <a:p>
            <a:pPr marL="0" indent="0">
              <a:spcAft>
                <a:spcPts val="1200"/>
              </a:spcAft>
              <a:buNone/>
            </a:pPr>
            <a:endParaRPr lang="en-US" sz="2800" dirty="0"/>
          </a:p>
          <a:p>
            <a:pPr marL="0" indent="0">
              <a:spcAft>
                <a:spcPts val="1200"/>
              </a:spcAft>
              <a:buNone/>
            </a:pPr>
            <a:endParaRPr lang="en-US" sz="2800" b="1" dirty="0">
              <a:solidFill>
                <a:schemeClr val="tx1"/>
              </a:solidFill>
            </a:endParaRPr>
          </a:p>
        </p:txBody>
      </p:sp>
      <p:sp>
        <p:nvSpPr>
          <p:cNvPr id="6"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108</a:t>
            </a:fld>
            <a:endParaRPr lang="en-US" dirty="0"/>
          </a:p>
        </p:txBody>
      </p:sp>
    </p:spTree>
    <p:extLst>
      <p:ext uri="{BB962C8B-B14F-4D97-AF65-F5344CB8AC3E}">
        <p14:creationId xmlns:p14="http://schemas.microsoft.com/office/powerpoint/2010/main" val="320564725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5" y="317500"/>
            <a:ext cx="8810625" cy="858838"/>
          </a:xfrm>
        </p:spPr>
        <p:txBody>
          <a:bodyPr>
            <a:noAutofit/>
          </a:bodyPr>
          <a:lstStyle/>
          <a:p>
            <a:pPr>
              <a:lnSpc>
                <a:spcPct val="70000"/>
              </a:lnSpc>
            </a:pPr>
            <a:r>
              <a:rPr lang="en-US" dirty="0" smtClean="0"/>
              <a:t>iNSC Role-play 1 Debrief</a:t>
            </a:r>
            <a:endParaRPr lang="en-US" dirty="0"/>
          </a:p>
        </p:txBody>
      </p:sp>
      <p:sp>
        <p:nvSpPr>
          <p:cNvPr id="3" name="Content Placeholder 2"/>
          <p:cNvSpPr>
            <a:spLocks noGrp="1"/>
          </p:cNvSpPr>
          <p:nvPr>
            <p:ph sz="quarter" idx="10"/>
          </p:nvPr>
        </p:nvSpPr>
        <p:spPr/>
        <p:txBody>
          <a:bodyPr>
            <a:normAutofit/>
          </a:bodyPr>
          <a:lstStyle/>
          <a:p>
            <a:pPr lvl="0"/>
            <a:r>
              <a:rPr lang="en-GB" sz="2800" dirty="0">
                <a:solidFill>
                  <a:srgbClr val="000000"/>
                </a:solidFill>
              </a:rPr>
              <a:t>What did you learn by doing these role-plays?</a:t>
            </a:r>
            <a:endParaRPr lang="en-US" sz="2800" dirty="0">
              <a:solidFill>
                <a:srgbClr val="000000"/>
              </a:solidFill>
            </a:endParaRPr>
          </a:p>
          <a:p>
            <a:pPr lvl="0"/>
            <a:r>
              <a:rPr lang="en-GB" sz="2800" dirty="0">
                <a:solidFill>
                  <a:srgbClr val="000000"/>
                </a:solidFill>
              </a:rPr>
              <a:t>What worked best? Why?</a:t>
            </a:r>
            <a:endParaRPr lang="en-US" sz="2800" dirty="0">
              <a:solidFill>
                <a:srgbClr val="000000"/>
              </a:solidFill>
            </a:endParaRPr>
          </a:p>
          <a:p>
            <a:pPr lvl="0"/>
            <a:r>
              <a:rPr lang="en-GB" sz="2800" dirty="0">
                <a:solidFill>
                  <a:srgbClr val="000000"/>
                </a:solidFill>
              </a:rPr>
              <a:t>What was most challenging? Why?</a:t>
            </a:r>
            <a:endParaRPr lang="en-US" sz="2800" dirty="0">
              <a:solidFill>
                <a:srgbClr val="000000"/>
              </a:solidFill>
            </a:endParaRPr>
          </a:p>
          <a:p>
            <a:pPr lvl="0"/>
            <a:r>
              <a:rPr lang="en-GB" sz="2800" dirty="0">
                <a:solidFill>
                  <a:srgbClr val="000000"/>
                </a:solidFill>
              </a:rPr>
              <a:t>How could you address the challenges? What strategies would you use?</a:t>
            </a:r>
            <a:endParaRPr lang="en-US" sz="2800" dirty="0">
              <a:solidFill>
                <a:srgbClr val="000000"/>
              </a:solidFill>
            </a:endParaRPr>
          </a:p>
          <a:p>
            <a:pPr marL="0" indent="0">
              <a:spcAft>
                <a:spcPts val="1200"/>
              </a:spcAft>
              <a:buNone/>
            </a:pPr>
            <a:endParaRPr lang="en-US" sz="2800" dirty="0"/>
          </a:p>
          <a:p>
            <a:pPr marL="0" indent="0">
              <a:spcAft>
                <a:spcPts val="1200"/>
              </a:spcAft>
              <a:buNone/>
            </a:pPr>
            <a:endParaRPr lang="en-US" sz="2800" b="1" dirty="0">
              <a:solidFill>
                <a:schemeClr val="tx1"/>
              </a:solidFill>
            </a:endParaRPr>
          </a:p>
        </p:txBody>
      </p:sp>
      <p:sp>
        <p:nvSpPr>
          <p:cNvPr id="6"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109</a:t>
            </a:fld>
            <a:endParaRPr lang="en-US" dirty="0"/>
          </a:p>
        </p:txBody>
      </p:sp>
    </p:spTree>
    <p:extLst>
      <p:ext uri="{BB962C8B-B14F-4D97-AF65-F5344CB8AC3E}">
        <p14:creationId xmlns:p14="http://schemas.microsoft.com/office/powerpoint/2010/main" val="6061499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11</a:t>
            </a:fld>
            <a:endParaRPr lang="en-US" dirty="0"/>
          </a:p>
        </p:txBody>
      </p:sp>
      <p:sp>
        <p:nvSpPr>
          <p:cNvPr id="8" name="TextBox 7"/>
          <p:cNvSpPr txBox="1"/>
          <p:nvPr/>
        </p:nvSpPr>
        <p:spPr>
          <a:xfrm>
            <a:off x="410936" y="360856"/>
            <a:ext cx="8582635" cy="769441"/>
          </a:xfrm>
          <a:prstGeom prst="rect">
            <a:avLst/>
          </a:prstGeom>
          <a:noFill/>
        </p:spPr>
        <p:txBody>
          <a:bodyPr wrap="square" rtlCol="0">
            <a:spAutoFit/>
          </a:bodyPr>
          <a:lstStyle/>
          <a:p>
            <a:pPr algn="ctr"/>
            <a:r>
              <a:rPr lang="en-US" sz="4400" b="1" dirty="0" smtClean="0">
                <a:solidFill>
                  <a:schemeClr val="bg1"/>
                </a:solidFill>
                <a:latin typeface="Arial Narrow"/>
                <a:cs typeface="Arial Narrow"/>
              </a:rPr>
              <a:t>Module 1</a:t>
            </a:r>
            <a:endParaRPr lang="en-US" sz="4400" b="1" dirty="0">
              <a:solidFill>
                <a:schemeClr val="bg1"/>
              </a:solidFill>
              <a:latin typeface="Arial Narrow"/>
              <a:cs typeface="Arial Narrow"/>
            </a:endParaRPr>
          </a:p>
        </p:txBody>
      </p:sp>
      <p:sp>
        <p:nvSpPr>
          <p:cNvPr id="9" name="Pentagon 8"/>
          <p:cNvSpPr/>
          <p:nvPr/>
        </p:nvSpPr>
        <p:spPr>
          <a:xfrm>
            <a:off x="1145627" y="1508234"/>
            <a:ext cx="4162097" cy="977462"/>
          </a:xfrm>
          <a:prstGeom prst="homePlate">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326944" y="1732378"/>
            <a:ext cx="3255562" cy="523220"/>
          </a:xfrm>
          <a:prstGeom prst="rect">
            <a:avLst/>
          </a:prstGeom>
          <a:noFill/>
        </p:spPr>
        <p:txBody>
          <a:bodyPr wrap="square" rtlCol="0">
            <a:spAutoFit/>
          </a:bodyPr>
          <a:lstStyle/>
          <a:p>
            <a:r>
              <a:rPr lang="en-US" sz="2800" b="1" dirty="0" smtClean="0">
                <a:solidFill>
                  <a:schemeClr val="bg1"/>
                </a:solidFill>
              </a:rPr>
              <a:t>PrEP Basics</a:t>
            </a:r>
            <a:endParaRPr lang="en-US" sz="2800" b="1" dirty="0">
              <a:solidFill>
                <a:schemeClr val="bg1"/>
              </a:solidFill>
            </a:endParaRPr>
          </a:p>
        </p:txBody>
      </p:sp>
      <p:sp>
        <p:nvSpPr>
          <p:cNvPr id="20" name="TextBox 19"/>
          <p:cNvSpPr txBox="1"/>
          <p:nvPr/>
        </p:nvSpPr>
        <p:spPr>
          <a:xfrm>
            <a:off x="429986" y="1582533"/>
            <a:ext cx="573755" cy="784830"/>
          </a:xfrm>
          <a:prstGeom prst="rect">
            <a:avLst/>
          </a:prstGeom>
          <a:noFill/>
        </p:spPr>
        <p:txBody>
          <a:bodyPr wrap="square" rtlCol="0">
            <a:spAutoFit/>
          </a:bodyPr>
          <a:lstStyle/>
          <a:p>
            <a:r>
              <a:rPr lang="en-US" sz="4500" b="1" dirty="0" smtClean="0">
                <a:solidFill>
                  <a:schemeClr val="accent1"/>
                </a:solidFill>
              </a:rPr>
              <a:t>1</a:t>
            </a:r>
            <a:endParaRPr lang="en-US" sz="4500" b="1" dirty="0">
              <a:solidFill>
                <a:schemeClr val="accent1"/>
              </a:solidFill>
            </a:endParaRPr>
          </a:p>
        </p:txBody>
      </p:sp>
    </p:spTree>
    <p:extLst>
      <p:ext uri="{BB962C8B-B14F-4D97-AF65-F5344CB8AC3E}">
        <p14:creationId xmlns:p14="http://schemas.microsoft.com/office/powerpoint/2010/main" val="377121298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5" y="317500"/>
            <a:ext cx="8810625" cy="858838"/>
          </a:xfrm>
        </p:spPr>
        <p:txBody>
          <a:bodyPr>
            <a:noAutofit/>
          </a:bodyPr>
          <a:lstStyle/>
          <a:p>
            <a:pPr>
              <a:lnSpc>
                <a:spcPct val="70000"/>
              </a:lnSpc>
            </a:pPr>
            <a:r>
              <a:rPr lang="en-US" dirty="0" smtClean="0"/>
              <a:t>iNSC Role-play Performance Debrief</a:t>
            </a:r>
            <a:endParaRPr lang="en-US" dirty="0"/>
          </a:p>
        </p:txBody>
      </p:sp>
      <p:sp>
        <p:nvSpPr>
          <p:cNvPr id="3" name="Content Placeholder 2"/>
          <p:cNvSpPr>
            <a:spLocks noGrp="1"/>
          </p:cNvSpPr>
          <p:nvPr>
            <p:ph sz="quarter" idx="10"/>
          </p:nvPr>
        </p:nvSpPr>
        <p:spPr/>
        <p:txBody>
          <a:bodyPr>
            <a:normAutofit/>
          </a:bodyPr>
          <a:lstStyle/>
          <a:p>
            <a:pPr lvl="0"/>
            <a:r>
              <a:rPr lang="en-US" sz="2800" dirty="0">
                <a:solidFill>
                  <a:srgbClr val="000000"/>
                </a:solidFill>
              </a:rPr>
              <a:t>How well did the provider follow the iNSC steps?</a:t>
            </a:r>
          </a:p>
          <a:p>
            <a:pPr lvl="0"/>
            <a:r>
              <a:rPr lang="en-US" sz="2800" dirty="0">
                <a:solidFill>
                  <a:srgbClr val="000000"/>
                </a:solidFill>
              </a:rPr>
              <a:t>What types of prompts or strategies worked best? Why?</a:t>
            </a:r>
          </a:p>
          <a:p>
            <a:pPr lvl="0"/>
            <a:r>
              <a:rPr lang="en-US" sz="2800" dirty="0">
                <a:solidFill>
                  <a:srgbClr val="000000"/>
                </a:solidFill>
              </a:rPr>
              <a:t>What were the most challenging aspects of the counseling?</a:t>
            </a:r>
          </a:p>
          <a:p>
            <a:pPr lvl="0"/>
            <a:r>
              <a:rPr lang="en-US" sz="2800" dirty="0">
                <a:solidFill>
                  <a:srgbClr val="000000"/>
                </a:solidFill>
              </a:rPr>
              <a:t>How did the provider handle the challenges?</a:t>
            </a:r>
          </a:p>
          <a:p>
            <a:pPr lvl="0"/>
            <a:r>
              <a:rPr lang="en-US" sz="2800" dirty="0">
                <a:solidFill>
                  <a:srgbClr val="000000"/>
                </a:solidFill>
              </a:rPr>
              <a:t>What could the clinician improve the next time around?</a:t>
            </a:r>
          </a:p>
          <a:p>
            <a:pPr marL="0" indent="0">
              <a:spcAft>
                <a:spcPts val="1200"/>
              </a:spcAft>
              <a:buNone/>
            </a:pPr>
            <a:endParaRPr lang="en-US" sz="2800" dirty="0"/>
          </a:p>
          <a:p>
            <a:pPr marL="0" indent="0">
              <a:spcAft>
                <a:spcPts val="1200"/>
              </a:spcAft>
              <a:buNone/>
            </a:pPr>
            <a:endParaRPr lang="en-US" sz="2800" b="1" dirty="0">
              <a:solidFill>
                <a:schemeClr val="tx1"/>
              </a:solidFill>
            </a:endParaRPr>
          </a:p>
        </p:txBody>
      </p:sp>
      <p:sp>
        <p:nvSpPr>
          <p:cNvPr id="6"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110</a:t>
            </a:fld>
            <a:endParaRPr lang="en-US" dirty="0"/>
          </a:p>
        </p:txBody>
      </p:sp>
    </p:spTree>
    <p:extLst>
      <p:ext uri="{BB962C8B-B14F-4D97-AF65-F5344CB8AC3E}">
        <p14:creationId xmlns:p14="http://schemas.microsoft.com/office/powerpoint/2010/main" val="236131606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5" y="317500"/>
            <a:ext cx="8810625" cy="858838"/>
          </a:xfrm>
        </p:spPr>
        <p:txBody>
          <a:bodyPr>
            <a:noAutofit/>
          </a:bodyPr>
          <a:lstStyle/>
          <a:p>
            <a:pPr>
              <a:lnSpc>
                <a:spcPct val="70000"/>
              </a:lnSpc>
            </a:pPr>
            <a:r>
              <a:rPr lang="en-US" dirty="0" smtClean="0"/>
              <a:t>iNSC Role-play 2</a:t>
            </a:r>
            <a:endParaRPr lang="en-US" dirty="0"/>
          </a:p>
        </p:txBody>
      </p:sp>
      <p:sp>
        <p:nvSpPr>
          <p:cNvPr id="3" name="Content Placeholder 2"/>
          <p:cNvSpPr>
            <a:spLocks noGrp="1"/>
          </p:cNvSpPr>
          <p:nvPr>
            <p:ph sz="quarter" idx="10"/>
          </p:nvPr>
        </p:nvSpPr>
        <p:spPr/>
        <p:txBody>
          <a:bodyPr>
            <a:normAutofit fontScale="92500" lnSpcReduction="20000"/>
          </a:bodyPr>
          <a:lstStyle/>
          <a:p>
            <a:pPr lvl="0"/>
            <a:r>
              <a:rPr lang="en-GB" sz="2800" dirty="0">
                <a:solidFill>
                  <a:srgbClr val="000000"/>
                </a:solidFill>
              </a:rPr>
              <a:t>Find </a:t>
            </a:r>
            <a:r>
              <a:rPr lang="en-GB" sz="2800" dirty="0" err="1">
                <a:solidFill>
                  <a:srgbClr val="000000"/>
                </a:solidFill>
              </a:rPr>
              <a:t>iNSC</a:t>
            </a:r>
            <a:r>
              <a:rPr lang="en-GB" sz="2800" dirty="0">
                <a:solidFill>
                  <a:srgbClr val="000000"/>
                </a:solidFill>
              </a:rPr>
              <a:t> Role-play Scenario </a:t>
            </a:r>
            <a:r>
              <a:rPr lang="en-GB" sz="2800" dirty="0" smtClean="0">
                <a:solidFill>
                  <a:srgbClr val="000000"/>
                </a:solidFill>
              </a:rPr>
              <a:t>2 </a:t>
            </a:r>
            <a:r>
              <a:rPr lang="en-GB" sz="2800" dirty="0">
                <a:solidFill>
                  <a:srgbClr val="000000"/>
                </a:solidFill>
              </a:rPr>
              <a:t>in your manuals.</a:t>
            </a:r>
            <a:endParaRPr lang="en-US" sz="2800" dirty="0">
              <a:solidFill>
                <a:srgbClr val="000000"/>
              </a:solidFill>
            </a:endParaRPr>
          </a:p>
          <a:p>
            <a:pPr lvl="0"/>
            <a:r>
              <a:rPr lang="en-US" sz="2800" dirty="0">
                <a:solidFill>
                  <a:srgbClr val="000000"/>
                </a:solidFill>
              </a:rPr>
              <a:t>Participants who played the provider for Role-play Scenario 1 should play the client; those who played the client should play the provider </a:t>
            </a:r>
            <a:endParaRPr lang="en-US" sz="2800" dirty="0" smtClean="0">
              <a:solidFill>
                <a:srgbClr val="000000"/>
              </a:solidFill>
            </a:endParaRPr>
          </a:p>
          <a:p>
            <a:pPr lvl="0"/>
            <a:r>
              <a:rPr lang="en-GB" sz="2800" dirty="0" smtClean="0">
                <a:solidFill>
                  <a:srgbClr val="000000"/>
                </a:solidFill>
              </a:rPr>
              <a:t>Practice </a:t>
            </a:r>
            <a:r>
              <a:rPr lang="en-GB" sz="2800" dirty="0">
                <a:solidFill>
                  <a:srgbClr val="000000"/>
                </a:solidFill>
              </a:rPr>
              <a:t>a brief role-play. The client should answer using the information in </a:t>
            </a:r>
            <a:r>
              <a:rPr lang="en-GB" sz="2800" dirty="0" err="1">
                <a:solidFill>
                  <a:srgbClr val="000000"/>
                </a:solidFill>
              </a:rPr>
              <a:t>iNSC</a:t>
            </a:r>
            <a:r>
              <a:rPr lang="en-GB" sz="2800" dirty="0">
                <a:solidFill>
                  <a:srgbClr val="000000"/>
                </a:solidFill>
              </a:rPr>
              <a:t> Role-play Scenario </a:t>
            </a:r>
            <a:r>
              <a:rPr lang="en-GB" sz="2800" dirty="0" smtClean="0">
                <a:solidFill>
                  <a:srgbClr val="000000"/>
                </a:solidFill>
              </a:rPr>
              <a:t>2 </a:t>
            </a:r>
            <a:r>
              <a:rPr lang="en-GB" sz="2800" dirty="0">
                <a:solidFill>
                  <a:srgbClr val="000000"/>
                </a:solidFill>
              </a:rPr>
              <a:t>in your participant manual.</a:t>
            </a:r>
            <a:endParaRPr lang="en-US" sz="2800" dirty="0">
              <a:solidFill>
                <a:srgbClr val="000000"/>
              </a:solidFill>
            </a:endParaRPr>
          </a:p>
          <a:p>
            <a:pPr lvl="0"/>
            <a:r>
              <a:rPr lang="en-GB" sz="2800" dirty="0">
                <a:solidFill>
                  <a:srgbClr val="000000"/>
                </a:solidFill>
              </a:rPr>
              <a:t>The provider should use the </a:t>
            </a:r>
            <a:r>
              <a:rPr lang="en-GB" sz="2800" dirty="0" err="1">
                <a:solidFill>
                  <a:srgbClr val="000000"/>
                </a:solidFill>
              </a:rPr>
              <a:t>iNSC</a:t>
            </a:r>
            <a:r>
              <a:rPr lang="en-GB" sz="2800" dirty="0">
                <a:solidFill>
                  <a:srgbClr val="000000"/>
                </a:solidFill>
              </a:rPr>
              <a:t> steps and sample prompts as if he/she were counselling a real client.</a:t>
            </a:r>
            <a:endParaRPr lang="en-US" sz="2800" dirty="0">
              <a:solidFill>
                <a:srgbClr val="000000"/>
              </a:solidFill>
            </a:endParaRPr>
          </a:p>
          <a:p>
            <a:pPr lvl="0"/>
            <a:r>
              <a:rPr lang="en-GB" sz="2800" dirty="0">
                <a:solidFill>
                  <a:srgbClr val="000000"/>
                </a:solidFill>
              </a:rPr>
              <a:t>As you are practicing, I will observe and choose a pair perform. I will not tell you which pair I choose, so everyone must be prepared to perform.</a:t>
            </a:r>
            <a:endParaRPr lang="en-US" sz="2800" dirty="0">
              <a:solidFill>
                <a:srgbClr val="000000"/>
              </a:solidFill>
            </a:endParaRPr>
          </a:p>
          <a:p>
            <a:pPr lvl="0"/>
            <a:r>
              <a:rPr lang="en-GB" sz="2800" dirty="0">
                <a:solidFill>
                  <a:srgbClr val="000000"/>
                </a:solidFill>
              </a:rPr>
              <a:t>You will have 15 minutes to work.</a:t>
            </a:r>
            <a:endParaRPr lang="en-US" sz="2800" dirty="0">
              <a:solidFill>
                <a:srgbClr val="000000"/>
              </a:solidFill>
            </a:endParaRPr>
          </a:p>
          <a:p>
            <a:pPr marL="0" indent="0">
              <a:spcAft>
                <a:spcPts val="1200"/>
              </a:spcAft>
              <a:buNone/>
            </a:pPr>
            <a:endParaRPr lang="en-US" sz="2800" dirty="0"/>
          </a:p>
          <a:p>
            <a:pPr marL="0" indent="0">
              <a:spcAft>
                <a:spcPts val="1200"/>
              </a:spcAft>
              <a:buNone/>
            </a:pPr>
            <a:endParaRPr lang="en-US" sz="2800" b="1" dirty="0">
              <a:solidFill>
                <a:schemeClr val="tx1"/>
              </a:solidFill>
            </a:endParaRPr>
          </a:p>
        </p:txBody>
      </p:sp>
      <p:sp>
        <p:nvSpPr>
          <p:cNvPr id="6"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111</a:t>
            </a:fld>
            <a:endParaRPr lang="en-US" dirty="0"/>
          </a:p>
        </p:txBody>
      </p:sp>
    </p:spTree>
    <p:extLst>
      <p:ext uri="{BB962C8B-B14F-4D97-AF65-F5344CB8AC3E}">
        <p14:creationId xmlns:p14="http://schemas.microsoft.com/office/powerpoint/2010/main" val="98437035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5" y="317500"/>
            <a:ext cx="8810625" cy="858838"/>
          </a:xfrm>
        </p:spPr>
        <p:txBody>
          <a:bodyPr>
            <a:noAutofit/>
          </a:bodyPr>
          <a:lstStyle/>
          <a:p>
            <a:pPr>
              <a:lnSpc>
                <a:spcPct val="70000"/>
              </a:lnSpc>
            </a:pPr>
            <a:r>
              <a:rPr lang="en-US" dirty="0" smtClean="0"/>
              <a:t>iNSC Role-play 2 Debrief</a:t>
            </a:r>
            <a:endParaRPr lang="en-US" dirty="0"/>
          </a:p>
        </p:txBody>
      </p:sp>
      <p:sp>
        <p:nvSpPr>
          <p:cNvPr id="3" name="Content Placeholder 2"/>
          <p:cNvSpPr>
            <a:spLocks noGrp="1"/>
          </p:cNvSpPr>
          <p:nvPr>
            <p:ph sz="quarter" idx="10"/>
          </p:nvPr>
        </p:nvSpPr>
        <p:spPr/>
        <p:txBody>
          <a:bodyPr>
            <a:normAutofit/>
          </a:bodyPr>
          <a:lstStyle/>
          <a:p>
            <a:pPr lvl="0"/>
            <a:r>
              <a:rPr lang="en-GB" sz="2800" dirty="0">
                <a:solidFill>
                  <a:srgbClr val="000000"/>
                </a:solidFill>
              </a:rPr>
              <a:t>What did you learn by doing these role-plays?</a:t>
            </a:r>
            <a:endParaRPr lang="en-US" sz="2800" dirty="0">
              <a:solidFill>
                <a:srgbClr val="000000"/>
              </a:solidFill>
            </a:endParaRPr>
          </a:p>
          <a:p>
            <a:pPr lvl="0"/>
            <a:r>
              <a:rPr lang="en-GB" sz="2800" dirty="0">
                <a:solidFill>
                  <a:srgbClr val="000000"/>
                </a:solidFill>
              </a:rPr>
              <a:t>What worked best? Why?</a:t>
            </a:r>
            <a:endParaRPr lang="en-US" sz="2800" dirty="0">
              <a:solidFill>
                <a:srgbClr val="000000"/>
              </a:solidFill>
            </a:endParaRPr>
          </a:p>
          <a:p>
            <a:pPr lvl="0"/>
            <a:r>
              <a:rPr lang="en-GB" sz="2800" dirty="0">
                <a:solidFill>
                  <a:srgbClr val="000000"/>
                </a:solidFill>
              </a:rPr>
              <a:t>What was most challenging? Why?</a:t>
            </a:r>
            <a:endParaRPr lang="en-US" sz="2800" dirty="0">
              <a:solidFill>
                <a:srgbClr val="000000"/>
              </a:solidFill>
            </a:endParaRPr>
          </a:p>
          <a:p>
            <a:pPr lvl="0"/>
            <a:r>
              <a:rPr lang="en-GB" sz="2800" dirty="0">
                <a:solidFill>
                  <a:srgbClr val="000000"/>
                </a:solidFill>
              </a:rPr>
              <a:t>How could you address the challenges? What strategies would you use?</a:t>
            </a:r>
            <a:endParaRPr lang="en-US" sz="2800" dirty="0">
              <a:solidFill>
                <a:srgbClr val="000000"/>
              </a:solidFill>
            </a:endParaRPr>
          </a:p>
          <a:p>
            <a:pPr marL="0" indent="0">
              <a:spcAft>
                <a:spcPts val="1200"/>
              </a:spcAft>
              <a:buNone/>
            </a:pPr>
            <a:endParaRPr lang="en-US" sz="2800" dirty="0"/>
          </a:p>
          <a:p>
            <a:pPr marL="0" indent="0">
              <a:spcAft>
                <a:spcPts val="1200"/>
              </a:spcAft>
              <a:buNone/>
            </a:pPr>
            <a:endParaRPr lang="en-US" sz="2800" b="1" dirty="0">
              <a:solidFill>
                <a:schemeClr val="tx1"/>
              </a:solidFill>
            </a:endParaRPr>
          </a:p>
        </p:txBody>
      </p:sp>
      <p:sp>
        <p:nvSpPr>
          <p:cNvPr id="6"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112</a:t>
            </a:fld>
            <a:endParaRPr lang="en-US" dirty="0"/>
          </a:p>
        </p:txBody>
      </p:sp>
    </p:spTree>
    <p:extLst>
      <p:ext uri="{BB962C8B-B14F-4D97-AF65-F5344CB8AC3E}">
        <p14:creationId xmlns:p14="http://schemas.microsoft.com/office/powerpoint/2010/main" val="389882700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70000"/>
              </a:lnSpc>
            </a:pPr>
            <a:r>
              <a:rPr lang="en-US" sz="3900" b="1" dirty="0" smtClean="0"/>
              <a:t>Key Initial Visit Consideration:</a:t>
            </a:r>
            <a:br>
              <a:rPr lang="en-US" sz="3900" b="1" dirty="0" smtClean="0"/>
            </a:br>
            <a:r>
              <a:rPr lang="en-US" sz="3900" b="1" dirty="0" smtClean="0"/>
              <a:t>Drug Supply</a:t>
            </a:r>
            <a:endParaRPr lang="en-US" sz="3900" b="1" dirty="0"/>
          </a:p>
        </p:txBody>
      </p:sp>
      <p:sp>
        <p:nvSpPr>
          <p:cNvPr id="10" name="Content Placeholder 9"/>
          <p:cNvSpPr>
            <a:spLocks noGrp="1"/>
          </p:cNvSpPr>
          <p:nvPr>
            <p:ph sz="quarter" idx="10"/>
          </p:nvPr>
        </p:nvSpPr>
        <p:spPr/>
        <p:txBody>
          <a:bodyPr>
            <a:normAutofit/>
          </a:bodyPr>
          <a:lstStyle/>
          <a:p>
            <a:r>
              <a:rPr lang="en-US" sz="3000" dirty="0">
                <a:solidFill>
                  <a:schemeClr val="tx1"/>
                </a:solidFill>
              </a:rPr>
              <a:t>Providing an </a:t>
            </a:r>
            <a:r>
              <a:rPr lang="en-US" sz="3000" b="1" dirty="0">
                <a:solidFill>
                  <a:schemeClr val="tx1"/>
                </a:solidFill>
              </a:rPr>
              <a:t>extra month’s supply of medication at the first visit</a:t>
            </a:r>
            <a:r>
              <a:rPr lang="en-US" sz="3000" dirty="0">
                <a:solidFill>
                  <a:schemeClr val="tx1"/>
                </a:solidFill>
              </a:rPr>
              <a:t> will assure an adequate supply for daily dosing until the next visit</a:t>
            </a:r>
            <a:r>
              <a:rPr lang="en-US" sz="3000" dirty="0" smtClean="0">
                <a:solidFill>
                  <a:schemeClr val="tx1"/>
                </a:solidFill>
              </a:rPr>
              <a:t>.</a:t>
            </a:r>
          </a:p>
          <a:p>
            <a:endParaRPr lang="en-US" sz="500" dirty="0">
              <a:solidFill>
                <a:schemeClr val="tx1"/>
              </a:solidFill>
            </a:endParaRPr>
          </a:p>
          <a:p>
            <a:r>
              <a:rPr lang="en-US" sz="3000" dirty="0" smtClean="0">
                <a:solidFill>
                  <a:schemeClr val="tx1"/>
                </a:solidFill>
              </a:rPr>
              <a:t>This </a:t>
            </a:r>
            <a:r>
              <a:rPr lang="en-US" sz="3000" dirty="0">
                <a:solidFill>
                  <a:schemeClr val="tx1"/>
                </a:solidFill>
              </a:rPr>
              <a:t>is important in case the follow-up visit is delayed for any reason.</a:t>
            </a:r>
          </a:p>
          <a:p>
            <a:endParaRPr lang="en-US" dirty="0"/>
          </a:p>
        </p:txBody>
      </p:sp>
      <p:sp>
        <p:nvSpPr>
          <p:cNvPr id="8" name="TextBox 7"/>
          <p:cNvSpPr txBox="1">
            <a:spLocks noChangeArrowheads="1"/>
          </p:cNvSpPr>
          <p:nvPr/>
        </p:nvSpPr>
        <p:spPr bwMode="auto">
          <a:xfrm>
            <a:off x="574814" y="4572000"/>
            <a:ext cx="8233437" cy="830997"/>
          </a:xfrm>
          <a:prstGeom prst="rect">
            <a:avLst/>
          </a:prstGeom>
          <a:solidFill>
            <a:schemeClr val="accent2"/>
          </a:solidFill>
          <a:ln>
            <a:noFill/>
          </a:ln>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a:r>
              <a:rPr lang="en-US" b="1" dirty="0" smtClean="0">
                <a:solidFill>
                  <a:schemeClr val="bg1"/>
                </a:solidFill>
                <a:latin typeface="Garamond" panose="02020404030301010803" pitchFamily="18" charset="0"/>
              </a:rPr>
              <a:t>Patients who have some medication supply in reserve</a:t>
            </a:r>
          </a:p>
          <a:p>
            <a:pPr algn="ctr"/>
            <a:r>
              <a:rPr lang="en-US" b="1" dirty="0" smtClean="0">
                <a:solidFill>
                  <a:schemeClr val="bg1"/>
                </a:solidFill>
                <a:latin typeface="Garamond" panose="02020404030301010803" pitchFamily="18" charset="0"/>
              </a:rPr>
              <a:t>tend to show better adherence!</a:t>
            </a:r>
            <a:endParaRPr lang="en-US" b="1" dirty="0">
              <a:solidFill>
                <a:schemeClr val="bg1"/>
              </a:solidFill>
              <a:latin typeface="Garamond" panose="02020404030301010803" pitchFamily="18" charset="0"/>
            </a:endParaRPr>
          </a:p>
        </p:txBody>
      </p:sp>
      <p:sp>
        <p:nvSpPr>
          <p:cNvPr id="7"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113</a:t>
            </a:fld>
            <a:endParaRPr lang="en-US" dirty="0"/>
          </a:p>
        </p:txBody>
      </p:sp>
    </p:spTree>
    <p:extLst>
      <p:ext uri="{BB962C8B-B14F-4D97-AF65-F5344CB8AC3E}">
        <p14:creationId xmlns:p14="http://schemas.microsoft.com/office/powerpoint/2010/main" val="150676408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225" y="38642"/>
            <a:ext cx="5417004" cy="66828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0" y="0"/>
            <a:ext cx="254000" cy="6858000"/>
          </a:xfrm>
          <a:prstGeom prst="rect">
            <a:avLst/>
          </a:prstGeom>
          <a:solidFill>
            <a:schemeClr val="accent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114</a:t>
            </a:fld>
            <a:endParaRPr lang="en-US" dirty="0"/>
          </a:p>
        </p:txBody>
      </p:sp>
    </p:spTree>
    <p:extLst>
      <p:ext uri="{BB962C8B-B14F-4D97-AF65-F5344CB8AC3E}">
        <p14:creationId xmlns:p14="http://schemas.microsoft.com/office/powerpoint/2010/main" val="63364430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LUNCH</a:t>
            </a:r>
            <a:endParaRPr lang="en-US" dirty="0"/>
          </a:p>
        </p:txBody>
      </p:sp>
      <p:pic>
        <p:nvPicPr>
          <p:cNvPr id="4" name="Content Placeholder 3" descr="LUNCH image.png"/>
          <p:cNvPicPr>
            <a:picLocks noGrp="1" noChangeAspect="1"/>
          </p:cNvPicPr>
          <p:nvPr>
            <p:ph sz="quarter" idx="10"/>
          </p:nvPr>
        </p:nvPicPr>
        <p:blipFill>
          <a:blip r:embed="rId3">
            <a:extLst>
              <a:ext uri="{28A0092B-C50C-407E-A947-70E740481C1C}">
                <a14:useLocalDpi xmlns:a14="http://schemas.microsoft.com/office/drawing/2010/main" val="0"/>
              </a:ext>
            </a:extLst>
          </a:blip>
          <a:srcRect l="-34463" r="-34463"/>
          <a:stretch>
            <a:fillRect/>
          </a:stretch>
        </p:blipFill>
        <p:spPr>
          <a:xfrm>
            <a:off x="995399" y="1867309"/>
            <a:ext cx="7000650" cy="4159337"/>
          </a:xfrm>
        </p:spPr>
      </p:pic>
    </p:spTree>
    <p:extLst>
      <p:ext uri="{BB962C8B-B14F-4D97-AF65-F5344CB8AC3E}">
        <p14:creationId xmlns:p14="http://schemas.microsoft.com/office/powerpoint/2010/main" val="322454934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 Follow-up </a:t>
            </a:r>
            <a:r>
              <a:rPr lang="en-US" dirty="0"/>
              <a:t>V</a:t>
            </a:r>
            <a:r>
              <a:rPr lang="en-US" dirty="0" smtClean="0"/>
              <a:t>isits</a:t>
            </a:r>
            <a:endParaRPr lang="en-US" dirty="0"/>
          </a:p>
        </p:txBody>
      </p:sp>
      <p:sp>
        <p:nvSpPr>
          <p:cNvPr id="3" name="Content Placeholder 2"/>
          <p:cNvSpPr>
            <a:spLocks noGrp="1"/>
          </p:cNvSpPr>
          <p:nvPr>
            <p:ph sz="quarter" idx="10"/>
          </p:nvPr>
        </p:nvSpPr>
        <p:spPr/>
        <p:txBody>
          <a:bodyPr>
            <a:normAutofit fontScale="92500" lnSpcReduction="20000"/>
          </a:bodyPr>
          <a:lstStyle/>
          <a:p>
            <a:pPr>
              <a:spcAft>
                <a:spcPts val="1200"/>
              </a:spcAft>
            </a:pPr>
            <a:r>
              <a:rPr lang="en-US" sz="3100" dirty="0" smtClean="0">
                <a:solidFill>
                  <a:schemeClr val="tx1"/>
                </a:solidFill>
              </a:rPr>
              <a:t>Clients on PrEP require regular visits with the health provider.</a:t>
            </a:r>
          </a:p>
          <a:p>
            <a:pPr>
              <a:spcAft>
                <a:spcPts val="1200"/>
              </a:spcAft>
            </a:pPr>
            <a:r>
              <a:rPr lang="en-US" sz="3100" dirty="0" smtClean="0">
                <a:solidFill>
                  <a:schemeClr val="tx1"/>
                </a:solidFill>
              </a:rPr>
              <a:t>Programs should decide on the optimal frequency of visits for monitoring PrEP use.</a:t>
            </a:r>
          </a:p>
          <a:p>
            <a:pPr>
              <a:spcAft>
                <a:spcPts val="1200"/>
              </a:spcAft>
            </a:pPr>
            <a:r>
              <a:rPr lang="en-US" sz="3100" dirty="0" smtClean="0">
                <a:solidFill>
                  <a:schemeClr val="tx1"/>
                </a:solidFill>
              </a:rPr>
              <a:t>It is suggested to have a follow- up visit:</a:t>
            </a:r>
          </a:p>
          <a:p>
            <a:pPr lvl="1">
              <a:spcAft>
                <a:spcPts val="1200"/>
              </a:spcAft>
            </a:pPr>
            <a:r>
              <a:rPr lang="en-US" sz="3100" dirty="0" smtClean="0">
                <a:solidFill>
                  <a:schemeClr val="tx1"/>
                </a:solidFill>
              </a:rPr>
              <a:t>one month after initiating PrEP, and</a:t>
            </a:r>
          </a:p>
          <a:p>
            <a:pPr lvl="1">
              <a:spcAft>
                <a:spcPts val="1200"/>
              </a:spcAft>
            </a:pPr>
            <a:r>
              <a:rPr lang="en-US" sz="3100" dirty="0">
                <a:solidFill>
                  <a:schemeClr val="tx1"/>
                </a:solidFill>
              </a:rPr>
              <a:t>t</a:t>
            </a:r>
            <a:r>
              <a:rPr lang="en-US" sz="3100" dirty="0" smtClean="0">
                <a:solidFill>
                  <a:schemeClr val="tx1"/>
                </a:solidFill>
              </a:rPr>
              <a:t>hereafter every three months.</a:t>
            </a:r>
          </a:p>
          <a:p>
            <a:pPr>
              <a:spcAft>
                <a:spcPts val="1200"/>
              </a:spcAft>
            </a:pPr>
            <a:r>
              <a:rPr lang="en-US" sz="3100" dirty="0" smtClean="0">
                <a:solidFill>
                  <a:schemeClr val="tx1"/>
                </a:solidFill>
              </a:rPr>
              <a:t>Outside regular monitoring visits, clients should also consult if they have severe adverse events or signs/symptoms of AHI.</a:t>
            </a: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116</a:t>
            </a:fld>
            <a:endParaRPr lang="en-US" dirty="0"/>
          </a:p>
        </p:txBody>
      </p:sp>
    </p:spTree>
    <p:extLst>
      <p:ext uri="{BB962C8B-B14F-4D97-AF65-F5344CB8AC3E}">
        <p14:creationId xmlns:p14="http://schemas.microsoft.com/office/powerpoint/2010/main" val="278792144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70000"/>
              </a:lnSpc>
            </a:pPr>
            <a:r>
              <a:rPr lang="en-US" sz="4000" dirty="0" smtClean="0"/>
              <a:t>Follow-Up </a:t>
            </a:r>
            <a:r>
              <a:rPr lang="en-US" sz="4000" dirty="0" err="1" smtClean="0"/>
              <a:t>PrEP</a:t>
            </a:r>
            <a:r>
              <a:rPr lang="en-US" sz="4000" dirty="0" smtClean="0"/>
              <a:t> Visit</a:t>
            </a:r>
            <a:br>
              <a:rPr lang="en-US" sz="4000" dirty="0" smtClean="0"/>
            </a:br>
            <a:r>
              <a:rPr lang="en-US" sz="4000" dirty="0" smtClean="0"/>
              <a:t>Procedures</a:t>
            </a:r>
            <a:endParaRPr lang="en-US" sz="4000" dirty="0"/>
          </a:p>
        </p:txBody>
      </p:sp>
      <p:graphicFrame>
        <p:nvGraphicFramePr>
          <p:cNvPr id="7" name="Table 6"/>
          <p:cNvGraphicFramePr>
            <a:graphicFrameLocks noGrp="1"/>
          </p:cNvGraphicFramePr>
          <p:nvPr>
            <p:extLst>
              <p:ext uri="{D42A27DB-BD31-4B8C-83A1-F6EECF244321}">
                <p14:modId xmlns:p14="http://schemas.microsoft.com/office/powerpoint/2010/main" val="1343288247"/>
              </p:ext>
            </p:extLst>
          </p:nvPr>
        </p:nvGraphicFramePr>
        <p:xfrm>
          <a:off x="495016" y="1527129"/>
          <a:ext cx="8420384" cy="4863346"/>
        </p:xfrm>
        <a:graphic>
          <a:graphicData uri="http://schemas.openxmlformats.org/drawingml/2006/table">
            <a:tbl>
              <a:tblPr firstRow="1" bandRow="1">
                <a:tableStyleId>{B301B821-A1FF-4177-AEE7-76D212191A09}</a:tableStyleId>
              </a:tblPr>
              <a:tblGrid>
                <a:gridCol w="2215213">
                  <a:extLst>
                    <a:ext uri="{9D8B030D-6E8A-4147-A177-3AD203B41FA5}">
                      <a16:colId xmlns:a16="http://schemas.microsoft.com/office/drawing/2014/main" val="20000"/>
                    </a:ext>
                  </a:extLst>
                </a:gridCol>
                <a:gridCol w="6205171">
                  <a:extLst>
                    <a:ext uri="{9D8B030D-6E8A-4147-A177-3AD203B41FA5}">
                      <a16:colId xmlns:a16="http://schemas.microsoft.com/office/drawing/2014/main" val="20001"/>
                    </a:ext>
                  </a:extLst>
                </a:gridCol>
              </a:tblGrid>
              <a:tr h="463348">
                <a:tc>
                  <a:txBody>
                    <a:bodyPr/>
                    <a:lstStyle/>
                    <a:p>
                      <a:pPr algn="ctr"/>
                      <a:r>
                        <a:rPr lang="en-US" sz="2000" dirty="0" smtClean="0">
                          <a:latin typeface="Garamond"/>
                          <a:cs typeface="Garamond"/>
                        </a:rPr>
                        <a:t>Intervention</a:t>
                      </a:r>
                      <a:endParaRPr lang="en-US" sz="2000" dirty="0">
                        <a:solidFill>
                          <a:schemeClr val="tx1"/>
                        </a:solidFill>
                        <a:latin typeface="Garamond"/>
                        <a:cs typeface="Garamond"/>
                      </a:endParaRPr>
                    </a:p>
                  </a:txBody>
                  <a:tcPr/>
                </a:tc>
                <a:tc>
                  <a:txBody>
                    <a:bodyPr/>
                    <a:lstStyle/>
                    <a:p>
                      <a:pPr algn="ctr"/>
                      <a:r>
                        <a:rPr lang="en-US" sz="2000" dirty="0" smtClean="0">
                          <a:latin typeface="Garamond"/>
                          <a:cs typeface="Garamond"/>
                        </a:rPr>
                        <a:t>Schedule following PrEP initiation</a:t>
                      </a:r>
                      <a:endParaRPr lang="en-US" sz="2000" dirty="0">
                        <a:solidFill>
                          <a:schemeClr val="tx1"/>
                        </a:solidFill>
                        <a:latin typeface="Garamond"/>
                        <a:cs typeface="Garamond"/>
                      </a:endParaRPr>
                    </a:p>
                  </a:txBody>
                  <a:tcPr/>
                </a:tc>
                <a:extLst>
                  <a:ext uri="{0D108BD9-81ED-4DB2-BD59-A6C34878D82A}">
                    <a16:rowId xmlns:a16="http://schemas.microsoft.com/office/drawing/2014/main" val="10000"/>
                  </a:ext>
                </a:extLst>
              </a:tr>
              <a:tr h="977716">
                <a:tc>
                  <a:txBody>
                    <a:bodyPr/>
                    <a:lstStyle/>
                    <a:p>
                      <a:r>
                        <a:rPr lang="en-US" sz="2000" dirty="0" smtClean="0">
                          <a:latin typeface="Garamond"/>
                          <a:cs typeface="Garamond"/>
                        </a:rPr>
                        <a:t>Confirmation of HIV-negative</a:t>
                      </a:r>
                      <a:r>
                        <a:rPr lang="en-US" sz="2000" baseline="0" dirty="0" smtClean="0">
                          <a:latin typeface="Garamond"/>
                          <a:cs typeface="Garamond"/>
                        </a:rPr>
                        <a:t> status</a:t>
                      </a:r>
                      <a:endParaRPr lang="en-US" sz="2000" b="1" dirty="0">
                        <a:latin typeface="Garamond"/>
                        <a:cs typeface="Garamond"/>
                      </a:endParaRPr>
                    </a:p>
                  </a:txBody>
                  <a:tcPr/>
                </a:tc>
                <a:tc>
                  <a:txBody>
                    <a:bodyPr/>
                    <a:lstStyle/>
                    <a:p>
                      <a:pPr marL="285750" indent="-285750">
                        <a:buFont typeface="Arial"/>
                        <a:buChar char="•"/>
                      </a:pPr>
                      <a:r>
                        <a:rPr lang="en-US" sz="2000" dirty="0" smtClean="0">
                          <a:latin typeface="Garamond"/>
                          <a:cs typeface="Garamond"/>
                        </a:rPr>
                        <a:t>Every three months (consider also testing at one month if HIV RNA or antigen testing was not performed before starting PrEP)</a:t>
                      </a:r>
                      <a:endParaRPr lang="en-US" sz="2000" dirty="0">
                        <a:latin typeface="Garamond"/>
                        <a:cs typeface="Garamond"/>
                      </a:endParaRPr>
                    </a:p>
                  </a:txBody>
                  <a:tcPr/>
                </a:tc>
                <a:extLst>
                  <a:ext uri="{0D108BD9-81ED-4DB2-BD59-A6C34878D82A}">
                    <a16:rowId xmlns:a16="http://schemas.microsoft.com/office/drawing/2014/main" val="10001"/>
                  </a:ext>
                </a:extLst>
              </a:tr>
              <a:tr h="681438">
                <a:tc>
                  <a:txBody>
                    <a:bodyPr/>
                    <a:lstStyle/>
                    <a:p>
                      <a:r>
                        <a:rPr lang="en-US" sz="2000" dirty="0" smtClean="0">
                          <a:latin typeface="Garamond"/>
                          <a:cs typeface="Garamond"/>
                        </a:rPr>
                        <a:t>Address side-effects</a:t>
                      </a:r>
                      <a:endParaRPr lang="en-US" sz="2000" b="1" dirty="0">
                        <a:latin typeface="Garamond"/>
                        <a:cs typeface="Garamond"/>
                      </a:endParaRPr>
                    </a:p>
                  </a:txBody>
                  <a:tcPr/>
                </a:tc>
                <a:tc>
                  <a:txBody>
                    <a:bodyPr/>
                    <a:lstStyle/>
                    <a:p>
                      <a:pPr marL="285750" indent="-285750">
                        <a:buFont typeface="Arial"/>
                        <a:buChar char="•"/>
                      </a:pPr>
                      <a:r>
                        <a:rPr lang="en-US" sz="2000" dirty="0" smtClean="0">
                          <a:latin typeface="Garamond"/>
                          <a:cs typeface="Garamond"/>
                        </a:rPr>
                        <a:t>Every visit</a:t>
                      </a:r>
                      <a:endParaRPr lang="en-US" sz="2000" dirty="0">
                        <a:latin typeface="Garamond"/>
                        <a:cs typeface="Garamond"/>
                      </a:endParaRPr>
                    </a:p>
                  </a:txBody>
                  <a:tcPr/>
                </a:tc>
                <a:extLst>
                  <a:ext uri="{0D108BD9-81ED-4DB2-BD59-A6C34878D82A}">
                    <a16:rowId xmlns:a16="http://schemas.microsoft.com/office/drawing/2014/main" val="10002"/>
                  </a:ext>
                </a:extLst>
              </a:tr>
              <a:tr h="681438">
                <a:tc>
                  <a:txBody>
                    <a:bodyPr/>
                    <a:lstStyle/>
                    <a:p>
                      <a:r>
                        <a:rPr lang="en-US" sz="2000" dirty="0" smtClean="0">
                          <a:latin typeface="Garamond"/>
                          <a:cs typeface="Garamond"/>
                        </a:rPr>
                        <a:t>Brief</a:t>
                      </a:r>
                      <a:r>
                        <a:rPr lang="en-US" sz="2000" baseline="0" dirty="0" smtClean="0">
                          <a:latin typeface="Garamond"/>
                          <a:cs typeface="Garamond"/>
                        </a:rPr>
                        <a:t> adherence counseling</a:t>
                      </a:r>
                      <a:endParaRPr lang="en-US" sz="2000" b="1" dirty="0">
                        <a:latin typeface="Garamond"/>
                        <a:cs typeface="Garamond"/>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2000" dirty="0" smtClean="0">
                          <a:latin typeface="Garamond"/>
                          <a:cs typeface="Garamond"/>
                        </a:rPr>
                        <a:t>Every visit</a:t>
                      </a:r>
                    </a:p>
                    <a:p>
                      <a:endParaRPr lang="en-US" sz="2000" dirty="0">
                        <a:latin typeface="Garamond"/>
                        <a:cs typeface="Garamond"/>
                      </a:endParaRPr>
                    </a:p>
                  </a:txBody>
                  <a:tcPr/>
                </a:tc>
                <a:extLst>
                  <a:ext uri="{0D108BD9-81ED-4DB2-BD59-A6C34878D82A}">
                    <a16:rowId xmlns:a16="http://schemas.microsoft.com/office/drawing/2014/main" val="10003"/>
                  </a:ext>
                </a:extLst>
              </a:tr>
              <a:tr h="977716">
                <a:tc>
                  <a:txBody>
                    <a:bodyPr/>
                    <a:lstStyle/>
                    <a:p>
                      <a:r>
                        <a:rPr lang="en-US" sz="2000" dirty="0" smtClean="0">
                          <a:latin typeface="Garamond"/>
                          <a:cs typeface="Garamond"/>
                        </a:rPr>
                        <a:t>Estimated creatinine clearance</a:t>
                      </a:r>
                      <a:endParaRPr lang="en-US" sz="2000" b="1" dirty="0">
                        <a:latin typeface="Garamond"/>
                        <a:cs typeface="Garamond"/>
                      </a:endParaRPr>
                    </a:p>
                  </a:txBody>
                  <a:tcPr/>
                </a:tc>
                <a:tc>
                  <a:txBody>
                    <a:bodyPr/>
                    <a:lstStyle/>
                    <a:p>
                      <a:pPr marL="285750" indent="-285750">
                        <a:buFont typeface="Arial"/>
                        <a:buChar char="•"/>
                      </a:pPr>
                      <a:r>
                        <a:rPr lang="en-US" sz="2000" dirty="0" smtClean="0">
                          <a:latin typeface="Garamond"/>
                          <a:cs typeface="Garamond"/>
                        </a:rPr>
                        <a:t>At least every six</a:t>
                      </a:r>
                      <a:r>
                        <a:rPr lang="en-US" sz="2000" baseline="0" dirty="0" smtClean="0">
                          <a:latin typeface="Garamond"/>
                          <a:cs typeface="Garamond"/>
                        </a:rPr>
                        <a:t> months, or more frequently if there is a history of conditions affecting the kidney, such as diabetes or hypertension</a:t>
                      </a:r>
                      <a:endParaRPr lang="en-US" sz="2000" dirty="0">
                        <a:latin typeface="Garamond"/>
                        <a:cs typeface="Garamond"/>
                      </a:endParaRPr>
                    </a:p>
                  </a:txBody>
                  <a:tcPr/>
                </a:tc>
                <a:extLst>
                  <a:ext uri="{0D108BD9-81ED-4DB2-BD59-A6C34878D82A}">
                    <a16:rowId xmlns:a16="http://schemas.microsoft.com/office/drawing/2014/main" val="10004"/>
                  </a:ext>
                </a:extLst>
              </a:tr>
              <a:tr h="977716">
                <a:tc gridSpan="2">
                  <a:txBody>
                    <a:bodyPr/>
                    <a:lstStyle/>
                    <a:p>
                      <a:pPr marL="285750" indent="-285750">
                        <a:buFont typeface="Arial"/>
                        <a:buChar char="•"/>
                      </a:pPr>
                      <a:r>
                        <a:rPr lang="en-US" sz="2000" dirty="0" smtClean="0">
                          <a:latin typeface="Garamond"/>
                          <a:cs typeface="Garamond"/>
                        </a:rPr>
                        <a:t>Provide STI screening, condoms,</a:t>
                      </a:r>
                      <a:r>
                        <a:rPr lang="en-US" sz="2000" baseline="0" dirty="0" smtClean="0">
                          <a:latin typeface="Garamond"/>
                          <a:cs typeface="Garamond"/>
                        </a:rPr>
                        <a:t> contraception as needed.</a:t>
                      </a:r>
                    </a:p>
                    <a:p>
                      <a:pPr marL="285750" indent="-285750">
                        <a:buFont typeface="Arial"/>
                        <a:buChar char="•"/>
                      </a:pPr>
                      <a:r>
                        <a:rPr lang="en-US" sz="2000" baseline="0" dirty="0" smtClean="0">
                          <a:latin typeface="Garamond"/>
                          <a:cs typeface="Garamond"/>
                        </a:rPr>
                        <a:t>Counsel regarding symptoms of acute HIV infection, and to come back as soon as possible for evaluation if these symptoms occur.</a:t>
                      </a:r>
                    </a:p>
                  </a:txBody>
                  <a:tcPr/>
                </a:tc>
                <a:tc hMerge="1">
                  <a:txBody>
                    <a:bodyPr/>
                    <a:lstStyle/>
                    <a:p>
                      <a:endParaRPr lang="en-US" dirty="0"/>
                    </a:p>
                  </a:txBody>
                  <a:tcPr/>
                </a:tc>
                <a:extLst>
                  <a:ext uri="{0D108BD9-81ED-4DB2-BD59-A6C34878D82A}">
                    <a16:rowId xmlns:a16="http://schemas.microsoft.com/office/drawing/2014/main" val="10005"/>
                  </a:ext>
                </a:extLst>
              </a:tr>
            </a:tbl>
          </a:graphicData>
        </a:graphic>
      </p:graphicFrame>
      <p:sp>
        <p:nvSpPr>
          <p:cNvPr id="6"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117</a:t>
            </a:fld>
            <a:endParaRPr lang="en-US" dirty="0"/>
          </a:p>
        </p:txBody>
      </p:sp>
    </p:spTree>
    <p:extLst>
      <p:ext uri="{BB962C8B-B14F-4D97-AF65-F5344CB8AC3E}">
        <p14:creationId xmlns:p14="http://schemas.microsoft.com/office/powerpoint/2010/main" val="43880602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Repeat HIV Testing </a:t>
            </a:r>
            <a:endParaRPr lang="en-US" dirty="0"/>
          </a:p>
        </p:txBody>
      </p:sp>
      <p:sp>
        <p:nvSpPr>
          <p:cNvPr id="3" name="Content Placeholder 2"/>
          <p:cNvSpPr>
            <a:spLocks noGrp="1"/>
          </p:cNvSpPr>
          <p:nvPr>
            <p:ph sz="quarter" idx="10"/>
          </p:nvPr>
        </p:nvSpPr>
        <p:spPr/>
        <p:txBody>
          <a:bodyPr>
            <a:noAutofit/>
          </a:bodyPr>
          <a:lstStyle/>
          <a:p>
            <a:pPr>
              <a:spcBef>
                <a:spcPts val="0"/>
              </a:spcBef>
              <a:spcAft>
                <a:spcPts val="1200"/>
              </a:spcAft>
            </a:pPr>
            <a:r>
              <a:rPr lang="en-US" sz="2400" dirty="0" smtClean="0">
                <a:solidFill>
                  <a:schemeClr val="tx1"/>
                </a:solidFill>
              </a:rPr>
              <a:t>Repeat HIV </a:t>
            </a:r>
            <a:r>
              <a:rPr lang="en-US" sz="2400" dirty="0">
                <a:solidFill>
                  <a:schemeClr val="tx1"/>
                </a:solidFill>
              </a:rPr>
              <a:t>testing </a:t>
            </a:r>
            <a:r>
              <a:rPr lang="en-US" sz="2400" dirty="0" smtClean="0">
                <a:solidFill>
                  <a:schemeClr val="tx1"/>
                </a:solidFill>
              </a:rPr>
              <a:t>is needed to </a:t>
            </a:r>
            <a:r>
              <a:rPr lang="en-US" sz="2400" dirty="0">
                <a:solidFill>
                  <a:schemeClr val="tx1"/>
                </a:solidFill>
              </a:rPr>
              <a:t>inform decisions </a:t>
            </a:r>
            <a:r>
              <a:rPr lang="en-US" sz="2400" dirty="0" smtClean="0">
                <a:solidFill>
                  <a:schemeClr val="tx1"/>
                </a:solidFill>
              </a:rPr>
              <a:t>on </a:t>
            </a:r>
            <a:r>
              <a:rPr lang="en-US" sz="2400" dirty="0">
                <a:solidFill>
                  <a:schemeClr val="tx1"/>
                </a:solidFill>
              </a:rPr>
              <a:t>whether to continue or discontinue </a:t>
            </a:r>
            <a:r>
              <a:rPr lang="en-US" sz="2400" dirty="0" err="1" smtClean="0">
                <a:solidFill>
                  <a:schemeClr val="tx1"/>
                </a:solidFill>
              </a:rPr>
              <a:t>PrEP.</a:t>
            </a:r>
            <a:endParaRPr lang="en-US" sz="2400" dirty="0" smtClean="0">
              <a:solidFill>
                <a:schemeClr val="tx1"/>
              </a:solidFill>
            </a:endParaRPr>
          </a:p>
          <a:p>
            <a:pPr>
              <a:spcBef>
                <a:spcPts val="0"/>
              </a:spcBef>
              <a:spcAft>
                <a:spcPts val="1200"/>
              </a:spcAft>
            </a:pPr>
            <a:r>
              <a:rPr lang="en-US" sz="2400" dirty="0" smtClean="0">
                <a:solidFill>
                  <a:schemeClr val="tx1"/>
                </a:solidFill>
              </a:rPr>
              <a:t>Repeat HIV testing (using national guidelines):</a:t>
            </a:r>
          </a:p>
          <a:p>
            <a:pPr lvl="1">
              <a:spcBef>
                <a:spcPts val="0"/>
              </a:spcBef>
              <a:spcAft>
                <a:spcPts val="1200"/>
              </a:spcAft>
            </a:pPr>
            <a:r>
              <a:rPr lang="en-US" sz="2400" dirty="0" smtClean="0">
                <a:solidFill>
                  <a:schemeClr val="tx1"/>
                </a:solidFill>
              </a:rPr>
              <a:t>One </a:t>
            </a:r>
            <a:r>
              <a:rPr lang="en-US" sz="2400" dirty="0">
                <a:solidFill>
                  <a:schemeClr val="tx1"/>
                </a:solidFill>
              </a:rPr>
              <a:t>month after starting </a:t>
            </a:r>
            <a:r>
              <a:rPr lang="en-US" sz="2400" dirty="0" err="1" smtClean="0">
                <a:solidFill>
                  <a:schemeClr val="tx1"/>
                </a:solidFill>
              </a:rPr>
              <a:t>PrEP</a:t>
            </a:r>
            <a:endParaRPr lang="en-US" sz="2400" dirty="0" smtClean="0">
              <a:solidFill>
                <a:schemeClr val="tx1"/>
              </a:solidFill>
            </a:endParaRPr>
          </a:p>
          <a:p>
            <a:pPr lvl="1">
              <a:spcBef>
                <a:spcPts val="0"/>
              </a:spcBef>
              <a:spcAft>
                <a:spcPts val="1200"/>
              </a:spcAft>
            </a:pPr>
            <a:r>
              <a:rPr lang="en-US" sz="2400" dirty="0" smtClean="0">
                <a:solidFill>
                  <a:schemeClr val="tx1"/>
                </a:solidFill>
              </a:rPr>
              <a:t>Every three </a:t>
            </a:r>
            <a:r>
              <a:rPr lang="en-US" sz="2400" dirty="0">
                <a:solidFill>
                  <a:schemeClr val="tx1"/>
                </a:solidFill>
              </a:rPr>
              <a:t>months </a:t>
            </a:r>
            <a:r>
              <a:rPr lang="en-US" sz="2400" dirty="0" smtClean="0">
                <a:solidFill>
                  <a:schemeClr val="tx1"/>
                </a:solidFill>
              </a:rPr>
              <a:t>thereafter</a:t>
            </a:r>
          </a:p>
          <a:p>
            <a:pPr>
              <a:spcBef>
                <a:spcPts val="0"/>
              </a:spcBef>
              <a:spcAft>
                <a:spcPts val="1200"/>
              </a:spcAft>
              <a:buFont typeface="Arial" panose="020B0604020202020204" pitchFamily="34" charset="0"/>
              <a:buChar char="•"/>
            </a:pPr>
            <a:r>
              <a:rPr lang="en-US" sz="2400" dirty="0" smtClean="0">
                <a:solidFill>
                  <a:schemeClr val="tx1"/>
                </a:solidFill>
              </a:rPr>
              <a:t>Remember the limitation of serological tests during AHI in the window period (time from HIV infection to detection of antibodies), and also that exposure to ARVs can decrease sensitivity of serological tests.</a:t>
            </a:r>
          </a:p>
          <a:p>
            <a:pPr>
              <a:spcBef>
                <a:spcPts val="0"/>
              </a:spcBef>
              <a:spcAft>
                <a:spcPts val="1200"/>
              </a:spcAft>
              <a:buFont typeface="Arial" panose="020B0604020202020204" pitchFamily="34" charset="0"/>
              <a:buChar char="•"/>
            </a:pPr>
            <a:r>
              <a:rPr lang="en-US" sz="2400" dirty="0" smtClean="0">
                <a:solidFill>
                  <a:schemeClr val="tx1"/>
                </a:solidFill>
              </a:rPr>
              <a:t>Stop PrEP if AHI is suspected.</a:t>
            </a: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118</a:t>
            </a:fld>
            <a:endParaRPr lang="en-US" dirty="0"/>
          </a:p>
        </p:txBody>
      </p:sp>
    </p:spTree>
    <p:extLst>
      <p:ext uri="{BB962C8B-B14F-4D97-AF65-F5344CB8AC3E}">
        <p14:creationId xmlns:p14="http://schemas.microsoft.com/office/powerpoint/2010/main" val="46449732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Follow-Up PrEP Counseling</a:t>
            </a:r>
            <a:endParaRPr lang="en-US" dirty="0"/>
          </a:p>
        </p:txBody>
      </p:sp>
      <p:sp>
        <p:nvSpPr>
          <p:cNvPr id="3" name="Content Placeholder 2"/>
          <p:cNvSpPr>
            <a:spLocks noGrp="1"/>
          </p:cNvSpPr>
          <p:nvPr>
            <p:ph sz="quarter" idx="10"/>
          </p:nvPr>
        </p:nvSpPr>
        <p:spPr/>
        <p:txBody>
          <a:bodyPr>
            <a:normAutofit fontScale="77500" lnSpcReduction="20000"/>
          </a:bodyPr>
          <a:lstStyle/>
          <a:p>
            <a:r>
              <a:rPr lang="en-US" dirty="0" smtClean="0">
                <a:solidFill>
                  <a:schemeClr val="tx1"/>
                </a:solidFill>
              </a:rPr>
              <a:t>Follow-up counseling should focus on:</a:t>
            </a:r>
          </a:p>
          <a:p>
            <a:pPr marL="917575" lvl="1" indent="-457200">
              <a:tabLst>
                <a:tab pos="920750" algn="l"/>
              </a:tabLst>
            </a:pPr>
            <a:r>
              <a:rPr lang="en-US" dirty="0" smtClean="0">
                <a:solidFill>
                  <a:schemeClr val="tx1"/>
                </a:solidFill>
              </a:rPr>
              <a:t>Checking in on the </a:t>
            </a:r>
            <a:r>
              <a:rPr lang="en-US" b="1" dirty="0" smtClean="0">
                <a:solidFill>
                  <a:schemeClr val="tx1"/>
                </a:solidFill>
              </a:rPr>
              <a:t>current context </a:t>
            </a:r>
            <a:r>
              <a:rPr lang="en-US" dirty="0" smtClean="0">
                <a:solidFill>
                  <a:schemeClr val="tx1"/>
                </a:solidFill>
              </a:rPr>
              <a:t>of sexual health</a:t>
            </a:r>
          </a:p>
          <a:p>
            <a:pPr marL="917575" lvl="1" indent="-457200">
              <a:tabLst>
                <a:tab pos="920750" algn="l"/>
              </a:tabLst>
            </a:pPr>
            <a:r>
              <a:rPr lang="en-US" dirty="0" smtClean="0">
                <a:solidFill>
                  <a:schemeClr val="tx1"/>
                </a:solidFill>
              </a:rPr>
              <a:t>The patient’s </a:t>
            </a:r>
            <a:r>
              <a:rPr lang="en-US" b="1" dirty="0" smtClean="0">
                <a:solidFill>
                  <a:schemeClr val="tx1"/>
                </a:solidFill>
              </a:rPr>
              <a:t>desire to remain on and assessment of continued risk </a:t>
            </a:r>
            <a:r>
              <a:rPr lang="en-US" dirty="0" smtClean="0">
                <a:solidFill>
                  <a:schemeClr val="tx1"/>
                </a:solidFill>
              </a:rPr>
              <a:t>of </a:t>
            </a:r>
            <a:r>
              <a:rPr lang="en-US" dirty="0" err="1" smtClean="0">
                <a:solidFill>
                  <a:schemeClr val="tx1"/>
                </a:solidFill>
              </a:rPr>
              <a:t>PrEP</a:t>
            </a:r>
            <a:endParaRPr lang="en-US" dirty="0" smtClean="0">
              <a:solidFill>
                <a:schemeClr val="tx1"/>
              </a:solidFill>
            </a:endParaRPr>
          </a:p>
          <a:p>
            <a:pPr marL="917575" lvl="1" indent="-457200">
              <a:tabLst>
                <a:tab pos="920750" algn="l"/>
              </a:tabLst>
            </a:pPr>
            <a:r>
              <a:rPr lang="en-US" b="1" dirty="0" smtClean="0">
                <a:solidFill>
                  <a:schemeClr val="tx1"/>
                </a:solidFill>
              </a:rPr>
              <a:t>Facilitators </a:t>
            </a:r>
            <a:r>
              <a:rPr lang="en-US" dirty="0" smtClean="0">
                <a:solidFill>
                  <a:schemeClr val="tx1"/>
                </a:solidFill>
              </a:rPr>
              <a:t>&amp;</a:t>
            </a:r>
            <a:r>
              <a:rPr lang="en-US" b="1" dirty="0" smtClean="0">
                <a:solidFill>
                  <a:schemeClr val="tx1"/>
                </a:solidFill>
              </a:rPr>
              <a:t> barriers </a:t>
            </a:r>
            <a:r>
              <a:rPr lang="en-US" dirty="0" smtClean="0">
                <a:solidFill>
                  <a:schemeClr val="tx1"/>
                </a:solidFill>
              </a:rPr>
              <a:t>to </a:t>
            </a:r>
            <a:r>
              <a:rPr lang="en-US" dirty="0" err="1" smtClean="0">
                <a:solidFill>
                  <a:schemeClr val="tx1"/>
                </a:solidFill>
              </a:rPr>
              <a:t>PrEP</a:t>
            </a:r>
            <a:r>
              <a:rPr lang="en-US" dirty="0" smtClean="0">
                <a:solidFill>
                  <a:schemeClr val="tx1"/>
                </a:solidFill>
              </a:rPr>
              <a:t> use</a:t>
            </a:r>
          </a:p>
          <a:p>
            <a:pPr marL="917575" lvl="1" indent="-457200">
              <a:tabLst>
                <a:tab pos="920750" algn="l"/>
              </a:tabLst>
            </a:pPr>
            <a:r>
              <a:rPr lang="en-US" dirty="0" smtClean="0">
                <a:solidFill>
                  <a:schemeClr val="tx1"/>
                </a:solidFill>
              </a:rPr>
              <a:t>Additional </a:t>
            </a:r>
            <a:r>
              <a:rPr lang="en-US" b="1" dirty="0" smtClean="0">
                <a:solidFill>
                  <a:schemeClr val="tx1"/>
                </a:solidFill>
              </a:rPr>
              <a:t>non-PrEP related sexual health protection </a:t>
            </a:r>
            <a:r>
              <a:rPr lang="en-US" dirty="0" smtClean="0">
                <a:solidFill>
                  <a:schemeClr val="tx1"/>
                </a:solidFill>
              </a:rPr>
              <a:t>strategies (condoms, etc.)</a:t>
            </a:r>
          </a:p>
          <a:p>
            <a:pPr marL="917575" lvl="1" indent="-457200">
              <a:tabLst>
                <a:tab pos="920750" algn="l"/>
              </a:tabLst>
            </a:pPr>
            <a:r>
              <a:rPr lang="en-US" b="1" dirty="0" smtClean="0">
                <a:solidFill>
                  <a:schemeClr val="tx1"/>
                </a:solidFill>
              </a:rPr>
              <a:t>Dosing requirements </a:t>
            </a:r>
            <a:r>
              <a:rPr lang="en-US" dirty="0" smtClean="0">
                <a:solidFill>
                  <a:schemeClr val="tx1"/>
                </a:solidFill>
              </a:rPr>
              <a:t>for highest protection</a:t>
            </a:r>
          </a:p>
          <a:p>
            <a:pPr marL="917575" lvl="1" indent="-457200">
              <a:tabLst>
                <a:tab pos="920750" algn="l"/>
              </a:tabLst>
            </a:pPr>
            <a:r>
              <a:rPr lang="en-US" dirty="0" smtClean="0">
                <a:solidFill>
                  <a:schemeClr val="tx1"/>
                </a:solidFill>
              </a:rPr>
              <a:t>What to do </a:t>
            </a:r>
            <a:r>
              <a:rPr lang="en-US" b="1" dirty="0" smtClean="0">
                <a:solidFill>
                  <a:schemeClr val="tx1"/>
                </a:solidFill>
              </a:rPr>
              <a:t>if a dose is missed</a:t>
            </a:r>
          </a:p>
          <a:p>
            <a:pPr marL="917575" lvl="1" indent="-457200">
              <a:tabLst>
                <a:tab pos="920750" algn="l"/>
              </a:tabLst>
            </a:pPr>
            <a:r>
              <a:rPr lang="en-US" dirty="0" smtClean="0">
                <a:solidFill>
                  <a:schemeClr val="tx1"/>
                </a:solidFill>
              </a:rPr>
              <a:t>Common </a:t>
            </a:r>
            <a:r>
              <a:rPr lang="en-US" b="1" dirty="0" smtClean="0">
                <a:solidFill>
                  <a:schemeClr val="tx1"/>
                </a:solidFill>
              </a:rPr>
              <a:t>adherence strategies</a:t>
            </a:r>
          </a:p>
          <a:p>
            <a:pPr marL="917575" lvl="1" indent="-457200">
              <a:tabLst>
                <a:tab pos="920750" algn="l"/>
              </a:tabLst>
            </a:pPr>
            <a:r>
              <a:rPr lang="en-US" dirty="0" smtClean="0">
                <a:solidFill>
                  <a:schemeClr val="tx1"/>
                </a:solidFill>
              </a:rPr>
              <a:t>Reasons for </a:t>
            </a:r>
            <a:r>
              <a:rPr lang="en-US" b="1" dirty="0" smtClean="0">
                <a:solidFill>
                  <a:schemeClr val="tx1"/>
                </a:solidFill>
              </a:rPr>
              <a:t>ongoing monitoring </a:t>
            </a:r>
            <a:r>
              <a:rPr lang="en-US" dirty="0" smtClean="0">
                <a:solidFill>
                  <a:schemeClr val="tx1"/>
                </a:solidFill>
              </a:rPr>
              <a:t>while on </a:t>
            </a:r>
            <a:r>
              <a:rPr lang="en-US" dirty="0" err="1" smtClean="0">
                <a:solidFill>
                  <a:schemeClr val="tx1"/>
                </a:solidFill>
              </a:rPr>
              <a:t>PrEP</a:t>
            </a:r>
            <a:endParaRPr lang="en-US" dirty="0" smtClean="0">
              <a:solidFill>
                <a:schemeClr val="tx1"/>
              </a:solidFill>
            </a:endParaRPr>
          </a:p>
          <a:p>
            <a:pPr marL="917575" lvl="1" indent="-457200">
              <a:tabLst>
                <a:tab pos="920750" algn="l"/>
              </a:tabLst>
            </a:pPr>
            <a:r>
              <a:rPr lang="en-US" dirty="0" smtClean="0">
                <a:solidFill>
                  <a:schemeClr val="tx1"/>
                </a:solidFill>
              </a:rPr>
              <a:t>How to recognize symptoms of </a:t>
            </a:r>
            <a:r>
              <a:rPr lang="en-US" b="1" dirty="0" smtClean="0">
                <a:solidFill>
                  <a:schemeClr val="tx1"/>
                </a:solidFill>
              </a:rPr>
              <a:t>acute HIV infection</a:t>
            </a:r>
          </a:p>
          <a:p>
            <a:pPr marL="917575" lvl="1" indent="-457200">
              <a:tabLst>
                <a:tab pos="920750" algn="l"/>
              </a:tabLst>
            </a:pPr>
            <a:r>
              <a:rPr lang="en-US" b="1" dirty="0" smtClean="0">
                <a:solidFill>
                  <a:schemeClr val="tx1"/>
                </a:solidFill>
              </a:rPr>
              <a:t>Side-effects </a:t>
            </a:r>
            <a:r>
              <a:rPr lang="en-US" dirty="0" smtClean="0">
                <a:solidFill>
                  <a:schemeClr val="tx1"/>
                </a:solidFill>
              </a:rPr>
              <a:t>&amp;</a:t>
            </a:r>
            <a:r>
              <a:rPr lang="en-US" b="1" dirty="0" smtClean="0">
                <a:solidFill>
                  <a:schemeClr val="tx1"/>
                </a:solidFill>
              </a:rPr>
              <a:t> side-effects management</a:t>
            </a:r>
          </a:p>
          <a:p>
            <a:pPr marL="917575" lvl="1" indent="-457200">
              <a:tabLst>
                <a:tab pos="920750" algn="l"/>
              </a:tabLst>
            </a:pPr>
            <a:r>
              <a:rPr lang="en-US" dirty="0" smtClean="0">
                <a:solidFill>
                  <a:schemeClr val="tx1"/>
                </a:solidFill>
              </a:rPr>
              <a:t>How to </a:t>
            </a:r>
            <a:r>
              <a:rPr lang="en-US" b="1" dirty="0" smtClean="0">
                <a:solidFill>
                  <a:schemeClr val="tx1"/>
                </a:solidFill>
              </a:rPr>
              <a:t>safely discontinue </a:t>
            </a:r>
            <a:r>
              <a:rPr lang="en-US" dirty="0" smtClean="0">
                <a:solidFill>
                  <a:schemeClr val="tx1"/>
                </a:solidFill>
              </a:rPr>
              <a:t>and</a:t>
            </a:r>
            <a:r>
              <a:rPr lang="en-US" b="1" dirty="0" smtClean="0">
                <a:solidFill>
                  <a:schemeClr val="tx1"/>
                </a:solidFill>
              </a:rPr>
              <a:t> restart</a:t>
            </a:r>
            <a:r>
              <a:rPr lang="en-US" dirty="0" smtClean="0">
                <a:solidFill>
                  <a:schemeClr val="tx1"/>
                </a:solidFill>
              </a:rPr>
              <a:t> PrEP as appropriate</a:t>
            </a:r>
            <a:endParaRPr lang="en-US" dirty="0">
              <a:solidFill>
                <a:schemeClr val="tx1"/>
              </a:solidFill>
            </a:endParaRP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119</a:t>
            </a:fld>
            <a:endParaRPr lang="en-US" dirty="0"/>
          </a:p>
        </p:txBody>
      </p:sp>
    </p:spTree>
    <p:extLst>
      <p:ext uri="{BB962C8B-B14F-4D97-AF65-F5344CB8AC3E}">
        <p14:creationId xmlns:p14="http://schemas.microsoft.com/office/powerpoint/2010/main" val="7191677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384175"/>
            <a:ext cx="8229600" cy="858838"/>
          </a:xfrm>
        </p:spPr>
        <p:txBody>
          <a:bodyPr/>
          <a:lstStyle/>
          <a:p>
            <a:pPr>
              <a:lnSpc>
                <a:spcPct val="80000"/>
              </a:lnSpc>
            </a:pPr>
            <a:r>
              <a:rPr lang="en-US" dirty="0">
                <a:cs typeface="Arial Narrow"/>
              </a:rPr>
              <a:t>Module </a:t>
            </a:r>
            <a:r>
              <a:rPr lang="en-US" dirty="0" smtClean="0">
                <a:cs typeface="Arial Narrow"/>
              </a:rPr>
              <a:t>1 </a:t>
            </a:r>
            <a:r>
              <a:rPr lang="en-US" dirty="0">
                <a:cs typeface="Arial Narrow"/>
              </a:rPr>
              <a:t>Learning Objectives</a:t>
            </a:r>
          </a:p>
        </p:txBody>
      </p:sp>
      <p:sp>
        <p:nvSpPr>
          <p:cNvPr id="6" name="Content Placeholder 2"/>
          <p:cNvSpPr>
            <a:spLocks noGrp="1"/>
          </p:cNvSpPr>
          <p:nvPr>
            <p:ph sz="quarter" idx="10"/>
          </p:nvPr>
        </p:nvSpPr>
        <p:spPr/>
        <p:txBody>
          <a:bodyPr>
            <a:noAutofit/>
          </a:bodyPr>
          <a:lstStyle/>
          <a:p>
            <a:pPr marL="0" indent="0">
              <a:buNone/>
            </a:pPr>
            <a:r>
              <a:rPr lang="en-US" sz="2400" b="1" dirty="0" smtClean="0">
                <a:solidFill>
                  <a:schemeClr val="tx1"/>
                </a:solidFill>
              </a:rPr>
              <a:t>After completing Module 1, participants will be able to:</a:t>
            </a:r>
          </a:p>
          <a:p>
            <a:pPr marL="917575" lvl="1" indent="-457200">
              <a:buFont typeface="Arial" panose="020B0604020202020204" pitchFamily="34" charset="0"/>
              <a:buChar char="•"/>
            </a:pPr>
            <a:r>
              <a:rPr lang="en-US" sz="2400" dirty="0" smtClean="0">
                <a:solidFill>
                  <a:schemeClr val="tx1"/>
                </a:solidFill>
              </a:rPr>
              <a:t>Define </a:t>
            </a:r>
            <a:r>
              <a:rPr lang="en-US" sz="2400" dirty="0" err="1" smtClean="0">
                <a:solidFill>
                  <a:schemeClr val="tx1"/>
                </a:solidFill>
              </a:rPr>
              <a:t>PrEP.</a:t>
            </a:r>
            <a:endParaRPr lang="en-US" sz="2400" dirty="0" smtClean="0">
              <a:solidFill>
                <a:schemeClr val="tx1"/>
              </a:solidFill>
            </a:endParaRPr>
          </a:p>
          <a:p>
            <a:pPr marL="917575" lvl="1" indent="-457200">
              <a:buFont typeface="Arial" panose="020B0604020202020204" pitchFamily="34" charset="0"/>
              <a:buChar char="•"/>
            </a:pPr>
            <a:r>
              <a:rPr lang="en-US" sz="2400" dirty="0" smtClean="0">
                <a:solidFill>
                  <a:schemeClr val="tx1"/>
                </a:solidFill>
              </a:rPr>
              <a:t>Differentiate PrEP from PEP and ART.</a:t>
            </a:r>
          </a:p>
          <a:p>
            <a:pPr marL="917575" lvl="1" indent="-457200">
              <a:buFont typeface="Arial" panose="020B0604020202020204" pitchFamily="34" charset="0"/>
              <a:buChar char="•"/>
            </a:pPr>
            <a:r>
              <a:rPr lang="en-US" sz="2400" dirty="0" smtClean="0">
                <a:solidFill>
                  <a:srgbClr val="000000"/>
                </a:solidFill>
              </a:rPr>
              <a:t>Describe the need for </a:t>
            </a:r>
            <a:r>
              <a:rPr lang="en-US" sz="2400" dirty="0" err="1" smtClean="0">
                <a:solidFill>
                  <a:srgbClr val="000000"/>
                </a:solidFill>
              </a:rPr>
              <a:t>PrEP.</a:t>
            </a:r>
            <a:endParaRPr lang="en-US" sz="2400" dirty="0" smtClean="0">
              <a:solidFill>
                <a:srgbClr val="000000"/>
              </a:solidFill>
            </a:endParaRPr>
          </a:p>
          <a:p>
            <a:pPr marL="917575" lvl="1" indent="-457200">
              <a:buFont typeface="Arial" panose="020B0604020202020204" pitchFamily="34" charset="0"/>
              <a:buChar char="•"/>
            </a:pPr>
            <a:r>
              <a:rPr lang="en-US" sz="2400" dirty="0" smtClean="0">
                <a:solidFill>
                  <a:srgbClr val="000000"/>
                </a:solidFill>
              </a:rPr>
              <a:t>Identify people at risk and people at substantial </a:t>
            </a:r>
            <a:r>
              <a:rPr lang="en-US" sz="2400" dirty="0" smtClean="0">
                <a:solidFill>
                  <a:schemeClr val="tx1"/>
                </a:solidFill>
              </a:rPr>
              <a:t>risk for HIV infection.</a:t>
            </a:r>
          </a:p>
          <a:p>
            <a:pPr marL="917575" lvl="1" indent="-457200">
              <a:buFont typeface="Arial" panose="020B0604020202020204" pitchFamily="34" charset="0"/>
              <a:buChar char="•"/>
            </a:pPr>
            <a:r>
              <a:rPr lang="en-US" sz="2400" dirty="0" smtClean="0">
                <a:solidFill>
                  <a:schemeClr val="tx1"/>
                </a:solidFill>
              </a:rPr>
              <a:t>Identify key </a:t>
            </a:r>
            <a:r>
              <a:rPr lang="en-US" sz="2400" dirty="0">
                <a:solidFill>
                  <a:schemeClr val="tx1"/>
                </a:solidFill>
              </a:rPr>
              <a:t>p</a:t>
            </a:r>
            <a:r>
              <a:rPr lang="en-US" sz="2400" dirty="0" smtClean="0">
                <a:solidFill>
                  <a:schemeClr val="tx1"/>
                </a:solidFill>
              </a:rPr>
              <a:t>opulations (KP) </a:t>
            </a:r>
            <a:r>
              <a:rPr lang="en-US" sz="2400" dirty="0">
                <a:solidFill>
                  <a:schemeClr val="tx1"/>
                </a:solidFill>
              </a:rPr>
              <a:t>for PrEP at the local </a:t>
            </a:r>
            <a:r>
              <a:rPr lang="en-US" sz="2400" dirty="0" smtClean="0">
                <a:solidFill>
                  <a:schemeClr val="tx1"/>
                </a:solidFill>
              </a:rPr>
              <a:t>level.</a:t>
            </a:r>
          </a:p>
          <a:p>
            <a:pPr marL="917575" lvl="1" indent="-457200">
              <a:buFont typeface="Arial" panose="020B0604020202020204" pitchFamily="34" charset="0"/>
              <a:buChar char="•"/>
            </a:pPr>
            <a:r>
              <a:rPr lang="en-US" sz="2400" dirty="0" smtClean="0">
                <a:solidFill>
                  <a:schemeClr val="tx1"/>
                </a:solidFill>
              </a:rPr>
              <a:t>Explain the relationship between PrEP effectiveness and adherence.</a:t>
            </a:r>
          </a:p>
        </p:txBody>
      </p:sp>
      <p:pic>
        <p:nvPicPr>
          <p:cNvPr id="2" name="Picture 1" descr="pll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5843" y="1837944"/>
            <a:ext cx="1613857" cy="1616456"/>
          </a:xfrm>
          <a:prstGeom prst="rect">
            <a:avLst/>
          </a:prstGeom>
        </p:spPr>
      </p:pic>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12</a:t>
            </a:fld>
            <a:endParaRPr lang="en-US" dirty="0"/>
          </a:p>
        </p:txBody>
      </p:sp>
    </p:spTree>
    <p:extLst>
      <p:ext uri="{BB962C8B-B14F-4D97-AF65-F5344CB8AC3E}">
        <p14:creationId xmlns:p14="http://schemas.microsoft.com/office/powerpoint/2010/main" val="122766208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0571" y="69222"/>
            <a:ext cx="5096879" cy="64949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0" y="0"/>
            <a:ext cx="254000" cy="6858000"/>
          </a:xfrm>
          <a:prstGeom prst="rect">
            <a:avLst/>
          </a:prstGeom>
          <a:solidFill>
            <a:schemeClr val="accent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120</a:t>
            </a:fld>
            <a:endParaRPr lang="en-US" dirty="0"/>
          </a:p>
        </p:txBody>
      </p:sp>
    </p:spTree>
    <p:extLst>
      <p:ext uri="{BB962C8B-B14F-4D97-AF65-F5344CB8AC3E}">
        <p14:creationId xmlns:p14="http://schemas.microsoft.com/office/powerpoint/2010/main" val="111119150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2342" y="86201"/>
            <a:ext cx="5388429" cy="66867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0" y="0"/>
            <a:ext cx="254000" cy="6858000"/>
          </a:xfrm>
          <a:prstGeom prst="rect">
            <a:avLst/>
          </a:prstGeom>
          <a:solidFill>
            <a:schemeClr val="accent3"/>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121</a:t>
            </a:fld>
            <a:endParaRPr lang="en-US" dirty="0"/>
          </a:p>
        </p:txBody>
      </p:sp>
    </p:spTree>
    <p:extLst>
      <p:ext uri="{BB962C8B-B14F-4D97-AF65-F5344CB8AC3E}">
        <p14:creationId xmlns:p14="http://schemas.microsoft.com/office/powerpoint/2010/main" val="328556859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Clinical Scenario for Discussion</a:t>
            </a:r>
            <a:endParaRPr lang="en-US" dirty="0"/>
          </a:p>
        </p:txBody>
      </p:sp>
      <p:sp>
        <p:nvSpPr>
          <p:cNvPr id="3" name="Content Placeholder 2"/>
          <p:cNvSpPr>
            <a:spLocks noGrp="1"/>
          </p:cNvSpPr>
          <p:nvPr>
            <p:ph sz="quarter" idx="10"/>
          </p:nvPr>
        </p:nvSpPr>
        <p:spPr/>
        <p:txBody>
          <a:bodyPr>
            <a:normAutofit/>
          </a:bodyPr>
          <a:lstStyle/>
          <a:p>
            <a:pPr marL="0" indent="0" fontAlgn="base">
              <a:buNone/>
            </a:pPr>
            <a:r>
              <a:rPr lang="en-US" dirty="0">
                <a:solidFill>
                  <a:schemeClr val="tx1"/>
                </a:solidFill>
              </a:rPr>
              <a:t>Jonathan </a:t>
            </a:r>
            <a:r>
              <a:rPr lang="en-US" dirty="0" smtClean="0">
                <a:solidFill>
                  <a:schemeClr val="tx1"/>
                </a:solidFill>
              </a:rPr>
              <a:t>has </a:t>
            </a:r>
            <a:r>
              <a:rPr lang="en-US" dirty="0">
                <a:solidFill>
                  <a:schemeClr val="tx1"/>
                </a:solidFill>
              </a:rPr>
              <a:t>been on PrEP (TDF/FTC) for the last nine months. At the follow-up visit he is in good health and his repeat HIV test is negative. Jonathan reports recently starting a monogamous relationship with a man who tested HIV negative last year and feels he might no longer need PrEP.</a:t>
            </a:r>
          </a:p>
          <a:p>
            <a:pPr marL="0" indent="0" fontAlgn="base">
              <a:buNone/>
            </a:pPr>
            <a:endParaRPr lang="en-US" sz="2500" i="1" dirty="0">
              <a:solidFill>
                <a:schemeClr val="tx1"/>
              </a:solidFill>
            </a:endParaRPr>
          </a:p>
          <a:p>
            <a:pPr marL="0" indent="0" fontAlgn="base">
              <a:buNone/>
            </a:pPr>
            <a:r>
              <a:rPr lang="en-US" i="1" dirty="0">
                <a:solidFill>
                  <a:schemeClr val="tx1"/>
                </a:solidFill>
              </a:rPr>
              <a:t>How would you manage this case?</a:t>
            </a:r>
          </a:p>
          <a:p>
            <a:pPr marL="0" indent="0">
              <a:buNone/>
            </a:pPr>
            <a:endParaRPr lang="en-US" dirty="0">
              <a:solidFill>
                <a:schemeClr val="tx1"/>
              </a:solidFill>
            </a:endParaRP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122</a:t>
            </a:fld>
            <a:endParaRPr lang="en-US" dirty="0"/>
          </a:p>
        </p:txBody>
      </p:sp>
    </p:spTree>
    <p:extLst>
      <p:ext uri="{BB962C8B-B14F-4D97-AF65-F5344CB8AC3E}">
        <p14:creationId xmlns:p14="http://schemas.microsoft.com/office/powerpoint/2010/main" val="176035730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Small Group Brainstorm</a:t>
            </a:r>
            <a:endParaRPr lang="en-US" dirty="0"/>
          </a:p>
        </p:txBody>
      </p:sp>
      <p:sp>
        <p:nvSpPr>
          <p:cNvPr id="3" name="Content Placeholder 2"/>
          <p:cNvSpPr>
            <a:spLocks noGrp="1"/>
          </p:cNvSpPr>
          <p:nvPr>
            <p:ph sz="quarter" idx="10"/>
          </p:nvPr>
        </p:nvSpPr>
        <p:spPr/>
        <p:txBody>
          <a:bodyPr>
            <a:normAutofit/>
          </a:bodyPr>
          <a:lstStyle/>
          <a:p>
            <a:pPr lvl="0"/>
            <a:r>
              <a:rPr lang="en-US" dirty="0">
                <a:solidFill>
                  <a:srgbClr val="000000"/>
                </a:solidFill>
              </a:rPr>
              <a:t>With your small group, you will brainstorm responses to these questions:</a:t>
            </a:r>
            <a:endParaRPr lang="en-US" sz="2800" dirty="0">
              <a:solidFill>
                <a:srgbClr val="000000"/>
              </a:solidFill>
            </a:endParaRPr>
          </a:p>
          <a:p>
            <a:pPr lvl="1"/>
            <a:r>
              <a:rPr lang="en-US" dirty="0">
                <a:solidFill>
                  <a:srgbClr val="000000"/>
                </a:solidFill>
              </a:rPr>
              <a:t>1) What are some of the challenges you will face when implementing PrEP?</a:t>
            </a:r>
            <a:endParaRPr lang="en-US" sz="2400" dirty="0">
              <a:solidFill>
                <a:srgbClr val="000000"/>
              </a:solidFill>
            </a:endParaRPr>
          </a:p>
          <a:p>
            <a:pPr lvl="1"/>
            <a:r>
              <a:rPr lang="en-US" dirty="0">
                <a:solidFill>
                  <a:srgbClr val="000000"/>
                </a:solidFill>
              </a:rPr>
              <a:t>2) What strategies might you use to address these challenges?</a:t>
            </a:r>
            <a:endParaRPr lang="en-US" sz="2400" dirty="0">
              <a:solidFill>
                <a:srgbClr val="000000"/>
              </a:solidFill>
            </a:endParaRPr>
          </a:p>
          <a:p>
            <a:pPr lvl="0"/>
            <a:r>
              <a:rPr lang="en-US" dirty="0">
                <a:solidFill>
                  <a:srgbClr val="000000"/>
                </a:solidFill>
              </a:rPr>
              <a:t>Choose one group member to record your responses on a sheet of notebook paper.</a:t>
            </a:r>
            <a:endParaRPr lang="en-US" sz="2800" dirty="0">
              <a:solidFill>
                <a:srgbClr val="000000"/>
              </a:solidFill>
            </a:endParaRPr>
          </a:p>
          <a:p>
            <a:pPr lvl="0"/>
            <a:r>
              <a:rPr lang="en-US" dirty="0">
                <a:solidFill>
                  <a:srgbClr val="000000"/>
                </a:solidFill>
              </a:rPr>
              <a:t>You will have 15 minutes to work.</a:t>
            </a:r>
            <a:endParaRPr lang="en-US" sz="2800" dirty="0">
              <a:solidFill>
                <a:srgbClr val="000000"/>
              </a:solidFill>
            </a:endParaRPr>
          </a:p>
          <a:p>
            <a:pPr marL="0" indent="0">
              <a:buNone/>
            </a:pPr>
            <a:endParaRPr lang="en-US" dirty="0">
              <a:solidFill>
                <a:schemeClr val="tx1"/>
              </a:solidFill>
            </a:endParaRP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123</a:t>
            </a:fld>
            <a:endParaRPr lang="en-US" dirty="0"/>
          </a:p>
        </p:txBody>
      </p:sp>
    </p:spTree>
    <p:extLst>
      <p:ext uri="{BB962C8B-B14F-4D97-AF65-F5344CB8AC3E}">
        <p14:creationId xmlns:p14="http://schemas.microsoft.com/office/powerpoint/2010/main" val="61825207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1300" y="1323975"/>
            <a:ext cx="8902700" cy="5534026"/>
          </a:xfrm>
          <a:prstGeom prst="rect">
            <a:avLst/>
          </a:prstGeom>
          <a:solidFill>
            <a:schemeClr val="accent3">
              <a:alpha val="48000"/>
            </a:scheme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p:txBody>
          <a:bodyPr/>
          <a:lstStyle/>
          <a:p>
            <a:r>
              <a:rPr lang="en-US" dirty="0" smtClean="0"/>
              <a:t>Module 3 Summary</a:t>
            </a:r>
            <a:endParaRPr lang="en-US" dirty="0"/>
          </a:p>
        </p:txBody>
      </p:sp>
      <p:sp>
        <p:nvSpPr>
          <p:cNvPr id="3" name="Content Placeholder 2"/>
          <p:cNvSpPr>
            <a:spLocks noGrp="1"/>
          </p:cNvSpPr>
          <p:nvPr>
            <p:ph sz="quarter" idx="10"/>
          </p:nvPr>
        </p:nvSpPr>
        <p:spPr/>
        <p:txBody>
          <a:bodyPr>
            <a:normAutofit fontScale="92500" lnSpcReduction="10000"/>
          </a:bodyPr>
          <a:lstStyle/>
          <a:p>
            <a:r>
              <a:rPr lang="en-US" dirty="0" smtClean="0">
                <a:solidFill>
                  <a:srgbClr val="000000"/>
                </a:solidFill>
              </a:rPr>
              <a:t>Prescribe PrEP </a:t>
            </a:r>
            <a:r>
              <a:rPr lang="en-US" dirty="0">
                <a:solidFill>
                  <a:srgbClr val="000000"/>
                </a:solidFill>
              </a:rPr>
              <a:t>as part of a comprehensive </a:t>
            </a:r>
            <a:r>
              <a:rPr lang="en-US" dirty="0" smtClean="0">
                <a:solidFill>
                  <a:srgbClr val="000000"/>
                </a:solidFill>
              </a:rPr>
              <a:t>HIV prevention strategy. </a:t>
            </a:r>
            <a:endParaRPr lang="en-US" dirty="0">
              <a:solidFill>
                <a:srgbClr val="000000"/>
              </a:solidFill>
            </a:endParaRPr>
          </a:p>
          <a:p>
            <a:r>
              <a:rPr lang="en-US" dirty="0">
                <a:solidFill>
                  <a:srgbClr val="000000"/>
                </a:solidFill>
              </a:rPr>
              <a:t>Confirm a negative HIV </a:t>
            </a:r>
            <a:r>
              <a:rPr lang="en-US" dirty="0" smtClean="0">
                <a:solidFill>
                  <a:srgbClr val="000000"/>
                </a:solidFill>
              </a:rPr>
              <a:t>test </a:t>
            </a:r>
            <a:r>
              <a:rPr lang="en-US" dirty="0">
                <a:solidFill>
                  <a:srgbClr val="000000"/>
                </a:solidFill>
              </a:rPr>
              <a:t>immediately prior </a:t>
            </a:r>
            <a:r>
              <a:rPr lang="en-US" dirty="0" smtClean="0">
                <a:solidFill>
                  <a:srgbClr val="000000"/>
                </a:solidFill>
              </a:rPr>
              <a:t>to </a:t>
            </a:r>
            <a:r>
              <a:rPr lang="en-US" dirty="0">
                <a:solidFill>
                  <a:srgbClr val="000000"/>
                </a:solidFill>
              </a:rPr>
              <a:t>initiating </a:t>
            </a:r>
            <a:r>
              <a:rPr lang="en-US" dirty="0" err="1" smtClean="0">
                <a:solidFill>
                  <a:srgbClr val="000000"/>
                </a:solidFill>
              </a:rPr>
              <a:t>PrEP.</a:t>
            </a:r>
            <a:endParaRPr lang="en-US" dirty="0">
              <a:solidFill>
                <a:srgbClr val="000000"/>
              </a:solidFill>
            </a:endParaRPr>
          </a:p>
          <a:p>
            <a:r>
              <a:rPr lang="en-US" dirty="0">
                <a:solidFill>
                  <a:srgbClr val="000000"/>
                </a:solidFill>
              </a:rPr>
              <a:t>Ensure </a:t>
            </a:r>
            <a:r>
              <a:rPr lang="en-US" dirty="0" smtClean="0">
                <a:solidFill>
                  <a:srgbClr val="000000"/>
                </a:solidFill>
              </a:rPr>
              <a:t>there are no </a:t>
            </a:r>
            <a:r>
              <a:rPr lang="en-US" dirty="0">
                <a:solidFill>
                  <a:srgbClr val="000000"/>
                </a:solidFill>
              </a:rPr>
              <a:t>contra-indications to </a:t>
            </a:r>
            <a:r>
              <a:rPr lang="en-US" dirty="0" err="1" smtClean="0">
                <a:solidFill>
                  <a:srgbClr val="000000"/>
                </a:solidFill>
              </a:rPr>
              <a:t>PrEP.</a:t>
            </a:r>
            <a:endParaRPr lang="en-US" dirty="0">
              <a:solidFill>
                <a:srgbClr val="000000"/>
              </a:solidFill>
            </a:endParaRPr>
          </a:p>
          <a:p>
            <a:r>
              <a:rPr lang="en-US" dirty="0" smtClean="0">
                <a:solidFill>
                  <a:srgbClr val="000000"/>
                </a:solidFill>
              </a:rPr>
              <a:t>Ensure </a:t>
            </a:r>
            <a:r>
              <a:rPr lang="en-US" dirty="0">
                <a:solidFill>
                  <a:srgbClr val="000000"/>
                </a:solidFill>
              </a:rPr>
              <a:t>clients have correct information about </a:t>
            </a:r>
            <a:r>
              <a:rPr lang="en-US" dirty="0" err="1" smtClean="0">
                <a:solidFill>
                  <a:srgbClr val="000000"/>
                </a:solidFill>
              </a:rPr>
              <a:t>PrEP.</a:t>
            </a:r>
            <a:endParaRPr lang="en-US" dirty="0">
              <a:solidFill>
                <a:srgbClr val="000000"/>
              </a:solidFill>
            </a:endParaRPr>
          </a:p>
          <a:p>
            <a:r>
              <a:rPr lang="en-US" dirty="0" smtClean="0">
                <a:solidFill>
                  <a:srgbClr val="000000"/>
                </a:solidFill>
              </a:rPr>
              <a:t>Develop an </a:t>
            </a:r>
            <a:r>
              <a:rPr lang="en-US" dirty="0">
                <a:solidFill>
                  <a:srgbClr val="000000"/>
                </a:solidFill>
              </a:rPr>
              <a:t>adherence support </a:t>
            </a:r>
            <a:r>
              <a:rPr lang="en-US" dirty="0" smtClean="0">
                <a:solidFill>
                  <a:srgbClr val="000000"/>
                </a:solidFill>
              </a:rPr>
              <a:t>plan with the client and monitor adherence at each visit.  </a:t>
            </a:r>
          </a:p>
          <a:p>
            <a:r>
              <a:rPr lang="en-US" dirty="0" smtClean="0">
                <a:solidFill>
                  <a:srgbClr val="000000"/>
                </a:solidFill>
              </a:rPr>
              <a:t>Conduct risk-reduction counseling at each visit. </a:t>
            </a:r>
            <a:endParaRPr lang="en-US" dirty="0">
              <a:solidFill>
                <a:srgbClr val="000000"/>
              </a:solidFill>
            </a:endParaRPr>
          </a:p>
          <a:p>
            <a:pPr lvl="1"/>
            <a:endParaRPr lang="en-US" dirty="0" smtClean="0">
              <a:solidFill>
                <a:srgbClr val="000000"/>
              </a:solidFill>
            </a:endParaRPr>
          </a:p>
        </p:txBody>
      </p:sp>
      <p:sp>
        <p:nvSpPr>
          <p:cNvPr id="6"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124</a:t>
            </a:fld>
            <a:endParaRPr lang="en-US" dirty="0"/>
          </a:p>
        </p:txBody>
      </p:sp>
    </p:spTree>
    <p:extLst>
      <p:ext uri="{BB962C8B-B14F-4D97-AF65-F5344CB8AC3E}">
        <p14:creationId xmlns:p14="http://schemas.microsoft.com/office/powerpoint/2010/main" val="244162899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b="1" dirty="0" smtClean="0"/>
              <a:t>AFTERNOON BREAK</a:t>
            </a:r>
            <a:endParaRPr lang="en-US" sz="5000" b="1" dirty="0"/>
          </a:p>
        </p:txBody>
      </p:sp>
      <p:pic>
        <p:nvPicPr>
          <p:cNvPr id="7" name="Picture 6" descr="clock_Artboard 14.png"/>
          <p:cNvPicPr>
            <a:picLocks noChangeAspect="1"/>
          </p:cNvPicPr>
          <p:nvPr/>
        </p:nvPicPr>
        <p:blipFill>
          <a:blip r:embed="rId2">
            <a:alphaModFix amt="60000"/>
            <a:extLst>
              <a:ext uri="{28A0092B-C50C-407E-A947-70E740481C1C}">
                <a14:useLocalDpi xmlns:a14="http://schemas.microsoft.com/office/drawing/2010/main" val="0"/>
              </a:ext>
            </a:extLst>
          </a:blip>
          <a:stretch>
            <a:fillRect/>
          </a:stretch>
        </p:blipFill>
        <p:spPr>
          <a:xfrm>
            <a:off x="2718308" y="2095834"/>
            <a:ext cx="4050792" cy="4057316"/>
          </a:xfrm>
          <a:prstGeom prst="rect">
            <a:avLst/>
          </a:prstGeom>
        </p:spPr>
      </p:pic>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125</a:t>
            </a:fld>
            <a:endParaRPr lang="en-US" dirty="0"/>
          </a:p>
        </p:txBody>
      </p:sp>
    </p:spTree>
    <p:extLst>
      <p:ext uri="{BB962C8B-B14F-4D97-AF65-F5344CB8AC3E}">
        <p14:creationId xmlns:p14="http://schemas.microsoft.com/office/powerpoint/2010/main" val="261820388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126</a:t>
            </a:fld>
            <a:endParaRPr lang="en-US" dirty="0"/>
          </a:p>
        </p:txBody>
      </p:sp>
      <p:sp>
        <p:nvSpPr>
          <p:cNvPr id="8" name="TextBox 7"/>
          <p:cNvSpPr txBox="1"/>
          <p:nvPr/>
        </p:nvSpPr>
        <p:spPr>
          <a:xfrm>
            <a:off x="410936" y="360856"/>
            <a:ext cx="8582635" cy="769441"/>
          </a:xfrm>
          <a:prstGeom prst="rect">
            <a:avLst/>
          </a:prstGeom>
          <a:noFill/>
        </p:spPr>
        <p:txBody>
          <a:bodyPr wrap="square" rtlCol="0">
            <a:spAutoFit/>
          </a:bodyPr>
          <a:lstStyle/>
          <a:p>
            <a:pPr algn="ctr"/>
            <a:r>
              <a:rPr lang="en-US" sz="4400" b="1" dirty="0" smtClean="0">
                <a:solidFill>
                  <a:schemeClr val="bg1"/>
                </a:solidFill>
                <a:latin typeface="Arial Narrow"/>
                <a:cs typeface="Arial Narrow"/>
              </a:rPr>
              <a:t>Training Overview</a:t>
            </a:r>
            <a:endParaRPr lang="en-US" sz="4400" b="1" dirty="0">
              <a:solidFill>
                <a:schemeClr val="bg1"/>
              </a:solidFill>
              <a:latin typeface="Arial Narrow"/>
              <a:cs typeface="Arial Narrow"/>
            </a:endParaRPr>
          </a:p>
        </p:txBody>
      </p:sp>
      <p:sp>
        <p:nvSpPr>
          <p:cNvPr id="12" name="Pentagon 11"/>
          <p:cNvSpPr/>
          <p:nvPr/>
        </p:nvSpPr>
        <p:spPr>
          <a:xfrm>
            <a:off x="1145626" y="5654580"/>
            <a:ext cx="7662043" cy="977462"/>
          </a:xfrm>
          <a:prstGeom prst="homePlate">
            <a:avLst/>
          </a:prstGeom>
          <a:solidFill>
            <a:schemeClr val="tx2">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326944" y="1732378"/>
            <a:ext cx="3255562" cy="523220"/>
          </a:xfrm>
          <a:prstGeom prst="rect">
            <a:avLst/>
          </a:prstGeom>
          <a:noFill/>
        </p:spPr>
        <p:txBody>
          <a:bodyPr wrap="square" rtlCol="0">
            <a:spAutoFit/>
          </a:bodyPr>
          <a:lstStyle/>
          <a:p>
            <a:r>
              <a:rPr lang="en-US" sz="2800" b="1" dirty="0" smtClean="0">
                <a:solidFill>
                  <a:schemeClr val="bg1"/>
                </a:solidFill>
              </a:rPr>
              <a:t>PrEP Basics</a:t>
            </a:r>
            <a:endParaRPr lang="en-US" sz="2800" b="1" dirty="0">
              <a:solidFill>
                <a:schemeClr val="bg1"/>
              </a:solidFill>
            </a:endParaRPr>
          </a:p>
        </p:txBody>
      </p:sp>
      <p:sp>
        <p:nvSpPr>
          <p:cNvPr id="17" name="TextBox 16"/>
          <p:cNvSpPr txBox="1"/>
          <p:nvPr/>
        </p:nvSpPr>
        <p:spPr>
          <a:xfrm>
            <a:off x="1338754" y="3138109"/>
            <a:ext cx="4836073" cy="523220"/>
          </a:xfrm>
          <a:prstGeom prst="rect">
            <a:avLst/>
          </a:prstGeom>
          <a:noFill/>
        </p:spPr>
        <p:txBody>
          <a:bodyPr wrap="square" rtlCol="0">
            <a:spAutoFit/>
          </a:bodyPr>
          <a:lstStyle/>
          <a:p>
            <a:r>
              <a:rPr lang="en-US" sz="2800" b="1" dirty="0" smtClean="0">
                <a:solidFill>
                  <a:schemeClr val="bg1"/>
                </a:solidFill>
              </a:rPr>
              <a:t>PrEP Screening and Eligibility</a:t>
            </a:r>
            <a:endParaRPr lang="en-US" sz="2800" b="1" dirty="0">
              <a:solidFill>
                <a:schemeClr val="bg1"/>
              </a:solidFill>
            </a:endParaRPr>
          </a:p>
        </p:txBody>
      </p:sp>
      <p:sp>
        <p:nvSpPr>
          <p:cNvPr id="19" name="TextBox 18"/>
          <p:cNvSpPr txBox="1"/>
          <p:nvPr/>
        </p:nvSpPr>
        <p:spPr>
          <a:xfrm>
            <a:off x="1338754" y="5722871"/>
            <a:ext cx="6971684" cy="875111"/>
          </a:xfrm>
          <a:prstGeom prst="rect">
            <a:avLst/>
          </a:prstGeom>
          <a:noFill/>
        </p:spPr>
        <p:txBody>
          <a:bodyPr wrap="square" rtlCol="0">
            <a:spAutoFit/>
          </a:bodyPr>
          <a:lstStyle/>
          <a:p>
            <a:pPr>
              <a:lnSpc>
                <a:spcPct val="90000"/>
              </a:lnSpc>
            </a:pPr>
            <a:r>
              <a:rPr lang="en-US" sz="2800" b="1" dirty="0" smtClean="0">
                <a:solidFill>
                  <a:schemeClr val="bg1"/>
                </a:solidFill>
              </a:rPr>
              <a:t>Monitoring and Managing PrEP Side Effects, Seroconversion, and Stigma </a:t>
            </a:r>
            <a:endParaRPr lang="en-US" sz="2800" b="1" dirty="0">
              <a:solidFill>
                <a:schemeClr val="bg1"/>
              </a:solidFill>
            </a:endParaRPr>
          </a:p>
        </p:txBody>
      </p:sp>
      <p:sp>
        <p:nvSpPr>
          <p:cNvPr id="23" name="TextBox 22"/>
          <p:cNvSpPr txBox="1"/>
          <p:nvPr/>
        </p:nvSpPr>
        <p:spPr>
          <a:xfrm>
            <a:off x="445760" y="5670593"/>
            <a:ext cx="573755" cy="784830"/>
          </a:xfrm>
          <a:prstGeom prst="rect">
            <a:avLst/>
          </a:prstGeom>
          <a:noFill/>
        </p:spPr>
        <p:txBody>
          <a:bodyPr wrap="square" rtlCol="0">
            <a:spAutoFit/>
          </a:bodyPr>
          <a:lstStyle/>
          <a:p>
            <a:r>
              <a:rPr lang="en-US" sz="4500" b="1" dirty="0">
                <a:solidFill>
                  <a:schemeClr val="tx2">
                    <a:lumMod val="60000"/>
                    <a:lumOff val="40000"/>
                  </a:schemeClr>
                </a:solidFill>
              </a:rPr>
              <a:t>4</a:t>
            </a:r>
          </a:p>
        </p:txBody>
      </p:sp>
    </p:spTree>
    <p:extLst>
      <p:ext uri="{BB962C8B-B14F-4D97-AF65-F5344CB8AC3E}">
        <p14:creationId xmlns:p14="http://schemas.microsoft.com/office/powerpoint/2010/main" val="294857320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Narrow"/>
              </a:rPr>
              <a:t>Module </a:t>
            </a:r>
            <a:r>
              <a:rPr lang="en-US" dirty="0" smtClean="0">
                <a:cs typeface="Arial Narrow"/>
              </a:rPr>
              <a:t>4 </a:t>
            </a:r>
            <a:r>
              <a:rPr lang="en-US" dirty="0">
                <a:cs typeface="Arial Narrow"/>
              </a:rPr>
              <a:t>Learning Objectives</a:t>
            </a:r>
          </a:p>
        </p:txBody>
      </p:sp>
      <p:sp>
        <p:nvSpPr>
          <p:cNvPr id="10" name="Content Placeholder 2"/>
          <p:cNvSpPr>
            <a:spLocks noGrp="1"/>
          </p:cNvSpPr>
          <p:nvPr>
            <p:ph sz="quarter" idx="10"/>
          </p:nvPr>
        </p:nvSpPr>
        <p:spPr/>
        <p:txBody>
          <a:bodyPr>
            <a:noAutofit/>
          </a:bodyPr>
          <a:lstStyle/>
          <a:p>
            <a:pPr marL="0" indent="0">
              <a:spcAft>
                <a:spcPts val="500"/>
              </a:spcAft>
              <a:buNone/>
            </a:pPr>
            <a:r>
              <a:rPr lang="en-US" sz="2200" b="1" dirty="0" smtClean="0">
                <a:solidFill>
                  <a:schemeClr val="tx1"/>
                </a:solidFill>
              </a:rPr>
              <a:t>By the end of module 4, participants will be able to:</a:t>
            </a:r>
          </a:p>
          <a:p>
            <a:pPr marL="920750" lvl="1" indent="-460375">
              <a:spcAft>
                <a:spcPts val="500"/>
              </a:spcAft>
              <a:buFont typeface="Arial" panose="020B0604020202020204" pitchFamily="34" charset="0"/>
              <a:buChar char="•"/>
            </a:pPr>
            <a:r>
              <a:rPr lang="en-US" sz="2200" dirty="0" smtClean="0">
                <a:solidFill>
                  <a:schemeClr val="tx1"/>
                </a:solidFill>
              </a:rPr>
              <a:t>Explain how to manage creatinine elevation.</a:t>
            </a:r>
          </a:p>
          <a:p>
            <a:pPr marL="920750" lvl="1" indent="-460375">
              <a:spcAft>
                <a:spcPts val="500"/>
              </a:spcAft>
              <a:buFont typeface="Arial" panose="020B0604020202020204" pitchFamily="34" charset="0"/>
              <a:buChar char="•"/>
            </a:pPr>
            <a:r>
              <a:rPr lang="en-US" sz="2200" dirty="0" smtClean="0">
                <a:solidFill>
                  <a:schemeClr val="tx1"/>
                </a:solidFill>
              </a:rPr>
              <a:t>List additional causes of creatinine elevation.</a:t>
            </a:r>
            <a:endParaRPr lang="en-US" sz="2200" dirty="0">
              <a:solidFill>
                <a:schemeClr val="tx1"/>
              </a:solidFill>
            </a:endParaRPr>
          </a:p>
          <a:p>
            <a:pPr marL="920750" lvl="1" indent="-460375">
              <a:spcAft>
                <a:spcPts val="500"/>
              </a:spcAft>
              <a:buFont typeface="Arial" panose="020B0604020202020204" pitchFamily="34" charset="0"/>
              <a:buChar char="•"/>
            </a:pPr>
            <a:r>
              <a:rPr lang="en-US" sz="2200" dirty="0" smtClean="0">
                <a:solidFill>
                  <a:schemeClr val="tx1"/>
                </a:solidFill>
              </a:rPr>
              <a:t>Explain how to manage </a:t>
            </a:r>
            <a:r>
              <a:rPr lang="en-US" sz="2200" dirty="0" err="1" smtClean="0">
                <a:solidFill>
                  <a:schemeClr val="tx1"/>
                </a:solidFill>
              </a:rPr>
              <a:t>seroconversion</a:t>
            </a:r>
            <a:r>
              <a:rPr lang="en-US" sz="2200" dirty="0" smtClean="0">
                <a:solidFill>
                  <a:schemeClr val="tx1"/>
                </a:solidFill>
              </a:rPr>
              <a:t>.</a:t>
            </a:r>
          </a:p>
          <a:p>
            <a:pPr marL="920750" lvl="1" indent="-460375">
              <a:spcAft>
                <a:spcPts val="500"/>
              </a:spcAft>
              <a:buFont typeface="Arial" panose="020B0604020202020204" pitchFamily="34" charset="0"/>
              <a:buChar char="•"/>
            </a:pPr>
            <a:r>
              <a:rPr lang="en-US" sz="2200" dirty="0" smtClean="0">
                <a:solidFill>
                  <a:schemeClr val="tx1"/>
                </a:solidFill>
              </a:rPr>
              <a:t>Develop strategies to minimize PrEP stigma.</a:t>
            </a:r>
          </a:p>
          <a:p>
            <a:pPr marL="920750" lvl="1" indent="-460375">
              <a:spcAft>
                <a:spcPts val="500"/>
              </a:spcAft>
              <a:buFont typeface="Arial" panose="020B0604020202020204" pitchFamily="34" charset="0"/>
              <a:buChar char="•"/>
            </a:pPr>
            <a:r>
              <a:rPr lang="en-US" sz="2200" dirty="0" smtClean="0">
                <a:solidFill>
                  <a:schemeClr val="tx1"/>
                </a:solidFill>
              </a:rPr>
              <a:t>Give examples of gaps in knowledge about </a:t>
            </a:r>
            <a:r>
              <a:rPr lang="en-US" sz="2200" dirty="0" err="1" smtClean="0">
                <a:solidFill>
                  <a:schemeClr val="tx1"/>
                </a:solidFill>
              </a:rPr>
              <a:t>PrEP.</a:t>
            </a:r>
            <a:endParaRPr lang="en-US" sz="2200" dirty="0" smtClean="0">
              <a:solidFill>
                <a:schemeClr val="tx1"/>
              </a:solidFill>
            </a:endParaRPr>
          </a:p>
          <a:p>
            <a:pPr marL="920750" lvl="1" indent="-460375">
              <a:buFont typeface="Arial" panose="020B0604020202020204" pitchFamily="34" charset="0"/>
              <a:buChar char="•"/>
            </a:pPr>
            <a:r>
              <a:rPr lang="en-US" sz="2200" dirty="0" smtClean="0">
                <a:solidFill>
                  <a:srgbClr val="000000"/>
                </a:solidFill>
              </a:rPr>
              <a:t>Describe how M&amp;E </a:t>
            </a:r>
            <a:r>
              <a:rPr lang="en-US" sz="2200" dirty="0">
                <a:solidFill>
                  <a:srgbClr val="000000"/>
                </a:solidFill>
              </a:rPr>
              <a:t>tools </a:t>
            </a:r>
            <a:r>
              <a:rPr lang="en-US" sz="2200" dirty="0" smtClean="0">
                <a:solidFill>
                  <a:srgbClr val="000000"/>
                </a:solidFill>
              </a:rPr>
              <a:t>might </a:t>
            </a:r>
            <a:r>
              <a:rPr lang="en-US" sz="2200" dirty="0">
                <a:solidFill>
                  <a:srgbClr val="000000"/>
                </a:solidFill>
              </a:rPr>
              <a:t>be adapted for </a:t>
            </a:r>
            <a:r>
              <a:rPr lang="en-US" sz="2200" dirty="0" smtClean="0">
                <a:solidFill>
                  <a:srgbClr val="000000"/>
                </a:solidFill>
              </a:rPr>
              <a:t>local use.</a:t>
            </a:r>
          </a:p>
        </p:txBody>
      </p:sp>
      <p:pic>
        <p:nvPicPr>
          <p:cNvPr id="3" name="Picture 2" descr="magnifying glas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9600" y="1435100"/>
            <a:ext cx="1892808" cy="1895856"/>
          </a:xfrm>
          <a:prstGeom prst="rect">
            <a:avLst/>
          </a:prstGeom>
        </p:spPr>
      </p:pic>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127</a:t>
            </a:fld>
            <a:endParaRPr lang="en-US" dirty="0"/>
          </a:p>
        </p:txBody>
      </p:sp>
    </p:spTree>
    <p:extLst>
      <p:ext uri="{BB962C8B-B14F-4D97-AF65-F5344CB8AC3E}">
        <p14:creationId xmlns:p14="http://schemas.microsoft.com/office/powerpoint/2010/main" val="404798726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Monitoring Creatinine Elevation</a:t>
            </a:r>
            <a:endParaRPr lang="en-US" dirty="0"/>
          </a:p>
        </p:txBody>
      </p:sp>
      <p:sp>
        <p:nvSpPr>
          <p:cNvPr id="3" name="Content Placeholder 2"/>
          <p:cNvSpPr>
            <a:spLocks noGrp="1"/>
          </p:cNvSpPr>
          <p:nvPr>
            <p:ph sz="quarter" idx="10"/>
          </p:nvPr>
        </p:nvSpPr>
        <p:spPr/>
        <p:txBody>
          <a:bodyPr>
            <a:normAutofit fontScale="92500" lnSpcReduction="10000"/>
          </a:bodyPr>
          <a:lstStyle/>
          <a:p>
            <a:r>
              <a:rPr lang="en-US" dirty="0" smtClean="0">
                <a:solidFill>
                  <a:schemeClr val="tx1"/>
                </a:solidFill>
              </a:rPr>
              <a:t>Approximately 1 in every 200 PrEP users may develop an elevation of serum creatinine.</a:t>
            </a:r>
          </a:p>
          <a:p>
            <a:pPr lvl="1"/>
            <a:r>
              <a:rPr lang="en-US" dirty="0" smtClean="0">
                <a:solidFill>
                  <a:schemeClr val="tx1"/>
                </a:solidFill>
              </a:rPr>
              <a:t>Defined as a 50% increase above baseline or an elevation above the normal range.</a:t>
            </a:r>
          </a:p>
          <a:p>
            <a:pPr lvl="1"/>
            <a:r>
              <a:rPr lang="en-US" dirty="0" smtClean="0">
                <a:solidFill>
                  <a:schemeClr val="tx1"/>
                </a:solidFill>
              </a:rPr>
              <a:t>Reminder: Renal </a:t>
            </a:r>
            <a:r>
              <a:rPr lang="en-US" dirty="0">
                <a:solidFill>
                  <a:schemeClr val="tx1"/>
                </a:solidFill>
              </a:rPr>
              <a:t>impairment is defined </a:t>
            </a:r>
            <a:r>
              <a:rPr lang="en-US" dirty="0" smtClean="0">
                <a:solidFill>
                  <a:schemeClr val="tx1"/>
                </a:solidFill>
              </a:rPr>
              <a:t>as having an estimated </a:t>
            </a:r>
            <a:r>
              <a:rPr lang="en-US" dirty="0">
                <a:solidFill>
                  <a:schemeClr val="tx1"/>
                </a:solidFill>
              </a:rPr>
              <a:t>creatinine clearance of </a:t>
            </a:r>
            <a:r>
              <a:rPr lang="en-US" dirty="0" smtClean="0">
                <a:solidFill>
                  <a:schemeClr val="tx1"/>
                </a:solidFill>
              </a:rPr>
              <a:t>&lt;60 </a:t>
            </a:r>
            <a:r>
              <a:rPr lang="en-US" dirty="0">
                <a:solidFill>
                  <a:schemeClr val="tx1"/>
                </a:solidFill>
              </a:rPr>
              <a:t>ml/</a:t>
            </a:r>
            <a:r>
              <a:rPr lang="en-US" dirty="0" smtClean="0">
                <a:solidFill>
                  <a:schemeClr val="tx1"/>
                </a:solidFill>
              </a:rPr>
              <a:t>min.</a:t>
            </a:r>
            <a:endParaRPr lang="en-US" dirty="0">
              <a:solidFill>
                <a:schemeClr val="tx1"/>
              </a:solidFill>
            </a:endParaRPr>
          </a:p>
          <a:p>
            <a:r>
              <a:rPr lang="en-US" dirty="0" smtClean="0">
                <a:solidFill>
                  <a:schemeClr val="tx1"/>
                </a:solidFill>
              </a:rPr>
              <a:t>Creatinine elevations have usually </a:t>
            </a:r>
            <a:r>
              <a:rPr lang="en-US" b="1" dirty="0" smtClean="0">
                <a:solidFill>
                  <a:schemeClr val="tx1"/>
                </a:solidFill>
              </a:rPr>
              <a:t>reversed</a:t>
            </a:r>
            <a:r>
              <a:rPr lang="en-US" dirty="0" smtClean="0">
                <a:solidFill>
                  <a:schemeClr val="tx1"/>
                </a:solidFill>
              </a:rPr>
              <a:t> after stopping </a:t>
            </a:r>
            <a:r>
              <a:rPr lang="en-US" dirty="0" err="1" smtClean="0">
                <a:solidFill>
                  <a:schemeClr val="tx1"/>
                </a:solidFill>
              </a:rPr>
              <a:t>PrEP.</a:t>
            </a:r>
            <a:endParaRPr lang="en-US" dirty="0" smtClean="0">
              <a:solidFill>
                <a:schemeClr val="tx1"/>
              </a:solidFill>
            </a:endParaRPr>
          </a:p>
          <a:p>
            <a:r>
              <a:rPr lang="en-US" dirty="0" smtClean="0">
                <a:solidFill>
                  <a:schemeClr val="tx1"/>
                </a:solidFill>
              </a:rPr>
              <a:t>It is important to monitor </a:t>
            </a:r>
            <a:r>
              <a:rPr lang="en-US" b="1" dirty="0" smtClean="0">
                <a:solidFill>
                  <a:schemeClr val="tx1"/>
                </a:solidFill>
              </a:rPr>
              <a:t>transient creatinine elevation </a:t>
            </a:r>
            <a:r>
              <a:rPr lang="en-US" dirty="0" smtClean="0">
                <a:solidFill>
                  <a:schemeClr val="tx1"/>
                </a:solidFill>
              </a:rPr>
              <a:t>and for signs of </a:t>
            </a:r>
            <a:r>
              <a:rPr lang="en-US" b="1" dirty="0" smtClean="0">
                <a:solidFill>
                  <a:schemeClr val="tx1"/>
                </a:solidFill>
              </a:rPr>
              <a:t>chronic or severe renal insufficiency.</a:t>
            </a:r>
          </a:p>
          <a:p>
            <a:endParaRPr lang="en-US" dirty="0" smtClean="0"/>
          </a:p>
          <a:p>
            <a:endParaRPr lang="en-US" dirty="0"/>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128</a:t>
            </a:fld>
            <a:endParaRPr lang="en-US" dirty="0"/>
          </a:p>
        </p:txBody>
      </p:sp>
    </p:spTree>
    <p:extLst>
      <p:ext uri="{BB962C8B-B14F-4D97-AF65-F5344CB8AC3E}">
        <p14:creationId xmlns:p14="http://schemas.microsoft.com/office/powerpoint/2010/main" val="283821448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sz="quarter" idx="10"/>
          </p:nvPr>
        </p:nvSpPr>
        <p:spPr>
          <a:xfrm>
            <a:off x="457200" y="2619374"/>
            <a:ext cx="8229600" cy="3857625"/>
          </a:xfrm>
        </p:spPr>
        <p:txBody>
          <a:bodyPr/>
          <a:lstStyle/>
          <a:p>
            <a:r>
              <a:rPr lang="en-US" i="1" dirty="0" smtClean="0">
                <a:solidFill>
                  <a:schemeClr val="tx1"/>
                </a:solidFill>
              </a:rPr>
              <a:t>How would you manage increase in creatinine clearance?</a:t>
            </a:r>
            <a:endParaRPr lang="en-US" i="1" dirty="0">
              <a:solidFill>
                <a:schemeClr val="tx1"/>
              </a:solidFill>
            </a:endParaRPr>
          </a:p>
          <a:p>
            <a:pPr algn="ctr"/>
            <a:endParaRPr lang="en-US" dirty="0"/>
          </a:p>
        </p:txBody>
      </p:sp>
      <p:pic>
        <p:nvPicPr>
          <p:cNvPr id="6" name="Picture 14" descr="Image result for question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25" y="4136477"/>
            <a:ext cx="1857376" cy="199696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129</a:t>
            </a:fld>
            <a:endParaRPr lang="en-US" dirty="0"/>
          </a:p>
        </p:txBody>
      </p:sp>
    </p:spTree>
    <p:extLst>
      <p:ext uri="{BB962C8B-B14F-4D97-AF65-F5344CB8AC3E}">
        <p14:creationId xmlns:p14="http://schemas.microsoft.com/office/powerpoint/2010/main" val="1549240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384175"/>
            <a:ext cx="8229600" cy="858838"/>
          </a:xfrm>
        </p:spPr>
        <p:txBody>
          <a:bodyPr/>
          <a:lstStyle/>
          <a:p>
            <a:pPr>
              <a:lnSpc>
                <a:spcPct val="80000"/>
              </a:lnSpc>
            </a:pPr>
            <a:r>
              <a:rPr lang="en-US" dirty="0">
                <a:cs typeface="Arial Narrow"/>
              </a:rPr>
              <a:t>Module </a:t>
            </a:r>
            <a:r>
              <a:rPr lang="en-US" dirty="0" smtClean="0">
                <a:cs typeface="Arial Narrow"/>
              </a:rPr>
              <a:t>1 </a:t>
            </a:r>
            <a:r>
              <a:rPr lang="en-US" dirty="0">
                <a:cs typeface="Arial Narrow"/>
              </a:rPr>
              <a:t>Learning </a:t>
            </a:r>
            <a:r>
              <a:rPr lang="en-US" dirty="0" smtClean="0">
                <a:cs typeface="Arial Narrow"/>
              </a:rPr>
              <a:t>Objectives, cont.</a:t>
            </a:r>
            <a:endParaRPr lang="en-US" dirty="0">
              <a:cs typeface="Arial Narrow"/>
            </a:endParaRPr>
          </a:p>
        </p:txBody>
      </p:sp>
      <p:sp>
        <p:nvSpPr>
          <p:cNvPr id="6" name="Content Placeholder 2"/>
          <p:cNvSpPr>
            <a:spLocks noGrp="1"/>
          </p:cNvSpPr>
          <p:nvPr>
            <p:ph sz="quarter" idx="10"/>
          </p:nvPr>
        </p:nvSpPr>
        <p:spPr/>
        <p:txBody>
          <a:bodyPr>
            <a:noAutofit/>
          </a:bodyPr>
          <a:lstStyle/>
          <a:p>
            <a:pPr marL="0" indent="0">
              <a:buNone/>
            </a:pPr>
            <a:r>
              <a:rPr lang="en-US" sz="2400" b="1" dirty="0" smtClean="0">
                <a:solidFill>
                  <a:schemeClr val="tx1"/>
                </a:solidFill>
              </a:rPr>
              <a:t>After completing Module 1, participants will be able to:</a:t>
            </a:r>
          </a:p>
          <a:p>
            <a:pPr marL="917575" lvl="1" indent="-457200">
              <a:buFont typeface="Arial" panose="020B0604020202020204" pitchFamily="34" charset="0"/>
              <a:buChar char="•"/>
            </a:pPr>
            <a:r>
              <a:rPr lang="en-US" sz="2400" dirty="0" smtClean="0">
                <a:solidFill>
                  <a:srgbClr val="000000"/>
                </a:solidFill>
              </a:rPr>
              <a:t>State key reasons why PrEP is needed.</a:t>
            </a:r>
          </a:p>
          <a:p>
            <a:pPr marL="917575" lvl="1" indent="-457200">
              <a:buFont typeface="Arial" panose="020B0604020202020204" pitchFamily="34" charset="0"/>
              <a:buChar char="•"/>
            </a:pPr>
            <a:r>
              <a:rPr lang="en-US" sz="2400" dirty="0" smtClean="0">
                <a:solidFill>
                  <a:srgbClr val="000000"/>
                </a:solidFill>
              </a:rPr>
              <a:t>Specify </a:t>
            </a:r>
            <a:r>
              <a:rPr lang="en-US" sz="2400" dirty="0">
                <a:solidFill>
                  <a:srgbClr val="000000"/>
                </a:solidFill>
              </a:rPr>
              <a:t>the PrEP regimens approved by WHO and within one’s own </a:t>
            </a:r>
            <a:r>
              <a:rPr lang="en-US" sz="2400" dirty="0" smtClean="0">
                <a:solidFill>
                  <a:srgbClr val="000000"/>
                </a:solidFill>
              </a:rPr>
              <a:t>country.</a:t>
            </a:r>
          </a:p>
          <a:p>
            <a:pPr marL="917575" lvl="1" indent="-457200">
              <a:buFont typeface="Arial" panose="020B0604020202020204" pitchFamily="34" charset="0"/>
              <a:buChar char="•"/>
            </a:pPr>
            <a:r>
              <a:rPr lang="en-US" sz="2400" dirty="0" smtClean="0">
                <a:solidFill>
                  <a:srgbClr val="000000"/>
                </a:solidFill>
              </a:rPr>
              <a:t>Identify </a:t>
            </a:r>
            <a:r>
              <a:rPr lang="en-US" sz="2400" dirty="0">
                <a:solidFill>
                  <a:srgbClr val="000000"/>
                </a:solidFill>
              </a:rPr>
              <a:t>concerns regarding the implementation of </a:t>
            </a:r>
            <a:r>
              <a:rPr lang="en-US" sz="2400" dirty="0" err="1" smtClean="0">
                <a:solidFill>
                  <a:srgbClr val="000000"/>
                </a:solidFill>
              </a:rPr>
              <a:t>PrEP.</a:t>
            </a:r>
            <a:endParaRPr lang="en-US" sz="2400" dirty="0">
              <a:solidFill>
                <a:srgbClr val="000000"/>
              </a:solidFill>
            </a:endParaRPr>
          </a:p>
          <a:p>
            <a:pPr marL="917575" lvl="1" indent="-457200">
              <a:buFont typeface="Arial" panose="020B0604020202020204" pitchFamily="34" charset="0"/>
              <a:buChar char="•"/>
            </a:pPr>
            <a:r>
              <a:rPr lang="en-US" sz="2400" dirty="0" smtClean="0">
                <a:solidFill>
                  <a:srgbClr val="000000"/>
                </a:solidFill>
              </a:rPr>
              <a:t>Explain </a:t>
            </a:r>
            <a:r>
              <a:rPr lang="en-US" sz="2400" dirty="0">
                <a:solidFill>
                  <a:srgbClr val="000000"/>
                </a:solidFill>
              </a:rPr>
              <a:t>the risks and benefits of </a:t>
            </a:r>
            <a:r>
              <a:rPr lang="en-US" sz="2400" dirty="0" err="1">
                <a:solidFill>
                  <a:srgbClr val="000000"/>
                </a:solidFill>
              </a:rPr>
              <a:t>PrEP.</a:t>
            </a:r>
            <a:endParaRPr lang="en-US" sz="2400" dirty="0">
              <a:solidFill>
                <a:srgbClr val="000000"/>
              </a:solidFill>
            </a:endParaRPr>
          </a:p>
          <a:p>
            <a:pPr marL="917575" lvl="1" indent="-457200">
              <a:buFont typeface="Arial" panose="020B0604020202020204" pitchFamily="34" charset="0"/>
              <a:buChar char="•"/>
            </a:pPr>
            <a:endParaRPr lang="en-US" sz="2400" dirty="0" smtClean="0">
              <a:solidFill>
                <a:schemeClr val="tx1"/>
              </a:solidFill>
            </a:endParaRPr>
          </a:p>
        </p:txBody>
      </p:sp>
      <p:pic>
        <p:nvPicPr>
          <p:cNvPr id="2" name="Picture 1" descr="pll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5843" y="1837944"/>
            <a:ext cx="1613857" cy="1616456"/>
          </a:xfrm>
          <a:prstGeom prst="rect">
            <a:avLst/>
          </a:prstGeom>
        </p:spPr>
      </p:pic>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13</a:t>
            </a:fld>
            <a:endParaRPr lang="en-US" dirty="0"/>
          </a:p>
        </p:txBody>
      </p:sp>
    </p:spTree>
    <p:extLst>
      <p:ext uri="{BB962C8B-B14F-4D97-AF65-F5344CB8AC3E}">
        <p14:creationId xmlns:p14="http://schemas.microsoft.com/office/powerpoint/2010/main" val="336876291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Managing Creatinine Elevation</a:t>
            </a:r>
            <a:endParaRPr lang="en-US" dirty="0"/>
          </a:p>
        </p:txBody>
      </p:sp>
      <p:sp>
        <p:nvSpPr>
          <p:cNvPr id="3" name="Content Placeholder 2"/>
          <p:cNvSpPr>
            <a:spLocks noGrp="1"/>
          </p:cNvSpPr>
          <p:nvPr>
            <p:ph sz="quarter" idx="10"/>
          </p:nvPr>
        </p:nvSpPr>
        <p:spPr>
          <a:xfrm>
            <a:off x="457200" y="1482725"/>
            <a:ext cx="8229600" cy="4889500"/>
          </a:xfrm>
        </p:spPr>
        <p:txBody>
          <a:bodyPr>
            <a:noAutofit/>
          </a:bodyPr>
          <a:lstStyle/>
          <a:p>
            <a:r>
              <a:rPr lang="en-US" sz="2200" dirty="0" smtClean="0">
                <a:solidFill>
                  <a:schemeClr val="tx1"/>
                </a:solidFill>
              </a:rPr>
              <a:t>Discontinue PrEP if creatinine elevation is confirmed on a separate specimen and if estimated creatinine clearance decreases to &lt;60 ml/min.</a:t>
            </a:r>
          </a:p>
          <a:p>
            <a:pPr marL="0" indent="0">
              <a:buNone/>
            </a:pPr>
            <a:endParaRPr lang="en-US" sz="200" dirty="0" smtClean="0">
              <a:solidFill>
                <a:schemeClr val="tx1"/>
              </a:solidFill>
            </a:endParaRPr>
          </a:p>
          <a:p>
            <a:r>
              <a:rPr lang="en-US" sz="2200" dirty="0" smtClean="0">
                <a:solidFill>
                  <a:schemeClr val="tx1"/>
                </a:solidFill>
              </a:rPr>
              <a:t>After PrEP is stopped, creatinine should be checked for another one to three months and PrEP restarted if eGFR returns to &gt; 60 ml/min.</a:t>
            </a:r>
          </a:p>
          <a:p>
            <a:pPr marL="0" indent="0">
              <a:buNone/>
            </a:pPr>
            <a:endParaRPr lang="en-US" sz="200" dirty="0" smtClean="0">
              <a:solidFill>
                <a:schemeClr val="tx1"/>
              </a:solidFill>
            </a:endParaRPr>
          </a:p>
          <a:p>
            <a:r>
              <a:rPr lang="en-US" sz="2200" dirty="0" smtClean="0">
                <a:solidFill>
                  <a:schemeClr val="tx1"/>
                </a:solidFill>
              </a:rPr>
              <a:t>Additional causes and management of creatinine elevations should be considered if:</a:t>
            </a:r>
          </a:p>
          <a:p>
            <a:pPr lvl="1"/>
            <a:r>
              <a:rPr lang="en-US" sz="2000" dirty="0" smtClean="0">
                <a:solidFill>
                  <a:srgbClr val="C00000"/>
                </a:solidFill>
              </a:rPr>
              <a:t>Creatinine elevations are more than 3x the baseline.</a:t>
            </a:r>
          </a:p>
          <a:p>
            <a:pPr lvl="1"/>
            <a:r>
              <a:rPr lang="en-US" sz="2000" dirty="0" smtClean="0">
                <a:solidFill>
                  <a:srgbClr val="C00000"/>
                </a:solidFill>
              </a:rPr>
              <a:t>Renal function or creatinine elevations do not return to normal levels within three months after stopping </a:t>
            </a:r>
            <a:r>
              <a:rPr lang="en-US" sz="2000" dirty="0" err="1" smtClean="0">
                <a:solidFill>
                  <a:srgbClr val="C00000"/>
                </a:solidFill>
              </a:rPr>
              <a:t>PrEP.</a:t>
            </a:r>
            <a:endParaRPr lang="en-US" sz="2000" dirty="0" smtClean="0">
              <a:solidFill>
                <a:srgbClr val="C00000"/>
              </a:solidFill>
            </a:endParaRPr>
          </a:p>
          <a:p>
            <a:pPr lvl="1"/>
            <a:r>
              <a:rPr lang="en-US" sz="2000" dirty="0" smtClean="0">
                <a:solidFill>
                  <a:srgbClr val="C00000"/>
                </a:solidFill>
              </a:rPr>
              <a:t>Creatinine elevations progress at one month or more after stopping </a:t>
            </a:r>
            <a:r>
              <a:rPr lang="en-US" sz="2000" dirty="0" err="1" smtClean="0">
                <a:solidFill>
                  <a:srgbClr val="C00000"/>
                </a:solidFill>
              </a:rPr>
              <a:t>PrEP.</a:t>
            </a:r>
            <a:endParaRPr lang="en-US" sz="2000" dirty="0" smtClean="0">
              <a:solidFill>
                <a:srgbClr val="C00000"/>
              </a:solidFill>
            </a:endParaRPr>
          </a:p>
          <a:p>
            <a:pPr marL="457200" lvl="1" indent="0">
              <a:buNone/>
            </a:pPr>
            <a:endParaRPr lang="en-US" sz="200" dirty="0" smtClean="0">
              <a:solidFill>
                <a:srgbClr val="C00000"/>
              </a:solidFill>
            </a:endParaRPr>
          </a:p>
          <a:p>
            <a:r>
              <a:rPr lang="en-US" sz="2200" dirty="0" smtClean="0">
                <a:solidFill>
                  <a:schemeClr val="tx1"/>
                </a:solidFill>
              </a:rPr>
              <a:t>Common causes of chronic or severe renal insufficiency include: diabetes mellitus, uncontrolled systemic hypertension, hepatitis C infection, liver failure, and pre-</a:t>
            </a:r>
            <a:r>
              <a:rPr lang="en-US" sz="2200" dirty="0" err="1" smtClean="0">
                <a:solidFill>
                  <a:schemeClr val="tx1"/>
                </a:solidFill>
              </a:rPr>
              <a:t>eclampsia</a:t>
            </a:r>
            <a:r>
              <a:rPr lang="en-US" sz="2200" dirty="0" smtClean="0">
                <a:solidFill>
                  <a:schemeClr val="tx1"/>
                </a:solidFill>
              </a:rPr>
              <a:t> during pregnancy.</a:t>
            </a: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130</a:t>
            </a:fld>
            <a:endParaRPr lang="en-US" dirty="0"/>
          </a:p>
        </p:txBody>
      </p:sp>
    </p:spTree>
    <p:extLst>
      <p:ext uri="{BB962C8B-B14F-4D97-AF65-F5344CB8AC3E}">
        <p14:creationId xmlns:p14="http://schemas.microsoft.com/office/powerpoint/2010/main" val="3811098981"/>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Seroconversion on PrEP</a:t>
            </a:r>
            <a:endParaRPr lang="en-US" dirty="0"/>
          </a:p>
        </p:txBody>
      </p:sp>
      <p:sp>
        <p:nvSpPr>
          <p:cNvPr id="3" name="Content Placeholder 2"/>
          <p:cNvSpPr>
            <a:spLocks noGrp="1"/>
          </p:cNvSpPr>
          <p:nvPr>
            <p:ph sz="quarter" idx="10"/>
          </p:nvPr>
        </p:nvSpPr>
        <p:spPr/>
        <p:txBody>
          <a:bodyPr>
            <a:noAutofit/>
          </a:bodyPr>
          <a:lstStyle/>
          <a:p>
            <a:pPr>
              <a:spcBef>
                <a:spcPts val="0"/>
              </a:spcBef>
            </a:pPr>
            <a:r>
              <a:rPr lang="en-US" sz="2300" dirty="0" smtClean="0">
                <a:solidFill>
                  <a:schemeClr val="tx1"/>
                </a:solidFill>
              </a:rPr>
              <a:t>PrEP works when taken. In clinical trials, the level of protection was strongly correlated with adherence.</a:t>
            </a:r>
          </a:p>
          <a:p>
            <a:pPr marL="0" indent="0">
              <a:spcBef>
                <a:spcPts val="0"/>
              </a:spcBef>
              <a:buNone/>
            </a:pPr>
            <a:endParaRPr lang="en-US" sz="2300" dirty="0" smtClean="0">
              <a:solidFill>
                <a:schemeClr val="tx1"/>
              </a:solidFill>
            </a:endParaRPr>
          </a:p>
          <a:p>
            <a:pPr>
              <a:spcBef>
                <a:spcPts val="0"/>
              </a:spcBef>
            </a:pPr>
            <a:r>
              <a:rPr lang="en-US" sz="2300" dirty="0" smtClean="0">
                <a:solidFill>
                  <a:schemeClr val="tx1"/>
                </a:solidFill>
              </a:rPr>
              <a:t>HIV infection can be prevented with consistent use of </a:t>
            </a:r>
            <a:r>
              <a:rPr lang="en-US" sz="2300" dirty="0" err="1" smtClean="0">
                <a:solidFill>
                  <a:schemeClr val="tx1"/>
                </a:solidFill>
              </a:rPr>
              <a:t>PrEP.</a:t>
            </a:r>
            <a:endParaRPr lang="en-US" sz="2300" dirty="0" smtClean="0">
              <a:solidFill>
                <a:schemeClr val="tx1"/>
              </a:solidFill>
            </a:endParaRPr>
          </a:p>
          <a:p>
            <a:pPr marL="0" indent="0">
              <a:spcBef>
                <a:spcPts val="0"/>
              </a:spcBef>
              <a:buNone/>
            </a:pPr>
            <a:endParaRPr lang="en-US" sz="2300" dirty="0" smtClean="0">
              <a:solidFill>
                <a:schemeClr val="tx1"/>
              </a:solidFill>
            </a:endParaRPr>
          </a:p>
          <a:p>
            <a:pPr>
              <a:spcBef>
                <a:spcPts val="0"/>
              </a:spcBef>
            </a:pPr>
            <a:r>
              <a:rPr lang="en-US" sz="2300" dirty="0" smtClean="0">
                <a:solidFill>
                  <a:schemeClr val="tx1"/>
                </a:solidFill>
              </a:rPr>
              <a:t>HIV </a:t>
            </a:r>
            <a:r>
              <a:rPr lang="en-US" sz="2300" dirty="0" err="1" smtClean="0">
                <a:solidFill>
                  <a:schemeClr val="tx1"/>
                </a:solidFill>
              </a:rPr>
              <a:t>seroconversion</a:t>
            </a:r>
            <a:r>
              <a:rPr lang="en-US" sz="2300" dirty="0" smtClean="0">
                <a:solidFill>
                  <a:schemeClr val="tx1"/>
                </a:solidFill>
              </a:rPr>
              <a:t> after prescribing PrEP can occur if PrEP is not used correctly or consistently, or if HIV infection was undiagnosed  at the time of PrEP initiation.</a:t>
            </a:r>
          </a:p>
          <a:p>
            <a:pPr marL="0" indent="0">
              <a:spcBef>
                <a:spcPts val="0"/>
              </a:spcBef>
              <a:buNone/>
            </a:pPr>
            <a:endParaRPr lang="en-US" sz="2300" dirty="0" smtClean="0">
              <a:solidFill>
                <a:schemeClr val="tx1"/>
              </a:solidFill>
            </a:endParaRPr>
          </a:p>
          <a:p>
            <a:pPr>
              <a:spcBef>
                <a:spcPts val="0"/>
              </a:spcBef>
            </a:pPr>
            <a:r>
              <a:rPr lang="en-US" sz="2300" dirty="0" smtClean="0">
                <a:solidFill>
                  <a:schemeClr val="tx1"/>
                </a:solidFill>
              </a:rPr>
              <a:t>Part of counseling should include information to help  PrEP users recognize signs/symptoms of AHI, which should prompt a clinic visit without delay.</a:t>
            </a:r>
          </a:p>
        </p:txBody>
      </p:sp>
      <p:sp>
        <p:nvSpPr>
          <p:cNvPr id="6"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131</a:t>
            </a:fld>
            <a:endParaRPr lang="en-US" dirty="0"/>
          </a:p>
        </p:txBody>
      </p:sp>
    </p:spTree>
    <p:extLst>
      <p:ext uri="{BB962C8B-B14F-4D97-AF65-F5344CB8AC3E}">
        <p14:creationId xmlns:p14="http://schemas.microsoft.com/office/powerpoint/2010/main" val="179163430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sz="quarter" idx="10"/>
          </p:nvPr>
        </p:nvSpPr>
        <p:spPr>
          <a:xfrm>
            <a:off x="457200" y="2752724"/>
            <a:ext cx="8229600" cy="3724275"/>
          </a:xfrm>
        </p:spPr>
        <p:txBody>
          <a:bodyPr/>
          <a:lstStyle/>
          <a:p>
            <a:r>
              <a:rPr lang="en-US" i="1" dirty="0" smtClean="0">
                <a:solidFill>
                  <a:schemeClr val="tx1"/>
                </a:solidFill>
              </a:rPr>
              <a:t>How would you manage </a:t>
            </a:r>
            <a:r>
              <a:rPr lang="en-US" i="1" dirty="0" err="1" smtClean="0">
                <a:solidFill>
                  <a:schemeClr val="tx1"/>
                </a:solidFill>
              </a:rPr>
              <a:t>seroconversion</a:t>
            </a:r>
            <a:r>
              <a:rPr lang="en-US" i="1" dirty="0" smtClean="0">
                <a:solidFill>
                  <a:schemeClr val="tx1"/>
                </a:solidFill>
              </a:rPr>
              <a:t> on PrEP?</a:t>
            </a:r>
            <a:endParaRPr lang="en-US" i="1" dirty="0">
              <a:solidFill>
                <a:schemeClr val="tx1"/>
              </a:solidFill>
            </a:endParaRPr>
          </a:p>
          <a:p>
            <a:pPr algn="ctr"/>
            <a:endParaRPr lang="en-US" dirty="0"/>
          </a:p>
        </p:txBody>
      </p:sp>
      <p:pic>
        <p:nvPicPr>
          <p:cNvPr id="6" name="Picture 14" descr="Image result for question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25" y="4136477"/>
            <a:ext cx="1857376" cy="199696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132</a:t>
            </a:fld>
            <a:endParaRPr lang="en-US" dirty="0"/>
          </a:p>
        </p:txBody>
      </p:sp>
    </p:spTree>
    <p:extLst>
      <p:ext uri="{BB962C8B-B14F-4D97-AF65-F5344CB8AC3E}">
        <p14:creationId xmlns:p14="http://schemas.microsoft.com/office/powerpoint/2010/main" val="2607451485"/>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Managing Seroconversion</a:t>
            </a:r>
            <a:endParaRPr lang="en-US" dirty="0"/>
          </a:p>
        </p:txBody>
      </p:sp>
      <p:sp>
        <p:nvSpPr>
          <p:cNvPr id="3" name="Content Placeholder 2"/>
          <p:cNvSpPr>
            <a:spLocks noGrp="1"/>
          </p:cNvSpPr>
          <p:nvPr>
            <p:ph sz="quarter" idx="10"/>
          </p:nvPr>
        </p:nvSpPr>
        <p:spPr/>
        <p:txBody>
          <a:bodyPr>
            <a:normAutofit/>
          </a:bodyPr>
          <a:lstStyle/>
          <a:p>
            <a:r>
              <a:rPr lang="en-US" dirty="0" smtClean="0">
                <a:solidFill>
                  <a:schemeClr val="tx1"/>
                </a:solidFill>
              </a:rPr>
              <a:t>If a person using PrEP tests positive for HIV, PrEP should be </a:t>
            </a:r>
            <a:r>
              <a:rPr lang="en-US" b="1" dirty="0" smtClean="0">
                <a:solidFill>
                  <a:schemeClr val="tx1"/>
                </a:solidFill>
              </a:rPr>
              <a:t>stopped immediately </a:t>
            </a:r>
            <a:r>
              <a:rPr lang="en-US" dirty="0" smtClean="0">
                <a:solidFill>
                  <a:schemeClr val="tx1"/>
                </a:solidFill>
              </a:rPr>
              <a:t>and the person referred for prompt initiation of HIV treatment. </a:t>
            </a:r>
          </a:p>
          <a:p>
            <a:pPr marL="457200" lvl="1" indent="0">
              <a:buNone/>
            </a:pPr>
            <a:endParaRPr lang="en-US" sz="2000" dirty="0" smtClean="0">
              <a:solidFill>
                <a:srgbClr val="C00000"/>
              </a:solidFill>
            </a:endParaRPr>
          </a:p>
          <a:p>
            <a:r>
              <a:rPr lang="en-US" dirty="0" smtClean="0">
                <a:solidFill>
                  <a:schemeClr val="tx1"/>
                </a:solidFill>
              </a:rPr>
              <a:t>Transitions from PrEP to HIV treatment without a gap avoid the risk of resurgence in viral load, immunological injury, and secondary transmissions</a:t>
            </a:r>
            <a:r>
              <a:rPr lang="en-US" b="1" dirty="0" smtClean="0">
                <a:solidFill>
                  <a:schemeClr val="tx1"/>
                </a:solidFill>
              </a:rPr>
              <a:t>.</a:t>
            </a:r>
            <a:endParaRPr lang="en-US" b="1" dirty="0">
              <a:solidFill>
                <a:schemeClr val="tx1"/>
              </a:solidFill>
            </a:endParaRP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133</a:t>
            </a:fld>
            <a:endParaRPr lang="en-US" dirty="0"/>
          </a:p>
        </p:txBody>
      </p:sp>
    </p:spTree>
    <p:extLst>
      <p:ext uri="{BB962C8B-B14F-4D97-AF65-F5344CB8AC3E}">
        <p14:creationId xmlns:p14="http://schemas.microsoft.com/office/powerpoint/2010/main" val="135415460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 “Special Situations”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876686044"/>
              </p:ext>
            </p:extLst>
          </p:nvPr>
        </p:nvGraphicFramePr>
        <p:xfrm>
          <a:off x="558800" y="1593850"/>
          <a:ext cx="8308168" cy="4715957"/>
        </p:xfrm>
        <a:graphic>
          <a:graphicData uri="http://schemas.openxmlformats.org/drawingml/2006/table">
            <a:tbl>
              <a:tblPr firstRow="1" bandRow="1">
                <a:tableStyleId>{5C22544A-7EE6-4342-B048-85BDC9FD1C3A}</a:tableStyleId>
              </a:tblPr>
              <a:tblGrid>
                <a:gridCol w="1895625">
                  <a:extLst>
                    <a:ext uri="{9D8B030D-6E8A-4147-A177-3AD203B41FA5}">
                      <a16:colId xmlns:a16="http://schemas.microsoft.com/office/drawing/2014/main" val="20000"/>
                    </a:ext>
                  </a:extLst>
                </a:gridCol>
                <a:gridCol w="6412543">
                  <a:extLst>
                    <a:ext uri="{9D8B030D-6E8A-4147-A177-3AD203B41FA5}">
                      <a16:colId xmlns:a16="http://schemas.microsoft.com/office/drawing/2014/main" val="20001"/>
                    </a:ext>
                  </a:extLst>
                </a:gridCol>
              </a:tblGrid>
              <a:tr h="632644">
                <a:tc>
                  <a:txBody>
                    <a:bodyPr/>
                    <a:lstStyle/>
                    <a:p>
                      <a:pPr algn="ctr"/>
                      <a:r>
                        <a:rPr lang="en-US" sz="2300" dirty="0" smtClean="0">
                          <a:latin typeface="Garamond"/>
                          <a:cs typeface="Garamond"/>
                        </a:rPr>
                        <a:t>Situation</a:t>
                      </a:r>
                      <a:endParaRPr lang="en-US" sz="2300" dirty="0">
                        <a:solidFill>
                          <a:schemeClr val="tx1"/>
                        </a:solidFill>
                        <a:latin typeface="Garamond"/>
                        <a:cs typeface="Garamond"/>
                      </a:endParaRPr>
                    </a:p>
                  </a:txBody>
                  <a:tcPr marL="87415" marR="87415" marT="43708" marB="43708" anchor="ctr"/>
                </a:tc>
                <a:tc>
                  <a:txBody>
                    <a:bodyPr/>
                    <a:lstStyle/>
                    <a:p>
                      <a:pPr algn="ctr"/>
                      <a:r>
                        <a:rPr lang="en-US" sz="2300" dirty="0" smtClean="0">
                          <a:latin typeface="Garamond"/>
                          <a:cs typeface="Garamond"/>
                        </a:rPr>
                        <a:t>Recommendation/Follow-Up</a:t>
                      </a:r>
                      <a:endParaRPr lang="en-US" sz="2300" dirty="0">
                        <a:solidFill>
                          <a:schemeClr val="tx1"/>
                        </a:solidFill>
                        <a:latin typeface="Garamond"/>
                        <a:cs typeface="Garamond"/>
                      </a:endParaRPr>
                    </a:p>
                  </a:txBody>
                  <a:tcPr marL="87415" marR="87415" marT="43708" marB="43708" anchor="ctr"/>
                </a:tc>
                <a:extLst>
                  <a:ext uri="{0D108BD9-81ED-4DB2-BD59-A6C34878D82A}">
                    <a16:rowId xmlns:a16="http://schemas.microsoft.com/office/drawing/2014/main" val="10000"/>
                  </a:ext>
                </a:extLst>
              </a:tr>
              <a:tr h="632644">
                <a:tc>
                  <a:txBody>
                    <a:bodyPr/>
                    <a:lstStyle/>
                    <a:p>
                      <a:pPr algn="l"/>
                      <a:r>
                        <a:rPr lang="en-US" sz="1700" dirty="0" smtClean="0">
                          <a:latin typeface="Garamond"/>
                          <a:cs typeface="Garamond"/>
                        </a:rPr>
                        <a:t>Hormonal Contraception</a:t>
                      </a:r>
                      <a:endParaRPr lang="en-US" sz="1700" b="1" dirty="0">
                        <a:solidFill>
                          <a:schemeClr val="tx1"/>
                        </a:solidFill>
                        <a:latin typeface="Garamond"/>
                        <a:cs typeface="Garamond"/>
                      </a:endParaRPr>
                    </a:p>
                  </a:txBody>
                  <a:tcPr marL="87415" marR="87415" marT="43708" marB="43708"/>
                </a:tc>
                <a:tc>
                  <a:txBody>
                    <a:bodyPr/>
                    <a:lstStyle/>
                    <a:p>
                      <a:pPr marL="285750" indent="-285750">
                        <a:buFont typeface="Arial"/>
                        <a:buChar char="•"/>
                      </a:pPr>
                      <a:r>
                        <a:rPr lang="en-US" sz="1700" dirty="0" smtClean="0">
                          <a:latin typeface="Garamond"/>
                          <a:cs typeface="Garamond"/>
                        </a:rPr>
                        <a:t>PrEP</a:t>
                      </a:r>
                      <a:r>
                        <a:rPr lang="en-US" sz="1700" baseline="0" dirty="0" smtClean="0">
                          <a:latin typeface="Garamond"/>
                          <a:cs typeface="Garamond"/>
                        </a:rPr>
                        <a:t> does not affect the efficacy of hormonal contraceptives and hormonal contraceptives do not affect PrEP efficacy.</a:t>
                      </a:r>
                      <a:endParaRPr lang="en-US" sz="1700" dirty="0">
                        <a:solidFill>
                          <a:schemeClr val="tx1"/>
                        </a:solidFill>
                        <a:latin typeface="Garamond"/>
                        <a:cs typeface="Garamond"/>
                      </a:endParaRPr>
                    </a:p>
                  </a:txBody>
                  <a:tcPr marL="87415" marR="87415" marT="43708" marB="43708"/>
                </a:tc>
                <a:extLst>
                  <a:ext uri="{0D108BD9-81ED-4DB2-BD59-A6C34878D82A}">
                    <a16:rowId xmlns:a16="http://schemas.microsoft.com/office/drawing/2014/main" val="10001"/>
                  </a:ext>
                </a:extLst>
              </a:tr>
              <a:tr h="632644">
                <a:tc>
                  <a:txBody>
                    <a:bodyPr/>
                    <a:lstStyle/>
                    <a:p>
                      <a:pPr algn="l"/>
                      <a:r>
                        <a:rPr lang="en-US" sz="1700" dirty="0" smtClean="0">
                          <a:latin typeface="Garamond"/>
                          <a:cs typeface="Garamond"/>
                        </a:rPr>
                        <a:t>Pregnancy and breastfeeding </a:t>
                      </a:r>
                      <a:endParaRPr lang="en-US" sz="1700" b="1" dirty="0">
                        <a:solidFill>
                          <a:schemeClr val="tx1"/>
                        </a:solidFill>
                        <a:latin typeface="Garamond"/>
                        <a:cs typeface="Garamond"/>
                      </a:endParaRPr>
                    </a:p>
                  </a:txBody>
                  <a:tcPr marL="87415" marR="87415" marT="43708" marB="43708"/>
                </a:tc>
                <a:tc>
                  <a:txBody>
                    <a:bodyPr/>
                    <a:lstStyle/>
                    <a:p>
                      <a:pPr marL="285750" indent="-285750">
                        <a:buFont typeface="Arial"/>
                        <a:buChar char="•"/>
                      </a:pPr>
                      <a:r>
                        <a:rPr lang="en-US" sz="1700" dirty="0" smtClean="0">
                          <a:latin typeface="Garamond"/>
                          <a:cs typeface="Garamond"/>
                        </a:rPr>
                        <a:t>PrEP may be continued during breastfeeding in women who are at substantial risk for HIV</a:t>
                      </a:r>
                      <a:r>
                        <a:rPr lang="en-US" sz="1700" baseline="0" dirty="0" smtClean="0">
                          <a:latin typeface="Garamond"/>
                          <a:cs typeface="Garamond"/>
                        </a:rPr>
                        <a:t> acquisition.</a:t>
                      </a:r>
                      <a:endParaRPr lang="en-US" sz="1700" dirty="0">
                        <a:solidFill>
                          <a:schemeClr val="tx1"/>
                        </a:solidFill>
                        <a:latin typeface="Garamond"/>
                        <a:cs typeface="Garamond"/>
                      </a:endParaRPr>
                    </a:p>
                  </a:txBody>
                  <a:tcPr marL="87415" marR="87415" marT="43708" marB="43708"/>
                </a:tc>
                <a:extLst>
                  <a:ext uri="{0D108BD9-81ED-4DB2-BD59-A6C34878D82A}">
                    <a16:rowId xmlns:a16="http://schemas.microsoft.com/office/drawing/2014/main" val="10002"/>
                  </a:ext>
                </a:extLst>
              </a:tr>
              <a:tr h="632644">
                <a:tc>
                  <a:txBody>
                    <a:bodyPr/>
                    <a:lstStyle/>
                    <a:p>
                      <a:pPr algn="l"/>
                      <a:r>
                        <a:rPr lang="en-US" sz="1700" dirty="0" smtClean="0">
                          <a:latin typeface="Garamond"/>
                          <a:cs typeface="Garamond"/>
                        </a:rPr>
                        <a:t>Hepatitis</a:t>
                      </a:r>
                      <a:r>
                        <a:rPr lang="en-US" sz="1700" baseline="0" dirty="0" smtClean="0">
                          <a:latin typeface="Garamond"/>
                          <a:cs typeface="Garamond"/>
                        </a:rPr>
                        <a:t> B infection</a:t>
                      </a:r>
                      <a:endParaRPr lang="en-US" sz="1700" b="1" dirty="0">
                        <a:solidFill>
                          <a:schemeClr val="tx1"/>
                        </a:solidFill>
                        <a:latin typeface="Garamond"/>
                        <a:cs typeface="Garamond"/>
                      </a:endParaRPr>
                    </a:p>
                  </a:txBody>
                  <a:tcPr marL="87415" marR="87415" marT="43708" marB="43708"/>
                </a:tc>
                <a:tc>
                  <a:txBody>
                    <a:bodyPr/>
                    <a:lstStyle/>
                    <a:p>
                      <a:pPr marL="285750" indent="-285750">
                        <a:buFont typeface="Arial"/>
                        <a:buChar char="•"/>
                      </a:pPr>
                      <a:r>
                        <a:rPr lang="en-US" sz="1700" dirty="0" smtClean="0">
                          <a:latin typeface="Garamond"/>
                          <a:cs typeface="Garamond"/>
                        </a:rPr>
                        <a:t>Hepatitis B vaccination is appropriate for people at substantial risk for HBV or</a:t>
                      </a:r>
                      <a:r>
                        <a:rPr lang="en-US" sz="1700" baseline="0" dirty="0" smtClean="0">
                          <a:latin typeface="Garamond"/>
                          <a:cs typeface="Garamond"/>
                        </a:rPr>
                        <a:t> HIV infection.</a:t>
                      </a:r>
                      <a:endParaRPr lang="en-US" sz="1700" dirty="0">
                        <a:solidFill>
                          <a:schemeClr val="tx1"/>
                        </a:solidFill>
                        <a:latin typeface="Garamond"/>
                        <a:cs typeface="Garamond"/>
                      </a:endParaRPr>
                    </a:p>
                  </a:txBody>
                  <a:tcPr marL="87415" marR="87415" marT="43708" marB="43708"/>
                </a:tc>
                <a:extLst>
                  <a:ext uri="{0D108BD9-81ED-4DB2-BD59-A6C34878D82A}">
                    <a16:rowId xmlns:a16="http://schemas.microsoft.com/office/drawing/2014/main" val="10003"/>
                  </a:ext>
                </a:extLst>
              </a:tr>
              <a:tr h="2185381">
                <a:tc>
                  <a:txBody>
                    <a:bodyPr/>
                    <a:lstStyle/>
                    <a:p>
                      <a:pPr algn="l"/>
                      <a:r>
                        <a:rPr lang="en-US" sz="1700" dirty="0" smtClean="0">
                          <a:latin typeface="Garamond"/>
                          <a:cs typeface="Garamond"/>
                        </a:rPr>
                        <a:t>Management</a:t>
                      </a:r>
                      <a:r>
                        <a:rPr lang="en-US" sz="1700" baseline="0" dirty="0" smtClean="0">
                          <a:latin typeface="Garamond"/>
                          <a:cs typeface="Garamond"/>
                        </a:rPr>
                        <a:t> of </a:t>
                      </a:r>
                      <a:r>
                        <a:rPr lang="en-US" sz="1700" dirty="0" smtClean="0">
                          <a:latin typeface="Garamond"/>
                          <a:cs typeface="Garamond"/>
                        </a:rPr>
                        <a:t>Recent HIV Exposure with</a:t>
                      </a:r>
                      <a:r>
                        <a:rPr lang="en-US" sz="1700" baseline="0" dirty="0" smtClean="0">
                          <a:latin typeface="Garamond"/>
                          <a:cs typeface="Garamond"/>
                        </a:rPr>
                        <a:t> PEP</a:t>
                      </a:r>
                      <a:endParaRPr lang="en-US" sz="1700" b="1" dirty="0">
                        <a:solidFill>
                          <a:schemeClr val="tx1"/>
                        </a:solidFill>
                        <a:latin typeface="Garamond"/>
                        <a:cs typeface="Garamond"/>
                      </a:endParaRPr>
                    </a:p>
                  </a:txBody>
                  <a:tcPr marL="87415" marR="87415" marT="43708" marB="43708"/>
                </a:tc>
                <a:tc>
                  <a:txBody>
                    <a:bodyPr/>
                    <a:lstStyle/>
                    <a:p>
                      <a:pPr marL="285750" indent="-285750">
                        <a:buFont typeface="Arial"/>
                        <a:buChar char="•"/>
                      </a:pPr>
                      <a:r>
                        <a:rPr lang="en-US" sz="1700" dirty="0" smtClean="0">
                          <a:latin typeface="Garamond"/>
                          <a:cs typeface="Garamond"/>
                        </a:rPr>
                        <a:t>People who have been exposed to HIV in the past 72 hours should be offered post-exposure</a:t>
                      </a:r>
                      <a:r>
                        <a:rPr lang="en-US" sz="1700" baseline="0" dirty="0" smtClean="0">
                          <a:latin typeface="Garamond"/>
                          <a:cs typeface="Garamond"/>
                        </a:rPr>
                        <a:t> prophylaxis (PEP).</a:t>
                      </a:r>
                    </a:p>
                    <a:p>
                      <a:pPr marL="285750" indent="-285750">
                        <a:buFont typeface="Arial"/>
                        <a:buChar char="•"/>
                      </a:pPr>
                      <a:r>
                        <a:rPr lang="en-US" sz="1700" dirty="0" smtClean="0">
                          <a:latin typeface="Garamond"/>
                          <a:cs typeface="Garamond"/>
                        </a:rPr>
                        <a:t>WHO recommends PEP consisting</a:t>
                      </a:r>
                      <a:r>
                        <a:rPr lang="en-US" sz="1700" baseline="0" dirty="0" smtClean="0">
                          <a:latin typeface="Garamond"/>
                          <a:cs typeface="Garamond"/>
                        </a:rPr>
                        <a:t> of TDF/3TC (or FTC), preferably combined with a boosted protease inhibitor, for 28 days (use national guidelines). </a:t>
                      </a:r>
                    </a:p>
                    <a:p>
                      <a:pPr marL="285750" indent="-285750">
                        <a:buFont typeface="Arial"/>
                        <a:buChar char="•"/>
                      </a:pPr>
                      <a:r>
                        <a:rPr lang="en-US" sz="1700" baseline="0" dirty="0" smtClean="0">
                          <a:latin typeface="Garamond"/>
                          <a:cs typeface="Garamond"/>
                        </a:rPr>
                        <a:t>PEP should be transitioned to PrEP after 28 days if the HIV test remains negative and there is substantial ongoing risk of HIV acquisition.</a:t>
                      </a:r>
                      <a:endParaRPr lang="en-US" sz="1700" dirty="0">
                        <a:solidFill>
                          <a:schemeClr val="tx1"/>
                        </a:solidFill>
                        <a:latin typeface="Garamond"/>
                        <a:cs typeface="Garamond"/>
                      </a:endParaRPr>
                    </a:p>
                  </a:txBody>
                  <a:tcPr marL="87415" marR="87415" marT="43708" marB="43708"/>
                </a:tc>
                <a:extLst>
                  <a:ext uri="{0D108BD9-81ED-4DB2-BD59-A6C34878D82A}">
                    <a16:rowId xmlns:a16="http://schemas.microsoft.com/office/drawing/2014/main" val="10004"/>
                  </a:ext>
                </a:extLst>
              </a:tr>
            </a:tbl>
          </a:graphicData>
        </a:graphic>
      </p:graphicFrame>
      <p:sp>
        <p:nvSpPr>
          <p:cNvPr id="6"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134</a:t>
            </a:fld>
            <a:endParaRPr lang="en-US" dirty="0"/>
          </a:p>
        </p:txBody>
      </p:sp>
    </p:spTree>
    <p:extLst>
      <p:ext uri="{BB962C8B-B14F-4D97-AF65-F5344CB8AC3E}">
        <p14:creationId xmlns:p14="http://schemas.microsoft.com/office/powerpoint/2010/main" val="3179249301"/>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Minimizing PrEP Stigma</a:t>
            </a:r>
            <a:endParaRPr lang="en-US" dirty="0"/>
          </a:p>
        </p:txBody>
      </p:sp>
      <p:sp>
        <p:nvSpPr>
          <p:cNvPr id="3" name="Content Placeholder 2"/>
          <p:cNvSpPr>
            <a:spLocks noGrp="1"/>
          </p:cNvSpPr>
          <p:nvPr>
            <p:ph sz="quarter" idx="10"/>
          </p:nvPr>
        </p:nvSpPr>
        <p:spPr/>
        <p:txBody>
          <a:bodyPr>
            <a:noAutofit/>
          </a:bodyPr>
          <a:lstStyle/>
          <a:p>
            <a:r>
              <a:rPr lang="en-US" sz="2600" dirty="0" smtClean="0">
                <a:solidFill>
                  <a:schemeClr val="tx1"/>
                </a:solidFill>
              </a:rPr>
              <a:t>Confidentiality is essential in PrEP services. </a:t>
            </a:r>
          </a:p>
          <a:p>
            <a:endParaRPr lang="en-US" sz="500" dirty="0" smtClean="0">
              <a:solidFill>
                <a:schemeClr val="tx1"/>
              </a:solidFill>
            </a:endParaRPr>
          </a:p>
          <a:p>
            <a:r>
              <a:rPr lang="en-US" sz="2600" dirty="0" smtClean="0">
                <a:solidFill>
                  <a:schemeClr val="tx1"/>
                </a:solidFill>
              </a:rPr>
              <a:t>People may face stigma if their PrEP use becomes known.</a:t>
            </a:r>
          </a:p>
          <a:p>
            <a:pPr marL="0" indent="0">
              <a:buNone/>
            </a:pPr>
            <a:endParaRPr lang="en-US" sz="500" dirty="0" smtClean="0">
              <a:solidFill>
                <a:schemeClr val="tx1"/>
              </a:solidFill>
            </a:endParaRPr>
          </a:p>
          <a:p>
            <a:r>
              <a:rPr lang="en-US" sz="2600" dirty="0" smtClean="0">
                <a:solidFill>
                  <a:schemeClr val="tx1"/>
                </a:solidFill>
              </a:rPr>
              <a:t>PrEP use can exacerbate stigma if others mistakenly consider PrEP use to be evidence of irresponsible behavior or mistakenly think that PrEP is HIV treatment.</a:t>
            </a:r>
          </a:p>
          <a:p>
            <a:pPr lvl="1"/>
            <a:r>
              <a:rPr lang="en-US" sz="2400" dirty="0" smtClean="0">
                <a:solidFill>
                  <a:schemeClr val="tx1"/>
                </a:solidFill>
              </a:rPr>
              <a:t>Such stigma will decrease PrEP uptake and adherence among people who would otherwise benefit from it.</a:t>
            </a:r>
          </a:p>
          <a:p>
            <a:pPr marL="0" indent="0">
              <a:buNone/>
            </a:pPr>
            <a:endParaRPr lang="en-US" dirty="0"/>
          </a:p>
        </p:txBody>
      </p:sp>
      <p:sp>
        <p:nvSpPr>
          <p:cNvPr id="5" name="TextBox 4"/>
          <p:cNvSpPr txBox="1">
            <a:spLocks noChangeArrowheads="1"/>
          </p:cNvSpPr>
          <p:nvPr/>
        </p:nvSpPr>
        <p:spPr bwMode="auto">
          <a:xfrm>
            <a:off x="567315" y="5061287"/>
            <a:ext cx="8167110" cy="1015663"/>
          </a:xfrm>
          <a:prstGeom prst="rect">
            <a:avLst/>
          </a:prstGeom>
          <a:solidFill>
            <a:schemeClr val="accent2"/>
          </a:solidFill>
          <a:ln>
            <a:noFill/>
          </a:ln>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a:r>
              <a:rPr lang="en-US" sz="2000" b="1" dirty="0" smtClean="0">
                <a:solidFill>
                  <a:srgbClr val="FFFFFF"/>
                </a:solidFill>
                <a:latin typeface="Garamond" panose="02020404030301010803" pitchFamily="18" charset="0"/>
              </a:rPr>
              <a:t>Presenting PrEP to your communities as a </a:t>
            </a:r>
            <a:r>
              <a:rPr lang="en-US" sz="2000" b="1" i="1" dirty="0" smtClean="0">
                <a:solidFill>
                  <a:srgbClr val="C00000"/>
                </a:solidFill>
                <a:latin typeface="Garamond" panose="02020404030301010803" pitchFamily="18" charset="0"/>
              </a:rPr>
              <a:t>responsible choice </a:t>
            </a:r>
          </a:p>
          <a:p>
            <a:pPr algn="ctr"/>
            <a:r>
              <a:rPr lang="en-US" sz="2000" b="1" dirty="0" smtClean="0">
                <a:solidFill>
                  <a:srgbClr val="FFFFFF"/>
                </a:solidFill>
                <a:latin typeface="Garamond" panose="02020404030301010803" pitchFamily="18" charset="0"/>
              </a:rPr>
              <a:t>that</a:t>
            </a:r>
            <a:r>
              <a:rPr lang="en-US" sz="2000" b="1" dirty="0" smtClean="0">
                <a:latin typeface="Garamond" panose="02020404030301010803" pitchFamily="18" charset="0"/>
              </a:rPr>
              <a:t> </a:t>
            </a:r>
            <a:r>
              <a:rPr lang="en-US" sz="2000" b="1" i="1" dirty="0" smtClean="0">
                <a:solidFill>
                  <a:srgbClr val="C00000"/>
                </a:solidFill>
                <a:latin typeface="Garamond" panose="02020404030301010803" pitchFamily="18" charset="0"/>
              </a:rPr>
              <a:t>protects both partne</a:t>
            </a:r>
            <a:r>
              <a:rPr lang="en-US" sz="2000" b="1" dirty="0" smtClean="0">
                <a:solidFill>
                  <a:srgbClr val="C00000"/>
                </a:solidFill>
                <a:latin typeface="Garamond" panose="02020404030301010803" pitchFamily="18" charset="0"/>
              </a:rPr>
              <a:t>rs </a:t>
            </a:r>
            <a:r>
              <a:rPr lang="en-US" sz="2000" b="1" dirty="0" smtClean="0">
                <a:solidFill>
                  <a:srgbClr val="FFFFFF"/>
                </a:solidFill>
                <a:latin typeface="Garamond" panose="02020404030301010803" pitchFamily="18" charset="0"/>
              </a:rPr>
              <a:t>will increase the impact of PrEP, </a:t>
            </a:r>
          </a:p>
          <a:p>
            <a:pPr algn="ctr"/>
            <a:r>
              <a:rPr lang="en-US" sz="2000" b="1" dirty="0" smtClean="0">
                <a:solidFill>
                  <a:srgbClr val="FFFFFF"/>
                </a:solidFill>
                <a:latin typeface="Garamond" panose="02020404030301010803" pitchFamily="18" charset="0"/>
              </a:rPr>
              <a:t>prevent more HIV infections, and can help reduce stigma.</a:t>
            </a:r>
            <a:endParaRPr lang="en-US" sz="2000" b="1" dirty="0">
              <a:solidFill>
                <a:srgbClr val="FFFFFF"/>
              </a:solidFill>
              <a:latin typeface="Garamond" panose="02020404030301010803" pitchFamily="18" charset="0"/>
            </a:endParaRPr>
          </a:p>
        </p:txBody>
      </p:sp>
      <p:sp>
        <p:nvSpPr>
          <p:cNvPr id="6"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135</a:t>
            </a:fld>
            <a:endParaRPr lang="en-US" dirty="0"/>
          </a:p>
        </p:txBody>
      </p:sp>
    </p:spTree>
    <p:extLst>
      <p:ext uri="{BB962C8B-B14F-4D97-AF65-F5344CB8AC3E}">
        <p14:creationId xmlns:p14="http://schemas.microsoft.com/office/powerpoint/2010/main" val="584047145"/>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Small Group Brainstorm</a:t>
            </a:r>
            <a:endParaRPr lang="en-US" dirty="0"/>
          </a:p>
        </p:txBody>
      </p:sp>
      <p:sp>
        <p:nvSpPr>
          <p:cNvPr id="3" name="Content Placeholder 2"/>
          <p:cNvSpPr>
            <a:spLocks noGrp="1"/>
          </p:cNvSpPr>
          <p:nvPr>
            <p:ph sz="quarter" idx="10"/>
          </p:nvPr>
        </p:nvSpPr>
        <p:spPr/>
        <p:txBody>
          <a:bodyPr>
            <a:normAutofit/>
          </a:bodyPr>
          <a:lstStyle/>
          <a:p>
            <a:pPr lvl="0"/>
            <a:r>
              <a:rPr lang="en-US" dirty="0">
                <a:solidFill>
                  <a:schemeClr val="tx1"/>
                </a:solidFill>
              </a:rPr>
              <a:t>With your small group, brainstorm a list of possible strategies to minimize the stigma that your PrEP clients may face.</a:t>
            </a:r>
          </a:p>
          <a:p>
            <a:pPr lvl="0"/>
            <a:r>
              <a:rPr lang="en-US" dirty="0">
                <a:solidFill>
                  <a:schemeClr val="tx1"/>
                </a:solidFill>
              </a:rPr>
              <a:t>Choose one group member to record your ideas on the sheet of flip chart paper.</a:t>
            </a:r>
          </a:p>
          <a:p>
            <a:pPr lvl="0"/>
            <a:r>
              <a:rPr lang="en-US" dirty="0">
                <a:solidFill>
                  <a:schemeClr val="tx1"/>
                </a:solidFill>
              </a:rPr>
              <a:t>You will have 20 minutes to work.</a:t>
            </a: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136</a:t>
            </a:fld>
            <a:endParaRPr lang="en-US" dirty="0"/>
          </a:p>
        </p:txBody>
      </p:sp>
    </p:spTree>
    <p:extLst>
      <p:ext uri="{BB962C8B-B14F-4D97-AF65-F5344CB8AC3E}">
        <p14:creationId xmlns:p14="http://schemas.microsoft.com/office/powerpoint/2010/main" val="668936064"/>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70000"/>
              </a:lnSpc>
            </a:pPr>
            <a:r>
              <a:rPr lang="en-US" sz="4000" dirty="0" smtClean="0"/>
              <a:t>Current Gaps in Knowledge and Need for  Continued Surveillance</a:t>
            </a:r>
            <a:endParaRPr lang="en-US" sz="4000" dirty="0">
              <a:solidFill>
                <a:srgbClr val="FF0000"/>
              </a:solidFill>
            </a:endParaRPr>
          </a:p>
        </p:txBody>
      </p:sp>
      <p:sp>
        <p:nvSpPr>
          <p:cNvPr id="3" name="Content Placeholder 2"/>
          <p:cNvSpPr>
            <a:spLocks noGrp="1"/>
          </p:cNvSpPr>
          <p:nvPr>
            <p:ph sz="quarter" idx="10"/>
          </p:nvPr>
        </p:nvSpPr>
        <p:spPr>
          <a:xfrm>
            <a:off x="457200" y="1549400"/>
            <a:ext cx="8229600" cy="4889500"/>
          </a:xfrm>
        </p:spPr>
        <p:txBody>
          <a:bodyPr>
            <a:normAutofit fontScale="77500" lnSpcReduction="20000"/>
          </a:bodyPr>
          <a:lstStyle/>
          <a:p>
            <a:pPr>
              <a:spcAft>
                <a:spcPts val="200"/>
              </a:spcAft>
            </a:pPr>
            <a:r>
              <a:rPr lang="en-US" sz="3100" b="1" dirty="0" smtClean="0">
                <a:solidFill>
                  <a:schemeClr val="tx1"/>
                </a:solidFill>
              </a:rPr>
              <a:t>Current gaps in knowledge related to implementation of PrEP include:</a:t>
            </a:r>
          </a:p>
          <a:p>
            <a:pPr lvl="1">
              <a:spcAft>
                <a:spcPts val="200"/>
              </a:spcAft>
            </a:pPr>
            <a:r>
              <a:rPr lang="en-US" sz="2500" b="1" i="1" dirty="0" smtClean="0">
                <a:solidFill>
                  <a:schemeClr val="tx1"/>
                </a:solidFill>
              </a:rPr>
              <a:t>Renal safety</a:t>
            </a:r>
            <a:r>
              <a:rPr lang="en-US" sz="2500" i="1" dirty="0" smtClean="0">
                <a:solidFill>
                  <a:schemeClr val="tx1"/>
                </a:solidFill>
              </a:rPr>
              <a:t> </a:t>
            </a:r>
            <a:r>
              <a:rPr lang="en-US" sz="2500" dirty="0" smtClean="0">
                <a:solidFill>
                  <a:schemeClr val="tx1"/>
                </a:solidFill>
              </a:rPr>
              <a:t>of FTC/TDF PrEP in people with diabetes mellitus and uncontrolled systemic hypertension has not been evaluated.</a:t>
            </a:r>
          </a:p>
          <a:p>
            <a:pPr lvl="1">
              <a:spcAft>
                <a:spcPts val="200"/>
              </a:spcAft>
            </a:pPr>
            <a:r>
              <a:rPr lang="en-US" sz="2500" dirty="0" smtClean="0">
                <a:solidFill>
                  <a:schemeClr val="tx1"/>
                </a:solidFill>
              </a:rPr>
              <a:t>Although 3TC is equivalent to FTC for HIV treatment, </a:t>
            </a:r>
            <a:r>
              <a:rPr lang="en-US" sz="2500" b="1" i="1" dirty="0" smtClean="0">
                <a:solidFill>
                  <a:schemeClr val="tx1"/>
                </a:solidFill>
              </a:rPr>
              <a:t>use of 3TC in combination with TDF for PrEP </a:t>
            </a:r>
            <a:r>
              <a:rPr lang="en-US" sz="2500" dirty="0" smtClean="0">
                <a:solidFill>
                  <a:schemeClr val="tx1"/>
                </a:solidFill>
              </a:rPr>
              <a:t>has not been studied.</a:t>
            </a:r>
          </a:p>
          <a:p>
            <a:pPr lvl="1">
              <a:spcAft>
                <a:spcPts val="200"/>
              </a:spcAft>
            </a:pPr>
            <a:r>
              <a:rPr lang="en-US" sz="2500" b="1" i="1" dirty="0" smtClean="0">
                <a:solidFill>
                  <a:schemeClr val="tx1"/>
                </a:solidFill>
              </a:rPr>
              <a:t>Comparison of daily vs. on-demand PrEP regimens</a:t>
            </a:r>
            <a:r>
              <a:rPr lang="en-US" sz="2500" dirty="0" smtClean="0">
                <a:solidFill>
                  <a:schemeClr val="tx1"/>
                </a:solidFill>
              </a:rPr>
              <a:t> is still limited.</a:t>
            </a:r>
          </a:p>
          <a:p>
            <a:pPr lvl="1">
              <a:spcAft>
                <a:spcPts val="200"/>
              </a:spcAft>
            </a:pPr>
            <a:r>
              <a:rPr lang="en-US" sz="2500" dirty="0" smtClean="0">
                <a:solidFill>
                  <a:schemeClr val="tx1"/>
                </a:solidFill>
              </a:rPr>
              <a:t>Effectiveness of </a:t>
            </a:r>
            <a:r>
              <a:rPr lang="en-US" sz="2500" b="1" i="1" dirty="0" smtClean="0">
                <a:solidFill>
                  <a:schemeClr val="tx1"/>
                </a:solidFill>
              </a:rPr>
              <a:t>on-demand oral PrEP regimens for women </a:t>
            </a:r>
            <a:r>
              <a:rPr lang="en-US" sz="2500" dirty="0" smtClean="0">
                <a:solidFill>
                  <a:schemeClr val="tx1"/>
                </a:solidFill>
              </a:rPr>
              <a:t>has not been evaluated.</a:t>
            </a:r>
          </a:p>
          <a:p>
            <a:pPr lvl="1">
              <a:spcAft>
                <a:spcPts val="500"/>
              </a:spcAft>
            </a:pPr>
            <a:r>
              <a:rPr lang="en-US" sz="2500" dirty="0" smtClean="0">
                <a:solidFill>
                  <a:schemeClr val="tx1"/>
                </a:solidFill>
              </a:rPr>
              <a:t>Although cases of </a:t>
            </a:r>
            <a:r>
              <a:rPr lang="en-US" sz="2500" b="1" i="1" dirty="0" smtClean="0">
                <a:solidFill>
                  <a:schemeClr val="tx1"/>
                </a:solidFill>
              </a:rPr>
              <a:t>clinical HBV rebound </a:t>
            </a:r>
            <a:r>
              <a:rPr lang="en-US" sz="2500" dirty="0" smtClean="0">
                <a:solidFill>
                  <a:schemeClr val="tx1"/>
                </a:solidFill>
              </a:rPr>
              <a:t>when stopping FTC/TDF PrEP have not been observed among people with current HBV infection in clinical trials, most trials excluded such individuals.</a:t>
            </a:r>
          </a:p>
          <a:p>
            <a:pPr marL="514350" indent="-457200">
              <a:spcAft>
                <a:spcPts val="500"/>
              </a:spcAft>
            </a:pPr>
            <a:r>
              <a:rPr lang="en-US" sz="3100" b="1" dirty="0" smtClean="0">
                <a:solidFill>
                  <a:schemeClr val="tx1"/>
                </a:solidFill>
              </a:rPr>
              <a:t>Need for continued surveillance: </a:t>
            </a:r>
          </a:p>
          <a:p>
            <a:pPr marL="914400" lvl="1" indent="-457200"/>
            <a:r>
              <a:rPr lang="en-US" sz="2500" dirty="0" smtClean="0">
                <a:solidFill>
                  <a:schemeClr val="tx1"/>
                </a:solidFill>
              </a:rPr>
              <a:t>The benefits of PrEP in </a:t>
            </a:r>
            <a:r>
              <a:rPr lang="en-US" sz="2500" dirty="0">
                <a:solidFill>
                  <a:schemeClr val="tx1"/>
                </a:solidFill>
              </a:rPr>
              <a:t>women at </a:t>
            </a:r>
            <a:r>
              <a:rPr lang="en-US" sz="2500" dirty="0" smtClean="0">
                <a:solidFill>
                  <a:schemeClr val="tx1"/>
                </a:solidFill>
              </a:rPr>
              <a:t>substantial risk of HIV </a:t>
            </a:r>
            <a:r>
              <a:rPr lang="en-US" sz="2500" dirty="0">
                <a:solidFill>
                  <a:schemeClr val="tx1"/>
                </a:solidFill>
              </a:rPr>
              <a:t>acquisition appear to outweigh any risks observed to </a:t>
            </a:r>
            <a:r>
              <a:rPr lang="en-US" sz="2500" dirty="0" smtClean="0">
                <a:solidFill>
                  <a:schemeClr val="tx1"/>
                </a:solidFill>
              </a:rPr>
              <a:t>date, however, there is a need for continued surveillance </a:t>
            </a:r>
            <a:r>
              <a:rPr lang="en-US" sz="2500" dirty="0">
                <a:solidFill>
                  <a:schemeClr val="tx1"/>
                </a:solidFill>
              </a:rPr>
              <a:t>of maternal,  pregnancy and infant outcomes to confirm the safety </a:t>
            </a:r>
            <a:r>
              <a:rPr lang="en-US" sz="2500" dirty="0" smtClean="0">
                <a:solidFill>
                  <a:schemeClr val="tx1"/>
                </a:solidFill>
              </a:rPr>
              <a:t>that studies </a:t>
            </a:r>
            <a:r>
              <a:rPr lang="en-US" sz="2500" dirty="0">
                <a:solidFill>
                  <a:schemeClr val="tx1"/>
                </a:solidFill>
              </a:rPr>
              <a:t>to date suggest.</a:t>
            </a: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137</a:t>
            </a:fld>
            <a:endParaRPr lang="en-US" dirty="0"/>
          </a:p>
        </p:txBody>
      </p:sp>
    </p:spTree>
    <p:extLst>
      <p:ext uri="{BB962C8B-B14F-4D97-AF65-F5344CB8AC3E}">
        <p14:creationId xmlns:p14="http://schemas.microsoft.com/office/powerpoint/2010/main" val="133019560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PrEP M&amp;E Tools</a:t>
            </a:r>
            <a:endParaRPr lang="en-US" dirty="0"/>
          </a:p>
        </p:txBody>
      </p:sp>
      <p:sp>
        <p:nvSpPr>
          <p:cNvPr id="5" name="Content Placeholder 4"/>
          <p:cNvSpPr>
            <a:spLocks noGrp="1"/>
          </p:cNvSpPr>
          <p:nvPr>
            <p:ph sz="quarter" idx="10"/>
          </p:nvPr>
        </p:nvSpPr>
        <p:spPr>
          <a:xfrm>
            <a:off x="457200" y="1492250"/>
            <a:ext cx="8229600" cy="4889500"/>
          </a:xfrm>
        </p:spPr>
        <p:txBody>
          <a:bodyPr>
            <a:normAutofit/>
          </a:bodyPr>
          <a:lstStyle/>
          <a:p>
            <a:r>
              <a:rPr lang="en-US" sz="3000" dirty="0" smtClean="0">
                <a:solidFill>
                  <a:srgbClr val="000000"/>
                </a:solidFill>
              </a:rPr>
              <a:t>You will find sample PrEP M&amp;E Tools at the back of your participant manual:</a:t>
            </a:r>
          </a:p>
          <a:p>
            <a:pPr lvl="1"/>
            <a:r>
              <a:rPr lang="en-US" sz="2600" dirty="0" smtClean="0">
                <a:solidFill>
                  <a:srgbClr val="000000"/>
                </a:solidFill>
              </a:rPr>
              <a:t>Facility-held card</a:t>
            </a:r>
          </a:p>
          <a:p>
            <a:pPr lvl="1"/>
            <a:r>
              <a:rPr lang="en-US" sz="2600" dirty="0" smtClean="0">
                <a:solidFill>
                  <a:srgbClr val="000000"/>
                </a:solidFill>
              </a:rPr>
              <a:t>PrEP register</a:t>
            </a:r>
          </a:p>
          <a:p>
            <a:pPr lvl="1"/>
            <a:r>
              <a:rPr lang="en-US" sz="2600" dirty="0" smtClean="0">
                <a:solidFill>
                  <a:srgbClr val="000000"/>
                </a:solidFill>
              </a:rPr>
              <a:t>PrEP monthly report form</a:t>
            </a:r>
          </a:p>
          <a:p>
            <a:pPr lvl="1"/>
            <a:r>
              <a:rPr lang="en-US" sz="2600" dirty="0" smtClean="0">
                <a:solidFill>
                  <a:srgbClr val="000000"/>
                </a:solidFill>
              </a:rPr>
              <a:t>Substantial Risk and Eligibility Assessment </a:t>
            </a:r>
          </a:p>
          <a:p>
            <a:pPr lvl="0"/>
            <a:r>
              <a:rPr lang="en-US" sz="3000" dirty="0" smtClean="0">
                <a:solidFill>
                  <a:srgbClr val="000000"/>
                </a:solidFill>
              </a:rPr>
              <a:t>You will receive further training at your facilities on using and adapting these tools. </a:t>
            </a:r>
            <a:endParaRPr lang="en-US" sz="3000" b="1" dirty="0">
              <a:solidFill>
                <a:srgbClr val="000000"/>
              </a:solidFill>
            </a:endParaRPr>
          </a:p>
        </p:txBody>
      </p:sp>
      <p:sp>
        <p:nvSpPr>
          <p:cNvPr id="6"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138</a:t>
            </a:fld>
            <a:endParaRPr lang="en-US" dirty="0"/>
          </a:p>
        </p:txBody>
      </p:sp>
    </p:spTree>
    <p:extLst>
      <p:ext uri="{BB962C8B-B14F-4D97-AF65-F5344CB8AC3E}">
        <p14:creationId xmlns:p14="http://schemas.microsoft.com/office/powerpoint/2010/main" val="3534844695"/>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 Cascade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12654"/>
            <a:ext cx="4622482" cy="5295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771900" y="6351855"/>
            <a:ext cx="3962400" cy="430887"/>
          </a:xfrm>
          <a:prstGeom prst="rect">
            <a:avLst/>
          </a:prstGeom>
          <a:noFill/>
        </p:spPr>
        <p:txBody>
          <a:bodyPr wrap="square" rtlCol="0">
            <a:spAutoFit/>
          </a:bodyPr>
          <a:lstStyle/>
          <a:p>
            <a:r>
              <a:rPr lang="en-US" sz="1100" dirty="0">
                <a:solidFill>
                  <a:schemeClr val="tx1">
                    <a:tint val="75000"/>
                  </a:schemeClr>
                </a:solidFill>
                <a:latin typeface="Garamond" panose="02020404030301010803" pitchFamily="18" charset="0"/>
              </a:rPr>
              <a:t>Lui A, et al. IAPAC 2012; Miami. #80040. U.S. Centers for Disease Control and Prevention SHIPP Study 2013-2016</a:t>
            </a:r>
          </a:p>
        </p:txBody>
      </p:sp>
      <p:sp>
        <p:nvSpPr>
          <p:cNvPr id="4" name="Content Placeholder 3"/>
          <p:cNvSpPr>
            <a:spLocks noGrp="1"/>
          </p:cNvSpPr>
          <p:nvPr>
            <p:ph sz="quarter" idx="10"/>
          </p:nvPr>
        </p:nvSpPr>
        <p:spPr>
          <a:xfrm>
            <a:off x="4800600" y="1955800"/>
            <a:ext cx="3886200" cy="3822700"/>
          </a:xfrm>
          <a:solidFill>
            <a:srgbClr val="FFFFFF"/>
          </a:solidFill>
          <a:ln w="57150" cmpd="sng">
            <a:solidFill>
              <a:srgbClr val="F99D1C"/>
            </a:solidFill>
          </a:ln>
        </p:spPr>
        <p:txBody>
          <a:bodyPr anchor="ctr">
            <a:normAutofit/>
          </a:bodyPr>
          <a:lstStyle/>
          <a:p>
            <a:pPr marL="0" indent="0" algn="ctr">
              <a:buNone/>
            </a:pPr>
            <a:r>
              <a:rPr lang="en-US" sz="2400" dirty="0" smtClean="0">
                <a:solidFill>
                  <a:srgbClr val="000000"/>
                </a:solidFill>
              </a:rPr>
              <a:t>PrEP is more than just a biomedical intervention.</a:t>
            </a:r>
          </a:p>
          <a:p>
            <a:pPr marL="0" indent="0" algn="ctr">
              <a:buNone/>
            </a:pPr>
            <a:r>
              <a:rPr lang="en-US" sz="2400" dirty="0" smtClean="0">
                <a:solidFill>
                  <a:srgbClr val="000000"/>
                </a:solidFill>
              </a:rPr>
              <a:t>Success will also depend on structural and behavioral interventions. </a:t>
            </a:r>
            <a:endParaRPr lang="en-US" sz="2400" dirty="0">
              <a:solidFill>
                <a:srgbClr val="000000"/>
              </a:solidFill>
            </a:endParaRPr>
          </a:p>
        </p:txBody>
      </p:sp>
      <p:sp>
        <p:nvSpPr>
          <p:cNvPr id="7"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139</a:t>
            </a:fld>
            <a:endParaRPr lang="en-US" dirty="0"/>
          </a:p>
        </p:txBody>
      </p:sp>
    </p:spTree>
    <p:extLst>
      <p:ext uri="{BB962C8B-B14F-4D97-AF65-F5344CB8AC3E}">
        <p14:creationId xmlns:p14="http://schemas.microsoft.com/office/powerpoint/2010/main" val="12249962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sz="quarter" idx="10"/>
          </p:nvPr>
        </p:nvSpPr>
        <p:spPr/>
        <p:txBody>
          <a:bodyPr>
            <a:normAutofit fontScale="92500"/>
          </a:bodyPr>
          <a:lstStyle/>
          <a:p>
            <a:r>
              <a:rPr lang="en-US" b="1" dirty="0">
                <a:solidFill>
                  <a:schemeClr val="tx1"/>
                </a:solidFill>
                <a:cs typeface="Arial" pitchFamily="34" charset="0"/>
              </a:rPr>
              <a:t>HIV prevention needs change </a:t>
            </a:r>
            <a:r>
              <a:rPr lang="en-US" dirty="0">
                <a:solidFill>
                  <a:schemeClr val="tx1"/>
                </a:solidFill>
                <a:cs typeface="Arial" pitchFamily="34" charset="0"/>
              </a:rPr>
              <a:t>during a person’s lifetime.</a:t>
            </a:r>
          </a:p>
          <a:p>
            <a:r>
              <a:rPr lang="en-US" b="1" dirty="0">
                <a:solidFill>
                  <a:schemeClr val="tx1"/>
                </a:solidFill>
                <a:ea typeface="ＭＳ Ｐゴシック" pitchFamily="34" charset="-128"/>
                <a:cs typeface="Arial" pitchFamily="34" charset="0"/>
              </a:rPr>
              <a:t>Combination prevention </a:t>
            </a:r>
            <a:r>
              <a:rPr lang="en-US" dirty="0">
                <a:solidFill>
                  <a:schemeClr val="tx1"/>
                </a:solidFill>
                <a:ea typeface="ＭＳ Ｐゴシック" pitchFamily="34" charset="-128"/>
                <a:cs typeface="Arial" pitchFamily="34" charset="0"/>
              </a:rPr>
              <a:t>is a mix of biomedical, behavioral, and structural interventions that decrease risk of HIV acquisition. </a:t>
            </a:r>
          </a:p>
          <a:p>
            <a:pPr lvl="1"/>
            <a:r>
              <a:rPr lang="en-US" dirty="0">
                <a:solidFill>
                  <a:schemeClr val="tx1"/>
                </a:solidFill>
                <a:cs typeface="Arial" pitchFamily="34" charset="0"/>
              </a:rPr>
              <a:t>Combining approaches may result in greater impact than using single interventions alone.</a:t>
            </a:r>
          </a:p>
          <a:p>
            <a:r>
              <a:rPr lang="en-US" dirty="0">
                <a:solidFill>
                  <a:schemeClr val="tx1"/>
                </a:solidFill>
                <a:cs typeface="Arial" pitchFamily="34" charset="0"/>
              </a:rPr>
              <a:t>Antiretroviral drugs (ARVs) used as PrEP provide an</a:t>
            </a:r>
            <a:r>
              <a:rPr lang="en-US" dirty="0">
                <a:cs typeface="Arial" pitchFamily="34" charset="0"/>
              </a:rPr>
              <a:t> </a:t>
            </a:r>
            <a:r>
              <a:rPr lang="en-US" dirty="0">
                <a:solidFill>
                  <a:schemeClr val="tx1"/>
                </a:solidFill>
                <a:cs typeface="Arial" pitchFamily="34" charset="0"/>
              </a:rPr>
              <a:t>important</a:t>
            </a:r>
            <a:r>
              <a:rPr lang="en-US" dirty="0">
                <a:cs typeface="Arial" pitchFamily="34" charset="0"/>
              </a:rPr>
              <a:t> </a:t>
            </a:r>
            <a:r>
              <a:rPr lang="en-US" b="1" i="1" dirty="0">
                <a:solidFill>
                  <a:srgbClr val="C00000"/>
                </a:solidFill>
                <a:cs typeface="Arial" pitchFamily="34" charset="0"/>
              </a:rPr>
              <a:t>additional</a:t>
            </a:r>
            <a:r>
              <a:rPr lang="en-US" b="1" dirty="0">
                <a:solidFill>
                  <a:srgbClr val="C00000"/>
                </a:solidFill>
                <a:cs typeface="Arial" pitchFamily="34" charset="0"/>
              </a:rPr>
              <a:t> prevention tool</a:t>
            </a:r>
            <a:r>
              <a:rPr lang="en-US" b="1" dirty="0" smtClean="0">
                <a:solidFill>
                  <a:srgbClr val="C00000"/>
                </a:solidFill>
                <a:cs typeface="Arial" pitchFamily="34" charset="0"/>
              </a:rPr>
              <a:t>.</a:t>
            </a:r>
            <a:endParaRPr lang="en-US" dirty="0">
              <a:solidFill>
                <a:srgbClr val="C00000"/>
              </a:solidFill>
            </a:endParaRPr>
          </a:p>
        </p:txBody>
      </p:sp>
      <p:sp>
        <p:nvSpPr>
          <p:cNvPr id="4"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14</a:t>
            </a:fld>
            <a:endParaRPr lang="en-US" dirty="0"/>
          </a:p>
        </p:txBody>
      </p:sp>
    </p:spTree>
    <p:extLst>
      <p:ext uri="{BB962C8B-B14F-4D97-AF65-F5344CB8AC3E}">
        <p14:creationId xmlns:p14="http://schemas.microsoft.com/office/powerpoint/2010/main" val="3882231846"/>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4 Summary</a:t>
            </a:r>
            <a:endParaRPr lang="en-US" dirty="0"/>
          </a:p>
        </p:txBody>
      </p:sp>
      <p:sp>
        <p:nvSpPr>
          <p:cNvPr id="3" name="Content Placeholder 2"/>
          <p:cNvSpPr>
            <a:spLocks noGrp="1"/>
          </p:cNvSpPr>
          <p:nvPr>
            <p:ph sz="quarter" idx="10"/>
          </p:nvPr>
        </p:nvSpPr>
        <p:spPr>
          <a:xfrm>
            <a:off x="457200" y="1549400"/>
            <a:ext cx="8229600" cy="4889500"/>
          </a:xfrm>
        </p:spPr>
        <p:txBody>
          <a:bodyPr>
            <a:noAutofit/>
          </a:bodyPr>
          <a:lstStyle/>
          <a:p>
            <a:r>
              <a:rPr lang="en-US" sz="2400" dirty="0" smtClean="0">
                <a:solidFill>
                  <a:srgbClr val="000000"/>
                </a:solidFill>
              </a:rPr>
              <a:t>PrEP users should </a:t>
            </a:r>
            <a:r>
              <a:rPr lang="en-US" sz="2400" dirty="0">
                <a:solidFill>
                  <a:srgbClr val="000000"/>
                </a:solidFill>
              </a:rPr>
              <a:t>be </a:t>
            </a:r>
            <a:r>
              <a:rPr lang="en-US" sz="2400" dirty="0" smtClean="0">
                <a:solidFill>
                  <a:srgbClr val="000000"/>
                </a:solidFill>
              </a:rPr>
              <a:t>informed about </a:t>
            </a:r>
            <a:r>
              <a:rPr lang="en-US" sz="2400" dirty="0">
                <a:solidFill>
                  <a:srgbClr val="000000"/>
                </a:solidFill>
              </a:rPr>
              <a:t>how to recognize signs and symptoms of acute HIV </a:t>
            </a:r>
            <a:r>
              <a:rPr lang="en-US" sz="2400" dirty="0" smtClean="0">
                <a:solidFill>
                  <a:srgbClr val="000000"/>
                </a:solidFill>
              </a:rPr>
              <a:t>infection.</a:t>
            </a:r>
          </a:p>
          <a:p>
            <a:pPr marL="0" indent="0">
              <a:buNone/>
            </a:pPr>
            <a:endParaRPr lang="en-US" sz="500" dirty="0">
              <a:solidFill>
                <a:srgbClr val="000000"/>
              </a:solidFill>
            </a:endParaRPr>
          </a:p>
          <a:p>
            <a:r>
              <a:rPr lang="en-US" sz="2400" dirty="0" smtClean="0">
                <a:solidFill>
                  <a:srgbClr val="000000"/>
                </a:solidFill>
              </a:rPr>
              <a:t>If persons using </a:t>
            </a:r>
            <a:r>
              <a:rPr lang="en-US" sz="2400" dirty="0" err="1">
                <a:solidFill>
                  <a:srgbClr val="000000"/>
                </a:solidFill>
              </a:rPr>
              <a:t>PrEP</a:t>
            </a:r>
            <a:r>
              <a:rPr lang="en-US" sz="2400" dirty="0">
                <a:solidFill>
                  <a:srgbClr val="000000"/>
                </a:solidFill>
              </a:rPr>
              <a:t> </a:t>
            </a:r>
            <a:r>
              <a:rPr lang="en-US" sz="2400" dirty="0" smtClean="0">
                <a:solidFill>
                  <a:srgbClr val="000000"/>
                </a:solidFill>
              </a:rPr>
              <a:t>test </a:t>
            </a:r>
            <a:r>
              <a:rPr lang="en-US" sz="2400" dirty="0">
                <a:solidFill>
                  <a:srgbClr val="000000"/>
                </a:solidFill>
              </a:rPr>
              <a:t>positive for </a:t>
            </a:r>
            <a:r>
              <a:rPr lang="en-US" sz="2400" dirty="0" smtClean="0">
                <a:solidFill>
                  <a:srgbClr val="000000"/>
                </a:solidFill>
              </a:rPr>
              <a:t>HIV, stop PrEP immediately and start </a:t>
            </a:r>
            <a:r>
              <a:rPr lang="en-US" sz="2400" dirty="0">
                <a:solidFill>
                  <a:srgbClr val="000000"/>
                </a:solidFill>
              </a:rPr>
              <a:t>ART as soon as </a:t>
            </a:r>
            <a:r>
              <a:rPr lang="en-US" sz="2400" dirty="0" smtClean="0">
                <a:solidFill>
                  <a:srgbClr val="000000"/>
                </a:solidFill>
              </a:rPr>
              <a:t>possible, without a </a:t>
            </a:r>
            <a:r>
              <a:rPr lang="en-US" sz="2400" dirty="0">
                <a:solidFill>
                  <a:srgbClr val="000000"/>
                </a:solidFill>
              </a:rPr>
              <a:t>gap after PrEP is discontinued</a:t>
            </a:r>
            <a:r>
              <a:rPr lang="en-US" sz="2400" dirty="0" smtClean="0">
                <a:solidFill>
                  <a:srgbClr val="000000"/>
                </a:solidFill>
              </a:rPr>
              <a:t>.</a:t>
            </a:r>
          </a:p>
          <a:p>
            <a:pPr marL="0" indent="0">
              <a:buNone/>
            </a:pPr>
            <a:endParaRPr lang="en-US" sz="500" dirty="0">
              <a:solidFill>
                <a:srgbClr val="000000"/>
              </a:solidFill>
            </a:endParaRPr>
          </a:p>
          <a:p>
            <a:r>
              <a:rPr lang="en-US" sz="2400" dirty="0" smtClean="0">
                <a:solidFill>
                  <a:srgbClr val="000000"/>
                </a:solidFill>
              </a:rPr>
              <a:t>If </a:t>
            </a:r>
            <a:r>
              <a:rPr lang="en-US" sz="2400" dirty="0">
                <a:solidFill>
                  <a:srgbClr val="000000"/>
                </a:solidFill>
              </a:rPr>
              <a:t>confirmation of positive </a:t>
            </a:r>
            <a:r>
              <a:rPr lang="en-US" sz="2400" dirty="0" smtClean="0">
                <a:solidFill>
                  <a:srgbClr val="000000"/>
                </a:solidFill>
              </a:rPr>
              <a:t>HIV test </a:t>
            </a:r>
            <a:r>
              <a:rPr lang="en-US" sz="2400" dirty="0">
                <a:solidFill>
                  <a:srgbClr val="000000"/>
                </a:solidFill>
              </a:rPr>
              <a:t>result is delayed for more than a few hours, transition to fully suppressive ART </a:t>
            </a:r>
            <a:r>
              <a:rPr lang="en-US" sz="2400" dirty="0" smtClean="0">
                <a:solidFill>
                  <a:srgbClr val="000000"/>
                </a:solidFill>
              </a:rPr>
              <a:t>(three ARVs </a:t>
            </a:r>
            <a:r>
              <a:rPr lang="en-US" sz="2400" dirty="0">
                <a:solidFill>
                  <a:srgbClr val="000000"/>
                </a:solidFill>
              </a:rPr>
              <a:t>as per national treatment </a:t>
            </a:r>
            <a:r>
              <a:rPr lang="en-US" sz="2400" dirty="0" smtClean="0">
                <a:solidFill>
                  <a:srgbClr val="000000"/>
                </a:solidFill>
              </a:rPr>
              <a:t>guidelines).</a:t>
            </a:r>
          </a:p>
          <a:p>
            <a:pPr marL="0" indent="0">
              <a:buNone/>
            </a:pPr>
            <a:endParaRPr lang="en-US" sz="500" dirty="0" smtClean="0">
              <a:solidFill>
                <a:srgbClr val="000000"/>
              </a:solidFill>
            </a:endParaRPr>
          </a:p>
          <a:p>
            <a:r>
              <a:rPr lang="en-US" sz="2400" dirty="0" smtClean="0">
                <a:solidFill>
                  <a:srgbClr val="000000"/>
                </a:solidFill>
              </a:rPr>
              <a:t>Ideally, blood </a:t>
            </a:r>
            <a:r>
              <a:rPr lang="en-US" sz="2400" dirty="0">
                <a:solidFill>
                  <a:srgbClr val="000000"/>
                </a:solidFill>
              </a:rPr>
              <a:t>creatinine </a:t>
            </a:r>
            <a:r>
              <a:rPr lang="en-US" sz="2400" dirty="0" smtClean="0">
                <a:solidFill>
                  <a:srgbClr val="000000"/>
                </a:solidFill>
              </a:rPr>
              <a:t>(eGFR) should </a:t>
            </a:r>
            <a:r>
              <a:rPr lang="en-US" sz="2400" dirty="0">
                <a:solidFill>
                  <a:srgbClr val="000000"/>
                </a:solidFill>
              </a:rPr>
              <a:t>be measured before starting PrEP and </a:t>
            </a:r>
            <a:r>
              <a:rPr lang="en-US" sz="2400" i="1" dirty="0">
                <a:solidFill>
                  <a:srgbClr val="000000"/>
                </a:solidFill>
              </a:rPr>
              <a:t>at least every </a:t>
            </a:r>
            <a:r>
              <a:rPr lang="en-US" sz="2400" i="1" dirty="0" smtClean="0">
                <a:solidFill>
                  <a:srgbClr val="000000"/>
                </a:solidFill>
              </a:rPr>
              <a:t>six </a:t>
            </a:r>
            <a:r>
              <a:rPr lang="en-US" sz="2400" i="1" dirty="0">
                <a:solidFill>
                  <a:srgbClr val="000000"/>
                </a:solidFill>
              </a:rPr>
              <a:t>months</a:t>
            </a:r>
            <a:r>
              <a:rPr lang="en-US" sz="2400" dirty="0">
                <a:solidFill>
                  <a:srgbClr val="000000"/>
                </a:solidFill>
              </a:rPr>
              <a:t> after PrEP is </a:t>
            </a:r>
            <a:r>
              <a:rPr lang="en-US" sz="2400" dirty="0" smtClean="0">
                <a:solidFill>
                  <a:srgbClr val="000000"/>
                </a:solidFill>
              </a:rPr>
              <a:t>started.</a:t>
            </a:r>
          </a:p>
          <a:p>
            <a:pPr lvl="1"/>
            <a:r>
              <a:rPr lang="en-US" sz="2200" dirty="0" smtClean="0">
                <a:solidFill>
                  <a:srgbClr val="000000"/>
                </a:solidFill>
              </a:rPr>
              <a:t>Initiation of PrEP should not be delayed while waiting for creatinine result.</a:t>
            </a:r>
            <a:endParaRPr lang="en-US" sz="2200" dirty="0">
              <a:solidFill>
                <a:srgbClr val="000000"/>
              </a:solidFill>
            </a:endParaRPr>
          </a:p>
          <a:p>
            <a:endParaRPr lang="en-US" dirty="0">
              <a:solidFill>
                <a:srgbClr val="000000"/>
              </a:solidFill>
            </a:endParaRPr>
          </a:p>
        </p:txBody>
      </p:sp>
      <p:sp>
        <p:nvSpPr>
          <p:cNvPr id="6"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140</a:t>
            </a:fld>
            <a:endParaRPr lang="en-US" dirty="0"/>
          </a:p>
        </p:txBody>
      </p:sp>
    </p:spTree>
    <p:extLst>
      <p:ext uri="{BB962C8B-B14F-4D97-AF65-F5344CB8AC3E}">
        <p14:creationId xmlns:p14="http://schemas.microsoft.com/office/powerpoint/2010/main" val="1928285321"/>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sz="quarter" idx="10"/>
          </p:nvPr>
        </p:nvSpPr>
        <p:spPr>
          <a:xfrm>
            <a:off x="457200" y="2752724"/>
            <a:ext cx="8229600" cy="3724275"/>
          </a:xfrm>
        </p:spPr>
        <p:txBody>
          <a:bodyPr/>
          <a:lstStyle/>
          <a:p>
            <a:pPr lvl="0"/>
            <a:r>
              <a:rPr lang="en-US" i="1" dirty="0">
                <a:solidFill>
                  <a:schemeClr val="tx1"/>
                </a:solidFill>
              </a:rPr>
              <a:t>What final questions or concerns do you have about implementing PrEP?</a:t>
            </a:r>
          </a:p>
          <a:p>
            <a:pPr algn="ctr"/>
            <a:endParaRPr lang="en-US" dirty="0"/>
          </a:p>
        </p:txBody>
      </p:sp>
      <p:pic>
        <p:nvPicPr>
          <p:cNvPr id="6" name="Picture 14" descr="Image result for question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25" y="4136477"/>
            <a:ext cx="1857376" cy="199696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141</a:t>
            </a:fld>
            <a:endParaRPr lang="en-US" dirty="0"/>
          </a:p>
        </p:txBody>
      </p:sp>
    </p:spTree>
    <p:extLst>
      <p:ext uri="{BB962C8B-B14F-4D97-AF65-F5344CB8AC3E}">
        <p14:creationId xmlns:p14="http://schemas.microsoft.com/office/powerpoint/2010/main" val="830559128"/>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142</a:t>
            </a:fld>
            <a:endParaRPr lang="en-US" dirty="0"/>
          </a:p>
        </p:txBody>
      </p:sp>
      <p:sp>
        <p:nvSpPr>
          <p:cNvPr id="8" name="TextBox 7"/>
          <p:cNvSpPr txBox="1"/>
          <p:nvPr/>
        </p:nvSpPr>
        <p:spPr>
          <a:xfrm>
            <a:off x="410936" y="360856"/>
            <a:ext cx="8582635" cy="769441"/>
          </a:xfrm>
          <a:prstGeom prst="rect">
            <a:avLst/>
          </a:prstGeom>
          <a:noFill/>
        </p:spPr>
        <p:txBody>
          <a:bodyPr wrap="square" rtlCol="0">
            <a:spAutoFit/>
          </a:bodyPr>
          <a:lstStyle/>
          <a:p>
            <a:pPr algn="ctr"/>
            <a:r>
              <a:rPr lang="en-US" sz="4400" b="1" dirty="0" smtClean="0">
                <a:solidFill>
                  <a:schemeClr val="bg1"/>
                </a:solidFill>
                <a:latin typeface="Arial Narrow"/>
                <a:cs typeface="Arial Narrow"/>
              </a:rPr>
              <a:t>Module 5</a:t>
            </a:r>
            <a:endParaRPr lang="en-US" sz="4400" b="1" dirty="0">
              <a:solidFill>
                <a:schemeClr val="bg1"/>
              </a:solidFill>
              <a:latin typeface="Arial Narrow"/>
              <a:cs typeface="Arial Narrow"/>
            </a:endParaRPr>
          </a:p>
        </p:txBody>
      </p:sp>
      <p:sp>
        <p:nvSpPr>
          <p:cNvPr id="9" name="Pentagon 8"/>
          <p:cNvSpPr/>
          <p:nvPr/>
        </p:nvSpPr>
        <p:spPr>
          <a:xfrm>
            <a:off x="1145627" y="1508234"/>
            <a:ext cx="6558456" cy="977462"/>
          </a:xfrm>
          <a:prstGeom prst="homePlate">
            <a:avLst/>
          </a:prstGeom>
          <a:solidFill>
            <a:schemeClr val="accent4">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326943" y="1732378"/>
            <a:ext cx="5478505" cy="523220"/>
          </a:xfrm>
          <a:prstGeom prst="rect">
            <a:avLst/>
          </a:prstGeom>
          <a:noFill/>
        </p:spPr>
        <p:txBody>
          <a:bodyPr wrap="square" rtlCol="0">
            <a:spAutoFit/>
          </a:bodyPr>
          <a:lstStyle/>
          <a:p>
            <a:r>
              <a:rPr lang="en-US" sz="2800" b="1" dirty="0" smtClean="0">
                <a:solidFill>
                  <a:schemeClr val="bg1"/>
                </a:solidFill>
              </a:rPr>
              <a:t>Post-test, Evaluation, and Closing</a:t>
            </a:r>
            <a:endParaRPr lang="en-US" sz="2800" b="1" dirty="0">
              <a:solidFill>
                <a:schemeClr val="bg1"/>
              </a:solidFill>
            </a:endParaRPr>
          </a:p>
        </p:txBody>
      </p:sp>
      <p:sp>
        <p:nvSpPr>
          <p:cNvPr id="17" name="TextBox 16"/>
          <p:cNvSpPr txBox="1"/>
          <p:nvPr/>
        </p:nvSpPr>
        <p:spPr>
          <a:xfrm>
            <a:off x="1338754" y="3138109"/>
            <a:ext cx="5557346" cy="523220"/>
          </a:xfrm>
          <a:prstGeom prst="rect">
            <a:avLst/>
          </a:prstGeom>
          <a:noFill/>
        </p:spPr>
        <p:txBody>
          <a:bodyPr wrap="square" rtlCol="0">
            <a:spAutoFit/>
          </a:bodyPr>
          <a:lstStyle/>
          <a:p>
            <a:r>
              <a:rPr lang="en-US" sz="2800" b="1" dirty="0" smtClean="0">
                <a:solidFill>
                  <a:schemeClr val="bg1"/>
                </a:solidFill>
              </a:rPr>
              <a:t>PrEP Monitoring and Evaluation Tools</a:t>
            </a:r>
            <a:endParaRPr lang="en-US" sz="2800" b="1" dirty="0">
              <a:solidFill>
                <a:schemeClr val="bg1"/>
              </a:solidFill>
            </a:endParaRPr>
          </a:p>
        </p:txBody>
      </p:sp>
      <p:sp>
        <p:nvSpPr>
          <p:cNvPr id="20" name="TextBox 19"/>
          <p:cNvSpPr txBox="1"/>
          <p:nvPr/>
        </p:nvSpPr>
        <p:spPr>
          <a:xfrm>
            <a:off x="429986" y="1582533"/>
            <a:ext cx="573755" cy="784830"/>
          </a:xfrm>
          <a:prstGeom prst="rect">
            <a:avLst/>
          </a:prstGeom>
          <a:noFill/>
        </p:spPr>
        <p:txBody>
          <a:bodyPr wrap="square" rtlCol="0">
            <a:spAutoFit/>
          </a:bodyPr>
          <a:lstStyle/>
          <a:p>
            <a:r>
              <a:rPr lang="en-US" sz="4500" b="1" dirty="0">
                <a:solidFill>
                  <a:schemeClr val="accent4">
                    <a:lumMod val="60000"/>
                    <a:lumOff val="40000"/>
                  </a:schemeClr>
                </a:solidFill>
              </a:rPr>
              <a:t>5</a:t>
            </a:r>
          </a:p>
        </p:txBody>
      </p:sp>
    </p:spTree>
    <p:extLst>
      <p:ext uri="{BB962C8B-B14F-4D97-AF65-F5344CB8AC3E}">
        <p14:creationId xmlns:p14="http://schemas.microsoft.com/office/powerpoint/2010/main" val="2753098192"/>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Post-test</a:t>
            </a:r>
            <a:endParaRPr lang="en-US" dirty="0"/>
          </a:p>
        </p:txBody>
      </p:sp>
      <p:sp>
        <p:nvSpPr>
          <p:cNvPr id="3" name="Content Placeholder 2"/>
          <p:cNvSpPr>
            <a:spLocks noGrp="1"/>
          </p:cNvSpPr>
          <p:nvPr>
            <p:ph sz="quarter" idx="10"/>
          </p:nvPr>
        </p:nvSpPr>
        <p:spPr/>
        <p:txBody>
          <a:bodyPr>
            <a:normAutofit fontScale="92500" lnSpcReduction="20000"/>
          </a:bodyPr>
          <a:lstStyle/>
          <a:p>
            <a:pPr>
              <a:defRPr/>
            </a:pPr>
            <a:r>
              <a:rPr lang="en-GB" dirty="0">
                <a:solidFill>
                  <a:schemeClr val="tx1"/>
                </a:solidFill>
                <a:ea typeface="ＭＳ Ｐゴシック" charset="0"/>
                <a:cs typeface="ＭＳ Ｐゴシック" charset="0"/>
              </a:rPr>
              <a:t>The objective of this post-test is to find out what you know about implementing </a:t>
            </a:r>
            <a:r>
              <a:rPr lang="en-GB" dirty="0" err="1">
                <a:solidFill>
                  <a:schemeClr val="tx1"/>
                </a:solidFill>
                <a:ea typeface="ＭＳ Ｐゴシック" charset="0"/>
                <a:cs typeface="ＭＳ Ｐゴシック" charset="0"/>
              </a:rPr>
              <a:t>PrEP</a:t>
            </a:r>
            <a:r>
              <a:rPr lang="en-GB" dirty="0">
                <a:solidFill>
                  <a:schemeClr val="tx1"/>
                </a:solidFill>
                <a:ea typeface="ＭＳ Ｐゴシック" charset="0"/>
                <a:cs typeface="ＭＳ Ｐゴシック" charset="0"/>
              </a:rPr>
              <a:t> and how much your knowledge and skills have improved since the </a:t>
            </a:r>
            <a:r>
              <a:rPr lang="en-GB" dirty="0">
                <a:solidFill>
                  <a:schemeClr val="tx1"/>
                </a:solidFill>
                <a:cs typeface="ＭＳ Ｐゴシック"/>
              </a:rPr>
              <a:t>pre-test assessment</a:t>
            </a:r>
            <a:r>
              <a:rPr lang="en-GB" dirty="0">
                <a:solidFill>
                  <a:schemeClr val="tx1"/>
                </a:solidFill>
                <a:ea typeface="ＭＳ Ｐゴシック" charset="0"/>
                <a:cs typeface="ＭＳ Ｐゴシック" charset="0"/>
              </a:rPr>
              <a:t>.  </a:t>
            </a:r>
          </a:p>
          <a:p>
            <a:pPr>
              <a:defRPr/>
            </a:pPr>
            <a:r>
              <a:rPr lang="en-GB" dirty="0">
                <a:solidFill>
                  <a:schemeClr val="tx1"/>
                </a:solidFill>
                <a:ea typeface="ＭＳ Ｐゴシック" charset="0"/>
                <a:cs typeface="ＭＳ Ｐゴシック" charset="0"/>
              </a:rPr>
              <a:t>Results of the </a:t>
            </a:r>
            <a:r>
              <a:rPr lang="en-GB" dirty="0">
                <a:solidFill>
                  <a:schemeClr val="tx1"/>
                </a:solidFill>
                <a:cs typeface="ＭＳ Ｐゴシック"/>
              </a:rPr>
              <a:t>pre-program assessment </a:t>
            </a:r>
            <a:r>
              <a:rPr lang="en-GB" dirty="0">
                <a:solidFill>
                  <a:schemeClr val="tx1"/>
                </a:solidFill>
                <a:ea typeface="ＭＳ Ｐゴシック" charset="0"/>
                <a:cs typeface="ＭＳ Ｐゴシック" charset="0"/>
              </a:rPr>
              <a:t>and post-test will help improve future trainings. </a:t>
            </a:r>
          </a:p>
          <a:p>
            <a:pPr>
              <a:defRPr/>
            </a:pPr>
            <a:r>
              <a:rPr lang="en-GB" b="1" dirty="0">
                <a:solidFill>
                  <a:schemeClr val="tx1"/>
                </a:solidFill>
                <a:ea typeface="ＭＳ Ｐゴシック" charset="0"/>
                <a:cs typeface="ＭＳ Ｐゴシック" charset="0"/>
              </a:rPr>
              <a:t>Remember to write your name on your post-test. </a:t>
            </a:r>
          </a:p>
          <a:p>
            <a:pPr>
              <a:defRPr/>
            </a:pPr>
            <a:r>
              <a:rPr lang="en-GB" dirty="0">
                <a:solidFill>
                  <a:schemeClr val="tx1"/>
                </a:solidFill>
                <a:ea typeface="ＭＳ Ｐゴシック" charset="0"/>
                <a:cs typeface="ＭＳ Ｐゴシック" charset="0"/>
              </a:rPr>
              <a:t>You have 15 minutes to complete the post-test.</a:t>
            </a:r>
          </a:p>
          <a:p>
            <a:pPr>
              <a:defRPr/>
            </a:pPr>
            <a:r>
              <a:rPr lang="en-GB" dirty="0">
                <a:solidFill>
                  <a:schemeClr val="tx1"/>
                </a:solidFill>
                <a:ea typeface="ＭＳ Ｐゴシック" charset="0"/>
                <a:cs typeface="ＭＳ Ｐゴシック" charset="0"/>
              </a:rPr>
              <a:t>You will receive a copy of the correct answers as you leave the training.</a:t>
            </a:r>
          </a:p>
          <a:p>
            <a:endParaRPr lang="en-US" dirty="0"/>
          </a:p>
        </p:txBody>
      </p:sp>
    </p:spTree>
    <p:extLst>
      <p:ext uri="{BB962C8B-B14F-4D97-AF65-F5344CB8AC3E}">
        <p14:creationId xmlns:p14="http://schemas.microsoft.com/office/powerpoint/2010/main" val="3948449422"/>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 Specific Competencies</a:t>
            </a:r>
            <a:endParaRPr lang="en-US" dirty="0"/>
          </a:p>
        </p:txBody>
      </p:sp>
      <p:sp>
        <p:nvSpPr>
          <p:cNvPr id="3" name="Content Placeholder 2"/>
          <p:cNvSpPr>
            <a:spLocks noGrp="1"/>
          </p:cNvSpPr>
          <p:nvPr>
            <p:ph sz="quarter" idx="10"/>
          </p:nvPr>
        </p:nvSpPr>
        <p:spPr/>
        <p:txBody>
          <a:bodyPr>
            <a:normAutofit fontScale="92500" lnSpcReduction="20000"/>
          </a:bodyPr>
          <a:lstStyle/>
          <a:p>
            <a:pPr marL="0" indent="0">
              <a:buNone/>
            </a:pPr>
            <a:r>
              <a:rPr lang="en-US" b="1" dirty="0">
                <a:solidFill>
                  <a:schemeClr val="tx1"/>
                </a:solidFill>
              </a:rPr>
              <a:t>After completing </a:t>
            </a:r>
            <a:r>
              <a:rPr lang="en-US" b="1" dirty="0" smtClean="0">
                <a:solidFill>
                  <a:schemeClr val="tx1"/>
                </a:solidFill>
              </a:rPr>
              <a:t>this </a:t>
            </a:r>
            <a:r>
              <a:rPr lang="en-US" b="1" dirty="0">
                <a:solidFill>
                  <a:schemeClr val="tx1"/>
                </a:solidFill>
              </a:rPr>
              <a:t>training program, participants will be able to:</a:t>
            </a:r>
          </a:p>
          <a:p>
            <a:r>
              <a:rPr lang="en-US" dirty="0">
                <a:solidFill>
                  <a:schemeClr val="tx1"/>
                </a:solidFill>
              </a:rPr>
              <a:t>Identify eligible candidates for PrEP.</a:t>
            </a:r>
          </a:p>
          <a:p>
            <a:r>
              <a:rPr lang="en-US" dirty="0">
                <a:solidFill>
                  <a:schemeClr val="tx1"/>
                </a:solidFill>
              </a:rPr>
              <a:t>Conduct an individualized risk assessment.</a:t>
            </a:r>
          </a:p>
          <a:p>
            <a:r>
              <a:rPr lang="en-US" dirty="0">
                <a:solidFill>
                  <a:schemeClr val="tx1"/>
                </a:solidFill>
              </a:rPr>
              <a:t>Educate and counsel PrEP candidates and users.</a:t>
            </a:r>
          </a:p>
          <a:p>
            <a:pPr lvl="0"/>
            <a:r>
              <a:rPr lang="en-GB" dirty="0">
                <a:solidFill>
                  <a:schemeClr val="tx1"/>
                </a:solidFill>
              </a:rPr>
              <a:t>Conduct clinical and laboratory assessments during the initial </a:t>
            </a:r>
            <a:r>
              <a:rPr lang="en-GB" dirty="0" err="1">
                <a:solidFill>
                  <a:schemeClr val="tx1"/>
                </a:solidFill>
              </a:rPr>
              <a:t>PrEP</a:t>
            </a:r>
            <a:r>
              <a:rPr lang="en-GB" dirty="0">
                <a:solidFill>
                  <a:schemeClr val="tx1"/>
                </a:solidFill>
              </a:rPr>
              <a:t> visit.</a:t>
            </a:r>
            <a:endParaRPr lang="en-US" dirty="0">
              <a:solidFill>
                <a:schemeClr val="tx1"/>
              </a:solidFill>
            </a:endParaRPr>
          </a:p>
          <a:p>
            <a:pPr lvl="0"/>
            <a:r>
              <a:rPr lang="en-GB" dirty="0">
                <a:solidFill>
                  <a:schemeClr val="tx1"/>
                </a:solidFill>
              </a:rPr>
              <a:t>Prescribe </a:t>
            </a:r>
            <a:r>
              <a:rPr lang="en-GB" dirty="0" err="1">
                <a:solidFill>
                  <a:schemeClr val="tx1"/>
                </a:solidFill>
              </a:rPr>
              <a:t>PrEP.</a:t>
            </a:r>
            <a:endParaRPr lang="en-US" dirty="0">
              <a:solidFill>
                <a:schemeClr val="tx1"/>
              </a:solidFill>
            </a:endParaRPr>
          </a:p>
          <a:p>
            <a:pPr lvl="0"/>
            <a:r>
              <a:rPr lang="en-GB" dirty="0">
                <a:solidFill>
                  <a:schemeClr val="tx1"/>
                </a:solidFill>
              </a:rPr>
              <a:t>Conduct clinical and laboratory assessments during follow-up </a:t>
            </a:r>
            <a:r>
              <a:rPr lang="en-GB" dirty="0" err="1">
                <a:solidFill>
                  <a:schemeClr val="tx1"/>
                </a:solidFill>
              </a:rPr>
              <a:t>PrEP</a:t>
            </a:r>
            <a:r>
              <a:rPr lang="en-GB" dirty="0">
                <a:solidFill>
                  <a:schemeClr val="tx1"/>
                </a:solidFill>
              </a:rPr>
              <a:t> visits.</a:t>
            </a:r>
            <a:endParaRPr lang="en-US" dirty="0">
              <a:solidFill>
                <a:schemeClr val="tx1"/>
              </a:solidFill>
            </a:endParaRPr>
          </a:p>
          <a:p>
            <a:pPr lvl="0"/>
            <a:r>
              <a:rPr lang="en-GB" dirty="0">
                <a:solidFill>
                  <a:schemeClr val="tx1"/>
                </a:solidFill>
              </a:rPr>
              <a:t>Review </a:t>
            </a:r>
            <a:r>
              <a:rPr lang="en-GB" dirty="0" err="1">
                <a:solidFill>
                  <a:schemeClr val="tx1"/>
                </a:solidFill>
              </a:rPr>
              <a:t>PrEP</a:t>
            </a:r>
            <a:r>
              <a:rPr lang="en-GB" dirty="0">
                <a:solidFill>
                  <a:schemeClr val="tx1"/>
                </a:solidFill>
              </a:rPr>
              <a:t> M&amp;E tools</a:t>
            </a:r>
            <a:r>
              <a:rPr lang="en-GB"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2621335896"/>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Evaluation</a:t>
            </a:r>
            <a:endParaRPr lang="en-US" dirty="0"/>
          </a:p>
        </p:txBody>
      </p:sp>
      <p:sp>
        <p:nvSpPr>
          <p:cNvPr id="3" name="Content Placeholder 2"/>
          <p:cNvSpPr>
            <a:spLocks noGrp="1"/>
          </p:cNvSpPr>
          <p:nvPr>
            <p:ph sz="quarter" idx="10"/>
          </p:nvPr>
        </p:nvSpPr>
        <p:spPr/>
        <p:txBody>
          <a:bodyPr/>
          <a:lstStyle/>
          <a:p>
            <a:pPr lvl="0"/>
            <a:r>
              <a:rPr lang="en-US" dirty="0">
                <a:solidFill>
                  <a:srgbClr val="000000"/>
                </a:solidFill>
              </a:rPr>
              <a:t>Please take a few minutes to complete this Training Evaluation Form.</a:t>
            </a:r>
          </a:p>
          <a:p>
            <a:pPr lvl="0"/>
            <a:r>
              <a:rPr lang="en-US" dirty="0">
                <a:solidFill>
                  <a:srgbClr val="000000"/>
                </a:solidFill>
              </a:rPr>
              <a:t>We welcome your honest feedback in order to improve future trainings.</a:t>
            </a:r>
          </a:p>
          <a:p>
            <a:pPr lvl="0"/>
            <a:r>
              <a:rPr lang="en-US" dirty="0">
                <a:solidFill>
                  <a:srgbClr val="000000"/>
                </a:solidFill>
              </a:rPr>
              <a:t>Your evaluation will be confidential. You do not need to include your name.</a:t>
            </a:r>
          </a:p>
          <a:p>
            <a:endParaRPr lang="en-US" dirty="0"/>
          </a:p>
        </p:txBody>
      </p:sp>
    </p:spTree>
    <p:extLst>
      <p:ext uri="{BB962C8B-B14F-4D97-AF65-F5344CB8AC3E}">
        <p14:creationId xmlns:p14="http://schemas.microsoft.com/office/powerpoint/2010/main" val="2483977684"/>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 Resources for Providers</a:t>
            </a:r>
            <a:endParaRPr lang="en-US" dirty="0"/>
          </a:p>
        </p:txBody>
      </p:sp>
      <p:sp>
        <p:nvSpPr>
          <p:cNvPr id="3" name="Content Placeholder 2"/>
          <p:cNvSpPr>
            <a:spLocks noGrp="1"/>
          </p:cNvSpPr>
          <p:nvPr>
            <p:ph sz="quarter" idx="10"/>
          </p:nvPr>
        </p:nvSpPr>
        <p:spPr>
          <a:xfrm>
            <a:off x="457200" y="1473200"/>
            <a:ext cx="8229600" cy="4889500"/>
          </a:xfrm>
        </p:spPr>
        <p:txBody>
          <a:bodyPr>
            <a:noAutofit/>
          </a:bodyPr>
          <a:lstStyle/>
          <a:p>
            <a:pPr>
              <a:spcAft>
                <a:spcPts val="200"/>
              </a:spcAft>
            </a:pPr>
            <a:r>
              <a:rPr lang="en-US" sz="1800" dirty="0">
                <a:solidFill>
                  <a:schemeClr val="tx1"/>
                </a:solidFill>
                <a:hlinkClick r:id="rId2"/>
              </a:rPr>
              <a:t>http://www.who.int/hiv/pub/arv/arv-2016/en/</a:t>
            </a:r>
            <a:endParaRPr lang="en-US" sz="1800" dirty="0">
              <a:solidFill>
                <a:schemeClr val="tx1"/>
              </a:solidFill>
              <a:hlinkClick r:id=""/>
            </a:endParaRPr>
          </a:p>
          <a:p>
            <a:pPr>
              <a:spcAft>
                <a:spcPts val="200"/>
              </a:spcAft>
            </a:pPr>
            <a:r>
              <a:rPr lang="en-US" sz="1800" dirty="0">
                <a:solidFill>
                  <a:schemeClr val="tx1"/>
                </a:solidFill>
                <a:hlinkClick r:id=""/>
              </a:rPr>
              <a:t>http</a:t>
            </a:r>
            <a:r>
              <a:rPr lang="en-US" sz="1800" dirty="0">
                <a:solidFill>
                  <a:schemeClr val="tx1"/>
                </a:solidFill>
                <a:hlinkClick r:id="rId3"/>
              </a:rPr>
              <a:t>://www.who.int/hiv/topics/prep/en/</a:t>
            </a:r>
            <a:endParaRPr lang="en-US" sz="1800" dirty="0">
              <a:solidFill>
                <a:schemeClr val="tx1"/>
              </a:solidFill>
              <a:hlinkClick r:id=""/>
            </a:endParaRPr>
          </a:p>
          <a:p>
            <a:pPr>
              <a:spcAft>
                <a:spcPts val="200"/>
              </a:spcAft>
            </a:pPr>
            <a:r>
              <a:rPr lang="en-US" sz="1800" dirty="0">
                <a:solidFill>
                  <a:schemeClr val="tx1"/>
                </a:solidFill>
                <a:hlinkClick r:id=""/>
              </a:rPr>
              <a:t>http</a:t>
            </a:r>
            <a:r>
              <a:rPr lang="en-US" sz="1800" dirty="0">
                <a:solidFill>
                  <a:schemeClr val="tx1"/>
                </a:solidFill>
                <a:hlinkClick r:id="rId4"/>
              </a:rPr>
              <a:t>://www.unaids.org/sites/default/files/media_asset/UNAIDS_JC2764_en.pdf</a:t>
            </a:r>
            <a:endParaRPr lang="en-US" sz="1800" dirty="0">
              <a:solidFill>
                <a:schemeClr val="tx1"/>
              </a:solidFill>
              <a:hlinkClick r:id=""/>
            </a:endParaRPr>
          </a:p>
          <a:p>
            <a:pPr>
              <a:spcAft>
                <a:spcPts val="200"/>
              </a:spcAft>
            </a:pPr>
            <a:r>
              <a:rPr lang="en-US" sz="1800" dirty="0">
                <a:solidFill>
                  <a:schemeClr val="tx1"/>
                </a:solidFill>
                <a:hlinkClick r:id=""/>
              </a:rPr>
              <a:t>http</a:t>
            </a:r>
            <a:r>
              <a:rPr lang="en-US" sz="1800" dirty="0">
                <a:solidFill>
                  <a:schemeClr val="tx1"/>
                </a:solidFill>
                <a:hlinkClick r:id="rId5"/>
              </a:rPr>
              <a:t>://www.prepwatch.org/</a:t>
            </a:r>
            <a:endParaRPr lang="en-US" sz="1800" dirty="0">
              <a:solidFill>
                <a:schemeClr val="tx1"/>
              </a:solidFill>
            </a:endParaRPr>
          </a:p>
          <a:p>
            <a:pPr>
              <a:spcAft>
                <a:spcPts val="200"/>
              </a:spcAft>
            </a:pPr>
            <a:r>
              <a:rPr lang="en-US" sz="1800" dirty="0">
                <a:solidFill>
                  <a:schemeClr val="tx1"/>
                </a:solidFill>
                <a:hlinkClick r:id="rId6"/>
              </a:rPr>
              <a:t>http://www.cdc.gov/hiv/risk/prep/</a:t>
            </a:r>
            <a:endParaRPr lang="en-US" sz="1800" dirty="0">
              <a:solidFill>
                <a:schemeClr val="tx1"/>
              </a:solidFill>
            </a:endParaRPr>
          </a:p>
          <a:p>
            <a:pPr>
              <a:spcAft>
                <a:spcPts val="200"/>
              </a:spcAft>
            </a:pPr>
            <a:r>
              <a:rPr lang="en-US" sz="1800" dirty="0">
                <a:solidFill>
                  <a:schemeClr val="tx1"/>
                </a:solidFill>
              </a:rPr>
              <a:t>Glidden, DV, </a:t>
            </a:r>
            <a:r>
              <a:rPr lang="en-US" sz="1800" dirty="0" err="1">
                <a:solidFill>
                  <a:schemeClr val="tx1"/>
                </a:solidFill>
              </a:rPr>
              <a:t>Amico</a:t>
            </a:r>
            <a:r>
              <a:rPr lang="en-US" sz="1800" dirty="0">
                <a:solidFill>
                  <a:schemeClr val="tx1"/>
                </a:solidFill>
              </a:rPr>
              <a:t>, KR, Liu AY, et al. Symptoms, side effects and adherence in the </a:t>
            </a:r>
            <a:r>
              <a:rPr lang="en-US" sz="1800" dirty="0" err="1">
                <a:solidFill>
                  <a:schemeClr val="tx1"/>
                </a:solidFill>
              </a:rPr>
              <a:t>iPrEx</a:t>
            </a:r>
            <a:r>
              <a:rPr lang="en-US" sz="1800" dirty="0">
                <a:solidFill>
                  <a:schemeClr val="tx1"/>
                </a:solidFill>
              </a:rPr>
              <a:t> open-label extension. </a:t>
            </a:r>
            <a:r>
              <a:rPr lang="en-US" sz="1800" dirty="0" err="1">
                <a:solidFill>
                  <a:schemeClr val="tx1"/>
                </a:solidFill>
              </a:rPr>
              <a:t>Clin</a:t>
            </a:r>
            <a:r>
              <a:rPr lang="en-US" sz="1800" dirty="0">
                <a:solidFill>
                  <a:schemeClr val="tx1"/>
                </a:solidFill>
              </a:rPr>
              <a:t> Infect Dis. 2016;62(9):1172-7.</a:t>
            </a:r>
          </a:p>
          <a:p>
            <a:pPr>
              <a:spcAft>
                <a:spcPts val="200"/>
              </a:spcAft>
            </a:pPr>
            <a:r>
              <a:rPr lang="en-US" sz="1800" dirty="0" err="1">
                <a:solidFill>
                  <a:schemeClr val="tx1"/>
                </a:solidFill>
              </a:rPr>
              <a:t>Fonner</a:t>
            </a:r>
            <a:r>
              <a:rPr lang="en-US" sz="1800" dirty="0">
                <a:solidFill>
                  <a:schemeClr val="tx1"/>
                </a:solidFill>
              </a:rPr>
              <a:t>, VA, </a:t>
            </a:r>
            <a:r>
              <a:rPr lang="en-US" sz="1800" dirty="0" err="1">
                <a:solidFill>
                  <a:schemeClr val="tx1"/>
                </a:solidFill>
              </a:rPr>
              <a:t>Dalglish</a:t>
            </a:r>
            <a:r>
              <a:rPr lang="en-US" sz="1800" dirty="0">
                <a:solidFill>
                  <a:schemeClr val="tx1"/>
                </a:solidFill>
              </a:rPr>
              <a:t>, SL, Kennedy, CE, et al. Effectiveness and safety of oral HIV </a:t>
            </a:r>
            <a:r>
              <a:rPr lang="en-US" sz="1800" dirty="0" err="1">
                <a:solidFill>
                  <a:schemeClr val="tx1"/>
                </a:solidFill>
              </a:rPr>
              <a:t>preexposure</a:t>
            </a:r>
            <a:r>
              <a:rPr lang="en-US" sz="1800" dirty="0">
                <a:solidFill>
                  <a:schemeClr val="tx1"/>
                </a:solidFill>
              </a:rPr>
              <a:t> prophylaxis for all populations. AIDS 2016;30(12):1973-1983.</a:t>
            </a:r>
          </a:p>
          <a:p>
            <a:pPr>
              <a:spcAft>
                <a:spcPts val="200"/>
              </a:spcAft>
            </a:pPr>
            <a:r>
              <a:rPr lang="en-US" sz="1800" dirty="0">
                <a:solidFill>
                  <a:schemeClr val="tx1"/>
                </a:solidFill>
              </a:rPr>
              <a:t>The Fenway Institute. Pre-exposure prophylaxis clinical study data sheet. </a:t>
            </a:r>
            <a:r>
              <a:rPr lang="en-US" sz="1800" dirty="0">
                <a:solidFill>
                  <a:schemeClr val="tx1"/>
                </a:solidFill>
                <a:hlinkClick r:id="rId7"/>
              </a:rPr>
              <a:t>http://www.projectinform.org/pdf/prepstudydata.pdf</a:t>
            </a:r>
            <a:r>
              <a:rPr lang="en-US" sz="1800" dirty="0">
                <a:solidFill>
                  <a:schemeClr val="tx1"/>
                </a:solidFill>
              </a:rPr>
              <a:t> . Accessed October 5, 2016. </a:t>
            </a:r>
          </a:p>
          <a:p>
            <a:pPr>
              <a:spcAft>
                <a:spcPts val="200"/>
              </a:spcAft>
            </a:pPr>
            <a:r>
              <a:rPr lang="en-US" sz="1800" dirty="0">
                <a:solidFill>
                  <a:schemeClr val="tx1"/>
                </a:solidFill>
              </a:rPr>
              <a:t>World Health Organization. Review: Safety of </a:t>
            </a:r>
            <a:r>
              <a:rPr lang="en-US" sz="1800" dirty="0" err="1">
                <a:solidFill>
                  <a:schemeClr val="tx1"/>
                </a:solidFill>
              </a:rPr>
              <a:t>tenofovir</a:t>
            </a:r>
            <a:r>
              <a:rPr lang="en-US" sz="1800" dirty="0">
                <a:solidFill>
                  <a:schemeClr val="tx1"/>
                </a:solidFill>
              </a:rPr>
              <a:t> PrEP in pregnant and breastfeeding HIV-uninfected women and their infants. </a:t>
            </a:r>
            <a:r>
              <a:rPr lang="en-US" sz="1800" dirty="0">
                <a:solidFill>
                  <a:schemeClr val="tx1"/>
                </a:solidFill>
                <a:hlinkClick r:id="rId8"/>
              </a:rPr>
              <a:t>http://emtct-iatt.org/wp-content/uploads/2016/08/WHO-TDF-pregnancy-Lynne-Mofenson.August-21-2016.pdf</a:t>
            </a:r>
            <a:r>
              <a:rPr lang="en-US" sz="1800" dirty="0">
                <a:solidFill>
                  <a:schemeClr val="tx1"/>
                </a:solidFill>
              </a:rPr>
              <a:t> . Accessed October 5, 2016. </a:t>
            </a:r>
            <a:endParaRPr lang="en-US" sz="1800" dirty="0" smtClean="0">
              <a:solidFill>
                <a:schemeClr val="tx1"/>
              </a:solidFill>
            </a:endParaRPr>
          </a:p>
          <a:p>
            <a:pPr lvl="0"/>
            <a:r>
              <a:rPr lang="en-US" sz="1800" u="sng" dirty="0">
                <a:hlinkClick r:id="rId9"/>
              </a:rPr>
              <a:t>http://www.unaids.org/en/dataanalysis/</a:t>
            </a:r>
            <a:r>
              <a:rPr lang="en-US" sz="1800" u="sng" dirty="0" smtClean="0">
                <a:hlinkClick r:id="rId9"/>
              </a:rPr>
              <a:t>monitoringandevaluationguidance</a:t>
            </a:r>
            <a:endParaRPr lang="en-US" sz="1800" dirty="0">
              <a:solidFill>
                <a:schemeClr val="tx1"/>
              </a:solidFill>
            </a:endParaRPr>
          </a:p>
          <a:p>
            <a:endParaRPr lang="en-US" sz="1800" dirty="0"/>
          </a:p>
        </p:txBody>
      </p:sp>
    </p:spTree>
    <p:extLst>
      <p:ext uri="{BB962C8B-B14F-4D97-AF65-F5344CB8AC3E}">
        <p14:creationId xmlns:p14="http://schemas.microsoft.com/office/powerpoint/2010/main" val="2869625148"/>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 Resources for PrEP Users</a:t>
            </a:r>
            <a:endParaRPr lang="en-US" dirty="0"/>
          </a:p>
        </p:txBody>
      </p:sp>
      <p:sp>
        <p:nvSpPr>
          <p:cNvPr id="3" name="Content Placeholder 2"/>
          <p:cNvSpPr>
            <a:spLocks noGrp="1"/>
          </p:cNvSpPr>
          <p:nvPr>
            <p:ph sz="quarter" idx="10"/>
          </p:nvPr>
        </p:nvSpPr>
        <p:spPr/>
        <p:txBody>
          <a:bodyPr/>
          <a:lstStyle/>
          <a:p>
            <a:pPr>
              <a:spcAft>
                <a:spcPts val="500"/>
              </a:spcAft>
            </a:pPr>
            <a:r>
              <a:rPr lang="en-US" sz="2400" u="sng" dirty="0">
                <a:solidFill>
                  <a:schemeClr val="tx1"/>
                </a:solidFill>
                <a:hlinkClick r:id="rId2"/>
              </a:rPr>
              <a:t>http://www.whatisprep.org</a:t>
            </a:r>
            <a:endParaRPr lang="en-US" sz="2400" dirty="0">
              <a:solidFill>
                <a:schemeClr val="tx1"/>
              </a:solidFill>
            </a:endParaRPr>
          </a:p>
          <a:p>
            <a:pPr>
              <a:spcAft>
                <a:spcPts val="500"/>
              </a:spcAft>
            </a:pPr>
            <a:r>
              <a:rPr lang="en-US" sz="2400" u="sng" dirty="0">
                <a:solidFill>
                  <a:schemeClr val="tx1"/>
                </a:solidFill>
                <a:hlinkClick r:id="rId3"/>
              </a:rPr>
              <a:t>http://www.PleasePrEPMe.org/resources</a:t>
            </a:r>
            <a:endParaRPr lang="en-US" sz="2400" dirty="0">
              <a:solidFill>
                <a:schemeClr val="tx1"/>
              </a:solidFill>
            </a:endParaRPr>
          </a:p>
          <a:p>
            <a:pPr>
              <a:spcAft>
                <a:spcPts val="500"/>
              </a:spcAft>
            </a:pPr>
            <a:r>
              <a:rPr lang="en-US" sz="2400" u="sng" dirty="0">
                <a:solidFill>
                  <a:schemeClr val="tx1"/>
                </a:solidFill>
                <a:hlinkClick r:id="rId4"/>
              </a:rPr>
              <a:t>http://www.iwantprepnow.co.uk</a:t>
            </a:r>
            <a:endParaRPr lang="en-US" sz="2400" dirty="0">
              <a:solidFill>
                <a:schemeClr val="tx1"/>
              </a:solidFill>
            </a:endParaRPr>
          </a:p>
          <a:p>
            <a:pPr>
              <a:spcAft>
                <a:spcPts val="500"/>
              </a:spcAft>
            </a:pPr>
            <a:r>
              <a:rPr lang="en-US" sz="2400" u="sng" dirty="0">
                <a:solidFill>
                  <a:schemeClr val="tx1"/>
                </a:solidFill>
                <a:hlinkClick r:id="rId5"/>
              </a:rPr>
              <a:t>http://www.cdc.gov/hiv/pdf/risk_PrEP_TalkingtoDr_FINALcleared.pdf</a:t>
            </a:r>
            <a:endParaRPr lang="en-US" sz="2400" dirty="0">
              <a:solidFill>
                <a:schemeClr val="tx1"/>
              </a:solidFill>
            </a:endParaRPr>
          </a:p>
          <a:p>
            <a:pPr>
              <a:spcAft>
                <a:spcPts val="500"/>
              </a:spcAft>
            </a:pPr>
            <a:r>
              <a:rPr lang="en-US" sz="2400" u="sng" dirty="0">
                <a:solidFill>
                  <a:schemeClr val="tx1"/>
                </a:solidFill>
                <a:hlinkClick r:id="rId6"/>
              </a:rPr>
              <a:t>https://www.facebook.com/groups/PrEPFacts/</a:t>
            </a:r>
            <a:endParaRPr lang="en-US" sz="2400" dirty="0">
              <a:solidFill>
                <a:schemeClr val="tx1"/>
              </a:solidFill>
            </a:endParaRPr>
          </a:p>
          <a:p>
            <a:endParaRPr lang="en-US" dirty="0"/>
          </a:p>
        </p:txBody>
      </p:sp>
    </p:spTree>
    <p:extLst>
      <p:ext uri="{BB962C8B-B14F-4D97-AF65-F5344CB8AC3E}">
        <p14:creationId xmlns:p14="http://schemas.microsoft.com/office/powerpoint/2010/main" val="1324297598"/>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2"/>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5" name="Rectangle 4"/>
          <p:cNvSpPr/>
          <p:nvPr/>
        </p:nvSpPr>
        <p:spPr>
          <a:xfrm>
            <a:off x="2286000" y="2423486"/>
            <a:ext cx="4572000" cy="1322413"/>
          </a:xfrm>
          <a:prstGeom prst="rect">
            <a:avLst/>
          </a:prstGeom>
        </p:spPr>
        <p:txBody>
          <a:bodyPr>
            <a:spAutoFit/>
          </a:bodyPr>
          <a:lstStyle/>
          <a:p>
            <a:pPr algn="ctr">
              <a:lnSpc>
                <a:spcPct val="90000"/>
              </a:lnSpc>
            </a:pPr>
            <a:r>
              <a:rPr lang="en-US" sz="4400" b="1" dirty="0">
                <a:solidFill>
                  <a:prstClr val="white"/>
                </a:solidFill>
                <a:ea typeface="+mj-ea"/>
                <a:cs typeface="+mj-cs"/>
              </a:rPr>
              <a:t>Thank you for </a:t>
            </a:r>
            <a:r>
              <a:rPr lang="en-US" sz="4400" b="1" dirty="0" smtClean="0">
                <a:solidFill>
                  <a:prstClr val="white"/>
                </a:solidFill>
                <a:ea typeface="+mj-ea"/>
                <a:cs typeface="+mj-cs"/>
              </a:rPr>
              <a:t>   your </a:t>
            </a:r>
            <a:r>
              <a:rPr lang="en-US" sz="4400" b="1" dirty="0">
                <a:solidFill>
                  <a:prstClr val="white"/>
                </a:solidFill>
                <a:ea typeface="+mj-ea"/>
                <a:cs typeface="+mj-cs"/>
              </a:rPr>
              <a:t>participation!</a:t>
            </a:r>
            <a:endParaRPr lang="en-US" sz="4400" b="1" dirty="0">
              <a:solidFill>
                <a:schemeClr val="bg1"/>
              </a:solidFill>
            </a:endParaRPr>
          </a:p>
        </p:txBody>
      </p:sp>
    </p:spTree>
    <p:extLst>
      <p:ext uri="{BB962C8B-B14F-4D97-AF65-F5344CB8AC3E}">
        <p14:creationId xmlns:p14="http://schemas.microsoft.com/office/powerpoint/2010/main" val="2578001198"/>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149</a:t>
            </a:fld>
            <a:endParaRPr lang="en-US" dirty="0"/>
          </a:p>
        </p:txBody>
      </p:sp>
      <p:sp>
        <p:nvSpPr>
          <p:cNvPr id="8" name="TextBox 7"/>
          <p:cNvSpPr txBox="1"/>
          <p:nvPr/>
        </p:nvSpPr>
        <p:spPr>
          <a:xfrm>
            <a:off x="410936" y="360856"/>
            <a:ext cx="8582635" cy="769441"/>
          </a:xfrm>
          <a:prstGeom prst="rect">
            <a:avLst/>
          </a:prstGeom>
          <a:noFill/>
        </p:spPr>
        <p:txBody>
          <a:bodyPr wrap="square" rtlCol="0">
            <a:spAutoFit/>
          </a:bodyPr>
          <a:lstStyle/>
          <a:p>
            <a:pPr algn="ctr"/>
            <a:r>
              <a:rPr lang="en-US" sz="4400" b="1" dirty="0" smtClean="0">
                <a:solidFill>
                  <a:schemeClr val="bg1"/>
                </a:solidFill>
                <a:latin typeface="Arial Narrow"/>
                <a:cs typeface="Arial Narrow"/>
              </a:rPr>
              <a:t>Module 6</a:t>
            </a:r>
            <a:endParaRPr lang="en-US" sz="4400" b="1" dirty="0">
              <a:solidFill>
                <a:schemeClr val="bg1"/>
              </a:solidFill>
              <a:latin typeface="Arial Narrow"/>
              <a:cs typeface="Arial Narrow"/>
            </a:endParaRPr>
          </a:p>
        </p:txBody>
      </p:sp>
      <p:sp>
        <p:nvSpPr>
          <p:cNvPr id="10" name="Pentagon 9"/>
          <p:cNvSpPr/>
          <p:nvPr/>
        </p:nvSpPr>
        <p:spPr>
          <a:xfrm>
            <a:off x="1145627" y="2895600"/>
            <a:ext cx="7662042" cy="977462"/>
          </a:xfrm>
          <a:prstGeom prst="homePlate">
            <a:avLst/>
          </a:prstGeom>
          <a:solidFill>
            <a:schemeClr val="accent5"/>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p:cNvSpPr txBox="1"/>
          <p:nvPr/>
        </p:nvSpPr>
        <p:spPr>
          <a:xfrm>
            <a:off x="1326943" y="1732378"/>
            <a:ext cx="5478505" cy="523220"/>
          </a:xfrm>
          <a:prstGeom prst="rect">
            <a:avLst/>
          </a:prstGeom>
          <a:noFill/>
        </p:spPr>
        <p:txBody>
          <a:bodyPr wrap="square" rtlCol="0">
            <a:spAutoFit/>
          </a:bodyPr>
          <a:lstStyle/>
          <a:p>
            <a:r>
              <a:rPr lang="en-US" sz="2800" b="1" dirty="0" smtClean="0">
                <a:solidFill>
                  <a:schemeClr val="bg1"/>
                </a:solidFill>
              </a:rPr>
              <a:t>Post-test, Evaluation, and Closing</a:t>
            </a:r>
            <a:endParaRPr lang="en-US" sz="2800" b="1" dirty="0">
              <a:solidFill>
                <a:schemeClr val="bg1"/>
              </a:solidFill>
            </a:endParaRPr>
          </a:p>
        </p:txBody>
      </p:sp>
      <p:sp>
        <p:nvSpPr>
          <p:cNvPr id="17" name="TextBox 16"/>
          <p:cNvSpPr txBox="1"/>
          <p:nvPr/>
        </p:nvSpPr>
        <p:spPr>
          <a:xfrm>
            <a:off x="1338754" y="3138109"/>
            <a:ext cx="5557346" cy="523220"/>
          </a:xfrm>
          <a:prstGeom prst="rect">
            <a:avLst/>
          </a:prstGeom>
          <a:noFill/>
        </p:spPr>
        <p:txBody>
          <a:bodyPr wrap="square" rtlCol="0">
            <a:spAutoFit/>
          </a:bodyPr>
          <a:lstStyle/>
          <a:p>
            <a:r>
              <a:rPr lang="en-US" sz="2800" b="1" dirty="0" smtClean="0">
                <a:solidFill>
                  <a:schemeClr val="bg1"/>
                </a:solidFill>
              </a:rPr>
              <a:t>PrEP Monitoring and Evaluation Tools</a:t>
            </a:r>
            <a:endParaRPr lang="en-US" sz="2800" b="1" dirty="0">
              <a:solidFill>
                <a:schemeClr val="bg1"/>
              </a:solidFill>
            </a:endParaRPr>
          </a:p>
        </p:txBody>
      </p:sp>
      <p:sp>
        <p:nvSpPr>
          <p:cNvPr id="21" name="TextBox 20"/>
          <p:cNvSpPr txBox="1"/>
          <p:nvPr/>
        </p:nvSpPr>
        <p:spPr>
          <a:xfrm>
            <a:off x="445751" y="2949619"/>
            <a:ext cx="573755" cy="784830"/>
          </a:xfrm>
          <a:prstGeom prst="rect">
            <a:avLst/>
          </a:prstGeom>
          <a:noFill/>
        </p:spPr>
        <p:txBody>
          <a:bodyPr wrap="square" rtlCol="0">
            <a:spAutoFit/>
          </a:bodyPr>
          <a:lstStyle/>
          <a:p>
            <a:r>
              <a:rPr lang="en-US" sz="4500" b="1" dirty="0">
                <a:solidFill>
                  <a:schemeClr val="accent5"/>
                </a:solidFill>
              </a:rPr>
              <a:t>6</a:t>
            </a:r>
          </a:p>
        </p:txBody>
      </p:sp>
    </p:spTree>
    <p:extLst>
      <p:ext uri="{BB962C8B-B14F-4D97-AF65-F5344CB8AC3E}">
        <p14:creationId xmlns:p14="http://schemas.microsoft.com/office/powerpoint/2010/main" val="15807154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Combination Prevention</a:t>
            </a:r>
          </a:p>
        </p:txBody>
      </p:sp>
      <p:graphicFrame>
        <p:nvGraphicFramePr>
          <p:cNvPr id="6" name="Diagram 5"/>
          <p:cNvGraphicFramePr/>
          <p:nvPr>
            <p:extLst>
              <p:ext uri="{D42A27DB-BD31-4B8C-83A1-F6EECF244321}">
                <p14:modId xmlns:p14="http://schemas.microsoft.com/office/powerpoint/2010/main" val="822772639"/>
              </p:ext>
            </p:extLst>
          </p:nvPr>
        </p:nvGraphicFramePr>
        <p:xfrm>
          <a:off x="900113" y="1875117"/>
          <a:ext cx="7345362" cy="444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6053667" y="3825240"/>
            <a:ext cx="2191808" cy="2375535"/>
          </a:xfrm>
          <a:prstGeom prst="rect">
            <a:avLst/>
          </a:prstGeom>
          <a:noFill/>
          <a:ln w="63500" cmpd="sng">
            <a:solidFill>
              <a:srgbClr val="FF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Garamond" panose="02020404030301010803" pitchFamily="18" charset="0"/>
            </a:endParaRP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15</a:t>
            </a:fld>
            <a:endParaRPr lang="en-US" dirty="0"/>
          </a:p>
        </p:txBody>
      </p:sp>
    </p:spTree>
    <p:extLst>
      <p:ext uri="{BB962C8B-B14F-4D97-AF65-F5344CB8AC3E}">
        <p14:creationId xmlns:p14="http://schemas.microsoft.com/office/powerpoint/2010/main" val="88533977"/>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6 Learning Objectives</a:t>
            </a:r>
            <a:endParaRPr lang="en-US" dirty="0"/>
          </a:p>
        </p:txBody>
      </p:sp>
      <p:sp>
        <p:nvSpPr>
          <p:cNvPr id="3" name="Content Placeholder 2"/>
          <p:cNvSpPr>
            <a:spLocks noGrp="1"/>
          </p:cNvSpPr>
          <p:nvPr>
            <p:ph sz="quarter" idx="10"/>
          </p:nvPr>
        </p:nvSpPr>
        <p:spPr/>
        <p:txBody>
          <a:bodyPr/>
          <a:lstStyle/>
          <a:p>
            <a:pPr marL="0" indent="0">
              <a:buNone/>
            </a:pPr>
            <a:r>
              <a:rPr lang="en-US" sz="2400" b="1" dirty="0">
                <a:solidFill>
                  <a:srgbClr val="000000"/>
                </a:solidFill>
              </a:rPr>
              <a:t>After completing this session, participants will be able to:</a:t>
            </a:r>
          </a:p>
          <a:p>
            <a:pPr lvl="0"/>
            <a:r>
              <a:rPr lang="en-US" sz="2400" dirty="0">
                <a:solidFill>
                  <a:srgbClr val="000000"/>
                </a:solidFill>
              </a:rPr>
              <a:t>Complete the PrEP Facility Record, PrEP Follow-up Visits Form, and the PrEP Client register correctly</a:t>
            </a:r>
            <a:r>
              <a:rPr lang="en-US" sz="2400" dirty="0" smtClean="0">
                <a:solidFill>
                  <a:srgbClr val="000000"/>
                </a:solidFill>
              </a:rPr>
              <a:t>.</a:t>
            </a:r>
          </a:p>
          <a:p>
            <a:r>
              <a:rPr lang="en-US" sz="2400" dirty="0">
                <a:solidFill>
                  <a:srgbClr val="000000"/>
                </a:solidFill>
              </a:rPr>
              <a:t>Complete the PrEP Monthly Summary Form and PrEP Quarterly Cohort Report correctly</a:t>
            </a:r>
            <a:r>
              <a:rPr lang="en-US" sz="2400" dirty="0" smtClean="0">
                <a:solidFill>
                  <a:srgbClr val="000000"/>
                </a:solidFill>
              </a:rPr>
              <a:t>.</a:t>
            </a:r>
            <a:endParaRPr lang="en-US" sz="2400" dirty="0">
              <a:solidFill>
                <a:srgbClr val="000000"/>
              </a:solidFill>
            </a:endParaRPr>
          </a:p>
          <a:p>
            <a:pPr lvl="0"/>
            <a:r>
              <a:rPr lang="en-US" sz="2400" dirty="0">
                <a:solidFill>
                  <a:srgbClr val="000000"/>
                </a:solidFill>
              </a:rPr>
              <a:t>Describe how PrEP M&amp;E tools might be adapted for local use.</a:t>
            </a:r>
          </a:p>
          <a:p>
            <a:endParaRPr lang="en-US" dirty="0"/>
          </a:p>
        </p:txBody>
      </p:sp>
    </p:spTree>
    <p:extLst>
      <p:ext uri="{BB962C8B-B14F-4D97-AF65-F5344CB8AC3E}">
        <p14:creationId xmlns:p14="http://schemas.microsoft.com/office/powerpoint/2010/main" val="495941391"/>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 Facility Record</a:t>
            </a:r>
            <a:endParaRPr lang="en-US" dirty="0"/>
          </a:p>
        </p:txBody>
      </p:sp>
      <p:sp>
        <p:nvSpPr>
          <p:cNvPr id="3" name="Content Placeholder 2"/>
          <p:cNvSpPr>
            <a:spLocks noGrp="1"/>
          </p:cNvSpPr>
          <p:nvPr>
            <p:ph sz="quarter" idx="10"/>
          </p:nvPr>
        </p:nvSpPr>
        <p:spPr/>
        <p:txBody>
          <a:bodyPr/>
          <a:lstStyle/>
          <a:p>
            <a:pPr lvl="0"/>
            <a:r>
              <a:rPr lang="en-US" dirty="0">
                <a:solidFill>
                  <a:schemeClr val="tx1"/>
                </a:solidFill>
              </a:rPr>
              <a:t>Please find the PrEP Facility Record in your participant manuals.</a:t>
            </a:r>
          </a:p>
          <a:p>
            <a:pPr lvl="0"/>
            <a:r>
              <a:rPr lang="en-US" dirty="0">
                <a:solidFill>
                  <a:schemeClr val="tx1"/>
                </a:solidFill>
              </a:rPr>
              <a:t>This form is completed after the initial PrEP screening, for patients who agree to start PrEP.</a:t>
            </a:r>
          </a:p>
          <a:p>
            <a:pPr lvl="0"/>
            <a:r>
              <a:rPr lang="en-US" dirty="0">
                <a:solidFill>
                  <a:schemeClr val="tx1"/>
                </a:solidFill>
              </a:rPr>
              <a:t>The provider must ask questions of the client in order to complete some sections of the form.</a:t>
            </a:r>
          </a:p>
          <a:p>
            <a:pPr lvl="0"/>
            <a:r>
              <a:rPr lang="en-US" dirty="0">
                <a:solidFill>
                  <a:schemeClr val="tx1"/>
                </a:solidFill>
              </a:rPr>
              <a:t>Other sections are completed using test results and information obtained during PrEP screening.</a:t>
            </a:r>
          </a:p>
          <a:p>
            <a:endParaRPr lang="en-US" dirty="0"/>
          </a:p>
        </p:txBody>
      </p:sp>
    </p:spTree>
    <p:extLst>
      <p:ext uri="{BB962C8B-B14F-4D97-AF65-F5344CB8AC3E}">
        <p14:creationId xmlns:p14="http://schemas.microsoft.com/office/powerpoint/2010/main" val="2591215552"/>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PrEP Facility Record</a:t>
            </a:r>
            <a:endParaRPr lang="en-US" dirty="0"/>
          </a:p>
        </p:txBody>
      </p:sp>
      <p:sp>
        <p:nvSpPr>
          <p:cNvPr id="3" name="Content Placeholder 2"/>
          <p:cNvSpPr>
            <a:spLocks noGrp="1"/>
          </p:cNvSpPr>
          <p:nvPr>
            <p:ph sz="quarter" idx="10"/>
          </p:nvPr>
        </p:nvSpPr>
        <p:spPr/>
        <p:txBody>
          <a:bodyPr>
            <a:normAutofit fontScale="85000" lnSpcReduction="20000"/>
          </a:bodyPr>
          <a:lstStyle/>
          <a:p>
            <a:pPr lvl="0"/>
            <a:r>
              <a:rPr lang="en-US" dirty="0">
                <a:solidFill>
                  <a:srgbClr val="000000"/>
                </a:solidFill>
              </a:rPr>
              <a:t>Find the M&amp;E Practice Scenarios in your manuals. </a:t>
            </a:r>
          </a:p>
          <a:p>
            <a:pPr lvl="0"/>
            <a:r>
              <a:rPr lang="en-US" dirty="0">
                <a:solidFill>
                  <a:srgbClr val="000000"/>
                </a:solidFill>
              </a:rPr>
              <a:t>Choose one scenario. Decide who will play the provider and who will play the client.</a:t>
            </a:r>
          </a:p>
          <a:p>
            <a:pPr lvl="0"/>
            <a:r>
              <a:rPr lang="en-US" dirty="0">
                <a:solidFill>
                  <a:srgbClr val="000000"/>
                </a:solidFill>
              </a:rPr>
              <a:t>The participant playing the client should review the synopsis of their character in order to be able to respond appropriately.</a:t>
            </a:r>
          </a:p>
          <a:p>
            <a:pPr lvl="0"/>
            <a:r>
              <a:rPr lang="en-US" dirty="0">
                <a:solidFill>
                  <a:srgbClr val="000000"/>
                </a:solidFill>
              </a:rPr>
              <a:t>Conduct a brief role-play in which the provider completes the PrEP Facility Form with the client (as if with a real client). Use today’s date or other appropriate dates for test dates on the form.</a:t>
            </a:r>
          </a:p>
          <a:p>
            <a:pPr lvl="0"/>
            <a:r>
              <a:rPr lang="en-US" dirty="0">
                <a:solidFill>
                  <a:srgbClr val="000000"/>
                </a:solidFill>
              </a:rPr>
              <a:t>Then repeat this process for another scenario, with roles reversed.</a:t>
            </a:r>
          </a:p>
          <a:p>
            <a:pPr lvl="0"/>
            <a:r>
              <a:rPr lang="en-US" dirty="0">
                <a:solidFill>
                  <a:srgbClr val="000000"/>
                </a:solidFill>
              </a:rPr>
              <a:t>You will have approximately 15 minutes to work.</a:t>
            </a:r>
          </a:p>
          <a:p>
            <a:endParaRPr lang="en-US" dirty="0"/>
          </a:p>
        </p:txBody>
      </p:sp>
    </p:spTree>
    <p:extLst>
      <p:ext uri="{BB962C8B-B14F-4D97-AF65-F5344CB8AC3E}">
        <p14:creationId xmlns:p14="http://schemas.microsoft.com/office/powerpoint/2010/main" val="888666893"/>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 Follow-up Visits</a:t>
            </a:r>
            <a:endParaRPr lang="en-US" dirty="0"/>
          </a:p>
        </p:txBody>
      </p:sp>
      <p:sp>
        <p:nvSpPr>
          <p:cNvPr id="3" name="Content Placeholder 2"/>
          <p:cNvSpPr>
            <a:spLocks noGrp="1"/>
          </p:cNvSpPr>
          <p:nvPr>
            <p:ph sz="quarter" idx="10"/>
          </p:nvPr>
        </p:nvSpPr>
        <p:spPr/>
        <p:txBody>
          <a:bodyPr/>
          <a:lstStyle/>
          <a:p>
            <a:pPr lvl="0"/>
            <a:r>
              <a:rPr lang="en-US" dirty="0">
                <a:solidFill>
                  <a:srgbClr val="000000"/>
                </a:solidFill>
              </a:rPr>
              <a:t>Please find the PrEP Follow-up Visits Form in your participant manuals.</a:t>
            </a:r>
          </a:p>
          <a:p>
            <a:pPr lvl="0"/>
            <a:r>
              <a:rPr lang="en-US" dirty="0">
                <a:solidFill>
                  <a:srgbClr val="000000"/>
                </a:solidFill>
              </a:rPr>
              <a:t>One form per client is used to record information after each follow-up visit.</a:t>
            </a:r>
          </a:p>
          <a:p>
            <a:endParaRPr lang="en-US" dirty="0"/>
          </a:p>
        </p:txBody>
      </p:sp>
    </p:spTree>
    <p:extLst>
      <p:ext uri="{BB962C8B-B14F-4D97-AF65-F5344CB8AC3E}">
        <p14:creationId xmlns:p14="http://schemas.microsoft.com/office/powerpoint/2010/main" val="1147907082"/>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 Client Register</a:t>
            </a:r>
            <a:endParaRPr lang="en-US" dirty="0"/>
          </a:p>
        </p:txBody>
      </p:sp>
      <p:sp>
        <p:nvSpPr>
          <p:cNvPr id="3" name="Content Placeholder 2"/>
          <p:cNvSpPr>
            <a:spLocks noGrp="1"/>
          </p:cNvSpPr>
          <p:nvPr>
            <p:ph sz="quarter" idx="10"/>
          </p:nvPr>
        </p:nvSpPr>
        <p:spPr/>
        <p:txBody>
          <a:bodyPr/>
          <a:lstStyle/>
          <a:p>
            <a:pPr lvl="0"/>
            <a:r>
              <a:rPr lang="en-US" dirty="0">
                <a:solidFill>
                  <a:schemeClr val="tx1"/>
                </a:solidFill>
              </a:rPr>
              <a:t>Please find the PrEP Client Register in your participant manuals.</a:t>
            </a:r>
          </a:p>
          <a:p>
            <a:pPr lvl="0"/>
            <a:r>
              <a:rPr lang="en-US" dirty="0">
                <a:solidFill>
                  <a:schemeClr val="tx1"/>
                </a:solidFill>
              </a:rPr>
              <a:t>As each new client starts PrEP, the relevant information is added to this register, and the client’s follow-up visits recorded. </a:t>
            </a:r>
          </a:p>
          <a:p>
            <a:endParaRPr lang="en-US" dirty="0"/>
          </a:p>
        </p:txBody>
      </p:sp>
    </p:spTree>
    <p:extLst>
      <p:ext uri="{BB962C8B-B14F-4D97-AF65-F5344CB8AC3E}">
        <p14:creationId xmlns:p14="http://schemas.microsoft.com/office/powerpoint/2010/main" val="974022075"/>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9400"/>
            <a:ext cx="8229600" cy="858838"/>
          </a:xfrm>
        </p:spPr>
        <p:txBody>
          <a:bodyPr>
            <a:normAutofit fontScale="90000"/>
          </a:bodyPr>
          <a:lstStyle/>
          <a:p>
            <a:r>
              <a:rPr lang="en-US" dirty="0" smtClean="0"/>
              <a:t>Practice: PrEP Follow-up Visits &amp; </a:t>
            </a:r>
            <a:br>
              <a:rPr lang="en-US" dirty="0" smtClean="0"/>
            </a:br>
            <a:r>
              <a:rPr lang="en-US" dirty="0" smtClean="0"/>
              <a:t>Client Register</a:t>
            </a:r>
            <a:endParaRPr lang="en-US" dirty="0"/>
          </a:p>
        </p:txBody>
      </p:sp>
      <p:sp>
        <p:nvSpPr>
          <p:cNvPr id="3" name="Content Placeholder 2"/>
          <p:cNvSpPr>
            <a:spLocks noGrp="1"/>
          </p:cNvSpPr>
          <p:nvPr>
            <p:ph sz="quarter" idx="10"/>
          </p:nvPr>
        </p:nvSpPr>
        <p:spPr/>
        <p:txBody>
          <a:bodyPr>
            <a:noAutofit/>
          </a:bodyPr>
          <a:lstStyle/>
          <a:p>
            <a:pPr lvl="0"/>
            <a:r>
              <a:rPr lang="en-US" sz="2400" dirty="0">
                <a:solidFill>
                  <a:srgbClr val="000000"/>
                </a:solidFill>
              </a:rPr>
              <a:t>Choose one of the same scenarios from your previous role-play (PrEP Facility Record). Decide who will play the provider and who will play the client.</a:t>
            </a:r>
          </a:p>
          <a:p>
            <a:pPr lvl="0"/>
            <a:r>
              <a:rPr lang="en-US" sz="2400" dirty="0">
                <a:solidFill>
                  <a:srgbClr val="000000"/>
                </a:solidFill>
              </a:rPr>
              <a:t>Role-play a brief initial PrEP follow-up visit. The provider should use the Provider Checklist for Follow-up PrEP Visits as a guide. The client should invent appropriate answers for questions about adherence, side effects, signs and symptoms of acute HIV infection, etc. Use the date 1 month from today for the visit date, and other appropriate dates, as needed.</a:t>
            </a:r>
            <a:r>
              <a:rPr lang="en-GB" sz="2400" dirty="0">
                <a:solidFill>
                  <a:srgbClr val="000000"/>
                </a:solidFill>
              </a:rPr>
              <a:t> </a:t>
            </a:r>
            <a:endParaRPr lang="en-US" sz="2400" dirty="0">
              <a:solidFill>
                <a:srgbClr val="000000"/>
              </a:solidFill>
            </a:endParaRPr>
          </a:p>
        </p:txBody>
      </p:sp>
    </p:spTree>
    <p:extLst>
      <p:ext uri="{BB962C8B-B14F-4D97-AF65-F5344CB8AC3E}">
        <p14:creationId xmlns:p14="http://schemas.microsoft.com/office/powerpoint/2010/main" val="72900714"/>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9400"/>
            <a:ext cx="8229600" cy="858838"/>
          </a:xfrm>
        </p:spPr>
        <p:txBody>
          <a:bodyPr>
            <a:normAutofit fontScale="90000"/>
          </a:bodyPr>
          <a:lstStyle/>
          <a:p>
            <a:r>
              <a:rPr lang="en-US" dirty="0" smtClean="0"/>
              <a:t>Practice: PrEP Follow-up Visits &amp; </a:t>
            </a:r>
            <a:br>
              <a:rPr lang="en-US" dirty="0" smtClean="0"/>
            </a:br>
            <a:r>
              <a:rPr lang="en-US" dirty="0" smtClean="0"/>
              <a:t>Client Register, cont.</a:t>
            </a:r>
            <a:endParaRPr lang="en-US" dirty="0"/>
          </a:p>
        </p:txBody>
      </p:sp>
      <p:sp>
        <p:nvSpPr>
          <p:cNvPr id="3" name="Content Placeholder 2"/>
          <p:cNvSpPr>
            <a:spLocks noGrp="1"/>
          </p:cNvSpPr>
          <p:nvPr>
            <p:ph sz="quarter" idx="10"/>
          </p:nvPr>
        </p:nvSpPr>
        <p:spPr/>
        <p:txBody>
          <a:bodyPr>
            <a:noAutofit/>
          </a:bodyPr>
          <a:lstStyle/>
          <a:p>
            <a:pPr lvl="0"/>
            <a:r>
              <a:rPr lang="en-US" sz="2400" dirty="0" smtClean="0">
                <a:solidFill>
                  <a:srgbClr val="000000"/>
                </a:solidFill>
              </a:rPr>
              <a:t>Repeat </a:t>
            </a:r>
            <a:r>
              <a:rPr lang="en-US" sz="2400" dirty="0">
                <a:solidFill>
                  <a:srgbClr val="000000"/>
                </a:solidFill>
              </a:rPr>
              <a:t>this process for another scenario, with roles reversed.</a:t>
            </a:r>
          </a:p>
          <a:p>
            <a:pPr lvl="0"/>
            <a:r>
              <a:rPr lang="en-US" sz="2400" dirty="0">
                <a:solidFill>
                  <a:srgbClr val="000000"/>
                </a:solidFill>
              </a:rPr>
              <a:t>Then complete the PrEP Follow-up Visits and PrEP Client Register forms (follow-up visit 1) for the “client” that you interviewed. You will each complete your own form.</a:t>
            </a:r>
          </a:p>
          <a:p>
            <a:pPr lvl="0"/>
            <a:r>
              <a:rPr lang="en-US" sz="2400" dirty="0">
                <a:solidFill>
                  <a:srgbClr val="000000"/>
                </a:solidFill>
              </a:rPr>
              <a:t>You will have approximately 20 minutes to work</a:t>
            </a:r>
            <a:r>
              <a:rPr lang="en-US" sz="2400" dirty="0" smtClean="0">
                <a:solidFill>
                  <a:srgbClr val="000000"/>
                </a:solidFill>
              </a:rPr>
              <a:t>.</a:t>
            </a:r>
            <a:endParaRPr lang="en-US" sz="2400" dirty="0">
              <a:solidFill>
                <a:srgbClr val="000000"/>
              </a:solidFill>
            </a:endParaRPr>
          </a:p>
        </p:txBody>
      </p:sp>
    </p:spTree>
    <p:extLst>
      <p:ext uri="{BB962C8B-B14F-4D97-AF65-F5344CB8AC3E}">
        <p14:creationId xmlns:p14="http://schemas.microsoft.com/office/powerpoint/2010/main" val="4193866195"/>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sz="quarter" idx="10"/>
          </p:nvPr>
        </p:nvSpPr>
        <p:spPr/>
        <p:txBody>
          <a:bodyPr/>
          <a:lstStyle/>
          <a:p>
            <a:endParaRPr lang="en-US" i="1" dirty="0" smtClean="0">
              <a:solidFill>
                <a:srgbClr val="000000"/>
              </a:solidFill>
            </a:endParaRPr>
          </a:p>
          <a:p>
            <a:r>
              <a:rPr lang="en-US" i="1" dirty="0" smtClean="0">
                <a:solidFill>
                  <a:srgbClr val="000000"/>
                </a:solidFill>
              </a:rPr>
              <a:t>How might you adapt and use these M&amp;E Forms for your facilities?</a:t>
            </a:r>
          </a:p>
          <a:p>
            <a:endParaRPr lang="en-US" i="1" dirty="0">
              <a:solidFill>
                <a:srgbClr val="000000"/>
              </a:solidFill>
            </a:endParaRPr>
          </a:p>
          <a:p>
            <a:pPr marL="0" indent="0">
              <a:buNone/>
            </a:pPr>
            <a:endParaRPr lang="en-US" i="1" dirty="0">
              <a:solidFill>
                <a:srgbClr val="000000"/>
              </a:solidFill>
            </a:endParaRPr>
          </a:p>
        </p:txBody>
      </p:sp>
      <p:pic>
        <p:nvPicPr>
          <p:cNvPr id="4" name="Picture 14" descr="Image result for question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25" y="4136477"/>
            <a:ext cx="1857376" cy="1996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890563"/>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MORNING BREAK</a:t>
            </a:r>
            <a:endParaRPr lang="en-US" dirty="0"/>
          </a:p>
        </p:txBody>
      </p:sp>
      <p:pic>
        <p:nvPicPr>
          <p:cNvPr id="3" name="Content Placeholder 2" descr="Break clock.png"/>
          <p:cNvPicPr>
            <a:picLocks noGrp="1" noChangeAspect="1"/>
          </p:cNvPicPr>
          <p:nvPr>
            <p:ph sz="quarter" idx="10"/>
          </p:nvPr>
        </p:nvPicPr>
        <p:blipFill>
          <a:blip r:embed="rId3">
            <a:extLst>
              <a:ext uri="{28A0092B-C50C-407E-A947-70E740481C1C}">
                <a14:useLocalDpi xmlns:a14="http://schemas.microsoft.com/office/drawing/2010/main" val="0"/>
              </a:ext>
            </a:extLst>
          </a:blip>
          <a:srcRect l="-34282" r="-34282"/>
          <a:stretch>
            <a:fillRect/>
          </a:stretch>
        </p:blipFill>
        <p:spPr>
          <a:xfrm>
            <a:off x="1103039" y="2104070"/>
            <a:ext cx="6747062" cy="4008671"/>
          </a:xfrm>
        </p:spPr>
      </p:pic>
    </p:spTree>
    <p:extLst>
      <p:ext uri="{BB962C8B-B14F-4D97-AF65-F5344CB8AC3E}">
        <p14:creationId xmlns:p14="http://schemas.microsoft.com/office/powerpoint/2010/main" val="2304749548"/>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 Monthly Summary Form</a:t>
            </a:r>
            <a:endParaRPr lang="en-US" dirty="0"/>
          </a:p>
        </p:txBody>
      </p:sp>
      <p:sp>
        <p:nvSpPr>
          <p:cNvPr id="3" name="Content Placeholder 2"/>
          <p:cNvSpPr>
            <a:spLocks noGrp="1"/>
          </p:cNvSpPr>
          <p:nvPr>
            <p:ph sz="quarter" idx="10"/>
          </p:nvPr>
        </p:nvSpPr>
        <p:spPr/>
        <p:txBody>
          <a:bodyPr/>
          <a:lstStyle/>
          <a:p>
            <a:pPr lvl="0"/>
            <a:r>
              <a:rPr lang="en-US" dirty="0">
                <a:solidFill>
                  <a:srgbClr val="000000"/>
                </a:solidFill>
              </a:rPr>
              <a:t>Please find the PrEP Monthly Summary Form in your participant manuals.</a:t>
            </a:r>
          </a:p>
          <a:p>
            <a:pPr lvl="0"/>
            <a:r>
              <a:rPr lang="en-US" dirty="0">
                <a:solidFill>
                  <a:srgbClr val="000000"/>
                </a:solidFill>
              </a:rPr>
              <a:t>This form is used to collect and summarize monthly PrEP data.  </a:t>
            </a:r>
          </a:p>
          <a:p>
            <a:endParaRPr lang="en-US" dirty="0"/>
          </a:p>
        </p:txBody>
      </p:sp>
    </p:spTree>
    <p:extLst>
      <p:ext uri="{BB962C8B-B14F-4D97-AF65-F5344CB8AC3E}">
        <p14:creationId xmlns:p14="http://schemas.microsoft.com/office/powerpoint/2010/main" val="3091450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Question</a:t>
            </a:r>
            <a:endParaRPr lang="en-US" dirty="0"/>
          </a:p>
        </p:txBody>
      </p:sp>
      <p:sp>
        <p:nvSpPr>
          <p:cNvPr id="23" name="Content Placeholder 2"/>
          <p:cNvSpPr>
            <a:spLocks noGrp="1"/>
          </p:cNvSpPr>
          <p:nvPr>
            <p:ph sz="quarter" idx="10"/>
          </p:nvPr>
        </p:nvSpPr>
        <p:spPr>
          <a:xfrm>
            <a:off x="514350" y="2489200"/>
            <a:ext cx="8229600" cy="1701800"/>
          </a:xfrm>
        </p:spPr>
        <p:txBody>
          <a:bodyPr/>
          <a:lstStyle/>
          <a:p>
            <a:r>
              <a:rPr lang="en-US" i="1" dirty="0">
                <a:solidFill>
                  <a:schemeClr val="tx1"/>
                </a:solidFill>
              </a:rPr>
              <a:t>What is Pre-Exposure Prophylaxis (PrEP</a:t>
            </a:r>
            <a:r>
              <a:rPr lang="en-US" i="1" dirty="0" smtClean="0">
                <a:solidFill>
                  <a:schemeClr val="tx1"/>
                </a:solidFill>
              </a:rPr>
              <a:t>)?</a:t>
            </a:r>
            <a:endParaRPr lang="en-US" i="1" dirty="0">
              <a:solidFill>
                <a:schemeClr val="tx1"/>
              </a:solidFill>
            </a:endParaRPr>
          </a:p>
        </p:txBody>
      </p:sp>
      <p:sp>
        <p:nvSpPr>
          <p:cNvPr id="2" name="AutoShape 10" descr="Image result for question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14" descr="Image result for question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25" y="4136477"/>
            <a:ext cx="1857376" cy="199696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16</a:t>
            </a:fld>
            <a:endParaRPr lang="en-US" dirty="0"/>
          </a:p>
        </p:txBody>
      </p:sp>
    </p:spTree>
    <p:extLst>
      <p:ext uri="{BB962C8B-B14F-4D97-AF65-F5344CB8AC3E}">
        <p14:creationId xmlns:p14="http://schemas.microsoft.com/office/powerpoint/2010/main" val="941522660"/>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Practice: PrEP Monthly Summary Form</a:t>
            </a:r>
            <a:endParaRPr lang="en-US" dirty="0"/>
          </a:p>
        </p:txBody>
      </p:sp>
      <p:sp>
        <p:nvSpPr>
          <p:cNvPr id="3" name="Content Placeholder 2"/>
          <p:cNvSpPr>
            <a:spLocks noGrp="1"/>
          </p:cNvSpPr>
          <p:nvPr>
            <p:ph sz="quarter" idx="10"/>
          </p:nvPr>
        </p:nvSpPr>
        <p:spPr/>
        <p:txBody>
          <a:bodyPr/>
          <a:lstStyle/>
          <a:p>
            <a:pPr lvl="0"/>
            <a:r>
              <a:rPr lang="en-US" dirty="0">
                <a:solidFill>
                  <a:srgbClr val="000000"/>
                </a:solidFill>
              </a:rPr>
              <a:t>Find the Sample Data for PrEP Monthly Summary Form in your manuals.</a:t>
            </a:r>
          </a:p>
          <a:p>
            <a:pPr lvl="0"/>
            <a:r>
              <a:rPr lang="en-US" dirty="0">
                <a:solidFill>
                  <a:srgbClr val="000000"/>
                </a:solidFill>
              </a:rPr>
              <a:t>With your small group, complete the PrEP Monthly Summary Form using this data. </a:t>
            </a:r>
          </a:p>
          <a:p>
            <a:pPr lvl="0"/>
            <a:r>
              <a:rPr lang="en-US" dirty="0">
                <a:solidFill>
                  <a:srgbClr val="000000"/>
                </a:solidFill>
              </a:rPr>
              <a:t>Discuss as a group how to complete each section. Then each participant should complete her or his own form. </a:t>
            </a:r>
          </a:p>
          <a:p>
            <a:pPr lvl="0"/>
            <a:r>
              <a:rPr lang="en-US" dirty="0">
                <a:solidFill>
                  <a:srgbClr val="000000"/>
                </a:solidFill>
              </a:rPr>
              <a:t>You will have 15 minutes to work.</a:t>
            </a:r>
          </a:p>
          <a:p>
            <a:endParaRPr lang="en-US" dirty="0"/>
          </a:p>
        </p:txBody>
      </p:sp>
    </p:spTree>
    <p:extLst>
      <p:ext uri="{BB962C8B-B14F-4D97-AF65-F5344CB8AC3E}">
        <p14:creationId xmlns:p14="http://schemas.microsoft.com/office/powerpoint/2010/main" val="3999437351"/>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 Quarterly Cohort Report</a:t>
            </a:r>
            <a:endParaRPr lang="en-US" dirty="0"/>
          </a:p>
        </p:txBody>
      </p:sp>
      <p:sp>
        <p:nvSpPr>
          <p:cNvPr id="3" name="Content Placeholder 2"/>
          <p:cNvSpPr>
            <a:spLocks noGrp="1"/>
          </p:cNvSpPr>
          <p:nvPr>
            <p:ph sz="quarter" idx="10"/>
          </p:nvPr>
        </p:nvSpPr>
        <p:spPr/>
        <p:txBody>
          <a:bodyPr/>
          <a:lstStyle/>
          <a:p>
            <a:pPr lvl="0"/>
            <a:r>
              <a:rPr lang="en-US" dirty="0">
                <a:solidFill>
                  <a:srgbClr val="000000"/>
                </a:solidFill>
              </a:rPr>
              <a:t>Please find the PrEP Quarterly Cohort Report and completed example </a:t>
            </a:r>
            <a:r>
              <a:rPr lang="en-GB" dirty="0">
                <a:solidFill>
                  <a:srgbClr val="000000"/>
                </a:solidFill>
              </a:rPr>
              <a:t> </a:t>
            </a:r>
            <a:r>
              <a:rPr lang="en-US" dirty="0">
                <a:solidFill>
                  <a:srgbClr val="000000"/>
                </a:solidFill>
              </a:rPr>
              <a:t>in your manuals.</a:t>
            </a:r>
          </a:p>
          <a:p>
            <a:pPr lvl="0"/>
            <a:r>
              <a:rPr lang="en-US" dirty="0">
                <a:solidFill>
                  <a:srgbClr val="000000"/>
                </a:solidFill>
              </a:rPr>
              <a:t>This form is used to collect and track data per quarter and PrEP Cohort</a:t>
            </a:r>
            <a:r>
              <a:rPr lang="en-US" dirty="0" smtClean="0">
                <a:solidFill>
                  <a:srgbClr val="000000"/>
                </a:solidFill>
              </a:rPr>
              <a:t>.</a:t>
            </a:r>
            <a:endParaRPr lang="en-US" dirty="0">
              <a:solidFill>
                <a:srgbClr val="000000"/>
              </a:solidFill>
            </a:endParaRPr>
          </a:p>
        </p:txBody>
      </p:sp>
    </p:spTree>
    <p:extLst>
      <p:ext uri="{BB962C8B-B14F-4D97-AF65-F5344CB8AC3E}">
        <p14:creationId xmlns:p14="http://schemas.microsoft.com/office/powerpoint/2010/main" val="2752673164"/>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Practice: PrEP Quarterly Cohort Report</a:t>
            </a:r>
            <a:endParaRPr lang="en-US" dirty="0"/>
          </a:p>
        </p:txBody>
      </p:sp>
      <p:sp>
        <p:nvSpPr>
          <p:cNvPr id="3" name="Content Placeholder 2"/>
          <p:cNvSpPr>
            <a:spLocks noGrp="1"/>
          </p:cNvSpPr>
          <p:nvPr>
            <p:ph sz="quarter" idx="10"/>
          </p:nvPr>
        </p:nvSpPr>
        <p:spPr/>
        <p:txBody>
          <a:bodyPr/>
          <a:lstStyle/>
          <a:p>
            <a:pPr lvl="0"/>
            <a:r>
              <a:rPr lang="en-US" dirty="0">
                <a:solidFill>
                  <a:srgbClr val="000000"/>
                </a:solidFill>
              </a:rPr>
              <a:t>Find the Instructions for PrEP Quarterly Cohort Report in your manuals.</a:t>
            </a:r>
          </a:p>
          <a:p>
            <a:pPr lvl="0"/>
            <a:r>
              <a:rPr lang="en-US" dirty="0">
                <a:solidFill>
                  <a:srgbClr val="000000"/>
                </a:solidFill>
              </a:rPr>
              <a:t>With your small group, complete the PrEP Quarterly Cohort Report using this information. </a:t>
            </a:r>
          </a:p>
          <a:p>
            <a:pPr lvl="0"/>
            <a:r>
              <a:rPr lang="en-US" dirty="0">
                <a:solidFill>
                  <a:srgbClr val="000000"/>
                </a:solidFill>
              </a:rPr>
              <a:t>Discuss as a group how to complete each section. Then each participant should complete her or his own form. </a:t>
            </a:r>
          </a:p>
          <a:p>
            <a:pPr lvl="0"/>
            <a:r>
              <a:rPr lang="en-US" dirty="0">
                <a:solidFill>
                  <a:srgbClr val="000000"/>
                </a:solidFill>
              </a:rPr>
              <a:t>You will have 15 minutes to work.</a:t>
            </a:r>
          </a:p>
        </p:txBody>
      </p:sp>
    </p:spTree>
    <p:extLst>
      <p:ext uri="{BB962C8B-B14F-4D97-AF65-F5344CB8AC3E}">
        <p14:creationId xmlns:p14="http://schemas.microsoft.com/office/powerpoint/2010/main" val="2780120083"/>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sz="quarter" idx="10"/>
          </p:nvPr>
        </p:nvSpPr>
        <p:spPr/>
        <p:txBody>
          <a:bodyPr/>
          <a:lstStyle/>
          <a:p>
            <a:endParaRPr lang="en-US" i="1" dirty="0" smtClean="0">
              <a:solidFill>
                <a:srgbClr val="000000"/>
              </a:solidFill>
            </a:endParaRPr>
          </a:p>
          <a:p>
            <a:r>
              <a:rPr lang="en-US" i="1" dirty="0" smtClean="0">
                <a:solidFill>
                  <a:srgbClr val="000000"/>
                </a:solidFill>
              </a:rPr>
              <a:t>How might you adapt and use these M&amp;E Forms for your facilities?</a:t>
            </a:r>
          </a:p>
          <a:p>
            <a:endParaRPr lang="en-US" i="1" dirty="0">
              <a:solidFill>
                <a:srgbClr val="000000"/>
              </a:solidFill>
            </a:endParaRPr>
          </a:p>
          <a:p>
            <a:pPr marL="0" indent="0">
              <a:buNone/>
            </a:pPr>
            <a:endParaRPr lang="en-US" i="1" dirty="0">
              <a:solidFill>
                <a:srgbClr val="000000"/>
              </a:solidFill>
            </a:endParaRPr>
          </a:p>
        </p:txBody>
      </p:sp>
      <p:pic>
        <p:nvPicPr>
          <p:cNvPr id="4" name="Picture 14" descr="Image result for question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25" y="4136477"/>
            <a:ext cx="1857376" cy="1996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452399"/>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3999" cy="6858000"/>
          </a:xfrm>
          <a:prstGeom prst="rect">
            <a:avLst/>
          </a:prstGeom>
          <a:solidFill>
            <a:schemeClr val="tx2"/>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5" name="Rectangle 4"/>
          <p:cNvSpPr/>
          <p:nvPr/>
        </p:nvSpPr>
        <p:spPr>
          <a:xfrm>
            <a:off x="2324099" y="2563186"/>
            <a:ext cx="4572000" cy="1322413"/>
          </a:xfrm>
          <a:prstGeom prst="rect">
            <a:avLst/>
          </a:prstGeom>
        </p:spPr>
        <p:txBody>
          <a:bodyPr>
            <a:spAutoFit/>
          </a:bodyPr>
          <a:lstStyle/>
          <a:p>
            <a:pPr algn="ctr">
              <a:lnSpc>
                <a:spcPct val="90000"/>
              </a:lnSpc>
            </a:pPr>
            <a:r>
              <a:rPr lang="en-US" sz="4400" b="1" dirty="0">
                <a:solidFill>
                  <a:prstClr val="white"/>
                </a:solidFill>
                <a:ea typeface="+mj-ea"/>
                <a:cs typeface="+mj-cs"/>
              </a:rPr>
              <a:t>Thank you for </a:t>
            </a:r>
            <a:r>
              <a:rPr lang="en-US" sz="4400" b="1" dirty="0" smtClean="0">
                <a:solidFill>
                  <a:prstClr val="white"/>
                </a:solidFill>
                <a:ea typeface="+mj-ea"/>
                <a:cs typeface="+mj-cs"/>
              </a:rPr>
              <a:t>   your </a:t>
            </a:r>
            <a:r>
              <a:rPr lang="en-US" sz="4400" b="1" dirty="0">
                <a:solidFill>
                  <a:prstClr val="white"/>
                </a:solidFill>
                <a:ea typeface="+mj-ea"/>
                <a:cs typeface="+mj-cs"/>
              </a:rPr>
              <a:t>participation!</a:t>
            </a:r>
            <a:endParaRPr lang="en-US" sz="4400" b="1" dirty="0">
              <a:solidFill>
                <a:schemeClr val="bg1"/>
              </a:solidFill>
            </a:endParaRPr>
          </a:p>
        </p:txBody>
      </p:sp>
    </p:spTree>
    <p:extLst>
      <p:ext uri="{BB962C8B-B14F-4D97-AF65-F5344CB8AC3E}">
        <p14:creationId xmlns:p14="http://schemas.microsoft.com/office/powerpoint/2010/main" val="4331351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Pre-Exposure Prophylaxis (PrEP)</a:t>
            </a:r>
            <a:endParaRPr lang="en-US" dirty="0"/>
          </a:p>
        </p:txBody>
      </p:sp>
      <p:sp>
        <p:nvSpPr>
          <p:cNvPr id="3" name="Content Placeholder 2"/>
          <p:cNvSpPr>
            <a:spLocks noGrp="1"/>
          </p:cNvSpPr>
          <p:nvPr>
            <p:ph sz="quarter" idx="10"/>
          </p:nvPr>
        </p:nvSpPr>
        <p:spPr/>
        <p:txBody>
          <a:bodyPr>
            <a:normAutofit/>
          </a:bodyPr>
          <a:lstStyle/>
          <a:p>
            <a:pPr marL="0" indent="0">
              <a:buNone/>
            </a:pPr>
            <a:r>
              <a:rPr lang="en-US" b="1" dirty="0" smtClean="0">
                <a:solidFill>
                  <a:schemeClr val="tx1"/>
                </a:solidFill>
              </a:rPr>
              <a:t>PrEP</a:t>
            </a:r>
            <a:r>
              <a:rPr lang="en-US" dirty="0" smtClean="0">
                <a:solidFill>
                  <a:schemeClr val="tx1"/>
                </a:solidFill>
              </a:rPr>
              <a:t> is the use of ARV drugs by HIV-uninfected persons to prevent the acquisition of HIV before exposure to HIV.</a:t>
            </a:r>
            <a:endParaRPr lang="en-US" dirty="0"/>
          </a:p>
        </p:txBody>
      </p:sp>
      <p:graphicFrame>
        <p:nvGraphicFramePr>
          <p:cNvPr id="5" name="Diagram 4"/>
          <p:cNvGraphicFramePr/>
          <p:nvPr>
            <p:extLst>
              <p:ext uri="{D42A27DB-BD31-4B8C-83A1-F6EECF244321}">
                <p14:modId xmlns:p14="http://schemas.microsoft.com/office/powerpoint/2010/main" val="254809357"/>
              </p:ext>
            </p:extLst>
          </p:nvPr>
        </p:nvGraphicFramePr>
        <p:xfrm>
          <a:off x="490891" y="3787836"/>
          <a:ext cx="8159220" cy="1873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17</a:t>
            </a:fld>
            <a:endParaRPr lang="en-US" dirty="0"/>
          </a:p>
        </p:txBody>
      </p:sp>
    </p:spTree>
    <p:extLst>
      <p:ext uri="{BB962C8B-B14F-4D97-AF65-F5344CB8AC3E}">
        <p14:creationId xmlns:p14="http://schemas.microsoft.com/office/powerpoint/2010/main" val="38699465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Question</a:t>
            </a:r>
            <a:endParaRPr lang="en-US" dirty="0"/>
          </a:p>
        </p:txBody>
      </p:sp>
      <p:sp>
        <p:nvSpPr>
          <p:cNvPr id="23" name="Content Placeholder 2"/>
          <p:cNvSpPr>
            <a:spLocks noGrp="1"/>
          </p:cNvSpPr>
          <p:nvPr>
            <p:ph sz="quarter" idx="10"/>
          </p:nvPr>
        </p:nvSpPr>
        <p:spPr>
          <a:xfrm>
            <a:off x="514350" y="2489200"/>
            <a:ext cx="8229600" cy="1701800"/>
          </a:xfrm>
        </p:spPr>
        <p:txBody>
          <a:bodyPr/>
          <a:lstStyle/>
          <a:p>
            <a:r>
              <a:rPr lang="en-US" i="1" dirty="0">
                <a:solidFill>
                  <a:schemeClr val="tx1"/>
                </a:solidFill>
              </a:rPr>
              <a:t>What is </a:t>
            </a:r>
            <a:r>
              <a:rPr lang="en-US" i="1" dirty="0" smtClean="0">
                <a:solidFill>
                  <a:schemeClr val="tx1"/>
                </a:solidFill>
              </a:rPr>
              <a:t>Post-</a:t>
            </a:r>
            <a:r>
              <a:rPr lang="en-US" i="1" dirty="0">
                <a:solidFill>
                  <a:schemeClr val="tx1"/>
                </a:solidFill>
              </a:rPr>
              <a:t>Exposure Prophylaxis (</a:t>
            </a:r>
            <a:r>
              <a:rPr lang="en-US" i="1" dirty="0" smtClean="0">
                <a:solidFill>
                  <a:schemeClr val="tx1"/>
                </a:solidFill>
              </a:rPr>
              <a:t>PEP)?</a:t>
            </a:r>
            <a:endParaRPr lang="en-US" i="1" dirty="0">
              <a:solidFill>
                <a:schemeClr val="tx1"/>
              </a:solidFill>
            </a:endParaRPr>
          </a:p>
        </p:txBody>
      </p:sp>
      <p:sp>
        <p:nvSpPr>
          <p:cNvPr id="2" name="AutoShape 10" descr="Image result for question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14" descr="Image result for question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25" y="4136477"/>
            <a:ext cx="1857376" cy="199696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18</a:t>
            </a:fld>
            <a:endParaRPr lang="en-US" dirty="0"/>
          </a:p>
        </p:txBody>
      </p:sp>
    </p:spTree>
    <p:extLst>
      <p:ext uri="{BB962C8B-B14F-4D97-AF65-F5344CB8AC3E}">
        <p14:creationId xmlns:p14="http://schemas.microsoft.com/office/powerpoint/2010/main" val="15411710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Post-exposure Prophylaxis (PEP)</a:t>
            </a:r>
            <a:endParaRPr lang="en-US" dirty="0"/>
          </a:p>
        </p:txBody>
      </p:sp>
      <p:sp>
        <p:nvSpPr>
          <p:cNvPr id="3" name="Content Placeholder 2"/>
          <p:cNvSpPr>
            <a:spLocks noGrp="1"/>
          </p:cNvSpPr>
          <p:nvPr>
            <p:ph sz="quarter" idx="10"/>
          </p:nvPr>
        </p:nvSpPr>
        <p:spPr/>
        <p:txBody>
          <a:bodyPr>
            <a:normAutofit/>
          </a:bodyPr>
          <a:lstStyle/>
          <a:p>
            <a:pPr marL="0" indent="0">
              <a:buNone/>
            </a:pPr>
            <a:r>
              <a:rPr lang="en-US" b="1" dirty="0" smtClean="0">
                <a:solidFill>
                  <a:schemeClr val="tx1"/>
                </a:solidFill>
              </a:rPr>
              <a:t>Post</a:t>
            </a:r>
            <a:r>
              <a:rPr lang="en-US" b="1" dirty="0">
                <a:solidFill>
                  <a:schemeClr val="tx1"/>
                </a:solidFill>
              </a:rPr>
              <a:t>-exposure prophylaxis (PEP) </a:t>
            </a:r>
            <a:r>
              <a:rPr lang="en-US" dirty="0">
                <a:solidFill>
                  <a:schemeClr val="tx1"/>
                </a:solidFill>
              </a:rPr>
              <a:t>is short-term antiretroviral treatment to reduce the likelihood of HIV infection after potential exposure, either occupationally or through sexual intercourse. Within the health sector, PEP should be provided as part of a comprehensive universal precautions package that reduces staff exposure to infectious hazards at work. </a:t>
            </a:r>
          </a:p>
        </p:txBody>
      </p:sp>
      <p:sp>
        <p:nvSpPr>
          <p:cNvPr id="4"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19</a:t>
            </a:fld>
            <a:endParaRPr lang="en-US" dirty="0"/>
          </a:p>
        </p:txBody>
      </p:sp>
    </p:spTree>
    <p:extLst>
      <p:ext uri="{BB962C8B-B14F-4D97-AF65-F5344CB8AC3E}">
        <p14:creationId xmlns:p14="http://schemas.microsoft.com/office/powerpoint/2010/main" val="2777662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2</a:t>
            </a:fld>
            <a:endParaRPr lang="en-US" dirty="0"/>
          </a:p>
        </p:txBody>
      </p:sp>
      <p:sp>
        <p:nvSpPr>
          <p:cNvPr id="6" name="TextBox 5"/>
          <p:cNvSpPr txBox="1"/>
          <p:nvPr/>
        </p:nvSpPr>
        <p:spPr>
          <a:xfrm>
            <a:off x="277586" y="351331"/>
            <a:ext cx="8582635" cy="769441"/>
          </a:xfrm>
          <a:prstGeom prst="rect">
            <a:avLst/>
          </a:prstGeom>
          <a:noFill/>
        </p:spPr>
        <p:txBody>
          <a:bodyPr wrap="square" rtlCol="0">
            <a:spAutoFit/>
          </a:bodyPr>
          <a:lstStyle/>
          <a:p>
            <a:pPr algn="ctr"/>
            <a:r>
              <a:rPr lang="en-US" sz="4400" b="1" dirty="0" smtClean="0">
                <a:solidFill>
                  <a:schemeClr val="bg1"/>
                </a:solidFill>
                <a:latin typeface="Arial Narrow"/>
                <a:cs typeface="Arial Narrow"/>
              </a:rPr>
              <a:t>Welcome!</a:t>
            </a:r>
            <a:endParaRPr lang="en-US" sz="4400" b="1" dirty="0">
              <a:solidFill>
                <a:schemeClr val="bg1"/>
              </a:solidFill>
              <a:latin typeface="Arial Narrow"/>
              <a:cs typeface="Arial Narrow"/>
            </a:endParaRPr>
          </a:p>
        </p:txBody>
      </p:sp>
      <p:sp>
        <p:nvSpPr>
          <p:cNvPr id="9" name="Content Placeholder 2"/>
          <p:cNvSpPr>
            <a:spLocks noGrp="1"/>
          </p:cNvSpPr>
          <p:nvPr>
            <p:ph sz="half" idx="4294967295"/>
          </p:nvPr>
        </p:nvSpPr>
        <p:spPr>
          <a:xfrm>
            <a:off x="457200" y="1273706"/>
            <a:ext cx="8229600" cy="5257800"/>
          </a:xfrm>
          <a:prstGeom prst="rect">
            <a:avLst/>
          </a:prstGeom>
        </p:spPr>
        <p:txBody>
          <a:bodyPr>
            <a:normAutofit/>
          </a:bodyPr>
          <a:lstStyle/>
          <a:p>
            <a:pPr marL="0" indent="0">
              <a:buNone/>
            </a:pPr>
            <a:endParaRPr lang="en-US" sz="1400" dirty="0" smtClean="0"/>
          </a:p>
          <a:p>
            <a:r>
              <a:rPr lang="en-US" dirty="0" smtClean="0">
                <a:solidFill>
                  <a:schemeClr val="tx1"/>
                </a:solidFill>
              </a:rPr>
              <a:t>Please sign the registration sheet.</a:t>
            </a:r>
          </a:p>
          <a:p>
            <a:r>
              <a:rPr lang="en-US" dirty="0" smtClean="0">
                <a:solidFill>
                  <a:schemeClr val="tx1"/>
                </a:solidFill>
              </a:rPr>
              <a:t>Please make a name tag for yourself.</a:t>
            </a:r>
          </a:p>
          <a:p>
            <a:r>
              <a:rPr lang="en-US" dirty="0" smtClean="0">
                <a:solidFill>
                  <a:schemeClr val="tx1"/>
                </a:solidFill>
              </a:rPr>
              <a:t>Please ta</a:t>
            </a:r>
            <a:r>
              <a:rPr lang="en-US" dirty="0" smtClean="0">
                <a:solidFill>
                  <a:srgbClr val="000000"/>
                </a:solidFill>
              </a:rPr>
              <a:t>ke a participant </a:t>
            </a:r>
            <a:r>
              <a:rPr lang="en-US" dirty="0">
                <a:solidFill>
                  <a:srgbClr val="000000"/>
                </a:solidFill>
              </a:rPr>
              <a:t>manual, notebook, and pen. </a:t>
            </a:r>
            <a:endParaRPr lang="en-US" dirty="0" smtClean="0">
              <a:solidFill>
                <a:srgbClr val="000000"/>
              </a:solidFill>
            </a:endParaRPr>
          </a:p>
          <a:p>
            <a:pPr marL="0" indent="0">
              <a:buNone/>
            </a:pPr>
            <a:endParaRPr lang="en-US" sz="1400" dirty="0" smtClean="0">
              <a:solidFill>
                <a:schemeClr val="tx1"/>
              </a:solidFill>
            </a:endParaRPr>
          </a:p>
          <a:p>
            <a:pPr marL="0" indent="0">
              <a:buNone/>
            </a:pPr>
            <a:endParaRPr lang="en-US" sz="1400" dirty="0">
              <a:solidFill>
                <a:schemeClr val="tx1"/>
              </a:solidFill>
            </a:endParaRPr>
          </a:p>
          <a:p>
            <a:pPr marL="0" indent="0">
              <a:buNone/>
            </a:pPr>
            <a:endParaRPr lang="en-US" sz="1400" dirty="0">
              <a:solidFill>
                <a:schemeClr val="tx1"/>
              </a:solidFill>
            </a:endParaRPr>
          </a:p>
          <a:p>
            <a:pPr marL="0" indent="0">
              <a:buNone/>
            </a:pPr>
            <a:r>
              <a:rPr lang="en-US" sz="1400" dirty="0">
                <a:solidFill>
                  <a:schemeClr val="tx1"/>
                </a:solidFill>
              </a:rPr>
              <a:t>Any component of this document may be reproduced or adapted without prior permission from ICAP, provided that: 1) ICAP is acknowledged; 2) appropriate attribution is given for all changes that are made; and 3) the material is made available free of charge. </a:t>
            </a:r>
          </a:p>
          <a:p>
            <a:pPr marL="0" indent="0">
              <a:buNone/>
            </a:pPr>
            <a:endParaRPr lang="en-US" sz="1400" dirty="0">
              <a:solidFill>
                <a:schemeClr val="tx1"/>
              </a:solidFill>
            </a:endParaRPr>
          </a:p>
          <a:p>
            <a:pPr marL="0" indent="0">
              <a:buNone/>
            </a:pPr>
            <a:r>
              <a:rPr lang="en-US" sz="1400" dirty="0" smtClean="0">
                <a:solidFill>
                  <a:schemeClr val="tx1"/>
                </a:solidFill>
              </a:rPr>
              <a:t>These materials were made </a:t>
            </a:r>
            <a:r>
              <a:rPr lang="en-US" sz="1400" dirty="0">
                <a:solidFill>
                  <a:schemeClr val="tx1"/>
                </a:solidFill>
              </a:rPr>
              <a:t>possible by the U.S. President’s </a:t>
            </a:r>
            <a:r>
              <a:rPr lang="en-US" sz="1400" dirty="0" smtClean="0">
                <a:solidFill>
                  <a:schemeClr val="tx1"/>
                </a:solidFill>
              </a:rPr>
              <a:t>Emergency Plan </a:t>
            </a:r>
            <a:r>
              <a:rPr lang="en-US" sz="1400" dirty="0">
                <a:solidFill>
                  <a:schemeClr val="tx1"/>
                </a:solidFill>
              </a:rPr>
              <a:t>for AIDS Relief (PEPFAR) through </a:t>
            </a:r>
            <a:r>
              <a:rPr lang="en-US" sz="1400" dirty="0" smtClean="0">
                <a:solidFill>
                  <a:schemeClr val="tx1"/>
                </a:solidFill>
              </a:rPr>
              <a:t>the U.S. Centers for Disease Control and Prevention (CDC) under </a:t>
            </a:r>
            <a:r>
              <a:rPr lang="en-US" sz="1400" dirty="0">
                <a:solidFill>
                  <a:schemeClr val="tx1"/>
                </a:solidFill>
              </a:rPr>
              <a:t>the terms of cooperative agreement </a:t>
            </a:r>
            <a:r>
              <a:rPr lang="en-US" sz="1400" dirty="0" smtClean="0">
                <a:solidFill>
                  <a:schemeClr val="tx1"/>
                </a:solidFill>
              </a:rPr>
              <a:t>number U2GGH000994. Its </a:t>
            </a:r>
            <a:r>
              <a:rPr lang="en-US" sz="1400" dirty="0">
                <a:solidFill>
                  <a:schemeClr val="tx1"/>
                </a:solidFill>
              </a:rPr>
              <a:t>contents are solely the responsibility of </a:t>
            </a:r>
            <a:r>
              <a:rPr lang="en-US" sz="1400" dirty="0" smtClean="0">
                <a:solidFill>
                  <a:schemeClr val="tx1"/>
                </a:solidFill>
              </a:rPr>
              <a:t>ICAP and </a:t>
            </a:r>
            <a:r>
              <a:rPr lang="en-US" sz="1400" dirty="0">
                <a:solidFill>
                  <a:schemeClr val="tx1"/>
                </a:solidFill>
              </a:rPr>
              <a:t>do not necessarily represent the views of </a:t>
            </a:r>
            <a:r>
              <a:rPr lang="en-US" sz="1400" dirty="0" smtClean="0">
                <a:solidFill>
                  <a:schemeClr val="tx1"/>
                </a:solidFill>
              </a:rPr>
              <a:t>the U.S. Government.</a:t>
            </a:r>
            <a:r>
              <a:rPr lang="en-US" sz="1400" dirty="0">
                <a:solidFill>
                  <a:schemeClr val="tx1"/>
                </a:solidFill>
              </a:rPr>
              <a:t> </a:t>
            </a:r>
          </a:p>
        </p:txBody>
      </p:sp>
    </p:spTree>
    <p:extLst>
      <p:ext uri="{BB962C8B-B14F-4D97-AF65-F5344CB8AC3E}">
        <p14:creationId xmlns:p14="http://schemas.microsoft.com/office/powerpoint/2010/main" val="42247240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sz="quarter" idx="10"/>
          </p:nvPr>
        </p:nvSpPr>
        <p:spPr>
          <a:xfrm>
            <a:off x="431801" y="1917152"/>
            <a:ext cx="8229600" cy="4438650"/>
          </a:xfrm>
        </p:spPr>
        <p:txBody>
          <a:bodyPr/>
          <a:lstStyle/>
          <a:p>
            <a:pPr marL="514350" indent="-514350">
              <a:buAutoNum type="arabicPeriod"/>
            </a:pPr>
            <a:r>
              <a:rPr lang="en-US" i="1" dirty="0" smtClean="0">
                <a:solidFill>
                  <a:schemeClr val="tx1"/>
                </a:solidFill>
              </a:rPr>
              <a:t>What are some similarities and differences between Pre-Exposure </a:t>
            </a:r>
            <a:r>
              <a:rPr lang="en-US" i="1" dirty="0">
                <a:solidFill>
                  <a:schemeClr val="tx1"/>
                </a:solidFill>
              </a:rPr>
              <a:t>Prophylaxis (PrEP</a:t>
            </a:r>
            <a:r>
              <a:rPr lang="en-US" i="1" dirty="0" smtClean="0">
                <a:solidFill>
                  <a:schemeClr val="tx1"/>
                </a:solidFill>
              </a:rPr>
              <a:t>) and Post-Exposure Prophylaxis (PEP)?</a:t>
            </a:r>
          </a:p>
          <a:p>
            <a:pPr marL="514350" indent="-514350">
              <a:buAutoNum type="arabicPeriod"/>
            </a:pPr>
            <a:r>
              <a:rPr lang="en-US" i="1" dirty="0" smtClean="0">
                <a:solidFill>
                  <a:srgbClr val="000000"/>
                </a:solidFill>
              </a:rPr>
              <a:t>What are the main differences between ART and PrEP?</a:t>
            </a:r>
          </a:p>
        </p:txBody>
      </p:sp>
      <p:pic>
        <p:nvPicPr>
          <p:cNvPr id="6" name="Picture 14" descr="Image result for question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25" y="4573590"/>
            <a:ext cx="1654175" cy="1778489"/>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20</a:t>
            </a:fld>
            <a:endParaRPr lang="en-US" dirty="0"/>
          </a:p>
        </p:txBody>
      </p:sp>
    </p:spTree>
    <p:extLst>
      <p:ext uri="{BB962C8B-B14F-4D97-AF65-F5344CB8AC3E}">
        <p14:creationId xmlns:p14="http://schemas.microsoft.com/office/powerpoint/2010/main" val="550772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80000"/>
              </a:lnSpc>
            </a:pPr>
            <a:r>
              <a:rPr lang="en-US" sz="3600" dirty="0" smtClean="0"/>
              <a:t>Comparing PrEP (</a:t>
            </a:r>
            <a:r>
              <a:rPr lang="en-US" sz="3600" i="1" dirty="0" smtClean="0"/>
              <a:t>Pre</a:t>
            </a:r>
            <a:r>
              <a:rPr lang="en-US" sz="3600" dirty="0" smtClean="0"/>
              <a:t>-Exposure Prophylaxis) </a:t>
            </a:r>
            <a:br>
              <a:rPr lang="en-US" sz="3600" dirty="0" smtClean="0"/>
            </a:br>
            <a:r>
              <a:rPr lang="en-US" sz="3600" dirty="0" smtClean="0"/>
              <a:t>and PEP (</a:t>
            </a:r>
            <a:r>
              <a:rPr lang="en-US" sz="3600" i="1" dirty="0" smtClean="0"/>
              <a:t>Post</a:t>
            </a:r>
            <a:r>
              <a:rPr lang="en-US" sz="3600" dirty="0" smtClean="0"/>
              <a:t>-Exposure Prophylaxis) </a:t>
            </a:r>
            <a:endParaRPr lang="en-US" sz="3600" dirty="0"/>
          </a:p>
        </p:txBody>
      </p:sp>
      <p:graphicFrame>
        <p:nvGraphicFramePr>
          <p:cNvPr id="7" name="Content Placeholder 6"/>
          <p:cNvGraphicFramePr>
            <a:graphicFrameLocks noGrp="1"/>
          </p:cNvGraphicFramePr>
          <p:nvPr>
            <p:ph sz="quarter" idx="10"/>
            <p:extLst>
              <p:ext uri="{D42A27DB-BD31-4B8C-83A1-F6EECF244321}">
                <p14:modId xmlns:p14="http://schemas.microsoft.com/office/powerpoint/2010/main" val="1964251077"/>
              </p:ext>
            </p:extLst>
          </p:nvPr>
        </p:nvGraphicFramePr>
        <p:xfrm>
          <a:off x="811050" y="1587500"/>
          <a:ext cx="7581900" cy="2585545"/>
        </p:xfrm>
        <a:graphic>
          <a:graphicData uri="http://schemas.openxmlformats.org/drawingml/2006/table">
            <a:tbl>
              <a:tblPr firstRow="1" bandRow="1">
                <a:tableStyleId>{5C22544A-7EE6-4342-B048-85BDC9FD1C3A}</a:tableStyleId>
              </a:tblPr>
              <a:tblGrid>
                <a:gridCol w="7581900">
                  <a:extLst>
                    <a:ext uri="{9D8B030D-6E8A-4147-A177-3AD203B41FA5}">
                      <a16:colId xmlns:a16="http://schemas.microsoft.com/office/drawing/2014/main" val="20000"/>
                    </a:ext>
                  </a:extLst>
                </a:gridCol>
              </a:tblGrid>
              <a:tr h="517109">
                <a:tc>
                  <a:txBody>
                    <a:bodyPr/>
                    <a:lstStyle/>
                    <a:p>
                      <a:r>
                        <a:rPr lang="en-US" sz="2400" dirty="0" smtClean="0">
                          <a:latin typeface="Garamond"/>
                          <a:cs typeface="Garamond"/>
                        </a:rPr>
                        <a:t>What’s the same?</a:t>
                      </a:r>
                      <a:endParaRPr lang="en-US" sz="2400" dirty="0">
                        <a:solidFill>
                          <a:schemeClr val="tx1"/>
                        </a:solidFill>
                        <a:latin typeface="Garamond"/>
                        <a:cs typeface="Garamond"/>
                      </a:endParaRPr>
                    </a:p>
                  </a:txBody>
                  <a:tcPr marL="74066" marR="74066"/>
                </a:tc>
                <a:extLst>
                  <a:ext uri="{0D108BD9-81ED-4DB2-BD59-A6C34878D82A}">
                    <a16:rowId xmlns:a16="http://schemas.microsoft.com/office/drawing/2014/main" val="10000"/>
                  </a:ext>
                </a:extLst>
              </a:tr>
              <a:tr h="517109">
                <a:tc>
                  <a:txBody>
                    <a:bodyPr/>
                    <a:lstStyle/>
                    <a:p>
                      <a:r>
                        <a:rPr lang="en-US" sz="2400" dirty="0" smtClean="0">
                          <a:latin typeface="Garamond"/>
                          <a:cs typeface="Garamond"/>
                        </a:rPr>
                        <a:t>Both are used by HIV uninfected persons </a:t>
                      </a:r>
                      <a:endParaRPr lang="en-US" sz="2400" dirty="0">
                        <a:latin typeface="Garamond"/>
                        <a:cs typeface="Garamond"/>
                      </a:endParaRPr>
                    </a:p>
                  </a:txBody>
                  <a:tcPr marL="74066" marR="74066"/>
                </a:tc>
                <a:extLst>
                  <a:ext uri="{0D108BD9-81ED-4DB2-BD59-A6C34878D82A}">
                    <a16:rowId xmlns:a16="http://schemas.microsoft.com/office/drawing/2014/main" val="10001"/>
                  </a:ext>
                </a:extLst>
              </a:tr>
              <a:tr h="517109">
                <a:tc>
                  <a:txBody>
                    <a:bodyPr/>
                    <a:lstStyle/>
                    <a:p>
                      <a:r>
                        <a:rPr lang="en-US" sz="2400" dirty="0" smtClean="0">
                          <a:latin typeface="Garamond"/>
                          <a:cs typeface="Garamond"/>
                        </a:rPr>
                        <a:t>Both </a:t>
                      </a:r>
                      <a:r>
                        <a:rPr lang="en-US" sz="2400" baseline="0" dirty="0" smtClean="0">
                          <a:latin typeface="Garamond"/>
                          <a:cs typeface="Garamond"/>
                        </a:rPr>
                        <a:t>use ARVs to prevent HIV acquisition</a:t>
                      </a:r>
                      <a:endParaRPr lang="en-US" sz="2400" dirty="0">
                        <a:latin typeface="Garamond"/>
                        <a:cs typeface="Garamond"/>
                      </a:endParaRPr>
                    </a:p>
                  </a:txBody>
                  <a:tcPr marL="74066" marR="74066"/>
                </a:tc>
                <a:extLst>
                  <a:ext uri="{0D108BD9-81ED-4DB2-BD59-A6C34878D82A}">
                    <a16:rowId xmlns:a16="http://schemas.microsoft.com/office/drawing/2014/main" val="10002"/>
                  </a:ext>
                </a:extLst>
              </a:tr>
              <a:tr h="517109">
                <a:tc>
                  <a:txBody>
                    <a:bodyPr/>
                    <a:lstStyle/>
                    <a:p>
                      <a:r>
                        <a:rPr lang="en-US" sz="2400" dirty="0" smtClean="0">
                          <a:latin typeface="Garamond"/>
                          <a:cs typeface="Garamond"/>
                        </a:rPr>
                        <a:t>Both</a:t>
                      </a:r>
                      <a:r>
                        <a:rPr lang="en-US" sz="2400" baseline="0" dirty="0" smtClean="0">
                          <a:latin typeface="Garamond"/>
                          <a:cs typeface="Garamond"/>
                        </a:rPr>
                        <a:t> are a</a:t>
                      </a:r>
                      <a:r>
                        <a:rPr lang="en-US" sz="2400" dirty="0" smtClean="0">
                          <a:latin typeface="Garamond"/>
                          <a:cs typeface="Garamond"/>
                        </a:rPr>
                        <a:t>vailable from a clinical provider by prescription</a:t>
                      </a:r>
                      <a:endParaRPr lang="en-US" sz="2400" dirty="0">
                        <a:latin typeface="Garamond"/>
                        <a:cs typeface="Garamond"/>
                      </a:endParaRPr>
                    </a:p>
                  </a:txBody>
                  <a:tcPr marL="74066" marR="74066"/>
                </a:tc>
                <a:extLst>
                  <a:ext uri="{0D108BD9-81ED-4DB2-BD59-A6C34878D82A}">
                    <a16:rowId xmlns:a16="http://schemas.microsoft.com/office/drawing/2014/main" val="10003"/>
                  </a:ext>
                </a:extLst>
              </a:tr>
              <a:tr h="517109">
                <a:tc>
                  <a:txBody>
                    <a:bodyPr/>
                    <a:lstStyle/>
                    <a:p>
                      <a:r>
                        <a:rPr lang="en-US" sz="2400" dirty="0" smtClean="0">
                          <a:latin typeface="Garamond"/>
                          <a:cs typeface="Garamond"/>
                        </a:rPr>
                        <a:t>Both</a:t>
                      </a:r>
                      <a:r>
                        <a:rPr lang="en-US" sz="2400" baseline="0" dirty="0" smtClean="0">
                          <a:latin typeface="Garamond"/>
                          <a:cs typeface="Garamond"/>
                        </a:rPr>
                        <a:t> are e</a:t>
                      </a:r>
                      <a:r>
                        <a:rPr lang="en-US" sz="2400" dirty="0" smtClean="0">
                          <a:latin typeface="Garamond"/>
                          <a:cs typeface="Garamond"/>
                        </a:rPr>
                        <a:t>ffective when taken correctly</a:t>
                      </a:r>
                      <a:r>
                        <a:rPr lang="en-US" sz="2400" baseline="0" dirty="0" smtClean="0">
                          <a:latin typeface="Garamond"/>
                          <a:cs typeface="Garamond"/>
                        </a:rPr>
                        <a:t> and </a:t>
                      </a:r>
                      <a:r>
                        <a:rPr lang="en-US" sz="2400" dirty="0" smtClean="0">
                          <a:latin typeface="Garamond"/>
                          <a:cs typeface="Garamond"/>
                        </a:rPr>
                        <a:t>consistently</a:t>
                      </a:r>
                      <a:endParaRPr lang="en-US" sz="2400" dirty="0">
                        <a:latin typeface="Garamond"/>
                        <a:cs typeface="Garamond"/>
                      </a:endParaRPr>
                    </a:p>
                  </a:txBody>
                  <a:tcPr marL="74066" marR="74066"/>
                </a:tc>
                <a:extLst>
                  <a:ext uri="{0D108BD9-81ED-4DB2-BD59-A6C34878D82A}">
                    <a16:rowId xmlns:a16="http://schemas.microsoft.com/office/drawing/2014/main" val="10004"/>
                  </a:ext>
                </a:extLst>
              </a:tr>
            </a:tbl>
          </a:graphicData>
        </a:graphic>
      </p:graphicFrame>
      <p:graphicFrame>
        <p:nvGraphicFramePr>
          <p:cNvPr id="8" name="Content Placeholder 6"/>
          <p:cNvGraphicFramePr>
            <a:graphicFrameLocks/>
          </p:cNvGraphicFramePr>
          <p:nvPr>
            <p:extLst>
              <p:ext uri="{D42A27DB-BD31-4B8C-83A1-F6EECF244321}">
                <p14:modId xmlns:p14="http://schemas.microsoft.com/office/powerpoint/2010/main" val="4158454459"/>
              </p:ext>
            </p:extLst>
          </p:nvPr>
        </p:nvGraphicFramePr>
        <p:xfrm>
          <a:off x="811050" y="4430111"/>
          <a:ext cx="7620325" cy="2125042"/>
        </p:xfrm>
        <a:graphic>
          <a:graphicData uri="http://schemas.openxmlformats.org/drawingml/2006/table">
            <a:tbl>
              <a:tblPr firstRow="1" bandRow="1">
                <a:tableStyleId>{5C22544A-7EE6-4342-B048-85BDC9FD1C3A}</a:tableStyleId>
              </a:tblPr>
              <a:tblGrid>
                <a:gridCol w="7620325">
                  <a:extLst>
                    <a:ext uri="{9D8B030D-6E8A-4147-A177-3AD203B41FA5}">
                      <a16:colId xmlns:a16="http://schemas.microsoft.com/office/drawing/2014/main" val="20000"/>
                    </a:ext>
                  </a:extLst>
                </a:gridCol>
              </a:tblGrid>
              <a:tr h="479122">
                <a:tc>
                  <a:txBody>
                    <a:bodyPr/>
                    <a:lstStyle/>
                    <a:p>
                      <a:r>
                        <a:rPr lang="en-US" sz="2400" dirty="0" smtClean="0">
                          <a:latin typeface="Garamond"/>
                          <a:cs typeface="Garamond"/>
                        </a:rPr>
                        <a:t>What’s different?</a:t>
                      </a:r>
                      <a:endParaRPr lang="en-US" sz="2400" dirty="0">
                        <a:solidFill>
                          <a:srgbClr val="000000"/>
                        </a:solidFill>
                        <a:latin typeface="Garamond"/>
                        <a:cs typeface="Garamond"/>
                      </a:endParaRPr>
                    </a:p>
                  </a:txBody>
                  <a:tcPr marL="68580" marR="68580"/>
                </a:tc>
                <a:extLst>
                  <a:ext uri="{0D108BD9-81ED-4DB2-BD59-A6C34878D82A}">
                    <a16:rowId xmlns:a16="http://schemas.microsoft.com/office/drawing/2014/main" val="10000"/>
                  </a:ext>
                </a:extLst>
              </a:tr>
              <a:tr h="8102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Garamond"/>
                          <a:cs typeface="Garamond"/>
                        </a:rPr>
                        <a:t>PrEP</a:t>
                      </a:r>
                      <a:r>
                        <a:rPr lang="en-US" sz="2400" baseline="0" dirty="0" smtClean="0">
                          <a:latin typeface="Garamond"/>
                          <a:cs typeface="Garamond"/>
                        </a:rPr>
                        <a:t> is started BEFORE potential exposure and PEP is taken AFTER exposure</a:t>
                      </a:r>
                      <a:endParaRPr lang="en-US" sz="2400" dirty="0" smtClean="0">
                        <a:latin typeface="Garamond"/>
                        <a:cs typeface="Garamond"/>
                      </a:endParaRPr>
                    </a:p>
                  </a:txBody>
                  <a:tcPr marL="68580" marR="68580"/>
                </a:tc>
                <a:extLst>
                  <a:ext uri="{0D108BD9-81ED-4DB2-BD59-A6C34878D82A}">
                    <a16:rowId xmlns:a16="http://schemas.microsoft.com/office/drawing/2014/main" val="10001"/>
                  </a:ext>
                </a:extLst>
              </a:tr>
              <a:tr h="810253">
                <a:tc>
                  <a:txBody>
                    <a:bodyPr/>
                    <a:lstStyle/>
                    <a:p>
                      <a:r>
                        <a:rPr lang="en-US" sz="2400" dirty="0" smtClean="0">
                          <a:latin typeface="Garamond"/>
                          <a:cs typeface="Garamond"/>
                        </a:rPr>
                        <a:t>PEP is taken for 28 days only. PrEP requires ongoing use</a:t>
                      </a:r>
                      <a:r>
                        <a:rPr lang="en-US" sz="2400" baseline="0" dirty="0" smtClean="0">
                          <a:latin typeface="Garamond"/>
                          <a:cs typeface="Garamond"/>
                        </a:rPr>
                        <a:t> </a:t>
                      </a:r>
                      <a:r>
                        <a:rPr lang="en-US" sz="2400" dirty="0" smtClean="0">
                          <a:latin typeface="Garamond"/>
                          <a:cs typeface="Garamond"/>
                        </a:rPr>
                        <a:t>as long as HIV risk exists </a:t>
                      </a:r>
                      <a:endParaRPr lang="en-US" sz="2400" dirty="0">
                        <a:latin typeface="Garamond"/>
                        <a:cs typeface="Garamond"/>
                      </a:endParaRPr>
                    </a:p>
                  </a:txBody>
                  <a:tcPr marL="68580" marR="68580"/>
                </a:tc>
                <a:extLst>
                  <a:ext uri="{0D108BD9-81ED-4DB2-BD59-A6C34878D82A}">
                    <a16:rowId xmlns:a16="http://schemas.microsoft.com/office/drawing/2014/main" val="10002"/>
                  </a:ext>
                </a:extLst>
              </a:tr>
            </a:tbl>
          </a:graphicData>
        </a:graphic>
      </p:graphicFrame>
      <p:sp>
        <p:nvSpPr>
          <p:cNvPr id="6"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21</a:t>
            </a:fld>
            <a:endParaRPr lang="en-US" dirty="0"/>
          </a:p>
        </p:txBody>
      </p:sp>
    </p:spTree>
    <p:extLst>
      <p:ext uri="{BB962C8B-B14F-4D97-AF65-F5344CB8AC3E}">
        <p14:creationId xmlns:p14="http://schemas.microsoft.com/office/powerpoint/2010/main" val="4883755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1" y="317500"/>
            <a:ext cx="8229600" cy="858838"/>
          </a:xfrm>
        </p:spPr>
        <p:txBody>
          <a:bodyPr/>
          <a:lstStyle/>
          <a:p>
            <a:r>
              <a:rPr lang="en-US" dirty="0" smtClean="0"/>
              <a:t>Questions</a:t>
            </a:r>
            <a:endParaRPr lang="en-US" dirty="0"/>
          </a:p>
        </p:txBody>
      </p:sp>
      <p:sp>
        <p:nvSpPr>
          <p:cNvPr id="3" name="Content Placeholder 2"/>
          <p:cNvSpPr>
            <a:spLocks noGrp="1"/>
          </p:cNvSpPr>
          <p:nvPr>
            <p:ph sz="quarter" idx="10"/>
          </p:nvPr>
        </p:nvSpPr>
        <p:spPr>
          <a:xfrm>
            <a:off x="431801" y="1917152"/>
            <a:ext cx="8229600" cy="4438650"/>
          </a:xfrm>
        </p:spPr>
        <p:txBody>
          <a:bodyPr/>
          <a:lstStyle/>
          <a:p>
            <a:pPr marL="514350" indent="-514350">
              <a:buAutoNum type="arabicPeriod"/>
            </a:pPr>
            <a:r>
              <a:rPr lang="en-US" i="1" dirty="0" smtClean="0">
                <a:solidFill>
                  <a:schemeClr val="tx1"/>
                </a:solidFill>
              </a:rPr>
              <a:t>What are some similarities and differences between Pre-Exposure </a:t>
            </a:r>
            <a:r>
              <a:rPr lang="en-US" i="1" dirty="0">
                <a:solidFill>
                  <a:schemeClr val="tx1"/>
                </a:solidFill>
              </a:rPr>
              <a:t>Prophylaxis (PrEP</a:t>
            </a:r>
            <a:r>
              <a:rPr lang="en-US" i="1" dirty="0" smtClean="0">
                <a:solidFill>
                  <a:schemeClr val="tx1"/>
                </a:solidFill>
              </a:rPr>
              <a:t>) and Post-Exposure Prophylaxis (PEP)?</a:t>
            </a:r>
          </a:p>
          <a:p>
            <a:pPr marL="514350" indent="-514350">
              <a:buAutoNum type="arabicPeriod"/>
            </a:pPr>
            <a:r>
              <a:rPr lang="en-US" i="1" dirty="0" smtClean="0">
                <a:solidFill>
                  <a:srgbClr val="000000"/>
                </a:solidFill>
              </a:rPr>
              <a:t> What are the main differences between ART and PrEP?</a:t>
            </a:r>
          </a:p>
        </p:txBody>
      </p:sp>
      <p:pic>
        <p:nvPicPr>
          <p:cNvPr id="6" name="Picture 14" descr="Image result for question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25" y="4573590"/>
            <a:ext cx="1654175" cy="1778489"/>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22</a:t>
            </a:fld>
            <a:endParaRPr lang="en-US" dirty="0"/>
          </a:p>
        </p:txBody>
      </p:sp>
    </p:spTree>
    <p:extLst>
      <p:ext uri="{BB962C8B-B14F-4D97-AF65-F5344CB8AC3E}">
        <p14:creationId xmlns:p14="http://schemas.microsoft.com/office/powerpoint/2010/main" val="2880395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Differences Between ART and PrEP</a:t>
            </a:r>
            <a:endParaRPr lang="en-US" dirty="0"/>
          </a:p>
        </p:txBody>
      </p:sp>
      <p:sp>
        <p:nvSpPr>
          <p:cNvPr id="3" name="Content Placeholder 2"/>
          <p:cNvSpPr>
            <a:spLocks noGrp="1"/>
          </p:cNvSpPr>
          <p:nvPr>
            <p:ph sz="quarter" idx="10"/>
          </p:nvPr>
        </p:nvSpPr>
        <p:spPr/>
        <p:txBody>
          <a:bodyPr>
            <a:noAutofit/>
          </a:bodyPr>
          <a:lstStyle/>
          <a:p>
            <a:r>
              <a:rPr lang="en-US" sz="2400" b="1" dirty="0" smtClean="0">
                <a:solidFill>
                  <a:schemeClr val="tx1"/>
                </a:solidFill>
              </a:rPr>
              <a:t>HIV treatment requires adherence to life-long therapy </a:t>
            </a:r>
            <a:r>
              <a:rPr lang="en-US" sz="2400" dirty="0" smtClean="0">
                <a:solidFill>
                  <a:schemeClr val="tx1"/>
                </a:solidFill>
              </a:rPr>
              <a:t>with consistent, fully-suppressive dosing.</a:t>
            </a:r>
          </a:p>
          <a:p>
            <a:r>
              <a:rPr lang="en-US" sz="2400" b="1" dirty="0" smtClean="0">
                <a:solidFill>
                  <a:schemeClr val="tx1"/>
                </a:solidFill>
              </a:rPr>
              <a:t>PrEP </a:t>
            </a:r>
            <a:r>
              <a:rPr lang="en-US" sz="2400" dirty="0" smtClean="0">
                <a:solidFill>
                  <a:schemeClr val="tx1"/>
                </a:solidFill>
              </a:rPr>
              <a:t>is needed during </a:t>
            </a:r>
            <a:r>
              <a:rPr lang="en-US" sz="2400" b="1" i="1" dirty="0" smtClean="0">
                <a:solidFill>
                  <a:schemeClr val="tx1"/>
                </a:solidFill>
              </a:rPr>
              <a:t>“periods” </a:t>
            </a:r>
            <a:r>
              <a:rPr lang="en-US" sz="2400" b="1" dirty="0" smtClean="0">
                <a:solidFill>
                  <a:schemeClr val="tx1"/>
                </a:solidFill>
              </a:rPr>
              <a:t>of high HIV risk.</a:t>
            </a:r>
          </a:p>
          <a:p>
            <a:pPr lvl="1"/>
            <a:r>
              <a:rPr lang="en-US" sz="2000" b="1" dirty="0" smtClean="0">
                <a:solidFill>
                  <a:schemeClr val="tx1"/>
                </a:solidFill>
              </a:rPr>
              <a:t>Both ART and PrEP require optimal adherence. </a:t>
            </a:r>
          </a:p>
          <a:p>
            <a:pPr lvl="1"/>
            <a:r>
              <a:rPr lang="en-US" sz="2000" dirty="0" smtClean="0">
                <a:solidFill>
                  <a:schemeClr val="tx1"/>
                </a:solidFill>
              </a:rPr>
              <a:t>Individuals taking PrEP require ongoing risk assessment and PrEP can be discontinued if they:</a:t>
            </a:r>
          </a:p>
          <a:p>
            <a:pPr lvl="2"/>
            <a:r>
              <a:rPr lang="en-US" sz="2000" dirty="0" smtClean="0">
                <a:solidFill>
                  <a:schemeClr val="tx1"/>
                </a:solidFill>
              </a:rPr>
              <a:t>acquire HIV infection.</a:t>
            </a:r>
            <a:endParaRPr lang="en-US" sz="2000" dirty="0">
              <a:solidFill>
                <a:schemeClr val="tx1"/>
              </a:solidFill>
            </a:endParaRPr>
          </a:p>
          <a:p>
            <a:pPr lvl="2"/>
            <a:r>
              <a:rPr lang="en-US" sz="2000" dirty="0">
                <a:solidFill>
                  <a:schemeClr val="tx1"/>
                </a:solidFill>
              </a:rPr>
              <a:t>a</a:t>
            </a:r>
            <a:r>
              <a:rPr lang="en-US" sz="2000" dirty="0" smtClean="0">
                <a:solidFill>
                  <a:schemeClr val="tx1"/>
                </a:solidFill>
              </a:rPr>
              <a:t>re no </a:t>
            </a:r>
            <a:r>
              <a:rPr lang="en-US" sz="2000" dirty="0">
                <a:solidFill>
                  <a:schemeClr val="tx1"/>
                </a:solidFill>
              </a:rPr>
              <a:t>longer at </a:t>
            </a:r>
            <a:r>
              <a:rPr lang="en-US" sz="2000" dirty="0" smtClean="0">
                <a:solidFill>
                  <a:schemeClr val="tx1"/>
                </a:solidFill>
              </a:rPr>
              <a:t>substantial risk for HIV infection.</a:t>
            </a:r>
          </a:p>
          <a:p>
            <a:pPr lvl="2"/>
            <a:r>
              <a:rPr lang="en-US" sz="2000" dirty="0">
                <a:solidFill>
                  <a:schemeClr val="tx1"/>
                </a:solidFill>
              </a:rPr>
              <a:t>d</a:t>
            </a:r>
            <a:r>
              <a:rPr lang="en-US" sz="2000" dirty="0" smtClean="0">
                <a:solidFill>
                  <a:schemeClr val="tx1"/>
                </a:solidFill>
              </a:rPr>
              <a:t>ecide </a:t>
            </a:r>
            <a:r>
              <a:rPr lang="en-US" sz="2000" dirty="0">
                <a:solidFill>
                  <a:schemeClr val="tx1"/>
                </a:solidFill>
              </a:rPr>
              <a:t>to use other effective prevention </a:t>
            </a:r>
            <a:r>
              <a:rPr lang="en-US" sz="2000" dirty="0" smtClean="0">
                <a:solidFill>
                  <a:schemeClr val="tx1"/>
                </a:solidFill>
              </a:rPr>
              <a:t>methods.</a:t>
            </a:r>
          </a:p>
          <a:p>
            <a:r>
              <a:rPr lang="en-US" sz="2200" b="1" dirty="0" smtClean="0">
                <a:solidFill>
                  <a:schemeClr val="tx1"/>
                </a:solidFill>
              </a:rPr>
              <a:t>Motivation for adherence is different: </a:t>
            </a:r>
            <a:r>
              <a:rPr lang="en-US" sz="2200" dirty="0" smtClean="0">
                <a:solidFill>
                  <a:schemeClr val="tx1"/>
                </a:solidFill>
              </a:rPr>
              <a:t>ART is taken by HIV-infected persons who may have symptoms to remain healthy and prevent onward transmission, while PrEP is taken by HIV uninfected persons who are largely healthy to prevent acquisition of infection. </a:t>
            </a: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23</a:t>
            </a:fld>
            <a:endParaRPr lang="en-US" dirty="0"/>
          </a:p>
        </p:txBody>
      </p:sp>
    </p:spTree>
    <p:extLst>
      <p:ext uri="{BB962C8B-B14F-4D97-AF65-F5344CB8AC3E}">
        <p14:creationId xmlns:p14="http://schemas.microsoft.com/office/powerpoint/2010/main" val="24388178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We Need PrEP</a:t>
            </a:r>
            <a:endParaRPr lang="en-US" dirty="0"/>
          </a:p>
        </p:txBody>
      </p:sp>
      <p:sp>
        <p:nvSpPr>
          <p:cNvPr id="3" name="Content Placeholder 2"/>
          <p:cNvSpPr>
            <a:spLocks noGrp="1"/>
          </p:cNvSpPr>
          <p:nvPr>
            <p:ph sz="quarter" idx="10"/>
          </p:nvPr>
        </p:nvSpPr>
        <p:spPr/>
        <p:txBody>
          <a:bodyPr>
            <a:noAutofit/>
          </a:bodyPr>
          <a:lstStyle/>
          <a:p>
            <a:r>
              <a:rPr lang="en-US" sz="2400" dirty="0" smtClean="0">
                <a:solidFill>
                  <a:srgbClr val="000000"/>
                </a:solidFill>
              </a:rPr>
              <a:t>There are  already several effective HIV prevention interventions (e.g. condoms, harm reduction for </a:t>
            </a:r>
            <a:r>
              <a:rPr lang="en-US" sz="2400" dirty="0">
                <a:solidFill>
                  <a:schemeClr val="tx1"/>
                </a:solidFill>
              </a:rPr>
              <a:t>people who inject drugs</a:t>
            </a:r>
            <a:r>
              <a:rPr lang="en-US" sz="2400" dirty="0">
                <a:solidFill>
                  <a:srgbClr val="C00000"/>
                </a:solidFill>
              </a:rPr>
              <a:t> </a:t>
            </a:r>
            <a:r>
              <a:rPr lang="en-US" sz="2400" dirty="0" smtClean="0">
                <a:solidFill>
                  <a:schemeClr val="tx1"/>
                </a:solidFill>
              </a:rPr>
              <a:t>(P</a:t>
            </a:r>
            <a:r>
              <a:rPr lang="en-US" sz="2400" dirty="0" smtClean="0">
                <a:solidFill>
                  <a:srgbClr val="000000"/>
                </a:solidFill>
              </a:rPr>
              <a:t>WID)).</a:t>
            </a:r>
          </a:p>
          <a:p>
            <a:pPr lvl="1"/>
            <a:r>
              <a:rPr lang="en-US" sz="2400" dirty="0" smtClean="0">
                <a:solidFill>
                  <a:srgbClr val="C00000"/>
                </a:solidFill>
              </a:rPr>
              <a:t>However, globally there were more than 2 million new HIV infections in 2015.</a:t>
            </a:r>
          </a:p>
          <a:p>
            <a:pPr lvl="1"/>
            <a:r>
              <a:rPr lang="en-US" sz="2400" dirty="0" smtClean="0">
                <a:solidFill>
                  <a:srgbClr val="C00000"/>
                </a:solidFill>
              </a:rPr>
              <a:t>HIV incidence among key and vulnerable populations remains high (e.g. men who have sex with men (MSM), sex workers (SWs), PWIDS, transgender persons, etc.).</a:t>
            </a:r>
            <a:r>
              <a:rPr lang="en-US" sz="2400" baseline="30000" dirty="0" smtClean="0">
                <a:solidFill>
                  <a:srgbClr val="C00000"/>
                </a:solidFill>
              </a:rPr>
              <a:t>1</a:t>
            </a:r>
            <a:endParaRPr lang="en-US" sz="2400" dirty="0" smtClean="0">
              <a:solidFill>
                <a:schemeClr val="accent2"/>
              </a:solidFill>
            </a:endParaRPr>
          </a:p>
          <a:p>
            <a:r>
              <a:rPr lang="en-US" sz="2400" dirty="0" smtClean="0">
                <a:solidFill>
                  <a:srgbClr val="000000"/>
                </a:solidFill>
              </a:rPr>
              <a:t>PrEP provides an </a:t>
            </a:r>
            <a:r>
              <a:rPr lang="en-US" sz="2400" i="1" dirty="0" smtClean="0">
                <a:solidFill>
                  <a:srgbClr val="000000"/>
                </a:solidFill>
              </a:rPr>
              <a:t>additional </a:t>
            </a:r>
            <a:r>
              <a:rPr lang="en-US" sz="2400" dirty="0" smtClean="0">
                <a:solidFill>
                  <a:srgbClr val="000000"/>
                </a:solidFill>
              </a:rPr>
              <a:t> prevention intervention to be used </a:t>
            </a:r>
            <a:r>
              <a:rPr lang="en-US" sz="2400" b="1" dirty="0" smtClean="0">
                <a:solidFill>
                  <a:srgbClr val="000000"/>
                </a:solidFill>
              </a:rPr>
              <a:t>together </a:t>
            </a:r>
            <a:r>
              <a:rPr lang="en-US" sz="2400" dirty="0" smtClean="0">
                <a:solidFill>
                  <a:srgbClr val="000000"/>
                </a:solidFill>
              </a:rPr>
              <a:t>with existing interventions (e.g. condoms). </a:t>
            </a:r>
          </a:p>
          <a:p>
            <a:pPr lvl="1"/>
            <a:r>
              <a:rPr lang="en-US" sz="2400" dirty="0" smtClean="0">
                <a:solidFill>
                  <a:srgbClr val="000000"/>
                </a:solidFill>
              </a:rPr>
              <a:t>PrEP is not</a:t>
            </a:r>
            <a:r>
              <a:rPr lang="en-US" sz="2400" b="1" dirty="0" smtClean="0">
                <a:solidFill>
                  <a:srgbClr val="000000"/>
                </a:solidFill>
              </a:rPr>
              <a:t> </a:t>
            </a:r>
            <a:r>
              <a:rPr lang="en-US" sz="2400" dirty="0" smtClean="0">
                <a:solidFill>
                  <a:srgbClr val="000000"/>
                </a:solidFill>
              </a:rPr>
              <a:t>meant to replace or be a substitute for existing interventions.</a:t>
            </a:r>
            <a:endParaRPr lang="en-US" sz="2400" dirty="0">
              <a:solidFill>
                <a:srgbClr val="000000"/>
              </a:solidFill>
            </a:endParaRPr>
          </a:p>
        </p:txBody>
      </p:sp>
      <p:sp>
        <p:nvSpPr>
          <p:cNvPr id="4" name="Rectangle 3"/>
          <p:cNvSpPr/>
          <p:nvPr/>
        </p:nvSpPr>
        <p:spPr>
          <a:xfrm>
            <a:off x="569946" y="6435282"/>
            <a:ext cx="3818800" cy="338554"/>
          </a:xfrm>
          <a:prstGeom prst="rect">
            <a:avLst/>
          </a:prstGeom>
        </p:spPr>
        <p:txBody>
          <a:bodyPr wrap="square">
            <a:spAutoFit/>
          </a:bodyPr>
          <a:lstStyle/>
          <a:p>
            <a:r>
              <a:rPr lang="en-US" sz="1600" dirty="0" smtClean="0">
                <a:solidFill>
                  <a:schemeClr val="tx1">
                    <a:tint val="75000"/>
                  </a:schemeClr>
                </a:solidFill>
                <a:latin typeface="Garamond" panose="02020404030301010803" pitchFamily="18" charset="0"/>
              </a:rPr>
              <a:t>1. UNAIDS</a:t>
            </a:r>
            <a:r>
              <a:rPr lang="en-US" sz="1600" dirty="0">
                <a:solidFill>
                  <a:schemeClr val="tx1">
                    <a:tint val="75000"/>
                  </a:schemeClr>
                </a:solidFill>
                <a:latin typeface="Garamond" panose="02020404030301010803" pitchFamily="18" charset="0"/>
              </a:rPr>
              <a:t>, Gap Report 2016</a:t>
            </a:r>
            <a:r>
              <a:rPr lang="en-US" sz="1000" dirty="0">
                <a:solidFill>
                  <a:schemeClr val="tx1">
                    <a:tint val="75000"/>
                  </a:schemeClr>
                </a:solidFill>
                <a:latin typeface="Garamond" panose="02020404030301010803" pitchFamily="18" charset="0"/>
              </a:rPr>
              <a:t>.</a:t>
            </a:r>
          </a:p>
        </p:txBody>
      </p:sp>
      <p:sp>
        <p:nvSpPr>
          <p:cNvPr id="6"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24</a:t>
            </a:fld>
            <a:endParaRPr lang="en-US" dirty="0"/>
          </a:p>
        </p:txBody>
      </p:sp>
    </p:spTree>
    <p:extLst>
      <p:ext uri="{BB962C8B-B14F-4D97-AF65-F5344CB8AC3E}">
        <p14:creationId xmlns:p14="http://schemas.microsoft.com/office/powerpoint/2010/main" val="38586455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Local HIV Epidemiology</a:t>
            </a:r>
            <a:endParaRPr lang="en-US" dirty="0"/>
          </a:p>
        </p:txBody>
      </p:sp>
      <p:sp>
        <p:nvSpPr>
          <p:cNvPr id="3" name="Content Placeholder 2"/>
          <p:cNvSpPr>
            <a:spLocks noGrp="1"/>
          </p:cNvSpPr>
          <p:nvPr>
            <p:ph sz="quarter" idx="10"/>
          </p:nvPr>
        </p:nvSpPr>
        <p:spPr/>
        <p:txBody>
          <a:bodyPr/>
          <a:lstStyle/>
          <a:p>
            <a:r>
              <a:rPr lang="en-US" dirty="0" smtClean="0">
                <a:solidFill>
                  <a:srgbClr val="000000"/>
                </a:solidFill>
              </a:rPr>
              <a:t>Most new infections are happening amongst </a:t>
            </a:r>
            <a:r>
              <a:rPr lang="en-US" i="1" dirty="0" smtClean="0">
                <a:solidFill>
                  <a:srgbClr val="FF8000"/>
                </a:solidFill>
              </a:rPr>
              <a:t>&lt;insert populations&gt;</a:t>
            </a:r>
            <a:r>
              <a:rPr lang="en-US" dirty="0" smtClean="0">
                <a:solidFill>
                  <a:srgbClr val="000000"/>
                </a:solidFill>
              </a:rPr>
              <a:t>, making these the populations appropriate target for </a:t>
            </a:r>
            <a:r>
              <a:rPr lang="en-US" dirty="0" err="1" smtClean="0">
                <a:solidFill>
                  <a:srgbClr val="000000"/>
                </a:solidFill>
              </a:rPr>
              <a:t>PrEP.</a:t>
            </a:r>
            <a:r>
              <a:rPr lang="en-US" dirty="0" smtClean="0">
                <a:solidFill>
                  <a:srgbClr val="000000"/>
                </a:solidFill>
              </a:rPr>
              <a:t> </a:t>
            </a:r>
          </a:p>
          <a:p>
            <a:r>
              <a:rPr lang="en-US" dirty="0">
                <a:solidFill>
                  <a:schemeClr val="tx1"/>
                </a:solidFill>
              </a:rPr>
              <a:t>In</a:t>
            </a:r>
            <a:r>
              <a:rPr lang="en-US" dirty="0"/>
              <a:t> </a:t>
            </a:r>
            <a:r>
              <a:rPr lang="en-US" i="1" dirty="0" smtClean="0">
                <a:solidFill>
                  <a:srgbClr val="FF8000"/>
                </a:solidFill>
              </a:rPr>
              <a:t>&lt;insert country name&gt;</a:t>
            </a:r>
            <a:r>
              <a:rPr lang="en-US" dirty="0" smtClean="0">
                <a:solidFill>
                  <a:srgbClr val="FF8000"/>
                </a:solidFill>
              </a:rPr>
              <a:t> </a:t>
            </a:r>
            <a:r>
              <a:rPr lang="en-US" dirty="0">
                <a:solidFill>
                  <a:srgbClr val="000000"/>
                </a:solidFill>
              </a:rPr>
              <a:t>there are </a:t>
            </a:r>
            <a:r>
              <a:rPr lang="en-US" i="1" dirty="0" smtClean="0">
                <a:solidFill>
                  <a:srgbClr val="FF8000"/>
                </a:solidFill>
              </a:rPr>
              <a:t>&lt;insert most recent incidence data&gt; </a:t>
            </a:r>
            <a:r>
              <a:rPr lang="en-US" dirty="0">
                <a:solidFill>
                  <a:srgbClr val="000000"/>
                </a:solidFill>
              </a:rPr>
              <a:t>new infections annually.</a:t>
            </a:r>
          </a:p>
          <a:p>
            <a:endParaRPr lang="en-US" dirty="0">
              <a:solidFill>
                <a:srgbClr val="000000"/>
              </a:solidFill>
            </a:endParaRPr>
          </a:p>
        </p:txBody>
      </p:sp>
      <p:sp>
        <p:nvSpPr>
          <p:cNvPr id="4" name="TextBox 3"/>
          <p:cNvSpPr txBox="1"/>
          <p:nvPr/>
        </p:nvSpPr>
        <p:spPr>
          <a:xfrm>
            <a:off x="3965222" y="2822222"/>
            <a:ext cx="184666" cy="369332"/>
          </a:xfrm>
          <a:prstGeom prst="rect">
            <a:avLst/>
          </a:prstGeom>
          <a:noFill/>
        </p:spPr>
        <p:txBody>
          <a:bodyPr wrap="none" rtlCol="0">
            <a:spAutoFit/>
          </a:bodyPr>
          <a:lstStyle/>
          <a:p>
            <a:endParaRPr lang="en-US" dirty="0"/>
          </a:p>
        </p:txBody>
      </p:sp>
      <p:sp>
        <p:nvSpPr>
          <p:cNvPr id="7"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25</a:t>
            </a:fld>
            <a:endParaRPr lang="en-US" dirty="0"/>
          </a:p>
        </p:txBody>
      </p:sp>
    </p:spTree>
    <p:extLst>
      <p:ext uri="{BB962C8B-B14F-4D97-AF65-F5344CB8AC3E}">
        <p14:creationId xmlns:p14="http://schemas.microsoft.com/office/powerpoint/2010/main" val="42490918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sz="quarter" idx="10"/>
          </p:nvPr>
        </p:nvSpPr>
        <p:spPr>
          <a:xfrm>
            <a:off x="457200" y="2305050"/>
            <a:ext cx="8229600" cy="4171949"/>
          </a:xfrm>
        </p:spPr>
        <p:txBody>
          <a:bodyPr/>
          <a:lstStyle/>
          <a:p>
            <a:r>
              <a:rPr lang="en-US" i="1" dirty="0">
                <a:solidFill>
                  <a:schemeClr val="tx1"/>
                </a:solidFill>
              </a:rPr>
              <a:t>Who </a:t>
            </a:r>
            <a:r>
              <a:rPr lang="en-US" i="1" dirty="0" smtClean="0">
                <a:solidFill>
                  <a:schemeClr val="tx1"/>
                </a:solidFill>
              </a:rPr>
              <a:t>are </a:t>
            </a:r>
            <a:r>
              <a:rPr lang="en-US" i="1" dirty="0">
                <a:solidFill>
                  <a:schemeClr val="tx1"/>
                </a:solidFill>
              </a:rPr>
              <a:t>Key Populations (KPs) </a:t>
            </a:r>
            <a:r>
              <a:rPr lang="en-US" i="1" dirty="0" smtClean="0">
                <a:solidFill>
                  <a:schemeClr val="tx1"/>
                </a:solidFill>
              </a:rPr>
              <a:t>or other populations targeted for </a:t>
            </a:r>
            <a:r>
              <a:rPr lang="en-US" i="1" dirty="0">
                <a:solidFill>
                  <a:schemeClr val="tx1"/>
                </a:solidFill>
              </a:rPr>
              <a:t>PrEP at the local </a:t>
            </a:r>
            <a:r>
              <a:rPr lang="en-US" i="1" dirty="0" smtClean="0">
                <a:solidFill>
                  <a:schemeClr val="tx1"/>
                </a:solidFill>
              </a:rPr>
              <a:t>level?</a:t>
            </a:r>
            <a:endParaRPr lang="en-US" i="1" dirty="0">
              <a:solidFill>
                <a:schemeClr val="tx1"/>
              </a:solidFill>
            </a:endParaRPr>
          </a:p>
          <a:p>
            <a:pPr lvl="0"/>
            <a:endParaRPr lang="en-US" i="1" dirty="0">
              <a:solidFill>
                <a:schemeClr val="tx1"/>
              </a:solidFill>
            </a:endParaRPr>
          </a:p>
          <a:p>
            <a:endParaRPr lang="en-US" dirty="0"/>
          </a:p>
        </p:txBody>
      </p:sp>
      <p:pic>
        <p:nvPicPr>
          <p:cNvPr id="6" name="Picture 14" descr="Image result for question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25" y="4136477"/>
            <a:ext cx="1857376" cy="199696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26</a:t>
            </a:fld>
            <a:endParaRPr lang="en-US" dirty="0"/>
          </a:p>
        </p:txBody>
      </p:sp>
    </p:spTree>
    <p:extLst>
      <p:ext uri="{BB962C8B-B14F-4D97-AF65-F5344CB8AC3E}">
        <p14:creationId xmlns:p14="http://schemas.microsoft.com/office/powerpoint/2010/main" val="27977125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Small Group Activity</a:t>
            </a:r>
            <a:endParaRPr lang="en-US" dirty="0"/>
          </a:p>
        </p:txBody>
      </p:sp>
      <p:sp>
        <p:nvSpPr>
          <p:cNvPr id="3" name="Content Placeholder 2"/>
          <p:cNvSpPr>
            <a:spLocks noGrp="1"/>
          </p:cNvSpPr>
          <p:nvPr>
            <p:ph sz="quarter" idx="10"/>
          </p:nvPr>
        </p:nvSpPr>
        <p:spPr/>
        <p:txBody>
          <a:bodyPr>
            <a:normAutofit/>
          </a:bodyPr>
          <a:lstStyle/>
          <a:p>
            <a:pPr lvl="0"/>
            <a:r>
              <a:rPr lang="en-US" sz="2400" dirty="0">
                <a:solidFill>
                  <a:schemeClr val="tx1"/>
                </a:solidFill>
              </a:rPr>
              <a:t>Find this information in your participant manuals and read it: ARVs Used in </a:t>
            </a:r>
            <a:r>
              <a:rPr lang="en-US" sz="2400" dirty="0" err="1" smtClean="0">
                <a:solidFill>
                  <a:schemeClr val="tx1"/>
                </a:solidFill>
              </a:rPr>
              <a:t>PrEP</a:t>
            </a:r>
            <a:r>
              <a:rPr lang="en-US" sz="2400" dirty="0" smtClean="0">
                <a:solidFill>
                  <a:schemeClr val="tx1"/>
                </a:solidFill>
              </a:rPr>
              <a:t> </a:t>
            </a:r>
            <a:r>
              <a:rPr lang="en-US" sz="2400" dirty="0">
                <a:solidFill>
                  <a:schemeClr val="tx1"/>
                </a:solidFill>
              </a:rPr>
              <a:t>Trials; </a:t>
            </a:r>
            <a:r>
              <a:rPr lang="en-US" sz="2400" dirty="0" err="1" smtClean="0">
                <a:solidFill>
                  <a:schemeClr val="tx1"/>
                </a:solidFill>
              </a:rPr>
              <a:t>iPrEx</a:t>
            </a:r>
            <a:r>
              <a:rPr lang="en-US" sz="2400" dirty="0" smtClean="0">
                <a:solidFill>
                  <a:schemeClr val="tx1"/>
                </a:solidFill>
              </a:rPr>
              <a:t> </a:t>
            </a:r>
            <a:r>
              <a:rPr lang="en-US" sz="2400" dirty="0">
                <a:solidFill>
                  <a:schemeClr val="tx1"/>
                </a:solidFill>
              </a:rPr>
              <a:t>Study, PROUD: Immediate vs. Deferred PrEP; ANRS IPERGAY; Partners PrEP Demonstration project; Key HIV </a:t>
            </a:r>
            <a:r>
              <a:rPr lang="en-US" sz="2400" dirty="0" err="1">
                <a:solidFill>
                  <a:schemeClr val="tx1"/>
                </a:solidFill>
              </a:rPr>
              <a:t>PrEP</a:t>
            </a:r>
            <a:r>
              <a:rPr lang="en-US" sz="2400" dirty="0">
                <a:solidFill>
                  <a:schemeClr val="tx1"/>
                </a:solidFill>
              </a:rPr>
              <a:t> </a:t>
            </a:r>
            <a:r>
              <a:rPr lang="en-US" sz="2400" dirty="0" smtClean="0">
                <a:solidFill>
                  <a:schemeClr val="tx1"/>
                </a:solidFill>
              </a:rPr>
              <a:t>Tria</a:t>
            </a:r>
            <a:r>
              <a:rPr lang="en-US" sz="2400" dirty="0">
                <a:solidFill>
                  <a:schemeClr val="tx1"/>
                </a:solidFill>
              </a:rPr>
              <a:t>l</a:t>
            </a:r>
            <a:r>
              <a:rPr lang="en-US" sz="2400" dirty="0" smtClean="0">
                <a:solidFill>
                  <a:schemeClr val="tx1"/>
                </a:solidFill>
              </a:rPr>
              <a:t>s </a:t>
            </a:r>
            <a:r>
              <a:rPr lang="en-US" sz="2400" dirty="0">
                <a:solidFill>
                  <a:schemeClr val="tx1"/>
                </a:solidFill>
              </a:rPr>
              <a:t>table; Effectiveness and Adherence in Trials. Do not read beyond this point.</a:t>
            </a:r>
          </a:p>
          <a:p>
            <a:pPr lvl="0"/>
            <a:r>
              <a:rPr lang="en-US" sz="2400" dirty="0">
                <a:solidFill>
                  <a:schemeClr val="tx1"/>
                </a:solidFill>
              </a:rPr>
              <a:t>Then discuss these questions with your small group:</a:t>
            </a:r>
          </a:p>
          <a:p>
            <a:pPr lvl="1"/>
            <a:r>
              <a:rPr lang="en-US" sz="2400" dirty="0">
                <a:solidFill>
                  <a:schemeClr val="tx1"/>
                </a:solidFill>
              </a:rPr>
              <a:t>From these studies, what can you conclude about the effectiveness of PrEP?</a:t>
            </a:r>
          </a:p>
          <a:p>
            <a:pPr lvl="1"/>
            <a:r>
              <a:rPr lang="en-US" sz="2400" dirty="0">
                <a:solidFill>
                  <a:schemeClr val="tx1"/>
                </a:solidFill>
              </a:rPr>
              <a:t>When was PrEP found to be most effective (in what circumstances)?</a:t>
            </a:r>
          </a:p>
          <a:p>
            <a:r>
              <a:rPr lang="en-US" sz="2400" dirty="0">
                <a:solidFill>
                  <a:schemeClr val="tx1"/>
                </a:solidFill>
              </a:rPr>
              <a:t>You will have 10 minutes to work. </a:t>
            </a:r>
          </a:p>
        </p:txBody>
      </p:sp>
      <p:sp>
        <p:nvSpPr>
          <p:cNvPr id="4" name="TextBox 3"/>
          <p:cNvSpPr txBox="1"/>
          <p:nvPr/>
        </p:nvSpPr>
        <p:spPr>
          <a:xfrm>
            <a:off x="3965222" y="2822222"/>
            <a:ext cx="184666" cy="369332"/>
          </a:xfrm>
          <a:prstGeom prst="rect">
            <a:avLst/>
          </a:prstGeom>
          <a:noFill/>
        </p:spPr>
        <p:txBody>
          <a:bodyPr wrap="none" rtlCol="0">
            <a:spAutoFit/>
          </a:bodyPr>
          <a:lstStyle/>
          <a:p>
            <a:endParaRPr lang="en-US" dirty="0"/>
          </a:p>
        </p:txBody>
      </p:sp>
      <p:sp>
        <p:nvSpPr>
          <p:cNvPr id="7"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27</a:t>
            </a:fld>
            <a:endParaRPr lang="en-US" dirty="0"/>
          </a:p>
        </p:txBody>
      </p:sp>
    </p:spTree>
    <p:extLst>
      <p:ext uri="{BB962C8B-B14F-4D97-AF65-F5344CB8AC3E}">
        <p14:creationId xmlns:p14="http://schemas.microsoft.com/office/powerpoint/2010/main" val="16221263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Evidence PrEP Works</a:t>
            </a:r>
            <a:endParaRPr lang="en-US" dirty="0"/>
          </a:p>
        </p:txBody>
      </p:sp>
      <p:sp>
        <p:nvSpPr>
          <p:cNvPr id="3" name="Content Placeholder 2"/>
          <p:cNvSpPr>
            <a:spLocks noGrp="1"/>
          </p:cNvSpPr>
          <p:nvPr>
            <p:ph sz="quarter" idx="10"/>
          </p:nvPr>
        </p:nvSpPr>
        <p:spPr>
          <a:xfrm>
            <a:off x="457200" y="1466850"/>
            <a:ext cx="8229600" cy="4889500"/>
          </a:xfrm>
        </p:spPr>
        <p:txBody>
          <a:bodyPr>
            <a:normAutofit/>
          </a:bodyPr>
          <a:lstStyle/>
          <a:p>
            <a:r>
              <a:rPr lang="en-US" dirty="0" smtClean="0">
                <a:solidFill>
                  <a:schemeClr val="tx1"/>
                </a:solidFill>
              </a:rPr>
              <a:t>PrEP efficacy was </a:t>
            </a:r>
            <a:r>
              <a:rPr lang="en-US" dirty="0">
                <a:solidFill>
                  <a:schemeClr val="tx1"/>
                </a:solidFill>
              </a:rPr>
              <a:t>measured </a:t>
            </a:r>
            <a:r>
              <a:rPr lang="en-US" dirty="0" smtClean="0">
                <a:solidFill>
                  <a:schemeClr val="tx1"/>
                </a:solidFill>
              </a:rPr>
              <a:t>in: </a:t>
            </a:r>
          </a:p>
          <a:p>
            <a:pPr lvl="1"/>
            <a:r>
              <a:rPr lang="en-US" sz="2000" dirty="0" smtClean="0">
                <a:solidFill>
                  <a:schemeClr val="tx1"/>
                </a:solidFill>
              </a:rPr>
              <a:t>11 randomized control trials (RCT) comparing PrEP </a:t>
            </a:r>
            <a:r>
              <a:rPr lang="en-US" sz="2000" dirty="0">
                <a:solidFill>
                  <a:schemeClr val="tx1"/>
                </a:solidFill>
              </a:rPr>
              <a:t>with </a:t>
            </a:r>
            <a:r>
              <a:rPr lang="en-US" sz="2000" dirty="0" smtClean="0">
                <a:solidFill>
                  <a:schemeClr val="tx1"/>
                </a:solidFill>
              </a:rPr>
              <a:t>placebo. </a:t>
            </a:r>
          </a:p>
          <a:p>
            <a:pPr lvl="1"/>
            <a:r>
              <a:rPr lang="en-US" sz="2000" dirty="0" smtClean="0">
                <a:solidFill>
                  <a:schemeClr val="tx1"/>
                </a:solidFill>
              </a:rPr>
              <a:t>3  </a:t>
            </a:r>
            <a:r>
              <a:rPr lang="en-US" sz="2000" dirty="0">
                <a:solidFill>
                  <a:schemeClr val="tx1"/>
                </a:solidFill>
              </a:rPr>
              <a:t>RCTs comparing PrEP with </a:t>
            </a:r>
            <a:r>
              <a:rPr lang="en-US" sz="2000" dirty="0" smtClean="0">
                <a:solidFill>
                  <a:schemeClr val="tx1"/>
                </a:solidFill>
              </a:rPr>
              <a:t>no PrEP </a:t>
            </a:r>
            <a:r>
              <a:rPr lang="en-US" sz="2000" dirty="0">
                <a:solidFill>
                  <a:schemeClr val="tx1"/>
                </a:solidFill>
              </a:rPr>
              <a:t>(e.g. delayed PrEP or ‘no pill</a:t>
            </a:r>
            <a:r>
              <a:rPr lang="en-US" sz="2000" dirty="0" smtClean="0">
                <a:solidFill>
                  <a:schemeClr val="tx1"/>
                </a:solidFill>
              </a:rPr>
              <a:t>’). </a:t>
            </a:r>
          </a:p>
          <a:p>
            <a:pPr lvl="1"/>
            <a:r>
              <a:rPr lang="en-US" sz="2000" dirty="0" smtClean="0">
                <a:solidFill>
                  <a:schemeClr val="tx1"/>
                </a:solidFill>
              </a:rPr>
              <a:t>3 observational studies.</a:t>
            </a:r>
          </a:p>
          <a:p>
            <a:pPr lvl="1"/>
            <a:endParaRPr lang="en-US" sz="1900" dirty="0" smtClean="0">
              <a:solidFill>
                <a:schemeClr val="tx1"/>
              </a:solidFill>
            </a:endParaRPr>
          </a:p>
          <a:p>
            <a:r>
              <a:rPr lang="en-US" dirty="0">
                <a:solidFill>
                  <a:schemeClr val="tx1"/>
                </a:solidFill>
              </a:rPr>
              <a:t>PrEP </a:t>
            </a:r>
            <a:r>
              <a:rPr lang="en-US" dirty="0" smtClean="0">
                <a:solidFill>
                  <a:schemeClr val="tx1"/>
                </a:solidFill>
              </a:rPr>
              <a:t>was found to be effective in reducing HIV acquisition.</a:t>
            </a:r>
          </a:p>
          <a:p>
            <a:pPr lvl="1"/>
            <a:r>
              <a:rPr lang="en-US" sz="2000" dirty="0" smtClean="0">
                <a:solidFill>
                  <a:schemeClr val="tx1"/>
                </a:solidFill>
              </a:rPr>
              <a:t>PrEP was most effective </a:t>
            </a:r>
            <a:r>
              <a:rPr lang="en-US" sz="2000" dirty="0">
                <a:solidFill>
                  <a:schemeClr val="tx1"/>
                </a:solidFill>
              </a:rPr>
              <a:t>in studies with high </a:t>
            </a:r>
            <a:r>
              <a:rPr lang="en-US" sz="2000" dirty="0" smtClean="0">
                <a:solidFill>
                  <a:schemeClr val="tx1"/>
                </a:solidFill>
              </a:rPr>
              <a:t>adherence.</a:t>
            </a:r>
          </a:p>
          <a:p>
            <a:pPr lvl="1"/>
            <a:r>
              <a:rPr lang="it-IT" sz="2000" dirty="0" err="1" smtClean="0">
                <a:solidFill>
                  <a:schemeClr val="tx1"/>
                </a:solidFill>
              </a:rPr>
              <a:t>Quantifiable</a:t>
            </a:r>
            <a:r>
              <a:rPr lang="it-IT" sz="2000" dirty="0" smtClean="0">
                <a:solidFill>
                  <a:schemeClr val="tx1"/>
                </a:solidFill>
              </a:rPr>
              <a:t> </a:t>
            </a:r>
            <a:r>
              <a:rPr lang="en-US" sz="2000" dirty="0" smtClean="0">
                <a:solidFill>
                  <a:schemeClr val="tx1"/>
                </a:solidFill>
              </a:rPr>
              <a:t>drug </a:t>
            </a:r>
            <a:r>
              <a:rPr lang="en-US" sz="2000" dirty="0">
                <a:solidFill>
                  <a:schemeClr val="tx1"/>
                </a:solidFill>
              </a:rPr>
              <a:t>in </a:t>
            </a:r>
            <a:r>
              <a:rPr lang="en-US" sz="2000" dirty="0" smtClean="0">
                <a:solidFill>
                  <a:schemeClr val="tx1"/>
                </a:solidFill>
              </a:rPr>
              <a:t>plasma increased the efficacy </a:t>
            </a:r>
            <a:r>
              <a:rPr lang="en-US" sz="2000" dirty="0">
                <a:solidFill>
                  <a:schemeClr val="tx1"/>
                </a:solidFill>
              </a:rPr>
              <a:t>estimates to </a:t>
            </a:r>
            <a:r>
              <a:rPr lang="en-US" sz="2000" dirty="0" smtClean="0">
                <a:solidFill>
                  <a:schemeClr val="tx1"/>
                </a:solidFill>
              </a:rPr>
              <a:t>74% –</a:t>
            </a:r>
            <a:r>
              <a:rPr lang="en-US" sz="2000" dirty="0">
                <a:solidFill>
                  <a:schemeClr val="tx1"/>
                </a:solidFill>
              </a:rPr>
              <a:t>92%.</a:t>
            </a:r>
          </a:p>
        </p:txBody>
      </p:sp>
      <p:sp>
        <p:nvSpPr>
          <p:cNvPr id="6"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28</a:t>
            </a:fld>
            <a:endParaRPr lang="en-US" dirty="0"/>
          </a:p>
        </p:txBody>
      </p:sp>
    </p:spTree>
    <p:extLst>
      <p:ext uri="{BB962C8B-B14F-4D97-AF65-F5344CB8AC3E}">
        <p14:creationId xmlns:p14="http://schemas.microsoft.com/office/powerpoint/2010/main" val="12665564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1775"/>
            <a:ext cx="8229600" cy="858838"/>
          </a:xfrm>
        </p:spPr>
        <p:txBody>
          <a:bodyPr>
            <a:noAutofit/>
          </a:bodyPr>
          <a:lstStyle/>
          <a:p>
            <a:r>
              <a:rPr lang="en-US" dirty="0" smtClean="0"/>
              <a:t>PrEP Efficacy Depends on Adherence</a:t>
            </a:r>
            <a:endParaRPr lang="en-US" dirty="0"/>
          </a:p>
        </p:txBody>
      </p:sp>
      <p:sp>
        <p:nvSpPr>
          <p:cNvPr id="3" name="Content Placeholder 2"/>
          <p:cNvSpPr>
            <a:spLocks noGrp="1"/>
          </p:cNvSpPr>
          <p:nvPr>
            <p:ph sz="quarter" idx="10"/>
          </p:nvPr>
        </p:nvSpPr>
        <p:spPr/>
        <p:txBody>
          <a:bodyPr>
            <a:normAutofit/>
          </a:bodyPr>
          <a:lstStyle/>
          <a:p>
            <a:r>
              <a:rPr lang="en-US" sz="2400" b="1" dirty="0">
                <a:solidFill>
                  <a:srgbClr val="C00000"/>
                </a:solidFill>
              </a:rPr>
              <a:t>PrEP works when </a:t>
            </a:r>
            <a:r>
              <a:rPr lang="en-US" sz="2400" b="1" dirty="0" smtClean="0">
                <a:solidFill>
                  <a:srgbClr val="C00000"/>
                </a:solidFill>
              </a:rPr>
              <a:t>taken as prescribed!</a:t>
            </a:r>
          </a:p>
          <a:p>
            <a:pPr marL="0" indent="0">
              <a:buNone/>
            </a:pPr>
            <a:endParaRPr lang="en-US" sz="2400" b="1" dirty="0" smtClean="0">
              <a:solidFill>
                <a:srgbClr val="C00000"/>
              </a:solidFill>
            </a:endParaRPr>
          </a:p>
          <a:p>
            <a:r>
              <a:rPr lang="en-US" sz="2400" dirty="0">
                <a:solidFill>
                  <a:schemeClr val="tx1"/>
                </a:solidFill>
              </a:rPr>
              <a:t>Trials where PrEP use was more than 70% demonstrated the highest PrEP effectiveness (risk </a:t>
            </a:r>
            <a:r>
              <a:rPr lang="en-US" sz="2400" dirty="0" smtClean="0">
                <a:solidFill>
                  <a:schemeClr val="tx1"/>
                </a:solidFill>
              </a:rPr>
              <a:t>ratio = 0.30</a:t>
            </a:r>
            <a:r>
              <a:rPr lang="en-US" sz="2400" dirty="0">
                <a:solidFill>
                  <a:schemeClr val="tx1"/>
                </a:solidFill>
              </a:rPr>
              <a:t>, 95% confidence interval: 0.21–0.45, P&lt;0.001) compared with </a:t>
            </a:r>
            <a:r>
              <a:rPr lang="en-US" sz="2400" dirty="0" smtClean="0">
                <a:solidFill>
                  <a:schemeClr val="tx1"/>
                </a:solidFill>
              </a:rPr>
              <a:t>placebo.</a:t>
            </a:r>
            <a:r>
              <a:rPr lang="en-US" sz="2400" baseline="30000" dirty="0" smtClean="0">
                <a:solidFill>
                  <a:schemeClr val="tx1"/>
                </a:solidFill>
              </a:rPr>
              <a:t>1</a:t>
            </a:r>
            <a:endParaRPr lang="en-US" sz="2400" baseline="30000" dirty="0">
              <a:solidFill>
                <a:schemeClr val="tx1"/>
              </a:solidFill>
            </a:endParaRPr>
          </a:p>
          <a:p>
            <a:pPr marL="0" indent="0">
              <a:buNone/>
            </a:pPr>
            <a:endParaRPr lang="en-US" sz="2400" b="1" dirty="0">
              <a:solidFill>
                <a:schemeClr val="tx1"/>
              </a:solidFill>
            </a:endParaRPr>
          </a:p>
          <a:p>
            <a:r>
              <a:rPr lang="en-US" sz="2400" dirty="0" smtClean="0">
                <a:solidFill>
                  <a:srgbClr val="000000"/>
                </a:solidFill>
              </a:rPr>
              <a:t>As the graph that you studied shows, the </a:t>
            </a:r>
            <a:r>
              <a:rPr lang="en-US" sz="2400" dirty="0" smtClean="0">
                <a:solidFill>
                  <a:schemeClr val="tx1"/>
                </a:solidFill>
              </a:rPr>
              <a:t>higher the percentage of participant samples that had detectable PrEP drug levels, </a:t>
            </a:r>
            <a:r>
              <a:rPr lang="en-US" sz="2400" b="1" dirty="0" smtClean="0">
                <a:solidFill>
                  <a:schemeClr val="tx1"/>
                </a:solidFill>
              </a:rPr>
              <a:t>the greater the efficacy. </a:t>
            </a:r>
            <a:endParaRPr lang="en-US" sz="2400" b="1" dirty="0">
              <a:solidFill>
                <a:schemeClr val="tx1"/>
              </a:solidFill>
            </a:endParaRPr>
          </a:p>
        </p:txBody>
      </p:sp>
      <p:sp>
        <p:nvSpPr>
          <p:cNvPr id="6"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29</a:t>
            </a:fld>
            <a:endParaRPr lang="en-US" dirty="0"/>
          </a:p>
        </p:txBody>
      </p:sp>
      <p:sp>
        <p:nvSpPr>
          <p:cNvPr id="4" name="TextBox 3"/>
          <p:cNvSpPr txBox="1"/>
          <p:nvPr/>
        </p:nvSpPr>
        <p:spPr>
          <a:xfrm>
            <a:off x="616293" y="5694499"/>
            <a:ext cx="7526232" cy="830997"/>
          </a:xfrm>
          <a:prstGeom prst="rect">
            <a:avLst/>
          </a:prstGeom>
          <a:noFill/>
        </p:spPr>
        <p:txBody>
          <a:bodyPr wrap="square" rtlCol="0">
            <a:spAutoFit/>
          </a:bodyPr>
          <a:lstStyle/>
          <a:p>
            <a:r>
              <a:rPr lang="en-US" sz="1600" baseline="30000" dirty="0">
                <a:latin typeface="Garamond" panose="02020404030301010803" pitchFamily="18" charset="0"/>
              </a:rPr>
              <a:t>1</a:t>
            </a:r>
            <a:r>
              <a:rPr lang="en-US" sz="1600" dirty="0">
                <a:latin typeface="Garamond" panose="02020404030301010803" pitchFamily="18" charset="0"/>
              </a:rPr>
              <a:t> </a:t>
            </a:r>
            <a:r>
              <a:rPr lang="en-US" sz="1600" dirty="0" err="1">
                <a:latin typeface="Garamond" panose="02020404030301010803" pitchFamily="18" charset="0"/>
              </a:rPr>
              <a:t>Fonner</a:t>
            </a:r>
            <a:r>
              <a:rPr lang="en-US" sz="1600" dirty="0">
                <a:latin typeface="Garamond" panose="02020404030301010803" pitchFamily="18" charset="0"/>
              </a:rPr>
              <a:t> VA, </a:t>
            </a:r>
            <a:r>
              <a:rPr lang="en-US" sz="1600" dirty="0" err="1">
                <a:latin typeface="Garamond" panose="02020404030301010803" pitchFamily="18" charset="0"/>
              </a:rPr>
              <a:t>Dalglish</a:t>
            </a:r>
            <a:r>
              <a:rPr lang="en-US" sz="1600" dirty="0">
                <a:latin typeface="Garamond" panose="02020404030301010803" pitchFamily="18" charset="0"/>
              </a:rPr>
              <a:t> SL, Kennedy CE, et al. Effectiveness and safety of oral HIV pre-exposure prophylaxis (</a:t>
            </a:r>
            <a:r>
              <a:rPr lang="en-US" sz="1600" dirty="0" err="1">
                <a:latin typeface="Garamond" panose="02020404030301010803" pitchFamily="18" charset="0"/>
              </a:rPr>
              <a:t>PrEP</a:t>
            </a:r>
            <a:r>
              <a:rPr lang="en-US" sz="1600" dirty="0">
                <a:latin typeface="Garamond" panose="02020404030301010803" pitchFamily="18" charset="0"/>
              </a:rPr>
              <a:t>) for all populations: A systematic review and meta-analysis. </a:t>
            </a:r>
            <a:r>
              <a:rPr lang="en-US" sz="1600" i="1" dirty="0">
                <a:latin typeface="Garamond" panose="02020404030301010803" pitchFamily="18" charset="0"/>
              </a:rPr>
              <a:t>Aids. </a:t>
            </a:r>
            <a:r>
              <a:rPr lang="en-US" sz="1600" dirty="0">
                <a:latin typeface="Garamond" panose="02020404030301010803" pitchFamily="18" charset="0"/>
              </a:rPr>
              <a:t>May 5 2016.</a:t>
            </a:r>
          </a:p>
        </p:txBody>
      </p:sp>
    </p:spTree>
    <p:extLst>
      <p:ext uri="{BB962C8B-B14F-4D97-AF65-F5344CB8AC3E}">
        <p14:creationId xmlns:p14="http://schemas.microsoft.com/office/powerpoint/2010/main" val="17012640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Introductions</a:t>
            </a:r>
          </a:p>
        </p:txBody>
      </p:sp>
      <p:sp>
        <p:nvSpPr>
          <p:cNvPr id="3" name="Content Placeholder 2"/>
          <p:cNvSpPr>
            <a:spLocks noGrp="1"/>
          </p:cNvSpPr>
          <p:nvPr>
            <p:ph sz="quarter" idx="10"/>
          </p:nvPr>
        </p:nvSpPr>
        <p:spPr/>
        <p:txBody>
          <a:bodyPr/>
          <a:lstStyle/>
          <a:p>
            <a:pPr marL="457200" indent="-457200"/>
            <a:r>
              <a:rPr lang="en-GB" dirty="0">
                <a:solidFill>
                  <a:schemeClr val="tx1"/>
                </a:solidFill>
                <a:cs typeface="ＭＳ Ｐゴシック"/>
              </a:rPr>
              <a:t>Take 1 minute (and only 1 minute, please!) to:</a:t>
            </a:r>
          </a:p>
          <a:p>
            <a:pPr marL="798513" lvl="1" indent="-333375">
              <a:spcBef>
                <a:spcPts val="1500"/>
              </a:spcBef>
            </a:pPr>
            <a:r>
              <a:rPr lang="en-GB" dirty="0">
                <a:solidFill>
                  <a:schemeClr val="tx1"/>
                </a:solidFill>
                <a:cs typeface="ＭＳ Ｐゴシック"/>
              </a:rPr>
              <a:t>State your name, organization and position.</a:t>
            </a:r>
          </a:p>
          <a:p>
            <a:endParaRPr lang="en-US" dirty="0">
              <a:solidFill>
                <a:schemeClr val="tx1"/>
              </a:solidFill>
            </a:endParaRPr>
          </a:p>
          <a:p>
            <a:endParaRPr lang="en-US" dirty="0"/>
          </a:p>
        </p:txBody>
      </p:sp>
      <p:sp>
        <p:nvSpPr>
          <p:cNvPr id="4"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3</a:t>
            </a:fld>
            <a:endParaRPr lang="en-US" dirty="0"/>
          </a:p>
        </p:txBody>
      </p:sp>
    </p:spTree>
    <p:extLst>
      <p:ext uri="{BB962C8B-B14F-4D97-AF65-F5344CB8AC3E}">
        <p14:creationId xmlns:p14="http://schemas.microsoft.com/office/powerpoint/2010/main" val="13269141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sz="quarter" idx="10"/>
          </p:nvPr>
        </p:nvSpPr>
        <p:spPr>
          <a:xfrm>
            <a:off x="457200" y="2305050"/>
            <a:ext cx="8229600" cy="4171949"/>
          </a:xfrm>
        </p:spPr>
        <p:txBody>
          <a:bodyPr/>
          <a:lstStyle/>
          <a:p>
            <a:r>
              <a:rPr lang="en-US" i="1" dirty="0" smtClean="0">
                <a:solidFill>
                  <a:schemeClr val="tx1"/>
                </a:solidFill>
              </a:rPr>
              <a:t>How would you define </a:t>
            </a:r>
            <a:r>
              <a:rPr lang="en-US" b="1" i="1" dirty="0" smtClean="0">
                <a:solidFill>
                  <a:schemeClr val="tx1"/>
                </a:solidFill>
              </a:rPr>
              <a:t>adherence</a:t>
            </a:r>
            <a:r>
              <a:rPr lang="en-US" i="1" dirty="0" smtClean="0">
                <a:solidFill>
                  <a:schemeClr val="tx1"/>
                </a:solidFill>
              </a:rPr>
              <a:t>?</a:t>
            </a:r>
            <a:endParaRPr lang="en-US" i="1" dirty="0">
              <a:solidFill>
                <a:schemeClr val="tx1"/>
              </a:solidFill>
            </a:endParaRPr>
          </a:p>
          <a:p>
            <a:pPr lvl="0"/>
            <a:endParaRPr lang="en-US" i="1" dirty="0">
              <a:solidFill>
                <a:schemeClr val="tx1"/>
              </a:solidFill>
            </a:endParaRPr>
          </a:p>
          <a:p>
            <a:endParaRPr lang="en-US" dirty="0"/>
          </a:p>
        </p:txBody>
      </p:sp>
      <p:pic>
        <p:nvPicPr>
          <p:cNvPr id="6" name="Picture 14" descr="Image result for question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25" y="4136477"/>
            <a:ext cx="1857376" cy="199696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30</a:t>
            </a:fld>
            <a:endParaRPr lang="en-US" dirty="0"/>
          </a:p>
        </p:txBody>
      </p:sp>
    </p:spTree>
    <p:extLst>
      <p:ext uri="{BB962C8B-B14F-4D97-AF65-F5344CB8AC3E}">
        <p14:creationId xmlns:p14="http://schemas.microsoft.com/office/powerpoint/2010/main" val="25072897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Adherence </a:t>
            </a:r>
            <a:endParaRPr lang="en-US" dirty="0"/>
          </a:p>
        </p:txBody>
      </p:sp>
      <p:sp>
        <p:nvSpPr>
          <p:cNvPr id="3" name="Content Placeholder 2"/>
          <p:cNvSpPr>
            <a:spLocks noGrp="1"/>
          </p:cNvSpPr>
          <p:nvPr>
            <p:ph sz="quarter" idx="10"/>
          </p:nvPr>
        </p:nvSpPr>
        <p:spPr/>
        <p:txBody>
          <a:bodyPr>
            <a:normAutofit fontScale="92500" lnSpcReduction="20000"/>
          </a:bodyPr>
          <a:lstStyle/>
          <a:p>
            <a:r>
              <a:rPr lang="en-US" b="1" dirty="0">
                <a:solidFill>
                  <a:schemeClr val="tx1"/>
                </a:solidFill>
              </a:rPr>
              <a:t>Adherence </a:t>
            </a:r>
            <a:r>
              <a:rPr lang="en-US" b="1" dirty="0" smtClean="0">
                <a:solidFill>
                  <a:schemeClr val="tx1"/>
                </a:solidFill>
              </a:rPr>
              <a:t>to drug(s) </a:t>
            </a:r>
            <a:r>
              <a:rPr lang="en-US" dirty="0" smtClean="0">
                <a:solidFill>
                  <a:schemeClr val="tx1"/>
                </a:solidFill>
              </a:rPr>
              <a:t>means </a:t>
            </a:r>
            <a:r>
              <a:rPr lang="en-US" dirty="0">
                <a:solidFill>
                  <a:schemeClr val="tx1"/>
                </a:solidFill>
              </a:rPr>
              <a:t>that </a:t>
            </a:r>
            <a:r>
              <a:rPr lang="en-US" dirty="0" smtClean="0">
                <a:solidFill>
                  <a:schemeClr val="tx1"/>
                </a:solidFill>
              </a:rPr>
              <a:t>an individual is </a:t>
            </a:r>
            <a:r>
              <a:rPr lang="en-US" dirty="0">
                <a:solidFill>
                  <a:schemeClr val="tx1"/>
                </a:solidFill>
              </a:rPr>
              <a:t>taking </a:t>
            </a:r>
            <a:r>
              <a:rPr lang="en-US" dirty="0" smtClean="0">
                <a:solidFill>
                  <a:schemeClr val="tx1"/>
                </a:solidFill>
              </a:rPr>
              <a:t>prescribed medications </a:t>
            </a:r>
            <a:r>
              <a:rPr lang="en-US" b="1" i="1" dirty="0" smtClean="0">
                <a:solidFill>
                  <a:schemeClr val="tx1"/>
                </a:solidFill>
              </a:rPr>
              <a:t>correctly</a:t>
            </a:r>
            <a:r>
              <a:rPr lang="en-US" b="1" dirty="0" smtClean="0">
                <a:solidFill>
                  <a:schemeClr val="tx1"/>
                </a:solidFill>
              </a:rPr>
              <a:t> and </a:t>
            </a:r>
            <a:r>
              <a:rPr lang="en-US" b="1" i="1" dirty="0" smtClean="0">
                <a:solidFill>
                  <a:schemeClr val="tx1"/>
                </a:solidFill>
              </a:rPr>
              <a:t>consistently</a:t>
            </a:r>
            <a:r>
              <a:rPr lang="en-US" dirty="0" smtClean="0">
                <a:solidFill>
                  <a:schemeClr val="tx1"/>
                </a:solidFill>
              </a:rPr>
              <a:t>, </a:t>
            </a:r>
            <a:r>
              <a:rPr lang="en-US" dirty="0">
                <a:solidFill>
                  <a:schemeClr val="tx1"/>
                </a:solidFill>
              </a:rPr>
              <a:t>it </a:t>
            </a:r>
            <a:r>
              <a:rPr lang="en-US" dirty="0" smtClean="0">
                <a:solidFill>
                  <a:schemeClr val="tx1"/>
                </a:solidFill>
              </a:rPr>
              <a:t>involves taking the correct drug:</a:t>
            </a:r>
            <a:endParaRPr lang="en-US" dirty="0">
              <a:solidFill>
                <a:schemeClr val="tx1"/>
              </a:solidFill>
            </a:endParaRPr>
          </a:p>
          <a:p>
            <a:pPr lvl="1"/>
            <a:r>
              <a:rPr lang="en-US" dirty="0">
                <a:solidFill>
                  <a:schemeClr val="tx1"/>
                </a:solidFill>
              </a:rPr>
              <a:t> i</a:t>
            </a:r>
            <a:r>
              <a:rPr lang="en-US" dirty="0" smtClean="0">
                <a:solidFill>
                  <a:schemeClr val="tx1"/>
                </a:solidFill>
              </a:rPr>
              <a:t>n </a:t>
            </a:r>
            <a:r>
              <a:rPr lang="en-US" dirty="0">
                <a:solidFill>
                  <a:schemeClr val="tx1"/>
                </a:solidFill>
              </a:rPr>
              <a:t>the </a:t>
            </a:r>
            <a:r>
              <a:rPr lang="en-US" dirty="0" smtClean="0">
                <a:solidFill>
                  <a:schemeClr val="tx1"/>
                </a:solidFill>
              </a:rPr>
              <a:t>correct dose,</a:t>
            </a:r>
            <a:endParaRPr lang="en-US" dirty="0">
              <a:solidFill>
                <a:schemeClr val="tx1"/>
              </a:solidFill>
            </a:endParaRPr>
          </a:p>
          <a:p>
            <a:pPr lvl="1"/>
            <a:r>
              <a:rPr lang="en-US" dirty="0">
                <a:solidFill>
                  <a:schemeClr val="tx1"/>
                </a:solidFill>
              </a:rPr>
              <a:t> a</a:t>
            </a:r>
            <a:r>
              <a:rPr lang="en-US" dirty="0" smtClean="0">
                <a:solidFill>
                  <a:schemeClr val="tx1"/>
                </a:solidFill>
              </a:rPr>
              <a:t>t a consistent frequency (number </a:t>
            </a:r>
            <a:r>
              <a:rPr lang="en-US" dirty="0">
                <a:solidFill>
                  <a:schemeClr val="tx1"/>
                </a:solidFill>
              </a:rPr>
              <a:t>of times per day</a:t>
            </a:r>
            <a:r>
              <a:rPr lang="en-US" dirty="0" smtClean="0">
                <a:solidFill>
                  <a:schemeClr val="tx1"/>
                </a:solidFill>
              </a:rPr>
              <a:t>), and</a:t>
            </a:r>
            <a:endParaRPr lang="en-US" dirty="0">
              <a:solidFill>
                <a:schemeClr val="tx1"/>
              </a:solidFill>
            </a:endParaRPr>
          </a:p>
          <a:p>
            <a:pPr lvl="1"/>
            <a:r>
              <a:rPr lang="en-US" dirty="0">
                <a:solidFill>
                  <a:schemeClr val="tx1"/>
                </a:solidFill>
              </a:rPr>
              <a:t> </a:t>
            </a:r>
            <a:r>
              <a:rPr lang="en-US" dirty="0" smtClean="0">
                <a:solidFill>
                  <a:schemeClr val="tx1"/>
                </a:solidFill>
              </a:rPr>
              <a:t>at a consistent time of day.</a:t>
            </a:r>
          </a:p>
          <a:p>
            <a:pPr marL="457200" lvl="1" indent="0">
              <a:buNone/>
            </a:pPr>
            <a:endParaRPr lang="en-US" dirty="0">
              <a:solidFill>
                <a:schemeClr val="tx1"/>
              </a:solidFill>
            </a:endParaRPr>
          </a:p>
          <a:p>
            <a:r>
              <a:rPr lang="en-US" b="1" dirty="0">
                <a:solidFill>
                  <a:schemeClr val="tx1"/>
                </a:solidFill>
              </a:rPr>
              <a:t>Adherence </a:t>
            </a:r>
            <a:r>
              <a:rPr lang="en-US" b="1" dirty="0" smtClean="0">
                <a:solidFill>
                  <a:schemeClr val="tx1"/>
                </a:solidFill>
              </a:rPr>
              <a:t>with follow–up </a:t>
            </a:r>
            <a:r>
              <a:rPr lang="en-US" dirty="0" smtClean="0">
                <a:solidFill>
                  <a:schemeClr val="tx1"/>
                </a:solidFill>
              </a:rPr>
              <a:t>means patients attend </a:t>
            </a:r>
            <a:r>
              <a:rPr lang="en-US" i="1" dirty="0" smtClean="0">
                <a:solidFill>
                  <a:schemeClr val="tx1"/>
                </a:solidFill>
              </a:rPr>
              <a:t>all</a:t>
            </a:r>
            <a:r>
              <a:rPr lang="en-US" dirty="0" smtClean="0">
                <a:solidFill>
                  <a:schemeClr val="tx1"/>
                </a:solidFill>
              </a:rPr>
              <a:t> scheduled </a:t>
            </a:r>
            <a:r>
              <a:rPr lang="en-US" dirty="0">
                <a:solidFill>
                  <a:schemeClr val="tx1"/>
                </a:solidFill>
              </a:rPr>
              <a:t>clinical visits/procedures, </a:t>
            </a:r>
            <a:r>
              <a:rPr lang="en-US" dirty="0" smtClean="0">
                <a:solidFill>
                  <a:schemeClr val="tx1"/>
                </a:solidFill>
              </a:rPr>
              <a:t>including:</a:t>
            </a:r>
            <a:endParaRPr lang="en-US" dirty="0">
              <a:solidFill>
                <a:schemeClr val="tx1"/>
              </a:solidFill>
            </a:endParaRPr>
          </a:p>
          <a:p>
            <a:pPr lvl="1"/>
            <a:r>
              <a:rPr lang="en-US" dirty="0">
                <a:solidFill>
                  <a:schemeClr val="tx1"/>
                </a:solidFill>
              </a:rPr>
              <a:t>Clinic </a:t>
            </a:r>
            <a:r>
              <a:rPr lang="en-US" dirty="0" smtClean="0">
                <a:solidFill>
                  <a:schemeClr val="tx1"/>
                </a:solidFill>
              </a:rPr>
              <a:t>and lab assessments. </a:t>
            </a:r>
          </a:p>
          <a:p>
            <a:pPr lvl="1"/>
            <a:r>
              <a:rPr lang="en-US" dirty="0" smtClean="0">
                <a:solidFill>
                  <a:schemeClr val="tx1"/>
                </a:solidFill>
              </a:rPr>
              <a:t>Drug </a:t>
            </a:r>
            <a:r>
              <a:rPr lang="en-US" dirty="0">
                <a:solidFill>
                  <a:schemeClr val="tx1"/>
                </a:solidFill>
              </a:rPr>
              <a:t>collection/repeat </a:t>
            </a:r>
            <a:r>
              <a:rPr lang="en-US" dirty="0" smtClean="0">
                <a:solidFill>
                  <a:schemeClr val="tx1"/>
                </a:solidFill>
              </a:rPr>
              <a:t>prescription. </a:t>
            </a:r>
            <a:endParaRPr lang="en-US" dirty="0">
              <a:solidFill>
                <a:schemeClr val="tx1"/>
              </a:solidFill>
            </a:endParaRPr>
          </a:p>
          <a:p>
            <a:endParaRPr lang="en-US" dirty="0"/>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31</a:t>
            </a:fld>
            <a:endParaRPr lang="en-US" dirty="0"/>
          </a:p>
        </p:txBody>
      </p:sp>
    </p:spTree>
    <p:extLst>
      <p:ext uri="{BB962C8B-B14F-4D97-AF65-F5344CB8AC3E}">
        <p14:creationId xmlns:p14="http://schemas.microsoft.com/office/powerpoint/2010/main" val="1070294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vac.org/sites/default/files/styles/800wide/public/infographics/Planned%2Congoing%2CcompletedPrEPeval_July2015_0.jpg?itok=LxEyPRoJ"/>
          <p:cNvPicPr>
            <a:picLocks noChangeAspect="1" noChangeArrowheads="1"/>
          </p:cNvPicPr>
          <p:nvPr/>
        </p:nvPicPr>
        <p:blipFill rotWithShape="1">
          <a:blip r:embed="rId3">
            <a:extLst>
              <a:ext uri="{28A0092B-C50C-407E-A947-70E740481C1C}">
                <a14:useLocalDpi xmlns:a14="http://schemas.microsoft.com/office/drawing/2010/main" val="0"/>
              </a:ext>
            </a:extLst>
          </a:blip>
          <a:srcRect l="1115" t="1759" r="1758" b="1809"/>
          <a:stretch/>
        </p:blipFill>
        <p:spPr bwMode="auto">
          <a:xfrm>
            <a:off x="292098" y="-133349"/>
            <a:ext cx="8851902" cy="626745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2"/>
          <p:cNvSpPr txBox="1">
            <a:spLocks/>
          </p:cNvSpPr>
          <p:nvPr/>
        </p:nvSpPr>
        <p:spPr>
          <a:xfrm>
            <a:off x="516255" y="6361989"/>
            <a:ext cx="7711440" cy="350837"/>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http://www.prepwatch.org/about-prep/research/#ongoingResearch</a:t>
            </a:r>
          </a:p>
        </p:txBody>
      </p:sp>
      <p:sp>
        <p:nvSpPr>
          <p:cNvPr id="9" name="Rectangle 8"/>
          <p:cNvSpPr/>
          <p:nvPr/>
        </p:nvSpPr>
        <p:spPr>
          <a:xfrm>
            <a:off x="-1" y="0"/>
            <a:ext cx="292099" cy="6858000"/>
          </a:xfrm>
          <a:prstGeom prst="rect">
            <a:avLst/>
          </a:prstGeom>
          <a:solidFill>
            <a:schemeClr val="accent1"/>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6"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32</a:t>
            </a:fld>
            <a:endParaRPr lang="en-US" dirty="0"/>
          </a:p>
        </p:txBody>
      </p:sp>
    </p:spTree>
    <p:extLst>
      <p:ext uri="{BB962C8B-B14F-4D97-AF65-F5344CB8AC3E}">
        <p14:creationId xmlns:p14="http://schemas.microsoft.com/office/powerpoint/2010/main" val="24611775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23976"/>
            <a:ext cx="9144000" cy="5534024"/>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sz="quarter" idx="10"/>
          </p:nvPr>
        </p:nvSpPr>
        <p:spPr>
          <a:xfrm>
            <a:off x="457200" y="2771774"/>
            <a:ext cx="8229600" cy="3705225"/>
          </a:xfrm>
        </p:spPr>
        <p:txBody>
          <a:bodyPr>
            <a:normAutofit/>
          </a:bodyPr>
          <a:lstStyle/>
          <a:p>
            <a:pPr marL="0" indent="0" algn="ctr">
              <a:buNone/>
            </a:pPr>
            <a:r>
              <a:rPr lang="en-US" b="1" dirty="0">
                <a:solidFill>
                  <a:schemeClr val="tx1"/>
                </a:solidFill>
              </a:rPr>
              <a:t>PrEP works when taken </a:t>
            </a:r>
          </a:p>
          <a:p>
            <a:pPr marL="0" indent="0" algn="ctr">
              <a:buNone/>
            </a:pPr>
            <a:r>
              <a:rPr lang="en-US" b="1" dirty="0">
                <a:solidFill>
                  <a:schemeClr val="tx1"/>
                </a:solidFill>
              </a:rPr>
              <a:t>CORRECTLY and CONSISTENTLY.</a:t>
            </a:r>
            <a:endParaRPr lang="en-US" dirty="0">
              <a:solidFill>
                <a:schemeClr val="tx1"/>
              </a:solidFill>
            </a:endParaRP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33</a:t>
            </a:fld>
            <a:endParaRPr lang="en-US" dirty="0"/>
          </a:p>
        </p:txBody>
      </p:sp>
    </p:spTree>
    <p:extLst>
      <p:ext uri="{BB962C8B-B14F-4D97-AF65-F5344CB8AC3E}">
        <p14:creationId xmlns:p14="http://schemas.microsoft.com/office/powerpoint/2010/main" val="29362232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ARVs Recommended for Oral PrEP</a:t>
            </a:r>
          </a:p>
        </p:txBody>
      </p:sp>
      <p:sp>
        <p:nvSpPr>
          <p:cNvPr id="5" name="Content Placeholder 2"/>
          <p:cNvSpPr>
            <a:spLocks noGrp="1"/>
          </p:cNvSpPr>
          <p:nvPr>
            <p:ph sz="quarter" idx="10"/>
          </p:nvPr>
        </p:nvSpPr>
        <p:spPr/>
        <p:txBody>
          <a:bodyPr>
            <a:normAutofit/>
          </a:bodyPr>
          <a:lstStyle/>
          <a:p>
            <a:pPr lvl="0"/>
            <a:r>
              <a:rPr lang="en-US" sz="2800" dirty="0">
                <a:solidFill>
                  <a:schemeClr val="tx1"/>
                </a:solidFill>
              </a:rPr>
              <a:t>The WHO recommends that oral </a:t>
            </a:r>
            <a:r>
              <a:rPr lang="en-US" sz="2800" dirty="0" err="1">
                <a:solidFill>
                  <a:schemeClr val="tx1"/>
                </a:solidFill>
              </a:rPr>
              <a:t>PrEP</a:t>
            </a:r>
            <a:r>
              <a:rPr lang="en-US" sz="2800" dirty="0">
                <a:solidFill>
                  <a:schemeClr val="tx1"/>
                </a:solidFill>
              </a:rPr>
              <a:t> regimens should contain </a:t>
            </a:r>
            <a:r>
              <a:rPr lang="en-US" sz="2800" dirty="0" err="1">
                <a:solidFill>
                  <a:schemeClr val="tx1"/>
                </a:solidFill>
              </a:rPr>
              <a:t>tenofovir</a:t>
            </a:r>
            <a:r>
              <a:rPr lang="en-US" sz="2800" dirty="0">
                <a:solidFill>
                  <a:schemeClr val="tx1"/>
                </a:solidFill>
              </a:rPr>
              <a:t> </a:t>
            </a:r>
            <a:r>
              <a:rPr lang="en-US" sz="2800" dirty="0" err="1">
                <a:solidFill>
                  <a:schemeClr val="tx1"/>
                </a:solidFill>
              </a:rPr>
              <a:t>disoproxil</a:t>
            </a:r>
            <a:r>
              <a:rPr lang="en-US" sz="2800" dirty="0">
                <a:solidFill>
                  <a:schemeClr val="tx1"/>
                </a:solidFill>
              </a:rPr>
              <a:t> </a:t>
            </a:r>
            <a:r>
              <a:rPr lang="en-US" sz="2800" dirty="0" err="1">
                <a:solidFill>
                  <a:schemeClr val="tx1"/>
                </a:solidFill>
              </a:rPr>
              <a:t>fumarate</a:t>
            </a:r>
            <a:r>
              <a:rPr lang="en-US" sz="2800" dirty="0">
                <a:solidFill>
                  <a:schemeClr val="tx1"/>
                </a:solidFill>
              </a:rPr>
              <a:t> (TDF).</a:t>
            </a:r>
          </a:p>
          <a:p>
            <a:pPr lvl="0"/>
            <a:r>
              <a:rPr lang="en-US" sz="2800" dirty="0">
                <a:solidFill>
                  <a:schemeClr val="tx1"/>
                </a:solidFill>
              </a:rPr>
              <a:t>According to the WHO, the following regimens should be considered for use as </a:t>
            </a:r>
            <a:r>
              <a:rPr lang="en-US" sz="2800" dirty="0" smtClean="0">
                <a:solidFill>
                  <a:schemeClr val="tx1"/>
                </a:solidFill>
              </a:rPr>
              <a:t>PrEP</a:t>
            </a:r>
            <a:r>
              <a:rPr lang="en-US" sz="2800" baseline="30000" dirty="0" smtClean="0">
                <a:solidFill>
                  <a:schemeClr val="tx1"/>
                </a:solidFill>
              </a:rPr>
              <a:t>1</a:t>
            </a:r>
            <a:r>
              <a:rPr lang="en-US" sz="2800" dirty="0" smtClean="0">
                <a:solidFill>
                  <a:schemeClr val="tx1"/>
                </a:solidFill>
              </a:rPr>
              <a:t>:</a:t>
            </a:r>
            <a:endParaRPr lang="en-US" sz="2800" dirty="0">
              <a:solidFill>
                <a:schemeClr val="tx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31579052"/>
              </p:ext>
            </p:extLst>
          </p:nvPr>
        </p:nvGraphicFramePr>
        <p:xfrm>
          <a:off x="662075" y="3739566"/>
          <a:ext cx="8119804" cy="1737360"/>
        </p:xfrm>
        <a:graphic>
          <a:graphicData uri="http://schemas.openxmlformats.org/drawingml/2006/table">
            <a:tbl>
              <a:tblPr bandRow="1">
                <a:tableStyleId>{0660B408-B3CF-4A94-85FC-2B1E0A45F4A2}</a:tableStyleId>
              </a:tblPr>
              <a:tblGrid>
                <a:gridCol w="8119804">
                  <a:extLst>
                    <a:ext uri="{9D8B030D-6E8A-4147-A177-3AD203B41FA5}">
                      <a16:colId xmlns:a16="http://schemas.microsoft.com/office/drawing/2014/main" val="20000"/>
                    </a:ext>
                  </a:extLst>
                </a:gridCol>
              </a:tblGrid>
              <a:tr h="480306">
                <a:tc>
                  <a:txBody>
                    <a:bodyPr/>
                    <a:lstStyle/>
                    <a:p>
                      <a:pPr algn="ctr"/>
                      <a:r>
                        <a:rPr lang="en-US" sz="1600" dirty="0" smtClean="0">
                          <a:latin typeface="Garamond"/>
                          <a:cs typeface="Garamond"/>
                        </a:rPr>
                        <a:t>Combined  tablet of </a:t>
                      </a:r>
                      <a:r>
                        <a:rPr lang="en-US" sz="1600" dirty="0" err="1" smtClean="0">
                          <a:latin typeface="Garamond"/>
                          <a:cs typeface="Garamond"/>
                        </a:rPr>
                        <a:t>emtricitabine</a:t>
                      </a:r>
                      <a:r>
                        <a:rPr lang="en-US" sz="1600" dirty="0" smtClean="0">
                          <a:latin typeface="Garamond"/>
                          <a:cs typeface="Garamond"/>
                        </a:rPr>
                        <a:t> (FTC) 200 mg / tenofovir disoproxil</a:t>
                      </a:r>
                      <a:r>
                        <a:rPr lang="en-US" sz="1600" baseline="0" dirty="0" smtClean="0">
                          <a:latin typeface="Garamond"/>
                          <a:cs typeface="Garamond"/>
                        </a:rPr>
                        <a:t> fumarate (TDF) 300 mg PO Daily</a:t>
                      </a:r>
                      <a:endParaRPr lang="en-US" sz="1600" b="1" dirty="0">
                        <a:latin typeface="Garamond"/>
                        <a:cs typeface="Garamond"/>
                      </a:endParaRPr>
                    </a:p>
                  </a:txBody>
                  <a:tcPr/>
                </a:tc>
                <a:extLst>
                  <a:ext uri="{0D108BD9-81ED-4DB2-BD59-A6C34878D82A}">
                    <a16:rowId xmlns:a16="http://schemas.microsoft.com/office/drawing/2014/main" val="10000"/>
                  </a:ext>
                </a:extLst>
              </a:tr>
              <a:tr h="309875">
                <a:tc>
                  <a:txBody>
                    <a:bodyPr/>
                    <a:lstStyle/>
                    <a:p>
                      <a:pPr algn="ctr"/>
                      <a:r>
                        <a:rPr lang="en-US" sz="1600" dirty="0" smtClean="0">
                          <a:latin typeface="Garamond"/>
                          <a:cs typeface="Garamond"/>
                        </a:rPr>
                        <a:t>Combined  tablet of lamivudine (3TC)</a:t>
                      </a:r>
                      <a:r>
                        <a:rPr lang="en-US" sz="1600" baseline="0" dirty="0" smtClean="0">
                          <a:latin typeface="Garamond"/>
                          <a:cs typeface="Garamond"/>
                        </a:rPr>
                        <a:t> 300 mg / tenofovir disoproxil fumarate (TDF) 300 mg PO daily</a:t>
                      </a:r>
                      <a:endParaRPr lang="en-US" sz="1600" b="1" dirty="0">
                        <a:latin typeface="Garamond"/>
                        <a:cs typeface="Garamond"/>
                      </a:endParaRPr>
                    </a:p>
                  </a:txBody>
                  <a:tcPr/>
                </a:tc>
                <a:extLst>
                  <a:ext uri="{0D108BD9-81ED-4DB2-BD59-A6C34878D82A}">
                    <a16:rowId xmlns:a16="http://schemas.microsoft.com/office/drawing/2014/main" val="10001"/>
                  </a:ext>
                </a:extLst>
              </a:tr>
              <a:tr h="309875">
                <a:tc>
                  <a:txBody>
                    <a:bodyPr/>
                    <a:lstStyle/>
                    <a:p>
                      <a:pPr algn="ctr"/>
                      <a:r>
                        <a:rPr lang="en-US" sz="1600" dirty="0" smtClean="0">
                          <a:latin typeface="Garamond"/>
                          <a:cs typeface="Garamond"/>
                        </a:rPr>
                        <a:t>Single-agent</a:t>
                      </a:r>
                      <a:r>
                        <a:rPr lang="en-US" sz="1600" baseline="0" dirty="0" smtClean="0">
                          <a:latin typeface="Garamond"/>
                          <a:cs typeface="Garamond"/>
                        </a:rPr>
                        <a:t> tenofovir disoproxil fumarate (TDF) 300 mg PO daily*</a:t>
                      </a:r>
                    </a:p>
                    <a:p>
                      <a:pPr algn="ctr"/>
                      <a:r>
                        <a:rPr lang="en-US" sz="1600" baseline="0" dirty="0" smtClean="0">
                          <a:latin typeface="Garamond"/>
                          <a:cs typeface="Garamond"/>
                        </a:rPr>
                        <a:t>(*Limited evidence on the use of TDF alone for PrEP for MSM) </a:t>
                      </a:r>
                      <a:endParaRPr lang="en-US" sz="1600" b="1" dirty="0">
                        <a:latin typeface="Garamond"/>
                        <a:cs typeface="Garamond"/>
                      </a:endParaRPr>
                    </a:p>
                  </a:txBody>
                  <a:tcPr/>
                </a:tc>
                <a:extLst>
                  <a:ext uri="{0D108BD9-81ED-4DB2-BD59-A6C34878D82A}">
                    <a16:rowId xmlns:a16="http://schemas.microsoft.com/office/drawing/2014/main" val="10002"/>
                  </a:ext>
                </a:extLst>
              </a:tr>
            </a:tbl>
          </a:graphicData>
        </a:graphic>
      </p:graphicFrame>
      <p:sp>
        <p:nvSpPr>
          <p:cNvPr id="8" name="TextBox 7"/>
          <p:cNvSpPr txBox="1"/>
          <p:nvPr/>
        </p:nvSpPr>
        <p:spPr>
          <a:xfrm>
            <a:off x="662075" y="5639748"/>
            <a:ext cx="8119804" cy="646331"/>
          </a:xfrm>
          <a:prstGeom prst="rect">
            <a:avLst/>
          </a:prstGeom>
          <a:solidFill>
            <a:srgbClr val="F99D1C"/>
          </a:solidFill>
        </p:spPr>
        <p:txBody>
          <a:bodyPr wrap="square" rtlCol="0">
            <a:spAutoFit/>
          </a:bodyPr>
          <a:lstStyle/>
          <a:p>
            <a:r>
              <a:rPr lang="en-US" dirty="0">
                <a:solidFill>
                  <a:srgbClr val="FFFFFF"/>
                </a:solidFill>
                <a:latin typeface="Garamond" panose="02020404030301010803" pitchFamily="18" charset="0"/>
              </a:rPr>
              <a:t>In </a:t>
            </a:r>
            <a:r>
              <a:rPr lang="en-US" b="1" dirty="0" smtClean="0">
                <a:solidFill>
                  <a:srgbClr val="FFFFFF"/>
                </a:solidFill>
                <a:latin typeface="Garamond" panose="02020404030301010803" pitchFamily="18" charset="0"/>
              </a:rPr>
              <a:t>&lt;insert country name&gt; </a:t>
            </a:r>
            <a:r>
              <a:rPr lang="en-US" dirty="0">
                <a:solidFill>
                  <a:srgbClr val="FFFFFF"/>
                </a:solidFill>
                <a:latin typeface="Garamond" panose="02020404030301010803" pitchFamily="18" charset="0"/>
              </a:rPr>
              <a:t>the available recommended PrEP regimens include: </a:t>
            </a:r>
            <a:r>
              <a:rPr lang="en-US" b="1" dirty="0" smtClean="0">
                <a:solidFill>
                  <a:srgbClr val="FFFFFF"/>
                </a:solidFill>
                <a:latin typeface="Garamond" panose="02020404030301010803" pitchFamily="18" charset="0"/>
              </a:rPr>
              <a:t>&lt;insert available regimen&gt;</a:t>
            </a:r>
            <a:endParaRPr lang="en-US" b="1" dirty="0">
              <a:solidFill>
                <a:srgbClr val="FFFFFF"/>
              </a:solidFill>
              <a:latin typeface="Garamond" panose="02020404030301010803" pitchFamily="18" charset="0"/>
            </a:endParaRPr>
          </a:p>
        </p:txBody>
      </p:sp>
      <p:sp>
        <p:nvSpPr>
          <p:cNvPr id="9" name="Rectangle 8"/>
          <p:cNvSpPr/>
          <p:nvPr/>
        </p:nvSpPr>
        <p:spPr>
          <a:xfrm>
            <a:off x="256684" y="6356350"/>
            <a:ext cx="8578432" cy="276999"/>
          </a:xfrm>
          <a:prstGeom prst="rect">
            <a:avLst/>
          </a:prstGeom>
        </p:spPr>
        <p:txBody>
          <a:bodyPr wrap="square">
            <a:spAutoFit/>
          </a:bodyPr>
          <a:lstStyle/>
          <a:p>
            <a:r>
              <a:rPr lang="en-US" sz="1200" dirty="0" smtClean="0">
                <a:solidFill>
                  <a:schemeClr val="bg1">
                    <a:lumMod val="50000"/>
                  </a:schemeClr>
                </a:solidFill>
                <a:latin typeface="Garamond" panose="02020404030301010803" pitchFamily="18" charset="0"/>
              </a:rPr>
              <a:t>WHO (2016) </a:t>
            </a:r>
            <a:r>
              <a:rPr lang="en-US" sz="1200" dirty="0">
                <a:solidFill>
                  <a:schemeClr val="bg1">
                    <a:lumMod val="50000"/>
                  </a:schemeClr>
                </a:solidFill>
                <a:latin typeface="Garamond" panose="02020404030301010803" pitchFamily="18" charset="0"/>
              </a:rPr>
              <a:t>Consolidated guidelines on the use of antiretroviral drugs for treating and preventing HIV </a:t>
            </a:r>
            <a:r>
              <a:rPr lang="en-US" sz="1200" dirty="0" smtClean="0">
                <a:solidFill>
                  <a:schemeClr val="bg1">
                    <a:lumMod val="50000"/>
                  </a:schemeClr>
                </a:solidFill>
                <a:latin typeface="Garamond" panose="02020404030301010803" pitchFamily="18" charset="0"/>
              </a:rPr>
              <a:t>infection.</a:t>
            </a:r>
          </a:p>
        </p:txBody>
      </p:sp>
      <p:sp>
        <p:nvSpPr>
          <p:cNvPr id="10"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34</a:t>
            </a:fld>
            <a:endParaRPr lang="en-US" dirty="0"/>
          </a:p>
        </p:txBody>
      </p:sp>
    </p:spTree>
    <p:extLst>
      <p:ext uri="{BB962C8B-B14F-4D97-AF65-F5344CB8AC3E}">
        <p14:creationId xmlns:p14="http://schemas.microsoft.com/office/powerpoint/2010/main" val="30255076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200" dirty="0" smtClean="0"/>
              <a:t>PrEP Side Effects: Reports from RCTs</a:t>
            </a:r>
            <a:endParaRPr lang="en-US" sz="4200" dirty="0"/>
          </a:p>
        </p:txBody>
      </p:sp>
      <p:sp>
        <p:nvSpPr>
          <p:cNvPr id="3" name="Content Placeholder 2"/>
          <p:cNvSpPr>
            <a:spLocks noGrp="1"/>
          </p:cNvSpPr>
          <p:nvPr>
            <p:ph sz="quarter" idx="10"/>
          </p:nvPr>
        </p:nvSpPr>
        <p:spPr/>
        <p:txBody>
          <a:bodyPr>
            <a:normAutofit lnSpcReduction="10000"/>
          </a:bodyPr>
          <a:lstStyle/>
          <a:p>
            <a:r>
              <a:rPr lang="en-US" dirty="0">
                <a:solidFill>
                  <a:schemeClr val="tx1"/>
                </a:solidFill>
              </a:rPr>
              <a:t>In clinical trials, approximately </a:t>
            </a:r>
            <a:r>
              <a:rPr lang="en-US" b="1" dirty="0" smtClean="0">
                <a:solidFill>
                  <a:schemeClr val="tx1"/>
                </a:solidFill>
              </a:rPr>
              <a:t>10</a:t>
            </a:r>
            <a:r>
              <a:rPr lang="en-US" b="1" dirty="0">
                <a:solidFill>
                  <a:schemeClr val="tx1"/>
                </a:solidFill>
              </a:rPr>
              <a:t>% </a:t>
            </a:r>
            <a:r>
              <a:rPr lang="en-US" dirty="0">
                <a:solidFill>
                  <a:schemeClr val="tx1"/>
                </a:solidFill>
              </a:rPr>
              <a:t>of participants experienced </a:t>
            </a:r>
            <a:r>
              <a:rPr lang="en-US" dirty="0" smtClean="0">
                <a:solidFill>
                  <a:schemeClr val="tx1"/>
                </a:solidFill>
              </a:rPr>
              <a:t>side-effects. </a:t>
            </a:r>
          </a:p>
          <a:p>
            <a:pPr lvl="1"/>
            <a:r>
              <a:rPr lang="en-US" dirty="0" smtClean="0">
                <a:solidFill>
                  <a:schemeClr val="tx1"/>
                </a:solidFill>
              </a:rPr>
              <a:t>The side-effects were mild and short-term, and did not persist beyond the first month.  </a:t>
            </a:r>
          </a:p>
          <a:p>
            <a:r>
              <a:rPr lang="en-US" b="1" dirty="0">
                <a:solidFill>
                  <a:schemeClr val="tx1"/>
                </a:solidFill>
              </a:rPr>
              <a:t>S</a:t>
            </a:r>
            <a:r>
              <a:rPr lang="en-US" b="1" dirty="0" smtClean="0">
                <a:solidFill>
                  <a:schemeClr val="tx1"/>
                </a:solidFill>
              </a:rPr>
              <a:t>ide effects may include: </a:t>
            </a:r>
          </a:p>
          <a:p>
            <a:pPr lvl="1"/>
            <a:r>
              <a:rPr lang="en-US" dirty="0">
                <a:solidFill>
                  <a:schemeClr val="tx1"/>
                </a:solidFill>
              </a:rPr>
              <a:t>G</a:t>
            </a:r>
            <a:r>
              <a:rPr lang="en-US" dirty="0" smtClean="0">
                <a:solidFill>
                  <a:schemeClr val="tx1"/>
                </a:solidFill>
              </a:rPr>
              <a:t>astrointestinal (GI) side-effects (nausea/vomiting/abdominal pain).</a:t>
            </a:r>
          </a:p>
          <a:p>
            <a:pPr lvl="1"/>
            <a:r>
              <a:rPr lang="en-US" dirty="0">
                <a:solidFill>
                  <a:schemeClr val="tx1"/>
                </a:solidFill>
              </a:rPr>
              <a:t>C</a:t>
            </a:r>
            <a:r>
              <a:rPr lang="en-US" dirty="0" smtClean="0">
                <a:solidFill>
                  <a:schemeClr val="tx1"/>
                </a:solidFill>
              </a:rPr>
              <a:t>reatinine elevation (typically reversible).</a:t>
            </a:r>
          </a:p>
          <a:p>
            <a:pPr lvl="1"/>
            <a:r>
              <a:rPr lang="en-US" dirty="0">
                <a:solidFill>
                  <a:schemeClr val="tx1"/>
                </a:solidFill>
              </a:rPr>
              <a:t>L</a:t>
            </a:r>
            <a:r>
              <a:rPr lang="en-US" dirty="0" smtClean="0">
                <a:solidFill>
                  <a:schemeClr val="tx1"/>
                </a:solidFill>
              </a:rPr>
              <a:t>oss of bone mineral density; recovers after stopping </a:t>
            </a:r>
            <a:r>
              <a:rPr lang="en-US" dirty="0" err="1" smtClean="0">
                <a:solidFill>
                  <a:schemeClr val="tx1"/>
                </a:solidFill>
              </a:rPr>
              <a:t>PrEP.</a:t>
            </a:r>
            <a:endParaRPr lang="en-US" dirty="0" smtClean="0">
              <a:solidFill>
                <a:schemeClr val="tx1"/>
              </a:solidFill>
            </a:endParaRPr>
          </a:p>
          <a:p>
            <a:pPr marL="457200" lvl="1" indent="0">
              <a:buNone/>
            </a:pPr>
            <a:endParaRPr lang="en-US" dirty="0" smtClean="0">
              <a:solidFill>
                <a:schemeClr val="tx1"/>
              </a:solidFill>
            </a:endParaRPr>
          </a:p>
        </p:txBody>
      </p:sp>
      <p:sp>
        <p:nvSpPr>
          <p:cNvPr id="6"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35</a:t>
            </a:fld>
            <a:endParaRPr lang="en-US" dirty="0"/>
          </a:p>
        </p:txBody>
      </p:sp>
    </p:spTree>
    <p:extLst>
      <p:ext uri="{BB962C8B-B14F-4D97-AF65-F5344CB8AC3E}">
        <p14:creationId xmlns:p14="http://schemas.microsoft.com/office/powerpoint/2010/main" val="38483771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80000"/>
              </a:lnSpc>
            </a:pPr>
            <a:r>
              <a:rPr lang="en-US" sz="3400" dirty="0" smtClean="0"/>
              <a:t>Side-effects Reported from </a:t>
            </a:r>
            <a:r>
              <a:rPr lang="en-US" sz="3400" dirty="0" err="1" smtClean="0"/>
              <a:t>iPrEx</a:t>
            </a:r>
            <a:r>
              <a:rPr lang="en-US" sz="3400" dirty="0" smtClean="0"/>
              <a:t> Open-Label Extension (</a:t>
            </a:r>
            <a:r>
              <a:rPr lang="en-US" sz="3400" dirty="0" err="1" smtClean="0"/>
              <a:t>iPrEx</a:t>
            </a:r>
            <a:r>
              <a:rPr lang="en-US" sz="3400" dirty="0" smtClean="0"/>
              <a:t> OLE): </a:t>
            </a:r>
            <a:r>
              <a:rPr lang="en-US" sz="3400" b="1" dirty="0" smtClean="0"/>
              <a:t>Observational study </a:t>
            </a:r>
            <a:endParaRPr lang="en-US" sz="3400" b="1" dirty="0"/>
          </a:p>
        </p:txBody>
      </p:sp>
      <p:sp>
        <p:nvSpPr>
          <p:cNvPr id="3" name="Content Placeholder 2"/>
          <p:cNvSpPr>
            <a:spLocks noGrp="1"/>
          </p:cNvSpPr>
          <p:nvPr>
            <p:ph sz="quarter" idx="10"/>
          </p:nvPr>
        </p:nvSpPr>
        <p:spPr/>
        <p:txBody>
          <a:bodyPr>
            <a:normAutofit fontScale="92500"/>
          </a:bodyPr>
          <a:lstStyle/>
          <a:p>
            <a:r>
              <a:rPr lang="en-US" sz="2600" dirty="0" err="1" smtClean="0">
                <a:solidFill>
                  <a:schemeClr val="tx1"/>
                </a:solidFill>
              </a:rPr>
              <a:t>iPrEx</a:t>
            </a:r>
            <a:r>
              <a:rPr lang="en-US" sz="2600" dirty="0" smtClean="0">
                <a:solidFill>
                  <a:schemeClr val="tx1"/>
                </a:solidFill>
              </a:rPr>
              <a:t> OLE  </a:t>
            </a:r>
            <a:r>
              <a:rPr lang="en-US" sz="2600" dirty="0">
                <a:solidFill>
                  <a:schemeClr val="tx1"/>
                </a:solidFill>
              </a:rPr>
              <a:t>multi-site PrEP cohort taking daily oral </a:t>
            </a:r>
            <a:r>
              <a:rPr lang="en-US" sz="2600" dirty="0" smtClean="0">
                <a:solidFill>
                  <a:schemeClr val="tx1"/>
                </a:solidFill>
              </a:rPr>
              <a:t>TDF/FTC: </a:t>
            </a:r>
          </a:p>
          <a:p>
            <a:pPr lvl="1"/>
            <a:r>
              <a:rPr lang="en-US" sz="2600" dirty="0" smtClean="0">
                <a:solidFill>
                  <a:schemeClr val="tx1"/>
                </a:solidFill>
              </a:rPr>
              <a:t>39% of participants reported any PrEP-related (mainly mild) side effects.</a:t>
            </a:r>
          </a:p>
          <a:p>
            <a:pPr lvl="1"/>
            <a:r>
              <a:rPr lang="en-US" sz="2600" dirty="0" smtClean="0">
                <a:solidFill>
                  <a:schemeClr val="tx1"/>
                </a:solidFill>
              </a:rPr>
              <a:t> A </a:t>
            </a:r>
            <a:r>
              <a:rPr lang="en-US" sz="2600" b="1" dirty="0" smtClean="0">
                <a:solidFill>
                  <a:schemeClr val="tx1"/>
                </a:solidFill>
              </a:rPr>
              <a:t>“start-up syndrome” has been reported: </a:t>
            </a:r>
          </a:p>
          <a:p>
            <a:pPr lvl="2"/>
            <a:r>
              <a:rPr lang="en-US" sz="1800" dirty="0" smtClean="0">
                <a:solidFill>
                  <a:schemeClr val="tx1"/>
                </a:solidFill>
              </a:rPr>
              <a:t>GI symptoms (nausea, flatulence, diarrhea, abdominal pain, vomiting), headaches, skin problems/itching. </a:t>
            </a:r>
            <a:endParaRPr lang="en-US" sz="2600" dirty="0" smtClean="0">
              <a:solidFill>
                <a:schemeClr val="tx1"/>
              </a:solidFill>
            </a:endParaRPr>
          </a:p>
          <a:p>
            <a:r>
              <a:rPr lang="en-US" sz="2600" dirty="0" smtClean="0">
                <a:solidFill>
                  <a:schemeClr val="tx1"/>
                </a:solidFill>
              </a:rPr>
              <a:t>The “start-up syndrome” is transient but can influence adherence: </a:t>
            </a:r>
          </a:p>
          <a:p>
            <a:pPr lvl="1"/>
            <a:r>
              <a:rPr lang="en-US" sz="2600" dirty="0" smtClean="0">
                <a:solidFill>
                  <a:schemeClr val="tx1"/>
                </a:solidFill>
              </a:rPr>
              <a:t>Side-effects among PrEP users peaked around month one and symptoms resolved by month three.</a:t>
            </a:r>
          </a:p>
          <a:p>
            <a:r>
              <a:rPr lang="en-US" sz="2600" dirty="0" smtClean="0">
                <a:solidFill>
                  <a:schemeClr val="tx1"/>
                </a:solidFill>
              </a:rPr>
              <a:t>Adherence counseling </a:t>
            </a:r>
            <a:r>
              <a:rPr lang="en-US" sz="2600" dirty="0">
                <a:solidFill>
                  <a:schemeClr val="tx1"/>
                </a:solidFill>
              </a:rPr>
              <a:t>should focus </a:t>
            </a:r>
            <a:r>
              <a:rPr lang="en-US" sz="2600" dirty="0" smtClean="0">
                <a:solidFill>
                  <a:schemeClr val="tx1"/>
                </a:solidFill>
              </a:rPr>
              <a:t>on the </a:t>
            </a:r>
            <a:r>
              <a:rPr lang="en-US" sz="2600" u="sng" dirty="0">
                <a:solidFill>
                  <a:schemeClr val="tx1"/>
                </a:solidFill>
              </a:rPr>
              <a:t>transient</a:t>
            </a:r>
            <a:r>
              <a:rPr lang="en-US" sz="2600" dirty="0">
                <a:solidFill>
                  <a:schemeClr val="tx1"/>
                </a:solidFill>
              </a:rPr>
              <a:t> nature of a “start-up </a:t>
            </a:r>
            <a:r>
              <a:rPr lang="en-US" sz="2600" dirty="0" smtClean="0">
                <a:solidFill>
                  <a:schemeClr val="tx1"/>
                </a:solidFill>
              </a:rPr>
              <a:t>syndrome”.</a:t>
            </a:r>
          </a:p>
          <a:p>
            <a:endParaRPr lang="en-US" sz="1800" dirty="0" smtClean="0">
              <a:solidFill>
                <a:schemeClr val="tx1"/>
              </a:solidFill>
            </a:endParaRPr>
          </a:p>
          <a:p>
            <a:endParaRPr lang="en-US" sz="1800" dirty="0"/>
          </a:p>
        </p:txBody>
      </p:sp>
      <p:sp>
        <p:nvSpPr>
          <p:cNvPr id="8"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36</a:t>
            </a:fld>
            <a:endParaRPr lang="en-US" dirty="0"/>
          </a:p>
        </p:txBody>
      </p:sp>
    </p:spTree>
    <p:extLst>
      <p:ext uri="{BB962C8B-B14F-4D97-AF65-F5344CB8AC3E}">
        <p14:creationId xmlns:p14="http://schemas.microsoft.com/office/powerpoint/2010/main" val="24228498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70000"/>
              </a:lnSpc>
            </a:pPr>
            <a:r>
              <a:rPr lang="en-US" sz="4000" dirty="0" smtClean="0"/>
              <a:t>Will PrEP users engage in more </a:t>
            </a:r>
            <a:br>
              <a:rPr lang="en-US" sz="4000" dirty="0" smtClean="0"/>
            </a:br>
            <a:r>
              <a:rPr lang="en-US" sz="4000" dirty="0" smtClean="0"/>
              <a:t>risk behaviors? </a:t>
            </a:r>
            <a:endParaRPr lang="en-US" sz="4000" dirty="0"/>
          </a:p>
        </p:txBody>
      </p:sp>
      <p:sp>
        <p:nvSpPr>
          <p:cNvPr id="3" name="Content Placeholder 2"/>
          <p:cNvSpPr>
            <a:spLocks noGrp="1"/>
          </p:cNvSpPr>
          <p:nvPr>
            <p:ph sz="quarter" idx="10"/>
          </p:nvPr>
        </p:nvSpPr>
        <p:spPr/>
        <p:txBody>
          <a:bodyPr>
            <a:normAutofit/>
          </a:bodyPr>
          <a:lstStyle/>
          <a:p>
            <a:r>
              <a:rPr lang="en-US" sz="2800" dirty="0" smtClean="0">
                <a:solidFill>
                  <a:schemeClr val="tx1"/>
                </a:solidFill>
              </a:rPr>
              <a:t>Will PrEP </a:t>
            </a:r>
            <a:r>
              <a:rPr lang="en-US" sz="2800" dirty="0">
                <a:solidFill>
                  <a:schemeClr val="tx1"/>
                </a:solidFill>
              </a:rPr>
              <a:t>encourage people to </a:t>
            </a:r>
            <a:r>
              <a:rPr lang="en-US" sz="2800" dirty="0" smtClean="0">
                <a:solidFill>
                  <a:schemeClr val="tx1"/>
                </a:solidFill>
              </a:rPr>
              <a:t>use condoms </a:t>
            </a:r>
            <a:r>
              <a:rPr lang="en-US" sz="2800" dirty="0">
                <a:solidFill>
                  <a:schemeClr val="tx1"/>
                </a:solidFill>
              </a:rPr>
              <a:t>less </a:t>
            </a:r>
            <a:r>
              <a:rPr lang="en-US" sz="2800" dirty="0" smtClean="0">
                <a:solidFill>
                  <a:schemeClr val="tx1"/>
                </a:solidFill>
              </a:rPr>
              <a:t>often or </a:t>
            </a:r>
            <a:r>
              <a:rPr lang="en-US" sz="2800" dirty="0">
                <a:solidFill>
                  <a:schemeClr val="tx1"/>
                </a:solidFill>
              </a:rPr>
              <a:t>to have more sexual </a:t>
            </a:r>
            <a:r>
              <a:rPr lang="en-US" sz="2800" dirty="0" smtClean="0">
                <a:solidFill>
                  <a:schemeClr val="tx1"/>
                </a:solidFill>
              </a:rPr>
              <a:t>partners – i.e. “risk </a:t>
            </a:r>
            <a:r>
              <a:rPr lang="en-US" sz="2800" dirty="0">
                <a:solidFill>
                  <a:schemeClr val="tx1"/>
                </a:solidFill>
              </a:rPr>
              <a:t>c</a:t>
            </a:r>
            <a:r>
              <a:rPr lang="en-US" sz="2800" dirty="0" smtClean="0">
                <a:solidFill>
                  <a:schemeClr val="tx1"/>
                </a:solidFill>
              </a:rPr>
              <a:t>ompensation”?</a:t>
            </a:r>
          </a:p>
          <a:p>
            <a:pPr lvl="1"/>
            <a:r>
              <a:rPr lang="en-US" dirty="0" smtClean="0">
                <a:solidFill>
                  <a:schemeClr val="tx1"/>
                </a:solidFill>
              </a:rPr>
              <a:t>There was </a:t>
            </a:r>
            <a:r>
              <a:rPr lang="en-US" b="1" dirty="0" smtClean="0">
                <a:solidFill>
                  <a:schemeClr val="tx1"/>
                </a:solidFill>
              </a:rPr>
              <a:t>no </a:t>
            </a:r>
            <a:r>
              <a:rPr lang="en-US" dirty="0" smtClean="0">
                <a:solidFill>
                  <a:schemeClr val="tx1"/>
                </a:solidFill>
              </a:rPr>
              <a:t>evidence of this in clinical trials.</a:t>
            </a:r>
            <a:r>
              <a:rPr lang="en-US" sz="1600" baseline="30000" dirty="0" smtClean="0">
                <a:solidFill>
                  <a:schemeClr val="tx1"/>
                </a:solidFill>
              </a:rPr>
              <a:t>   </a:t>
            </a:r>
            <a:endParaRPr lang="en-US" sz="1600" dirty="0" smtClean="0">
              <a:solidFill>
                <a:schemeClr val="tx1"/>
              </a:solidFill>
            </a:endParaRPr>
          </a:p>
          <a:p>
            <a:pPr lvl="1"/>
            <a:r>
              <a:rPr lang="en-US" dirty="0" smtClean="0">
                <a:solidFill>
                  <a:schemeClr val="tx1"/>
                </a:solidFill>
              </a:rPr>
              <a:t>The PROUD study showed that for participants who were at high risk before initiating PrEP, </a:t>
            </a:r>
            <a:r>
              <a:rPr lang="en-US" b="1" dirty="0" smtClean="0">
                <a:solidFill>
                  <a:schemeClr val="tx1"/>
                </a:solidFill>
              </a:rPr>
              <a:t>sexual behavior remained unchanged</a:t>
            </a:r>
            <a:r>
              <a:rPr lang="en-US" dirty="0" smtClean="0">
                <a:solidFill>
                  <a:schemeClr val="tx1"/>
                </a:solidFill>
              </a:rPr>
              <a:t> whether or not participants received </a:t>
            </a:r>
            <a:r>
              <a:rPr lang="en-US" dirty="0" err="1" smtClean="0">
                <a:solidFill>
                  <a:schemeClr val="tx1"/>
                </a:solidFill>
              </a:rPr>
              <a:t>PrEP.</a:t>
            </a:r>
            <a:endParaRPr lang="en-US" dirty="0" smtClean="0">
              <a:solidFill>
                <a:schemeClr val="tx1"/>
              </a:solidFill>
            </a:endParaRPr>
          </a:p>
        </p:txBody>
      </p:sp>
      <p:sp>
        <p:nvSpPr>
          <p:cNvPr id="7"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37</a:t>
            </a:fld>
            <a:endParaRPr lang="en-US" dirty="0"/>
          </a:p>
        </p:txBody>
      </p:sp>
    </p:spTree>
    <p:extLst>
      <p:ext uri="{BB962C8B-B14F-4D97-AF65-F5344CB8AC3E}">
        <p14:creationId xmlns:p14="http://schemas.microsoft.com/office/powerpoint/2010/main" val="19659493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70000"/>
              </a:lnSpc>
            </a:pPr>
            <a:r>
              <a:rPr lang="en-US" sz="4000" dirty="0" smtClean="0"/>
              <a:t>Will PrEP lead to more </a:t>
            </a:r>
            <a:br>
              <a:rPr lang="en-US" sz="4000" dirty="0" smtClean="0"/>
            </a:br>
            <a:r>
              <a:rPr lang="en-US" sz="4000" dirty="0" smtClean="0"/>
              <a:t>HIV drug resistance (HIVDR)?</a:t>
            </a:r>
            <a:endParaRPr lang="en-US" sz="4000" dirty="0"/>
          </a:p>
        </p:txBody>
      </p:sp>
      <p:sp>
        <p:nvSpPr>
          <p:cNvPr id="3" name="Content Placeholder 2"/>
          <p:cNvSpPr>
            <a:spLocks noGrp="1"/>
          </p:cNvSpPr>
          <p:nvPr>
            <p:ph sz="quarter" idx="10"/>
          </p:nvPr>
        </p:nvSpPr>
        <p:spPr/>
        <p:txBody>
          <a:bodyPr>
            <a:normAutofit fontScale="85000" lnSpcReduction="10000"/>
          </a:bodyPr>
          <a:lstStyle/>
          <a:p>
            <a:r>
              <a:rPr lang="en-US" dirty="0">
                <a:solidFill>
                  <a:schemeClr val="tx1"/>
                </a:solidFill>
              </a:rPr>
              <a:t>HIVDR </a:t>
            </a:r>
            <a:r>
              <a:rPr lang="en-US" dirty="0" smtClean="0">
                <a:solidFill>
                  <a:schemeClr val="tx1"/>
                </a:solidFill>
              </a:rPr>
              <a:t>in PrEP users was </a:t>
            </a:r>
            <a:r>
              <a:rPr lang="en-US" b="1" dirty="0">
                <a:solidFill>
                  <a:schemeClr val="tx1"/>
                </a:solidFill>
              </a:rPr>
              <a:t>rare</a:t>
            </a:r>
            <a:r>
              <a:rPr lang="en-US" dirty="0">
                <a:solidFill>
                  <a:schemeClr val="tx1"/>
                </a:solidFill>
              </a:rPr>
              <a:t> in clinical trials</a:t>
            </a:r>
            <a:r>
              <a:rPr lang="en-US" dirty="0" smtClean="0">
                <a:solidFill>
                  <a:schemeClr val="tx1"/>
                </a:solidFill>
              </a:rPr>
              <a:t>!</a:t>
            </a:r>
          </a:p>
          <a:p>
            <a:pPr lvl="1"/>
            <a:r>
              <a:rPr lang="en-US" dirty="0" smtClean="0">
                <a:solidFill>
                  <a:schemeClr val="tx1"/>
                </a:solidFill>
              </a:rPr>
              <a:t>HIVDR occurred mostly in cases where the person had undiagnosed HIV infection at the time of starting </a:t>
            </a:r>
            <a:r>
              <a:rPr lang="en-US" dirty="0" err="1" smtClean="0">
                <a:solidFill>
                  <a:schemeClr val="tx1"/>
                </a:solidFill>
              </a:rPr>
              <a:t>PrEP.</a:t>
            </a:r>
            <a:endParaRPr lang="en-US" dirty="0">
              <a:solidFill>
                <a:schemeClr val="tx1"/>
              </a:solidFill>
            </a:endParaRPr>
          </a:p>
          <a:p>
            <a:r>
              <a:rPr lang="en-US" dirty="0" smtClean="0">
                <a:solidFill>
                  <a:schemeClr val="tx1"/>
                </a:solidFill>
              </a:rPr>
              <a:t>When </a:t>
            </a:r>
            <a:r>
              <a:rPr lang="en-US" dirty="0">
                <a:solidFill>
                  <a:schemeClr val="tx1"/>
                </a:solidFill>
              </a:rPr>
              <a:t>adherence </a:t>
            </a:r>
            <a:r>
              <a:rPr lang="en-US" dirty="0" smtClean="0">
                <a:solidFill>
                  <a:schemeClr val="tx1"/>
                </a:solidFill>
              </a:rPr>
              <a:t>to PrEP is high and </a:t>
            </a:r>
            <a:r>
              <a:rPr lang="en-US" dirty="0">
                <a:solidFill>
                  <a:schemeClr val="tx1"/>
                </a:solidFill>
              </a:rPr>
              <a:t>HIV </a:t>
            </a:r>
            <a:r>
              <a:rPr lang="en-US" dirty="0" err="1" smtClean="0">
                <a:solidFill>
                  <a:schemeClr val="tx1"/>
                </a:solidFill>
              </a:rPr>
              <a:t>seroconversion</a:t>
            </a:r>
            <a:r>
              <a:rPr lang="en-US" dirty="0" smtClean="0">
                <a:solidFill>
                  <a:schemeClr val="tx1"/>
                </a:solidFill>
              </a:rPr>
              <a:t> does </a:t>
            </a:r>
            <a:r>
              <a:rPr lang="en-US" dirty="0">
                <a:solidFill>
                  <a:schemeClr val="tx1"/>
                </a:solidFill>
              </a:rPr>
              <a:t>not </a:t>
            </a:r>
            <a:r>
              <a:rPr lang="en-US" dirty="0" smtClean="0">
                <a:solidFill>
                  <a:schemeClr val="tx1"/>
                </a:solidFill>
              </a:rPr>
              <a:t>occur, HIVDR will not occur.</a:t>
            </a:r>
          </a:p>
          <a:p>
            <a:r>
              <a:rPr lang="en-US" dirty="0" smtClean="0">
                <a:solidFill>
                  <a:schemeClr val="tx1"/>
                </a:solidFill>
              </a:rPr>
              <a:t>If </a:t>
            </a:r>
            <a:r>
              <a:rPr lang="en-US" dirty="0">
                <a:solidFill>
                  <a:schemeClr val="tx1"/>
                </a:solidFill>
              </a:rPr>
              <a:t>adherence is suboptimal and HIV infection </a:t>
            </a:r>
            <a:r>
              <a:rPr lang="en-US" dirty="0" smtClean="0">
                <a:solidFill>
                  <a:schemeClr val="tx1"/>
                </a:solidFill>
              </a:rPr>
              <a:t>occurs while </a:t>
            </a:r>
            <a:r>
              <a:rPr lang="en-US" dirty="0">
                <a:solidFill>
                  <a:schemeClr val="tx1"/>
                </a:solidFill>
              </a:rPr>
              <a:t>on </a:t>
            </a:r>
            <a:r>
              <a:rPr lang="en-US" dirty="0" smtClean="0">
                <a:solidFill>
                  <a:schemeClr val="tx1"/>
                </a:solidFill>
              </a:rPr>
              <a:t>PrEP, </a:t>
            </a:r>
            <a:r>
              <a:rPr lang="en-US" dirty="0">
                <a:solidFill>
                  <a:schemeClr val="tx1"/>
                </a:solidFill>
              </a:rPr>
              <a:t>there </a:t>
            </a:r>
            <a:r>
              <a:rPr lang="en-US" dirty="0" smtClean="0">
                <a:solidFill>
                  <a:schemeClr val="tx1"/>
                </a:solidFill>
              </a:rPr>
              <a:t>can be a risk of HIVDR.</a:t>
            </a:r>
          </a:p>
          <a:p>
            <a:r>
              <a:rPr lang="en-US" dirty="0" smtClean="0">
                <a:solidFill>
                  <a:schemeClr val="tx1"/>
                </a:solidFill>
              </a:rPr>
              <a:t>Optimal adherence to PrEP is crucial. </a:t>
            </a:r>
          </a:p>
          <a:p>
            <a:pPr lvl="1"/>
            <a:r>
              <a:rPr lang="en-US" dirty="0" smtClean="0">
                <a:solidFill>
                  <a:schemeClr val="tx1"/>
                </a:solidFill>
              </a:rPr>
              <a:t>Health providers </a:t>
            </a:r>
            <a:r>
              <a:rPr lang="en-US" b="1" dirty="0" smtClean="0">
                <a:solidFill>
                  <a:schemeClr val="tx1"/>
                </a:solidFill>
              </a:rPr>
              <a:t>must </a:t>
            </a:r>
            <a:r>
              <a:rPr lang="en-US" dirty="0" smtClean="0">
                <a:solidFill>
                  <a:schemeClr val="tx1"/>
                </a:solidFill>
              </a:rPr>
              <a:t>support and monitor adherence and teach PrEP users to recognize signs/symptoms of acute HIV infection.  </a:t>
            </a:r>
            <a:endParaRPr lang="en-US" dirty="0">
              <a:solidFill>
                <a:schemeClr val="tx1"/>
              </a:solidFill>
            </a:endParaRP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38</a:t>
            </a:fld>
            <a:endParaRPr lang="en-US" dirty="0"/>
          </a:p>
        </p:txBody>
      </p:sp>
    </p:spTree>
    <p:extLst>
      <p:ext uri="{BB962C8B-B14F-4D97-AF65-F5344CB8AC3E}">
        <p14:creationId xmlns:p14="http://schemas.microsoft.com/office/powerpoint/2010/main" val="42472971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sz="quarter" idx="10"/>
          </p:nvPr>
        </p:nvSpPr>
        <p:spPr>
          <a:xfrm>
            <a:off x="431801" y="1612352"/>
            <a:ext cx="8229600" cy="4438650"/>
          </a:xfrm>
        </p:spPr>
        <p:txBody>
          <a:bodyPr/>
          <a:lstStyle/>
          <a:p>
            <a:pPr marL="514350" indent="-514350">
              <a:spcAft>
                <a:spcPts val="400"/>
              </a:spcAft>
              <a:buAutoNum type="arabicPeriod"/>
            </a:pPr>
            <a:r>
              <a:rPr lang="en-US" i="1" dirty="0" smtClean="0">
                <a:solidFill>
                  <a:schemeClr val="tx1"/>
                </a:solidFill>
              </a:rPr>
              <a:t>Does PrEP protect against other STIs?</a:t>
            </a:r>
          </a:p>
          <a:p>
            <a:pPr marL="514350" indent="-514350">
              <a:buAutoNum type="arabicPeriod"/>
            </a:pPr>
            <a:r>
              <a:rPr lang="en-US" i="1" dirty="0" smtClean="0">
                <a:solidFill>
                  <a:schemeClr val="tx1"/>
                </a:solidFill>
              </a:rPr>
              <a:t>What can people do to protect themselves against STIs while they are taking PrEP? What should the package of prevention services include?</a:t>
            </a:r>
          </a:p>
        </p:txBody>
      </p:sp>
      <p:pic>
        <p:nvPicPr>
          <p:cNvPr id="6" name="Picture 14" descr="Image result for question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25" y="4573590"/>
            <a:ext cx="1654175" cy="1778489"/>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39</a:t>
            </a:fld>
            <a:endParaRPr lang="en-US" dirty="0"/>
          </a:p>
        </p:txBody>
      </p:sp>
    </p:spTree>
    <p:extLst>
      <p:ext uri="{BB962C8B-B14F-4D97-AF65-F5344CB8AC3E}">
        <p14:creationId xmlns:p14="http://schemas.microsoft.com/office/powerpoint/2010/main" val="262749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PrEP-Specific </a:t>
            </a:r>
            <a:r>
              <a:rPr lang="en-US" dirty="0"/>
              <a:t>Competencies</a:t>
            </a:r>
          </a:p>
        </p:txBody>
      </p:sp>
      <p:sp>
        <p:nvSpPr>
          <p:cNvPr id="3" name="Content Placeholder 2"/>
          <p:cNvSpPr>
            <a:spLocks noGrp="1"/>
          </p:cNvSpPr>
          <p:nvPr>
            <p:ph sz="quarter" idx="10"/>
          </p:nvPr>
        </p:nvSpPr>
        <p:spPr>
          <a:xfrm>
            <a:off x="457200" y="1397000"/>
            <a:ext cx="8229600" cy="5080000"/>
          </a:xfrm>
        </p:spPr>
        <p:txBody>
          <a:bodyPr>
            <a:noAutofit/>
          </a:bodyPr>
          <a:lstStyle/>
          <a:p>
            <a:pPr marL="0" indent="0">
              <a:buNone/>
            </a:pPr>
            <a:r>
              <a:rPr lang="en-US" sz="2400" b="1" dirty="0">
                <a:solidFill>
                  <a:schemeClr val="tx1"/>
                </a:solidFill>
              </a:rPr>
              <a:t>After completing today’s training program, participants will be able to:</a:t>
            </a:r>
          </a:p>
          <a:p>
            <a:r>
              <a:rPr lang="en-US" sz="2400" dirty="0">
                <a:solidFill>
                  <a:schemeClr val="tx1"/>
                </a:solidFill>
              </a:rPr>
              <a:t>Identify eligible candidates for </a:t>
            </a:r>
            <a:r>
              <a:rPr lang="en-US" sz="2400" dirty="0" err="1">
                <a:solidFill>
                  <a:schemeClr val="tx1"/>
                </a:solidFill>
              </a:rPr>
              <a:t>PrEP.</a:t>
            </a:r>
            <a:endParaRPr lang="en-US" sz="2400" dirty="0">
              <a:solidFill>
                <a:schemeClr val="tx1"/>
              </a:solidFill>
            </a:endParaRPr>
          </a:p>
          <a:p>
            <a:r>
              <a:rPr lang="en-US" sz="2400" dirty="0" smtClean="0">
                <a:solidFill>
                  <a:srgbClr val="000000"/>
                </a:solidFill>
              </a:rPr>
              <a:t>Assess individual risk for HIV.</a:t>
            </a:r>
            <a:endParaRPr lang="en-US" sz="2400" dirty="0">
              <a:solidFill>
                <a:srgbClr val="000000"/>
              </a:solidFill>
            </a:endParaRPr>
          </a:p>
          <a:p>
            <a:r>
              <a:rPr lang="en-US" sz="2400" dirty="0">
                <a:solidFill>
                  <a:srgbClr val="000000"/>
                </a:solidFill>
              </a:rPr>
              <a:t>Educate and counsel PrEP candidates and users</a:t>
            </a:r>
            <a:r>
              <a:rPr lang="en-US" sz="2400" dirty="0" smtClean="0">
                <a:solidFill>
                  <a:srgbClr val="000000"/>
                </a:solidFill>
              </a:rPr>
              <a:t>.</a:t>
            </a:r>
          </a:p>
          <a:p>
            <a:r>
              <a:rPr lang="en-US" sz="2400" dirty="0" smtClean="0">
                <a:solidFill>
                  <a:srgbClr val="000000"/>
                </a:solidFill>
              </a:rPr>
              <a:t>Assess medical eligibility for </a:t>
            </a:r>
            <a:r>
              <a:rPr lang="en-US" sz="2400" dirty="0" err="1" smtClean="0">
                <a:solidFill>
                  <a:srgbClr val="000000"/>
                </a:solidFill>
              </a:rPr>
              <a:t>PrEP.</a:t>
            </a:r>
            <a:endParaRPr lang="en-US" sz="2400" dirty="0">
              <a:solidFill>
                <a:srgbClr val="000000"/>
              </a:solidFill>
            </a:endParaRPr>
          </a:p>
          <a:p>
            <a:pPr lvl="0"/>
            <a:r>
              <a:rPr lang="en-GB" sz="2400" dirty="0" smtClean="0">
                <a:solidFill>
                  <a:schemeClr val="tx1"/>
                </a:solidFill>
              </a:rPr>
              <a:t>Prescribe </a:t>
            </a:r>
            <a:r>
              <a:rPr lang="en-GB" sz="2400" dirty="0" err="1">
                <a:solidFill>
                  <a:schemeClr val="tx1"/>
                </a:solidFill>
              </a:rPr>
              <a:t>PrEP.</a:t>
            </a:r>
            <a:endParaRPr lang="en-US" sz="2400" dirty="0">
              <a:solidFill>
                <a:schemeClr val="tx1"/>
              </a:solidFill>
            </a:endParaRPr>
          </a:p>
          <a:p>
            <a:pPr lvl="0"/>
            <a:r>
              <a:rPr lang="en-GB" sz="2400" dirty="0">
                <a:solidFill>
                  <a:schemeClr val="tx1"/>
                </a:solidFill>
              </a:rPr>
              <a:t>Conduct clinical and laboratory assessments during follow-up </a:t>
            </a:r>
            <a:r>
              <a:rPr lang="en-GB" sz="2400" dirty="0" err="1">
                <a:solidFill>
                  <a:schemeClr val="tx1"/>
                </a:solidFill>
              </a:rPr>
              <a:t>PrEP</a:t>
            </a:r>
            <a:r>
              <a:rPr lang="en-GB" sz="2400" dirty="0">
                <a:solidFill>
                  <a:schemeClr val="tx1"/>
                </a:solidFill>
              </a:rPr>
              <a:t> visits.</a:t>
            </a:r>
            <a:endParaRPr lang="en-US" sz="2400" dirty="0">
              <a:solidFill>
                <a:schemeClr val="tx1"/>
              </a:solidFill>
            </a:endParaRPr>
          </a:p>
          <a:p>
            <a:pPr lvl="0"/>
            <a:r>
              <a:rPr lang="en-US" sz="2400" dirty="0">
                <a:solidFill>
                  <a:schemeClr val="tx1"/>
                </a:solidFill>
              </a:rPr>
              <a:t>Assess PrEP Monitoring and Evaluation tools for </a:t>
            </a:r>
            <a:r>
              <a:rPr lang="en-US" sz="2400" dirty="0" smtClean="0">
                <a:solidFill>
                  <a:schemeClr val="tx1"/>
                </a:solidFill>
              </a:rPr>
              <a:t>local </a:t>
            </a:r>
            <a:r>
              <a:rPr lang="en-US" sz="2400" dirty="0">
                <a:solidFill>
                  <a:schemeClr val="tx1"/>
                </a:solidFill>
              </a:rPr>
              <a:t>use.</a:t>
            </a:r>
          </a:p>
          <a:p>
            <a:pPr lvl="0"/>
            <a:r>
              <a:rPr lang="en-US" sz="2400" dirty="0">
                <a:solidFill>
                  <a:schemeClr val="tx1"/>
                </a:solidFill>
              </a:rPr>
              <a:t>Provide adherence education, counseling and support to PrEP candidates and users. </a:t>
            </a:r>
          </a:p>
        </p:txBody>
      </p:sp>
      <p:sp>
        <p:nvSpPr>
          <p:cNvPr id="4"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4</a:t>
            </a:fld>
            <a:endParaRPr lang="en-US" dirty="0"/>
          </a:p>
        </p:txBody>
      </p:sp>
    </p:spTree>
    <p:extLst>
      <p:ext uri="{BB962C8B-B14F-4D97-AF65-F5344CB8AC3E}">
        <p14:creationId xmlns:p14="http://schemas.microsoft.com/office/powerpoint/2010/main" val="13043938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Does PrEP protect against other </a:t>
            </a:r>
            <a:r>
              <a:rPr lang="en-US" sz="4000" dirty="0" smtClean="0"/>
              <a:t>STI?</a:t>
            </a:r>
            <a:endParaRPr lang="en-US" sz="4000" dirty="0"/>
          </a:p>
        </p:txBody>
      </p:sp>
      <p:sp>
        <p:nvSpPr>
          <p:cNvPr id="3" name="Content Placeholder 2"/>
          <p:cNvSpPr>
            <a:spLocks noGrp="1"/>
          </p:cNvSpPr>
          <p:nvPr>
            <p:ph sz="quarter" idx="10"/>
          </p:nvPr>
        </p:nvSpPr>
        <p:spPr/>
        <p:txBody>
          <a:bodyPr>
            <a:normAutofit fontScale="92500" lnSpcReduction="10000"/>
          </a:bodyPr>
          <a:lstStyle/>
          <a:p>
            <a:r>
              <a:rPr lang="en-US" dirty="0" smtClean="0">
                <a:solidFill>
                  <a:schemeClr val="tx1"/>
                </a:solidFill>
              </a:rPr>
              <a:t>Only condoms </a:t>
            </a:r>
            <a:r>
              <a:rPr lang="en-US" dirty="0">
                <a:solidFill>
                  <a:schemeClr val="tx1"/>
                </a:solidFill>
              </a:rPr>
              <a:t>protect against </a:t>
            </a:r>
            <a:r>
              <a:rPr lang="en-US" dirty="0" smtClean="0">
                <a:solidFill>
                  <a:schemeClr val="tx1"/>
                </a:solidFill>
              </a:rPr>
              <a:t>STI and pregnancy.</a:t>
            </a:r>
            <a:endParaRPr lang="en-US" dirty="0">
              <a:solidFill>
                <a:schemeClr val="tx1"/>
              </a:solidFill>
            </a:endParaRPr>
          </a:p>
          <a:p>
            <a:r>
              <a:rPr lang="en-US" dirty="0">
                <a:solidFill>
                  <a:schemeClr val="tx1"/>
                </a:solidFill>
              </a:rPr>
              <a:t>PrEP protects against HIV and also against </a:t>
            </a:r>
            <a:r>
              <a:rPr lang="en-US" dirty="0" smtClean="0">
                <a:solidFill>
                  <a:schemeClr val="tx1"/>
                </a:solidFill>
              </a:rPr>
              <a:t>herpes simplex </a:t>
            </a:r>
            <a:r>
              <a:rPr lang="en-US" dirty="0">
                <a:solidFill>
                  <a:schemeClr val="tx1"/>
                </a:solidFill>
              </a:rPr>
              <a:t>virus type </a:t>
            </a:r>
            <a:r>
              <a:rPr lang="en-US" dirty="0" smtClean="0">
                <a:solidFill>
                  <a:schemeClr val="tx1"/>
                </a:solidFill>
              </a:rPr>
              <a:t>2 in heterosexual populations.</a:t>
            </a:r>
            <a:r>
              <a:rPr lang="en-US" baseline="30000" dirty="0" smtClean="0">
                <a:solidFill>
                  <a:schemeClr val="tx1"/>
                </a:solidFill>
              </a:rPr>
              <a:t> </a:t>
            </a:r>
            <a:endParaRPr lang="en-US" baseline="30000" dirty="0">
              <a:solidFill>
                <a:schemeClr val="tx1"/>
              </a:solidFill>
            </a:endParaRPr>
          </a:p>
          <a:p>
            <a:r>
              <a:rPr lang="en-US" dirty="0" smtClean="0">
                <a:solidFill>
                  <a:schemeClr val="tx1"/>
                </a:solidFill>
              </a:rPr>
              <a:t>PrEP does </a:t>
            </a:r>
            <a:r>
              <a:rPr lang="en-US" b="1" dirty="0" smtClean="0">
                <a:solidFill>
                  <a:schemeClr val="tx1"/>
                </a:solidFill>
              </a:rPr>
              <a:t>NOT</a:t>
            </a:r>
            <a:r>
              <a:rPr lang="en-US" dirty="0" smtClean="0">
                <a:solidFill>
                  <a:schemeClr val="tx1"/>
                </a:solidFill>
              </a:rPr>
              <a:t> </a:t>
            </a:r>
            <a:r>
              <a:rPr lang="en-US" dirty="0">
                <a:solidFill>
                  <a:schemeClr val="tx1"/>
                </a:solidFill>
              </a:rPr>
              <a:t>protect against </a:t>
            </a:r>
            <a:r>
              <a:rPr lang="en-US" dirty="0" smtClean="0">
                <a:solidFill>
                  <a:schemeClr val="tx1"/>
                </a:solidFill>
              </a:rPr>
              <a:t>syphilis</a:t>
            </a:r>
            <a:r>
              <a:rPr lang="en-US" dirty="0">
                <a:solidFill>
                  <a:schemeClr val="tx1"/>
                </a:solidFill>
              </a:rPr>
              <a:t>, gonorrhea, </a:t>
            </a:r>
            <a:r>
              <a:rPr lang="en-US" dirty="0" smtClean="0">
                <a:solidFill>
                  <a:schemeClr val="tx1"/>
                </a:solidFill>
              </a:rPr>
              <a:t>chlamydia, or human papilloma virus (HPV).</a:t>
            </a:r>
            <a:endParaRPr lang="en-US" dirty="0">
              <a:solidFill>
                <a:schemeClr val="tx1"/>
              </a:solidFill>
            </a:endParaRPr>
          </a:p>
          <a:p>
            <a:r>
              <a:rPr lang="en-US" dirty="0">
                <a:solidFill>
                  <a:schemeClr val="tx1"/>
                </a:solidFill>
              </a:rPr>
              <a:t>PrEP should be provided within a package of </a:t>
            </a:r>
            <a:r>
              <a:rPr lang="en-US" dirty="0" smtClean="0">
                <a:solidFill>
                  <a:schemeClr val="tx1"/>
                </a:solidFill>
              </a:rPr>
              <a:t>prevention services, including</a:t>
            </a:r>
            <a:r>
              <a:rPr lang="en-US" i="1" dirty="0" smtClean="0">
                <a:solidFill>
                  <a:schemeClr val="tx1"/>
                </a:solidFill>
              </a:rPr>
              <a:t> </a:t>
            </a:r>
            <a:r>
              <a:rPr lang="en-US" dirty="0" smtClean="0">
                <a:solidFill>
                  <a:schemeClr val="tx1"/>
                </a:solidFill>
              </a:rPr>
              <a:t>STI </a:t>
            </a:r>
            <a:r>
              <a:rPr lang="en-US" dirty="0">
                <a:solidFill>
                  <a:schemeClr val="tx1"/>
                </a:solidFill>
              </a:rPr>
              <a:t>screening and management, risk reduction counseling, condoms, </a:t>
            </a:r>
            <a:r>
              <a:rPr lang="en-US" dirty="0" smtClean="0">
                <a:solidFill>
                  <a:schemeClr val="tx1"/>
                </a:solidFill>
              </a:rPr>
              <a:t>contraceptives, etc.</a:t>
            </a:r>
            <a:endParaRPr lang="en-US" dirty="0">
              <a:solidFill>
                <a:schemeClr val="tx1"/>
              </a:solidFill>
            </a:endParaRPr>
          </a:p>
          <a:p>
            <a:pPr marL="0" indent="0">
              <a:buNone/>
            </a:pPr>
            <a:endParaRPr lang="en-US" dirty="0"/>
          </a:p>
        </p:txBody>
      </p:sp>
      <p:sp>
        <p:nvSpPr>
          <p:cNvPr id="6"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40</a:t>
            </a:fld>
            <a:endParaRPr lang="en-US" dirty="0"/>
          </a:p>
        </p:txBody>
      </p:sp>
    </p:spTree>
    <p:extLst>
      <p:ext uri="{BB962C8B-B14F-4D97-AF65-F5344CB8AC3E}">
        <p14:creationId xmlns:p14="http://schemas.microsoft.com/office/powerpoint/2010/main" val="41952245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1300" y="1331912"/>
            <a:ext cx="8902700" cy="5526088"/>
          </a:xfrm>
          <a:prstGeom prst="rect">
            <a:avLst/>
          </a:prstGeom>
          <a:solidFill>
            <a:srgbClr val="80B6E6">
              <a:alpha val="48000"/>
            </a:srgb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solidFill>
                <a:schemeClr val="bg1"/>
              </a:solidFill>
            </a:endParaRPr>
          </a:p>
        </p:txBody>
      </p:sp>
      <p:sp>
        <p:nvSpPr>
          <p:cNvPr id="57345" name="Title 1"/>
          <p:cNvSpPr>
            <a:spLocks noGrp="1"/>
          </p:cNvSpPr>
          <p:nvPr>
            <p:ph type="title"/>
          </p:nvPr>
        </p:nvSpPr>
        <p:spPr>
          <a:xfrm>
            <a:off x="457200" y="384175"/>
            <a:ext cx="8229600" cy="858838"/>
          </a:xfrm>
        </p:spPr>
        <p:txBody>
          <a:bodyPr>
            <a:noAutofit/>
          </a:bodyPr>
          <a:lstStyle/>
          <a:p>
            <a:pPr eaLnBrk="1" hangingPunct="1">
              <a:lnSpc>
                <a:spcPct val="70000"/>
              </a:lnSpc>
            </a:pPr>
            <a:r>
              <a:rPr lang="en-US" dirty="0" smtClean="0">
                <a:cs typeface="MS PGothic" pitchFamily="34" charset="-128"/>
              </a:rPr>
              <a:t>Module 1 Summary</a:t>
            </a:r>
            <a:endParaRPr lang="en-GB" dirty="0" smtClean="0">
              <a:cs typeface="MS PGothic" pitchFamily="34" charset="-128"/>
            </a:endParaRPr>
          </a:p>
        </p:txBody>
      </p:sp>
      <p:sp>
        <p:nvSpPr>
          <p:cNvPr id="30723" name="Content Placeholder 2"/>
          <p:cNvSpPr>
            <a:spLocks noGrp="1"/>
          </p:cNvSpPr>
          <p:nvPr>
            <p:ph sz="quarter" idx="10"/>
          </p:nvPr>
        </p:nvSpPr>
        <p:spPr/>
        <p:txBody>
          <a:bodyPr>
            <a:normAutofit fontScale="85000" lnSpcReduction="20000"/>
          </a:bodyPr>
          <a:lstStyle/>
          <a:p>
            <a:pPr marL="0" indent="0" eaLnBrk="1" hangingPunct="1">
              <a:buNone/>
            </a:pPr>
            <a:r>
              <a:rPr lang="en-US" b="1" dirty="0" smtClean="0">
                <a:solidFill>
                  <a:srgbClr val="000000"/>
                </a:solidFill>
                <a:cs typeface="MS PGothic" pitchFamily="34" charset="-128"/>
              </a:rPr>
              <a:t>What we know about PrEP:</a:t>
            </a:r>
          </a:p>
          <a:p>
            <a:pPr eaLnBrk="1" hangingPunct="1">
              <a:buFont typeface="Arial"/>
              <a:buChar char="•"/>
            </a:pPr>
            <a:r>
              <a:rPr lang="en-US" dirty="0" smtClean="0">
                <a:solidFill>
                  <a:srgbClr val="000000"/>
                </a:solidFill>
                <a:cs typeface="MS PGothic" pitchFamily="34" charset="-128"/>
              </a:rPr>
              <a:t>PrEP can be used by HIV uninfected persons to </a:t>
            </a:r>
            <a:r>
              <a:rPr lang="en-US" b="1" dirty="0" smtClean="0">
                <a:solidFill>
                  <a:srgbClr val="000000"/>
                </a:solidFill>
                <a:cs typeface="MS PGothic" pitchFamily="34" charset="-128"/>
              </a:rPr>
              <a:t>reduce</a:t>
            </a:r>
            <a:r>
              <a:rPr lang="en-US" dirty="0" smtClean="0">
                <a:solidFill>
                  <a:srgbClr val="000000"/>
                </a:solidFill>
                <a:cs typeface="MS PGothic" pitchFamily="34" charset="-128"/>
              </a:rPr>
              <a:t> the risk of HIV acquisition.</a:t>
            </a:r>
          </a:p>
          <a:p>
            <a:pPr eaLnBrk="1" hangingPunct="1">
              <a:buFont typeface="Arial"/>
              <a:buChar char="•"/>
            </a:pPr>
            <a:r>
              <a:rPr lang="en-US" dirty="0" smtClean="0">
                <a:solidFill>
                  <a:srgbClr val="000000"/>
                </a:solidFill>
                <a:cs typeface="MS PGothic" pitchFamily="34" charset="-128"/>
              </a:rPr>
              <a:t>Daily oral PrEP with TDF- containing regimens is currently recommended.  </a:t>
            </a:r>
          </a:p>
          <a:p>
            <a:pPr eaLnBrk="1" hangingPunct="1">
              <a:buFont typeface="Arial"/>
              <a:buChar char="•"/>
            </a:pPr>
            <a:r>
              <a:rPr lang="en-US" dirty="0" smtClean="0">
                <a:solidFill>
                  <a:srgbClr val="000000"/>
                </a:solidFill>
                <a:cs typeface="MS PGothic" pitchFamily="34" charset="-128"/>
              </a:rPr>
              <a:t>PrEP should be taken as an </a:t>
            </a:r>
            <a:r>
              <a:rPr lang="en-US" b="1" i="1" dirty="0" smtClean="0">
                <a:solidFill>
                  <a:srgbClr val="000000"/>
                </a:solidFill>
                <a:cs typeface="MS PGothic" pitchFamily="34" charset="-128"/>
              </a:rPr>
              <a:t>additional</a:t>
            </a:r>
            <a:r>
              <a:rPr lang="en-US" dirty="0" smtClean="0">
                <a:solidFill>
                  <a:srgbClr val="000000"/>
                </a:solidFill>
                <a:cs typeface="MS PGothic" pitchFamily="34" charset="-128"/>
              </a:rPr>
              <a:t> prevention intervention. </a:t>
            </a:r>
          </a:p>
          <a:p>
            <a:pPr>
              <a:buFont typeface="Arial"/>
              <a:buChar char="•"/>
            </a:pPr>
            <a:r>
              <a:rPr lang="en-US" dirty="0">
                <a:solidFill>
                  <a:srgbClr val="000000"/>
                </a:solidFill>
                <a:cs typeface="MS PGothic" pitchFamily="34" charset="-128"/>
              </a:rPr>
              <a:t>PrEP is </a:t>
            </a:r>
            <a:r>
              <a:rPr lang="en-US" b="1" dirty="0" smtClean="0">
                <a:solidFill>
                  <a:srgbClr val="000000"/>
                </a:solidFill>
                <a:cs typeface="MS PGothic" pitchFamily="34" charset="-128"/>
              </a:rPr>
              <a:t>effective</a:t>
            </a:r>
            <a:r>
              <a:rPr lang="en-US" dirty="0" smtClean="0">
                <a:solidFill>
                  <a:srgbClr val="000000"/>
                </a:solidFill>
                <a:cs typeface="MS PGothic" pitchFamily="34" charset="-128"/>
              </a:rPr>
              <a:t> if taken correctly and consistently.</a:t>
            </a:r>
          </a:p>
          <a:p>
            <a:pPr>
              <a:buFont typeface="Arial"/>
              <a:buChar char="•"/>
            </a:pPr>
            <a:r>
              <a:rPr lang="en-GB" dirty="0" smtClean="0">
                <a:solidFill>
                  <a:srgbClr val="000000"/>
                </a:solidFill>
                <a:cs typeface="MS PGothic" pitchFamily="34" charset="-128"/>
              </a:rPr>
              <a:t>PrEP can be used by at risk populations, including heterosexual men and women, MSM, SWs, PWIDs, and transgender women among others. </a:t>
            </a:r>
          </a:p>
          <a:p>
            <a:pPr>
              <a:buFont typeface="Arial"/>
              <a:buChar char="•"/>
            </a:pPr>
            <a:r>
              <a:rPr lang="en-GB" dirty="0" smtClean="0">
                <a:solidFill>
                  <a:srgbClr val="000000"/>
                </a:solidFill>
                <a:cs typeface="MS PGothic" pitchFamily="34" charset="-128"/>
              </a:rPr>
              <a:t>PrEP is </a:t>
            </a:r>
            <a:r>
              <a:rPr lang="en-GB" b="1" dirty="0" smtClean="0">
                <a:solidFill>
                  <a:srgbClr val="000000"/>
                </a:solidFill>
                <a:cs typeface="MS PGothic" pitchFamily="34" charset="-128"/>
              </a:rPr>
              <a:t>safe</a:t>
            </a:r>
            <a:r>
              <a:rPr lang="en-GB" dirty="0" smtClean="0">
                <a:solidFill>
                  <a:srgbClr val="000000"/>
                </a:solidFill>
                <a:cs typeface="MS PGothic" pitchFamily="34" charset="-128"/>
              </a:rPr>
              <a:t> and has minimal side effects.</a:t>
            </a:r>
          </a:p>
        </p:txBody>
      </p:sp>
      <p:sp>
        <p:nvSpPr>
          <p:cNvPr id="6"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41</a:t>
            </a:fld>
            <a:endParaRPr lang="en-US" dirty="0"/>
          </a:p>
        </p:txBody>
      </p:sp>
    </p:spTree>
    <p:extLst>
      <p:ext uri="{BB962C8B-B14F-4D97-AF65-F5344CB8AC3E}">
        <p14:creationId xmlns:p14="http://schemas.microsoft.com/office/powerpoint/2010/main" val="29071646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rPr>
              <a:t>MORNING BREAK</a:t>
            </a:r>
            <a:endParaRPr lang="en-US" b="1" dirty="0">
              <a:solidFill>
                <a:srgbClr val="FFFFFF"/>
              </a:solidFill>
            </a:endParaRPr>
          </a:p>
        </p:txBody>
      </p:sp>
      <p:pic>
        <p:nvPicPr>
          <p:cNvPr id="7" name="Picture 6" descr="clock_Artboard 14.png"/>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2503029" y="2095834"/>
            <a:ext cx="4050792" cy="4057316"/>
          </a:xfrm>
          <a:prstGeom prst="rect">
            <a:avLst/>
          </a:prstGeom>
        </p:spPr>
      </p:pic>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42</a:t>
            </a:fld>
            <a:endParaRPr lang="en-US" dirty="0"/>
          </a:p>
        </p:txBody>
      </p:sp>
    </p:spTree>
    <p:extLst>
      <p:ext uri="{BB962C8B-B14F-4D97-AF65-F5344CB8AC3E}">
        <p14:creationId xmlns:p14="http://schemas.microsoft.com/office/powerpoint/2010/main" val="4803329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43</a:t>
            </a:fld>
            <a:endParaRPr lang="en-US" dirty="0"/>
          </a:p>
        </p:txBody>
      </p:sp>
      <p:sp>
        <p:nvSpPr>
          <p:cNvPr id="8" name="TextBox 7"/>
          <p:cNvSpPr txBox="1"/>
          <p:nvPr/>
        </p:nvSpPr>
        <p:spPr>
          <a:xfrm>
            <a:off x="410936" y="360856"/>
            <a:ext cx="8582635" cy="769441"/>
          </a:xfrm>
          <a:prstGeom prst="rect">
            <a:avLst/>
          </a:prstGeom>
          <a:noFill/>
        </p:spPr>
        <p:txBody>
          <a:bodyPr wrap="square" rtlCol="0">
            <a:spAutoFit/>
          </a:bodyPr>
          <a:lstStyle/>
          <a:p>
            <a:pPr algn="ctr"/>
            <a:r>
              <a:rPr lang="en-US" sz="4400" b="1" dirty="0" smtClean="0">
                <a:solidFill>
                  <a:schemeClr val="bg1"/>
                </a:solidFill>
                <a:latin typeface="Arial Narrow"/>
                <a:cs typeface="Arial Narrow"/>
              </a:rPr>
              <a:t>Module 2</a:t>
            </a:r>
            <a:endParaRPr lang="en-US" sz="4400" b="1" dirty="0">
              <a:solidFill>
                <a:schemeClr val="bg1"/>
              </a:solidFill>
              <a:latin typeface="Arial Narrow"/>
              <a:cs typeface="Arial Narrow"/>
            </a:endParaRPr>
          </a:p>
        </p:txBody>
      </p:sp>
      <p:sp>
        <p:nvSpPr>
          <p:cNvPr id="10" name="Pentagon 9"/>
          <p:cNvSpPr/>
          <p:nvPr/>
        </p:nvSpPr>
        <p:spPr>
          <a:xfrm>
            <a:off x="1145627" y="2895600"/>
            <a:ext cx="5454870" cy="977462"/>
          </a:xfrm>
          <a:prstGeom prst="homePlate">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p:cNvSpPr txBox="1"/>
          <p:nvPr/>
        </p:nvSpPr>
        <p:spPr>
          <a:xfrm>
            <a:off x="1338754" y="3138109"/>
            <a:ext cx="4836073" cy="523220"/>
          </a:xfrm>
          <a:prstGeom prst="rect">
            <a:avLst/>
          </a:prstGeom>
          <a:noFill/>
        </p:spPr>
        <p:txBody>
          <a:bodyPr wrap="square" rtlCol="0">
            <a:spAutoFit/>
          </a:bodyPr>
          <a:lstStyle/>
          <a:p>
            <a:r>
              <a:rPr lang="en-US" sz="2800" b="1" dirty="0" smtClean="0">
                <a:solidFill>
                  <a:schemeClr val="bg1"/>
                </a:solidFill>
              </a:rPr>
              <a:t>PrEP Screening and Eligibility</a:t>
            </a:r>
            <a:endParaRPr lang="en-US" sz="2800" b="1" dirty="0">
              <a:solidFill>
                <a:schemeClr val="bg1"/>
              </a:solidFill>
            </a:endParaRPr>
          </a:p>
        </p:txBody>
      </p:sp>
      <p:sp>
        <p:nvSpPr>
          <p:cNvPr id="21" name="TextBox 20"/>
          <p:cNvSpPr txBox="1"/>
          <p:nvPr/>
        </p:nvSpPr>
        <p:spPr>
          <a:xfrm>
            <a:off x="445751" y="2949619"/>
            <a:ext cx="573755" cy="784830"/>
          </a:xfrm>
          <a:prstGeom prst="rect">
            <a:avLst/>
          </a:prstGeom>
          <a:noFill/>
        </p:spPr>
        <p:txBody>
          <a:bodyPr wrap="square" rtlCol="0">
            <a:spAutoFit/>
          </a:bodyPr>
          <a:lstStyle/>
          <a:p>
            <a:r>
              <a:rPr lang="en-US" sz="4500" b="1" dirty="0">
                <a:solidFill>
                  <a:schemeClr val="accent2"/>
                </a:solidFill>
              </a:rPr>
              <a:t>2</a:t>
            </a:r>
          </a:p>
        </p:txBody>
      </p:sp>
    </p:spTree>
    <p:extLst>
      <p:ext uri="{BB962C8B-B14F-4D97-AF65-F5344CB8AC3E}">
        <p14:creationId xmlns:p14="http://schemas.microsoft.com/office/powerpoint/2010/main" val="35184239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cs typeface="Arial Narrow"/>
              </a:rPr>
              <a:t>Module </a:t>
            </a:r>
            <a:r>
              <a:rPr lang="en-US" dirty="0" smtClean="0">
                <a:cs typeface="Arial Narrow"/>
              </a:rPr>
              <a:t>2 </a:t>
            </a:r>
            <a:r>
              <a:rPr lang="en-US" dirty="0">
                <a:cs typeface="Arial Narrow"/>
              </a:rPr>
              <a:t>Learning Objectives</a:t>
            </a:r>
          </a:p>
        </p:txBody>
      </p:sp>
      <p:sp>
        <p:nvSpPr>
          <p:cNvPr id="6" name="Content Placeholder 2"/>
          <p:cNvSpPr>
            <a:spLocks noGrp="1"/>
          </p:cNvSpPr>
          <p:nvPr>
            <p:ph sz="quarter" idx="10"/>
          </p:nvPr>
        </p:nvSpPr>
        <p:spPr>
          <a:xfrm>
            <a:off x="457200" y="1587500"/>
            <a:ext cx="6477000" cy="4889500"/>
          </a:xfrm>
        </p:spPr>
        <p:txBody>
          <a:bodyPr>
            <a:noAutofit/>
          </a:bodyPr>
          <a:lstStyle/>
          <a:p>
            <a:pPr marL="0" indent="0">
              <a:spcAft>
                <a:spcPts val="500"/>
              </a:spcAft>
              <a:buNone/>
            </a:pPr>
            <a:r>
              <a:rPr lang="en-US" sz="2400" b="1" dirty="0">
                <a:solidFill>
                  <a:schemeClr val="tx1"/>
                </a:solidFill>
              </a:rPr>
              <a:t>After completing M</a:t>
            </a:r>
            <a:r>
              <a:rPr lang="en-US" sz="2400" b="1" dirty="0" smtClean="0">
                <a:solidFill>
                  <a:schemeClr val="tx1"/>
                </a:solidFill>
              </a:rPr>
              <a:t>odule </a:t>
            </a:r>
            <a:r>
              <a:rPr lang="en-US" sz="2400" b="1" dirty="0">
                <a:solidFill>
                  <a:schemeClr val="tx1"/>
                </a:solidFill>
              </a:rPr>
              <a:t>2, participants will be </a:t>
            </a:r>
            <a:r>
              <a:rPr lang="en-US" sz="2400" b="1" dirty="0" smtClean="0">
                <a:solidFill>
                  <a:schemeClr val="tx1"/>
                </a:solidFill>
              </a:rPr>
              <a:t>able </a:t>
            </a:r>
            <a:r>
              <a:rPr lang="en-US" sz="2400" b="1" dirty="0">
                <a:solidFill>
                  <a:schemeClr val="tx1"/>
                </a:solidFill>
              </a:rPr>
              <a:t>to:</a:t>
            </a:r>
          </a:p>
          <a:p>
            <a:pPr marL="917575" lvl="1" indent="-457200">
              <a:spcAft>
                <a:spcPts val="500"/>
              </a:spcAft>
              <a:buFont typeface="Arial" panose="020B0604020202020204" pitchFamily="34" charset="0"/>
              <a:buChar char="•"/>
            </a:pPr>
            <a:r>
              <a:rPr lang="en-US" sz="2400" dirty="0" smtClean="0">
                <a:solidFill>
                  <a:srgbClr val="000000"/>
                </a:solidFill>
              </a:rPr>
              <a:t>Name the 5 main </a:t>
            </a:r>
            <a:r>
              <a:rPr lang="en-US" sz="2400" dirty="0">
                <a:solidFill>
                  <a:srgbClr val="000000"/>
                </a:solidFill>
              </a:rPr>
              <a:t>eligibility criteria for </a:t>
            </a:r>
            <a:r>
              <a:rPr lang="en-US" sz="2400" dirty="0" err="1" smtClean="0">
                <a:solidFill>
                  <a:srgbClr val="000000"/>
                </a:solidFill>
              </a:rPr>
              <a:t>PrEP.</a:t>
            </a:r>
            <a:endParaRPr lang="en-US" sz="2400" dirty="0">
              <a:solidFill>
                <a:srgbClr val="000000"/>
              </a:solidFill>
            </a:endParaRPr>
          </a:p>
          <a:p>
            <a:pPr marL="917575" lvl="1" indent="-457200">
              <a:spcAft>
                <a:spcPts val="500"/>
              </a:spcAft>
              <a:buFont typeface="Arial" panose="020B0604020202020204" pitchFamily="34" charset="0"/>
              <a:buChar char="•"/>
            </a:pPr>
            <a:r>
              <a:rPr lang="en-US" sz="2400" dirty="0">
                <a:solidFill>
                  <a:srgbClr val="000000"/>
                </a:solidFill>
              </a:rPr>
              <a:t>Use the standard medical screening form for PrEP eligibility and substantial </a:t>
            </a:r>
            <a:r>
              <a:rPr lang="en-US" sz="2400" dirty="0" smtClean="0">
                <a:solidFill>
                  <a:srgbClr val="000000"/>
                </a:solidFill>
              </a:rPr>
              <a:t>risk.</a:t>
            </a:r>
            <a:endParaRPr lang="en-US" sz="2400" dirty="0">
              <a:solidFill>
                <a:srgbClr val="000000"/>
              </a:solidFill>
            </a:endParaRPr>
          </a:p>
          <a:p>
            <a:pPr marL="917575" lvl="1" indent="-457200">
              <a:spcAft>
                <a:spcPts val="500"/>
              </a:spcAft>
              <a:buFont typeface="Arial" panose="020B0604020202020204" pitchFamily="34" charset="0"/>
              <a:buChar char="•"/>
            </a:pPr>
            <a:r>
              <a:rPr lang="en-US" sz="2400" dirty="0" smtClean="0">
                <a:solidFill>
                  <a:srgbClr val="000000"/>
                </a:solidFill>
              </a:rPr>
              <a:t>Name </a:t>
            </a:r>
            <a:r>
              <a:rPr lang="en-US" sz="2400" dirty="0">
                <a:solidFill>
                  <a:srgbClr val="000000"/>
                </a:solidFill>
              </a:rPr>
              <a:t>the contraindications for </a:t>
            </a:r>
            <a:r>
              <a:rPr lang="en-US" sz="2400" dirty="0" err="1" smtClean="0">
                <a:solidFill>
                  <a:srgbClr val="000000"/>
                </a:solidFill>
              </a:rPr>
              <a:t>PrEP.</a:t>
            </a:r>
            <a:endParaRPr lang="en-US" sz="2400" dirty="0">
              <a:solidFill>
                <a:srgbClr val="000000"/>
              </a:solidFill>
            </a:endParaRPr>
          </a:p>
          <a:p>
            <a:pPr marL="917575" lvl="1" indent="-457200">
              <a:buFont typeface="Arial" panose="020B0604020202020204" pitchFamily="34" charset="0"/>
              <a:buChar char="•"/>
            </a:pPr>
            <a:r>
              <a:rPr lang="en-US" sz="2400" dirty="0">
                <a:solidFill>
                  <a:srgbClr val="000000"/>
                </a:solidFill>
              </a:rPr>
              <a:t>Explain how to exclude acute HIV </a:t>
            </a:r>
            <a:r>
              <a:rPr lang="en-US" sz="2400" dirty="0" smtClean="0">
                <a:solidFill>
                  <a:srgbClr val="000000"/>
                </a:solidFill>
              </a:rPr>
              <a:t>infection.</a:t>
            </a:r>
            <a:endParaRPr lang="en-US" sz="2400" dirty="0">
              <a:solidFill>
                <a:srgbClr val="000000"/>
              </a:solidFill>
            </a:endParaRPr>
          </a:p>
        </p:txBody>
      </p:sp>
      <p:pic>
        <p:nvPicPr>
          <p:cNvPr id="10" name="Picture 9" descr="checklis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1435100"/>
            <a:ext cx="1892808" cy="1895856"/>
          </a:xfrm>
          <a:prstGeom prst="rect">
            <a:avLst/>
          </a:prstGeom>
        </p:spPr>
      </p:pic>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44</a:t>
            </a:fld>
            <a:endParaRPr lang="en-US" dirty="0"/>
          </a:p>
        </p:txBody>
      </p:sp>
    </p:spTree>
    <p:extLst>
      <p:ext uri="{BB962C8B-B14F-4D97-AF65-F5344CB8AC3E}">
        <p14:creationId xmlns:p14="http://schemas.microsoft.com/office/powerpoint/2010/main" val="25084562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Recommendations</a:t>
            </a:r>
            <a:endParaRPr lang="en-US" dirty="0"/>
          </a:p>
        </p:txBody>
      </p:sp>
      <p:sp>
        <p:nvSpPr>
          <p:cNvPr id="4" name="TextBox 3"/>
          <p:cNvSpPr txBox="1">
            <a:spLocks noChangeArrowheads="1"/>
          </p:cNvSpPr>
          <p:nvPr/>
        </p:nvSpPr>
        <p:spPr bwMode="auto">
          <a:xfrm>
            <a:off x="876299" y="1813406"/>
            <a:ext cx="7429501" cy="3585597"/>
          </a:xfrm>
          <a:prstGeom prst="rect">
            <a:avLst/>
          </a:prstGeom>
          <a:noFill/>
          <a:ln w="57150" cmpd="sng">
            <a:solidFill>
              <a:schemeClr val="accent2"/>
            </a:solidFill>
          </a:ln>
          <a:extLst/>
        </p:spPr>
        <p:txBody>
          <a:bodyPr wrap="square" lIns="365760">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endParaRPr lang="en-US" sz="600" dirty="0" smtClean="0">
              <a:solidFill>
                <a:srgbClr val="000000"/>
              </a:solidFill>
              <a:latin typeface="Garamond" panose="02020404030301010803" pitchFamily="18" charset="0"/>
            </a:endParaRPr>
          </a:p>
          <a:p>
            <a:r>
              <a:rPr lang="en-US" sz="3600" dirty="0" smtClean="0">
                <a:solidFill>
                  <a:srgbClr val="000000"/>
                </a:solidFill>
                <a:latin typeface="Garamond" panose="02020404030301010803" pitchFamily="18" charset="0"/>
              </a:rPr>
              <a:t>Oral </a:t>
            </a:r>
            <a:r>
              <a:rPr lang="en-US" sz="3600" dirty="0">
                <a:solidFill>
                  <a:srgbClr val="000000"/>
                </a:solidFill>
                <a:latin typeface="Garamond" panose="02020404030301010803" pitchFamily="18" charset="0"/>
              </a:rPr>
              <a:t>PrEP containing TDF should be offered as an additional prevention choice for people at </a:t>
            </a:r>
            <a:r>
              <a:rPr lang="en-US" sz="3600" b="1" i="1" dirty="0">
                <a:solidFill>
                  <a:srgbClr val="000000"/>
                </a:solidFill>
                <a:latin typeface="Garamond" panose="02020404030301010803" pitchFamily="18" charset="0"/>
              </a:rPr>
              <a:t>substantial risk </a:t>
            </a:r>
            <a:r>
              <a:rPr lang="en-US" sz="3600" dirty="0">
                <a:solidFill>
                  <a:srgbClr val="000000"/>
                </a:solidFill>
                <a:latin typeface="Garamond" panose="02020404030301010803" pitchFamily="18" charset="0"/>
              </a:rPr>
              <a:t>of HIV infection as part of combination HIV prevention </a:t>
            </a:r>
            <a:r>
              <a:rPr lang="en-US" sz="3600" dirty="0" smtClean="0">
                <a:solidFill>
                  <a:srgbClr val="000000"/>
                </a:solidFill>
                <a:latin typeface="Garamond" panose="02020404030301010803" pitchFamily="18" charset="0"/>
              </a:rPr>
              <a:t>approaches.</a:t>
            </a:r>
            <a:r>
              <a:rPr lang="en-US" sz="1600" baseline="74000" dirty="0" smtClean="0">
                <a:solidFill>
                  <a:srgbClr val="000000"/>
                </a:solidFill>
                <a:latin typeface="Garamond" panose="02020404030301010803" pitchFamily="18" charset="0"/>
              </a:rPr>
              <a:t>1</a:t>
            </a:r>
          </a:p>
          <a:p>
            <a:endParaRPr lang="en-US" sz="500" dirty="0">
              <a:solidFill>
                <a:srgbClr val="000000"/>
              </a:solidFill>
              <a:latin typeface="Garamond" panose="02020404030301010803" pitchFamily="18" charset="0"/>
            </a:endParaRPr>
          </a:p>
        </p:txBody>
      </p:sp>
      <p:sp>
        <p:nvSpPr>
          <p:cNvPr id="6" name="Rectangle 5"/>
          <p:cNvSpPr/>
          <p:nvPr/>
        </p:nvSpPr>
        <p:spPr>
          <a:xfrm>
            <a:off x="457200" y="6062314"/>
            <a:ext cx="7414209" cy="584776"/>
          </a:xfrm>
          <a:prstGeom prst="rect">
            <a:avLst/>
          </a:prstGeom>
        </p:spPr>
        <p:txBody>
          <a:bodyPr wrap="square">
            <a:spAutoFit/>
          </a:bodyPr>
          <a:lstStyle/>
          <a:p>
            <a:r>
              <a:rPr lang="en-US" sz="1600" baseline="30000" dirty="0" smtClean="0">
                <a:solidFill>
                  <a:schemeClr val="bg1">
                    <a:lumMod val="50000"/>
                  </a:schemeClr>
                </a:solidFill>
                <a:latin typeface="Garamond" panose="02020404030301010803" pitchFamily="18" charset="0"/>
              </a:rPr>
              <a:t>1 </a:t>
            </a:r>
            <a:r>
              <a:rPr lang="en-US" sz="1600" dirty="0" smtClean="0">
                <a:solidFill>
                  <a:schemeClr val="bg1">
                    <a:lumMod val="50000"/>
                  </a:schemeClr>
                </a:solidFill>
                <a:latin typeface="Garamond" panose="02020404030301010803" pitchFamily="18" charset="0"/>
              </a:rPr>
              <a:t>WHO (2016) </a:t>
            </a:r>
            <a:r>
              <a:rPr lang="en-US" sz="1600" dirty="0">
                <a:solidFill>
                  <a:schemeClr val="bg1">
                    <a:lumMod val="50000"/>
                  </a:schemeClr>
                </a:solidFill>
                <a:latin typeface="Garamond" panose="02020404030301010803" pitchFamily="18" charset="0"/>
              </a:rPr>
              <a:t>Consolidated guidelines on the use of antiretroviral drugs for treating and preventing HIV </a:t>
            </a:r>
            <a:r>
              <a:rPr lang="en-US" sz="1600" dirty="0" smtClean="0">
                <a:solidFill>
                  <a:schemeClr val="bg1">
                    <a:lumMod val="50000"/>
                  </a:schemeClr>
                </a:solidFill>
                <a:latin typeface="Garamond" panose="02020404030301010803" pitchFamily="18" charset="0"/>
              </a:rPr>
              <a:t>infection.2016</a:t>
            </a:r>
          </a:p>
        </p:txBody>
      </p:sp>
      <p:sp>
        <p:nvSpPr>
          <p:cNvPr id="8"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45</a:t>
            </a:fld>
            <a:endParaRPr lang="en-US" dirty="0"/>
          </a:p>
        </p:txBody>
      </p:sp>
    </p:spTree>
    <p:extLst>
      <p:ext uri="{BB962C8B-B14F-4D97-AF65-F5344CB8AC3E}">
        <p14:creationId xmlns:p14="http://schemas.microsoft.com/office/powerpoint/2010/main" val="12784714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sz="quarter" idx="10"/>
          </p:nvPr>
        </p:nvSpPr>
        <p:spPr>
          <a:xfrm>
            <a:off x="457200" y="1781174"/>
            <a:ext cx="8229600" cy="4695825"/>
          </a:xfrm>
        </p:spPr>
        <p:txBody>
          <a:bodyPr/>
          <a:lstStyle/>
          <a:p>
            <a:pPr lvl="0"/>
            <a:r>
              <a:rPr lang="en-US" i="1" dirty="0">
                <a:solidFill>
                  <a:schemeClr val="tx1"/>
                </a:solidFill>
              </a:rPr>
              <a:t>Who should receive PrEP</a:t>
            </a:r>
            <a:r>
              <a:rPr lang="en-US" i="1" dirty="0" smtClean="0">
                <a:solidFill>
                  <a:schemeClr val="tx1"/>
                </a:solidFill>
              </a:rPr>
              <a:t>?</a:t>
            </a:r>
          </a:p>
          <a:p>
            <a:pPr lvl="0"/>
            <a:endParaRPr lang="en-US" sz="1000" i="1" dirty="0" smtClean="0">
              <a:solidFill>
                <a:schemeClr val="tx1"/>
              </a:solidFill>
            </a:endParaRPr>
          </a:p>
          <a:p>
            <a:pPr lvl="0"/>
            <a:r>
              <a:rPr lang="en-US" i="1" dirty="0" smtClean="0">
                <a:solidFill>
                  <a:schemeClr val="tx1"/>
                </a:solidFill>
              </a:rPr>
              <a:t>What are the eligibility criteria for initiating PrEP?</a:t>
            </a:r>
            <a:endParaRPr lang="en-US" i="1" dirty="0">
              <a:solidFill>
                <a:schemeClr val="tx1"/>
              </a:solidFill>
            </a:endParaRPr>
          </a:p>
          <a:p>
            <a:endParaRPr lang="en-US" dirty="0"/>
          </a:p>
        </p:txBody>
      </p:sp>
      <p:pic>
        <p:nvPicPr>
          <p:cNvPr id="6" name="Picture 14" descr="Image result for question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25" y="4136477"/>
            <a:ext cx="1857376" cy="199696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46</a:t>
            </a:fld>
            <a:endParaRPr lang="en-US" dirty="0"/>
          </a:p>
        </p:txBody>
      </p:sp>
    </p:spTree>
    <p:extLst>
      <p:ext uri="{BB962C8B-B14F-4D97-AF65-F5344CB8AC3E}">
        <p14:creationId xmlns:p14="http://schemas.microsoft.com/office/powerpoint/2010/main" val="30747644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Eligibility for PrEP</a:t>
            </a:r>
            <a:endParaRPr lang="en-US" dirty="0"/>
          </a:p>
        </p:txBody>
      </p:sp>
      <p:sp>
        <p:nvSpPr>
          <p:cNvPr id="3" name="Content Placeholder 2"/>
          <p:cNvSpPr>
            <a:spLocks noGrp="1"/>
          </p:cNvSpPr>
          <p:nvPr>
            <p:ph sz="quarter" idx="10"/>
          </p:nvPr>
        </p:nvSpPr>
        <p:spPr/>
        <p:txBody>
          <a:bodyPr/>
          <a:lstStyle/>
          <a:p>
            <a:pPr marL="0" indent="0">
              <a:buNone/>
            </a:pPr>
            <a:r>
              <a:rPr lang="en-US" b="1" dirty="0" smtClean="0">
                <a:solidFill>
                  <a:schemeClr val="tx1"/>
                </a:solidFill>
              </a:rPr>
              <a:t>Eligibility criteria include:</a:t>
            </a:r>
          </a:p>
          <a:p>
            <a:pPr marL="0" indent="0">
              <a:buNone/>
            </a:pPr>
            <a:endParaRPr lang="en-US" dirty="0">
              <a:solidFill>
                <a:schemeClr val="tx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949495701"/>
              </p:ext>
            </p:extLst>
          </p:nvPr>
        </p:nvGraphicFramePr>
        <p:xfrm>
          <a:off x="469367" y="2312071"/>
          <a:ext cx="8227700" cy="3140185"/>
        </p:xfrm>
        <a:graphic>
          <a:graphicData uri="http://schemas.openxmlformats.org/drawingml/2006/table">
            <a:tbl>
              <a:tblPr bandRow="1">
                <a:tableStyleId>{B301B821-A1FF-4177-AEE7-76D212191A09}</a:tableStyleId>
              </a:tblPr>
              <a:tblGrid>
                <a:gridCol w="8227700">
                  <a:extLst>
                    <a:ext uri="{9D8B030D-6E8A-4147-A177-3AD203B41FA5}">
                      <a16:colId xmlns:a16="http://schemas.microsoft.com/office/drawing/2014/main" val="20000"/>
                    </a:ext>
                  </a:extLst>
                </a:gridCol>
              </a:tblGrid>
              <a:tr h="581444">
                <a:tc>
                  <a:txBody>
                    <a:bodyPr/>
                    <a:lstStyle/>
                    <a:p>
                      <a:pPr marL="800100" lvl="1" indent="-342900" algn="l">
                        <a:buFont typeface="Arial"/>
                        <a:buChar char="•"/>
                      </a:pPr>
                      <a:r>
                        <a:rPr lang="en-US" sz="3200" dirty="0" smtClean="0">
                          <a:latin typeface="Garamond"/>
                          <a:cs typeface="Garamond"/>
                        </a:rPr>
                        <a:t>HIV seronegative</a:t>
                      </a:r>
                      <a:endParaRPr lang="en-US" sz="3200" b="1" dirty="0">
                        <a:solidFill>
                          <a:schemeClr val="bg1"/>
                        </a:solidFill>
                        <a:latin typeface="Garamond"/>
                        <a:cs typeface="Garamond"/>
                      </a:endParaRPr>
                    </a:p>
                  </a:txBody>
                  <a:tcPr/>
                </a:tc>
                <a:extLst>
                  <a:ext uri="{0D108BD9-81ED-4DB2-BD59-A6C34878D82A}">
                    <a16:rowId xmlns:a16="http://schemas.microsoft.com/office/drawing/2014/main" val="10000"/>
                  </a:ext>
                </a:extLst>
              </a:tr>
              <a:tr h="641512">
                <a:tc>
                  <a:txBody>
                    <a:bodyPr/>
                    <a:lstStyle/>
                    <a:p>
                      <a:pPr marL="800100" lvl="1" indent="-342900" algn="l">
                        <a:buFont typeface="Arial"/>
                        <a:buChar char="•"/>
                      </a:pPr>
                      <a:r>
                        <a:rPr lang="en-US" sz="3200" dirty="0" smtClean="0">
                          <a:latin typeface="Garamond"/>
                          <a:cs typeface="Garamond"/>
                        </a:rPr>
                        <a:t>No suspicion of acute HIV</a:t>
                      </a:r>
                      <a:r>
                        <a:rPr lang="en-US" sz="3200" baseline="0" dirty="0" smtClean="0">
                          <a:latin typeface="Garamond"/>
                          <a:cs typeface="Garamond"/>
                        </a:rPr>
                        <a:t> infection </a:t>
                      </a:r>
                      <a:endParaRPr lang="en-US" sz="3200" b="1" baseline="0" dirty="0" smtClean="0">
                        <a:solidFill>
                          <a:schemeClr val="bg1"/>
                        </a:solidFill>
                        <a:latin typeface="Garamond"/>
                        <a:cs typeface="Garamond"/>
                      </a:endParaRPr>
                    </a:p>
                  </a:txBody>
                  <a:tcPr/>
                </a:tc>
                <a:extLst>
                  <a:ext uri="{0D108BD9-81ED-4DB2-BD59-A6C34878D82A}">
                    <a16:rowId xmlns:a16="http://schemas.microsoft.com/office/drawing/2014/main" val="10001"/>
                  </a:ext>
                </a:extLst>
              </a:tr>
              <a:tr h="581444">
                <a:tc>
                  <a:txBody>
                    <a:bodyPr/>
                    <a:lstStyle/>
                    <a:p>
                      <a:pPr marL="800100" lvl="1" indent="-342900" algn="l">
                        <a:buFont typeface="Arial"/>
                        <a:buChar char="•"/>
                      </a:pPr>
                      <a:r>
                        <a:rPr lang="en-US" sz="3200" dirty="0" smtClean="0">
                          <a:latin typeface="Garamond"/>
                          <a:cs typeface="Garamond"/>
                        </a:rPr>
                        <a:t>At</a:t>
                      </a:r>
                      <a:r>
                        <a:rPr lang="en-US" sz="3200" baseline="0" dirty="0" smtClean="0">
                          <a:latin typeface="Garamond"/>
                          <a:cs typeface="Garamond"/>
                        </a:rPr>
                        <a:t> s</a:t>
                      </a:r>
                      <a:r>
                        <a:rPr lang="en-US" sz="3200" dirty="0" smtClean="0">
                          <a:latin typeface="Garamond"/>
                          <a:cs typeface="Garamond"/>
                        </a:rPr>
                        <a:t>ubstantial risk* of HIV infection</a:t>
                      </a:r>
                    </a:p>
                  </a:txBody>
                  <a:tcPr/>
                </a:tc>
                <a:extLst>
                  <a:ext uri="{0D108BD9-81ED-4DB2-BD59-A6C34878D82A}">
                    <a16:rowId xmlns:a16="http://schemas.microsoft.com/office/drawing/2014/main" val="10002"/>
                  </a:ext>
                </a:extLst>
              </a:tr>
              <a:tr h="660080">
                <a:tc>
                  <a:txBody>
                    <a:bodyPr/>
                    <a:lstStyle/>
                    <a:p>
                      <a:pPr marL="800100" lvl="1" indent="-342900" algn="l">
                        <a:buFont typeface="Arial"/>
                        <a:buChar char="•"/>
                      </a:pPr>
                      <a:r>
                        <a:rPr lang="en-US" sz="3200" dirty="0" err="1" smtClean="0">
                          <a:latin typeface="Garamond"/>
                          <a:cs typeface="Garamond"/>
                        </a:rPr>
                        <a:t>Creatinine</a:t>
                      </a:r>
                      <a:r>
                        <a:rPr lang="en-US" sz="3200" dirty="0" smtClean="0">
                          <a:latin typeface="Garamond"/>
                          <a:cs typeface="Garamond"/>
                        </a:rPr>
                        <a:t> clearance (eGFR) &gt;60ml/min**</a:t>
                      </a:r>
                      <a:endParaRPr lang="en-US" sz="3200" b="0" dirty="0">
                        <a:solidFill>
                          <a:schemeClr val="tx1"/>
                        </a:solidFill>
                        <a:latin typeface="Garamond"/>
                        <a:cs typeface="Garamond"/>
                      </a:endParaRPr>
                    </a:p>
                  </a:txBody>
                  <a:tcPr/>
                </a:tc>
                <a:extLst>
                  <a:ext uri="{0D108BD9-81ED-4DB2-BD59-A6C34878D82A}">
                    <a16:rowId xmlns:a16="http://schemas.microsoft.com/office/drawing/2014/main" val="10003"/>
                  </a:ext>
                </a:extLst>
              </a:tr>
              <a:tr h="675705">
                <a:tc>
                  <a:txBody>
                    <a:bodyPr/>
                    <a:lstStyle/>
                    <a:p>
                      <a:pPr marL="800100" lvl="1" indent="-342900" algn="l">
                        <a:buFont typeface="Arial"/>
                        <a:buChar char="•"/>
                      </a:pPr>
                      <a:r>
                        <a:rPr lang="en-US" sz="3200" dirty="0" smtClean="0">
                          <a:latin typeface="Garamond"/>
                          <a:cs typeface="Garamond"/>
                        </a:rPr>
                        <a:t>Willingness to use PrEP as prescribed</a:t>
                      </a:r>
                      <a:endParaRPr lang="en-US" sz="3200" b="1" dirty="0">
                        <a:solidFill>
                          <a:schemeClr val="bg1"/>
                        </a:solidFill>
                        <a:latin typeface="Garamond"/>
                        <a:cs typeface="Garamond"/>
                      </a:endParaRPr>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693683" y="5779220"/>
            <a:ext cx="3452648" cy="338554"/>
          </a:xfrm>
          <a:prstGeom prst="rect">
            <a:avLst/>
          </a:prstGeom>
          <a:noFill/>
        </p:spPr>
        <p:txBody>
          <a:bodyPr wrap="square" rtlCol="0">
            <a:spAutoFit/>
          </a:bodyPr>
          <a:lstStyle/>
          <a:p>
            <a:r>
              <a:rPr lang="en-US" sz="1600" dirty="0" smtClean="0">
                <a:latin typeface="Garamond" panose="02020404030301010803" pitchFamily="18" charset="0"/>
              </a:rPr>
              <a:t>* Defined below</a:t>
            </a:r>
            <a:endParaRPr lang="en-US" sz="1600" dirty="0"/>
          </a:p>
        </p:txBody>
      </p:sp>
      <p:sp>
        <p:nvSpPr>
          <p:cNvPr id="7" name="TextBox 6"/>
          <p:cNvSpPr txBox="1"/>
          <p:nvPr/>
        </p:nvSpPr>
        <p:spPr>
          <a:xfrm>
            <a:off x="693683" y="6034431"/>
            <a:ext cx="7277402" cy="584776"/>
          </a:xfrm>
          <a:prstGeom prst="rect">
            <a:avLst/>
          </a:prstGeom>
          <a:noFill/>
        </p:spPr>
        <p:txBody>
          <a:bodyPr wrap="square" rtlCol="0">
            <a:spAutoFit/>
          </a:bodyPr>
          <a:lstStyle/>
          <a:p>
            <a:r>
              <a:rPr lang="en-US" sz="1600" dirty="0" smtClean="0">
                <a:latin typeface="Garamond" panose="02020404030301010803" pitchFamily="18" charset="0"/>
              </a:rPr>
              <a:t>** </a:t>
            </a:r>
            <a:r>
              <a:rPr lang="en-US" sz="1600" dirty="0" err="1" smtClean="0">
                <a:latin typeface="Garamond" panose="02020404030301010803" pitchFamily="18" charset="0"/>
              </a:rPr>
              <a:t>eGFR</a:t>
            </a:r>
            <a:r>
              <a:rPr lang="en-US" sz="1600" dirty="0">
                <a:latin typeface="Garamond" panose="02020404030301010803" pitchFamily="18" charset="0"/>
              </a:rPr>
              <a:t>: </a:t>
            </a:r>
            <a:r>
              <a:rPr lang="en-US" sz="1600" dirty="0" smtClean="0">
                <a:latin typeface="Garamond" panose="02020404030301010803" pitchFamily="18" charset="0"/>
              </a:rPr>
              <a:t>estimated </a:t>
            </a:r>
            <a:r>
              <a:rPr lang="en-US" sz="1600" dirty="0">
                <a:latin typeface="Garamond" panose="02020404030301010803" pitchFamily="18" charset="0"/>
              </a:rPr>
              <a:t>glomerular filtration </a:t>
            </a:r>
            <a:r>
              <a:rPr lang="en-US" sz="1600" dirty="0" smtClean="0">
                <a:latin typeface="Garamond" panose="02020404030301010803" pitchFamily="18" charset="0"/>
              </a:rPr>
              <a:t>rate. </a:t>
            </a:r>
            <a:r>
              <a:rPr lang="en-US" sz="1600" dirty="0">
                <a:latin typeface="Garamond" panose="02020404030301010803" pitchFamily="18" charset="0"/>
              </a:rPr>
              <a:t>Waiting </a:t>
            </a:r>
            <a:r>
              <a:rPr lang="en-US" sz="1600" dirty="0" smtClean="0">
                <a:latin typeface="Garamond" panose="02020404030301010803" pitchFamily="18" charset="0"/>
              </a:rPr>
              <a:t>for creatinine result should not delay initiation of PrEP</a:t>
            </a:r>
            <a:endParaRPr lang="en-US" sz="1600" dirty="0"/>
          </a:p>
        </p:txBody>
      </p:sp>
      <p:sp>
        <p:nvSpPr>
          <p:cNvPr id="8"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47</a:t>
            </a:fld>
            <a:endParaRPr lang="en-US" dirty="0"/>
          </a:p>
        </p:txBody>
      </p:sp>
    </p:spTree>
    <p:extLst>
      <p:ext uri="{BB962C8B-B14F-4D97-AF65-F5344CB8AC3E}">
        <p14:creationId xmlns:p14="http://schemas.microsoft.com/office/powerpoint/2010/main" val="11796547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70000"/>
              </a:lnSpc>
            </a:pPr>
            <a:r>
              <a:rPr lang="en-US" dirty="0" smtClean="0"/>
              <a:t>Exclude </a:t>
            </a:r>
            <a:r>
              <a:rPr lang="en-US" sz="4800" dirty="0" smtClean="0"/>
              <a:t>HIV</a:t>
            </a:r>
            <a:r>
              <a:rPr lang="en-US" dirty="0" smtClean="0"/>
              <a:t> infection </a:t>
            </a:r>
            <a:br>
              <a:rPr lang="en-US" dirty="0" smtClean="0"/>
            </a:br>
            <a:r>
              <a:rPr lang="en-US" dirty="0" smtClean="0"/>
              <a:t>before starting PrEP</a:t>
            </a:r>
            <a:endParaRPr lang="en-US" dirty="0"/>
          </a:p>
        </p:txBody>
      </p:sp>
      <p:sp>
        <p:nvSpPr>
          <p:cNvPr id="3" name="Content Placeholder 2"/>
          <p:cNvSpPr>
            <a:spLocks noGrp="1"/>
          </p:cNvSpPr>
          <p:nvPr>
            <p:ph sz="quarter" idx="10"/>
          </p:nvPr>
        </p:nvSpPr>
        <p:spPr/>
        <p:txBody>
          <a:bodyPr>
            <a:normAutofit lnSpcReduction="10000"/>
          </a:bodyPr>
          <a:lstStyle/>
          <a:p>
            <a:r>
              <a:rPr lang="en-US" dirty="0" err="1" smtClean="0">
                <a:solidFill>
                  <a:schemeClr val="tx1"/>
                </a:solidFill>
              </a:rPr>
              <a:t>PrEP</a:t>
            </a:r>
            <a:r>
              <a:rPr lang="en-US" dirty="0" smtClean="0">
                <a:solidFill>
                  <a:schemeClr val="tx1"/>
                </a:solidFill>
              </a:rPr>
              <a:t> is a prevention intervention for people who are HIV uninfected. </a:t>
            </a:r>
          </a:p>
          <a:p>
            <a:r>
              <a:rPr lang="en-US" dirty="0" smtClean="0">
                <a:solidFill>
                  <a:schemeClr val="tx1"/>
                </a:solidFill>
              </a:rPr>
              <a:t>All persons at substantial risk for HIV and who may be eligible for </a:t>
            </a:r>
            <a:r>
              <a:rPr lang="en-US" dirty="0" err="1" smtClean="0">
                <a:solidFill>
                  <a:schemeClr val="tx1"/>
                </a:solidFill>
              </a:rPr>
              <a:t>PrEP</a:t>
            </a:r>
            <a:r>
              <a:rPr lang="en-US" dirty="0" smtClean="0">
                <a:solidFill>
                  <a:schemeClr val="tx1"/>
                </a:solidFill>
              </a:rPr>
              <a:t> should be offered HIV testing prior to </a:t>
            </a:r>
            <a:r>
              <a:rPr lang="en-US" dirty="0" err="1" smtClean="0">
                <a:solidFill>
                  <a:schemeClr val="tx1"/>
                </a:solidFill>
              </a:rPr>
              <a:t>PrEP</a:t>
            </a:r>
            <a:r>
              <a:rPr lang="en-US" dirty="0" smtClean="0">
                <a:solidFill>
                  <a:schemeClr val="tx1"/>
                </a:solidFill>
              </a:rPr>
              <a:t> initiation</a:t>
            </a:r>
          </a:p>
          <a:p>
            <a:r>
              <a:rPr lang="en-US" dirty="0" smtClean="0">
                <a:solidFill>
                  <a:schemeClr val="tx1"/>
                </a:solidFill>
              </a:rPr>
              <a:t>HIV testing must be done using national guidelines and algorithms.</a:t>
            </a:r>
          </a:p>
          <a:p>
            <a:pPr lvl="1"/>
            <a:r>
              <a:rPr lang="en-US" dirty="0" smtClean="0">
                <a:solidFill>
                  <a:schemeClr val="tx1"/>
                </a:solidFill>
              </a:rPr>
              <a:t>Ideally use rapid HIV tests at point of care.</a:t>
            </a:r>
          </a:p>
          <a:p>
            <a:pPr lvl="1"/>
            <a:r>
              <a:rPr lang="en-US" dirty="0" smtClean="0">
                <a:solidFill>
                  <a:schemeClr val="tx1"/>
                </a:solidFill>
              </a:rPr>
              <a:t>Promptly link clients who test HIV positive to HIV treatment and care services. </a:t>
            </a: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48</a:t>
            </a:fld>
            <a:endParaRPr lang="en-US" dirty="0"/>
          </a:p>
        </p:txBody>
      </p:sp>
    </p:spTree>
    <p:extLst>
      <p:ext uri="{BB962C8B-B14F-4D97-AF65-F5344CB8AC3E}">
        <p14:creationId xmlns:p14="http://schemas.microsoft.com/office/powerpoint/2010/main" val="25440433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National HIV Testing </a:t>
            </a:r>
            <a:r>
              <a:rPr lang="en-US" dirty="0"/>
              <a:t>A</a:t>
            </a:r>
            <a:r>
              <a:rPr lang="en-US" dirty="0" smtClean="0"/>
              <a:t>lgorithm </a:t>
            </a:r>
            <a:endParaRPr lang="en-US" dirty="0"/>
          </a:p>
        </p:txBody>
      </p:sp>
      <p:sp>
        <p:nvSpPr>
          <p:cNvPr id="3" name="Content Placeholder 2"/>
          <p:cNvSpPr>
            <a:spLocks noGrp="1"/>
          </p:cNvSpPr>
          <p:nvPr>
            <p:ph sz="quarter" idx="10"/>
          </p:nvPr>
        </p:nvSpPr>
        <p:spPr/>
        <p:txBody>
          <a:bodyPr/>
          <a:lstStyle/>
          <a:p>
            <a:pPr marL="0" indent="0">
              <a:buNone/>
            </a:pPr>
            <a:r>
              <a:rPr lang="en-US" dirty="0" smtClean="0">
                <a:solidFill>
                  <a:srgbClr val="FF8000"/>
                </a:solidFill>
              </a:rPr>
              <a:t>&gt;&gt;Add country-specific text here &lt;&lt;</a:t>
            </a:r>
            <a:endParaRPr lang="en-US" dirty="0">
              <a:solidFill>
                <a:srgbClr val="FF8000"/>
              </a:solidFill>
            </a:endParaRPr>
          </a:p>
        </p:txBody>
      </p:sp>
      <p:sp>
        <p:nvSpPr>
          <p:cNvPr id="6"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49</a:t>
            </a:fld>
            <a:endParaRPr lang="en-US" dirty="0"/>
          </a:p>
        </p:txBody>
      </p:sp>
    </p:spTree>
    <p:extLst>
      <p:ext uri="{BB962C8B-B14F-4D97-AF65-F5344CB8AC3E}">
        <p14:creationId xmlns:p14="http://schemas.microsoft.com/office/powerpoint/2010/main" val="31328907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5</a:t>
            </a:fld>
            <a:endParaRPr lang="en-US" dirty="0"/>
          </a:p>
        </p:txBody>
      </p:sp>
      <p:sp>
        <p:nvSpPr>
          <p:cNvPr id="8" name="TextBox 7"/>
          <p:cNvSpPr txBox="1"/>
          <p:nvPr/>
        </p:nvSpPr>
        <p:spPr>
          <a:xfrm>
            <a:off x="410936" y="360856"/>
            <a:ext cx="8582635" cy="769441"/>
          </a:xfrm>
          <a:prstGeom prst="rect">
            <a:avLst/>
          </a:prstGeom>
          <a:noFill/>
        </p:spPr>
        <p:txBody>
          <a:bodyPr wrap="square" rtlCol="0">
            <a:spAutoFit/>
          </a:bodyPr>
          <a:lstStyle/>
          <a:p>
            <a:pPr algn="ctr"/>
            <a:r>
              <a:rPr lang="en-US" sz="4400" b="1" dirty="0" smtClean="0">
                <a:solidFill>
                  <a:schemeClr val="bg1"/>
                </a:solidFill>
                <a:latin typeface="Arial Narrow"/>
                <a:cs typeface="Arial Narrow"/>
              </a:rPr>
              <a:t>Training Overview</a:t>
            </a:r>
            <a:endParaRPr lang="en-US" sz="4400" b="1" dirty="0">
              <a:solidFill>
                <a:schemeClr val="bg1"/>
              </a:solidFill>
              <a:latin typeface="Arial Narrow"/>
              <a:cs typeface="Arial Narrow"/>
            </a:endParaRPr>
          </a:p>
        </p:txBody>
      </p:sp>
      <p:sp>
        <p:nvSpPr>
          <p:cNvPr id="9" name="Pentagon 8"/>
          <p:cNvSpPr/>
          <p:nvPr/>
        </p:nvSpPr>
        <p:spPr>
          <a:xfrm>
            <a:off x="1145627" y="1508234"/>
            <a:ext cx="4162097" cy="977462"/>
          </a:xfrm>
          <a:prstGeom prst="homePlate">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a:off x="1145627" y="2895600"/>
            <a:ext cx="5454870" cy="977462"/>
          </a:xfrm>
          <a:prstGeom prst="homePlate">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Pentagon 10"/>
          <p:cNvSpPr/>
          <p:nvPr/>
        </p:nvSpPr>
        <p:spPr>
          <a:xfrm>
            <a:off x="1145628" y="4267207"/>
            <a:ext cx="6558455" cy="977462"/>
          </a:xfrm>
          <a:prstGeom prst="homePlate">
            <a:avLst/>
          </a:prstGeom>
          <a:solidFill>
            <a:schemeClr val="accent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entagon 11"/>
          <p:cNvSpPr/>
          <p:nvPr/>
        </p:nvSpPr>
        <p:spPr>
          <a:xfrm>
            <a:off x="1145626" y="5654580"/>
            <a:ext cx="7662043" cy="977462"/>
          </a:xfrm>
          <a:prstGeom prst="homePlate">
            <a:avLst/>
          </a:prstGeom>
          <a:solidFill>
            <a:schemeClr val="tx2">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326944" y="1732378"/>
            <a:ext cx="3255562" cy="523220"/>
          </a:xfrm>
          <a:prstGeom prst="rect">
            <a:avLst/>
          </a:prstGeom>
          <a:noFill/>
        </p:spPr>
        <p:txBody>
          <a:bodyPr wrap="square" rtlCol="0">
            <a:spAutoFit/>
          </a:bodyPr>
          <a:lstStyle/>
          <a:p>
            <a:r>
              <a:rPr lang="en-US" sz="2800" b="1" dirty="0" smtClean="0">
                <a:solidFill>
                  <a:schemeClr val="bg1"/>
                </a:solidFill>
              </a:rPr>
              <a:t>PrEP Basics</a:t>
            </a:r>
            <a:endParaRPr lang="en-US" sz="2800" b="1" dirty="0">
              <a:solidFill>
                <a:schemeClr val="bg1"/>
              </a:solidFill>
            </a:endParaRPr>
          </a:p>
        </p:txBody>
      </p:sp>
      <p:sp>
        <p:nvSpPr>
          <p:cNvPr id="17" name="TextBox 16"/>
          <p:cNvSpPr txBox="1"/>
          <p:nvPr/>
        </p:nvSpPr>
        <p:spPr>
          <a:xfrm>
            <a:off x="1338754" y="3138109"/>
            <a:ext cx="4836073" cy="523220"/>
          </a:xfrm>
          <a:prstGeom prst="rect">
            <a:avLst/>
          </a:prstGeom>
          <a:noFill/>
        </p:spPr>
        <p:txBody>
          <a:bodyPr wrap="square" rtlCol="0">
            <a:spAutoFit/>
          </a:bodyPr>
          <a:lstStyle/>
          <a:p>
            <a:r>
              <a:rPr lang="en-US" sz="2800" b="1" dirty="0" smtClean="0">
                <a:solidFill>
                  <a:schemeClr val="bg1"/>
                </a:solidFill>
              </a:rPr>
              <a:t>PrEP Screening and Eligibility</a:t>
            </a:r>
            <a:endParaRPr lang="en-US" sz="2800" b="1" dirty="0">
              <a:solidFill>
                <a:schemeClr val="bg1"/>
              </a:solidFill>
            </a:endParaRPr>
          </a:p>
        </p:txBody>
      </p:sp>
      <p:sp>
        <p:nvSpPr>
          <p:cNvPr id="18" name="TextBox 17"/>
          <p:cNvSpPr txBox="1"/>
          <p:nvPr/>
        </p:nvSpPr>
        <p:spPr>
          <a:xfrm>
            <a:off x="1236296" y="4467322"/>
            <a:ext cx="5569152" cy="523220"/>
          </a:xfrm>
          <a:prstGeom prst="rect">
            <a:avLst/>
          </a:prstGeom>
          <a:noFill/>
        </p:spPr>
        <p:txBody>
          <a:bodyPr wrap="square" rtlCol="0">
            <a:spAutoFit/>
          </a:bodyPr>
          <a:lstStyle/>
          <a:p>
            <a:r>
              <a:rPr lang="en-US" sz="2800" b="1" dirty="0" smtClean="0">
                <a:solidFill>
                  <a:schemeClr val="bg1"/>
                </a:solidFill>
              </a:rPr>
              <a:t>Initial and Follow-up PrEP Visits</a:t>
            </a:r>
            <a:endParaRPr lang="en-US" sz="2800" b="1" dirty="0">
              <a:solidFill>
                <a:schemeClr val="bg1"/>
              </a:solidFill>
            </a:endParaRPr>
          </a:p>
        </p:txBody>
      </p:sp>
      <p:sp>
        <p:nvSpPr>
          <p:cNvPr id="19" name="TextBox 18"/>
          <p:cNvSpPr txBox="1"/>
          <p:nvPr/>
        </p:nvSpPr>
        <p:spPr>
          <a:xfrm>
            <a:off x="1338754" y="5722871"/>
            <a:ext cx="6971684" cy="875111"/>
          </a:xfrm>
          <a:prstGeom prst="rect">
            <a:avLst/>
          </a:prstGeom>
          <a:noFill/>
        </p:spPr>
        <p:txBody>
          <a:bodyPr wrap="square" rtlCol="0">
            <a:spAutoFit/>
          </a:bodyPr>
          <a:lstStyle/>
          <a:p>
            <a:pPr>
              <a:lnSpc>
                <a:spcPct val="90000"/>
              </a:lnSpc>
            </a:pPr>
            <a:r>
              <a:rPr lang="en-US" sz="2800" b="1" dirty="0" smtClean="0">
                <a:solidFill>
                  <a:schemeClr val="bg1"/>
                </a:solidFill>
              </a:rPr>
              <a:t>Monitoring and Managing PrEP Side Effects, Seroconversion, and Stigma </a:t>
            </a:r>
            <a:endParaRPr lang="en-US" sz="2800" b="1" dirty="0">
              <a:solidFill>
                <a:schemeClr val="bg1"/>
              </a:solidFill>
            </a:endParaRPr>
          </a:p>
        </p:txBody>
      </p:sp>
      <p:sp>
        <p:nvSpPr>
          <p:cNvPr id="20" name="TextBox 19"/>
          <p:cNvSpPr txBox="1"/>
          <p:nvPr/>
        </p:nvSpPr>
        <p:spPr>
          <a:xfrm>
            <a:off x="429986" y="1582533"/>
            <a:ext cx="573755" cy="784830"/>
          </a:xfrm>
          <a:prstGeom prst="rect">
            <a:avLst/>
          </a:prstGeom>
          <a:noFill/>
        </p:spPr>
        <p:txBody>
          <a:bodyPr wrap="square" rtlCol="0">
            <a:spAutoFit/>
          </a:bodyPr>
          <a:lstStyle/>
          <a:p>
            <a:r>
              <a:rPr lang="en-US" sz="4500" b="1" dirty="0" smtClean="0">
                <a:solidFill>
                  <a:schemeClr val="accent1"/>
                </a:solidFill>
              </a:rPr>
              <a:t>1</a:t>
            </a:r>
            <a:endParaRPr lang="en-US" sz="4500" b="1" dirty="0">
              <a:solidFill>
                <a:schemeClr val="accent1"/>
              </a:solidFill>
            </a:endParaRPr>
          </a:p>
        </p:txBody>
      </p:sp>
      <p:sp>
        <p:nvSpPr>
          <p:cNvPr id="21" name="TextBox 20"/>
          <p:cNvSpPr txBox="1"/>
          <p:nvPr/>
        </p:nvSpPr>
        <p:spPr>
          <a:xfrm>
            <a:off x="445751" y="2949619"/>
            <a:ext cx="573755" cy="784830"/>
          </a:xfrm>
          <a:prstGeom prst="rect">
            <a:avLst/>
          </a:prstGeom>
          <a:noFill/>
        </p:spPr>
        <p:txBody>
          <a:bodyPr wrap="square" rtlCol="0">
            <a:spAutoFit/>
          </a:bodyPr>
          <a:lstStyle/>
          <a:p>
            <a:r>
              <a:rPr lang="en-US" sz="4500" b="1" dirty="0">
                <a:solidFill>
                  <a:schemeClr val="accent2"/>
                </a:solidFill>
              </a:rPr>
              <a:t>2</a:t>
            </a:r>
          </a:p>
        </p:txBody>
      </p:sp>
      <p:sp>
        <p:nvSpPr>
          <p:cNvPr id="22" name="TextBox 21"/>
          <p:cNvSpPr txBox="1"/>
          <p:nvPr/>
        </p:nvSpPr>
        <p:spPr>
          <a:xfrm>
            <a:off x="429989" y="4344056"/>
            <a:ext cx="573755" cy="784830"/>
          </a:xfrm>
          <a:prstGeom prst="rect">
            <a:avLst/>
          </a:prstGeom>
          <a:noFill/>
        </p:spPr>
        <p:txBody>
          <a:bodyPr wrap="square" rtlCol="0">
            <a:spAutoFit/>
          </a:bodyPr>
          <a:lstStyle/>
          <a:p>
            <a:r>
              <a:rPr lang="en-US" sz="4500" b="1" dirty="0">
                <a:solidFill>
                  <a:schemeClr val="accent3"/>
                </a:solidFill>
              </a:rPr>
              <a:t>3</a:t>
            </a:r>
          </a:p>
        </p:txBody>
      </p:sp>
      <p:sp>
        <p:nvSpPr>
          <p:cNvPr id="23" name="TextBox 22"/>
          <p:cNvSpPr txBox="1"/>
          <p:nvPr/>
        </p:nvSpPr>
        <p:spPr>
          <a:xfrm>
            <a:off x="445760" y="5670593"/>
            <a:ext cx="573755" cy="784830"/>
          </a:xfrm>
          <a:prstGeom prst="rect">
            <a:avLst/>
          </a:prstGeom>
          <a:noFill/>
        </p:spPr>
        <p:txBody>
          <a:bodyPr wrap="square" rtlCol="0">
            <a:spAutoFit/>
          </a:bodyPr>
          <a:lstStyle/>
          <a:p>
            <a:r>
              <a:rPr lang="en-US" sz="4500" b="1" dirty="0">
                <a:solidFill>
                  <a:schemeClr val="tx2">
                    <a:lumMod val="60000"/>
                    <a:lumOff val="40000"/>
                  </a:schemeClr>
                </a:solidFill>
              </a:rPr>
              <a:t>4</a:t>
            </a:r>
          </a:p>
        </p:txBody>
      </p:sp>
    </p:spTree>
    <p:extLst>
      <p:ext uri="{BB962C8B-B14F-4D97-AF65-F5344CB8AC3E}">
        <p14:creationId xmlns:p14="http://schemas.microsoft.com/office/powerpoint/2010/main" val="36617994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sz="quarter" idx="10"/>
          </p:nvPr>
        </p:nvSpPr>
        <p:spPr>
          <a:xfrm>
            <a:off x="457200" y="2057400"/>
            <a:ext cx="8229600" cy="3924300"/>
          </a:xfrm>
        </p:spPr>
        <p:txBody>
          <a:bodyPr/>
          <a:lstStyle/>
          <a:p>
            <a:r>
              <a:rPr lang="en-US" i="1" dirty="0" smtClean="0">
                <a:solidFill>
                  <a:schemeClr val="tx1"/>
                </a:solidFill>
              </a:rPr>
              <a:t>What is </a:t>
            </a:r>
            <a:r>
              <a:rPr lang="en-US" i="1" u="sng" dirty="0" smtClean="0">
                <a:solidFill>
                  <a:schemeClr val="tx1"/>
                </a:solidFill>
              </a:rPr>
              <a:t>acut</a:t>
            </a:r>
            <a:r>
              <a:rPr lang="en-US" i="1" dirty="0" smtClean="0">
                <a:solidFill>
                  <a:schemeClr val="tx1"/>
                </a:solidFill>
              </a:rPr>
              <a:t>e</a:t>
            </a:r>
            <a:r>
              <a:rPr lang="en-US" i="1" dirty="0">
                <a:solidFill>
                  <a:schemeClr val="tx1"/>
                </a:solidFill>
              </a:rPr>
              <a:t> </a:t>
            </a:r>
            <a:r>
              <a:rPr lang="en-US" i="1" dirty="0" smtClean="0">
                <a:solidFill>
                  <a:schemeClr val="tx1"/>
                </a:solidFill>
              </a:rPr>
              <a:t>HIV infection?</a:t>
            </a:r>
            <a:endParaRPr lang="en-US" i="1" dirty="0">
              <a:solidFill>
                <a:schemeClr val="tx1"/>
              </a:solidFill>
            </a:endParaRPr>
          </a:p>
          <a:p>
            <a:pPr algn="ctr"/>
            <a:endParaRPr lang="en-US" dirty="0"/>
          </a:p>
        </p:txBody>
      </p:sp>
      <p:pic>
        <p:nvPicPr>
          <p:cNvPr id="6" name="Picture 14" descr="Image result for question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25" y="4136477"/>
            <a:ext cx="1857376" cy="199696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50</a:t>
            </a:fld>
            <a:endParaRPr lang="en-US" dirty="0"/>
          </a:p>
        </p:txBody>
      </p:sp>
    </p:spTree>
    <p:extLst>
      <p:ext uri="{BB962C8B-B14F-4D97-AF65-F5344CB8AC3E}">
        <p14:creationId xmlns:p14="http://schemas.microsoft.com/office/powerpoint/2010/main" val="39802502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Acute HIV Infection</a:t>
            </a:r>
            <a:endParaRPr lang="en-US" dirty="0"/>
          </a:p>
        </p:txBody>
      </p:sp>
      <p:sp>
        <p:nvSpPr>
          <p:cNvPr id="3" name="Content Placeholder 2"/>
          <p:cNvSpPr>
            <a:spLocks noGrp="1"/>
          </p:cNvSpPr>
          <p:nvPr>
            <p:ph sz="quarter" idx="10"/>
          </p:nvPr>
        </p:nvSpPr>
        <p:spPr/>
        <p:txBody>
          <a:bodyPr>
            <a:normAutofit lnSpcReduction="10000"/>
          </a:bodyPr>
          <a:lstStyle/>
          <a:p>
            <a:pPr>
              <a:lnSpc>
                <a:spcPct val="90000"/>
              </a:lnSpc>
            </a:pPr>
            <a:r>
              <a:rPr lang="en-US" sz="2600" dirty="0">
                <a:solidFill>
                  <a:schemeClr val="tx1"/>
                </a:solidFill>
              </a:rPr>
              <a:t>Acute </a:t>
            </a:r>
            <a:r>
              <a:rPr lang="en-US" sz="2600" dirty="0" smtClean="0">
                <a:solidFill>
                  <a:schemeClr val="tx1"/>
                </a:solidFill>
              </a:rPr>
              <a:t>HIV infection (AHI) </a:t>
            </a:r>
            <a:r>
              <a:rPr lang="en-US" sz="2600" dirty="0">
                <a:solidFill>
                  <a:schemeClr val="tx1"/>
                </a:solidFill>
              </a:rPr>
              <a:t>is the </a:t>
            </a:r>
            <a:r>
              <a:rPr lang="en-US" sz="2600" b="1" dirty="0" smtClean="0">
                <a:solidFill>
                  <a:schemeClr val="tx1"/>
                </a:solidFill>
              </a:rPr>
              <a:t>early phase </a:t>
            </a:r>
            <a:r>
              <a:rPr lang="en-US" sz="2600" b="1" dirty="0">
                <a:solidFill>
                  <a:schemeClr val="tx1"/>
                </a:solidFill>
              </a:rPr>
              <a:t>of HIV disease </a:t>
            </a:r>
            <a:r>
              <a:rPr lang="en-US" sz="2600" dirty="0" smtClean="0">
                <a:solidFill>
                  <a:schemeClr val="tx1"/>
                </a:solidFill>
              </a:rPr>
              <a:t>that </a:t>
            </a:r>
            <a:r>
              <a:rPr lang="en-US" sz="2600" dirty="0">
                <a:solidFill>
                  <a:schemeClr val="tx1"/>
                </a:solidFill>
              </a:rPr>
              <a:t>is characterized by an initial burst of </a:t>
            </a:r>
            <a:r>
              <a:rPr lang="en-US" sz="2600" dirty="0" smtClean="0">
                <a:solidFill>
                  <a:schemeClr val="tx1"/>
                </a:solidFill>
              </a:rPr>
              <a:t>viremia.</a:t>
            </a:r>
            <a:endParaRPr lang="en-US" sz="2600" dirty="0">
              <a:solidFill>
                <a:schemeClr val="tx1"/>
              </a:solidFill>
            </a:endParaRPr>
          </a:p>
          <a:p>
            <a:pPr>
              <a:lnSpc>
                <a:spcPct val="90000"/>
              </a:lnSpc>
            </a:pPr>
            <a:r>
              <a:rPr lang="en-US" sz="2600" dirty="0">
                <a:solidFill>
                  <a:schemeClr val="tx1"/>
                </a:solidFill>
              </a:rPr>
              <a:t>AHI infection develops </a:t>
            </a:r>
            <a:r>
              <a:rPr lang="en-US" sz="2600" b="1" dirty="0">
                <a:solidFill>
                  <a:schemeClr val="tx1"/>
                </a:solidFill>
              </a:rPr>
              <a:t>within </a:t>
            </a:r>
            <a:r>
              <a:rPr lang="en-US" sz="2600" b="1" dirty="0" smtClean="0">
                <a:solidFill>
                  <a:schemeClr val="tx1"/>
                </a:solidFill>
              </a:rPr>
              <a:t>two </a:t>
            </a:r>
            <a:r>
              <a:rPr lang="en-US" sz="2600" b="1" dirty="0">
                <a:solidFill>
                  <a:schemeClr val="tx1"/>
                </a:solidFill>
              </a:rPr>
              <a:t>to </a:t>
            </a:r>
            <a:r>
              <a:rPr lang="en-US" sz="2600" b="1" dirty="0" smtClean="0">
                <a:solidFill>
                  <a:schemeClr val="tx1"/>
                </a:solidFill>
              </a:rPr>
              <a:t>four </a:t>
            </a:r>
            <a:r>
              <a:rPr lang="en-US" sz="2600" b="1" dirty="0">
                <a:solidFill>
                  <a:schemeClr val="tx1"/>
                </a:solidFill>
              </a:rPr>
              <a:t>weeks </a:t>
            </a:r>
            <a:r>
              <a:rPr lang="en-US" sz="2600" dirty="0">
                <a:solidFill>
                  <a:schemeClr val="tx1"/>
                </a:solidFill>
              </a:rPr>
              <a:t>after someone is infected with HIV</a:t>
            </a:r>
            <a:r>
              <a:rPr lang="en-US" sz="2600" dirty="0" smtClean="0">
                <a:solidFill>
                  <a:schemeClr val="tx1"/>
                </a:solidFill>
              </a:rPr>
              <a:t>.</a:t>
            </a:r>
            <a:endParaRPr lang="en-US" sz="2600" dirty="0">
              <a:solidFill>
                <a:schemeClr val="tx1"/>
              </a:solidFill>
            </a:endParaRPr>
          </a:p>
          <a:p>
            <a:r>
              <a:rPr lang="en-US" altLang="en-US" sz="2600" dirty="0" smtClean="0">
                <a:solidFill>
                  <a:schemeClr val="tx1"/>
                </a:solidFill>
              </a:rPr>
              <a:t>Approximately </a:t>
            </a:r>
            <a:r>
              <a:rPr lang="en-US" sz="2600" dirty="0">
                <a:solidFill>
                  <a:schemeClr val="tx1"/>
                </a:solidFill>
              </a:rPr>
              <a:t>40% to 90% of </a:t>
            </a:r>
            <a:r>
              <a:rPr lang="en-US" sz="2600" dirty="0" smtClean="0">
                <a:solidFill>
                  <a:schemeClr val="tx1"/>
                </a:solidFill>
              </a:rPr>
              <a:t>patients </a:t>
            </a:r>
            <a:r>
              <a:rPr lang="en-US" sz="2600" dirty="0">
                <a:solidFill>
                  <a:schemeClr val="tx1"/>
                </a:solidFill>
              </a:rPr>
              <a:t>with AHI will experience </a:t>
            </a:r>
            <a:r>
              <a:rPr lang="en-US" sz="2600" b="1" dirty="0">
                <a:solidFill>
                  <a:schemeClr val="tx1"/>
                </a:solidFill>
              </a:rPr>
              <a:t>“flu-like” </a:t>
            </a:r>
            <a:r>
              <a:rPr lang="en-US" sz="2600" b="1" dirty="0" smtClean="0">
                <a:solidFill>
                  <a:schemeClr val="tx1"/>
                </a:solidFill>
              </a:rPr>
              <a:t>symptoms.</a:t>
            </a:r>
          </a:p>
          <a:p>
            <a:pPr lvl="1"/>
            <a:r>
              <a:rPr lang="en-US" altLang="en-US" sz="2300" dirty="0" smtClean="0">
                <a:solidFill>
                  <a:schemeClr val="tx1"/>
                </a:solidFill>
              </a:rPr>
              <a:t>These </a:t>
            </a:r>
            <a:r>
              <a:rPr lang="en-US" altLang="en-US" sz="2300" dirty="0">
                <a:solidFill>
                  <a:schemeClr val="tx1"/>
                </a:solidFill>
              </a:rPr>
              <a:t>symptoms are not specific to HIV, they occur in many other viral </a:t>
            </a:r>
            <a:r>
              <a:rPr lang="en-US" altLang="en-US" sz="2300" dirty="0" smtClean="0">
                <a:solidFill>
                  <a:schemeClr val="tx1"/>
                </a:solidFill>
              </a:rPr>
              <a:t>infections. </a:t>
            </a:r>
          </a:p>
          <a:p>
            <a:pPr lvl="1"/>
            <a:r>
              <a:rPr lang="en-US" altLang="en-US" sz="2300" dirty="0" smtClean="0">
                <a:solidFill>
                  <a:schemeClr val="tx1"/>
                </a:solidFill>
              </a:rPr>
              <a:t>Remember </a:t>
            </a:r>
            <a:r>
              <a:rPr lang="en-US" altLang="en-US" sz="2300" dirty="0">
                <a:solidFill>
                  <a:schemeClr val="tx1"/>
                </a:solidFill>
              </a:rPr>
              <a:t>that some </a:t>
            </a:r>
            <a:r>
              <a:rPr lang="en-US" altLang="en-US" sz="2300" dirty="0" smtClean="0">
                <a:solidFill>
                  <a:schemeClr val="tx1"/>
                </a:solidFill>
              </a:rPr>
              <a:t>patients </a:t>
            </a:r>
            <a:r>
              <a:rPr lang="en-US" altLang="en-US" sz="2300" dirty="0">
                <a:solidFill>
                  <a:schemeClr val="tx1"/>
                </a:solidFill>
              </a:rPr>
              <a:t>with </a:t>
            </a:r>
            <a:r>
              <a:rPr lang="en-US" altLang="en-US" sz="2300" dirty="0" smtClean="0">
                <a:solidFill>
                  <a:schemeClr val="tx1"/>
                </a:solidFill>
              </a:rPr>
              <a:t>AHI can </a:t>
            </a:r>
            <a:r>
              <a:rPr lang="en-US" altLang="en-US" sz="2300" dirty="0">
                <a:solidFill>
                  <a:schemeClr val="tx1"/>
                </a:solidFill>
              </a:rPr>
              <a:t>be </a:t>
            </a:r>
            <a:r>
              <a:rPr lang="en-US" altLang="en-US" sz="2300" dirty="0" smtClean="0">
                <a:solidFill>
                  <a:schemeClr val="tx1"/>
                </a:solidFill>
              </a:rPr>
              <a:t>asymptomatic.</a:t>
            </a:r>
            <a:endParaRPr lang="en-US" sz="2300" dirty="0" smtClean="0">
              <a:solidFill>
                <a:schemeClr val="tx1"/>
              </a:solidFill>
            </a:endParaRPr>
          </a:p>
          <a:p>
            <a:r>
              <a:rPr lang="en-US" altLang="en-US" sz="2600" dirty="0" smtClean="0">
                <a:solidFill>
                  <a:schemeClr val="tx1"/>
                </a:solidFill>
              </a:rPr>
              <a:t>The figure on the next slide depicts some of the presenting signs and symptoms of AHI.</a:t>
            </a:r>
          </a:p>
          <a:p>
            <a:r>
              <a:rPr lang="en-US" altLang="en-US" sz="2600" dirty="0" smtClean="0">
                <a:solidFill>
                  <a:schemeClr val="tx1"/>
                </a:solidFill>
              </a:rPr>
              <a:t>Do </a:t>
            </a:r>
            <a:r>
              <a:rPr lang="en-US" altLang="en-US" sz="2600" b="1" dirty="0" smtClean="0">
                <a:solidFill>
                  <a:srgbClr val="FF0000"/>
                </a:solidFill>
              </a:rPr>
              <a:t>NOT </a:t>
            </a:r>
            <a:r>
              <a:rPr lang="en-US" altLang="en-US" sz="2600" dirty="0" smtClean="0">
                <a:solidFill>
                  <a:schemeClr val="tx1"/>
                </a:solidFill>
              </a:rPr>
              <a:t>start PrEP in clients with suspected AHI.</a:t>
            </a:r>
          </a:p>
          <a:p>
            <a:pPr marL="0" indent="0">
              <a:buNone/>
            </a:pPr>
            <a:endParaRPr lang="en-US" altLang="en-US" sz="2600" dirty="0" smtClean="0">
              <a:solidFill>
                <a:schemeClr val="tx1"/>
              </a:solidFill>
            </a:endParaRPr>
          </a:p>
          <a:p>
            <a:pPr lvl="1"/>
            <a:endParaRPr lang="en-US" altLang="en-US" dirty="0" smtClean="0">
              <a:latin typeface="Calisto MT" pitchFamily="18" charset="0"/>
            </a:endParaRPr>
          </a:p>
          <a:p>
            <a:pPr lvl="1">
              <a:buFontTx/>
              <a:buChar char="•"/>
            </a:pPr>
            <a:endParaRPr lang="en-US" altLang="en-US" dirty="0">
              <a:latin typeface="Calisto MT" pitchFamily="18" charset="0"/>
            </a:endParaRPr>
          </a:p>
          <a:p>
            <a:endParaRPr lang="en-US" dirty="0"/>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51</a:t>
            </a:fld>
            <a:endParaRPr lang="en-US" dirty="0"/>
          </a:p>
        </p:txBody>
      </p:sp>
    </p:spTree>
    <p:extLst>
      <p:ext uri="{BB962C8B-B14F-4D97-AF65-F5344CB8AC3E}">
        <p14:creationId xmlns:p14="http://schemas.microsoft.com/office/powerpoint/2010/main" val="34492704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ymptoms_of_acute_HIV_infec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609" y="16713"/>
            <a:ext cx="7137992" cy="6487188"/>
          </a:xfrm>
          <a:prstGeom prst="rect">
            <a:avLst/>
          </a:prstGeom>
        </p:spPr>
      </p:pic>
      <p:sp>
        <p:nvSpPr>
          <p:cNvPr id="6" name="TextBox 5"/>
          <p:cNvSpPr txBox="1"/>
          <p:nvPr/>
        </p:nvSpPr>
        <p:spPr>
          <a:xfrm>
            <a:off x="723900" y="6569640"/>
            <a:ext cx="6796075" cy="246221"/>
          </a:xfrm>
          <a:prstGeom prst="rect">
            <a:avLst/>
          </a:prstGeom>
          <a:noFill/>
        </p:spPr>
        <p:txBody>
          <a:bodyPr wrap="square" rtlCol="0">
            <a:spAutoFit/>
          </a:bodyPr>
          <a:lstStyle/>
          <a:p>
            <a:r>
              <a:rPr lang="en-US" sz="1000" dirty="0">
                <a:solidFill>
                  <a:schemeClr val="tx1">
                    <a:tint val="75000"/>
                  </a:schemeClr>
                </a:solidFill>
                <a:latin typeface="Garamond" panose="02020404030301010803" pitchFamily="18" charset="0"/>
              </a:rPr>
              <a:t>Source: Medical gallery of Mikael Häggström 2014</a:t>
            </a:r>
          </a:p>
        </p:txBody>
      </p:sp>
      <p:sp>
        <p:nvSpPr>
          <p:cNvPr id="7" name="Rectangle 6"/>
          <p:cNvSpPr/>
          <p:nvPr/>
        </p:nvSpPr>
        <p:spPr>
          <a:xfrm>
            <a:off x="0" y="0"/>
            <a:ext cx="254000" cy="6858000"/>
          </a:xfrm>
          <a:prstGeom prst="rect">
            <a:avLst/>
          </a:prstGeom>
          <a:solidFill>
            <a:schemeClr val="accent2"/>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8"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52</a:t>
            </a:fld>
            <a:endParaRPr lang="en-US" dirty="0"/>
          </a:p>
        </p:txBody>
      </p:sp>
    </p:spTree>
    <p:extLst>
      <p:ext uri="{BB962C8B-B14F-4D97-AF65-F5344CB8AC3E}">
        <p14:creationId xmlns:p14="http://schemas.microsoft.com/office/powerpoint/2010/main" val="11094045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sz="quarter" idx="10"/>
          </p:nvPr>
        </p:nvSpPr>
        <p:spPr>
          <a:xfrm>
            <a:off x="457200" y="2552700"/>
            <a:ext cx="8229600" cy="3924300"/>
          </a:xfrm>
        </p:spPr>
        <p:txBody>
          <a:bodyPr/>
          <a:lstStyle/>
          <a:p>
            <a:r>
              <a:rPr lang="en-US" i="1" dirty="0" smtClean="0">
                <a:solidFill>
                  <a:schemeClr val="tx1"/>
                </a:solidFill>
              </a:rPr>
              <a:t>Why must you diagnose for acute HIV infection?</a:t>
            </a:r>
            <a:endParaRPr lang="en-US" i="1" dirty="0">
              <a:solidFill>
                <a:schemeClr val="tx1"/>
              </a:solidFill>
            </a:endParaRPr>
          </a:p>
          <a:p>
            <a:pPr algn="ctr"/>
            <a:endParaRPr lang="en-US" dirty="0"/>
          </a:p>
        </p:txBody>
      </p:sp>
      <p:pic>
        <p:nvPicPr>
          <p:cNvPr id="6" name="Picture 14" descr="Image result for question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25" y="4136477"/>
            <a:ext cx="1857376" cy="199696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53</a:t>
            </a:fld>
            <a:endParaRPr lang="en-US" dirty="0"/>
          </a:p>
        </p:txBody>
      </p:sp>
    </p:spTree>
    <p:extLst>
      <p:ext uri="{BB962C8B-B14F-4D97-AF65-F5344CB8AC3E}">
        <p14:creationId xmlns:p14="http://schemas.microsoft.com/office/powerpoint/2010/main" val="15277960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Diagnosis of Acute HIV Infection </a:t>
            </a:r>
            <a:endParaRPr lang="en-US" dirty="0"/>
          </a:p>
        </p:txBody>
      </p:sp>
      <p:sp>
        <p:nvSpPr>
          <p:cNvPr id="3" name="Content Placeholder 2"/>
          <p:cNvSpPr>
            <a:spLocks noGrp="1"/>
          </p:cNvSpPr>
          <p:nvPr>
            <p:ph sz="quarter" idx="10"/>
          </p:nvPr>
        </p:nvSpPr>
        <p:spPr/>
        <p:txBody>
          <a:bodyPr>
            <a:normAutofit fontScale="92500" lnSpcReduction="10000"/>
          </a:bodyPr>
          <a:lstStyle/>
          <a:p>
            <a:r>
              <a:rPr lang="en-US" dirty="0" smtClean="0">
                <a:solidFill>
                  <a:schemeClr val="tx1"/>
                </a:solidFill>
              </a:rPr>
              <a:t>During AHI, antibodies might be absent or be below level of detection.</a:t>
            </a:r>
          </a:p>
          <a:p>
            <a:pPr lvl="1">
              <a:spcAft>
                <a:spcPts val="600"/>
              </a:spcAft>
            </a:pPr>
            <a:r>
              <a:rPr lang="en-US" dirty="0" smtClean="0">
                <a:solidFill>
                  <a:schemeClr val="tx1"/>
                </a:solidFill>
              </a:rPr>
              <a:t>Serological testing using rapid test might be negative. </a:t>
            </a:r>
          </a:p>
          <a:p>
            <a:pPr>
              <a:spcAft>
                <a:spcPts val="600"/>
              </a:spcAft>
            </a:pPr>
            <a:r>
              <a:rPr lang="en-US" dirty="0" smtClean="0">
                <a:solidFill>
                  <a:schemeClr val="tx1"/>
                </a:solidFill>
              </a:rPr>
              <a:t>AHI can be diagnosed using “direct” viral tests like HIV RNA or HIV antigen testing.</a:t>
            </a:r>
            <a:endParaRPr lang="en-US" b="1" dirty="0" smtClean="0">
              <a:solidFill>
                <a:schemeClr val="tx1"/>
              </a:solidFill>
            </a:endParaRPr>
          </a:p>
          <a:p>
            <a:r>
              <a:rPr lang="en-US" dirty="0" smtClean="0">
                <a:solidFill>
                  <a:schemeClr val="tx1"/>
                </a:solidFill>
              </a:rPr>
              <a:t>In the absence of HIV RNA and antigen testing,  PrEP should be deferred for four weeks if AHI is suspected.</a:t>
            </a:r>
          </a:p>
          <a:p>
            <a:pPr lvl="1"/>
            <a:r>
              <a:rPr lang="en-US" dirty="0" smtClean="0">
                <a:solidFill>
                  <a:schemeClr val="tx1"/>
                </a:solidFill>
              </a:rPr>
              <a:t>Repeat HIV serological test after four weeks to reassess eligibility.</a:t>
            </a:r>
          </a:p>
        </p:txBody>
      </p:sp>
      <p:sp>
        <p:nvSpPr>
          <p:cNvPr id="6"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54</a:t>
            </a:fld>
            <a:endParaRPr lang="en-US" dirty="0"/>
          </a:p>
        </p:txBody>
      </p:sp>
    </p:spTree>
    <p:extLst>
      <p:ext uri="{BB962C8B-B14F-4D97-AF65-F5344CB8AC3E}">
        <p14:creationId xmlns:p14="http://schemas.microsoft.com/office/powerpoint/2010/main" val="25121483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sz="quarter" idx="10"/>
          </p:nvPr>
        </p:nvSpPr>
        <p:spPr>
          <a:xfrm>
            <a:off x="457200" y="2552700"/>
            <a:ext cx="8229600" cy="3924300"/>
          </a:xfrm>
        </p:spPr>
        <p:txBody>
          <a:bodyPr/>
          <a:lstStyle/>
          <a:p>
            <a:r>
              <a:rPr lang="en-US" i="1" dirty="0" smtClean="0">
                <a:solidFill>
                  <a:schemeClr val="tx1"/>
                </a:solidFill>
              </a:rPr>
              <a:t>Who is at substantial risk for HIV infection?</a:t>
            </a:r>
            <a:endParaRPr lang="en-US" i="1" dirty="0">
              <a:solidFill>
                <a:schemeClr val="tx1"/>
              </a:solidFill>
            </a:endParaRPr>
          </a:p>
          <a:p>
            <a:pPr algn="ctr"/>
            <a:endParaRPr lang="en-US" dirty="0"/>
          </a:p>
        </p:txBody>
      </p:sp>
      <p:pic>
        <p:nvPicPr>
          <p:cNvPr id="6" name="Picture 14" descr="Image result for question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25" y="4136477"/>
            <a:ext cx="1857376" cy="199696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55</a:t>
            </a:fld>
            <a:endParaRPr lang="en-US" dirty="0"/>
          </a:p>
        </p:txBody>
      </p:sp>
    </p:spTree>
    <p:extLst>
      <p:ext uri="{BB962C8B-B14F-4D97-AF65-F5344CB8AC3E}">
        <p14:creationId xmlns:p14="http://schemas.microsoft.com/office/powerpoint/2010/main" val="369942226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70000"/>
              </a:lnSpc>
            </a:pPr>
            <a:r>
              <a:rPr lang="en-US" dirty="0" smtClean="0"/>
              <a:t>Substantial risk for HIV infection</a:t>
            </a:r>
            <a:r>
              <a:rPr lang="en-US" sz="4000" dirty="0" smtClean="0"/>
              <a:t/>
            </a:r>
            <a:br>
              <a:rPr lang="en-US" sz="4000" dirty="0" smtClean="0"/>
            </a:br>
            <a:r>
              <a:rPr lang="en-US" sz="3200" dirty="0" smtClean="0"/>
              <a:t>(based on history in the past six months)</a:t>
            </a:r>
            <a:endParaRPr lang="en-US" sz="4800" dirty="0"/>
          </a:p>
        </p:txBody>
      </p:sp>
      <p:sp>
        <p:nvSpPr>
          <p:cNvPr id="4" name="Text Box 2"/>
          <p:cNvSpPr txBox="1">
            <a:spLocks noGrp="1" noChangeArrowheads="1"/>
          </p:cNvSpPr>
          <p:nvPr>
            <p:ph sz="quarter" idx="10"/>
          </p:nvPr>
        </p:nvSpPr>
        <p:spPr bwMode="auto">
          <a:xfrm>
            <a:off x="584200" y="1587500"/>
            <a:ext cx="8229600" cy="4889500"/>
          </a:xfrm>
          <a:prstGeom prst="rect">
            <a:avLst/>
          </a:prstGeom>
          <a:solidFill>
            <a:sysClr val="window" lastClr="FFFFFF"/>
          </a:solidFill>
          <a:ln w="25400" cap="flat" cmpd="sng" algn="ctr">
            <a:solidFill>
              <a:schemeClr val="accent1"/>
            </a:solidFill>
            <a:prstDash val="solid"/>
            <a:headEnd/>
            <a:tailEnd/>
          </a:ln>
          <a:effectLst/>
        </p:spPr>
        <p:txBody>
          <a:bodyPr rot="0" vert="horz" wrap="square" lIns="91440" tIns="45720" rIns="91440" bIns="45720" anchor="t" anchorCtr="0">
            <a:noAutofit/>
          </a:bodyPr>
          <a:lstStyle/>
          <a:p>
            <a:r>
              <a:rPr lang="en-US" sz="1400" b="1" dirty="0" smtClean="0">
                <a:solidFill>
                  <a:schemeClr val="tx1"/>
                </a:solidFill>
              </a:rPr>
              <a:t>Client who is sexually </a:t>
            </a:r>
            <a:r>
              <a:rPr lang="en-US" sz="1400" b="1" dirty="0">
                <a:solidFill>
                  <a:schemeClr val="tx1"/>
                </a:solidFill>
              </a:rPr>
              <a:t>active in a high HIV prevalence population (either in the general population or key population group</a:t>
            </a:r>
            <a:r>
              <a:rPr lang="en-US" sz="1400" b="1" dirty="0" smtClean="0">
                <a:solidFill>
                  <a:schemeClr val="tx1"/>
                </a:solidFill>
              </a:rPr>
              <a:t>) </a:t>
            </a:r>
            <a:r>
              <a:rPr lang="en-US" sz="1400" b="1" u="sng" dirty="0">
                <a:solidFill>
                  <a:schemeClr val="tx1"/>
                </a:solidFill>
              </a:rPr>
              <a:t>PLUS</a:t>
            </a:r>
            <a:r>
              <a:rPr lang="en-US" sz="1400" b="1" dirty="0">
                <a:solidFill>
                  <a:schemeClr val="tx1"/>
                </a:solidFill>
              </a:rPr>
              <a:t> </a:t>
            </a:r>
            <a:r>
              <a:rPr lang="en-US" sz="1400" b="1" dirty="0" smtClean="0">
                <a:solidFill>
                  <a:schemeClr val="tx1"/>
                </a:solidFill>
              </a:rPr>
              <a:t>reports</a:t>
            </a:r>
            <a:r>
              <a:rPr lang="en-US" sz="1400" b="1" i="1" dirty="0" smtClean="0">
                <a:solidFill>
                  <a:schemeClr val="tx1"/>
                </a:solidFill>
              </a:rPr>
              <a:t> </a:t>
            </a:r>
            <a:r>
              <a:rPr lang="en-US" sz="1400" b="1" i="1" dirty="0">
                <a:solidFill>
                  <a:schemeClr val="tx1"/>
                </a:solidFill>
              </a:rPr>
              <a:t>ANY</a:t>
            </a:r>
            <a:r>
              <a:rPr lang="en-US" sz="1400" b="1" dirty="0">
                <a:solidFill>
                  <a:schemeClr val="tx1"/>
                </a:solidFill>
              </a:rPr>
              <a:t> </a:t>
            </a:r>
            <a:r>
              <a:rPr lang="en-US" sz="1400" b="1" dirty="0" smtClean="0">
                <a:solidFill>
                  <a:schemeClr val="tx1"/>
                </a:solidFill>
              </a:rPr>
              <a:t>of </a:t>
            </a:r>
            <a:r>
              <a:rPr lang="en-US" sz="1400" b="1" dirty="0">
                <a:solidFill>
                  <a:schemeClr val="tx1"/>
                </a:solidFill>
              </a:rPr>
              <a:t>the following in the </a:t>
            </a:r>
            <a:r>
              <a:rPr lang="en-US" sz="1400" b="1" u="sng" dirty="0">
                <a:solidFill>
                  <a:schemeClr val="tx1"/>
                </a:solidFill>
              </a:rPr>
              <a:t>past </a:t>
            </a:r>
            <a:r>
              <a:rPr lang="en-US" sz="1400" b="1" u="sng" dirty="0" smtClean="0">
                <a:solidFill>
                  <a:schemeClr val="tx1"/>
                </a:solidFill>
              </a:rPr>
              <a:t>six </a:t>
            </a:r>
            <a:r>
              <a:rPr lang="en-US" sz="1400" b="1" u="sng" dirty="0">
                <a:solidFill>
                  <a:schemeClr val="tx1"/>
                </a:solidFill>
              </a:rPr>
              <a:t>months</a:t>
            </a:r>
            <a:r>
              <a:rPr lang="en-US" sz="1400" dirty="0" smtClean="0">
                <a:solidFill>
                  <a:schemeClr val="tx1"/>
                </a:solidFill>
              </a:rPr>
              <a:t>:</a:t>
            </a:r>
          </a:p>
          <a:p>
            <a:pPr marL="0" indent="0">
              <a:buNone/>
            </a:pPr>
            <a:endParaRPr lang="en-US" sz="1400" dirty="0">
              <a:solidFill>
                <a:schemeClr val="tx1"/>
              </a:solidFill>
            </a:endParaRPr>
          </a:p>
          <a:p>
            <a:pPr lvl="1" indent="-342900">
              <a:lnSpc>
                <a:spcPct val="115000"/>
              </a:lnSpc>
              <a:spcBef>
                <a:spcPts val="0"/>
              </a:spcBef>
              <a:buFont typeface="Wingdings"/>
              <a:buChar char=""/>
            </a:pPr>
            <a:r>
              <a:rPr lang="en-US" sz="1400" dirty="0" smtClean="0">
                <a:solidFill>
                  <a:schemeClr val="tx1"/>
                </a:solidFill>
                <a:effectLst/>
                <a:ea typeface="Calibri"/>
                <a:cs typeface="Times New Roman"/>
              </a:rPr>
              <a:t>Vaginal </a:t>
            </a:r>
            <a:r>
              <a:rPr lang="en-US" sz="1400" dirty="0">
                <a:solidFill>
                  <a:schemeClr val="tx1"/>
                </a:solidFill>
                <a:effectLst/>
                <a:ea typeface="Calibri"/>
                <a:cs typeface="Times New Roman"/>
              </a:rPr>
              <a:t>or anal intercourse without condoms with more than </a:t>
            </a:r>
            <a:r>
              <a:rPr lang="en-US" sz="1400" dirty="0" smtClean="0">
                <a:solidFill>
                  <a:schemeClr val="tx1"/>
                </a:solidFill>
                <a:effectLst/>
                <a:ea typeface="Calibri"/>
                <a:cs typeface="Times New Roman"/>
              </a:rPr>
              <a:t>one </a:t>
            </a:r>
            <a:r>
              <a:rPr lang="en-US" sz="1400" dirty="0">
                <a:solidFill>
                  <a:schemeClr val="tx1"/>
                </a:solidFill>
                <a:effectLst/>
                <a:ea typeface="Calibri"/>
                <a:cs typeface="Times New Roman"/>
              </a:rPr>
              <a:t>partner, OR</a:t>
            </a:r>
          </a:p>
          <a:p>
            <a:pPr lvl="1" indent="-342900">
              <a:lnSpc>
                <a:spcPct val="115000"/>
              </a:lnSpc>
              <a:spcBef>
                <a:spcPts val="0"/>
              </a:spcBef>
              <a:buFont typeface="Wingdings"/>
              <a:buChar char=""/>
            </a:pPr>
            <a:r>
              <a:rPr lang="en-US" sz="1400" dirty="0" smtClean="0">
                <a:solidFill>
                  <a:schemeClr val="tx1"/>
                </a:solidFill>
                <a:effectLst/>
                <a:ea typeface="Calibri"/>
                <a:cs typeface="Times New Roman"/>
              </a:rPr>
              <a:t>Sex </a:t>
            </a:r>
            <a:r>
              <a:rPr lang="en-US" sz="1400" dirty="0">
                <a:solidFill>
                  <a:schemeClr val="tx1"/>
                </a:solidFill>
                <a:effectLst/>
                <a:ea typeface="Calibri"/>
                <a:cs typeface="Times New Roman"/>
              </a:rPr>
              <a:t>partner with one or more HIV risk, OR</a:t>
            </a:r>
          </a:p>
          <a:p>
            <a:pPr lvl="1" indent="-342900">
              <a:lnSpc>
                <a:spcPct val="115000"/>
              </a:lnSpc>
              <a:spcBef>
                <a:spcPts val="0"/>
              </a:spcBef>
              <a:buFont typeface="Wingdings"/>
              <a:buChar char=""/>
            </a:pPr>
            <a:r>
              <a:rPr lang="en-US" sz="1400" dirty="0">
                <a:solidFill>
                  <a:schemeClr val="tx1"/>
                </a:solidFill>
                <a:effectLst/>
                <a:ea typeface="Calibri"/>
                <a:cs typeface="Times New Roman"/>
              </a:rPr>
              <a:t>History of an STI (based on lab test, syndromic STI treatment, self-report), OR</a:t>
            </a:r>
          </a:p>
          <a:p>
            <a:pPr lvl="1" indent="-342900">
              <a:lnSpc>
                <a:spcPct val="115000"/>
              </a:lnSpc>
              <a:spcBef>
                <a:spcPts val="0"/>
              </a:spcBef>
              <a:buFont typeface="Wingdings"/>
              <a:buChar char=""/>
            </a:pPr>
            <a:r>
              <a:rPr lang="en-US" sz="1400" dirty="0" smtClean="0">
                <a:solidFill>
                  <a:schemeClr val="tx1"/>
                </a:solidFill>
                <a:effectLst/>
                <a:ea typeface="Calibri"/>
                <a:cs typeface="Times New Roman"/>
              </a:rPr>
              <a:t>History </a:t>
            </a:r>
            <a:r>
              <a:rPr lang="en-US" sz="1400" dirty="0">
                <a:solidFill>
                  <a:schemeClr val="tx1"/>
                </a:solidFill>
                <a:effectLst/>
                <a:ea typeface="Calibri"/>
                <a:cs typeface="Times New Roman"/>
              </a:rPr>
              <a:t>of use of post-exposure prophylaxis (PEP)</a:t>
            </a:r>
          </a:p>
          <a:p>
            <a:pPr marL="0" marR="0" indent="0">
              <a:lnSpc>
                <a:spcPct val="115000"/>
              </a:lnSpc>
              <a:spcBef>
                <a:spcPts val="0"/>
              </a:spcBef>
              <a:spcAft>
                <a:spcPts val="0"/>
              </a:spcAft>
              <a:buNone/>
            </a:pPr>
            <a:r>
              <a:rPr lang="en-US" sz="1400" dirty="0">
                <a:solidFill>
                  <a:schemeClr val="tx1"/>
                </a:solidFill>
                <a:effectLst/>
                <a:ea typeface="Calibri"/>
                <a:cs typeface="Times New Roman"/>
              </a:rPr>
              <a:t> </a:t>
            </a:r>
            <a:endParaRPr lang="en-US" sz="1400" dirty="0" smtClean="0">
              <a:solidFill>
                <a:schemeClr val="tx1"/>
              </a:solidFill>
              <a:effectLst/>
              <a:ea typeface="Calibri"/>
              <a:cs typeface="Times New Roman"/>
            </a:endParaRPr>
          </a:p>
          <a:p>
            <a:pPr marL="0" marR="0" indent="0">
              <a:lnSpc>
                <a:spcPct val="115000"/>
              </a:lnSpc>
              <a:spcBef>
                <a:spcPts val="0"/>
              </a:spcBef>
              <a:spcAft>
                <a:spcPts val="0"/>
              </a:spcAft>
              <a:buNone/>
            </a:pPr>
            <a:endParaRPr lang="en-US" sz="1400" dirty="0">
              <a:solidFill>
                <a:schemeClr val="tx1"/>
              </a:solidFill>
              <a:ea typeface="Calibri"/>
              <a:cs typeface="Times New Roman"/>
            </a:endParaRPr>
          </a:p>
          <a:p>
            <a:pPr marL="0" marR="0" indent="0">
              <a:lnSpc>
                <a:spcPct val="115000"/>
              </a:lnSpc>
              <a:spcBef>
                <a:spcPts val="0"/>
              </a:spcBef>
              <a:spcAft>
                <a:spcPts val="0"/>
              </a:spcAft>
              <a:buNone/>
            </a:pPr>
            <a:endParaRPr lang="en-US" sz="1400" dirty="0" smtClean="0">
              <a:solidFill>
                <a:schemeClr val="tx1"/>
              </a:solidFill>
              <a:effectLst/>
              <a:ea typeface="Calibri"/>
              <a:cs typeface="Times New Roman"/>
            </a:endParaRPr>
          </a:p>
          <a:p>
            <a:pPr marL="0" lvl="0">
              <a:lnSpc>
                <a:spcPct val="115000"/>
              </a:lnSpc>
              <a:spcBef>
                <a:spcPts val="0"/>
              </a:spcBef>
            </a:pPr>
            <a:r>
              <a:rPr lang="en-US" sz="1400" b="1" dirty="0" smtClean="0">
                <a:solidFill>
                  <a:schemeClr val="tx1"/>
                </a:solidFill>
                <a:ea typeface="Calibri"/>
                <a:cs typeface="Times New Roman"/>
              </a:rPr>
              <a:t>Client who reports history of sharing </a:t>
            </a:r>
            <a:r>
              <a:rPr lang="en-US" sz="1400" b="1" dirty="0">
                <a:solidFill>
                  <a:schemeClr val="tx1"/>
                </a:solidFill>
                <a:ea typeface="Calibri"/>
                <a:cs typeface="Times New Roman"/>
              </a:rPr>
              <a:t>of injection material/equipment </a:t>
            </a:r>
            <a:r>
              <a:rPr lang="en-US" sz="1400" b="1" dirty="0" smtClean="0">
                <a:solidFill>
                  <a:schemeClr val="tx1"/>
                </a:solidFill>
                <a:ea typeface="Calibri"/>
                <a:cs typeface="Times New Roman"/>
              </a:rPr>
              <a:t>with another person in</a:t>
            </a:r>
          </a:p>
          <a:p>
            <a:pPr marL="0" lvl="0" indent="0">
              <a:lnSpc>
                <a:spcPct val="115000"/>
              </a:lnSpc>
              <a:spcBef>
                <a:spcPts val="0"/>
              </a:spcBef>
              <a:buNone/>
            </a:pPr>
            <a:r>
              <a:rPr lang="en-US" sz="1400" b="1" dirty="0">
                <a:solidFill>
                  <a:schemeClr val="tx1"/>
                </a:solidFill>
                <a:ea typeface="Calibri"/>
                <a:cs typeface="Times New Roman"/>
              </a:rPr>
              <a:t> </a:t>
            </a:r>
            <a:r>
              <a:rPr lang="en-US" sz="1400" b="1" dirty="0" smtClean="0">
                <a:solidFill>
                  <a:schemeClr val="tx1"/>
                </a:solidFill>
                <a:ea typeface="Calibri"/>
                <a:cs typeface="Times New Roman"/>
              </a:rPr>
              <a:t>       the </a:t>
            </a:r>
            <a:r>
              <a:rPr lang="en-US" sz="1400" b="1" u="sng" dirty="0" smtClean="0">
                <a:solidFill>
                  <a:schemeClr val="tx1"/>
                </a:solidFill>
                <a:ea typeface="Calibri"/>
                <a:cs typeface="Times New Roman"/>
              </a:rPr>
              <a:t>past six months.</a:t>
            </a:r>
            <a:endParaRPr lang="en-US" sz="1400" b="1" u="sng" dirty="0">
              <a:solidFill>
                <a:schemeClr val="tx1"/>
              </a:solidFill>
              <a:effectLst/>
              <a:ea typeface="Calibri"/>
              <a:cs typeface="Times New Roman"/>
            </a:endParaRPr>
          </a:p>
          <a:p>
            <a:pPr marL="0" marR="0">
              <a:lnSpc>
                <a:spcPct val="115000"/>
              </a:lnSpc>
              <a:spcBef>
                <a:spcPts val="0"/>
              </a:spcBef>
              <a:spcAft>
                <a:spcPts val="0"/>
              </a:spcAft>
            </a:pPr>
            <a:endParaRPr lang="en-US" sz="1400" dirty="0" smtClean="0">
              <a:solidFill>
                <a:schemeClr val="tx1"/>
              </a:solidFill>
              <a:effectLst/>
              <a:ea typeface="Calibri"/>
              <a:cs typeface="Times New Roman"/>
            </a:endParaRPr>
          </a:p>
          <a:p>
            <a:pPr marL="0" marR="0" indent="0">
              <a:lnSpc>
                <a:spcPct val="115000"/>
              </a:lnSpc>
              <a:spcBef>
                <a:spcPts val="0"/>
              </a:spcBef>
              <a:spcAft>
                <a:spcPts val="0"/>
              </a:spcAft>
              <a:buNone/>
            </a:pPr>
            <a:endParaRPr lang="en-US" sz="1400" dirty="0" smtClean="0">
              <a:solidFill>
                <a:schemeClr val="tx1"/>
              </a:solidFill>
              <a:effectLst/>
              <a:ea typeface="Calibri"/>
              <a:cs typeface="Times New Roman"/>
            </a:endParaRPr>
          </a:p>
          <a:p>
            <a:pPr>
              <a:lnSpc>
                <a:spcPct val="115000"/>
              </a:lnSpc>
              <a:spcBef>
                <a:spcPts val="0"/>
              </a:spcBef>
            </a:pPr>
            <a:r>
              <a:rPr lang="en-US" sz="1400" b="1" dirty="0" smtClean="0">
                <a:solidFill>
                  <a:schemeClr val="tx1"/>
                </a:solidFill>
                <a:ea typeface="Calibri"/>
                <a:cs typeface="Times New Roman"/>
              </a:rPr>
              <a:t>Client who </a:t>
            </a:r>
            <a:r>
              <a:rPr lang="en-US" sz="1400" b="1" dirty="0" smtClean="0">
                <a:solidFill>
                  <a:srgbClr val="C00000"/>
                </a:solidFill>
                <a:ea typeface="Calibri"/>
                <a:cs typeface="Times New Roman"/>
              </a:rPr>
              <a:t>reports having a sexual partner</a:t>
            </a:r>
            <a:r>
              <a:rPr lang="en-US" sz="1400" b="1" dirty="0" smtClean="0">
                <a:solidFill>
                  <a:schemeClr val="tx1"/>
                </a:solidFill>
                <a:ea typeface="Calibri"/>
                <a:cs typeface="Times New Roman"/>
              </a:rPr>
              <a:t> </a:t>
            </a:r>
            <a:r>
              <a:rPr lang="en-US" sz="1400" b="1" dirty="0" smtClean="0">
                <a:solidFill>
                  <a:schemeClr val="tx1"/>
                </a:solidFill>
                <a:effectLst/>
                <a:ea typeface="Calibri"/>
                <a:cs typeface="Times New Roman"/>
              </a:rPr>
              <a:t>in the </a:t>
            </a:r>
            <a:r>
              <a:rPr lang="en-US" sz="1400" b="1" u="sng" dirty="0" smtClean="0">
                <a:solidFill>
                  <a:schemeClr val="tx1"/>
                </a:solidFill>
                <a:effectLst/>
                <a:ea typeface="Calibri"/>
                <a:cs typeface="Times New Roman"/>
              </a:rPr>
              <a:t>past six months*</a:t>
            </a:r>
            <a:r>
              <a:rPr lang="en-US" sz="1400" b="1" dirty="0" smtClean="0">
                <a:solidFill>
                  <a:schemeClr val="tx1"/>
                </a:solidFill>
                <a:effectLst/>
                <a:ea typeface="Calibri"/>
                <a:cs typeface="Times New Roman"/>
              </a:rPr>
              <a:t> who is </a:t>
            </a:r>
            <a:r>
              <a:rPr lang="en-US" sz="1400" b="1" dirty="0">
                <a:solidFill>
                  <a:schemeClr val="tx1"/>
                </a:solidFill>
                <a:effectLst/>
                <a:ea typeface="Calibri"/>
                <a:cs typeface="Times New Roman"/>
              </a:rPr>
              <a:t>HIV positive</a:t>
            </a:r>
            <a:r>
              <a:rPr lang="en-US" sz="1400" b="1" i="1" dirty="0">
                <a:solidFill>
                  <a:schemeClr val="tx1"/>
                </a:solidFill>
                <a:effectLst/>
                <a:ea typeface="Calibri"/>
                <a:cs typeface="Times New Roman"/>
              </a:rPr>
              <a:t> </a:t>
            </a:r>
            <a:r>
              <a:rPr lang="en-US" sz="1400" b="1" i="1" dirty="0">
                <a:solidFill>
                  <a:srgbClr val="C00000"/>
                </a:solidFill>
                <a:effectLst/>
                <a:ea typeface="Calibri"/>
                <a:cs typeface="Times New Roman"/>
              </a:rPr>
              <a:t>AND</a:t>
            </a:r>
            <a:r>
              <a:rPr lang="en-US" sz="1400" b="1" dirty="0">
                <a:solidFill>
                  <a:schemeClr val="tx1"/>
                </a:solidFill>
                <a:effectLst/>
                <a:ea typeface="Calibri"/>
                <a:cs typeface="Times New Roman"/>
              </a:rPr>
              <a:t> </a:t>
            </a:r>
            <a:r>
              <a:rPr lang="en-US" sz="1400" b="1" dirty="0" smtClean="0">
                <a:solidFill>
                  <a:schemeClr val="tx1"/>
                </a:solidFill>
                <a:effectLst/>
                <a:ea typeface="Calibri"/>
                <a:cs typeface="Times New Roman"/>
              </a:rPr>
              <a:t>who has </a:t>
            </a:r>
            <a:r>
              <a:rPr lang="en-US" sz="1400" b="1" dirty="0">
                <a:solidFill>
                  <a:schemeClr val="tx1"/>
                </a:solidFill>
                <a:effectLst/>
                <a:ea typeface="Calibri"/>
                <a:cs typeface="Times New Roman"/>
              </a:rPr>
              <a:t>not </a:t>
            </a:r>
            <a:r>
              <a:rPr lang="en-US" sz="1400" b="1" dirty="0" smtClean="0">
                <a:solidFill>
                  <a:schemeClr val="tx1"/>
                </a:solidFill>
                <a:effectLst/>
                <a:ea typeface="Calibri"/>
                <a:cs typeface="Times New Roman"/>
              </a:rPr>
              <a:t> been </a:t>
            </a:r>
            <a:r>
              <a:rPr lang="en-US" sz="1400" b="1" dirty="0">
                <a:solidFill>
                  <a:schemeClr val="tx1"/>
                </a:solidFill>
                <a:effectLst/>
                <a:ea typeface="Calibri"/>
                <a:cs typeface="Times New Roman"/>
              </a:rPr>
              <a:t>on </a:t>
            </a:r>
            <a:r>
              <a:rPr lang="en-US" sz="1400" b="1" dirty="0">
                <a:solidFill>
                  <a:schemeClr val="tx1"/>
                </a:solidFill>
                <a:ea typeface="Calibri"/>
                <a:cs typeface="Times New Roman"/>
              </a:rPr>
              <a:t>effective HIV </a:t>
            </a:r>
            <a:r>
              <a:rPr lang="en-US" sz="1400" b="1" dirty="0" smtClean="0">
                <a:solidFill>
                  <a:schemeClr val="tx1"/>
                </a:solidFill>
                <a:ea typeface="Calibri"/>
                <a:cs typeface="Times New Roman"/>
              </a:rPr>
              <a:t>treatment. </a:t>
            </a:r>
            <a:endParaRPr lang="en-US" sz="1400" b="1" dirty="0" smtClean="0">
              <a:solidFill>
                <a:schemeClr val="tx1"/>
              </a:solidFill>
              <a:effectLst/>
              <a:ea typeface="Calibri"/>
              <a:cs typeface="Times New Roman"/>
            </a:endParaRPr>
          </a:p>
          <a:p>
            <a:pPr marL="0" marR="0" indent="0">
              <a:lnSpc>
                <a:spcPct val="115000"/>
              </a:lnSpc>
              <a:spcBef>
                <a:spcPts val="0"/>
              </a:spcBef>
              <a:spcAft>
                <a:spcPts val="0"/>
              </a:spcAft>
              <a:buNone/>
            </a:pPr>
            <a:r>
              <a:rPr lang="en-US" sz="1400" b="1" dirty="0">
                <a:solidFill>
                  <a:schemeClr val="tx1"/>
                </a:solidFill>
                <a:ea typeface="Calibri"/>
                <a:cs typeface="Times New Roman"/>
              </a:rPr>
              <a:t> </a:t>
            </a:r>
            <a:r>
              <a:rPr lang="en-US" sz="1400" b="1" dirty="0" smtClean="0">
                <a:solidFill>
                  <a:schemeClr val="tx1"/>
                </a:solidFill>
                <a:ea typeface="Calibri"/>
                <a:cs typeface="Times New Roman"/>
              </a:rPr>
              <a:t>        </a:t>
            </a:r>
            <a:r>
              <a:rPr lang="en-US" sz="1400" dirty="0" smtClean="0">
                <a:solidFill>
                  <a:schemeClr val="tx1"/>
                </a:solidFill>
                <a:effectLst/>
                <a:ea typeface="Calibri"/>
                <a:cs typeface="Times New Roman"/>
              </a:rPr>
              <a:t>       *</a:t>
            </a:r>
            <a:r>
              <a:rPr lang="en-US" sz="1400" i="1" dirty="0" smtClean="0">
                <a:solidFill>
                  <a:schemeClr val="tx1"/>
                </a:solidFill>
                <a:ea typeface="Calibri"/>
                <a:cs typeface="Times New Roman"/>
              </a:rPr>
              <a:t>O</a:t>
            </a:r>
            <a:r>
              <a:rPr lang="en-US" sz="1400" i="1" dirty="0" smtClean="0">
                <a:solidFill>
                  <a:schemeClr val="tx1"/>
                </a:solidFill>
                <a:effectLst/>
                <a:ea typeface="Calibri"/>
                <a:cs typeface="Times New Roman"/>
              </a:rPr>
              <a:t>n </a:t>
            </a:r>
            <a:r>
              <a:rPr lang="en-US" sz="1400" i="1" dirty="0">
                <a:solidFill>
                  <a:schemeClr val="tx1"/>
                </a:solidFill>
                <a:effectLst/>
                <a:ea typeface="Calibri"/>
                <a:cs typeface="Times New Roman"/>
              </a:rPr>
              <a:t>ART for less than </a:t>
            </a:r>
            <a:r>
              <a:rPr lang="en-US" sz="1400" i="1" dirty="0" smtClean="0">
                <a:solidFill>
                  <a:schemeClr val="tx1"/>
                </a:solidFill>
                <a:effectLst/>
                <a:ea typeface="Calibri"/>
                <a:cs typeface="Times New Roman"/>
              </a:rPr>
              <a:t>six </a:t>
            </a:r>
            <a:r>
              <a:rPr lang="en-US" sz="1400" i="1" dirty="0">
                <a:solidFill>
                  <a:schemeClr val="tx1"/>
                </a:solidFill>
                <a:effectLst/>
                <a:ea typeface="Calibri"/>
                <a:cs typeface="Times New Roman"/>
              </a:rPr>
              <a:t>months, or has inconsistent or unknown </a:t>
            </a:r>
            <a:r>
              <a:rPr lang="en-US" sz="1400" i="1" dirty="0" smtClean="0">
                <a:solidFill>
                  <a:schemeClr val="tx1"/>
                </a:solidFill>
                <a:effectLst/>
                <a:ea typeface="Calibri"/>
                <a:cs typeface="Times New Roman"/>
              </a:rPr>
              <a:t>adherence</a:t>
            </a:r>
            <a:endParaRPr lang="en-US" sz="1400" dirty="0">
              <a:solidFill>
                <a:schemeClr val="tx1"/>
              </a:solidFill>
              <a:effectLst/>
              <a:ea typeface="Calibri"/>
              <a:cs typeface="Times New Roman"/>
            </a:endParaRPr>
          </a:p>
          <a:p>
            <a:pPr marL="0" marR="0" indent="0">
              <a:lnSpc>
                <a:spcPct val="115000"/>
              </a:lnSpc>
              <a:spcBef>
                <a:spcPts val="0"/>
              </a:spcBef>
              <a:spcAft>
                <a:spcPts val="0"/>
              </a:spcAft>
              <a:buNone/>
            </a:pPr>
            <a:r>
              <a:rPr lang="en-US" sz="1400" dirty="0">
                <a:solidFill>
                  <a:schemeClr val="tx1"/>
                </a:solidFill>
                <a:effectLst/>
                <a:ea typeface="Calibri"/>
                <a:cs typeface="Times New Roman"/>
              </a:rPr>
              <a:t> </a:t>
            </a:r>
          </a:p>
          <a:p>
            <a:pPr marL="0" marR="0" indent="0">
              <a:lnSpc>
                <a:spcPct val="115000"/>
              </a:lnSpc>
              <a:spcBef>
                <a:spcPts val="0"/>
              </a:spcBef>
              <a:spcAft>
                <a:spcPts val="1000"/>
              </a:spcAft>
              <a:buNone/>
            </a:pPr>
            <a:r>
              <a:rPr lang="en-US" sz="1100" dirty="0">
                <a:solidFill>
                  <a:schemeClr val="tx1"/>
                </a:solidFill>
                <a:effectLst/>
                <a:ea typeface="Calibri"/>
                <a:cs typeface="Times New Roman"/>
              </a:rPr>
              <a:t> </a:t>
            </a:r>
          </a:p>
        </p:txBody>
      </p:sp>
      <p:sp>
        <p:nvSpPr>
          <p:cNvPr id="5" name="Oval 4"/>
          <p:cNvSpPr/>
          <p:nvPr/>
        </p:nvSpPr>
        <p:spPr>
          <a:xfrm>
            <a:off x="4059730" y="3530024"/>
            <a:ext cx="855170" cy="457200"/>
          </a:xfrm>
          <a:prstGeom prst="ellipse">
            <a:avLst/>
          </a:prstGeom>
          <a:noFill/>
          <a:ln>
            <a:solidFill>
              <a:srgbClr val="FF8000"/>
            </a:solidFill>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r>
              <a:rPr lang="en-US" b="1" dirty="0" smtClean="0">
                <a:solidFill>
                  <a:schemeClr val="tx1"/>
                </a:solidFill>
              </a:rPr>
              <a:t>OR</a:t>
            </a:r>
            <a:endParaRPr lang="en-US" b="1" dirty="0">
              <a:solidFill>
                <a:schemeClr val="tx1"/>
              </a:solidFill>
            </a:endParaRPr>
          </a:p>
        </p:txBody>
      </p:sp>
      <p:sp>
        <p:nvSpPr>
          <p:cNvPr id="6" name="Oval 5"/>
          <p:cNvSpPr/>
          <p:nvPr/>
        </p:nvSpPr>
        <p:spPr>
          <a:xfrm>
            <a:off x="4082236" y="4492193"/>
            <a:ext cx="810158" cy="457200"/>
          </a:xfrm>
          <a:prstGeom prst="ellipse">
            <a:avLst/>
          </a:prstGeom>
          <a:solidFill>
            <a:schemeClr val="accent1">
              <a:lumMod val="20000"/>
              <a:lumOff val="80000"/>
              <a:alpha val="17000"/>
            </a:schemeClr>
          </a:solidFill>
          <a:ln>
            <a:solidFill>
              <a:srgbClr val="FF8000"/>
            </a:solidFill>
          </a:ln>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r>
              <a:rPr lang="en-US" b="1" dirty="0" smtClean="0">
                <a:solidFill>
                  <a:schemeClr val="tx1"/>
                </a:solidFill>
              </a:rPr>
              <a:t>OR</a:t>
            </a:r>
            <a:endParaRPr lang="en-US" b="1" dirty="0">
              <a:solidFill>
                <a:schemeClr val="tx1"/>
              </a:solidFill>
            </a:endParaRPr>
          </a:p>
        </p:txBody>
      </p:sp>
      <p:sp>
        <p:nvSpPr>
          <p:cNvPr id="7"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56</a:t>
            </a:fld>
            <a:endParaRPr lang="en-US" dirty="0"/>
          </a:p>
        </p:txBody>
      </p:sp>
    </p:spTree>
    <p:extLst>
      <p:ext uri="{BB962C8B-B14F-4D97-AF65-F5344CB8AC3E}">
        <p14:creationId xmlns:p14="http://schemas.microsoft.com/office/powerpoint/2010/main" val="19534085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Small Group Brainstorm</a:t>
            </a:r>
            <a:endParaRPr lang="en-US" dirty="0"/>
          </a:p>
        </p:txBody>
      </p:sp>
      <p:sp>
        <p:nvSpPr>
          <p:cNvPr id="3" name="Content Placeholder 2"/>
          <p:cNvSpPr>
            <a:spLocks noGrp="1"/>
          </p:cNvSpPr>
          <p:nvPr>
            <p:ph sz="quarter" idx="10"/>
          </p:nvPr>
        </p:nvSpPr>
        <p:spPr>
          <a:xfrm>
            <a:off x="457200" y="1397000"/>
            <a:ext cx="8229600" cy="5080000"/>
          </a:xfrm>
        </p:spPr>
        <p:txBody>
          <a:bodyPr>
            <a:noAutofit/>
          </a:bodyPr>
          <a:lstStyle/>
          <a:p>
            <a:pPr lvl="0">
              <a:spcBef>
                <a:spcPts val="0"/>
              </a:spcBef>
            </a:pPr>
            <a:r>
              <a:rPr lang="en-US" sz="2400" dirty="0">
                <a:solidFill>
                  <a:schemeClr val="tx1"/>
                </a:solidFill>
              </a:rPr>
              <a:t>Close your participant manuals. With your small group, brainstorm a list of questions to screen for substantial risk.</a:t>
            </a:r>
          </a:p>
          <a:p>
            <a:pPr lvl="0">
              <a:spcBef>
                <a:spcPts val="0"/>
              </a:spcBef>
            </a:pPr>
            <a:r>
              <a:rPr lang="en-US" sz="2400" dirty="0">
                <a:solidFill>
                  <a:schemeClr val="tx1"/>
                </a:solidFill>
              </a:rPr>
              <a:t>Please keep in mind that you must ask about the person’s sexual behaviors, their partners’ sexual behaviors, issues with </a:t>
            </a:r>
            <a:r>
              <a:rPr lang="en-US" sz="2400" dirty="0" err="1">
                <a:solidFill>
                  <a:schemeClr val="tx1"/>
                </a:solidFill>
              </a:rPr>
              <a:t>serodiscordant</a:t>
            </a:r>
            <a:r>
              <a:rPr lang="en-US" sz="2400" dirty="0">
                <a:solidFill>
                  <a:schemeClr val="tx1"/>
                </a:solidFill>
              </a:rPr>
              <a:t> couples, and other aspects of a person’s situation, for example their current life circumstances.</a:t>
            </a:r>
          </a:p>
          <a:p>
            <a:pPr lvl="0">
              <a:spcBef>
                <a:spcPts val="0"/>
              </a:spcBef>
            </a:pPr>
            <a:r>
              <a:rPr lang="en-US" sz="2400" dirty="0">
                <a:solidFill>
                  <a:schemeClr val="tx1"/>
                </a:solidFill>
              </a:rPr>
              <a:t>Choose one group member to record your questions on a sheet of notebook paper.</a:t>
            </a:r>
          </a:p>
          <a:p>
            <a:pPr lvl="0">
              <a:spcBef>
                <a:spcPts val="0"/>
              </a:spcBef>
            </a:pPr>
            <a:r>
              <a:rPr lang="en-US" sz="2400" dirty="0">
                <a:solidFill>
                  <a:schemeClr val="tx1"/>
                </a:solidFill>
              </a:rPr>
              <a:t>When you have finished your brainstorm, find the list of sample screening questions in your manuals. Compare your brainstormed questions to this list. Make a note of any types of questions you missed. Also note any questions on your list that do not appear in the manual. </a:t>
            </a:r>
          </a:p>
          <a:p>
            <a:pPr>
              <a:spcBef>
                <a:spcPts val="0"/>
              </a:spcBef>
            </a:pPr>
            <a:r>
              <a:rPr lang="en-US" sz="2400" dirty="0">
                <a:solidFill>
                  <a:schemeClr val="tx1"/>
                </a:solidFill>
              </a:rPr>
              <a:t>You will have </a:t>
            </a:r>
            <a:r>
              <a:rPr lang="en-US" sz="2400" dirty="0" smtClean="0">
                <a:solidFill>
                  <a:schemeClr val="tx1"/>
                </a:solidFill>
              </a:rPr>
              <a:t>15 </a:t>
            </a:r>
            <a:r>
              <a:rPr lang="en-US" sz="2400" dirty="0">
                <a:solidFill>
                  <a:schemeClr val="tx1"/>
                </a:solidFill>
              </a:rPr>
              <a:t>minutes to work. </a:t>
            </a:r>
            <a:endParaRPr lang="en-US" sz="2400" dirty="0" smtClean="0">
              <a:solidFill>
                <a:schemeClr val="tx1"/>
              </a:solidFill>
            </a:endParaRPr>
          </a:p>
        </p:txBody>
      </p:sp>
      <p:sp>
        <p:nvSpPr>
          <p:cNvPr id="6"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57</a:t>
            </a:fld>
            <a:endParaRPr lang="en-US" dirty="0"/>
          </a:p>
        </p:txBody>
      </p:sp>
    </p:spTree>
    <p:extLst>
      <p:ext uri="{BB962C8B-B14F-4D97-AF65-F5344CB8AC3E}">
        <p14:creationId xmlns:p14="http://schemas.microsoft.com/office/powerpoint/2010/main" val="46763418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Screening for Substantial Risk</a:t>
            </a:r>
            <a:endParaRPr lang="en-US" dirty="0"/>
          </a:p>
        </p:txBody>
      </p:sp>
      <p:sp>
        <p:nvSpPr>
          <p:cNvPr id="3" name="Content Placeholder 2"/>
          <p:cNvSpPr>
            <a:spLocks noGrp="1"/>
          </p:cNvSpPr>
          <p:nvPr>
            <p:ph sz="quarter" idx="10"/>
          </p:nvPr>
        </p:nvSpPr>
        <p:spPr/>
        <p:txBody>
          <a:bodyPr>
            <a:normAutofit/>
          </a:bodyPr>
          <a:lstStyle/>
          <a:p>
            <a:r>
              <a:rPr lang="en-US" dirty="0" smtClean="0">
                <a:solidFill>
                  <a:schemeClr val="tx1"/>
                </a:solidFill>
              </a:rPr>
              <a:t>Screening questions should be </a:t>
            </a:r>
            <a:r>
              <a:rPr lang="en-US" b="1" dirty="0" smtClean="0">
                <a:solidFill>
                  <a:schemeClr val="tx1"/>
                </a:solidFill>
              </a:rPr>
              <a:t>framed in terms of people’s behavior </a:t>
            </a:r>
            <a:r>
              <a:rPr lang="en-US" dirty="0" smtClean="0">
                <a:solidFill>
                  <a:schemeClr val="tx1"/>
                </a:solidFill>
              </a:rPr>
              <a:t>rather than their sexual identity and should </a:t>
            </a:r>
            <a:r>
              <a:rPr lang="en-US" b="1" dirty="0" smtClean="0">
                <a:solidFill>
                  <a:schemeClr val="tx1"/>
                </a:solidFill>
              </a:rPr>
              <a:t>refer to a defined time period (six months, etc.).</a:t>
            </a:r>
          </a:p>
          <a:p>
            <a:r>
              <a:rPr lang="en-US" dirty="0" smtClean="0">
                <a:solidFill>
                  <a:schemeClr val="tx1"/>
                </a:solidFill>
              </a:rPr>
              <a:t>It is important for PrEP providers to be </a:t>
            </a:r>
            <a:r>
              <a:rPr lang="en-US" b="1" dirty="0" smtClean="0">
                <a:solidFill>
                  <a:schemeClr val="tx1"/>
                </a:solidFill>
              </a:rPr>
              <a:t>sensitive,</a:t>
            </a:r>
            <a:r>
              <a:rPr lang="en-US" dirty="0" smtClean="0">
                <a:solidFill>
                  <a:schemeClr val="tx1"/>
                </a:solidFill>
              </a:rPr>
              <a:t> </a:t>
            </a:r>
            <a:r>
              <a:rPr lang="en-US" b="1" dirty="0" smtClean="0">
                <a:solidFill>
                  <a:schemeClr val="tx1"/>
                </a:solidFill>
              </a:rPr>
              <a:t>inclusive, non-judgmental, and supportive.</a:t>
            </a:r>
          </a:p>
          <a:p>
            <a:r>
              <a:rPr lang="en-US" dirty="0" smtClean="0">
                <a:solidFill>
                  <a:schemeClr val="tx1"/>
                </a:solidFill>
              </a:rPr>
              <a:t>Be careful </a:t>
            </a:r>
            <a:r>
              <a:rPr lang="en-US" b="1" dirty="0" smtClean="0">
                <a:solidFill>
                  <a:schemeClr val="tx1"/>
                </a:solidFill>
              </a:rPr>
              <a:t>not to develop </a:t>
            </a:r>
            <a:r>
              <a:rPr lang="en-US" dirty="0" smtClean="0">
                <a:solidFill>
                  <a:schemeClr val="tx1"/>
                </a:solidFill>
              </a:rPr>
              <a:t>a screening process that might discourage PrEP use.</a:t>
            </a:r>
            <a:endParaRPr lang="en-US" dirty="0">
              <a:solidFill>
                <a:schemeClr val="tx1"/>
              </a:solidFill>
            </a:endParaRP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58</a:t>
            </a:fld>
            <a:endParaRPr lang="en-US" dirty="0"/>
          </a:p>
        </p:txBody>
      </p:sp>
    </p:spTree>
    <p:extLst>
      <p:ext uri="{BB962C8B-B14F-4D97-AF65-F5344CB8AC3E}">
        <p14:creationId xmlns:p14="http://schemas.microsoft.com/office/powerpoint/2010/main" val="36294412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General Screening Questions</a:t>
            </a:r>
            <a:endParaRPr lang="en-US" dirty="0"/>
          </a:p>
        </p:txBody>
      </p:sp>
      <p:sp>
        <p:nvSpPr>
          <p:cNvPr id="3" name="Content Placeholder 2"/>
          <p:cNvSpPr>
            <a:spLocks noGrp="1"/>
          </p:cNvSpPr>
          <p:nvPr>
            <p:ph sz="quarter" idx="10"/>
          </p:nvPr>
        </p:nvSpPr>
        <p:spPr/>
        <p:txBody>
          <a:bodyPr>
            <a:normAutofit fontScale="92500" lnSpcReduction="10000"/>
          </a:bodyPr>
          <a:lstStyle/>
          <a:p>
            <a:pPr marL="0" indent="0">
              <a:buNone/>
            </a:pPr>
            <a:r>
              <a:rPr lang="en-US" sz="2800" dirty="0" smtClean="0">
                <a:solidFill>
                  <a:schemeClr val="tx1"/>
                </a:solidFill>
              </a:rPr>
              <a:t>Consider PrEP if a client from a high prevalence population or in a high prevalence setting answers yes to any of the following questions:  </a:t>
            </a:r>
            <a:endParaRPr lang="en-US" sz="2800" dirty="0">
              <a:solidFill>
                <a:schemeClr val="tx1"/>
              </a:solidFill>
            </a:endParaRPr>
          </a:p>
          <a:p>
            <a:pPr marL="0" indent="0">
              <a:buNone/>
            </a:pPr>
            <a:r>
              <a:rPr lang="en-US" sz="3100" b="1" dirty="0">
                <a:solidFill>
                  <a:schemeClr val="tx1"/>
                </a:solidFill>
              </a:rPr>
              <a:t>“In the past six </a:t>
            </a:r>
            <a:r>
              <a:rPr lang="en-US" sz="3100" b="1" dirty="0" smtClean="0">
                <a:solidFill>
                  <a:schemeClr val="tx1"/>
                </a:solidFill>
              </a:rPr>
              <a:t>months,:</a:t>
            </a:r>
            <a:endParaRPr lang="en-US" sz="3100" b="1" dirty="0">
              <a:solidFill>
                <a:schemeClr val="tx1"/>
              </a:solidFill>
            </a:endParaRPr>
          </a:p>
          <a:p>
            <a:pPr marL="1085850" lvl="1" indent="-342900">
              <a:buFont typeface="Arial"/>
              <a:buChar char="•"/>
            </a:pPr>
            <a:r>
              <a:rPr lang="en-US" dirty="0">
                <a:solidFill>
                  <a:schemeClr val="tx1"/>
                </a:solidFill>
              </a:rPr>
              <a:t>“Have you had sex with more than one sexual partner?”</a:t>
            </a:r>
          </a:p>
          <a:p>
            <a:pPr marL="1085850" lvl="1" indent="-342900">
              <a:buFont typeface="Arial"/>
              <a:buChar char="•"/>
            </a:pPr>
            <a:r>
              <a:rPr lang="en-US" dirty="0">
                <a:solidFill>
                  <a:schemeClr val="tx1"/>
                </a:solidFill>
              </a:rPr>
              <a:t>“Have you had sex without a condom?”</a:t>
            </a:r>
          </a:p>
          <a:p>
            <a:pPr marL="1085850" lvl="1" indent="-342900">
              <a:buFont typeface="Arial"/>
              <a:buChar char="•"/>
            </a:pPr>
            <a:r>
              <a:rPr lang="en-US" dirty="0">
                <a:solidFill>
                  <a:schemeClr val="tx1"/>
                </a:solidFill>
              </a:rPr>
              <a:t>“Have you had sex with people whose HIV status you do not know?”</a:t>
            </a:r>
          </a:p>
          <a:p>
            <a:pPr marL="1085850" lvl="1" indent="-342900">
              <a:buFont typeface="Arial"/>
              <a:buChar char="•"/>
            </a:pPr>
            <a:r>
              <a:rPr lang="en-US" dirty="0">
                <a:solidFill>
                  <a:schemeClr val="tx1"/>
                </a:solidFill>
              </a:rPr>
              <a:t>“Are any of your partners at risk of HIV?”</a:t>
            </a:r>
            <a:endParaRPr lang="en-US" strike="sngStrike" dirty="0">
              <a:solidFill>
                <a:schemeClr val="tx1"/>
              </a:solidFill>
            </a:endParaRPr>
          </a:p>
          <a:p>
            <a:pPr marL="1085850" lvl="1" indent="-342900">
              <a:buFont typeface="Arial"/>
              <a:buChar char="•"/>
            </a:pPr>
            <a:r>
              <a:rPr lang="en-US" dirty="0">
                <a:solidFill>
                  <a:schemeClr val="tx1"/>
                </a:solidFill>
              </a:rPr>
              <a:t>“Have you had sex with a person who has HIV?”</a:t>
            </a:r>
          </a:p>
          <a:p>
            <a:pPr marL="0" indent="0">
              <a:buNone/>
            </a:pPr>
            <a:endParaRPr lang="en-US" sz="2800" dirty="0" smtClean="0">
              <a:solidFill>
                <a:schemeClr val="tx1"/>
              </a:solidFill>
            </a:endParaRP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59</a:t>
            </a:fld>
            <a:endParaRPr lang="en-US" dirty="0"/>
          </a:p>
        </p:txBody>
      </p:sp>
    </p:spTree>
    <p:extLst>
      <p:ext uri="{BB962C8B-B14F-4D97-AF65-F5344CB8AC3E}">
        <p14:creationId xmlns:p14="http://schemas.microsoft.com/office/powerpoint/2010/main" val="6147507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6</a:t>
            </a:fld>
            <a:endParaRPr lang="en-US" dirty="0"/>
          </a:p>
        </p:txBody>
      </p:sp>
      <p:sp>
        <p:nvSpPr>
          <p:cNvPr id="8" name="TextBox 7"/>
          <p:cNvSpPr txBox="1"/>
          <p:nvPr/>
        </p:nvSpPr>
        <p:spPr>
          <a:xfrm>
            <a:off x="410936" y="360856"/>
            <a:ext cx="8582635" cy="769441"/>
          </a:xfrm>
          <a:prstGeom prst="rect">
            <a:avLst/>
          </a:prstGeom>
          <a:noFill/>
        </p:spPr>
        <p:txBody>
          <a:bodyPr wrap="square" rtlCol="0">
            <a:spAutoFit/>
          </a:bodyPr>
          <a:lstStyle/>
          <a:p>
            <a:pPr algn="ctr"/>
            <a:r>
              <a:rPr lang="en-US" sz="4400" b="1" dirty="0" smtClean="0">
                <a:solidFill>
                  <a:schemeClr val="bg1"/>
                </a:solidFill>
                <a:latin typeface="Arial Narrow"/>
                <a:cs typeface="Arial Narrow"/>
              </a:rPr>
              <a:t>Training Overview, cont.</a:t>
            </a:r>
            <a:endParaRPr lang="en-US" sz="4400" b="1" dirty="0">
              <a:solidFill>
                <a:schemeClr val="bg1"/>
              </a:solidFill>
              <a:latin typeface="Arial Narrow"/>
              <a:cs typeface="Arial Narrow"/>
            </a:endParaRPr>
          </a:p>
        </p:txBody>
      </p:sp>
      <p:sp>
        <p:nvSpPr>
          <p:cNvPr id="9" name="Pentagon 8"/>
          <p:cNvSpPr/>
          <p:nvPr/>
        </p:nvSpPr>
        <p:spPr>
          <a:xfrm>
            <a:off x="1145626" y="1647934"/>
            <a:ext cx="6817273" cy="977462"/>
          </a:xfrm>
          <a:prstGeom prst="homePlate">
            <a:avLst/>
          </a:prstGeom>
          <a:solidFill>
            <a:schemeClr val="accent4">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a:off x="1145627" y="2895600"/>
            <a:ext cx="7662042" cy="977462"/>
          </a:xfrm>
          <a:prstGeom prst="homePlate">
            <a:avLst/>
          </a:prstGeom>
          <a:solidFill>
            <a:schemeClr val="accent5"/>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Box 15"/>
          <p:cNvSpPr txBox="1"/>
          <p:nvPr/>
        </p:nvSpPr>
        <p:spPr>
          <a:xfrm>
            <a:off x="1326943" y="1833978"/>
            <a:ext cx="5478505" cy="523220"/>
          </a:xfrm>
          <a:prstGeom prst="rect">
            <a:avLst/>
          </a:prstGeom>
          <a:noFill/>
        </p:spPr>
        <p:txBody>
          <a:bodyPr wrap="square" rtlCol="0">
            <a:spAutoFit/>
          </a:bodyPr>
          <a:lstStyle/>
          <a:p>
            <a:r>
              <a:rPr lang="en-US" sz="2800" b="1" dirty="0" smtClean="0">
                <a:solidFill>
                  <a:schemeClr val="bg1"/>
                </a:solidFill>
              </a:rPr>
              <a:t>Post-test, Evaluation, and Closing</a:t>
            </a:r>
            <a:endParaRPr lang="en-US" sz="2800" b="1" dirty="0">
              <a:solidFill>
                <a:schemeClr val="bg1"/>
              </a:solidFill>
            </a:endParaRPr>
          </a:p>
        </p:txBody>
      </p:sp>
      <p:sp>
        <p:nvSpPr>
          <p:cNvPr id="17" name="TextBox 16"/>
          <p:cNvSpPr txBox="1"/>
          <p:nvPr/>
        </p:nvSpPr>
        <p:spPr>
          <a:xfrm>
            <a:off x="1338754" y="3138109"/>
            <a:ext cx="5557346" cy="523220"/>
          </a:xfrm>
          <a:prstGeom prst="rect">
            <a:avLst/>
          </a:prstGeom>
          <a:noFill/>
        </p:spPr>
        <p:txBody>
          <a:bodyPr wrap="square" rtlCol="0">
            <a:spAutoFit/>
          </a:bodyPr>
          <a:lstStyle/>
          <a:p>
            <a:r>
              <a:rPr lang="en-US" sz="2800" b="1" dirty="0" smtClean="0">
                <a:solidFill>
                  <a:schemeClr val="bg1"/>
                </a:solidFill>
              </a:rPr>
              <a:t>PrEP Monitoring and Evaluation Tools</a:t>
            </a:r>
            <a:endParaRPr lang="en-US" sz="2800" b="1" dirty="0">
              <a:solidFill>
                <a:schemeClr val="bg1"/>
              </a:solidFill>
            </a:endParaRPr>
          </a:p>
        </p:txBody>
      </p:sp>
      <p:sp>
        <p:nvSpPr>
          <p:cNvPr id="20" name="TextBox 19"/>
          <p:cNvSpPr txBox="1"/>
          <p:nvPr/>
        </p:nvSpPr>
        <p:spPr>
          <a:xfrm>
            <a:off x="429986" y="1696833"/>
            <a:ext cx="573755" cy="784830"/>
          </a:xfrm>
          <a:prstGeom prst="rect">
            <a:avLst/>
          </a:prstGeom>
          <a:noFill/>
        </p:spPr>
        <p:txBody>
          <a:bodyPr wrap="square" rtlCol="0">
            <a:spAutoFit/>
          </a:bodyPr>
          <a:lstStyle/>
          <a:p>
            <a:r>
              <a:rPr lang="en-US" sz="4500" b="1" dirty="0">
                <a:solidFill>
                  <a:schemeClr val="accent4">
                    <a:lumMod val="60000"/>
                    <a:lumOff val="40000"/>
                  </a:schemeClr>
                </a:solidFill>
              </a:rPr>
              <a:t>5</a:t>
            </a:r>
          </a:p>
        </p:txBody>
      </p:sp>
      <p:sp>
        <p:nvSpPr>
          <p:cNvPr id="21" name="TextBox 20"/>
          <p:cNvSpPr txBox="1"/>
          <p:nvPr/>
        </p:nvSpPr>
        <p:spPr>
          <a:xfrm>
            <a:off x="458451" y="2962319"/>
            <a:ext cx="573755" cy="784830"/>
          </a:xfrm>
          <a:prstGeom prst="rect">
            <a:avLst/>
          </a:prstGeom>
          <a:noFill/>
        </p:spPr>
        <p:txBody>
          <a:bodyPr wrap="square" rtlCol="0">
            <a:spAutoFit/>
          </a:bodyPr>
          <a:lstStyle/>
          <a:p>
            <a:r>
              <a:rPr lang="en-US" sz="4500" b="1" dirty="0">
                <a:solidFill>
                  <a:schemeClr val="accent5"/>
                </a:solidFill>
              </a:rPr>
              <a:t>6</a:t>
            </a:r>
          </a:p>
        </p:txBody>
      </p:sp>
    </p:spTree>
    <p:extLst>
      <p:ext uri="{BB962C8B-B14F-4D97-AF65-F5344CB8AC3E}">
        <p14:creationId xmlns:p14="http://schemas.microsoft.com/office/powerpoint/2010/main" val="14210360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Serodiscordant Couples</a:t>
            </a:r>
            <a:endParaRPr lang="en-US" dirty="0"/>
          </a:p>
        </p:txBody>
      </p:sp>
      <p:sp>
        <p:nvSpPr>
          <p:cNvPr id="3" name="Content Placeholder 2"/>
          <p:cNvSpPr>
            <a:spLocks noGrp="1"/>
          </p:cNvSpPr>
          <p:nvPr>
            <p:ph sz="quarter" idx="10"/>
          </p:nvPr>
        </p:nvSpPr>
        <p:spPr/>
        <p:txBody>
          <a:bodyPr>
            <a:normAutofit fontScale="77500" lnSpcReduction="20000"/>
          </a:bodyPr>
          <a:lstStyle/>
          <a:p>
            <a:pPr marL="0" indent="0">
              <a:buNone/>
            </a:pPr>
            <a:r>
              <a:rPr lang="en-US" dirty="0" smtClean="0">
                <a:solidFill>
                  <a:schemeClr val="tx1"/>
                </a:solidFill>
              </a:rPr>
              <a:t>PrEP can protect the HIV uninfected partner in a heterosexual serodiscordant relationship with an HIV-infected partner if:</a:t>
            </a:r>
          </a:p>
          <a:p>
            <a:pPr marL="693738" lvl="1" indent="-457200">
              <a:buFont typeface="Arial" panose="020B0604020202020204" pitchFamily="34" charset="0"/>
              <a:buChar char="•"/>
            </a:pPr>
            <a:r>
              <a:rPr lang="en-US" dirty="0" smtClean="0">
                <a:solidFill>
                  <a:schemeClr val="tx1"/>
                </a:solidFill>
              </a:rPr>
              <a:t>The partner with HIV has been taking ART for less than six months.</a:t>
            </a:r>
          </a:p>
          <a:p>
            <a:pPr marL="1550988" lvl="3" indent="-457200"/>
            <a:r>
              <a:rPr lang="en-US" sz="2800" dirty="0" smtClean="0">
                <a:solidFill>
                  <a:schemeClr val="tx1"/>
                </a:solidFill>
              </a:rPr>
              <a:t>ART takes three to six months to suppress viral load.</a:t>
            </a:r>
          </a:p>
          <a:p>
            <a:pPr marL="1550988" lvl="3" indent="-457200"/>
            <a:r>
              <a:rPr lang="en-US" sz="2800" dirty="0" smtClean="0">
                <a:solidFill>
                  <a:schemeClr val="tx1"/>
                </a:solidFill>
              </a:rPr>
              <a:t>In studies of serodiscordant couples, PrEP has provided a useful bridge to full viral suppression during this time.</a:t>
            </a:r>
          </a:p>
          <a:p>
            <a:pPr marL="693738" lvl="1" indent="-457200">
              <a:buFont typeface="Arial" panose="020B0604020202020204" pitchFamily="34" charset="0"/>
              <a:buChar char="•"/>
            </a:pPr>
            <a:r>
              <a:rPr lang="en-US" dirty="0" smtClean="0">
                <a:solidFill>
                  <a:schemeClr val="tx1"/>
                </a:solidFill>
              </a:rPr>
              <a:t>The uninfected partner is not confident of the </a:t>
            </a:r>
            <a:r>
              <a:rPr lang="en-US" dirty="0">
                <a:solidFill>
                  <a:schemeClr val="tx1"/>
                </a:solidFill>
              </a:rPr>
              <a:t>HIV-infected partner’s </a:t>
            </a:r>
            <a:r>
              <a:rPr lang="en-US" dirty="0" smtClean="0">
                <a:solidFill>
                  <a:schemeClr val="tx1"/>
                </a:solidFill>
              </a:rPr>
              <a:t>adherence to treatment or has other sexual partners besides the partner on treatment.</a:t>
            </a:r>
          </a:p>
          <a:p>
            <a:pPr marL="693738" lvl="1" indent="-457200">
              <a:buFont typeface="Arial" panose="020B0604020202020204" pitchFamily="34" charset="0"/>
              <a:buChar char="•"/>
            </a:pPr>
            <a:r>
              <a:rPr lang="en-US" dirty="0">
                <a:solidFill>
                  <a:schemeClr val="tx1"/>
                </a:solidFill>
              </a:rPr>
              <a:t>The uninfected </a:t>
            </a:r>
            <a:r>
              <a:rPr lang="en-US" dirty="0" smtClean="0">
                <a:solidFill>
                  <a:schemeClr val="tx1"/>
                </a:solidFill>
              </a:rPr>
              <a:t>partner is aware of gaps in the HIV- </a:t>
            </a:r>
            <a:r>
              <a:rPr lang="en-US" dirty="0">
                <a:solidFill>
                  <a:schemeClr val="tx1"/>
                </a:solidFill>
              </a:rPr>
              <a:t>infected </a:t>
            </a:r>
            <a:r>
              <a:rPr lang="en-US" dirty="0" smtClean="0">
                <a:solidFill>
                  <a:schemeClr val="tx1"/>
                </a:solidFill>
              </a:rPr>
              <a:t>partner’s </a:t>
            </a:r>
            <a:r>
              <a:rPr lang="en-US" dirty="0">
                <a:solidFill>
                  <a:schemeClr val="tx1"/>
                </a:solidFill>
              </a:rPr>
              <a:t>treatment </a:t>
            </a:r>
            <a:r>
              <a:rPr lang="en-US" dirty="0" smtClean="0">
                <a:solidFill>
                  <a:schemeClr val="tx1"/>
                </a:solidFill>
              </a:rPr>
              <a:t>adherence or the couple is not communicating openly about treatment adherence and viral load test results.</a:t>
            </a:r>
            <a:endParaRPr lang="en-US" dirty="0">
              <a:solidFill>
                <a:schemeClr val="tx1"/>
              </a:solidFill>
            </a:endParaRP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60</a:t>
            </a:fld>
            <a:endParaRPr lang="en-US" dirty="0"/>
          </a:p>
        </p:txBody>
      </p:sp>
    </p:spTree>
    <p:extLst>
      <p:ext uri="{BB962C8B-B14F-4D97-AF65-F5344CB8AC3E}">
        <p14:creationId xmlns:p14="http://schemas.microsoft.com/office/powerpoint/2010/main" val="182661625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00" y="317500"/>
            <a:ext cx="8394700" cy="858838"/>
          </a:xfrm>
        </p:spPr>
        <p:txBody>
          <a:bodyPr>
            <a:normAutofit/>
          </a:bodyPr>
          <a:lstStyle/>
          <a:p>
            <a:r>
              <a:rPr lang="en-US" sz="3800" dirty="0" smtClean="0"/>
              <a:t>For a Person </a:t>
            </a:r>
            <a:r>
              <a:rPr lang="en-US" sz="3800" dirty="0"/>
              <a:t>W</a:t>
            </a:r>
            <a:r>
              <a:rPr lang="en-US" sz="3800" dirty="0" smtClean="0"/>
              <a:t>ho </a:t>
            </a:r>
            <a:r>
              <a:rPr lang="en-US" sz="3800" dirty="0"/>
              <a:t>H</a:t>
            </a:r>
            <a:r>
              <a:rPr lang="en-US" sz="3800" dirty="0" smtClean="0"/>
              <a:t>as a Partner with HIV</a:t>
            </a:r>
            <a:endParaRPr lang="en-US" sz="3800" dirty="0"/>
          </a:p>
        </p:txBody>
      </p:sp>
      <p:sp>
        <p:nvSpPr>
          <p:cNvPr id="3" name="Content Placeholder 2"/>
          <p:cNvSpPr>
            <a:spLocks noGrp="1"/>
          </p:cNvSpPr>
          <p:nvPr>
            <p:ph sz="quarter" idx="10"/>
          </p:nvPr>
        </p:nvSpPr>
        <p:spPr/>
        <p:txBody>
          <a:bodyPr>
            <a:normAutofit fontScale="92500" lnSpcReduction="10000"/>
          </a:bodyPr>
          <a:lstStyle/>
          <a:p>
            <a:pPr marL="0" indent="0">
              <a:spcAft>
                <a:spcPts val="1200"/>
              </a:spcAft>
              <a:buNone/>
            </a:pPr>
            <a:r>
              <a:rPr lang="en-US" sz="2800" dirty="0" smtClean="0">
                <a:solidFill>
                  <a:schemeClr val="tx1"/>
                </a:solidFill>
              </a:rPr>
              <a:t>The following questions will help to ascertain whether that person would be a good candidate for PrEP:</a:t>
            </a:r>
          </a:p>
          <a:p>
            <a:pPr>
              <a:buFont typeface="Arial"/>
              <a:buChar char="•"/>
            </a:pPr>
            <a:r>
              <a:rPr lang="en-US" sz="2800" dirty="0">
                <a:solidFill>
                  <a:schemeClr val="tx1"/>
                </a:solidFill>
              </a:rPr>
              <a:t>“Is your partner taking ART for HIV?”</a:t>
            </a:r>
          </a:p>
          <a:p>
            <a:pPr>
              <a:buFont typeface="Arial"/>
              <a:buChar char="•"/>
            </a:pPr>
            <a:r>
              <a:rPr lang="en-US" sz="2800" dirty="0">
                <a:solidFill>
                  <a:schemeClr val="tx1"/>
                </a:solidFill>
              </a:rPr>
              <a:t>“Has your partner been on ART for more than </a:t>
            </a:r>
            <a:r>
              <a:rPr lang="en-US" sz="2800" dirty="0" smtClean="0">
                <a:solidFill>
                  <a:schemeClr val="tx1"/>
                </a:solidFill>
              </a:rPr>
              <a:t>six </a:t>
            </a:r>
            <a:r>
              <a:rPr lang="en-US" sz="2800" dirty="0">
                <a:solidFill>
                  <a:schemeClr val="tx1"/>
                </a:solidFill>
              </a:rPr>
              <a:t>months?”</a:t>
            </a:r>
          </a:p>
          <a:p>
            <a:pPr>
              <a:buFont typeface="Arial"/>
              <a:buChar char="•"/>
            </a:pPr>
            <a:r>
              <a:rPr lang="en-US" sz="2800" dirty="0">
                <a:solidFill>
                  <a:schemeClr val="tx1"/>
                </a:solidFill>
              </a:rPr>
              <a:t>“Do you discuss your partner’s adherence to HIV treatment  every month?”</a:t>
            </a:r>
          </a:p>
          <a:p>
            <a:pPr>
              <a:buFont typeface="Arial"/>
              <a:buChar char="•"/>
            </a:pPr>
            <a:r>
              <a:rPr lang="en-US" sz="2800" dirty="0">
                <a:solidFill>
                  <a:schemeClr val="tx1"/>
                </a:solidFill>
              </a:rPr>
              <a:t>“Do you know your partner’s last viral load? What was the result? And when was it done?</a:t>
            </a:r>
          </a:p>
          <a:p>
            <a:pPr>
              <a:buFont typeface="Arial"/>
              <a:buChar char="•"/>
            </a:pPr>
            <a:r>
              <a:rPr lang="en-US" sz="2800" dirty="0" smtClean="0">
                <a:solidFill>
                  <a:schemeClr val="tx1"/>
                </a:solidFill>
              </a:rPr>
              <a:t>“</a:t>
            </a:r>
            <a:r>
              <a:rPr lang="en-US" sz="2800" dirty="0">
                <a:solidFill>
                  <a:schemeClr val="tx1"/>
                </a:solidFill>
              </a:rPr>
              <a:t>Do you desire having a child with your partner?”</a:t>
            </a:r>
          </a:p>
          <a:p>
            <a:pPr>
              <a:buFont typeface="Arial"/>
              <a:buChar char="•"/>
            </a:pPr>
            <a:r>
              <a:rPr lang="en-US" sz="2800" dirty="0">
                <a:solidFill>
                  <a:schemeClr val="tx1"/>
                </a:solidFill>
              </a:rPr>
              <a:t>“Are you and your partner consistently using condoms?”</a:t>
            </a:r>
          </a:p>
          <a:p>
            <a:pPr marL="0" indent="0">
              <a:buNone/>
            </a:pPr>
            <a:endParaRPr lang="en-US" sz="2800" dirty="0">
              <a:solidFill>
                <a:schemeClr val="tx1"/>
              </a:solidFill>
            </a:endParaRP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61</a:t>
            </a:fld>
            <a:endParaRPr lang="en-US" dirty="0"/>
          </a:p>
        </p:txBody>
      </p:sp>
    </p:spTree>
    <p:extLst>
      <p:ext uri="{BB962C8B-B14F-4D97-AF65-F5344CB8AC3E}">
        <p14:creationId xmlns:p14="http://schemas.microsoft.com/office/powerpoint/2010/main" val="98895089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Additional </a:t>
            </a:r>
            <a:r>
              <a:rPr lang="en-US" dirty="0" smtClean="0"/>
              <a:t>Factors </a:t>
            </a:r>
            <a:r>
              <a:rPr lang="en-US" dirty="0"/>
              <a:t>to </a:t>
            </a:r>
            <a:r>
              <a:rPr lang="en-US" dirty="0" smtClean="0"/>
              <a:t>Ask About</a:t>
            </a:r>
            <a:endParaRPr lang="en-US" dirty="0"/>
          </a:p>
        </p:txBody>
      </p:sp>
      <p:sp>
        <p:nvSpPr>
          <p:cNvPr id="3" name="Content Placeholder 2"/>
          <p:cNvSpPr>
            <a:spLocks noGrp="1"/>
          </p:cNvSpPr>
          <p:nvPr>
            <p:ph sz="quarter" idx="10"/>
          </p:nvPr>
        </p:nvSpPr>
        <p:spPr/>
        <p:txBody>
          <a:bodyPr>
            <a:noAutofit/>
          </a:bodyPr>
          <a:lstStyle/>
          <a:p>
            <a:pPr marL="0" indent="0">
              <a:lnSpc>
                <a:spcPct val="80000"/>
              </a:lnSpc>
              <a:spcAft>
                <a:spcPts val="1200"/>
              </a:spcAft>
              <a:buNone/>
            </a:pPr>
            <a:r>
              <a:rPr lang="en-US" sz="2400" dirty="0">
                <a:solidFill>
                  <a:srgbClr val="000000"/>
                </a:solidFill>
              </a:rPr>
              <a:t>“Are there aspects of your situation that may indicate higher risk for HIV? Have you</a:t>
            </a:r>
            <a:r>
              <a:rPr lang="en-US" sz="2400" dirty="0" smtClean="0">
                <a:solidFill>
                  <a:srgbClr val="000000"/>
                </a:solidFill>
              </a:rPr>
              <a:t>…:</a:t>
            </a:r>
          </a:p>
          <a:p>
            <a:pPr>
              <a:lnSpc>
                <a:spcPct val="80000"/>
              </a:lnSpc>
              <a:buFont typeface="Arial"/>
              <a:buChar char="•"/>
            </a:pPr>
            <a:r>
              <a:rPr lang="en-US" sz="2400" dirty="0" smtClean="0">
                <a:solidFill>
                  <a:srgbClr val="000000"/>
                </a:solidFill>
              </a:rPr>
              <a:t>“Received </a:t>
            </a:r>
            <a:r>
              <a:rPr lang="en-US" sz="2400" dirty="0">
                <a:solidFill>
                  <a:srgbClr val="000000"/>
                </a:solidFill>
              </a:rPr>
              <a:t>money, housing, food or gifts in exchange for sex?”</a:t>
            </a:r>
          </a:p>
          <a:p>
            <a:pPr>
              <a:lnSpc>
                <a:spcPct val="80000"/>
              </a:lnSpc>
              <a:buFont typeface="Arial"/>
              <a:buChar char="•"/>
            </a:pPr>
            <a:r>
              <a:rPr lang="en-US" sz="2400" dirty="0" smtClean="0">
                <a:solidFill>
                  <a:srgbClr val="000000"/>
                </a:solidFill>
              </a:rPr>
              <a:t>“Been </a:t>
            </a:r>
            <a:r>
              <a:rPr lang="en-US" sz="2400" dirty="0">
                <a:solidFill>
                  <a:srgbClr val="000000"/>
                </a:solidFill>
              </a:rPr>
              <a:t>forced to have sex against your will?”</a:t>
            </a:r>
          </a:p>
          <a:p>
            <a:pPr>
              <a:lnSpc>
                <a:spcPct val="80000"/>
              </a:lnSpc>
              <a:buFont typeface="Arial"/>
              <a:buChar char="•"/>
            </a:pPr>
            <a:r>
              <a:rPr lang="en-US" sz="2400" dirty="0" smtClean="0">
                <a:solidFill>
                  <a:srgbClr val="000000"/>
                </a:solidFill>
              </a:rPr>
              <a:t>“Been </a:t>
            </a:r>
            <a:r>
              <a:rPr lang="en-US" sz="2400" dirty="0">
                <a:solidFill>
                  <a:srgbClr val="000000"/>
                </a:solidFill>
              </a:rPr>
              <a:t>physically assaulted, including assault by a sex partner?”</a:t>
            </a:r>
          </a:p>
          <a:p>
            <a:pPr>
              <a:lnSpc>
                <a:spcPct val="80000"/>
              </a:lnSpc>
              <a:buFont typeface="Arial"/>
              <a:buChar char="•"/>
            </a:pPr>
            <a:r>
              <a:rPr lang="en-US" sz="2400" dirty="0" smtClean="0">
                <a:solidFill>
                  <a:srgbClr val="000000"/>
                </a:solidFill>
              </a:rPr>
              <a:t>“Taken </a:t>
            </a:r>
            <a:r>
              <a:rPr lang="en-US" sz="2400" dirty="0">
                <a:solidFill>
                  <a:srgbClr val="000000"/>
                </a:solidFill>
              </a:rPr>
              <a:t>PEP to prevent HIV infection?”</a:t>
            </a:r>
          </a:p>
          <a:p>
            <a:pPr>
              <a:lnSpc>
                <a:spcPct val="80000"/>
              </a:lnSpc>
              <a:buFont typeface="Arial"/>
              <a:buChar char="•"/>
            </a:pPr>
            <a:r>
              <a:rPr lang="en-US" sz="2400" dirty="0" smtClean="0">
                <a:solidFill>
                  <a:srgbClr val="000000"/>
                </a:solidFill>
              </a:rPr>
              <a:t>“Had </a:t>
            </a:r>
            <a:r>
              <a:rPr lang="en-US" sz="2400" dirty="0">
                <a:solidFill>
                  <a:srgbClr val="000000"/>
                </a:solidFill>
              </a:rPr>
              <a:t>a sexually transmitted infection (STI)?”</a:t>
            </a:r>
          </a:p>
          <a:p>
            <a:pPr>
              <a:lnSpc>
                <a:spcPct val="80000"/>
              </a:lnSpc>
              <a:buFont typeface="Arial"/>
              <a:buChar char="•"/>
            </a:pPr>
            <a:r>
              <a:rPr lang="en-US" sz="2400" dirty="0" smtClean="0">
                <a:solidFill>
                  <a:srgbClr val="000000"/>
                </a:solidFill>
              </a:rPr>
              <a:t>“Injected </a:t>
            </a:r>
            <a:r>
              <a:rPr lang="en-US" sz="2400" dirty="0">
                <a:solidFill>
                  <a:srgbClr val="000000"/>
                </a:solidFill>
              </a:rPr>
              <a:t>drugs or hormones using shared equipment?”</a:t>
            </a:r>
          </a:p>
          <a:p>
            <a:pPr>
              <a:lnSpc>
                <a:spcPct val="80000"/>
              </a:lnSpc>
              <a:buFont typeface="Arial"/>
              <a:buChar char="•"/>
            </a:pPr>
            <a:r>
              <a:rPr lang="en-US" sz="2400" dirty="0" smtClean="0">
                <a:solidFill>
                  <a:srgbClr val="000000"/>
                </a:solidFill>
              </a:rPr>
              <a:t>“Used </a:t>
            </a:r>
            <a:r>
              <a:rPr lang="en-US" sz="2400" dirty="0">
                <a:solidFill>
                  <a:srgbClr val="000000"/>
                </a:solidFill>
              </a:rPr>
              <a:t>recreational/psychoactive drugs?”</a:t>
            </a:r>
          </a:p>
          <a:p>
            <a:pPr>
              <a:lnSpc>
                <a:spcPct val="80000"/>
              </a:lnSpc>
              <a:buFont typeface="Arial"/>
              <a:buChar char="•"/>
            </a:pPr>
            <a:r>
              <a:rPr lang="en-US" sz="2400" dirty="0" smtClean="0">
                <a:solidFill>
                  <a:srgbClr val="000000"/>
                </a:solidFill>
              </a:rPr>
              <a:t>“Been </a:t>
            </a:r>
            <a:r>
              <a:rPr lang="en-US" sz="2400" dirty="0">
                <a:solidFill>
                  <a:srgbClr val="000000"/>
                </a:solidFill>
              </a:rPr>
              <a:t>required to leave your home?”</a:t>
            </a:r>
          </a:p>
          <a:p>
            <a:pPr>
              <a:lnSpc>
                <a:spcPct val="80000"/>
              </a:lnSpc>
              <a:buFont typeface="Arial"/>
              <a:buChar char="•"/>
            </a:pPr>
            <a:r>
              <a:rPr lang="en-US" sz="2400" dirty="0" smtClean="0">
                <a:solidFill>
                  <a:srgbClr val="000000"/>
                </a:solidFill>
              </a:rPr>
              <a:t>“Moved </a:t>
            </a:r>
            <a:r>
              <a:rPr lang="en-US" sz="2400" dirty="0">
                <a:solidFill>
                  <a:srgbClr val="000000"/>
                </a:solidFill>
              </a:rPr>
              <a:t>to a new place?”</a:t>
            </a:r>
          </a:p>
          <a:p>
            <a:pPr>
              <a:lnSpc>
                <a:spcPct val="80000"/>
              </a:lnSpc>
              <a:buFont typeface="Arial"/>
              <a:buChar char="•"/>
            </a:pPr>
            <a:r>
              <a:rPr lang="en-US" sz="2400" dirty="0" smtClean="0">
                <a:solidFill>
                  <a:srgbClr val="000000"/>
                </a:solidFill>
              </a:rPr>
              <a:t>“Lost </a:t>
            </a:r>
            <a:r>
              <a:rPr lang="en-US" sz="2400" dirty="0">
                <a:solidFill>
                  <a:srgbClr val="000000"/>
                </a:solidFill>
              </a:rPr>
              <a:t>your job?”</a:t>
            </a:r>
          </a:p>
          <a:p>
            <a:pPr>
              <a:lnSpc>
                <a:spcPct val="80000"/>
              </a:lnSpc>
              <a:buFont typeface="Arial"/>
              <a:buChar char="•"/>
            </a:pPr>
            <a:r>
              <a:rPr lang="en-US" sz="2400" dirty="0" smtClean="0">
                <a:solidFill>
                  <a:srgbClr val="000000"/>
                </a:solidFill>
              </a:rPr>
              <a:t>“Had </a:t>
            </a:r>
            <a:r>
              <a:rPr lang="en-US" sz="2400" dirty="0">
                <a:solidFill>
                  <a:srgbClr val="000000"/>
                </a:solidFill>
              </a:rPr>
              <a:t>less than 12 years schooling or left school early?”</a:t>
            </a:r>
          </a:p>
          <a:p>
            <a:pPr marL="0" indent="0">
              <a:lnSpc>
                <a:spcPct val="80000"/>
              </a:lnSpc>
              <a:buNone/>
            </a:pPr>
            <a:endParaRPr lang="en-US" sz="2400" dirty="0">
              <a:solidFill>
                <a:srgbClr val="000000"/>
              </a:solidFill>
            </a:endParaRP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62</a:t>
            </a:fld>
            <a:endParaRPr lang="en-US" dirty="0"/>
          </a:p>
        </p:txBody>
      </p:sp>
    </p:spTree>
    <p:extLst>
      <p:ext uri="{BB962C8B-B14F-4D97-AF65-F5344CB8AC3E}">
        <p14:creationId xmlns:p14="http://schemas.microsoft.com/office/powerpoint/2010/main" val="187325920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70000"/>
              </a:lnSpc>
            </a:pPr>
            <a:r>
              <a:rPr lang="en-US" sz="4200" dirty="0" smtClean="0"/>
              <a:t>Creatinine and </a:t>
            </a:r>
            <a:br>
              <a:rPr lang="en-US" sz="4200" dirty="0" smtClean="0"/>
            </a:br>
            <a:r>
              <a:rPr lang="en-US" sz="4200" dirty="0" smtClean="0"/>
              <a:t>Estimated Creatinine Clearance</a:t>
            </a:r>
            <a:endParaRPr lang="en-US" sz="4200" dirty="0"/>
          </a:p>
        </p:txBody>
      </p:sp>
      <p:sp>
        <p:nvSpPr>
          <p:cNvPr id="7" name="Rectangle 6"/>
          <p:cNvSpPr/>
          <p:nvPr/>
        </p:nvSpPr>
        <p:spPr>
          <a:xfrm>
            <a:off x="457200" y="1639814"/>
            <a:ext cx="7913477" cy="3493264"/>
          </a:xfrm>
          <a:prstGeom prst="rect">
            <a:avLst/>
          </a:prstGeom>
        </p:spPr>
        <p:txBody>
          <a:bodyPr wrap="square">
            <a:spAutoFit/>
          </a:bodyPr>
          <a:lstStyle/>
          <a:p>
            <a:pPr marL="342900" indent="-342900">
              <a:spcAft>
                <a:spcPts val="600"/>
              </a:spcAft>
              <a:buFont typeface="Arial"/>
              <a:buChar char="•"/>
            </a:pPr>
            <a:r>
              <a:rPr lang="en-US" sz="2800" dirty="0">
                <a:latin typeface="Garamond" panose="02020404030301010803" pitchFamily="18" charset="0"/>
              </a:rPr>
              <a:t>TDF </a:t>
            </a:r>
            <a:r>
              <a:rPr lang="en-US" sz="2800" dirty="0" smtClean="0">
                <a:latin typeface="Garamond" panose="02020404030301010803" pitchFamily="18" charset="0"/>
              </a:rPr>
              <a:t>can </a:t>
            </a:r>
            <a:r>
              <a:rPr lang="en-US" sz="2800" dirty="0">
                <a:latin typeface="Garamond" panose="02020404030301010803" pitchFamily="18" charset="0"/>
              </a:rPr>
              <a:t>be </a:t>
            </a:r>
            <a:r>
              <a:rPr lang="en-US" sz="2800" dirty="0" smtClean="0">
                <a:latin typeface="Garamond" panose="02020404030301010803" pitchFamily="18" charset="0"/>
              </a:rPr>
              <a:t>associated </a:t>
            </a:r>
            <a:r>
              <a:rPr lang="en-US" sz="2800" dirty="0">
                <a:latin typeface="Garamond" panose="02020404030301010803" pitchFamily="18" charset="0"/>
              </a:rPr>
              <a:t>with a small decrease in estimated creatinine clearance (eGFR) early during PrEP use and usually this does not progress</a:t>
            </a:r>
            <a:r>
              <a:rPr lang="en-US" sz="2800" dirty="0" smtClean="0">
                <a:latin typeface="Garamond" panose="02020404030301010803" pitchFamily="18" charset="0"/>
              </a:rPr>
              <a:t>.</a:t>
            </a:r>
            <a:endParaRPr lang="en-US" sz="2800" dirty="0">
              <a:latin typeface="Garamond" panose="02020404030301010803" pitchFamily="18" charset="0"/>
            </a:endParaRPr>
          </a:p>
          <a:p>
            <a:pPr marL="342900" indent="-342900">
              <a:buFont typeface="Arial"/>
              <a:buChar char="•"/>
            </a:pPr>
            <a:r>
              <a:rPr lang="en-US" sz="2800" dirty="0">
                <a:latin typeface="Garamond" panose="02020404030301010803" pitchFamily="18" charset="0"/>
              </a:rPr>
              <a:t>PrEP is not indicated if </a:t>
            </a:r>
            <a:r>
              <a:rPr lang="en-US" sz="2800" dirty="0" smtClean="0">
                <a:latin typeface="Garamond" panose="02020404030301010803" pitchFamily="18" charset="0"/>
              </a:rPr>
              <a:t>eGFR* </a:t>
            </a:r>
            <a:r>
              <a:rPr lang="en-US" sz="2800" dirty="0">
                <a:latin typeface="Garamond" panose="02020404030301010803" pitchFamily="18" charset="0"/>
              </a:rPr>
              <a:t>is &lt; </a:t>
            </a:r>
            <a:r>
              <a:rPr lang="en-US" sz="2800" dirty="0" smtClean="0">
                <a:latin typeface="Garamond" panose="02020404030301010803" pitchFamily="18" charset="0"/>
              </a:rPr>
              <a:t>60ml/min.</a:t>
            </a:r>
          </a:p>
          <a:p>
            <a:endParaRPr lang="en-US" sz="2800" dirty="0" smtClean="0"/>
          </a:p>
          <a:p>
            <a:r>
              <a:rPr lang="en-US" sz="1600" dirty="0" smtClean="0"/>
              <a:t>*eGFR</a:t>
            </a:r>
            <a:r>
              <a:rPr lang="en-US" sz="1600" dirty="0"/>
              <a:t>: estimated glomerular filtration rate using Cockroft-Gault equation: </a:t>
            </a:r>
            <a:br>
              <a:rPr lang="en-US" sz="1600" dirty="0"/>
            </a:br>
            <a:r>
              <a:rPr lang="en-US" sz="1600" dirty="0"/>
              <a:t>Estimated CrCl = [140-age (years)] x weight (kg) x f where f=1.23 for men and 1.04 for women Serum creatinine (μmol/L)</a:t>
            </a:r>
          </a:p>
          <a:p>
            <a:pPr marL="457200" indent="-457200">
              <a:buFont typeface="Arial"/>
              <a:buChar char="•"/>
            </a:pPr>
            <a:endParaRPr lang="en-US" sz="2800" dirty="0">
              <a:latin typeface="Garamond" panose="02020404030301010803" pitchFamily="18" charset="0"/>
            </a:endParaRP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63</a:t>
            </a:fld>
            <a:endParaRPr lang="en-US" dirty="0"/>
          </a:p>
        </p:txBody>
      </p:sp>
    </p:spTree>
    <p:extLst>
      <p:ext uri="{BB962C8B-B14F-4D97-AF65-F5344CB8AC3E}">
        <p14:creationId xmlns:p14="http://schemas.microsoft.com/office/powerpoint/2010/main" val="411328623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Online Cockcroft-Gault Calculator</a:t>
            </a:r>
            <a:endParaRPr lang="en-US" dirty="0"/>
          </a:p>
        </p:txBody>
      </p:sp>
      <p:sp>
        <p:nvSpPr>
          <p:cNvPr id="8" name="TextBox 7"/>
          <p:cNvSpPr txBox="1"/>
          <p:nvPr/>
        </p:nvSpPr>
        <p:spPr>
          <a:xfrm>
            <a:off x="893119" y="3810194"/>
            <a:ext cx="184666" cy="369332"/>
          </a:xfrm>
          <a:prstGeom prst="rect">
            <a:avLst/>
          </a:prstGeom>
          <a:noFill/>
        </p:spPr>
        <p:txBody>
          <a:bodyPr wrap="none" rtlCol="0">
            <a:spAutoFit/>
          </a:bodyPr>
          <a:lstStyle/>
          <a:p>
            <a:endParaRPr lang="en-US" dirty="0"/>
          </a:p>
        </p:txBody>
      </p:sp>
      <p:sp>
        <p:nvSpPr>
          <p:cNvPr id="9" name="TextBox 8"/>
          <p:cNvSpPr txBox="1"/>
          <p:nvPr/>
        </p:nvSpPr>
        <p:spPr>
          <a:xfrm>
            <a:off x="1430401" y="6029337"/>
            <a:ext cx="6287938" cy="584776"/>
          </a:xfrm>
          <a:prstGeom prst="rect">
            <a:avLst/>
          </a:prstGeom>
          <a:noFill/>
          <a:ln w="38100">
            <a:solidFill>
              <a:srgbClr val="FFFFFF"/>
            </a:solidFill>
          </a:ln>
        </p:spPr>
        <p:txBody>
          <a:bodyPr wrap="square" rtlCol="0">
            <a:spAutoFit/>
          </a:bodyPr>
          <a:lstStyle/>
          <a:p>
            <a:r>
              <a:rPr lang="en-US" sz="1400" b="1" dirty="0">
                <a:solidFill>
                  <a:srgbClr val="3366FF"/>
                </a:solidFill>
                <a:latin typeface="Garamond" panose="02020404030301010803" pitchFamily="18" charset="0"/>
                <a:hlinkClick r:id="rId3"/>
              </a:rPr>
              <a:t>http://reference.medscape.com/calculator/creatinine-clearance-cockcroft-gault</a:t>
            </a:r>
            <a:endParaRPr lang="en-US" sz="1400" b="1" dirty="0">
              <a:solidFill>
                <a:srgbClr val="3366FF"/>
              </a:solidFill>
              <a:latin typeface="Garamond" panose="02020404030301010803" pitchFamily="18" charset="0"/>
            </a:endParaRPr>
          </a:p>
          <a:p>
            <a:endParaRPr lang="en-US" dirty="0">
              <a:solidFill>
                <a:srgbClr val="3366FF"/>
              </a:solidFill>
              <a:latin typeface="Garamond" panose="02020404030301010803" pitchFamily="18" charset="0"/>
            </a:endParaRPr>
          </a:p>
        </p:txBody>
      </p:sp>
      <p:pic>
        <p:nvPicPr>
          <p:cNvPr id="7" name="Picture 6" descr="Screen Shot 2016-07-27 at 1.28.0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0401" y="1503447"/>
            <a:ext cx="6456557" cy="4290750"/>
          </a:xfrm>
          <a:prstGeom prst="rect">
            <a:avLst/>
          </a:prstGeom>
          <a:ln w="3175" cmpd="sng">
            <a:solidFill>
              <a:schemeClr val="tx1"/>
            </a:solidFill>
          </a:ln>
          <a:effectLst>
            <a:outerShdw blurRad="50800" dist="38100" dir="2700000" algn="tl" rotWithShape="0">
              <a:srgbClr val="000000">
                <a:alpha val="43000"/>
              </a:srgbClr>
            </a:outerShdw>
          </a:effectLst>
        </p:spPr>
      </p:pic>
      <p:sp>
        <p:nvSpPr>
          <p:cNvPr id="10"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64</a:t>
            </a:fld>
            <a:endParaRPr lang="en-US" dirty="0"/>
          </a:p>
        </p:txBody>
      </p:sp>
    </p:spTree>
    <p:extLst>
      <p:ext uri="{BB962C8B-B14F-4D97-AF65-F5344CB8AC3E}">
        <p14:creationId xmlns:p14="http://schemas.microsoft.com/office/powerpoint/2010/main" val="228662216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sz="quarter" idx="10"/>
          </p:nvPr>
        </p:nvSpPr>
        <p:spPr>
          <a:xfrm>
            <a:off x="457200" y="2457450"/>
            <a:ext cx="8229600" cy="4019550"/>
          </a:xfrm>
        </p:spPr>
        <p:txBody>
          <a:bodyPr/>
          <a:lstStyle/>
          <a:p>
            <a:r>
              <a:rPr lang="en-US" i="1" dirty="0" smtClean="0">
                <a:solidFill>
                  <a:schemeClr val="tx1"/>
                </a:solidFill>
              </a:rPr>
              <a:t>Is PrEP safe during pregnancy?</a:t>
            </a:r>
            <a:endParaRPr lang="en-US" i="1" dirty="0">
              <a:solidFill>
                <a:schemeClr val="tx1"/>
              </a:solidFill>
            </a:endParaRPr>
          </a:p>
          <a:p>
            <a:endParaRPr lang="en-US" dirty="0"/>
          </a:p>
        </p:txBody>
      </p:sp>
      <p:pic>
        <p:nvPicPr>
          <p:cNvPr id="7" name="Picture 14" descr="Image result for question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25" y="4136477"/>
            <a:ext cx="1857376" cy="1996961"/>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65</a:t>
            </a:fld>
            <a:endParaRPr lang="en-US" dirty="0"/>
          </a:p>
        </p:txBody>
      </p:sp>
    </p:spTree>
    <p:extLst>
      <p:ext uri="{BB962C8B-B14F-4D97-AF65-F5344CB8AC3E}">
        <p14:creationId xmlns:p14="http://schemas.microsoft.com/office/powerpoint/2010/main" val="115092514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 use During Pregnancy </a:t>
            </a:r>
            <a:endParaRPr lang="en-US" dirty="0"/>
          </a:p>
        </p:txBody>
      </p:sp>
      <p:sp>
        <p:nvSpPr>
          <p:cNvPr id="3" name="Content Placeholder 2"/>
          <p:cNvSpPr>
            <a:spLocks noGrp="1" noChangeAspect="1"/>
          </p:cNvSpPr>
          <p:nvPr>
            <p:ph sz="quarter" idx="10"/>
          </p:nvPr>
        </p:nvSpPr>
        <p:spPr/>
        <p:txBody>
          <a:bodyPr>
            <a:noAutofit/>
          </a:bodyPr>
          <a:lstStyle/>
          <a:p>
            <a:r>
              <a:rPr lang="en-US" sz="2500" dirty="0" smtClean="0">
                <a:solidFill>
                  <a:schemeClr val="tx1"/>
                </a:solidFill>
              </a:rPr>
              <a:t>TDF appears to be safe in pregnant women, however, evidence comes from studies of HIV infected women on ART.</a:t>
            </a:r>
          </a:p>
          <a:p>
            <a:r>
              <a:rPr lang="en-US" sz="2500" dirty="0" smtClean="0">
                <a:solidFill>
                  <a:schemeClr val="tx1"/>
                </a:solidFill>
              </a:rPr>
              <a:t>Among HIV uninfected pregnant women, evidence of TDF safety comes from studies of hepatitis B (HBV) mono-infected women.</a:t>
            </a:r>
            <a:endParaRPr lang="en-US" sz="2500" baseline="30000" dirty="0">
              <a:solidFill>
                <a:schemeClr val="tx1"/>
              </a:solidFill>
            </a:endParaRPr>
          </a:p>
          <a:p>
            <a:r>
              <a:rPr lang="en-US" sz="2500" dirty="0" smtClean="0">
                <a:solidFill>
                  <a:schemeClr val="tx1"/>
                </a:solidFill>
              </a:rPr>
              <a:t>PrEP benefits for  women at high risk of HIV acquisition appear to outweigh any risks observed to date.</a:t>
            </a:r>
          </a:p>
          <a:p>
            <a:r>
              <a:rPr lang="en-US" sz="2500" dirty="0" smtClean="0">
                <a:solidFill>
                  <a:schemeClr val="tx1"/>
                </a:solidFill>
              </a:rPr>
              <a:t>WHO recommends continuing PrEP during pregnancy and breastfeeding for women at substantial risk of HIV. </a:t>
            </a:r>
          </a:p>
          <a:p>
            <a:pPr lvl="1"/>
            <a:r>
              <a:rPr lang="en-US" sz="2300" dirty="0" smtClean="0">
                <a:solidFill>
                  <a:schemeClr val="tx1"/>
                </a:solidFill>
              </a:rPr>
              <a:t>There is however a need for continued surveillance for this population group.</a:t>
            </a:r>
          </a:p>
          <a:p>
            <a:endParaRPr lang="en-US" dirty="0"/>
          </a:p>
        </p:txBody>
      </p:sp>
      <p:sp>
        <p:nvSpPr>
          <p:cNvPr id="7"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66</a:t>
            </a:fld>
            <a:endParaRPr lang="en-US" dirty="0"/>
          </a:p>
        </p:txBody>
      </p:sp>
    </p:spTree>
    <p:extLst>
      <p:ext uri="{BB962C8B-B14F-4D97-AF65-F5344CB8AC3E}">
        <p14:creationId xmlns:p14="http://schemas.microsoft.com/office/powerpoint/2010/main" val="65022259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Willingness to </a:t>
            </a:r>
            <a:r>
              <a:rPr lang="en-US" dirty="0" smtClean="0"/>
              <a:t>Use </a:t>
            </a:r>
            <a:r>
              <a:rPr lang="en-US" dirty="0"/>
              <a:t>PrEP as </a:t>
            </a:r>
            <a:r>
              <a:rPr lang="en-US" dirty="0" smtClean="0"/>
              <a:t>Prescribed</a:t>
            </a:r>
            <a:endParaRPr lang="en-US" dirty="0"/>
          </a:p>
        </p:txBody>
      </p:sp>
      <p:sp>
        <p:nvSpPr>
          <p:cNvPr id="3" name="Content Placeholder 2"/>
          <p:cNvSpPr>
            <a:spLocks noGrp="1"/>
          </p:cNvSpPr>
          <p:nvPr>
            <p:ph sz="quarter" idx="10"/>
          </p:nvPr>
        </p:nvSpPr>
        <p:spPr/>
        <p:txBody>
          <a:bodyPr>
            <a:normAutofit/>
          </a:bodyPr>
          <a:lstStyle/>
          <a:p>
            <a:pPr lvl="0"/>
            <a:r>
              <a:rPr lang="en-US" sz="3600" dirty="0">
                <a:solidFill>
                  <a:srgbClr val="000000"/>
                </a:solidFill>
              </a:rPr>
              <a:t>Education and counseling is provided to support clients to make an informed choice about PrEP</a:t>
            </a:r>
            <a:r>
              <a:rPr lang="en-US" sz="3600" dirty="0" smtClean="0">
                <a:solidFill>
                  <a:srgbClr val="000000"/>
                </a:solidFill>
              </a:rPr>
              <a:t>.</a:t>
            </a:r>
          </a:p>
          <a:p>
            <a:r>
              <a:rPr lang="en-US" sz="3600" dirty="0" smtClean="0">
                <a:solidFill>
                  <a:srgbClr val="000000"/>
                </a:solidFill>
              </a:rPr>
              <a:t>Clients should not be coerced into using PrEP.</a:t>
            </a: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67</a:t>
            </a:fld>
            <a:endParaRPr lang="en-US" dirty="0"/>
          </a:p>
        </p:txBody>
      </p:sp>
    </p:spTree>
    <p:extLst>
      <p:ext uri="{BB962C8B-B14F-4D97-AF65-F5344CB8AC3E}">
        <p14:creationId xmlns:p14="http://schemas.microsoft.com/office/powerpoint/2010/main" val="305880164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Eligibility Criteria Recap </a:t>
            </a:r>
            <a:endParaRPr lang="en-US" dirty="0"/>
          </a:p>
        </p:txBody>
      </p:sp>
      <p:sp>
        <p:nvSpPr>
          <p:cNvPr id="3" name="Content Placeholder 2"/>
          <p:cNvSpPr>
            <a:spLocks noGrp="1"/>
          </p:cNvSpPr>
          <p:nvPr>
            <p:ph sz="quarter" idx="10"/>
          </p:nvPr>
        </p:nvSpPr>
        <p:spPr/>
        <p:txBody>
          <a:bodyPr/>
          <a:lstStyle/>
          <a:p>
            <a:pPr fontAlgn="t"/>
            <a:r>
              <a:rPr lang="en-US" dirty="0">
                <a:solidFill>
                  <a:schemeClr val="tx1"/>
                </a:solidFill>
              </a:rPr>
              <a:t>HIV seronegative</a:t>
            </a:r>
          </a:p>
          <a:p>
            <a:pPr fontAlgn="t"/>
            <a:r>
              <a:rPr lang="en-US" dirty="0">
                <a:solidFill>
                  <a:schemeClr val="tx1"/>
                </a:solidFill>
              </a:rPr>
              <a:t>No suspicion of acute HIV infection </a:t>
            </a:r>
          </a:p>
          <a:p>
            <a:pPr fontAlgn="t"/>
            <a:r>
              <a:rPr lang="en-US" dirty="0" smtClean="0">
                <a:solidFill>
                  <a:schemeClr val="tx1"/>
                </a:solidFill>
              </a:rPr>
              <a:t>Substantial risk </a:t>
            </a:r>
            <a:r>
              <a:rPr lang="en-US" dirty="0">
                <a:solidFill>
                  <a:schemeClr val="tx1"/>
                </a:solidFill>
              </a:rPr>
              <a:t>of HIV infection</a:t>
            </a:r>
          </a:p>
          <a:p>
            <a:pPr fontAlgn="t"/>
            <a:r>
              <a:rPr lang="en-US" dirty="0">
                <a:solidFill>
                  <a:schemeClr val="tx1"/>
                </a:solidFill>
              </a:rPr>
              <a:t>Creatinine clearance (eGFR) &gt;60ml/min</a:t>
            </a:r>
          </a:p>
          <a:p>
            <a:pPr fontAlgn="t"/>
            <a:r>
              <a:rPr lang="en-US" dirty="0">
                <a:solidFill>
                  <a:schemeClr val="tx1"/>
                </a:solidFill>
              </a:rPr>
              <a:t>Willingness to use PrEP as prescribed</a:t>
            </a:r>
          </a:p>
          <a:p>
            <a:pPr marL="0" indent="0">
              <a:buNone/>
            </a:pPr>
            <a:endParaRPr lang="en-US" dirty="0"/>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68</a:t>
            </a:fld>
            <a:endParaRPr lang="en-US" dirty="0"/>
          </a:p>
        </p:txBody>
      </p:sp>
    </p:spTree>
    <p:extLst>
      <p:ext uri="{BB962C8B-B14F-4D97-AF65-F5344CB8AC3E}">
        <p14:creationId xmlns:p14="http://schemas.microsoft.com/office/powerpoint/2010/main" val="61371219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LUNCH</a:t>
            </a:r>
            <a:endParaRPr lang="en-US" b="1" dirty="0"/>
          </a:p>
        </p:txBody>
      </p:sp>
      <p:pic>
        <p:nvPicPr>
          <p:cNvPr id="7" name="Picture 6" descr="icons_Artboard 14 cop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0133" y="2304677"/>
            <a:ext cx="3999992" cy="4006433"/>
          </a:xfrm>
          <a:prstGeom prst="rect">
            <a:avLst/>
          </a:prstGeom>
        </p:spPr>
      </p:pic>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69</a:t>
            </a:fld>
            <a:endParaRPr lang="en-US" dirty="0"/>
          </a:p>
        </p:txBody>
      </p:sp>
    </p:spTree>
    <p:extLst>
      <p:ext uri="{BB962C8B-B14F-4D97-AF65-F5344CB8AC3E}">
        <p14:creationId xmlns:p14="http://schemas.microsoft.com/office/powerpoint/2010/main" val="3858766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 Rules</a:t>
            </a:r>
            <a:endParaRPr lang="en-US" dirty="0"/>
          </a:p>
        </p:txBody>
      </p:sp>
      <p:sp>
        <p:nvSpPr>
          <p:cNvPr id="3" name="Content Placeholder 2"/>
          <p:cNvSpPr>
            <a:spLocks noGrp="1"/>
          </p:cNvSpPr>
          <p:nvPr>
            <p:ph sz="quarter" idx="10"/>
          </p:nvPr>
        </p:nvSpPr>
        <p:spPr>
          <a:xfrm>
            <a:off x="457200" y="1397000"/>
            <a:ext cx="8229600" cy="5080000"/>
          </a:xfrm>
        </p:spPr>
        <p:txBody>
          <a:bodyPr>
            <a:noAutofit/>
          </a:bodyPr>
          <a:lstStyle/>
          <a:p>
            <a:pPr lvl="0"/>
            <a:r>
              <a:rPr lang="en-US" dirty="0">
                <a:solidFill>
                  <a:schemeClr val="tx1"/>
                </a:solidFill>
              </a:rPr>
              <a:t>Punctuality</a:t>
            </a:r>
          </a:p>
          <a:p>
            <a:pPr lvl="0"/>
            <a:r>
              <a:rPr lang="en-US" dirty="0">
                <a:solidFill>
                  <a:schemeClr val="tx1"/>
                </a:solidFill>
              </a:rPr>
              <a:t>Confidentiality</a:t>
            </a:r>
          </a:p>
          <a:p>
            <a:pPr lvl="0"/>
            <a:r>
              <a:rPr lang="en-US" dirty="0">
                <a:solidFill>
                  <a:schemeClr val="tx1"/>
                </a:solidFill>
              </a:rPr>
              <a:t>Respect for differing opinions</a:t>
            </a:r>
          </a:p>
          <a:p>
            <a:pPr lvl="0"/>
            <a:r>
              <a:rPr lang="en-US" dirty="0">
                <a:solidFill>
                  <a:schemeClr val="tx1"/>
                </a:solidFill>
              </a:rPr>
              <a:t>Active participation in all training activities</a:t>
            </a:r>
          </a:p>
          <a:p>
            <a:pPr lvl="0"/>
            <a:r>
              <a:rPr lang="en-US" dirty="0">
                <a:solidFill>
                  <a:schemeClr val="tx1"/>
                </a:solidFill>
              </a:rPr>
              <a:t>Agreement on cell phone use</a:t>
            </a:r>
          </a:p>
          <a:p>
            <a:pPr lvl="0"/>
            <a:r>
              <a:rPr lang="en-US" dirty="0">
                <a:solidFill>
                  <a:schemeClr val="tx1"/>
                </a:solidFill>
              </a:rPr>
              <a:t>Questions encouraged</a:t>
            </a:r>
          </a:p>
          <a:p>
            <a:r>
              <a:rPr lang="en-US" dirty="0">
                <a:solidFill>
                  <a:schemeClr val="tx1"/>
                </a:solidFill>
              </a:rPr>
              <a:t>Allow others to finish speaking before responding or commenting yourself. </a:t>
            </a:r>
          </a:p>
        </p:txBody>
      </p:sp>
      <p:sp>
        <p:nvSpPr>
          <p:cNvPr id="4"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7</a:t>
            </a:fld>
            <a:endParaRPr lang="en-US" dirty="0"/>
          </a:p>
        </p:txBody>
      </p:sp>
    </p:spTree>
    <p:extLst>
      <p:ext uri="{BB962C8B-B14F-4D97-AF65-F5344CB8AC3E}">
        <p14:creationId xmlns:p14="http://schemas.microsoft.com/office/powerpoint/2010/main" val="147694757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Standard PrEP Screening Form</a:t>
            </a:r>
            <a:endParaRPr lang="en-US" dirty="0"/>
          </a:p>
        </p:txBody>
      </p:sp>
      <p:sp>
        <p:nvSpPr>
          <p:cNvPr id="3" name="Content Placeholder 2"/>
          <p:cNvSpPr>
            <a:spLocks noGrp="1"/>
          </p:cNvSpPr>
          <p:nvPr>
            <p:ph sz="quarter" idx="10"/>
          </p:nvPr>
        </p:nvSpPr>
        <p:spPr/>
        <p:txBody>
          <a:bodyPr>
            <a:normAutofit/>
          </a:bodyPr>
          <a:lstStyle/>
          <a:p>
            <a:pPr lvl="0"/>
            <a:r>
              <a:rPr lang="en-US" dirty="0">
                <a:solidFill>
                  <a:srgbClr val="000000"/>
                </a:solidFill>
              </a:rPr>
              <a:t>In the brainstorming session, we identified what types of questions you must ask in order to screen for PrEP eligibility. </a:t>
            </a:r>
          </a:p>
          <a:p>
            <a:pPr lvl="0"/>
            <a:r>
              <a:rPr lang="en-US" dirty="0">
                <a:solidFill>
                  <a:srgbClr val="000000"/>
                </a:solidFill>
              </a:rPr>
              <a:t>Use of a standard form can ensure that screening is done in a consistent manner and is well documented.</a:t>
            </a:r>
          </a:p>
          <a:p>
            <a:pPr lvl="0"/>
            <a:r>
              <a:rPr lang="en-US" dirty="0">
                <a:solidFill>
                  <a:srgbClr val="000000"/>
                </a:solidFill>
              </a:rPr>
              <a:t>Please find the Pre-Exposure Prophylaxis (PrEP) Screening for Substantial Risk and Eligibility form in your participant manuals.</a:t>
            </a:r>
          </a:p>
          <a:p>
            <a:endParaRPr lang="en-US" dirty="0">
              <a:solidFill>
                <a:schemeClr val="tx1"/>
              </a:solidFill>
            </a:endParaRP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70</a:t>
            </a:fld>
            <a:endParaRPr lang="en-US" dirty="0"/>
          </a:p>
        </p:txBody>
      </p:sp>
    </p:spTree>
    <p:extLst>
      <p:ext uri="{BB962C8B-B14F-4D97-AF65-F5344CB8AC3E}">
        <p14:creationId xmlns:p14="http://schemas.microsoft.com/office/powerpoint/2010/main" val="150244670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Small Group Clinical Scenarios</a:t>
            </a:r>
            <a:endParaRPr lang="en-US" dirty="0"/>
          </a:p>
        </p:txBody>
      </p:sp>
      <p:sp>
        <p:nvSpPr>
          <p:cNvPr id="3" name="Content Placeholder 2"/>
          <p:cNvSpPr>
            <a:spLocks noGrp="1"/>
          </p:cNvSpPr>
          <p:nvPr>
            <p:ph sz="quarter" idx="10"/>
          </p:nvPr>
        </p:nvSpPr>
        <p:spPr/>
        <p:txBody>
          <a:bodyPr>
            <a:normAutofit/>
          </a:bodyPr>
          <a:lstStyle/>
          <a:p>
            <a:pPr lvl="0"/>
            <a:r>
              <a:rPr lang="en-US" dirty="0">
                <a:solidFill>
                  <a:srgbClr val="000000"/>
                </a:solidFill>
              </a:rPr>
              <a:t>Read the clinical scenario assigned to your small group.</a:t>
            </a:r>
          </a:p>
          <a:p>
            <a:pPr lvl="0"/>
            <a:r>
              <a:rPr lang="en-US" dirty="0">
                <a:solidFill>
                  <a:srgbClr val="000000"/>
                </a:solidFill>
              </a:rPr>
              <a:t>Then discuss the scenario questions.</a:t>
            </a:r>
          </a:p>
          <a:p>
            <a:pPr lvl="0"/>
            <a:r>
              <a:rPr lang="en-US" dirty="0">
                <a:solidFill>
                  <a:srgbClr val="000000"/>
                </a:solidFill>
              </a:rPr>
              <a:t>Refer to the PrEP screening tool during your discussion as needed.</a:t>
            </a:r>
          </a:p>
          <a:p>
            <a:pPr lvl="0"/>
            <a:r>
              <a:rPr lang="en-US" dirty="0">
                <a:solidFill>
                  <a:srgbClr val="000000"/>
                </a:solidFill>
              </a:rPr>
              <a:t>You will have 10 minutes to work</a:t>
            </a:r>
            <a:r>
              <a:rPr lang="en-US" dirty="0" smtClean="0">
                <a:solidFill>
                  <a:srgbClr val="000000"/>
                </a:solidFill>
              </a:rPr>
              <a:t>.</a:t>
            </a:r>
            <a:endParaRPr lang="en-US" dirty="0">
              <a:solidFill>
                <a:srgbClr val="000000"/>
              </a:solidFill>
            </a:endParaRP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71</a:t>
            </a:fld>
            <a:endParaRPr lang="en-US" dirty="0"/>
          </a:p>
        </p:txBody>
      </p:sp>
    </p:spTree>
    <p:extLst>
      <p:ext uri="{BB962C8B-B14F-4D97-AF65-F5344CB8AC3E}">
        <p14:creationId xmlns:p14="http://schemas.microsoft.com/office/powerpoint/2010/main" val="234672046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Clinical Scenario 1</a:t>
            </a:r>
            <a:endParaRPr lang="en-US" dirty="0"/>
          </a:p>
        </p:txBody>
      </p:sp>
      <p:sp>
        <p:nvSpPr>
          <p:cNvPr id="3" name="Content Placeholder 2"/>
          <p:cNvSpPr>
            <a:spLocks noGrp="1"/>
          </p:cNvSpPr>
          <p:nvPr>
            <p:ph sz="quarter" idx="10"/>
          </p:nvPr>
        </p:nvSpPr>
        <p:spPr/>
        <p:txBody>
          <a:bodyPr>
            <a:normAutofit/>
          </a:bodyPr>
          <a:lstStyle/>
          <a:p>
            <a:pPr marL="0" indent="0">
              <a:buNone/>
            </a:pPr>
            <a:r>
              <a:rPr lang="en-US" sz="2400" dirty="0">
                <a:solidFill>
                  <a:schemeClr val="tx1"/>
                </a:solidFill>
              </a:rPr>
              <a:t>Joseph is a 22 year-old man who presents at the clinic because he is interested in starting PrEP. He reports using condoms sometimes during sex with his HIV-positive male partner. His partner is healthy and has been on ART for 4 years. His most recent viral load from “a few months ago” was reported as 1200 copies/</a:t>
            </a:r>
            <a:r>
              <a:rPr lang="en-US" sz="2400" dirty="0" err="1">
                <a:solidFill>
                  <a:schemeClr val="tx1"/>
                </a:solidFill>
              </a:rPr>
              <a:t>mL.</a:t>
            </a:r>
            <a:r>
              <a:rPr lang="en-US" sz="2400" dirty="0">
                <a:solidFill>
                  <a:schemeClr val="tx1"/>
                </a:solidFill>
              </a:rPr>
              <a:t> Their last unprotected intercourse was last week. Joseph is in good health and is taking no medications. His rapid HIV antibody test today is negative</a:t>
            </a:r>
            <a:r>
              <a:rPr lang="en-US" sz="2400" dirty="0" smtClean="0">
                <a:solidFill>
                  <a:schemeClr val="tx1"/>
                </a:solidFill>
              </a:rPr>
              <a:t>.</a:t>
            </a:r>
          </a:p>
          <a:p>
            <a:r>
              <a:rPr lang="en-US" sz="2400" dirty="0" smtClean="0">
                <a:solidFill>
                  <a:schemeClr val="tx1"/>
                </a:solidFill>
              </a:rPr>
              <a:t>Is Joseph a candidate for PrEP?</a:t>
            </a:r>
          </a:p>
          <a:p>
            <a:r>
              <a:rPr lang="en-US" sz="2400" dirty="0" smtClean="0">
                <a:solidFill>
                  <a:schemeClr val="tx1"/>
                </a:solidFill>
              </a:rPr>
              <a:t>If so, what did you consider in order to determine eligibility?</a:t>
            </a:r>
            <a:endParaRPr lang="en-US" sz="2400" dirty="0">
              <a:solidFill>
                <a:schemeClr val="tx1"/>
              </a:solidFill>
            </a:endParaRPr>
          </a:p>
          <a:p>
            <a:pPr marL="0" lvl="0" indent="0">
              <a:buNone/>
            </a:pPr>
            <a:endParaRPr lang="en-US" dirty="0">
              <a:solidFill>
                <a:srgbClr val="000000"/>
              </a:solidFill>
            </a:endParaRP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72</a:t>
            </a:fld>
            <a:endParaRPr lang="en-US" dirty="0"/>
          </a:p>
        </p:txBody>
      </p:sp>
    </p:spTree>
    <p:extLst>
      <p:ext uri="{BB962C8B-B14F-4D97-AF65-F5344CB8AC3E}">
        <p14:creationId xmlns:p14="http://schemas.microsoft.com/office/powerpoint/2010/main" val="92757399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Clinical Scenario 2</a:t>
            </a:r>
            <a:endParaRPr lang="en-US" dirty="0"/>
          </a:p>
        </p:txBody>
      </p:sp>
      <p:sp>
        <p:nvSpPr>
          <p:cNvPr id="3" name="Content Placeholder 2"/>
          <p:cNvSpPr>
            <a:spLocks noGrp="1"/>
          </p:cNvSpPr>
          <p:nvPr>
            <p:ph sz="quarter" idx="10"/>
          </p:nvPr>
        </p:nvSpPr>
        <p:spPr/>
        <p:txBody>
          <a:bodyPr>
            <a:normAutofit/>
          </a:bodyPr>
          <a:lstStyle/>
          <a:p>
            <a:pPr marL="0" indent="0">
              <a:buNone/>
            </a:pPr>
            <a:r>
              <a:rPr lang="en-US" sz="2400" dirty="0">
                <a:solidFill>
                  <a:srgbClr val="000000"/>
                </a:solidFill>
              </a:rPr>
              <a:t>Marie is an 18 year-old woman who presents at the clinic because she feels sick and is afraid she might have HIV. She reluctantly explains that, during the past year, she has been having sex for money or gifts in order to support her two children. Some of her partners have used condoms and others have not. She does not know if her partners have HIV. Marie reports that she has been feeling run down and sick for the past few weeks. Her rapid HIV antibody test today is negative</a:t>
            </a:r>
            <a:r>
              <a:rPr lang="en-US" sz="2400" dirty="0" smtClean="0">
                <a:solidFill>
                  <a:srgbClr val="000000"/>
                </a:solidFill>
              </a:rPr>
              <a:t>.</a:t>
            </a:r>
            <a:endParaRPr lang="en-US" sz="2400" dirty="0">
              <a:solidFill>
                <a:srgbClr val="000000"/>
              </a:solidFill>
            </a:endParaRPr>
          </a:p>
          <a:p>
            <a:r>
              <a:rPr lang="en-US" sz="2400" dirty="0">
                <a:solidFill>
                  <a:srgbClr val="000000"/>
                </a:solidFill>
              </a:rPr>
              <a:t>Is Marie a candidate for PrEP?</a:t>
            </a:r>
          </a:p>
          <a:p>
            <a:r>
              <a:rPr lang="en-US" sz="2400" dirty="0" smtClean="0">
                <a:solidFill>
                  <a:srgbClr val="000000"/>
                </a:solidFill>
              </a:rPr>
              <a:t>If </a:t>
            </a:r>
            <a:r>
              <a:rPr lang="en-US" sz="2400" dirty="0">
                <a:solidFill>
                  <a:srgbClr val="000000"/>
                </a:solidFill>
              </a:rPr>
              <a:t>so, why?</a:t>
            </a:r>
          </a:p>
          <a:p>
            <a:r>
              <a:rPr lang="en-US" sz="2400" dirty="0" smtClean="0">
                <a:solidFill>
                  <a:srgbClr val="000000"/>
                </a:solidFill>
              </a:rPr>
              <a:t>What </a:t>
            </a:r>
            <a:r>
              <a:rPr lang="en-US" sz="2400" dirty="0">
                <a:solidFill>
                  <a:srgbClr val="000000"/>
                </a:solidFill>
              </a:rPr>
              <a:t>other information would you need in order to determine eligibility?</a:t>
            </a:r>
          </a:p>
          <a:p>
            <a:pPr marL="0" lvl="0" indent="0">
              <a:buNone/>
            </a:pPr>
            <a:endParaRPr lang="en-US" dirty="0">
              <a:solidFill>
                <a:srgbClr val="000000"/>
              </a:solidFill>
            </a:endParaRP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73</a:t>
            </a:fld>
            <a:endParaRPr lang="en-US" dirty="0"/>
          </a:p>
        </p:txBody>
      </p:sp>
    </p:spTree>
    <p:extLst>
      <p:ext uri="{BB962C8B-B14F-4D97-AF65-F5344CB8AC3E}">
        <p14:creationId xmlns:p14="http://schemas.microsoft.com/office/powerpoint/2010/main" val="247942608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Clinical Scenario 3</a:t>
            </a:r>
            <a:endParaRPr lang="en-US" dirty="0"/>
          </a:p>
        </p:txBody>
      </p:sp>
      <p:sp>
        <p:nvSpPr>
          <p:cNvPr id="3" name="Content Placeholder 2"/>
          <p:cNvSpPr>
            <a:spLocks noGrp="1"/>
          </p:cNvSpPr>
          <p:nvPr>
            <p:ph sz="quarter" idx="10"/>
          </p:nvPr>
        </p:nvSpPr>
        <p:spPr/>
        <p:txBody>
          <a:bodyPr>
            <a:normAutofit/>
          </a:bodyPr>
          <a:lstStyle/>
          <a:p>
            <a:pPr marL="0" indent="0">
              <a:buNone/>
            </a:pPr>
            <a:r>
              <a:rPr lang="en-US" sz="2400" dirty="0">
                <a:solidFill>
                  <a:srgbClr val="000000"/>
                </a:solidFill>
              </a:rPr>
              <a:t>Geraldine, a 30 year-old wife and mother, presents at the clinic because she has heard that she can get drugs that will prevent her from getting HIV. She suspects that her husband has been injecting drugs, as he has needle marks on his arms. Geraldine is afraid that her husband might have HIV and that he will infect her. She reports that her husband has not been tested. Geraldine’s rapid HIV antibody test today is negative</a:t>
            </a:r>
            <a:r>
              <a:rPr lang="en-US" sz="2400" dirty="0" smtClean="0">
                <a:solidFill>
                  <a:srgbClr val="000000"/>
                </a:solidFill>
              </a:rPr>
              <a:t>.</a:t>
            </a:r>
            <a:r>
              <a:rPr lang="en-US" sz="2400" b="1" dirty="0">
                <a:solidFill>
                  <a:srgbClr val="000000"/>
                </a:solidFill>
              </a:rPr>
              <a:t> </a:t>
            </a:r>
            <a:endParaRPr lang="en-US" sz="2400" dirty="0">
              <a:solidFill>
                <a:srgbClr val="000000"/>
              </a:solidFill>
            </a:endParaRPr>
          </a:p>
          <a:p>
            <a:r>
              <a:rPr lang="en-US" sz="2400" dirty="0">
                <a:solidFill>
                  <a:srgbClr val="000000"/>
                </a:solidFill>
              </a:rPr>
              <a:t>Is Geraldine a candidate for PrEP?</a:t>
            </a:r>
          </a:p>
          <a:p>
            <a:r>
              <a:rPr lang="en-US" sz="2400" dirty="0" smtClean="0">
                <a:solidFill>
                  <a:srgbClr val="000000"/>
                </a:solidFill>
              </a:rPr>
              <a:t>If </a:t>
            </a:r>
            <a:r>
              <a:rPr lang="en-US" sz="2400" dirty="0">
                <a:solidFill>
                  <a:srgbClr val="000000"/>
                </a:solidFill>
              </a:rPr>
              <a:t>so, why?</a:t>
            </a:r>
          </a:p>
          <a:p>
            <a:r>
              <a:rPr lang="en-US" sz="2400" dirty="0" smtClean="0">
                <a:solidFill>
                  <a:srgbClr val="000000"/>
                </a:solidFill>
              </a:rPr>
              <a:t>What </a:t>
            </a:r>
            <a:r>
              <a:rPr lang="en-US" sz="2400" dirty="0">
                <a:solidFill>
                  <a:srgbClr val="000000"/>
                </a:solidFill>
              </a:rPr>
              <a:t>other information might you need in order to determine eligibility?</a:t>
            </a:r>
          </a:p>
          <a:p>
            <a:pPr marL="0" lvl="0" indent="0">
              <a:buNone/>
            </a:pPr>
            <a:endParaRPr lang="en-US" dirty="0">
              <a:solidFill>
                <a:srgbClr val="000000"/>
              </a:solidFill>
            </a:endParaRP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74</a:t>
            </a:fld>
            <a:endParaRPr lang="en-US" dirty="0"/>
          </a:p>
        </p:txBody>
      </p:sp>
    </p:spTree>
    <p:extLst>
      <p:ext uri="{BB962C8B-B14F-4D97-AF65-F5344CB8AC3E}">
        <p14:creationId xmlns:p14="http://schemas.microsoft.com/office/powerpoint/2010/main" val="168203431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Clinical Scenario 4</a:t>
            </a:r>
            <a:endParaRPr lang="en-US" dirty="0"/>
          </a:p>
        </p:txBody>
      </p:sp>
      <p:sp>
        <p:nvSpPr>
          <p:cNvPr id="3" name="Content Placeholder 2"/>
          <p:cNvSpPr>
            <a:spLocks noGrp="1"/>
          </p:cNvSpPr>
          <p:nvPr>
            <p:ph sz="quarter" idx="10"/>
          </p:nvPr>
        </p:nvSpPr>
        <p:spPr/>
        <p:txBody>
          <a:bodyPr>
            <a:normAutofit/>
          </a:bodyPr>
          <a:lstStyle/>
          <a:p>
            <a:pPr marL="0" indent="0">
              <a:buNone/>
            </a:pPr>
            <a:r>
              <a:rPr lang="en-US" sz="2400" dirty="0">
                <a:solidFill>
                  <a:srgbClr val="000000"/>
                </a:solidFill>
              </a:rPr>
              <a:t>Daniel is a 25 year-old man who presents at the clinic seeking treatment for “blisters.” He reports that, during the past several days, he has had a few painful blisters around his mouth and on his genitals. He declines to report his sexual activity; he says he is a married man and faithful to his wife. He asks if he can take just one pill for the blisters here at the clinic, so that his wife or neighbors do not find out that he is taking pills. Daniel does not want to take any medications ongoing, as his neighbors or church might find out and conclude that he has HIV. He declines to take an HIV test</a:t>
            </a:r>
            <a:r>
              <a:rPr lang="en-US" sz="2400" dirty="0" smtClean="0">
                <a:solidFill>
                  <a:srgbClr val="000000"/>
                </a:solidFill>
              </a:rPr>
              <a:t>.</a:t>
            </a:r>
            <a:r>
              <a:rPr lang="en-US" sz="2400" dirty="0">
                <a:solidFill>
                  <a:srgbClr val="000000"/>
                </a:solidFill>
              </a:rPr>
              <a:t> </a:t>
            </a:r>
          </a:p>
          <a:p>
            <a:r>
              <a:rPr lang="en-US" sz="2400" dirty="0">
                <a:solidFill>
                  <a:srgbClr val="000000"/>
                </a:solidFill>
              </a:rPr>
              <a:t>Is Daniel a candidate for PrEP?</a:t>
            </a:r>
          </a:p>
          <a:p>
            <a:r>
              <a:rPr lang="en-US" sz="2400" dirty="0" smtClean="0">
                <a:solidFill>
                  <a:srgbClr val="000000"/>
                </a:solidFill>
              </a:rPr>
              <a:t>Why</a:t>
            </a:r>
            <a:r>
              <a:rPr lang="en-US" sz="2400" dirty="0">
                <a:solidFill>
                  <a:srgbClr val="000000"/>
                </a:solidFill>
              </a:rPr>
              <a:t>?</a:t>
            </a:r>
          </a:p>
          <a:p>
            <a:pPr marL="0" lvl="0" indent="0">
              <a:buNone/>
            </a:pPr>
            <a:endParaRPr lang="en-US" dirty="0">
              <a:solidFill>
                <a:srgbClr val="000000"/>
              </a:solidFill>
            </a:endParaRP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75</a:t>
            </a:fld>
            <a:endParaRPr lang="en-US" dirty="0"/>
          </a:p>
        </p:txBody>
      </p:sp>
    </p:spTree>
    <p:extLst>
      <p:ext uri="{BB962C8B-B14F-4D97-AF65-F5344CB8AC3E}">
        <p14:creationId xmlns:p14="http://schemas.microsoft.com/office/powerpoint/2010/main" val="366677181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AFTERNOON BREAK</a:t>
            </a:r>
            <a:endParaRPr lang="en-US" dirty="0"/>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76</a:t>
            </a:fld>
            <a:endParaRPr lang="en-US" dirty="0"/>
          </a:p>
        </p:txBody>
      </p:sp>
      <p:pic>
        <p:nvPicPr>
          <p:cNvPr id="7" name="Content Placeholder 6" descr="Break clock.png"/>
          <p:cNvPicPr>
            <a:picLocks noGrp="1" noChangeAspect="1"/>
          </p:cNvPicPr>
          <p:nvPr>
            <p:ph sz="quarter" idx="10"/>
          </p:nvPr>
        </p:nvPicPr>
        <p:blipFill rotWithShape="1">
          <a:blip r:embed="rId3">
            <a:extLst>
              <a:ext uri="{28A0092B-C50C-407E-A947-70E740481C1C}">
                <a14:useLocalDpi xmlns:a14="http://schemas.microsoft.com/office/drawing/2010/main" val="0"/>
              </a:ext>
            </a:extLst>
          </a:blip>
          <a:srcRect l="-27830" t="1401" r="-25000" b="4695"/>
          <a:stretch/>
        </p:blipFill>
        <p:spPr>
          <a:xfrm>
            <a:off x="1265665" y="2044700"/>
            <a:ext cx="6434051" cy="3822700"/>
          </a:xfrm>
        </p:spPr>
      </p:pic>
    </p:spTree>
    <p:extLst>
      <p:ext uri="{BB962C8B-B14F-4D97-AF65-F5344CB8AC3E}">
        <p14:creationId xmlns:p14="http://schemas.microsoft.com/office/powerpoint/2010/main" val="341489310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Trainer Role-play Debrief</a:t>
            </a:r>
            <a:endParaRPr lang="en-US" dirty="0"/>
          </a:p>
        </p:txBody>
      </p:sp>
      <p:sp>
        <p:nvSpPr>
          <p:cNvPr id="3" name="Content Placeholder 2"/>
          <p:cNvSpPr>
            <a:spLocks noGrp="1"/>
          </p:cNvSpPr>
          <p:nvPr>
            <p:ph sz="quarter" idx="10"/>
          </p:nvPr>
        </p:nvSpPr>
        <p:spPr/>
        <p:txBody>
          <a:bodyPr>
            <a:normAutofit/>
          </a:bodyPr>
          <a:lstStyle/>
          <a:p>
            <a:pPr lvl="0"/>
            <a:r>
              <a:rPr lang="en-US" dirty="0">
                <a:solidFill>
                  <a:srgbClr val="000000"/>
                </a:solidFill>
              </a:rPr>
              <a:t>Based on the role-play, how would you complete Section 5 of the screening tool? What other information would you need to gather in order to determine eligibility?</a:t>
            </a:r>
          </a:p>
          <a:p>
            <a:pPr lvl="0"/>
            <a:r>
              <a:rPr lang="en-US" dirty="0">
                <a:solidFill>
                  <a:srgbClr val="000000"/>
                </a:solidFill>
              </a:rPr>
              <a:t>What was most challenging about this screening?</a:t>
            </a:r>
          </a:p>
          <a:p>
            <a:pPr lvl="0"/>
            <a:r>
              <a:rPr lang="en-US" dirty="0">
                <a:solidFill>
                  <a:srgbClr val="000000"/>
                </a:solidFill>
              </a:rPr>
              <a:t>How did the clinician handle the challenges?</a:t>
            </a:r>
          </a:p>
          <a:p>
            <a:pPr lvl="0"/>
            <a:r>
              <a:rPr lang="en-US" dirty="0">
                <a:solidFill>
                  <a:srgbClr val="000000"/>
                </a:solidFill>
              </a:rPr>
              <a:t>What other questions or comments do you have about the role-play?</a:t>
            </a: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77</a:t>
            </a:fld>
            <a:endParaRPr lang="en-US" dirty="0"/>
          </a:p>
        </p:txBody>
      </p:sp>
    </p:spTree>
    <p:extLst>
      <p:ext uri="{BB962C8B-B14F-4D97-AF65-F5344CB8AC3E}">
        <p14:creationId xmlns:p14="http://schemas.microsoft.com/office/powerpoint/2010/main" val="144732656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Screening Role-play 1</a:t>
            </a:r>
            <a:endParaRPr lang="en-US" dirty="0"/>
          </a:p>
        </p:txBody>
      </p:sp>
      <p:sp>
        <p:nvSpPr>
          <p:cNvPr id="3" name="Content Placeholder 2"/>
          <p:cNvSpPr>
            <a:spLocks noGrp="1"/>
          </p:cNvSpPr>
          <p:nvPr>
            <p:ph sz="quarter" idx="10"/>
          </p:nvPr>
        </p:nvSpPr>
        <p:spPr/>
        <p:txBody>
          <a:bodyPr>
            <a:normAutofit fontScale="85000" lnSpcReduction="20000"/>
          </a:bodyPr>
          <a:lstStyle/>
          <a:p>
            <a:pPr lvl="0"/>
            <a:r>
              <a:rPr lang="en-GB" dirty="0">
                <a:solidFill>
                  <a:srgbClr val="000000"/>
                </a:solidFill>
              </a:rPr>
              <a:t>Find Screening Role-play Scenario 1 in your manuals.</a:t>
            </a:r>
            <a:endParaRPr lang="en-US" dirty="0">
              <a:solidFill>
                <a:srgbClr val="000000"/>
              </a:solidFill>
            </a:endParaRPr>
          </a:p>
          <a:p>
            <a:pPr lvl="0"/>
            <a:r>
              <a:rPr lang="en-GB" dirty="0">
                <a:solidFill>
                  <a:srgbClr val="000000"/>
                </a:solidFill>
              </a:rPr>
              <a:t>Decide who will play the clinician and who will play the client.</a:t>
            </a:r>
            <a:endParaRPr lang="en-US" dirty="0">
              <a:solidFill>
                <a:srgbClr val="000000"/>
              </a:solidFill>
            </a:endParaRPr>
          </a:p>
          <a:p>
            <a:pPr lvl="0"/>
            <a:r>
              <a:rPr lang="en-GB" dirty="0">
                <a:solidFill>
                  <a:srgbClr val="000000"/>
                </a:solidFill>
              </a:rPr>
              <a:t>Practice a brief role-play. The client should answer using the information in Screening Role-play Scenario 1 in your participant manual.</a:t>
            </a:r>
            <a:endParaRPr lang="en-US" dirty="0">
              <a:solidFill>
                <a:srgbClr val="000000"/>
              </a:solidFill>
            </a:endParaRPr>
          </a:p>
          <a:p>
            <a:pPr lvl="0"/>
            <a:r>
              <a:rPr lang="en-GB" dirty="0">
                <a:solidFill>
                  <a:srgbClr val="000000"/>
                </a:solidFill>
              </a:rPr>
              <a:t>The clinician should use the screening tool and complete it as if he/she were interviewing a real client. Start with Section 3 of the form. </a:t>
            </a:r>
            <a:endParaRPr lang="en-US" dirty="0">
              <a:solidFill>
                <a:srgbClr val="000000"/>
              </a:solidFill>
            </a:endParaRPr>
          </a:p>
          <a:p>
            <a:pPr lvl="0"/>
            <a:r>
              <a:rPr lang="en-GB" dirty="0">
                <a:solidFill>
                  <a:srgbClr val="000000"/>
                </a:solidFill>
              </a:rPr>
              <a:t>As you are practicing, I will observe and choose a pair </a:t>
            </a:r>
            <a:r>
              <a:rPr lang="en-GB" dirty="0" smtClean="0">
                <a:solidFill>
                  <a:srgbClr val="000000"/>
                </a:solidFill>
              </a:rPr>
              <a:t>to perform</a:t>
            </a:r>
            <a:r>
              <a:rPr lang="en-GB" dirty="0">
                <a:solidFill>
                  <a:srgbClr val="000000"/>
                </a:solidFill>
              </a:rPr>
              <a:t>. I will not tell you which pair I choose, so everyone must be prepared to perform.</a:t>
            </a:r>
            <a:endParaRPr lang="en-US" dirty="0">
              <a:solidFill>
                <a:srgbClr val="000000"/>
              </a:solidFill>
            </a:endParaRPr>
          </a:p>
          <a:p>
            <a:pPr lvl="0"/>
            <a:r>
              <a:rPr lang="en-GB" dirty="0">
                <a:solidFill>
                  <a:srgbClr val="000000"/>
                </a:solidFill>
              </a:rPr>
              <a:t>You will have 15 minutes to work.</a:t>
            </a:r>
            <a:endParaRPr lang="en-US" dirty="0">
              <a:solidFill>
                <a:srgbClr val="000000"/>
              </a:solidFill>
            </a:endParaRP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78</a:t>
            </a:fld>
            <a:endParaRPr lang="en-US" dirty="0"/>
          </a:p>
        </p:txBody>
      </p:sp>
    </p:spTree>
    <p:extLst>
      <p:ext uri="{BB962C8B-B14F-4D97-AF65-F5344CB8AC3E}">
        <p14:creationId xmlns:p14="http://schemas.microsoft.com/office/powerpoint/2010/main" val="249336326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Screening Role-play 1 Debrief</a:t>
            </a:r>
            <a:endParaRPr lang="en-US" dirty="0"/>
          </a:p>
        </p:txBody>
      </p:sp>
      <p:sp>
        <p:nvSpPr>
          <p:cNvPr id="3" name="Content Placeholder 2"/>
          <p:cNvSpPr>
            <a:spLocks noGrp="1"/>
          </p:cNvSpPr>
          <p:nvPr>
            <p:ph sz="quarter" idx="10"/>
          </p:nvPr>
        </p:nvSpPr>
        <p:spPr/>
        <p:txBody>
          <a:bodyPr>
            <a:normAutofit/>
          </a:bodyPr>
          <a:lstStyle/>
          <a:p>
            <a:pPr lvl="0"/>
            <a:r>
              <a:rPr lang="en-GB" dirty="0">
                <a:solidFill>
                  <a:srgbClr val="000000"/>
                </a:solidFill>
              </a:rPr>
              <a:t>Based on the role-play, how would you complete Section 5 of the form? What other information would you need in order to determine eligibility?</a:t>
            </a:r>
            <a:endParaRPr lang="en-US" dirty="0">
              <a:solidFill>
                <a:srgbClr val="000000"/>
              </a:solidFill>
            </a:endParaRPr>
          </a:p>
          <a:p>
            <a:pPr lvl="0"/>
            <a:r>
              <a:rPr lang="en-GB" dirty="0">
                <a:solidFill>
                  <a:srgbClr val="000000"/>
                </a:solidFill>
              </a:rPr>
              <a:t>What did you learn by doing these role-plays?</a:t>
            </a:r>
            <a:endParaRPr lang="en-US" dirty="0">
              <a:solidFill>
                <a:srgbClr val="000000"/>
              </a:solidFill>
            </a:endParaRPr>
          </a:p>
          <a:p>
            <a:pPr lvl="0"/>
            <a:r>
              <a:rPr lang="en-GB" dirty="0">
                <a:solidFill>
                  <a:srgbClr val="000000"/>
                </a:solidFill>
              </a:rPr>
              <a:t>What worked best? Why?</a:t>
            </a:r>
            <a:endParaRPr lang="en-US" dirty="0">
              <a:solidFill>
                <a:srgbClr val="000000"/>
              </a:solidFill>
            </a:endParaRPr>
          </a:p>
          <a:p>
            <a:pPr lvl="0"/>
            <a:r>
              <a:rPr lang="en-GB" dirty="0">
                <a:solidFill>
                  <a:srgbClr val="000000"/>
                </a:solidFill>
              </a:rPr>
              <a:t>What was most challenging? Why?</a:t>
            </a:r>
            <a:endParaRPr lang="en-US" dirty="0">
              <a:solidFill>
                <a:srgbClr val="000000"/>
              </a:solidFill>
            </a:endParaRPr>
          </a:p>
          <a:p>
            <a:pPr lvl="0"/>
            <a:r>
              <a:rPr lang="en-GB" dirty="0">
                <a:solidFill>
                  <a:srgbClr val="000000"/>
                </a:solidFill>
              </a:rPr>
              <a:t>How could you address the challenges? What strategies would you use?</a:t>
            </a:r>
            <a:endParaRPr lang="en-US" dirty="0">
              <a:solidFill>
                <a:srgbClr val="000000"/>
              </a:solidFill>
            </a:endParaRP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79</a:t>
            </a:fld>
            <a:endParaRPr lang="en-US" dirty="0"/>
          </a:p>
        </p:txBody>
      </p:sp>
    </p:spTree>
    <p:extLst>
      <p:ext uri="{BB962C8B-B14F-4D97-AF65-F5344CB8AC3E}">
        <p14:creationId xmlns:p14="http://schemas.microsoft.com/office/powerpoint/2010/main" val="36103819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Pre-Program Assessment</a:t>
            </a:r>
            <a:endParaRPr lang="en-US" dirty="0"/>
          </a:p>
        </p:txBody>
      </p:sp>
      <p:sp>
        <p:nvSpPr>
          <p:cNvPr id="3" name="Content Placeholder 2"/>
          <p:cNvSpPr>
            <a:spLocks noGrp="1"/>
          </p:cNvSpPr>
          <p:nvPr>
            <p:ph sz="quarter" idx="10"/>
          </p:nvPr>
        </p:nvSpPr>
        <p:spPr/>
        <p:txBody>
          <a:bodyPr/>
          <a:lstStyle/>
          <a:p>
            <a:pPr marL="457200" indent="-457200"/>
            <a:r>
              <a:rPr lang="en-GB" sz="2400" dirty="0" smtClean="0">
                <a:solidFill>
                  <a:srgbClr val="000000"/>
                </a:solidFill>
                <a:cs typeface="ＭＳ Ｐゴシック"/>
              </a:rPr>
              <a:t>The </a:t>
            </a:r>
            <a:r>
              <a:rPr lang="en-GB" sz="2400" dirty="0">
                <a:solidFill>
                  <a:srgbClr val="000000"/>
                </a:solidFill>
                <a:cs typeface="ＭＳ Ｐゴシック"/>
              </a:rPr>
              <a:t>purpose of this assessment is to determine what you know about implementing </a:t>
            </a:r>
            <a:r>
              <a:rPr lang="en-GB" sz="2400" dirty="0" err="1">
                <a:solidFill>
                  <a:srgbClr val="000000"/>
                </a:solidFill>
                <a:cs typeface="ＭＳ Ｐゴシック"/>
              </a:rPr>
              <a:t>PrEP.</a:t>
            </a:r>
            <a:r>
              <a:rPr lang="en-GB" sz="2400" dirty="0">
                <a:solidFill>
                  <a:srgbClr val="000000"/>
                </a:solidFill>
                <a:cs typeface="ＭＳ Ｐゴシック"/>
              </a:rPr>
              <a:t> Your responses will help determine if there is anything in </a:t>
            </a:r>
            <a:r>
              <a:rPr lang="en-GB" sz="2400" dirty="0" smtClean="0">
                <a:solidFill>
                  <a:srgbClr val="000000"/>
                </a:solidFill>
                <a:cs typeface="ＭＳ Ｐゴシック"/>
              </a:rPr>
              <a:t>this training that </a:t>
            </a:r>
            <a:r>
              <a:rPr lang="en-GB" sz="2400" dirty="0">
                <a:solidFill>
                  <a:srgbClr val="000000"/>
                </a:solidFill>
                <a:cs typeface="ＭＳ Ｐゴシック"/>
              </a:rPr>
              <a:t>needs to be adjusted in the future. </a:t>
            </a:r>
            <a:endParaRPr lang="en-GB" sz="2400" dirty="0" smtClean="0">
              <a:solidFill>
                <a:srgbClr val="000000"/>
              </a:solidFill>
              <a:cs typeface="ＭＳ Ｐゴシック"/>
            </a:endParaRPr>
          </a:p>
          <a:p>
            <a:pPr lvl="0"/>
            <a:r>
              <a:rPr lang="en-US" sz="2400" dirty="0">
                <a:solidFill>
                  <a:srgbClr val="000000"/>
                </a:solidFill>
              </a:rPr>
              <a:t>We assume that </a:t>
            </a:r>
            <a:r>
              <a:rPr lang="en-US" sz="2400" dirty="0" smtClean="0">
                <a:solidFill>
                  <a:srgbClr val="000000"/>
                </a:solidFill>
              </a:rPr>
              <a:t>know little </a:t>
            </a:r>
            <a:r>
              <a:rPr lang="en-US" sz="2400" dirty="0">
                <a:solidFill>
                  <a:srgbClr val="000000"/>
                </a:solidFill>
              </a:rPr>
              <a:t>about PrEP, so do not worry if you do not know all of the answers. </a:t>
            </a:r>
          </a:p>
          <a:p>
            <a:pPr lvl="0"/>
            <a:r>
              <a:rPr lang="en-US" sz="2400" dirty="0">
                <a:solidFill>
                  <a:srgbClr val="000000"/>
                </a:solidFill>
              </a:rPr>
              <a:t>You will have approximately 20 minutes to complete the pre-assessment. </a:t>
            </a:r>
          </a:p>
          <a:p>
            <a:pPr lvl="0"/>
            <a:r>
              <a:rPr lang="en-US" sz="2400" dirty="0">
                <a:solidFill>
                  <a:srgbClr val="000000"/>
                </a:solidFill>
              </a:rPr>
              <a:t>Please give me your pre-assessment when you have finished</a:t>
            </a:r>
            <a:r>
              <a:rPr lang="en-US" sz="2400" dirty="0" smtClean="0">
                <a:solidFill>
                  <a:srgbClr val="000000"/>
                </a:solidFill>
              </a:rPr>
              <a:t>.</a:t>
            </a:r>
            <a:endParaRPr lang="en-GB" sz="2400" dirty="0">
              <a:solidFill>
                <a:srgbClr val="000000"/>
              </a:solidFill>
              <a:cs typeface="ＭＳ Ｐゴシック"/>
            </a:endParaRPr>
          </a:p>
          <a:p>
            <a:endParaRPr lang="en-US" dirty="0">
              <a:solidFill>
                <a:schemeClr val="tx1"/>
              </a:solidFill>
            </a:endParaRPr>
          </a:p>
          <a:p>
            <a:endParaRPr lang="en-US" dirty="0"/>
          </a:p>
        </p:txBody>
      </p:sp>
      <p:sp>
        <p:nvSpPr>
          <p:cNvPr id="4"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8</a:t>
            </a:fld>
            <a:endParaRPr lang="en-US" dirty="0"/>
          </a:p>
        </p:txBody>
      </p:sp>
    </p:spTree>
    <p:extLst>
      <p:ext uri="{BB962C8B-B14F-4D97-AF65-F5344CB8AC3E}">
        <p14:creationId xmlns:p14="http://schemas.microsoft.com/office/powerpoint/2010/main" val="37627820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900"/>
            <a:ext cx="8229600" cy="1079500"/>
          </a:xfrm>
        </p:spPr>
        <p:txBody>
          <a:bodyPr>
            <a:normAutofit fontScale="90000"/>
          </a:bodyPr>
          <a:lstStyle/>
          <a:p>
            <a:r>
              <a:rPr lang="en-US" dirty="0" smtClean="0"/>
              <a:t>Screening Role-play </a:t>
            </a:r>
            <a:br>
              <a:rPr lang="en-US" dirty="0" smtClean="0"/>
            </a:br>
            <a:r>
              <a:rPr lang="en-US" dirty="0" smtClean="0"/>
              <a:t>Performance Debrief</a:t>
            </a:r>
            <a:endParaRPr lang="en-US" dirty="0"/>
          </a:p>
        </p:txBody>
      </p:sp>
      <p:sp>
        <p:nvSpPr>
          <p:cNvPr id="3" name="Content Placeholder 2"/>
          <p:cNvSpPr>
            <a:spLocks noGrp="1"/>
          </p:cNvSpPr>
          <p:nvPr>
            <p:ph sz="quarter" idx="10"/>
          </p:nvPr>
        </p:nvSpPr>
        <p:spPr/>
        <p:txBody>
          <a:bodyPr>
            <a:normAutofit/>
          </a:bodyPr>
          <a:lstStyle/>
          <a:p>
            <a:pPr lvl="0"/>
            <a:r>
              <a:rPr lang="en-GB" dirty="0">
                <a:solidFill>
                  <a:srgbClr val="000000"/>
                </a:solidFill>
              </a:rPr>
              <a:t>Based on the role-play, how would you complete Section 5 of the form? What other information would you need in order to determine eligibility?</a:t>
            </a:r>
            <a:endParaRPr lang="en-US" dirty="0">
              <a:solidFill>
                <a:srgbClr val="000000"/>
              </a:solidFill>
            </a:endParaRPr>
          </a:p>
          <a:p>
            <a:pPr lvl="0"/>
            <a:r>
              <a:rPr lang="en-GB" dirty="0">
                <a:solidFill>
                  <a:srgbClr val="000000"/>
                </a:solidFill>
              </a:rPr>
              <a:t>What did you learn by doing these role-plays?</a:t>
            </a:r>
            <a:endParaRPr lang="en-US" dirty="0">
              <a:solidFill>
                <a:srgbClr val="000000"/>
              </a:solidFill>
            </a:endParaRPr>
          </a:p>
          <a:p>
            <a:pPr lvl="0"/>
            <a:r>
              <a:rPr lang="en-GB" dirty="0">
                <a:solidFill>
                  <a:srgbClr val="000000"/>
                </a:solidFill>
              </a:rPr>
              <a:t>What worked best? Why?</a:t>
            </a:r>
            <a:endParaRPr lang="en-US" dirty="0">
              <a:solidFill>
                <a:srgbClr val="000000"/>
              </a:solidFill>
            </a:endParaRPr>
          </a:p>
          <a:p>
            <a:pPr lvl="0"/>
            <a:r>
              <a:rPr lang="en-GB" dirty="0">
                <a:solidFill>
                  <a:srgbClr val="000000"/>
                </a:solidFill>
              </a:rPr>
              <a:t>What was most challenging? Why?</a:t>
            </a:r>
            <a:endParaRPr lang="en-US" dirty="0">
              <a:solidFill>
                <a:srgbClr val="000000"/>
              </a:solidFill>
            </a:endParaRPr>
          </a:p>
          <a:p>
            <a:pPr lvl="0"/>
            <a:r>
              <a:rPr lang="en-GB" dirty="0">
                <a:solidFill>
                  <a:srgbClr val="000000"/>
                </a:solidFill>
              </a:rPr>
              <a:t>How could you address the challenges? What strategies would you use?</a:t>
            </a:r>
            <a:endParaRPr lang="en-US" dirty="0">
              <a:solidFill>
                <a:srgbClr val="000000"/>
              </a:solidFill>
            </a:endParaRP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80</a:t>
            </a:fld>
            <a:endParaRPr lang="en-US" dirty="0"/>
          </a:p>
        </p:txBody>
      </p:sp>
    </p:spTree>
    <p:extLst>
      <p:ext uri="{BB962C8B-B14F-4D97-AF65-F5344CB8AC3E}">
        <p14:creationId xmlns:p14="http://schemas.microsoft.com/office/powerpoint/2010/main" val="270053597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Screening Role-play 2</a:t>
            </a:r>
            <a:endParaRPr lang="en-US" dirty="0"/>
          </a:p>
        </p:txBody>
      </p:sp>
      <p:sp>
        <p:nvSpPr>
          <p:cNvPr id="3" name="Content Placeholder 2"/>
          <p:cNvSpPr>
            <a:spLocks noGrp="1"/>
          </p:cNvSpPr>
          <p:nvPr>
            <p:ph sz="quarter" idx="10"/>
          </p:nvPr>
        </p:nvSpPr>
        <p:spPr/>
        <p:txBody>
          <a:bodyPr>
            <a:normAutofit fontScale="77500" lnSpcReduction="20000"/>
          </a:bodyPr>
          <a:lstStyle/>
          <a:p>
            <a:pPr lvl="0"/>
            <a:r>
              <a:rPr lang="en-GB" dirty="0">
                <a:solidFill>
                  <a:srgbClr val="000000"/>
                </a:solidFill>
              </a:rPr>
              <a:t>Find Screening Role-play Scenario </a:t>
            </a:r>
            <a:r>
              <a:rPr lang="en-GB" dirty="0" smtClean="0">
                <a:solidFill>
                  <a:srgbClr val="000000"/>
                </a:solidFill>
              </a:rPr>
              <a:t>2 </a:t>
            </a:r>
            <a:r>
              <a:rPr lang="en-GB" dirty="0">
                <a:solidFill>
                  <a:srgbClr val="000000"/>
                </a:solidFill>
              </a:rPr>
              <a:t>in your manuals.</a:t>
            </a:r>
            <a:endParaRPr lang="en-US" dirty="0">
              <a:solidFill>
                <a:srgbClr val="000000"/>
              </a:solidFill>
            </a:endParaRPr>
          </a:p>
          <a:p>
            <a:pPr lvl="0"/>
            <a:r>
              <a:rPr lang="en-US" dirty="0">
                <a:solidFill>
                  <a:srgbClr val="000000"/>
                </a:solidFill>
              </a:rPr>
              <a:t>Participants who played the clinician for Role-play Scenario 1 should play the client; those who played the client should play the clinician. </a:t>
            </a:r>
            <a:endParaRPr lang="en-US" dirty="0" smtClean="0">
              <a:solidFill>
                <a:srgbClr val="000000"/>
              </a:solidFill>
            </a:endParaRPr>
          </a:p>
          <a:p>
            <a:pPr lvl="0"/>
            <a:r>
              <a:rPr lang="en-GB" dirty="0" smtClean="0">
                <a:solidFill>
                  <a:srgbClr val="000000"/>
                </a:solidFill>
              </a:rPr>
              <a:t>Practice </a:t>
            </a:r>
            <a:r>
              <a:rPr lang="en-GB" dirty="0">
                <a:solidFill>
                  <a:srgbClr val="000000"/>
                </a:solidFill>
              </a:rPr>
              <a:t>a brief role-play. The client should answer using the information in Screening Role-play Scenario </a:t>
            </a:r>
            <a:r>
              <a:rPr lang="en-GB" dirty="0" smtClean="0">
                <a:solidFill>
                  <a:srgbClr val="000000"/>
                </a:solidFill>
              </a:rPr>
              <a:t>2 </a:t>
            </a:r>
            <a:r>
              <a:rPr lang="en-GB" dirty="0">
                <a:solidFill>
                  <a:srgbClr val="000000"/>
                </a:solidFill>
              </a:rPr>
              <a:t>in your participant manual.</a:t>
            </a:r>
            <a:endParaRPr lang="en-US" dirty="0">
              <a:solidFill>
                <a:srgbClr val="000000"/>
              </a:solidFill>
            </a:endParaRPr>
          </a:p>
          <a:p>
            <a:pPr lvl="0"/>
            <a:r>
              <a:rPr lang="en-GB" dirty="0">
                <a:solidFill>
                  <a:srgbClr val="000000"/>
                </a:solidFill>
              </a:rPr>
              <a:t>The clinician should use the screening tool and complete it as if he/she were interviewing a real client. Start with Section 3 of the form. </a:t>
            </a:r>
            <a:endParaRPr lang="en-US" dirty="0">
              <a:solidFill>
                <a:srgbClr val="000000"/>
              </a:solidFill>
            </a:endParaRPr>
          </a:p>
          <a:p>
            <a:pPr lvl="0"/>
            <a:r>
              <a:rPr lang="en-GB" dirty="0">
                <a:solidFill>
                  <a:srgbClr val="000000"/>
                </a:solidFill>
              </a:rPr>
              <a:t>As you are practicing, I will observe and choose a pair perform. I will not tell you which pair I choose, so everyone must be prepared to perform.</a:t>
            </a:r>
            <a:endParaRPr lang="en-US" dirty="0">
              <a:solidFill>
                <a:srgbClr val="000000"/>
              </a:solidFill>
            </a:endParaRPr>
          </a:p>
          <a:p>
            <a:pPr lvl="0"/>
            <a:r>
              <a:rPr lang="en-GB" dirty="0">
                <a:solidFill>
                  <a:srgbClr val="000000"/>
                </a:solidFill>
              </a:rPr>
              <a:t>You will have 15 minutes to work.</a:t>
            </a:r>
            <a:endParaRPr lang="en-US" dirty="0">
              <a:solidFill>
                <a:srgbClr val="000000"/>
              </a:solidFill>
            </a:endParaRP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81</a:t>
            </a:fld>
            <a:endParaRPr lang="en-US" dirty="0"/>
          </a:p>
        </p:txBody>
      </p:sp>
    </p:spTree>
    <p:extLst>
      <p:ext uri="{BB962C8B-B14F-4D97-AF65-F5344CB8AC3E}">
        <p14:creationId xmlns:p14="http://schemas.microsoft.com/office/powerpoint/2010/main" val="213774353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Screening Role-play 2 Debrief</a:t>
            </a:r>
            <a:endParaRPr lang="en-US" dirty="0"/>
          </a:p>
        </p:txBody>
      </p:sp>
      <p:sp>
        <p:nvSpPr>
          <p:cNvPr id="3" name="Content Placeholder 2"/>
          <p:cNvSpPr>
            <a:spLocks noGrp="1"/>
          </p:cNvSpPr>
          <p:nvPr>
            <p:ph sz="quarter" idx="10"/>
          </p:nvPr>
        </p:nvSpPr>
        <p:spPr/>
        <p:txBody>
          <a:bodyPr>
            <a:normAutofit/>
          </a:bodyPr>
          <a:lstStyle/>
          <a:p>
            <a:pPr lvl="0"/>
            <a:r>
              <a:rPr lang="en-GB" dirty="0">
                <a:solidFill>
                  <a:srgbClr val="000000"/>
                </a:solidFill>
              </a:rPr>
              <a:t>Based on the role-play, how would you complete Section 5 of the form? What other information would you need in order to determine eligibility?</a:t>
            </a:r>
            <a:endParaRPr lang="en-US" dirty="0">
              <a:solidFill>
                <a:srgbClr val="000000"/>
              </a:solidFill>
            </a:endParaRPr>
          </a:p>
          <a:p>
            <a:pPr lvl="0"/>
            <a:r>
              <a:rPr lang="en-GB" dirty="0">
                <a:solidFill>
                  <a:srgbClr val="000000"/>
                </a:solidFill>
              </a:rPr>
              <a:t>What did you learn by doing these role-plays?</a:t>
            </a:r>
            <a:endParaRPr lang="en-US" dirty="0">
              <a:solidFill>
                <a:srgbClr val="000000"/>
              </a:solidFill>
            </a:endParaRPr>
          </a:p>
          <a:p>
            <a:pPr lvl="0"/>
            <a:r>
              <a:rPr lang="en-GB" dirty="0">
                <a:solidFill>
                  <a:srgbClr val="000000"/>
                </a:solidFill>
              </a:rPr>
              <a:t>What worked best? Why?</a:t>
            </a:r>
            <a:endParaRPr lang="en-US" dirty="0">
              <a:solidFill>
                <a:srgbClr val="000000"/>
              </a:solidFill>
            </a:endParaRPr>
          </a:p>
          <a:p>
            <a:pPr lvl="0"/>
            <a:r>
              <a:rPr lang="en-GB" dirty="0">
                <a:solidFill>
                  <a:srgbClr val="000000"/>
                </a:solidFill>
              </a:rPr>
              <a:t>What was most challenging? Why?</a:t>
            </a:r>
            <a:endParaRPr lang="en-US" dirty="0">
              <a:solidFill>
                <a:srgbClr val="000000"/>
              </a:solidFill>
            </a:endParaRPr>
          </a:p>
          <a:p>
            <a:pPr lvl="0"/>
            <a:r>
              <a:rPr lang="en-GB" dirty="0">
                <a:solidFill>
                  <a:srgbClr val="000000"/>
                </a:solidFill>
              </a:rPr>
              <a:t>How could you address the challenges? What strategies would you use?</a:t>
            </a:r>
            <a:endParaRPr lang="en-US" dirty="0">
              <a:solidFill>
                <a:srgbClr val="000000"/>
              </a:solidFill>
            </a:endParaRP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82</a:t>
            </a:fld>
            <a:endParaRPr lang="en-US" dirty="0"/>
          </a:p>
        </p:txBody>
      </p:sp>
    </p:spTree>
    <p:extLst>
      <p:ext uri="{BB962C8B-B14F-4D97-AF65-F5344CB8AC3E}">
        <p14:creationId xmlns:p14="http://schemas.microsoft.com/office/powerpoint/2010/main" val="80166001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1300" y="1323975"/>
            <a:ext cx="8902700" cy="5534025"/>
          </a:xfrm>
          <a:prstGeom prst="rect">
            <a:avLst/>
          </a:prstGeom>
          <a:solidFill>
            <a:srgbClr val="F99D1C">
              <a:alpha val="48000"/>
            </a:srgb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solidFill>
                <a:schemeClr val="bg1"/>
              </a:solidFill>
            </a:endParaRPr>
          </a:p>
        </p:txBody>
      </p:sp>
      <p:sp>
        <p:nvSpPr>
          <p:cNvPr id="57345" name="Title 1"/>
          <p:cNvSpPr>
            <a:spLocks noGrp="1"/>
          </p:cNvSpPr>
          <p:nvPr>
            <p:ph type="title"/>
          </p:nvPr>
        </p:nvSpPr>
        <p:spPr>
          <a:xfrm>
            <a:off x="457200" y="400050"/>
            <a:ext cx="8229600" cy="776288"/>
          </a:xfrm>
        </p:spPr>
        <p:txBody>
          <a:bodyPr>
            <a:noAutofit/>
          </a:bodyPr>
          <a:lstStyle/>
          <a:p>
            <a:pPr eaLnBrk="1" hangingPunct="1">
              <a:lnSpc>
                <a:spcPct val="80000"/>
              </a:lnSpc>
            </a:pPr>
            <a:r>
              <a:rPr lang="en-US" sz="4200" dirty="0" smtClean="0">
                <a:cs typeface="MS PGothic" pitchFamily="34" charset="-128"/>
              </a:rPr>
              <a:t>Module 2 Summary</a:t>
            </a:r>
            <a:endParaRPr lang="en-GB" sz="4200" dirty="0" smtClean="0">
              <a:cs typeface="MS PGothic" pitchFamily="34" charset="-128"/>
            </a:endParaRPr>
          </a:p>
        </p:txBody>
      </p:sp>
      <p:sp>
        <p:nvSpPr>
          <p:cNvPr id="30723" name="Content Placeholder 2"/>
          <p:cNvSpPr>
            <a:spLocks noGrp="1"/>
          </p:cNvSpPr>
          <p:nvPr>
            <p:ph sz="quarter" idx="10"/>
          </p:nvPr>
        </p:nvSpPr>
        <p:spPr>
          <a:xfrm>
            <a:off x="457200" y="1473200"/>
            <a:ext cx="8229600" cy="4889500"/>
          </a:xfrm>
        </p:spPr>
        <p:txBody>
          <a:bodyPr>
            <a:noAutofit/>
          </a:bodyPr>
          <a:lstStyle/>
          <a:p>
            <a:pPr marL="0" indent="0">
              <a:buNone/>
            </a:pPr>
            <a:r>
              <a:rPr lang="en-US" sz="2200" b="1" dirty="0">
                <a:solidFill>
                  <a:schemeClr val="tx1"/>
                </a:solidFill>
                <a:cs typeface="MS PGothic" pitchFamily="34" charset="-128"/>
              </a:rPr>
              <a:t>PrEP Eligibility, Screening, Side Effects, </a:t>
            </a:r>
            <a:r>
              <a:rPr lang="en-US" sz="2200" b="1" dirty="0" smtClean="0">
                <a:solidFill>
                  <a:schemeClr val="tx1"/>
                </a:solidFill>
                <a:cs typeface="MS PGothic" pitchFamily="34" charset="-128"/>
              </a:rPr>
              <a:t>and </a:t>
            </a:r>
            <a:r>
              <a:rPr lang="en-US" sz="2200" b="1" dirty="0">
                <a:solidFill>
                  <a:schemeClr val="tx1"/>
                </a:solidFill>
                <a:cs typeface="MS PGothic" pitchFamily="34" charset="-128"/>
              </a:rPr>
              <a:t>Contraindications</a:t>
            </a:r>
            <a:endParaRPr lang="en-US" sz="2200" b="1" dirty="0" smtClean="0">
              <a:solidFill>
                <a:schemeClr val="tx1"/>
              </a:solidFill>
            </a:endParaRPr>
          </a:p>
          <a:p>
            <a:r>
              <a:rPr lang="en-US" sz="2000" dirty="0" smtClean="0">
                <a:solidFill>
                  <a:srgbClr val="000000"/>
                </a:solidFill>
              </a:rPr>
              <a:t>Providers should </a:t>
            </a:r>
            <a:r>
              <a:rPr lang="en-US" sz="2000" b="1" i="1" dirty="0" smtClean="0">
                <a:solidFill>
                  <a:srgbClr val="000000"/>
                </a:solidFill>
              </a:rPr>
              <a:t>inform </a:t>
            </a:r>
            <a:r>
              <a:rPr lang="en-US" sz="2000" dirty="0" smtClean="0">
                <a:solidFill>
                  <a:srgbClr val="000000"/>
                </a:solidFill>
              </a:rPr>
              <a:t>and </a:t>
            </a:r>
            <a:r>
              <a:rPr lang="en-US" sz="2000" b="1" i="1" dirty="0" smtClean="0">
                <a:solidFill>
                  <a:srgbClr val="000000"/>
                </a:solidFill>
              </a:rPr>
              <a:t>counsel</a:t>
            </a:r>
            <a:r>
              <a:rPr lang="en-US" sz="2000" dirty="0" smtClean="0">
                <a:solidFill>
                  <a:srgbClr val="000000"/>
                </a:solidFill>
              </a:rPr>
              <a:t> potential PrEP users and </a:t>
            </a:r>
            <a:r>
              <a:rPr lang="en-US" sz="2000" b="1" i="1" dirty="0" smtClean="0">
                <a:solidFill>
                  <a:srgbClr val="000000"/>
                </a:solidFill>
              </a:rPr>
              <a:t>conduct an individualized risk assessment.</a:t>
            </a:r>
          </a:p>
          <a:p>
            <a:r>
              <a:rPr lang="en-US" sz="2000" b="1" dirty="0" smtClean="0">
                <a:solidFill>
                  <a:srgbClr val="000000"/>
                </a:solidFill>
              </a:rPr>
              <a:t>Eligibility for PrEP includes:</a:t>
            </a:r>
          </a:p>
          <a:p>
            <a:pPr lvl="1"/>
            <a:r>
              <a:rPr lang="en-US" sz="1900" dirty="0" smtClean="0">
                <a:solidFill>
                  <a:srgbClr val="000000"/>
                </a:solidFill>
              </a:rPr>
              <a:t>At substantial risk of HIV infection </a:t>
            </a:r>
          </a:p>
          <a:p>
            <a:pPr lvl="1"/>
            <a:r>
              <a:rPr lang="en-US" sz="1900" dirty="0" smtClean="0">
                <a:solidFill>
                  <a:srgbClr val="000000"/>
                </a:solidFill>
              </a:rPr>
              <a:t>HIV </a:t>
            </a:r>
            <a:r>
              <a:rPr lang="en-US" sz="1900" dirty="0" err="1" smtClean="0">
                <a:solidFill>
                  <a:srgbClr val="000000"/>
                </a:solidFill>
              </a:rPr>
              <a:t>seronegative</a:t>
            </a:r>
            <a:endParaRPr lang="en-US" sz="1900" dirty="0" smtClean="0">
              <a:solidFill>
                <a:srgbClr val="000000"/>
              </a:solidFill>
            </a:endParaRPr>
          </a:p>
          <a:p>
            <a:pPr lvl="1"/>
            <a:r>
              <a:rPr lang="en-US" sz="1900" dirty="0" smtClean="0">
                <a:solidFill>
                  <a:srgbClr val="000000"/>
                </a:solidFill>
              </a:rPr>
              <a:t>No suspicion of acute HIV infection </a:t>
            </a:r>
          </a:p>
          <a:p>
            <a:pPr lvl="1"/>
            <a:r>
              <a:rPr lang="en-US" sz="1900" dirty="0" smtClean="0">
                <a:solidFill>
                  <a:srgbClr val="000000"/>
                </a:solidFill>
              </a:rPr>
              <a:t>No contra-indications to ARVs used in PrEP regimen </a:t>
            </a:r>
          </a:p>
          <a:p>
            <a:pPr lvl="1"/>
            <a:r>
              <a:rPr lang="en-US" sz="1900" dirty="0" smtClean="0">
                <a:solidFill>
                  <a:srgbClr val="000000"/>
                </a:solidFill>
              </a:rPr>
              <a:t>Willingness to use PrEP as prescribed</a:t>
            </a:r>
          </a:p>
          <a:p>
            <a:r>
              <a:rPr lang="en-US" sz="2000" dirty="0" smtClean="0">
                <a:solidFill>
                  <a:srgbClr val="000000"/>
                </a:solidFill>
              </a:rPr>
              <a:t>PrEP screening questions should be framed in terms of a person’s behavior.</a:t>
            </a:r>
          </a:p>
          <a:p>
            <a:r>
              <a:rPr lang="en-US" sz="2000" dirty="0" smtClean="0">
                <a:solidFill>
                  <a:srgbClr val="000000"/>
                </a:solidFill>
              </a:rPr>
              <a:t>Side effects in clinical trials were rare and when they occurred they were mild.</a:t>
            </a:r>
          </a:p>
          <a:p>
            <a:r>
              <a:rPr lang="en-US" sz="2000" b="1" dirty="0" smtClean="0">
                <a:solidFill>
                  <a:srgbClr val="000000"/>
                </a:solidFill>
              </a:rPr>
              <a:t>Contraindications for PrEP include:</a:t>
            </a:r>
          </a:p>
          <a:p>
            <a:pPr marL="808038" lvl="1" indent="-457200"/>
            <a:r>
              <a:rPr lang="en-US" sz="1900" dirty="0" smtClean="0">
                <a:solidFill>
                  <a:srgbClr val="000000"/>
                </a:solidFill>
              </a:rPr>
              <a:t>Current or suspected HIV infection</a:t>
            </a:r>
          </a:p>
          <a:p>
            <a:pPr marL="808038" lvl="1" indent="-457200"/>
            <a:r>
              <a:rPr lang="en-US" sz="1900" dirty="0" smtClean="0">
                <a:solidFill>
                  <a:srgbClr val="000000"/>
                </a:solidFill>
              </a:rPr>
              <a:t>Renal impairment as defined by estimated </a:t>
            </a:r>
            <a:r>
              <a:rPr lang="en-US" sz="1900" dirty="0" err="1" smtClean="0">
                <a:solidFill>
                  <a:srgbClr val="000000"/>
                </a:solidFill>
              </a:rPr>
              <a:t>creatinine</a:t>
            </a:r>
            <a:r>
              <a:rPr lang="en-US" sz="1900" dirty="0" smtClean="0">
                <a:solidFill>
                  <a:srgbClr val="000000"/>
                </a:solidFill>
              </a:rPr>
              <a:t> clearance of &lt;60 ml/min</a:t>
            </a:r>
          </a:p>
        </p:txBody>
      </p:sp>
      <p:sp>
        <p:nvSpPr>
          <p:cNvPr id="6"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83</a:t>
            </a:fld>
            <a:endParaRPr lang="en-US" dirty="0"/>
          </a:p>
        </p:txBody>
      </p:sp>
    </p:spTree>
    <p:extLst>
      <p:ext uri="{BB962C8B-B14F-4D97-AF65-F5344CB8AC3E}">
        <p14:creationId xmlns:p14="http://schemas.microsoft.com/office/powerpoint/2010/main" val="29090737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84</a:t>
            </a:fld>
            <a:endParaRPr lang="en-US" dirty="0"/>
          </a:p>
        </p:txBody>
      </p:sp>
      <p:sp>
        <p:nvSpPr>
          <p:cNvPr id="8" name="TextBox 7"/>
          <p:cNvSpPr txBox="1"/>
          <p:nvPr/>
        </p:nvSpPr>
        <p:spPr>
          <a:xfrm>
            <a:off x="410936" y="360856"/>
            <a:ext cx="8582635" cy="769441"/>
          </a:xfrm>
          <a:prstGeom prst="rect">
            <a:avLst/>
          </a:prstGeom>
          <a:noFill/>
        </p:spPr>
        <p:txBody>
          <a:bodyPr wrap="square" rtlCol="0">
            <a:spAutoFit/>
          </a:bodyPr>
          <a:lstStyle/>
          <a:p>
            <a:pPr algn="ctr"/>
            <a:r>
              <a:rPr lang="en-US" sz="4400" b="1" dirty="0" smtClean="0">
                <a:solidFill>
                  <a:schemeClr val="bg1"/>
                </a:solidFill>
                <a:latin typeface="Arial Narrow"/>
                <a:cs typeface="Arial Narrow"/>
              </a:rPr>
              <a:t>Module 3</a:t>
            </a:r>
            <a:endParaRPr lang="en-US" sz="4400" b="1" dirty="0">
              <a:solidFill>
                <a:schemeClr val="bg1"/>
              </a:solidFill>
              <a:latin typeface="Arial Narrow"/>
              <a:cs typeface="Arial Narrow"/>
            </a:endParaRPr>
          </a:p>
        </p:txBody>
      </p:sp>
      <p:sp>
        <p:nvSpPr>
          <p:cNvPr id="11" name="Pentagon 10"/>
          <p:cNvSpPr/>
          <p:nvPr/>
        </p:nvSpPr>
        <p:spPr>
          <a:xfrm>
            <a:off x="1145628" y="4267207"/>
            <a:ext cx="6558455" cy="977462"/>
          </a:xfrm>
          <a:prstGeom prst="homePlate">
            <a:avLst/>
          </a:prstGeom>
          <a:solidFill>
            <a:schemeClr val="accent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326944" y="1732378"/>
            <a:ext cx="3255562" cy="523220"/>
          </a:xfrm>
          <a:prstGeom prst="rect">
            <a:avLst/>
          </a:prstGeom>
          <a:noFill/>
        </p:spPr>
        <p:txBody>
          <a:bodyPr wrap="square" rtlCol="0">
            <a:spAutoFit/>
          </a:bodyPr>
          <a:lstStyle/>
          <a:p>
            <a:r>
              <a:rPr lang="en-US" sz="2800" b="1" dirty="0" smtClean="0">
                <a:solidFill>
                  <a:schemeClr val="bg1"/>
                </a:solidFill>
              </a:rPr>
              <a:t>PrEP Basics</a:t>
            </a:r>
            <a:endParaRPr lang="en-US" sz="2800" b="1" dirty="0">
              <a:solidFill>
                <a:schemeClr val="bg1"/>
              </a:solidFill>
            </a:endParaRPr>
          </a:p>
        </p:txBody>
      </p:sp>
      <p:sp>
        <p:nvSpPr>
          <p:cNvPr id="17" name="TextBox 16"/>
          <p:cNvSpPr txBox="1"/>
          <p:nvPr/>
        </p:nvSpPr>
        <p:spPr>
          <a:xfrm>
            <a:off x="1338754" y="3138109"/>
            <a:ext cx="4836073" cy="523220"/>
          </a:xfrm>
          <a:prstGeom prst="rect">
            <a:avLst/>
          </a:prstGeom>
          <a:noFill/>
        </p:spPr>
        <p:txBody>
          <a:bodyPr wrap="square" rtlCol="0">
            <a:spAutoFit/>
          </a:bodyPr>
          <a:lstStyle/>
          <a:p>
            <a:r>
              <a:rPr lang="en-US" sz="2800" b="1" dirty="0" smtClean="0">
                <a:solidFill>
                  <a:schemeClr val="bg1"/>
                </a:solidFill>
              </a:rPr>
              <a:t>PrEP Screening and Eligibility</a:t>
            </a:r>
            <a:endParaRPr lang="en-US" sz="2800" b="1" dirty="0">
              <a:solidFill>
                <a:schemeClr val="bg1"/>
              </a:solidFill>
            </a:endParaRPr>
          </a:p>
        </p:txBody>
      </p:sp>
      <p:sp>
        <p:nvSpPr>
          <p:cNvPr id="18" name="TextBox 17"/>
          <p:cNvSpPr txBox="1"/>
          <p:nvPr/>
        </p:nvSpPr>
        <p:spPr>
          <a:xfrm>
            <a:off x="1236296" y="4467322"/>
            <a:ext cx="5569152" cy="523220"/>
          </a:xfrm>
          <a:prstGeom prst="rect">
            <a:avLst/>
          </a:prstGeom>
          <a:noFill/>
        </p:spPr>
        <p:txBody>
          <a:bodyPr wrap="square" rtlCol="0">
            <a:spAutoFit/>
          </a:bodyPr>
          <a:lstStyle/>
          <a:p>
            <a:r>
              <a:rPr lang="en-US" sz="2800" b="1" dirty="0" smtClean="0">
                <a:solidFill>
                  <a:schemeClr val="bg1"/>
                </a:solidFill>
              </a:rPr>
              <a:t>Initial and Follow-up PrEP Visits</a:t>
            </a:r>
            <a:endParaRPr lang="en-US" sz="2800" b="1" dirty="0">
              <a:solidFill>
                <a:schemeClr val="bg1"/>
              </a:solidFill>
            </a:endParaRPr>
          </a:p>
        </p:txBody>
      </p:sp>
      <p:sp>
        <p:nvSpPr>
          <p:cNvPr id="22" name="TextBox 21"/>
          <p:cNvSpPr txBox="1"/>
          <p:nvPr/>
        </p:nvSpPr>
        <p:spPr>
          <a:xfrm>
            <a:off x="429989" y="4344056"/>
            <a:ext cx="573755" cy="784830"/>
          </a:xfrm>
          <a:prstGeom prst="rect">
            <a:avLst/>
          </a:prstGeom>
          <a:noFill/>
        </p:spPr>
        <p:txBody>
          <a:bodyPr wrap="square" rtlCol="0">
            <a:spAutoFit/>
          </a:bodyPr>
          <a:lstStyle/>
          <a:p>
            <a:r>
              <a:rPr lang="en-US" sz="4500" b="1" dirty="0">
                <a:solidFill>
                  <a:schemeClr val="accent3"/>
                </a:solidFill>
              </a:rPr>
              <a:t>3</a:t>
            </a:r>
          </a:p>
        </p:txBody>
      </p:sp>
    </p:spTree>
    <p:extLst>
      <p:ext uri="{BB962C8B-B14F-4D97-AF65-F5344CB8AC3E}">
        <p14:creationId xmlns:p14="http://schemas.microsoft.com/office/powerpoint/2010/main" val="348493320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cs typeface="Arial Narrow"/>
              </a:rPr>
              <a:t>Module </a:t>
            </a:r>
            <a:r>
              <a:rPr lang="en-US" dirty="0" smtClean="0">
                <a:cs typeface="Arial Narrow"/>
              </a:rPr>
              <a:t>3 </a:t>
            </a:r>
            <a:r>
              <a:rPr lang="en-US" dirty="0">
                <a:cs typeface="Arial Narrow"/>
              </a:rPr>
              <a:t>Learning Objectives</a:t>
            </a:r>
          </a:p>
        </p:txBody>
      </p:sp>
      <p:sp>
        <p:nvSpPr>
          <p:cNvPr id="7" name="Content Placeholder 6"/>
          <p:cNvSpPr>
            <a:spLocks noGrp="1"/>
          </p:cNvSpPr>
          <p:nvPr>
            <p:ph sz="quarter" idx="10"/>
          </p:nvPr>
        </p:nvSpPr>
        <p:spPr>
          <a:xfrm>
            <a:off x="457200" y="1587499"/>
            <a:ext cx="8229600" cy="5133975"/>
          </a:xfrm>
        </p:spPr>
        <p:txBody>
          <a:bodyPr>
            <a:noAutofit/>
          </a:bodyPr>
          <a:lstStyle/>
          <a:p>
            <a:pPr marL="0" indent="0">
              <a:spcAft>
                <a:spcPts val="500"/>
              </a:spcAft>
              <a:buNone/>
            </a:pPr>
            <a:r>
              <a:rPr lang="en-US" sz="2400" b="1" dirty="0">
                <a:solidFill>
                  <a:schemeClr val="tx1"/>
                </a:solidFill>
              </a:rPr>
              <a:t>By the end of </a:t>
            </a:r>
            <a:r>
              <a:rPr lang="en-US" sz="2400" b="1" dirty="0" smtClean="0">
                <a:solidFill>
                  <a:schemeClr val="tx1"/>
                </a:solidFill>
              </a:rPr>
              <a:t>Module </a:t>
            </a:r>
            <a:r>
              <a:rPr lang="en-US" sz="2400" b="1" dirty="0">
                <a:solidFill>
                  <a:schemeClr val="tx1"/>
                </a:solidFill>
              </a:rPr>
              <a:t>3, participants will be able to:</a:t>
            </a:r>
          </a:p>
          <a:p>
            <a:pPr marL="917575" lvl="1" indent="-457200">
              <a:spcAft>
                <a:spcPts val="500"/>
              </a:spcAft>
              <a:buFont typeface="Arial" panose="020B0604020202020204" pitchFamily="34" charset="0"/>
              <a:buChar char="•"/>
            </a:pPr>
            <a:r>
              <a:rPr lang="en-US" sz="2400" dirty="0">
                <a:solidFill>
                  <a:schemeClr val="tx1"/>
                </a:solidFill>
              </a:rPr>
              <a:t>Specify the procedures for the initial PrEP </a:t>
            </a:r>
            <a:r>
              <a:rPr lang="en-US" sz="2400" dirty="0" smtClean="0">
                <a:solidFill>
                  <a:schemeClr val="tx1"/>
                </a:solidFill>
              </a:rPr>
              <a:t>visit.</a:t>
            </a:r>
            <a:endParaRPr lang="en-US" sz="2400" dirty="0">
              <a:solidFill>
                <a:schemeClr val="tx1"/>
              </a:solidFill>
            </a:endParaRPr>
          </a:p>
          <a:p>
            <a:pPr marL="917575" lvl="1" indent="-457200">
              <a:spcAft>
                <a:spcPts val="500"/>
              </a:spcAft>
              <a:buFont typeface="Arial" panose="020B0604020202020204" pitchFamily="34" charset="0"/>
              <a:buChar char="•"/>
            </a:pPr>
            <a:r>
              <a:rPr lang="en-US" sz="2400" dirty="0">
                <a:solidFill>
                  <a:schemeClr val="tx1"/>
                </a:solidFill>
              </a:rPr>
              <a:t>Demonstrate knowledge of national HTS </a:t>
            </a:r>
            <a:r>
              <a:rPr lang="en-US" sz="2400" dirty="0" smtClean="0">
                <a:solidFill>
                  <a:schemeClr val="tx1"/>
                </a:solidFill>
              </a:rPr>
              <a:t/>
            </a:r>
            <a:br>
              <a:rPr lang="en-US" sz="2400" dirty="0" smtClean="0">
                <a:solidFill>
                  <a:schemeClr val="tx1"/>
                </a:solidFill>
              </a:rPr>
            </a:br>
            <a:r>
              <a:rPr lang="en-US" sz="2400" dirty="0" smtClean="0">
                <a:solidFill>
                  <a:schemeClr val="tx1"/>
                </a:solidFill>
              </a:rPr>
              <a:t>guidelines and </a:t>
            </a:r>
            <a:r>
              <a:rPr lang="en-US" sz="2400" dirty="0">
                <a:solidFill>
                  <a:schemeClr val="tx1"/>
                </a:solidFill>
              </a:rPr>
              <a:t>local algorithms for HIV </a:t>
            </a:r>
            <a:r>
              <a:rPr lang="en-US" sz="2400" dirty="0" smtClean="0">
                <a:solidFill>
                  <a:schemeClr val="tx1"/>
                </a:solidFill>
              </a:rPr>
              <a:t>testing.</a:t>
            </a:r>
            <a:endParaRPr lang="en-US" sz="2400" dirty="0">
              <a:solidFill>
                <a:schemeClr val="tx1"/>
              </a:solidFill>
            </a:endParaRPr>
          </a:p>
          <a:p>
            <a:pPr marL="917575" lvl="1" indent="-457200">
              <a:spcAft>
                <a:spcPts val="500"/>
              </a:spcAft>
              <a:buFont typeface="Arial" panose="020B0604020202020204" pitchFamily="34" charset="0"/>
              <a:buChar char="•"/>
            </a:pPr>
            <a:r>
              <a:rPr lang="en-US" sz="2400" dirty="0">
                <a:solidFill>
                  <a:schemeClr val="tx1"/>
                </a:solidFill>
              </a:rPr>
              <a:t>Describe the rationale and content for brief counseling </a:t>
            </a:r>
            <a:r>
              <a:rPr lang="en-US" sz="2400" dirty="0">
                <a:solidFill>
                  <a:srgbClr val="000000"/>
                </a:solidFill>
              </a:rPr>
              <a:t>during the </a:t>
            </a:r>
            <a:r>
              <a:rPr lang="en-US" sz="2400" dirty="0" smtClean="0">
                <a:solidFill>
                  <a:srgbClr val="000000"/>
                </a:solidFill>
              </a:rPr>
              <a:t>initial </a:t>
            </a:r>
            <a:r>
              <a:rPr lang="en-US" sz="2400" dirty="0">
                <a:solidFill>
                  <a:srgbClr val="000000"/>
                </a:solidFill>
              </a:rPr>
              <a:t>PrEP </a:t>
            </a:r>
            <a:r>
              <a:rPr lang="en-US" sz="2400" dirty="0" smtClean="0">
                <a:solidFill>
                  <a:srgbClr val="000000"/>
                </a:solidFill>
              </a:rPr>
              <a:t>visit.</a:t>
            </a:r>
            <a:endParaRPr lang="en-US" sz="2400" dirty="0">
              <a:solidFill>
                <a:srgbClr val="000000"/>
              </a:solidFill>
            </a:endParaRPr>
          </a:p>
          <a:p>
            <a:pPr marL="917575" lvl="1" indent="-457200">
              <a:spcAft>
                <a:spcPts val="500"/>
              </a:spcAft>
              <a:buFont typeface="Arial" panose="020B0604020202020204" pitchFamily="34" charset="0"/>
              <a:buChar char="•"/>
            </a:pPr>
            <a:r>
              <a:rPr lang="en-US" sz="2400" dirty="0" smtClean="0">
                <a:solidFill>
                  <a:srgbClr val="000000"/>
                </a:solidFill>
              </a:rPr>
              <a:t>Follow the </a:t>
            </a:r>
            <a:r>
              <a:rPr lang="en-US" sz="2400" dirty="0">
                <a:solidFill>
                  <a:srgbClr val="000000"/>
                </a:solidFill>
              </a:rPr>
              <a:t>Integrated Next Step </a:t>
            </a:r>
            <a:r>
              <a:rPr lang="en-US" sz="2400" dirty="0" smtClean="0">
                <a:solidFill>
                  <a:srgbClr val="000000"/>
                </a:solidFill>
              </a:rPr>
              <a:t>Counseling </a:t>
            </a:r>
            <a:r>
              <a:rPr lang="en-US" sz="2400" dirty="0">
                <a:solidFill>
                  <a:srgbClr val="000000"/>
                </a:solidFill>
              </a:rPr>
              <a:t>(iNSC) process to counsel clients on sexual health and PrEP </a:t>
            </a:r>
            <a:r>
              <a:rPr lang="en-US" sz="2400" dirty="0" smtClean="0">
                <a:solidFill>
                  <a:srgbClr val="000000"/>
                </a:solidFill>
              </a:rPr>
              <a:t>adherence.</a:t>
            </a:r>
          </a:p>
        </p:txBody>
      </p:sp>
      <p:pic>
        <p:nvPicPr>
          <p:cNvPr id="9" name="Picture 8" descr="tal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1200" y="1629155"/>
            <a:ext cx="1892808" cy="1895856"/>
          </a:xfrm>
          <a:prstGeom prst="rect">
            <a:avLst/>
          </a:prstGeom>
        </p:spPr>
      </p:pic>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85</a:t>
            </a:fld>
            <a:endParaRPr lang="en-US" dirty="0"/>
          </a:p>
        </p:txBody>
      </p:sp>
    </p:spTree>
    <p:extLst>
      <p:ext uri="{BB962C8B-B14F-4D97-AF65-F5344CB8AC3E}">
        <p14:creationId xmlns:p14="http://schemas.microsoft.com/office/powerpoint/2010/main" val="67201808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cs typeface="Arial Narrow"/>
              </a:rPr>
              <a:t>Module </a:t>
            </a:r>
            <a:r>
              <a:rPr lang="en-US" dirty="0" smtClean="0">
                <a:cs typeface="Arial Narrow"/>
              </a:rPr>
              <a:t>3 </a:t>
            </a:r>
            <a:r>
              <a:rPr lang="en-US" dirty="0">
                <a:cs typeface="Arial Narrow"/>
              </a:rPr>
              <a:t>Learning </a:t>
            </a:r>
            <a:r>
              <a:rPr lang="en-US" dirty="0" smtClean="0">
                <a:cs typeface="Arial Narrow"/>
              </a:rPr>
              <a:t>Objectives, cont.</a:t>
            </a:r>
            <a:endParaRPr lang="en-US" dirty="0">
              <a:cs typeface="Arial Narrow"/>
            </a:endParaRPr>
          </a:p>
        </p:txBody>
      </p:sp>
      <p:sp>
        <p:nvSpPr>
          <p:cNvPr id="7" name="Content Placeholder 6"/>
          <p:cNvSpPr>
            <a:spLocks noGrp="1"/>
          </p:cNvSpPr>
          <p:nvPr>
            <p:ph sz="quarter" idx="10"/>
          </p:nvPr>
        </p:nvSpPr>
        <p:spPr>
          <a:xfrm>
            <a:off x="457200" y="1587499"/>
            <a:ext cx="8229600" cy="5133975"/>
          </a:xfrm>
        </p:spPr>
        <p:txBody>
          <a:bodyPr>
            <a:noAutofit/>
          </a:bodyPr>
          <a:lstStyle/>
          <a:p>
            <a:pPr marL="0" indent="0">
              <a:spcAft>
                <a:spcPts val="500"/>
              </a:spcAft>
              <a:buNone/>
            </a:pPr>
            <a:r>
              <a:rPr lang="en-US" sz="2400" b="1" dirty="0">
                <a:solidFill>
                  <a:schemeClr val="tx1"/>
                </a:solidFill>
              </a:rPr>
              <a:t>By the end of </a:t>
            </a:r>
            <a:r>
              <a:rPr lang="en-US" sz="2400" b="1" dirty="0" smtClean="0">
                <a:solidFill>
                  <a:schemeClr val="tx1"/>
                </a:solidFill>
              </a:rPr>
              <a:t>Module </a:t>
            </a:r>
            <a:r>
              <a:rPr lang="en-US" sz="2400" b="1" dirty="0">
                <a:solidFill>
                  <a:schemeClr val="tx1"/>
                </a:solidFill>
              </a:rPr>
              <a:t>3, participants will be able to</a:t>
            </a:r>
            <a:r>
              <a:rPr lang="en-US" sz="2400" b="1" dirty="0" smtClean="0">
                <a:solidFill>
                  <a:schemeClr val="tx1"/>
                </a:solidFill>
              </a:rPr>
              <a:t>:</a:t>
            </a:r>
          </a:p>
          <a:p>
            <a:pPr marL="917575" lvl="1" indent="-457200">
              <a:spcAft>
                <a:spcPts val="500"/>
              </a:spcAft>
              <a:buFont typeface="Arial" panose="020B0604020202020204" pitchFamily="34" charset="0"/>
              <a:buChar char="•"/>
            </a:pPr>
            <a:r>
              <a:rPr lang="en-US" sz="2400" dirty="0" smtClean="0">
                <a:solidFill>
                  <a:srgbClr val="000000"/>
                </a:solidFill>
              </a:rPr>
              <a:t>Specify the suggested procedures for follow-up PrEP visits.</a:t>
            </a:r>
          </a:p>
          <a:p>
            <a:pPr marL="917575" lvl="1" indent="-457200">
              <a:buFont typeface="Arial" panose="020B0604020202020204" pitchFamily="34" charset="0"/>
              <a:buChar char="•"/>
            </a:pPr>
            <a:r>
              <a:rPr lang="en-US" sz="2400" dirty="0" smtClean="0">
                <a:solidFill>
                  <a:srgbClr val="000000"/>
                </a:solidFill>
              </a:rPr>
              <a:t>Describe the rationale and content for follow-up counseling at each visit.</a:t>
            </a:r>
          </a:p>
          <a:p>
            <a:pPr marL="917575" lvl="1" indent="-457200">
              <a:buFont typeface="Arial" panose="020B0604020202020204" pitchFamily="34" charset="0"/>
              <a:buChar char="•"/>
            </a:pPr>
            <a:r>
              <a:rPr lang="en-US" sz="2400" dirty="0" smtClean="0">
                <a:solidFill>
                  <a:srgbClr val="000000"/>
                </a:solidFill>
              </a:rPr>
              <a:t>Name typical challenges that facilities and providers may face when implementing PrEP, and strategies for addressing them.</a:t>
            </a:r>
            <a:endParaRPr lang="en-US" sz="2400" dirty="0">
              <a:solidFill>
                <a:srgbClr val="000000"/>
              </a:solidFill>
            </a:endParaRPr>
          </a:p>
        </p:txBody>
      </p:sp>
      <p:pic>
        <p:nvPicPr>
          <p:cNvPr id="9" name="Picture 8" descr="tal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6100" y="4165600"/>
            <a:ext cx="1892808" cy="1895856"/>
          </a:xfrm>
          <a:prstGeom prst="rect">
            <a:avLst/>
          </a:prstGeom>
        </p:spPr>
      </p:pic>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86</a:t>
            </a:fld>
            <a:endParaRPr lang="en-US" dirty="0"/>
          </a:p>
        </p:txBody>
      </p:sp>
    </p:spTree>
    <p:extLst>
      <p:ext uri="{BB962C8B-B14F-4D97-AF65-F5344CB8AC3E}">
        <p14:creationId xmlns:p14="http://schemas.microsoft.com/office/powerpoint/2010/main" val="229400486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70000"/>
              </a:lnSpc>
            </a:pPr>
            <a:r>
              <a:rPr lang="en-US" sz="4200" dirty="0" smtClean="0"/>
              <a:t>Initial PrEP Visit:  </a:t>
            </a:r>
            <a:br>
              <a:rPr lang="en-US" sz="4200" dirty="0" smtClean="0"/>
            </a:br>
            <a:r>
              <a:rPr lang="en-US" sz="4200" dirty="0" smtClean="0"/>
              <a:t>Suggested Procedures</a:t>
            </a:r>
            <a:endParaRPr lang="en-US" sz="4200" dirty="0"/>
          </a:p>
        </p:txBody>
      </p:sp>
      <p:graphicFrame>
        <p:nvGraphicFramePr>
          <p:cNvPr id="8" name="Table 7"/>
          <p:cNvGraphicFramePr>
            <a:graphicFrameLocks noGrp="1"/>
          </p:cNvGraphicFramePr>
          <p:nvPr>
            <p:extLst>
              <p:ext uri="{D42A27DB-BD31-4B8C-83A1-F6EECF244321}">
                <p14:modId xmlns:p14="http://schemas.microsoft.com/office/powerpoint/2010/main" val="2320596051"/>
              </p:ext>
            </p:extLst>
          </p:nvPr>
        </p:nvGraphicFramePr>
        <p:xfrm>
          <a:off x="457200" y="1705910"/>
          <a:ext cx="8509632" cy="4650439"/>
        </p:xfrm>
        <a:graphic>
          <a:graphicData uri="http://schemas.openxmlformats.org/drawingml/2006/table">
            <a:tbl>
              <a:tblPr firstRow="1" bandRow="1">
                <a:tableStyleId>{5C22544A-7EE6-4342-B048-85BDC9FD1C3A}</a:tableStyleId>
              </a:tblPr>
              <a:tblGrid>
                <a:gridCol w="2086382">
                  <a:extLst>
                    <a:ext uri="{9D8B030D-6E8A-4147-A177-3AD203B41FA5}">
                      <a16:colId xmlns:a16="http://schemas.microsoft.com/office/drawing/2014/main" val="20000"/>
                    </a:ext>
                  </a:extLst>
                </a:gridCol>
                <a:gridCol w="6423250">
                  <a:extLst>
                    <a:ext uri="{9D8B030D-6E8A-4147-A177-3AD203B41FA5}">
                      <a16:colId xmlns:a16="http://schemas.microsoft.com/office/drawing/2014/main" val="20001"/>
                    </a:ext>
                  </a:extLst>
                </a:gridCol>
              </a:tblGrid>
              <a:tr h="474619">
                <a:tc>
                  <a:txBody>
                    <a:bodyPr/>
                    <a:lstStyle/>
                    <a:p>
                      <a:pPr algn="ctr"/>
                      <a:r>
                        <a:rPr lang="en-US" sz="1800" dirty="0" smtClean="0">
                          <a:latin typeface="Garamond"/>
                          <a:cs typeface="Garamond"/>
                        </a:rPr>
                        <a:t>Investigation</a:t>
                      </a:r>
                      <a:endParaRPr lang="en-US" sz="1800" dirty="0">
                        <a:solidFill>
                          <a:schemeClr val="tx1"/>
                        </a:solidFill>
                        <a:latin typeface="Garamond"/>
                        <a:cs typeface="Garamond"/>
                      </a:endParaRPr>
                    </a:p>
                  </a:txBody>
                  <a:tcPr anchor="ctr"/>
                </a:tc>
                <a:tc>
                  <a:txBody>
                    <a:bodyPr/>
                    <a:lstStyle/>
                    <a:p>
                      <a:pPr algn="ctr"/>
                      <a:r>
                        <a:rPr lang="en-US" sz="1800" dirty="0" smtClean="0">
                          <a:latin typeface="Garamond"/>
                          <a:cs typeface="Garamond"/>
                        </a:rPr>
                        <a:t>Rationale</a:t>
                      </a:r>
                      <a:endParaRPr lang="en-US" sz="1800" dirty="0">
                        <a:solidFill>
                          <a:schemeClr val="tx1"/>
                        </a:solidFill>
                        <a:latin typeface="Garamond"/>
                        <a:cs typeface="Garamond"/>
                      </a:endParaRPr>
                    </a:p>
                  </a:txBody>
                  <a:tcPr anchor="ctr"/>
                </a:tc>
                <a:extLst>
                  <a:ext uri="{0D108BD9-81ED-4DB2-BD59-A6C34878D82A}">
                    <a16:rowId xmlns:a16="http://schemas.microsoft.com/office/drawing/2014/main" val="10000"/>
                  </a:ext>
                </a:extLst>
              </a:tr>
              <a:tr h="742102">
                <a:tc>
                  <a:txBody>
                    <a:bodyPr/>
                    <a:lstStyle/>
                    <a:p>
                      <a:pPr algn="l"/>
                      <a:r>
                        <a:rPr lang="en-US" sz="1400" dirty="0" smtClean="0">
                          <a:latin typeface="Garamond"/>
                          <a:cs typeface="Garamond"/>
                        </a:rPr>
                        <a:t>HIV test</a:t>
                      </a:r>
                    </a:p>
                    <a:p>
                      <a:pPr algn="l"/>
                      <a:r>
                        <a:rPr lang="en-US" sz="1400" dirty="0" smtClean="0">
                          <a:latin typeface="Garamond"/>
                          <a:cs typeface="Garamond"/>
                        </a:rPr>
                        <a:t>(using algorithm in national HTS guidelines)</a:t>
                      </a:r>
                      <a:endParaRPr lang="en-US" sz="1400" dirty="0">
                        <a:latin typeface="Garamond"/>
                        <a:cs typeface="Garamond"/>
                      </a:endParaRPr>
                    </a:p>
                  </a:txBody>
                  <a:tcPr/>
                </a:tc>
                <a:tc>
                  <a:txBody>
                    <a:bodyPr/>
                    <a:lstStyle/>
                    <a:p>
                      <a:pPr marL="285750" indent="-285750">
                        <a:buFont typeface="Arial"/>
                        <a:buChar char="•"/>
                      </a:pPr>
                      <a:r>
                        <a:rPr lang="en-US" sz="1400" dirty="0" smtClean="0">
                          <a:latin typeface="Garamond"/>
                          <a:cs typeface="Garamond"/>
                        </a:rPr>
                        <a:t>Assessment</a:t>
                      </a:r>
                      <a:r>
                        <a:rPr lang="en-US" sz="1400" baseline="0" dirty="0" smtClean="0">
                          <a:latin typeface="Garamond"/>
                          <a:cs typeface="Garamond"/>
                        </a:rPr>
                        <a:t> of HIV infection status</a:t>
                      </a:r>
                    </a:p>
                    <a:p>
                      <a:pPr marL="285750" indent="-285750">
                        <a:buFont typeface="Arial"/>
                        <a:buChar char="•"/>
                      </a:pPr>
                      <a:r>
                        <a:rPr lang="en-US" sz="1400" baseline="0" dirty="0" smtClean="0">
                          <a:latin typeface="Garamond"/>
                          <a:cs typeface="Garamond"/>
                        </a:rPr>
                        <a:t>Symptom checklist for possible acute HIV infection</a:t>
                      </a:r>
                      <a:endParaRPr lang="en-US" sz="1400" dirty="0">
                        <a:latin typeface="Garamond"/>
                        <a:cs typeface="Garamond"/>
                      </a:endParaRPr>
                    </a:p>
                  </a:txBody>
                  <a:tcPr/>
                </a:tc>
                <a:extLst>
                  <a:ext uri="{0D108BD9-81ED-4DB2-BD59-A6C34878D82A}">
                    <a16:rowId xmlns:a16="http://schemas.microsoft.com/office/drawing/2014/main" val="10001"/>
                  </a:ext>
                </a:extLst>
              </a:tr>
              <a:tr h="474619">
                <a:tc>
                  <a:txBody>
                    <a:bodyPr/>
                    <a:lstStyle/>
                    <a:p>
                      <a:pPr algn="l"/>
                      <a:r>
                        <a:rPr lang="en-US" sz="1400" dirty="0" smtClean="0">
                          <a:latin typeface="Garamond"/>
                          <a:cs typeface="Garamond"/>
                        </a:rPr>
                        <a:t>Serum creatinine</a:t>
                      </a:r>
                      <a:endParaRPr lang="en-US" sz="1400" b="1" dirty="0">
                        <a:latin typeface="Garamond"/>
                        <a:cs typeface="Garamond"/>
                      </a:endParaRPr>
                    </a:p>
                  </a:txBody>
                  <a:tcPr/>
                </a:tc>
                <a:tc>
                  <a:txBody>
                    <a:bodyPr/>
                    <a:lstStyle/>
                    <a:p>
                      <a:pPr marL="285750" indent="-285750">
                        <a:buFont typeface="Arial"/>
                        <a:buChar char="•"/>
                      </a:pPr>
                      <a:r>
                        <a:rPr lang="en-US" sz="1400" dirty="0" smtClean="0">
                          <a:latin typeface="Garamond"/>
                          <a:cs typeface="Garamond"/>
                        </a:rPr>
                        <a:t>To identify pre-existing</a:t>
                      </a:r>
                      <a:r>
                        <a:rPr lang="en-US" sz="1400" baseline="0" dirty="0" smtClean="0">
                          <a:latin typeface="Garamond"/>
                          <a:cs typeface="Garamond"/>
                        </a:rPr>
                        <a:t> renal impairment</a:t>
                      </a:r>
                      <a:endParaRPr lang="en-US" sz="1400" dirty="0">
                        <a:latin typeface="Garamond"/>
                        <a:cs typeface="Garamond"/>
                      </a:endParaRPr>
                    </a:p>
                  </a:txBody>
                  <a:tcPr/>
                </a:tc>
                <a:extLst>
                  <a:ext uri="{0D108BD9-81ED-4DB2-BD59-A6C34878D82A}">
                    <a16:rowId xmlns:a16="http://schemas.microsoft.com/office/drawing/2014/main" val="10002"/>
                  </a:ext>
                </a:extLst>
              </a:tr>
              <a:tr h="525656">
                <a:tc>
                  <a:txBody>
                    <a:bodyPr/>
                    <a:lstStyle/>
                    <a:p>
                      <a:pPr algn="l"/>
                      <a:r>
                        <a:rPr lang="en-US" sz="1400" dirty="0" smtClean="0">
                          <a:latin typeface="Garamond"/>
                          <a:cs typeface="Garamond"/>
                        </a:rPr>
                        <a:t>Hepatitis B surface</a:t>
                      </a:r>
                      <a:r>
                        <a:rPr lang="en-US" sz="1400" baseline="0" dirty="0" smtClean="0">
                          <a:latin typeface="Garamond"/>
                          <a:cs typeface="Garamond"/>
                        </a:rPr>
                        <a:t> antigen (HBsAg)</a:t>
                      </a:r>
                      <a:endParaRPr lang="en-US" sz="1400" dirty="0">
                        <a:latin typeface="Garamond"/>
                        <a:cs typeface="Garamond"/>
                      </a:endParaRPr>
                    </a:p>
                  </a:txBody>
                  <a:tcPr/>
                </a:tc>
                <a:tc>
                  <a:txBody>
                    <a:bodyPr/>
                    <a:lstStyle/>
                    <a:p>
                      <a:pPr marL="285750" indent="-285750">
                        <a:buFont typeface="Arial"/>
                        <a:buChar char="•"/>
                      </a:pPr>
                      <a:r>
                        <a:rPr lang="en-US" sz="1400" dirty="0" smtClean="0">
                          <a:latin typeface="Garamond"/>
                          <a:cs typeface="Garamond"/>
                        </a:rPr>
                        <a:t>To identify undiagnosed hepatitis B (HBV) infection</a:t>
                      </a:r>
                    </a:p>
                    <a:p>
                      <a:pPr marL="285750" indent="-285750">
                        <a:buFont typeface="Arial"/>
                        <a:buChar char="•"/>
                      </a:pPr>
                      <a:r>
                        <a:rPr lang="en-US" sz="1400" dirty="0" smtClean="0">
                          <a:latin typeface="Garamond"/>
                          <a:cs typeface="Garamond"/>
                        </a:rPr>
                        <a:t>To identify</a:t>
                      </a:r>
                      <a:r>
                        <a:rPr lang="en-US" sz="1400" baseline="0" dirty="0" smtClean="0">
                          <a:latin typeface="Garamond"/>
                          <a:cs typeface="Garamond"/>
                        </a:rPr>
                        <a:t> those eligible for vaccination against hepatitis B</a:t>
                      </a:r>
                      <a:endParaRPr lang="en-US" sz="1400" dirty="0">
                        <a:latin typeface="Garamond"/>
                        <a:cs typeface="Garamond"/>
                      </a:endParaRPr>
                    </a:p>
                  </a:txBody>
                  <a:tcPr/>
                </a:tc>
                <a:extLst>
                  <a:ext uri="{0D108BD9-81ED-4DB2-BD59-A6C34878D82A}">
                    <a16:rowId xmlns:a16="http://schemas.microsoft.com/office/drawing/2014/main" val="10003"/>
                  </a:ext>
                </a:extLst>
              </a:tr>
              <a:tr h="474619">
                <a:tc>
                  <a:txBody>
                    <a:bodyPr/>
                    <a:lstStyle/>
                    <a:p>
                      <a:pPr algn="l"/>
                      <a:r>
                        <a:rPr lang="en-US" sz="1400" dirty="0" smtClean="0">
                          <a:latin typeface="Garamond"/>
                          <a:cs typeface="Garamond"/>
                        </a:rPr>
                        <a:t>RPR</a:t>
                      </a:r>
                      <a:endParaRPr lang="en-US" sz="1400" b="1" dirty="0">
                        <a:latin typeface="Garamond"/>
                        <a:cs typeface="Garamond"/>
                      </a:endParaRPr>
                    </a:p>
                  </a:txBody>
                  <a:tcPr/>
                </a:tc>
                <a:tc>
                  <a:txBody>
                    <a:bodyPr/>
                    <a:lstStyle/>
                    <a:p>
                      <a:pPr marL="285750" indent="-285750">
                        <a:buFont typeface="Arial"/>
                        <a:buChar char="•"/>
                      </a:pPr>
                      <a:r>
                        <a:rPr lang="en-US" sz="1400" dirty="0" smtClean="0">
                          <a:latin typeface="Garamond"/>
                          <a:cs typeface="Garamond"/>
                        </a:rPr>
                        <a:t>To diagnose and treat syphilis</a:t>
                      </a:r>
                      <a:r>
                        <a:rPr lang="en-US" sz="1400" baseline="0" dirty="0" smtClean="0">
                          <a:latin typeface="Garamond"/>
                          <a:cs typeface="Garamond"/>
                        </a:rPr>
                        <a:t> infection</a:t>
                      </a:r>
                      <a:endParaRPr lang="en-US" sz="1400" dirty="0">
                        <a:latin typeface="Garamond"/>
                        <a:cs typeface="Garamond"/>
                      </a:endParaRPr>
                    </a:p>
                  </a:txBody>
                  <a:tcPr/>
                </a:tc>
                <a:extLst>
                  <a:ext uri="{0D108BD9-81ED-4DB2-BD59-A6C34878D82A}">
                    <a16:rowId xmlns:a16="http://schemas.microsoft.com/office/drawing/2014/main" val="10004"/>
                  </a:ext>
                </a:extLst>
              </a:tr>
              <a:tr h="525656">
                <a:tc>
                  <a:txBody>
                    <a:bodyPr/>
                    <a:lstStyle/>
                    <a:p>
                      <a:pPr algn="l"/>
                      <a:r>
                        <a:rPr lang="en-US" sz="1400" dirty="0" smtClean="0">
                          <a:latin typeface="Garamond"/>
                          <a:cs typeface="Garamond"/>
                        </a:rPr>
                        <a:t>STI screening</a:t>
                      </a:r>
                      <a:endParaRPr lang="en-US" sz="1400" b="1" dirty="0">
                        <a:latin typeface="Garamond"/>
                        <a:cs typeface="Garamond"/>
                      </a:endParaRPr>
                    </a:p>
                  </a:txBody>
                  <a:tcPr/>
                </a:tc>
                <a:tc>
                  <a:txBody>
                    <a:bodyPr/>
                    <a:lstStyle/>
                    <a:p>
                      <a:pPr marL="285750" indent="-285750">
                        <a:buFont typeface="Arial"/>
                        <a:buChar char="•"/>
                      </a:pPr>
                      <a:r>
                        <a:rPr lang="en-US" sz="1400" dirty="0" smtClean="0">
                          <a:latin typeface="Garamond"/>
                          <a:cs typeface="Garamond"/>
                        </a:rPr>
                        <a:t>To diagnose and treat STI</a:t>
                      </a:r>
                    </a:p>
                    <a:p>
                      <a:pPr marL="285750" indent="-285750">
                        <a:buFont typeface="Arial"/>
                        <a:buChar char="•"/>
                      </a:pPr>
                      <a:r>
                        <a:rPr lang="en-US" sz="1400" dirty="0" smtClean="0">
                          <a:latin typeface="Garamond"/>
                          <a:cs typeface="Garamond"/>
                        </a:rPr>
                        <a:t>Syndromic</a:t>
                      </a:r>
                      <a:r>
                        <a:rPr lang="en-US" sz="1400" baseline="0" dirty="0" smtClean="0">
                          <a:latin typeface="Garamond"/>
                          <a:cs typeface="Garamond"/>
                        </a:rPr>
                        <a:t> or diagnostic STI testing, depending on local guidelines</a:t>
                      </a:r>
                      <a:endParaRPr lang="en-US" sz="1400" dirty="0">
                        <a:latin typeface="Garamond"/>
                        <a:cs typeface="Garamond"/>
                      </a:endParaRPr>
                    </a:p>
                  </a:txBody>
                  <a:tcPr/>
                </a:tc>
                <a:extLst>
                  <a:ext uri="{0D108BD9-81ED-4DB2-BD59-A6C34878D82A}">
                    <a16:rowId xmlns:a16="http://schemas.microsoft.com/office/drawing/2014/main" val="10005"/>
                  </a:ext>
                </a:extLst>
              </a:tr>
              <a:tr h="474619">
                <a:tc>
                  <a:txBody>
                    <a:bodyPr/>
                    <a:lstStyle/>
                    <a:p>
                      <a:pPr algn="l"/>
                      <a:r>
                        <a:rPr lang="en-US" sz="1400" dirty="0" smtClean="0">
                          <a:latin typeface="Garamond"/>
                          <a:cs typeface="Garamond"/>
                        </a:rPr>
                        <a:t>Pregnancy testing</a:t>
                      </a:r>
                      <a:endParaRPr lang="en-US" sz="1400" b="1" dirty="0">
                        <a:latin typeface="Garamond"/>
                        <a:cs typeface="Garamond"/>
                      </a:endParaRPr>
                    </a:p>
                  </a:txBody>
                  <a:tcPr/>
                </a:tc>
                <a:tc>
                  <a:txBody>
                    <a:bodyPr/>
                    <a:lstStyle/>
                    <a:p>
                      <a:pPr marL="285750" indent="-285750">
                        <a:buFont typeface="Arial"/>
                        <a:buChar char="•"/>
                      </a:pPr>
                      <a:r>
                        <a:rPr lang="en-US" sz="1400" dirty="0" smtClean="0">
                          <a:latin typeface="Garamond"/>
                          <a:cs typeface="Garamond"/>
                        </a:rPr>
                        <a:t>To ascertain pregnancy </a:t>
                      </a:r>
                      <a:endParaRPr lang="en-US" sz="1400" dirty="0">
                        <a:latin typeface="Garamond"/>
                        <a:cs typeface="Garamond"/>
                      </a:endParaRPr>
                    </a:p>
                  </a:txBody>
                  <a:tcPr/>
                </a:tc>
                <a:extLst>
                  <a:ext uri="{0D108BD9-81ED-4DB2-BD59-A6C34878D82A}">
                    <a16:rowId xmlns:a16="http://schemas.microsoft.com/office/drawing/2014/main" val="10006"/>
                  </a:ext>
                </a:extLst>
              </a:tr>
              <a:tr h="958549">
                <a:tc>
                  <a:txBody>
                    <a:bodyPr/>
                    <a:lstStyle/>
                    <a:p>
                      <a:pPr algn="l"/>
                      <a:r>
                        <a:rPr lang="en-US" sz="1400" dirty="0" smtClean="0">
                          <a:latin typeface="Garamond"/>
                          <a:cs typeface="Garamond"/>
                        </a:rPr>
                        <a:t>Brief counseling</a:t>
                      </a:r>
                      <a:endParaRPr lang="en-US" sz="1400" b="1" dirty="0">
                        <a:latin typeface="Garamond"/>
                        <a:cs typeface="Garamond"/>
                      </a:endParaRPr>
                    </a:p>
                  </a:txBody>
                  <a:tcPr/>
                </a:tc>
                <a:tc>
                  <a:txBody>
                    <a:bodyPr/>
                    <a:lstStyle/>
                    <a:p>
                      <a:pPr marL="285750" indent="-285750">
                        <a:buFont typeface="Arial"/>
                        <a:buChar char="•"/>
                      </a:pPr>
                      <a:r>
                        <a:rPr lang="en-US" sz="1400" dirty="0" smtClean="0">
                          <a:latin typeface="Garamond"/>
                          <a:cs typeface="Garamond"/>
                        </a:rPr>
                        <a:t>To assess whether the client is at substantial risk for HIV</a:t>
                      </a:r>
                    </a:p>
                    <a:p>
                      <a:pPr marL="285750" indent="-285750">
                        <a:buFont typeface="Arial"/>
                        <a:buChar char="•"/>
                      </a:pPr>
                      <a:r>
                        <a:rPr lang="en-US" sz="1400" dirty="0" smtClean="0">
                          <a:latin typeface="Garamond"/>
                          <a:cs typeface="Garamond"/>
                        </a:rPr>
                        <a:t>To assess HIV prevention options and provide condoms and lubricants</a:t>
                      </a:r>
                    </a:p>
                    <a:p>
                      <a:pPr marL="285750" indent="-285750">
                        <a:buFont typeface="Arial"/>
                        <a:buChar char="•"/>
                      </a:pPr>
                      <a:r>
                        <a:rPr lang="en-US" sz="1400" dirty="0" smtClean="0">
                          <a:latin typeface="Garamond"/>
                          <a:cs typeface="Garamond"/>
                        </a:rPr>
                        <a:t>To discuss desire for PrEP and willingness to take PrEP</a:t>
                      </a:r>
                    </a:p>
                    <a:p>
                      <a:pPr marL="285750" indent="-285750">
                        <a:buFont typeface="Arial"/>
                        <a:buChar char="•"/>
                      </a:pPr>
                      <a:r>
                        <a:rPr lang="en-US" sz="1400" dirty="0" smtClean="0">
                          <a:latin typeface="Garamond"/>
                          <a:cs typeface="Garamond"/>
                        </a:rPr>
                        <a:t>To develop a plan for effective PrEP use, sexual and reproductive health</a:t>
                      </a:r>
                      <a:endParaRPr lang="en-US" sz="1400" dirty="0">
                        <a:latin typeface="Garamond"/>
                        <a:cs typeface="Garamond"/>
                      </a:endParaRPr>
                    </a:p>
                  </a:txBody>
                  <a:tcPr/>
                </a:tc>
                <a:extLst>
                  <a:ext uri="{0D108BD9-81ED-4DB2-BD59-A6C34878D82A}">
                    <a16:rowId xmlns:a16="http://schemas.microsoft.com/office/drawing/2014/main" val="10007"/>
                  </a:ext>
                </a:extLst>
              </a:tr>
            </a:tbl>
          </a:graphicData>
        </a:graphic>
      </p:graphicFrame>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87</a:t>
            </a:fld>
            <a:endParaRPr lang="en-US" dirty="0"/>
          </a:p>
        </p:txBody>
      </p:sp>
    </p:spTree>
    <p:extLst>
      <p:ext uri="{BB962C8B-B14F-4D97-AF65-F5344CB8AC3E}">
        <p14:creationId xmlns:p14="http://schemas.microsoft.com/office/powerpoint/2010/main" val="352320697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PrEP Counseling</a:t>
            </a:r>
            <a:endParaRPr lang="en-US" dirty="0"/>
          </a:p>
        </p:txBody>
      </p:sp>
      <p:sp>
        <p:nvSpPr>
          <p:cNvPr id="3" name="Content Placeholder 2"/>
          <p:cNvSpPr>
            <a:spLocks noGrp="1"/>
          </p:cNvSpPr>
          <p:nvPr>
            <p:ph sz="quarter" idx="10"/>
          </p:nvPr>
        </p:nvSpPr>
        <p:spPr/>
        <p:txBody>
          <a:bodyPr>
            <a:normAutofit fontScale="85000" lnSpcReduction="10000"/>
          </a:bodyPr>
          <a:lstStyle/>
          <a:p>
            <a:r>
              <a:rPr lang="en-US" dirty="0" smtClean="0">
                <a:solidFill>
                  <a:schemeClr val="tx1"/>
                </a:solidFill>
              </a:rPr>
              <a:t>Initial counseling should focus on:</a:t>
            </a:r>
          </a:p>
          <a:p>
            <a:pPr marL="917575" lvl="1" indent="-457200">
              <a:tabLst>
                <a:tab pos="920750" algn="l"/>
              </a:tabLst>
            </a:pPr>
            <a:r>
              <a:rPr lang="en-US" b="1" dirty="0" smtClean="0">
                <a:solidFill>
                  <a:schemeClr val="tx1"/>
                </a:solidFill>
              </a:rPr>
              <a:t>Increasing awareness </a:t>
            </a:r>
            <a:r>
              <a:rPr lang="en-US" dirty="0" smtClean="0">
                <a:solidFill>
                  <a:schemeClr val="tx1"/>
                </a:solidFill>
              </a:rPr>
              <a:t>of PrEP as a choice.</a:t>
            </a:r>
          </a:p>
          <a:p>
            <a:pPr marL="917575" lvl="1" indent="-457200">
              <a:tabLst>
                <a:tab pos="920750" algn="l"/>
              </a:tabLst>
            </a:pPr>
            <a:r>
              <a:rPr lang="en-US" b="1" dirty="0" smtClean="0">
                <a:solidFill>
                  <a:schemeClr val="tx1"/>
                </a:solidFill>
              </a:rPr>
              <a:t>Helping the client to decide </a:t>
            </a:r>
            <a:r>
              <a:rPr lang="en-US" dirty="0" smtClean="0">
                <a:solidFill>
                  <a:schemeClr val="tx1"/>
                </a:solidFill>
              </a:rPr>
              <a:t>whether PrEP is right for them.</a:t>
            </a:r>
          </a:p>
          <a:p>
            <a:pPr marL="917575" lvl="1" indent="-457200">
              <a:tabLst>
                <a:tab pos="920750" algn="l"/>
              </a:tabLst>
            </a:pPr>
            <a:r>
              <a:rPr lang="en-US" b="1" dirty="0" smtClean="0">
                <a:solidFill>
                  <a:schemeClr val="tx1"/>
                </a:solidFill>
              </a:rPr>
              <a:t>Preparing individuals </a:t>
            </a:r>
            <a:r>
              <a:rPr lang="en-US" dirty="0" smtClean="0">
                <a:solidFill>
                  <a:schemeClr val="tx1"/>
                </a:solidFill>
              </a:rPr>
              <a:t>for starting </a:t>
            </a:r>
            <a:r>
              <a:rPr lang="en-US" dirty="0" err="1" smtClean="0">
                <a:solidFill>
                  <a:schemeClr val="tx1"/>
                </a:solidFill>
              </a:rPr>
              <a:t>PrEP.</a:t>
            </a:r>
            <a:endParaRPr lang="en-US" dirty="0" smtClean="0">
              <a:solidFill>
                <a:schemeClr val="tx1"/>
              </a:solidFill>
            </a:endParaRPr>
          </a:p>
          <a:p>
            <a:pPr marL="917575" lvl="1" indent="-457200">
              <a:tabLst>
                <a:tab pos="920750" algn="l"/>
              </a:tabLst>
            </a:pPr>
            <a:r>
              <a:rPr lang="en-US" b="1" dirty="0" smtClean="0">
                <a:solidFill>
                  <a:schemeClr val="tx1"/>
                </a:solidFill>
              </a:rPr>
              <a:t>Explaining</a:t>
            </a:r>
            <a:r>
              <a:rPr lang="en-US" dirty="0" smtClean="0">
                <a:solidFill>
                  <a:schemeClr val="tx1"/>
                </a:solidFill>
              </a:rPr>
              <a:t> how PrEP works.</a:t>
            </a:r>
          </a:p>
          <a:p>
            <a:pPr marL="917575" lvl="1" indent="-457200">
              <a:tabLst>
                <a:tab pos="920750" algn="l"/>
              </a:tabLst>
            </a:pPr>
            <a:r>
              <a:rPr lang="en-US" b="1" dirty="0" smtClean="0">
                <a:solidFill>
                  <a:schemeClr val="tx1"/>
                </a:solidFill>
              </a:rPr>
              <a:t>Providing basic recommendations.</a:t>
            </a:r>
          </a:p>
          <a:p>
            <a:pPr marL="917575" lvl="1" indent="-457200">
              <a:tabLst>
                <a:tab pos="920750" algn="l"/>
              </a:tabLst>
            </a:pPr>
            <a:r>
              <a:rPr lang="en-US" dirty="0" smtClean="0">
                <a:solidFill>
                  <a:schemeClr val="tx1"/>
                </a:solidFill>
              </a:rPr>
              <a:t>The importance of </a:t>
            </a:r>
            <a:r>
              <a:rPr lang="en-US" b="1" dirty="0" smtClean="0">
                <a:solidFill>
                  <a:schemeClr val="tx1"/>
                </a:solidFill>
              </a:rPr>
              <a:t>adherence </a:t>
            </a:r>
            <a:r>
              <a:rPr lang="en-US" dirty="0" smtClean="0">
                <a:solidFill>
                  <a:schemeClr val="tx1"/>
                </a:solidFill>
              </a:rPr>
              <a:t>and </a:t>
            </a:r>
            <a:r>
              <a:rPr lang="en-US" b="1" dirty="0" smtClean="0">
                <a:solidFill>
                  <a:schemeClr val="tx1"/>
                </a:solidFill>
              </a:rPr>
              <a:t>follow-up visits.</a:t>
            </a:r>
          </a:p>
          <a:p>
            <a:pPr marL="917575" lvl="1" indent="-457200">
              <a:tabLst>
                <a:tab pos="920750" algn="l"/>
              </a:tabLst>
            </a:pPr>
            <a:r>
              <a:rPr lang="en-US" b="1" dirty="0" smtClean="0">
                <a:solidFill>
                  <a:schemeClr val="tx1"/>
                </a:solidFill>
              </a:rPr>
              <a:t>Potential PrEP side effects.</a:t>
            </a:r>
            <a:endParaRPr lang="en-US" b="1" dirty="0">
              <a:solidFill>
                <a:schemeClr val="tx1"/>
              </a:solidFill>
            </a:endParaRPr>
          </a:p>
          <a:p>
            <a:pPr marL="917575" lvl="1" indent="-457200">
              <a:tabLst>
                <a:tab pos="920750" algn="l"/>
              </a:tabLst>
            </a:pPr>
            <a:r>
              <a:rPr lang="en-US" dirty="0" smtClean="0">
                <a:solidFill>
                  <a:schemeClr val="tx1"/>
                </a:solidFill>
              </a:rPr>
              <a:t>Recognizing symptoms of </a:t>
            </a:r>
            <a:r>
              <a:rPr lang="en-US" b="1" dirty="0" smtClean="0">
                <a:solidFill>
                  <a:schemeClr val="tx1"/>
                </a:solidFill>
              </a:rPr>
              <a:t>acute HIV infection.</a:t>
            </a:r>
          </a:p>
          <a:p>
            <a:pPr marL="917575" lvl="1" indent="-457200">
              <a:tabLst>
                <a:tab pos="920750" algn="l"/>
              </a:tabLst>
            </a:pPr>
            <a:r>
              <a:rPr lang="en-US" dirty="0" smtClean="0">
                <a:solidFill>
                  <a:schemeClr val="tx1"/>
                </a:solidFill>
              </a:rPr>
              <a:t>Building a </a:t>
            </a:r>
            <a:r>
              <a:rPr lang="en-US" b="1" dirty="0" smtClean="0">
                <a:solidFill>
                  <a:schemeClr val="tx1"/>
                </a:solidFill>
              </a:rPr>
              <a:t>specific plan </a:t>
            </a:r>
            <a:r>
              <a:rPr lang="en-US" dirty="0" smtClean="0">
                <a:solidFill>
                  <a:schemeClr val="tx1"/>
                </a:solidFill>
              </a:rPr>
              <a:t>for </a:t>
            </a:r>
            <a:r>
              <a:rPr lang="en-US" dirty="0" err="1" smtClean="0">
                <a:solidFill>
                  <a:schemeClr val="tx1"/>
                </a:solidFill>
              </a:rPr>
              <a:t>PrEP.</a:t>
            </a:r>
            <a:endParaRPr lang="en-US" dirty="0" smtClean="0">
              <a:solidFill>
                <a:schemeClr val="tx1"/>
              </a:solidFill>
            </a:endParaRPr>
          </a:p>
          <a:p>
            <a:pPr marL="917575" lvl="1" indent="-457200">
              <a:tabLst>
                <a:tab pos="920750" algn="l"/>
              </a:tabLst>
            </a:pPr>
            <a:r>
              <a:rPr lang="en-US" dirty="0" smtClean="0">
                <a:solidFill>
                  <a:schemeClr val="tx1"/>
                </a:solidFill>
              </a:rPr>
              <a:t>Discussing </a:t>
            </a:r>
            <a:r>
              <a:rPr lang="en-US" b="1" dirty="0" smtClean="0">
                <a:solidFill>
                  <a:schemeClr val="tx1"/>
                </a:solidFill>
              </a:rPr>
              <a:t>sexual health and harm reduction measures.</a:t>
            </a:r>
            <a:endParaRPr lang="en-US" b="1" dirty="0">
              <a:solidFill>
                <a:schemeClr val="tx1"/>
              </a:solidFill>
            </a:endParaRPr>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88</a:t>
            </a:fld>
            <a:endParaRPr lang="en-US" dirty="0"/>
          </a:p>
        </p:txBody>
      </p:sp>
    </p:spTree>
    <p:extLst>
      <p:ext uri="{BB962C8B-B14F-4D97-AF65-F5344CB8AC3E}">
        <p14:creationId xmlns:p14="http://schemas.microsoft.com/office/powerpoint/2010/main" val="56769646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Initial </a:t>
            </a:r>
            <a:r>
              <a:rPr lang="en-US" dirty="0" err="1" smtClean="0"/>
              <a:t>PrEP</a:t>
            </a:r>
            <a:r>
              <a:rPr lang="en-US" dirty="0" smtClean="0"/>
              <a:t> Counseling, cont. </a:t>
            </a:r>
          </a:p>
        </p:txBody>
      </p:sp>
      <p:sp>
        <p:nvSpPr>
          <p:cNvPr id="3" name="Content Placeholder 2"/>
          <p:cNvSpPr>
            <a:spLocks noGrp="1"/>
          </p:cNvSpPr>
          <p:nvPr>
            <p:ph sz="quarter" idx="10"/>
          </p:nvPr>
        </p:nvSpPr>
        <p:spPr/>
        <p:txBody>
          <a:bodyPr>
            <a:normAutofit lnSpcReduction="10000"/>
          </a:bodyPr>
          <a:lstStyle/>
          <a:p>
            <a:pPr>
              <a:buFont typeface="Arial"/>
              <a:buChar char="•"/>
            </a:pPr>
            <a:r>
              <a:rPr lang="en-US" dirty="0" smtClean="0">
                <a:solidFill>
                  <a:schemeClr val="tx1"/>
                </a:solidFill>
              </a:rPr>
              <a:t>Assess client’s understanding that the protection provided by PrEP is not 100%.</a:t>
            </a:r>
          </a:p>
          <a:p>
            <a:pPr>
              <a:buFont typeface="Arial"/>
              <a:buChar char="•"/>
            </a:pPr>
            <a:r>
              <a:rPr lang="en-US" dirty="0" smtClean="0">
                <a:solidFill>
                  <a:schemeClr val="tx1"/>
                </a:solidFill>
              </a:rPr>
              <a:t>Explain need for repeat clinic visits and repeat blood tests.</a:t>
            </a:r>
          </a:p>
          <a:p>
            <a:pPr>
              <a:buFont typeface="Arial"/>
              <a:buChar char="•"/>
            </a:pPr>
            <a:r>
              <a:rPr lang="en-US" dirty="0" smtClean="0">
                <a:solidFill>
                  <a:schemeClr val="tx1"/>
                </a:solidFill>
              </a:rPr>
              <a:t>Additional information for women:</a:t>
            </a:r>
          </a:p>
          <a:p>
            <a:pPr lvl="1"/>
            <a:r>
              <a:rPr lang="en-US" dirty="0" smtClean="0">
                <a:solidFill>
                  <a:schemeClr val="tx1"/>
                </a:solidFill>
              </a:rPr>
              <a:t>PrEP </a:t>
            </a:r>
            <a:r>
              <a:rPr lang="en-US" dirty="0">
                <a:solidFill>
                  <a:schemeClr val="tx1"/>
                </a:solidFill>
              </a:rPr>
              <a:t>does not affect the efficacy of hormonal </a:t>
            </a:r>
            <a:r>
              <a:rPr lang="en-US" dirty="0" smtClean="0">
                <a:solidFill>
                  <a:schemeClr val="tx1"/>
                </a:solidFill>
              </a:rPr>
              <a:t>contraceptives.</a:t>
            </a:r>
            <a:endParaRPr lang="en-US" dirty="0">
              <a:solidFill>
                <a:schemeClr val="tx1"/>
              </a:solidFill>
            </a:endParaRPr>
          </a:p>
          <a:p>
            <a:pPr lvl="1"/>
            <a:r>
              <a:rPr lang="en-US" dirty="0">
                <a:solidFill>
                  <a:schemeClr val="tx1"/>
                </a:solidFill>
              </a:rPr>
              <a:t>PrEP does not protect against </a:t>
            </a:r>
            <a:r>
              <a:rPr lang="en-US" dirty="0" smtClean="0">
                <a:solidFill>
                  <a:schemeClr val="tx1"/>
                </a:solidFill>
              </a:rPr>
              <a:t>pregnancy.</a:t>
            </a:r>
            <a:endParaRPr lang="en-US" dirty="0">
              <a:solidFill>
                <a:schemeClr val="tx1"/>
              </a:solidFill>
            </a:endParaRPr>
          </a:p>
          <a:p>
            <a:pPr lvl="1"/>
            <a:r>
              <a:rPr lang="en-US" dirty="0" smtClean="0">
                <a:solidFill>
                  <a:schemeClr val="tx1"/>
                </a:solidFill>
              </a:rPr>
              <a:t>PrEP </a:t>
            </a:r>
            <a:r>
              <a:rPr lang="en-US" dirty="0">
                <a:solidFill>
                  <a:schemeClr val="tx1"/>
                </a:solidFill>
              </a:rPr>
              <a:t>can be continued during pregnancy </a:t>
            </a:r>
            <a:r>
              <a:rPr lang="en-US" dirty="0" smtClean="0">
                <a:solidFill>
                  <a:schemeClr val="tx1"/>
                </a:solidFill>
              </a:rPr>
              <a:t>and breastfeeding.</a:t>
            </a:r>
            <a:endParaRPr lang="en-US" dirty="0"/>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89</a:t>
            </a:fld>
            <a:endParaRPr lang="en-US" dirty="0"/>
          </a:p>
        </p:txBody>
      </p:sp>
    </p:spTree>
    <p:extLst>
      <p:ext uri="{BB962C8B-B14F-4D97-AF65-F5344CB8AC3E}">
        <p14:creationId xmlns:p14="http://schemas.microsoft.com/office/powerpoint/2010/main" val="21356873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Pre-Program Assessment Debriefing</a:t>
            </a:r>
          </a:p>
        </p:txBody>
      </p:sp>
      <p:sp>
        <p:nvSpPr>
          <p:cNvPr id="3" name="Content Placeholder 2"/>
          <p:cNvSpPr>
            <a:spLocks noGrp="1"/>
          </p:cNvSpPr>
          <p:nvPr>
            <p:ph sz="quarter" idx="10"/>
          </p:nvPr>
        </p:nvSpPr>
        <p:spPr/>
        <p:txBody>
          <a:bodyPr/>
          <a:lstStyle/>
          <a:p>
            <a:pPr marL="457200" indent="-457200"/>
            <a:r>
              <a:rPr lang="en-US" i="1" dirty="0">
                <a:solidFill>
                  <a:srgbClr val="000000"/>
                </a:solidFill>
              </a:rPr>
              <a:t>How did you feel about the pre-program assessment questions?</a:t>
            </a:r>
          </a:p>
          <a:p>
            <a:pPr marL="457200" indent="-457200"/>
            <a:r>
              <a:rPr lang="en-US" i="1" dirty="0">
                <a:solidFill>
                  <a:srgbClr val="000000"/>
                </a:solidFill>
              </a:rPr>
              <a:t>Were the questions easy or difficult? </a:t>
            </a:r>
            <a:r>
              <a:rPr lang="en-US" i="1" dirty="0" smtClean="0">
                <a:solidFill>
                  <a:srgbClr val="000000"/>
                </a:solidFill>
              </a:rPr>
              <a:t>Why or Why not?</a:t>
            </a:r>
            <a:endParaRPr lang="en-US" i="1" dirty="0">
              <a:solidFill>
                <a:srgbClr val="000000"/>
              </a:solidFill>
            </a:endParaRPr>
          </a:p>
          <a:p>
            <a:pPr marL="0" indent="0">
              <a:buNone/>
            </a:pPr>
            <a:endParaRPr lang="en-US" dirty="0" smtClean="0">
              <a:solidFill>
                <a:srgbClr val="000000"/>
              </a:solidFill>
            </a:endParaRPr>
          </a:p>
          <a:p>
            <a:pPr marL="0" indent="0">
              <a:buNone/>
            </a:pPr>
            <a:r>
              <a:rPr lang="en-US" dirty="0">
                <a:solidFill>
                  <a:srgbClr val="000000"/>
                </a:solidFill>
              </a:rPr>
              <a:t>You will receive answers to the questions </a:t>
            </a:r>
            <a:r>
              <a:rPr lang="en-US" dirty="0" smtClean="0">
                <a:solidFill>
                  <a:srgbClr val="000000"/>
                </a:solidFill>
              </a:rPr>
              <a:t>after </a:t>
            </a:r>
            <a:r>
              <a:rPr lang="en-US" dirty="0">
                <a:solidFill>
                  <a:srgbClr val="000000"/>
                </a:solidFill>
              </a:rPr>
              <a:t>you complete the post-test at the end of today’s training</a:t>
            </a:r>
            <a:r>
              <a:rPr lang="en-US" dirty="0" smtClean="0">
                <a:solidFill>
                  <a:srgbClr val="000000"/>
                </a:solidFill>
              </a:rPr>
              <a:t>.</a:t>
            </a:r>
            <a:endParaRPr lang="en-US" dirty="0">
              <a:solidFill>
                <a:srgbClr val="000000"/>
              </a:solidFill>
            </a:endParaRPr>
          </a:p>
        </p:txBody>
      </p:sp>
      <p:sp>
        <p:nvSpPr>
          <p:cNvPr id="4"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9</a:t>
            </a:fld>
            <a:endParaRPr lang="en-US" dirty="0"/>
          </a:p>
        </p:txBody>
      </p:sp>
    </p:spTree>
    <p:extLst>
      <p:ext uri="{BB962C8B-B14F-4D97-AF65-F5344CB8AC3E}">
        <p14:creationId xmlns:p14="http://schemas.microsoft.com/office/powerpoint/2010/main" val="353292622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8015" y="1654568"/>
            <a:ext cx="8018475" cy="4420369"/>
          </a:xfrm>
          <a:prstGeom prst="rect">
            <a:avLst/>
          </a:prstGeom>
          <a:solidFill>
            <a:srgbClr val="FFFFFF"/>
          </a:solidFill>
          <a:ln w="57150" cmpd="sng">
            <a:solidFill>
              <a:srgbClr val="F99D1C"/>
            </a:solidFill>
          </a:ln>
          <a:effectLst/>
        </p:spPr>
        <p:style>
          <a:lnRef idx="2">
            <a:schemeClr val="accent2">
              <a:shade val="50000"/>
            </a:schemeClr>
          </a:lnRef>
          <a:fillRef idx="1">
            <a:schemeClr val="accent2"/>
          </a:fillRef>
          <a:effectRef idx="0">
            <a:schemeClr val="accent2"/>
          </a:effectRef>
          <a:fontRef idx="minor">
            <a:schemeClr val="lt1"/>
          </a:fontRef>
        </p:style>
        <p:txBody>
          <a:bodyPr lIns="457200" rIns="274320" rtlCol="0" anchor="ctr"/>
          <a:lstStyle/>
          <a:p>
            <a:r>
              <a:rPr lang="en-US" sz="2800" dirty="0">
                <a:solidFill>
                  <a:srgbClr val="000000"/>
                </a:solidFill>
                <a:latin typeface="Garamond" panose="02020404030301010803" pitchFamily="18" charset="0"/>
              </a:rPr>
              <a:t>During the </a:t>
            </a:r>
            <a:r>
              <a:rPr lang="en-US" sz="2800" dirty="0" smtClean="0">
                <a:solidFill>
                  <a:srgbClr val="000000"/>
                </a:solidFill>
                <a:latin typeface="Garamond" panose="02020404030301010803" pitchFamily="18" charset="0"/>
              </a:rPr>
              <a:t>counseling </a:t>
            </a:r>
            <a:r>
              <a:rPr lang="en-US" sz="2800" dirty="0">
                <a:solidFill>
                  <a:srgbClr val="000000"/>
                </a:solidFill>
                <a:latin typeface="Garamond" panose="02020404030301010803" pitchFamily="18" charset="0"/>
              </a:rPr>
              <a:t>session “Assess client understanding that </a:t>
            </a:r>
            <a:r>
              <a:rPr lang="en-US" sz="2800" b="1" dirty="0">
                <a:solidFill>
                  <a:srgbClr val="000000"/>
                </a:solidFill>
                <a:latin typeface="Garamond" panose="02020404030301010803" pitchFamily="18" charset="0"/>
              </a:rPr>
              <a:t>the protection provided by PrEP is not complete</a:t>
            </a:r>
            <a:r>
              <a:rPr lang="en-US" sz="2800" dirty="0">
                <a:solidFill>
                  <a:srgbClr val="000000"/>
                </a:solidFill>
                <a:latin typeface="Garamond" panose="02020404030301010803" pitchFamily="18" charset="0"/>
              </a:rPr>
              <a:t>, and </a:t>
            </a:r>
            <a:r>
              <a:rPr lang="en-US" sz="2800" b="1" dirty="0">
                <a:solidFill>
                  <a:srgbClr val="000000"/>
                </a:solidFill>
                <a:latin typeface="Garamond" panose="02020404030301010803" pitchFamily="18" charset="0"/>
              </a:rPr>
              <a:t>does not prevent other STIs or unwanted pregnancies</a:t>
            </a:r>
            <a:r>
              <a:rPr lang="en-US" sz="2800" dirty="0">
                <a:solidFill>
                  <a:srgbClr val="000000"/>
                </a:solidFill>
                <a:latin typeface="Garamond" panose="02020404030301010803" pitchFamily="18" charset="0"/>
              </a:rPr>
              <a:t>, and therefore </a:t>
            </a:r>
            <a:r>
              <a:rPr lang="en-US" sz="2800" b="1" dirty="0">
                <a:solidFill>
                  <a:srgbClr val="000000"/>
                </a:solidFill>
                <a:latin typeface="Garamond" panose="02020404030301010803" pitchFamily="18" charset="0"/>
              </a:rPr>
              <a:t>PrEP should be used as part of a package of HIV prevention services</a:t>
            </a:r>
            <a:r>
              <a:rPr lang="en-US" sz="2800" dirty="0">
                <a:solidFill>
                  <a:srgbClr val="000000"/>
                </a:solidFill>
                <a:latin typeface="Garamond" panose="02020404030301010803" pitchFamily="18" charset="0"/>
              </a:rPr>
              <a:t> (inclusive of condoms, lubrication, contraception, risk reduction </a:t>
            </a:r>
            <a:r>
              <a:rPr lang="en-US" sz="2800" dirty="0" smtClean="0">
                <a:solidFill>
                  <a:srgbClr val="000000"/>
                </a:solidFill>
                <a:latin typeface="Garamond" panose="02020404030301010803" pitchFamily="18" charset="0"/>
              </a:rPr>
              <a:t>counseling </a:t>
            </a:r>
            <a:r>
              <a:rPr lang="en-US" sz="2800" dirty="0">
                <a:solidFill>
                  <a:srgbClr val="000000"/>
                </a:solidFill>
                <a:latin typeface="Garamond" panose="02020404030301010803" pitchFamily="18" charset="0"/>
              </a:rPr>
              <a:t>and STI management)</a:t>
            </a:r>
            <a:r>
              <a:rPr lang="en-US" sz="2800" dirty="0" smtClean="0">
                <a:solidFill>
                  <a:srgbClr val="000000"/>
                </a:solidFill>
                <a:latin typeface="Garamond" panose="02020404030301010803" pitchFamily="18" charset="0"/>
              </a:rPr>
              <a:t>.</a:t>
            </a:r>
            <a:r>
              <a:rPr lang="en-US" sz="2000" baseline="30000" dirty="0">
                <a:solidFill>
                  <a:schemeClr val="tx1"/>
                </a:solidFill>
                <a:latin typeface="Garamond"/>
                <a:cs typeface="Garamond"/>
              </a:rPr>
              <a:t> </a:t>
            </a:r>
            <a:r>
              <a:rPr lang="en-US" sz="2000" baseline="30000" dirty="0" smtClean="0">
                <a:solidFill>
                  <a:schemeClr val="tx1"/>
                </a:solidFill>
                <a:latin typeface="Garamond"/>
                <a:cs typeface="Garamond"/>
              </a:rPr>
              <a:t>1</a:t>
            </a:r>
            <a:r>
              <a:rPr lang="en-US" sz="2800" dirty="0" smtClean="0">
                <a:solidFill>
                  <a:srgbClr val="000000"/>
                </a:solidFill>
                <a:latin typeface="Garamond" panose="02020404030301010803" pitchFamily="18" charset="0"/>
              </a:rPr>
              <a:t>”</a:t>
            </a:r>
            <a:endParaRPr lang="en-US" sz="2800" baseline="30000" dirty="0">
              <a:solidFill>
                <a:schemeClr val="tx1"/>
              </a:solidFill>
            </a:endParaRPr>
          </a:p>
        </p:txBody>
      </p:sp>
      <p:sp>
        <p:nvSpPr>
          <p:cNvPr id="2" name="Title 1"/>
          <p:cNvSpPr>
            <a:spLocks noGrp="1"/>
          </p:cNvSpPr>
          <p:nvPr>
            <p:ph type="title"/>
          </p:nvPr>
        </p:nvSpPr>
        <p:spPr/>
        <p:txBody>
          <a:bodyPr/>
          <a:lstStyle/>
          <a:p>
            <a:r>
              <a:rPr lang="en-US" dirty="0" smtClean="0"/>
              <a:t>PrEP</a:t>
            </a:r>
            <a:r>
              <a:rPr lang="en-US" dirty="0"/>
              <a:t> </a:t>
            </a:r>
            <a:r>
              <a:rPr lang="en-US" dirty="0" smtClean="0"/>
              <a:t>Counseling</a:t>
            </a:r>
            <a:endParaRPr lang="en-US" dirty="0"/>
          </a:p>
        </p:txBody>
      </p:sp>
      <p:sp>
        <p:nvSpPr>
          <p:cNvPr id="7" name="Rectangle 6"/>
          <p:cNvSpPr/>
          <p:nvPr/>
        </p:nvSpPr>
        <p:spPr>
          <a:xfrm>
            <a:off x="538014" y="6379674"/>
            <a:ext cx="8018476" cy="338554"/>
          </a:xfrm>
          <a:prstGeom prst="rect">
            <a:avLst/>
          </a:prstGeom>
        </p:spPr>
        <p:txBody>
          <a:bodyPr wrap="square">
            <a:spAutoFit/>
          </a:bodyPr>
          <a:lstStyle/>
          <a:p>
            <a:r>
              <a:rPr lang="en-US" sz="1600" dirty="0" smtClean="0">
                <a:solidFill>
                  <a:schemeClr val="tx1">
                    <a:tint val="75000"/>
                  </a:schemeClr>
                </a:solidFill>
                <a:latin typeface="Garamond" panose="02020404030301010803" pitchFamily="18" charset="0"/>
              </a:rPr>
              <a:t>Source</a:t>
            </a:r>
            <a:r>
              <a:rPr lang="en-US" sz="1600" dirty="0">
                <a:solidFill>
                  <a:schemeClr val="tx1">
                    <a:tint val="75000"/>
                  </a:schemeClr>
                </a:solidFill>
                <a:latin typeface="Garamond" panose="02020404030301010803" pitchFamily="18" charset="0"/>
              </a:rPr>
              <a:t>: From the Southern African Clinician Society Guidelines for Provision of </a:t>
            </a:r>
            <a:r>
              <a:rPr lang="en-US" sz="1600" dirty="0" err="1" smtClean="0">
                <a:solidFill>
                  <a:schemeClr val="tx1">
                    <a:tint val="75000"/>
                  </a:schemeClr>
                </a:solidFill>
                <a:latin typeface="Garamond" panose="02020404030301010803" pitchFamily="18" charset="0"/>
              </a:rPr>
              <a:t>PrEP</a:t>
            </a:r>
            <a:endParaRPr lang="en-US" sz="1600" dirty="0">
              <a:solidFill>
                <a:schemeClr val="tx1">
                  <a:tint val="75000"/>
                </a:schemeClr>
              </a:solidFill>
              <a:latin typeface="Garamond" panose="02020404030301010803" pitchFamily="18" charset="0"/>
            </a:endParaRPr>
          </a:p>
        </p:txBody>
      </p:sp>
      <p:sp>
        <p:nvSpPr>
          <p:cNvPr id="8"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90</a:t>
            </a:fld>
            <a:endParaRPr lang="en-US" dirty="0"/>
          </a:p>
        </p:txBody>
      </p:sp>
    </p:spTree>
    <p:extLst>
      <p:ext uri="{BB962C8B-B14F-4D97-AF65-F5344CB8AC3E}">
        <p14:creationId xmlns:p14="http://schemas.microsoft.com/office/powerpoint/2010/main" val="410579944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a:lnSpc>
                <a:spcPct val="70000"/>
              </a:lnSpc>
            </a:pPr>
            <a:r>
              <a:rPr lang="en-US" sz="4000" dirty="0" smtClean="0"/>
              <a:t>Key Initial Visit Counselling Messaging:</a:t>
            </a:r>
            <a:br>
              <a:rPr lang="en-US" sz="4000" dirty="0" smtClean="0"/>
            </a:br>
            <a:r>
              <a:rPr lang="en-US" sz="4000" b="1" dirty="0" smtClean="0"/>
              <a:t>PrEP Efficacy</a:t>
            </a:r>
            <a:endParaRPr lang="en-US" sz="4000" b="1" dirty="0"/>
          </a:p>
        </p:txBody>
      </p:sp>
      <p:sp>
        <p:nvSpPr>
          <p:cNvPr id="7" name="TextBox 6"/>
          <p:cNvSpPr txBox="1">
            <a:spLocks noChangeArrowheads="1"/>
          </p:cNvSpPr>
          <p:nvPr/>
        </p:nvSpPr>
        <p:spPr bwMode="auto">
          <a:xfrm>
            <a:off x="519690" y="2309758"/>
            <a:ext cx="8167110" cy="892552"/>
          </a:xfrm>
          <a:prstGeom prst="rect">
            <a:avLst/>
          </a:prstGeom>
          <a:solidFill>
            <a:srgbClr val="F99D1C"/>
          </a:solidFill>
          <a:ln>
            <a:noFill/>
          </a:ln>
          <a:extLst/>
        </p:spPr>
        <p:txBody>
          <a:bodyPr wrap="square" anchor="ct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en-US" sz="2600" b="1" dirty="0" smtClean="0">
                <a:solidFill>
                  <a:srgbClr val="FFFFFF"/>
                </a:solidFill>
                <a:latin typeface="Garamond" panose="02020404030301010803" pitchFamily="18" charset="0"/>
              </a:rPr>
              <a:t>PrEP reaches maximum effectiveness after seven daily doses.</a:t>
            </a:r>
            <a:endParaRPr lang="en-US" sz="2600" b="1" dirty="0">
              <a:solidFill>
                <a:srgbClr val="FFFFFF"/>
              </a:solidFill>
              <a:latin typeface="Garamond" panose="02020404030301010803" pitchFamily="18" charset="0"/>
            </a:endParaRPr>
          </a:p>
        </p:txBody>
      </p:sp>
      <p:sp>
        <p:nvSpPr>
          <p:cNvPr id="15" name="TextBox 14"/>
          <p:cNvSpPr txBox="1">
            <a:spLocks noChangeArrowheads="1"/>
          </p:cNvSpPr>
          <p:nvPr/>
        </p:nvSpPr>
        <p:spPr bwMode="auto">
          <a:xfrm>
            <a:off x="500664" y="3349254"/>
            <a:ext cx="8167110" cy="1200329"/>
          </a:xfrm>
          <a:prstGeom prst="rect">
            <a:avLst/>
          </a:prstGeom>
          <a:solidFill>
            <a:srgbClr val="F99D1C"/>
          </a:solidFill>
          <a:ln>
            <a:noFill/>
          </a:ln>
          <a:extLst/>
        </p:spPr>
        <p:txBody>
          <a:bodyPr wrap="square" anchor="ct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en-US" sz="2600" b="1" dirty="0" smtClean="0">
                <a:solidFill>
                  <a:srgbClr val="FFFFFF"/>
                </a:solidFill>
                <a:latin typeface="Garamond" panose="02020404030301010803" pitchFamily="18" charset="0"/>
              </a:rPr>
              <a:t>PrEP does not prevent most sexually transmitted infections other than HIV. </a:t>
            </a:r>
            <a:r>
              <a:rPr lang="en-US" sz="2000" dirty="0" smtClean="0">
                <a:solidFill>
                  <a:srgbClr val="FFFFFF"/>
                </a:solidFill>
                <a:latin typeface="Garamond" panose="02020404030301010803" pitchFamily="18" charset="0"/>
              </a:rPr>
              <a:t>Condoms used with every act of sexual intercourse provides some protection against many of these infections.</a:t>
            </a:r>
            <a:endParaRPr lang="en-US" sz="2000" dirty="0">
              <a:solidFill>
                <a:srgbClr val="FFFFFF"/>
              </a:solidFill>
              <a:latin typeface="Garamond" panose="02020404030301010803" pitchFamily="18" charset="0"/>
            </a:endParaRPr>
          </a:p>
        </p:txBody>
      </p:sp>
      <p:sp>
        <p:nvSpPr>
          <p:cNvPr id="16" name="TextBox 15"/>
          <p:cNvSpPr txBox="1">
            <a:spLocks noChangeArrowheads="1"/>
          </p:cNvSpPr>
          <p:nvPr/>
        </p:nvSpPr>
        <p:spPr bwMode="auto">
          <a:xfrm>
            <a:off x="500664" y="4705673"/>
            <a:ext cx="8167110" cy="800219"/>
          </a:xfrm>
          <a:prstGeom prst="rect">
            <a:avLst/>
          </a:prstGeom>
          <a:solidFill>
            <a:srgbClr val="F99D1C"/>
          </a:solidFill>
          <a:ln>
            <a:noFill/>
          </a:ln>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en-US" sz="2600" b="1" dirty="0" smtClean="0">
                <a:solidFill>
                  <a:srgbClr val="FFFFFF"/>
                </a:solidFill>
                <a:latin typeface="Garamond" panose="02020404030301010803" pitchFamily="18" charset="0"/>
              </a:rPr>
              <a:t>PrEP does not prevent pregnancy. </a:t>
            </a:r>
            <a:r>
              <a:rPr lang="en-US" sz="2000" dirty="0" smtClean="0">
                <a:solidFill>
                  <a:srgbClr val="FFFFFF"/>
                </a:solidFill>
                <a:latin typeface="Garamond" panose="02020404030301010803" pitchFamily="18" charset="0"/>
              </a:rPr>
              <a:t>Use effective contraception unless you want pregnancy.</a:t>
            </a:r>
            <a:endParaRPr lang="en-US" sz="2000" dirty="0">
              <a:solidFill>
                <a:srgbClr val="FFFFFF"/>
              </a:solidFill>
              <a:latin typeface="Garamond" panose="02020404030301010803" pitchFamily="18" charset="0"/>
            </a:endParaRPr>
          </a:p>
        </p:txBody>
      </p:sp>
      <p:sp>
        <p:nvSpPr>
          <p:cNvPr id="17" name="TextBox 16"/>
          <p:cNvSpPr txBox="1">
            <a:spLocks noChangeArrowheads="1"/>
          </p:cNvSpPr>
          <p:nvPr/>
        </p:nvSpPr>
        <p:spPr bwMode="auto">
          <a:xfrm>
            <a:off x="500664" y="5655222"/>
            <a:ext cx="8167110" cy="492443"/>
          </a:xfrm>
          <a:prstGeom prst="rect">
            <a:avLst/>
          </a:prstGeom>
          <a:solidFill>
            <a:srgbClr val="F99D1C"/>
          </a:solidFill>
          <a:ln>
            <a:noFill/>
          </a:ln>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en-US" sz="2600" b="1" dirty="0" smtClean="0">
                <a:solidFill>
                  <a:srgbClr val="FFFFFF"/>
                </a:solidFill>
                <a:latin typeface="Garamond" panose="02020404030301010803" pitchFamily="18" charset="0"/>
              </a:rPr>
              <a:t>PrEP is safe.</a:t>
            </a:r>
            <a:endParaRPr lang="en-US" sz="2600" b="1" dirty="0">
              <a:solidFill>
                <a:srgbClr val="FFFFFF"/>
              </a:solidFill>
              <a:latin typeface="Garamond" panose="02020404030301010803" pitchFamily="18" charset="0"/>
            </a:endParaRPr>
          </a:p>
        </p:txBody>
      </p:sp>
      <p:sp>
        <p:nvSpPr>
          <p:cNvPr id="2" name="TextBox 1"/>
          <p:cNvSpPr txBox="1"/>
          <p:nvPr/>
        </p:nvSpPr>
        <p:spPr>
          <a:xfrm>
            <a:off x="538716" y="1666250"/>
            <a:ext cx="8148084" cy="492443"/>
          </a:xfrm>
          <a:prstGeom prst="rect">
            <a:avLst/>
          </a:prstGeom>
          <a:solidFill>
            <a:srgbClr val="F99D1C"/>
          </a:solidFill>
        </p:spPr>
        <p:txBody>
          <a:bodyPr wrap="square" rtlCol="0" anchor="ctr">
            <a:spAutoFit/>
          </a:bodyPr>
          <a:lstStyle/>
          <a:p>
            <a:r>
              <a:rPr lang="en-US" sz="2600" b="1" dirty="0" smtClean="0">
                <a:solidFill>
                  <a:srgbClr val="FFFFFF"/>
                </a:solidFill>
                <a:latin typeface="Garamond" panose="02020404030301010803" pitchFamily="18" charset="0"/>
              </a:rPr>
              <a:t>PrEP works when taken!</a:t>
            </a:r>
            <a:endParaRPr lang="en-US" sz="2600" b="1" dirty="0">
              <a:solidFill>
                <a:srgbClr val="FFFFFF"/>
              </a:solidFill>
              <a:latin typeface="Garamond" panose="02020404030301010803" pitchFamily="18" charset="0"/>
            </a:endParaRPr>
          </a:p>
        </p:txBody>
      </p:sp>
      <p:sp>
        <p:nvSpPr>
          <p:cNvPr id="10"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91</a:t>
            </a:fld>
            <a:endParaRPr lang="en-US" dirty="0"/>
          </a:p>
        </p:txBody>
      </p:sp>
    </p:spTree>
    <p:extLst>
      <p:ext uri="{BB962C8B-B14F-4D97-AF65-F5344CB8AC3E}">
        <p14:creationId xmlns:p14="http://schemas.microsoft.com/office/powerpoint/2010/main" val="83082956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a:lnSpc>
                <a:spcPct val="70000"/>
              </a:lnSpc>
            </a:pPr>
            <a:r>
              <a:rPr lang="en-US" sz="4000" dirty="0" smtClean="0"/>
              <a:t>Key Initial Visit Counselling Messaging:</a:t>
            </a:r>
            <a:br>
              <a:rPr lang="en-US" sz="4000" dirty="0" smtClean="0"/>
            </a:br>
            <a:r>
              <a:rPr lang="en-US" sz="4000" b="1" dirty="0" smtClean="0"/>
              <a:t>Supporting Adherence</a:t>
            </a:r>
            <a:endParaRPr lang="en-US" sz="4000" b="1" dirty="0"/>
          </a:p>
        </p:txBody>
      </p:sp>
      <p:sp>
        <p:nvSpPr>
          <p:cNvPr id="7" name="TextBox 6"/>
          <p:cNvSpPr txBox="1">
            <a:spLocks noChangeArrowheads="1"/>
          </p:cNvSpPr>
          <p:nvPr/>
        </p:nvSpPr>
        <p:spPr bwMode="auto">
          <a:xfrm>
            <a:off x="518318" y="1551306"/>
            <a:ext cx="8167110" cy="1200329"/>
          </a:xfrm>
          <a:prstGeom prst="rect">
            <a:avLst/>
          </a:prstGeom>
          <a:solidFill>
            <a:srgbClr val="F99D1C"/>
          </a:solidFill>
          <a:ln>
            <a:noFill/>
          </a:ln>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en-US" b="1" dirty="0" smtClean="0">
                <a:solidFill>
                  <a:srgbClr val="FFFFFF"/>
                </a:solidFill>
                <a:latin typeface="Garamond" panose="02020404030301010803" pitchFamily="18" charset="0"/>
              </a:rPr>
              <a:t>Taking PrEP each day is easiest if you make taking the tablets a daily habit, linked to something else that you do every day without fail.</a:t>
            </a:r>
            <a:endParaRPr lang="en-US" b="1" dirty="0">
              <a:solidFill>
                <a:srgbClr val="FFFFFF"/>
              </a:solidFill>
              <a:latin typeface="Garamond" panose="02020404030301010803" pitchFamily="18" charset="0"/>
            </a:endParaRPr>
          </a:p>
        </p:txBody>
      </p:sp>
      <p:sp>
        <p:nvSpPr>
          <p:cNvPr id="8" name="TextBox 7"/>
          <p:cNvSpPr txBox="1">
            <a:spLocks noChangeArrowheads="1"/>
          </p:cNvSpPr>
          <p:nvPr/>
        </p:nvSpPr>
        <p:spPr bwMode="auto">
          <a:xfrm>
            <a:off x="519690" y="2936874"/>
            <a:ext cx="8167110" cy="461665"/>
          </a:xfrm>
          <a:prstGeom prst="rect">
            <a:avLst/>
          </a:prstGeom>
          <a:solidFill>
            <a:srgbClr val="F99D1C"/>
          </a:solidFill>
          <a:ln>
            <a:noFill/>
          </a:ln>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en-US" b="1" dirty="0" smtClean="0">
                <a:solidFill>
                  <a:srgbClr val="FFFFFF"/>
                </a:solidFill>
                <a:latin typeface="Garamond" panose="02020404030301010803" pitchFamily="18" charset="0"/>
              </a:rPr>
              <a:t>If you forget to take a tablet, take it as soon as you remember.</a:t>
            </a:r>
            <a:endParaRPr lang="en-US" b="1" dirty="0">
              <a:solidFill>
                <a:srgbClr val="FFFFFF"/>
              </a:solidFill>
              <a:latin typeface="Garamond" panose="02020404030301010803" pitchFamily="18" charset="0"/>
            </a:endParaRPr>
          </a:p>
        </p:txBody>
      </p:sp>
      <p:sp>
        <p:nvSpPr>
          <p:cNvPr id="9" name="TextBox 8"/>
          <p:cNvSpPr txBox="1">
            <a:spLocks noChangeArrowheads="1"/>
          </p:cNvSpPr>
          <p:nvPr/>
        </p:nvSpPr>
        <p:spPr bwMode="auto">
          <a:xfrm>
            <a:off x="519690" y="3558884"/>
            <a:ext cx="8167110" cy="830997"/>
          </a:xfrm>
          <a:prstGeom prst="rect">
            <a:avLst/>
          </a:prstGeom>
          <a:solidFill>
            <a:srgbClr val="F99D1C"/>
          </a:solidFill>
          <a:ln>
            <a:noFill/>
          </a:ln>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en-US" b="1" dirty="0" smtClean="0">
                <a:solidFill>
                  <a:srgbClr val="FFFFFF"/>
                </a:solidFill>
                <a:latin typeface="Garamond" panose="02020404030301010803" pitchFamily="18" charset="0"/>
              </a:rPr>
              <a:t>PrEP tablets can be taken any time of day, with food or without food.</a:t>
            </a:r>
            <a:endParaRPr lang="en-US" b="1" dirty="0">
              <a:solidFill>
                <a:srgbClr val="FFFFFF"/>
              </a:solidFill>
              <a:latin typeface="Garamond" panose="02020404030301010803" pitchFamily="18" charset="0"/>
            </a:endParaRPr>
          </a:p>
        </p:txBody>
      </p:sp>
      <p:sp>
        <p:nvSpPr>
          <p:cNvPr id="10" name="TextBox 9"/>
          <p:cNvSpPr txBox="1">
            <a:spLocks noChangeArrowheads="1"/>
          </p:cNvSpPr>
          <p:nvPr/>
        </p:nvSpPr>
        <p:spPr bwMode="auto">
          <a:xfrm>
            <a:off x="519690" y="4612366"/>
            <a:ext cx="8167110" cy="1446550"/>
          </a:xfrm>
          <a:prstGeom prst="rect">
            <a:avLst/>
          </a:prstGeom>
          <a:solidFill>
            <a:srgbClr val="F99D1C"/>
          </a:solidFill>
          <a:ln>
            <a:noFill/>
          </a:ln>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en-US" b="1" dirty="0" smtClean="0">
                <a:solidFill>
                  <a:srgbClr val="FFFFFF"/>
                </a:solidFill>
                <a:latin typeface="Garamond" panose="02020404030301010803" pitchFamily="18" charset="0"/>
              </a:rPr>
              <a:t>PrEP is safe and effective even if you are taking hormonal contraceptives, sex hormones or non-prescription drugs. </a:t>
            </a:r>
          </a:p>
          <a:p>
            <a:pPr marL="342900" indent="-342900">
              <a:buFont typeface="Arial" panose="020B0604020202020204" pitchFamily="34" charset="0"/>
              <a:buChar char="•"/>
            </a:pPr>
            <a:r>
              <a:rPr lang="en-US" sz="2000" dirty="0" smtClean="0">
                <a:solidFill>
                  <a:srgbClr val="FFFFFF"/>
                </a:solidFill>
                <a:latin typeface="Garamond" panose="02020404030301010803" pitchFamily="18" charset="0"/>
              </a:rPr>
              <a:t>Drinking alcohol will not affect the safety or effectiveness of </a:t>
            </a:r>
            <a:r>
              <a:rPr lang="en-US" sz="2000" dirty="0" err="1" smtClean="0">
                <a:solidFill>
                  <a:srgbClr val="FFFFFF"/>
                </a:solidFill>
                <a:latin typeface="Garamond" panose="02020404030301010803" pitchFamily="18" charset="0"/>
              </a:rPr>
              <a:t>PrEP.</a:t>
            </a:r>
            <a:r>
              <a:rPr lang="en-US" sz="2000" dirty="0" smtClean="0">
                <a:solidFill>
                  <a:srgbClr val="FFFFFF"/>
                </a:solidFill>
                <a:latin typeface="Garamond" panose="02020404030301010803" pitchFamily="18" charset="0"/>
              </a:rPr>
              <a:t> But drinking alcohol could make you forget to take the PrEP tablets.</a:t>
            </a:r>
            <a:endParaRPr lang="en-US" sz="2000" dirty="0">
              <a:solidFill>
                <a:srgbClr val="FFFFFF"/>
              </a:solidFill>
              <a:latin typeface="Garamond" panose="02020404030301010803" pitchFamily="18" charset="0"/>
            </a:endParaRPr>
          </a:p>
        </p:txBody>
      </p:sp>
      <p:sp>
        <p:nvSpPr>
          <p:cNvPr id="11"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92</a:t>
            </a:fld>
            <a:endParaRPr lang="en-US" dirty="0"/>
          </a:p>
        </p:txBody>
      </p:sp>
    </p:spTree>
    <p:extLst>
      <p:ext uri="{BB962C8B-B14F-4D97-AF65-F5344CB8AC3E}">
        <p14:creationId xmlns:p14="http://schemas.microsoft.com/office/powerpoint/2010/main" val="188198114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Small Group Brainstorm </a:t>
            </a:r>
          </a:p>
        </p:txBody>
      </p:sp>
      <p:sp>
        <p:nvSpPr>
          <p:cNvPr id="3" name="Content Placeholder 2"/>
          <p:cNvSpPr>
            <a:spLocks noGrp="1"/>
          </p:cNvSpPr>
          <p:nvPr>
            <p:ph sz="quarter" idx="10"/>
          </p:nvPr>
        </p:nvSpPr>
        <p:spPr/>
        <p:txBody>
          <a:bodyPr>
            <a:normAutofit fontScale="92500" lnSpcReduction="20000"/>
          </a:bodyPr>
          <a:lstStyle/>
          <a:p>
            <a:pPr lvl="0"/>
            <a:r>
              <a:rPr lang="en-US" dirty="0">
                <a:solidFill>
                  <a:schemeClr val="tx1"/>
                </a:solidFill>
              </a:rPr>
              <a:t>Close your participant manuals. </a:t>
            </a:r>
            <a:endParaRPr lang="en-US" sz="2800" dirty="0">
              <a:solidFill>
                <a:schemeClr val="tx1"/>
              </a:solidFill>
            </a:endParaRPr>
          </a:p>
          <a:p>
            <a:pPr lvl="0"/>
            <a:r>
              <a:rPr lang="en-US" dirty="0">
                <a:solidFill>
                  <a:schemeClr val="tx1"/>
                </a:solidFill>
              </a:rPr>
              <a:t>With your small group, you will brainstorm one of these questions:</a:t>
            </a:r>
            <a:endParaRPr lang="en-US" sz="2800" dirty="0">
              <a:solidFill>
                <a:schemeClr val="tx1"/>
              </a:solidFill>
            </a:endParaRPr>
          </a:p>
          <a:p>
            <a:pPr lvl="1"/>
            <a:r>
              <a:rPr lang="en-US" dirty="0">
                <a:solidFill>
                  <a:schemeClr val="tx1"/>
                </a:solidFill>
              </a:rPr>
              <a:t>1) What are some common reasons for low adherence? Remember to include individual, medication, and structural reasons.</a:t>
            </a:r>
            <a:endParaRPr lang="en-US" sz="2400" dirty="0">
              <a:solidFill>
                <a:schemeClr val="tx1"/>
              </a:solidFill>
            </a:endParaRPr>
          </a:p>
          <a:p>
            <a:pPr lvl="1"/>
            <a:r>
              <a:rPr lang="en-US" dirty="0">
                <a:solidFill>
                  <a:schemeClr val="tx1"/>
                </a:solidFill>
              </a:rPr>
              <a:t>2) What can providers do in order to promote and support adherence? Include counseling and programmatic strategies.</a:t>
            </a:r>
            <a:endParaRPr lang="en-US" sz="2400" dirty="0">
              <a:solidFill>
                <a:schemeClr val="tx1"/>
              </a:solidFill>
            </a:endParaRPr>
          </a:p>
          <a:p>
            <a:pPr lvl="0"/>
            <a:r>
              <a:rPr lang="en-US" dirty="0">
                <a:solidFill>
                  <a:schemeClr val="tx1"/>
                </a:solidFill>
              </a:rPr>
              <a:t>Choose one group member to record your questions on a sheet of notebook paper.</a:t>
            </a:r>
            <a:endParaRPr lang="en-US" sz="2800" dirty="0">
              <a:solidFill>
                <a:schemeClr val="tx1"/>
              </a:solidFill>
            </a:endParaRPr>
          </a:p>
          <a:p>
            <a:pPr lvl="0"/>
            <a:r>
              <a:rPr lang="en-US" dirty="0">
                <a:solidFill>
                  <a:schemeClr val="tx1"/>
                </a:solidFill>
              </a:rPr>
              <a:t>You will have 10 minutes to work.</a:t>
            </a:r>
            <a:endParaRPr lang="en-US" sz="2800" dirty="0">
              <a:solidFill>
                <a:schemeClr val="tx1"/>
              </a:solidFill>
            </a:endParaRPr>
          </a:p>
          <a:p>
            <a:pPr>
              <a:buFont typeface="Arial"/>
              <a:buChar char="•"/>
            </a:pPr>
            <a:endParaRPr lang="en-US" dirty="0"/>
          </a:p>
        </p:txBody>
      </p:sp>
      <p:sp>
        <p:nvSpPr>
          <p:cNvPr id="5"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93</a:t>
            </a:fld>
            <a:endParaRPr lang="en-US" dirty="0"/>
          </a:p>
        </p:txBody>
      </p:sp>
    </p:spTree>
    <p:extLst>
      <p:ext uri="{BB962C8B-B14F-4D97-AF65-F5344CB8AC3E}">
        <p14:creationId xmlns:p14="http://schemas.microsoft.com/office/powerpoint/2010/main" val="15551698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70000"/>
              </a:lnSpc>
            </a:pPr>
            <a:r>
              <a:rPr lang="en-US" sz="3900" dirty="0" smtClean="0"/>
              <a:t>Common Reasons </a:t>
            </a:r>
            <a:r>
              <a:rPr lang="en-US" sz="3900" dirty="0"/>
              <a:t>for </a:t>
            </a:r>
            <a:r>
              <a:rPr lang="en-US" sz="3900" dirty="0" smtClean="0"/>
              <a:t/>
            </a:r>
            <a:br>
              <a:rPr lang="en-US" sz="3900" dirty="0" smtClean="0"/>
            </a:br>
            <a:r>
              <a:rPr lang="en-US" sz="3900" dirty="0" smtClean="0"/>
              <a:t>Low Adherence to ART </a:t>
            </a:r>
            <a:endParaRPr lang="en-US" sz="3900" dirty="0"/>
          </a:p>
        </p:txBody>
      </p:sp>
      <p:graphicFrame>
        <p:nvGraphicFramePr>
          <p:cNvPr id="6" name="Diagram 5"/>
          <p:cNvGraphicFramePr/>
          <p:nvPr>
            <p:extLst>
              <p:ext uri="{D42A27DB-BD31-4B8C-83A1-F6EECF244321}">
                <p14:modId xmlns:p14="http://schemas.microsoft.com/office/powerpoint/2010/main" val="1894099885"/>
              </p:ext>
            </p:extLst>
          </p:nvPr>
        </p:nvGraphicFramePr>
        <p:xfrm>
          <a:off x="556252" y="1460310"/>
          <a:ext cx="8230776" cy="48598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94</a:t>
            </a:fld>
            <a:endParaRPr lang="en-US" dirty="0"/>
          </a:p>
        </p:txBody>
      </p:sp>
    </p:spTree>
    <p:extLst>
      <p:ext uri="{BB962C8B-B14F-4D97-AF65-F5344CB8AC3E}">
        <p14:creationId xmlns:p14="http://schemas.microsoft.com/office/powerpoint/2010/main" val="161687807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80000"/>
              </a:lnSpc>
            </a:pPr>
            <a:r>
              <a:rPr lang="en-US" sz="3900" dirty="0" smtClean="0"/>
              <a:t>Understanding Voluntary vs. Involuntary Non-Adherence</a:t>
            </a:r>
            <a:endParaRPr lang="en-US" sz="3900" dirty="0"/>
          </a:p>
        </p:txBody>
      </p:sp>
      <p:graphicFrame>
        <p:nvGraphicFramePr>
          <p:cNvPr id="7" name="Table 6"/>
          <p:cNvGraphicFramePr>
            <a:graphicFrameLocks noGrp="1"/>
          </p:cNvGraphicFramePr>
          <p:nvPr>
            <p:extLst>
              <p:ext uri="{D42A27DB-BD31-4B8C-83A1-F6EECF244321}">
                <p14:modId xmlns:p14="http://schemas.microsoft.com/office/powerpoint/2010/main" val="178291616"/>
              </p:ext>
            </p:extLst>
          </p:nvPr>
        </p:nvGraphicFramePr>
        <p:xfrm>
          <a:off x="543552" y="1798320"/>
          <a:ext cx="8242782" cy="4198443"/>
        </p:xfrm>
        <a:graphic>
          <a:graphicData uri="http://schemas.openxmlformats.org/drawingml/2006/table">
            <a:tbl>
              <a:tblPr firstRow="1" bandRow="1">
                <a:tableStyleId>{5C22544A-7EE6-4342-B048-85BDC9FD1C3A}</a:tableStyleId>
              </a:tblPr>
              <a:tblGrid>
                <a:gridCol w="4121391">
                  <a:extLst>
                    <a:ext uri="{9D8B030D-6E8A-4147-A177-3AD203B41FA5}">
                      <a16:colId xmlns:a16="http://schemas.microsoft.com/office/drawing/2014/main" val="20000"/>
                    </a:ext>
                  </a:extLst>
                </a:gridCol>
                <a:gridCol w="4121391">
                  <a:extLst>
                    <a:ext uri="{9D8B030D-6E8A-4147-A177-3AD203B41FA5}">
                      <a16:colId xmlns:a16="http://schemas.microsoft.com/office/drawing/2014/main" val="20001"/>
                    </a:ext>
                  </a:extLst>
                </a:gridCol>
              </a:tblGrid>
              <a:tr h="723703">
                <a:tc>
                  <a:txBody>
                    <a:bodyPr/>
                    <a:lstStyle/>
                    <a:p>
                      <a:pPr algn="ctr"/>
                      <a:r>
                        <a:rPr lang="en-US" sz="2200" dirty="0" smtClean="0">
                          <a:latin typeface="Garamond"/>
                          <a:cs typeface="Garamond"/>
                        </a:rPr>
                        <a:t>Voluntary Non-Adherence</a:t>
                      </a:r>
                      <a:endParaRPr lang="en-US" sz="2200" dirty="0">
                        <a:latin typeface="Garamond"/>
                        <a:cs typeface="Garamond"/>
                      </a:endParaRPr>
                    </a:p>
                  </a:txBody>
                  <a:tcPr/>
                </a:tc>
                <a:tc>
                  <a:txBody>
                    <a:bodyPr/>
                    <a:lstStyle/>
                    <a:p>
                      <a:pPr algn="ctr"/>
                      <a:r>
                        <a:rPr lang="en-US" sz="2200" dirty="0" smtClean="0">
                          <a:latin typeface="Garamond"/>
                          <a:cs typeface="Garamond"/>
                        </a:rPr>
                        <a:t>Involuntary</a:t>
                      </a:r>
                      <a:r>
                        <a:rPr lang="en-US" sz="2200" baseline="0" dirty="0" smtClean="0">
                          <a:latin typeface="Garamond"/>
                          <a:cs typeface="Garamond"/>
                        </a:rPr>
                        <a:t> Non-Adherence</a:t>
                      </a:r>
                      <a:endParaRPr lang="en-US" sz="2200" dirty="0">
                        <a:latin typeface="Garamond"/>
                        <a:cs typeface="Garamond"/>
                      </a:endParaRPr>
                    </a:p>
                  </a:txBody>
                  <a:tcPr/>
                </a:tc>
                <a:extLst>
                  <a:ext uri="{0D108BD9-81ED-4DB2-BD59-A6C34878D82A}">
                    <a16:rowId xmlns:a16="http://schemas.microsoft.com/office/drawing/2014/main" val="10000"/>
                  </a:ext>
                </a:extLst>
              </a:tr>
              <a:tr h="3474740">
                <a:tc>
                  <a:txBody>
                    <a:bodyPr/>
                    <a:lstStyle/>
                    <a:p>
                      <a:pPr marL="285750" indent="-285750">
                        <a:buFont typeface="Arial"/>
                        <a:buChar char="•"/>
                      </a:pPr>
                      <a:r>
                        <a:rPr lang="en-US" sz="2000" dirty="0" smtClean="0">
                          <a:latin typeface="Garamond"/>
                          <a:cs typeface="Garamond"/>
                        </a:rPr>
                        <a:t>Not convinced PrEP is needed</a:t>
                      </a:r>
                    </a:p>
                    <a:p>
                      <a:pPr marL="285750" indent="-285750">
                        <a:buFont typeface="Arial"/>
                        <a:buChar char="•"/>
                      </a:pPr>
                      <a:r>
                        <a:rPr lang="en-US" sz="2000" dirty="0" smtClean="0">
                          <a:latin typeface="Garamond"/>
                          <a:cs typeface="Garamond"/>
                        </a:rPr>
                        <a:t>Does not believe PrEP</a:t>
                      </a:r>
                      <a:r>
                        <a:rPr lang="en-US" sz="2000" baseline="0" dirty="0" smtClean="0">
                          <a:latin typeface="Garamond"/>
                          <a:cs typeface="Garamond"/>
                        </a:rPr>
                        <a:t> works or is working</a:t>
                      </a:r>
                    </a:p>
                    <a:p>
                      <a:pPr marL="285750" indent="-285750">
                        <a:buFont typeface="Arial"/>
                        <a:buChar char="•"/>
                      </a:pPr>
                      <a:r>
                        <a:rPr lang="en-US" sz="2000" baseline="0" dirty="0" smtClean="0">
                          <a:latin typeface="Garamond"/>
                          <a:cs typeface="Garamond"/>
                        </a:rPr>
                        <a:t>Does not like taking pills</a:t>
                      </a:r>
                    </a:p>
                    <a:p>
                      <a:pPr marL="285750" indent="-285750">
                        <a:buFont typeface="Arial"/>
                        <a:buChar char="•"/>
                      </a:pPr>
                      <a:r>
                        <a:rPr lang="en-US" sz="2000" baseline="0" dirty="0" smtClean="0">
                          <a:latin typeface="Garamond"/>
                          <a:cs typeface="Garamond"/>
                        </a:rPr>
                        <a:t>Has </a:t>
                      </a:r>
                      <a:r>
                        <a:rPr lang="en-US" sz="2000" baseline="0" dirty="0" smtClean="0">
                          <a:solidFill>
                            <a:srgbClr val="000000"/>
                          </a:solidFill>
                          <a:latin typeface="Garamond"/>
                          <a:cs typeface="Garamond"/>
                        </a:rPr>
                        <a:t>experienced side-effects; wishes to avoid side effects</a:t>
                      </a:r>
                    </a:p>
                    <a:p>
                      <a:pPr marL="285750" indent="-285750">
                        <a:buFont typeface="Arial"/>
                        <a:buChar char="•"/>
                      </a:pPr>
                      <a:r>
                        <a:rPr lang="en-US" sz="2000" baseline="0" dirty="0" smtClean="0">
                          <a:latin typeface="Garamond"/>
                          <a:cs typeface="Garamond"/>
                        </a:rPr>
                        <a:t>Has experienced stigma while taking PrEP</a:t>
                      </a:r>
                      <a:endParaRPr lang="en-US" sz="2000" dirty="0">
                        <a:latin typeface="Garamond"/>
                        <a:cs typeface="Garamond"/>
                      </a:endParaRPr>
                    </a:p>
                  </a:txBody>
                  <a:tcPr/>
                </a:tc>
                <a:tc>
                  <a:txBody>
                    <a:bodyPr/>
                    <a:lstStyle/>
                    <a:p>
                      <a:pPr marL="285750" indent="-285750">
                        <a:buFont typeface="Arial"/>
                        <a:buChar char="•"/>
                      </a:pPr>
                      <a:r>
                        <a:rPr lang="en-US" sz="2000" dirty="0" smtClean="0">
                          <a:latin typeface="Garamond"/>
                          <a:cs typeface="Garamond"/>
                        </a:rPr>
                        <a:t>Forgot to take pill</a:t>
                      </a:r>
                    </a:p>
                    <a:p>
                      <a:pPr marL="285750" indent="-285750">
                        <a:buFont typeface="Arial"/>
                        <a:buChar char="•"/>
                      </a:pPr>
                      <a:r>
                        <a:rPr lang="en-US" sz="2000" dirty="0" smtClean="0">
                          <a:latin typeface="Garamond"/>
                          <a:cs typeface="Garamond"/>
                        </a:rPr>
                        <a:t>Forgot to refill prescription</a:t>
                      </a:r>
                    </a:p>
                    <a:p>
                      <a:pPr marL="285750" indent="-285750">
                        <a:buFont typeface="Arial"/>
                        <a:buChar char="•"/>
                      </a:pPr>
                      <a:r>
                        <a:rPr lang="en-US" sz="2000" dirty="0" smtClean="0">
                          <a:latin typeface="Garamond"/>
                          <a:cs typeface="Garamond"/>
                        </a:rPr>
                        <a:t>Has</a:t>
                      </a:r>
                      <a:r>
                        <a:rPr lang="en-US" sz="2000" baseline="0" dirty="0" smtClean="0">
                          <a:latin typeface="Garamond"/>
                          <a:cs typeface="Garamond"/>
                        </a:rPr>
                        <a:t> competing priorities (e.g. employment, child care)</a:t>
                      </a:r>
                    </a:p>
                    <a:p>
                      <a:pPr marL="285750" indent="-285750">
                        <a:buFont typeface="Arial"/>
                        <a:buChar char="•"/>
                      </a:pPr>
                      <a:r>
                        <a:rPr lang="en-US" sz="2000" dirty="0" smtClean="0">
                          <a:latin typeface="Garamond"/>
                          <a:cs typeface="Garamond"/>
                        </a:rPr>
                        <a:t>Has</a:t>
                      </a:r>
                      <a:r>
                        <a:rPr lang="en-US" sz="2000" baseline="0" dirty="0" smtClean="0">
                          <a:latin typeface="Garamond"/>
                          <a:cs typeface="Garamond"/>
                        </a:rPr>
                        <a:t> difficulty with personal organization and scheduling</a:t>
                      </a:r>
                    </a:p>
                    <a:p>
                      <a:pPr marL="285750" indent="-285750">
                        <a:buFont typeface="Arial"/>
                        <a:buChar char="•"/>
                      </a:pPr>
                      <a:r>
                        <a:rPr lang="en-US" sz="2000" baseline="0" dirty="0" smtClean="0">
                          <a:latin typeface="Garamond"/>
                          <a:cs typeface="Garamond"/>
                        </a:rPr>
                        <a:t>Affected by depression or other </a:t>
                      </a:r>
                      <a:r>
                        <a:rPr lang="en-US" sz="2000" baseline="0" dirty="0" smtClean="0">
                          <a:solidFill>
                            <a:schemeClr val="tx1"/>
                          </a:solidFill>
                          <a:latin typeface="Garamond"/>
                          <a:cs typeface="Garamond"/>
                        </a:rPr>
                        <a:t>unaddressed mental </a:t>
                      </a:r>
                      <a:r>
                        <a:rPr lang="en-US" sz="2000" baseline="0" dirty="0" smtClean="0">
                          <a:latin typeface="Garamond"/>
                          <a:cs typeface="Garamond"/>
                        </a:rPr>
                        <a:t>illness</a:t>
                      </a:r>
                    </a:p>
                    <a:p>
                      <a:pPr marL="285750" indent="-285750">
                        <a:buFont typeface="Arial"/>
                        <a:buChar char="•"/>
                      </a:pPr>
                      <a:r>
                        <a:rPr lang="en-US" sz="2000" baseline="0" dirty="0" smtClean="0">
                          <a:latin typeface="Garamond"/>
                          <a:cs typeface="Garamond"/>
                        </a:rPr>
                        <a:t>Can not afford PrEP (in settings where clients pay for PrEP services)</a:t>
                      </a:r>
                    </a:p>
                  </a:txBody>
                  <a:tcPr/>
                </a:tc>
                <a:extLst>
                  <a:ext uri="{0D108BD9-81ED-4DB2-BD59-A6C34878D82A}">
                    <a16:rowId xmlns:a16="http://schemas.microsoft.com/office/drawing/2014/main" val="10001"/>
                  </a:ext>
                </a:extLst>
              </a:tr>
            </a:tbl>
          </a:graphicData>
        </a:graphic>
      </p:graphicFrame>
      <p:sp>
        <p:nvSpPr>
          <p:cNvPr id="8"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95</a:t>
            </a:fld>
            <a:endParaRPr lang="en-US" dirty="0"/>
          </a:p>
        </p:txBody>
      </p:sp>
    </p:spTree>
    <p:extLst>
      <p:ext uri="{BB962C8B-B14F-4D97-AF65-F5344CB8AC3E}">
        <p14:creationId xmlns:p14="http://schemas.microsoft.com/office/powerpoint/2010/main" val="181679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80000"/>
              </a:lnSpc>
            </a:pPr>
            <a:r>
              <a:rPr lang="en-US" sz="3900" dirty="0" smtClean="0"/>
              <a:t>Understanding Voluntary vs. Involuntary Non-Adherence, cont.</a:t>
            </a:r>
            <a:endParaRPr lang="en-US" sz="3900" dirty="0"/>
          </a:p>
        </p:txBody>
      </p:sp>
      <p:graphicFrame>
        <p:nvGraphicFramePr>
          <p:cNvPr id="7" name="Table 6"/>
          <p:cNvGraphicFramePr>
            <a:graphicFrameLocks noGrp="1"/>
          </p:cNvGraphicFramePr>
          <p:nvPr>
            <p:extLst>
              <p:ext uri="{D42A27DB-BD31-4B8C-83A1-F6EECF244321}">
                <p14:modId xmlns:p14="http://schemas.microsoft.com/office/powerpoint/2010/main" val="767661197"/>
              </p:ext>
            </p:extLst>
          </p:nvPr>
        </p:nvGraphicFramePr>
        <p:xfrm>
          <a:off x="543552" y="1798320"/>
          <a:ext cx="8242782" cy="4198443"/>
        </p:xfrm>
        <a:graphic>
          <a:graphicData uri="http://schemas.openxmlformats.org/drawingml/2006/table">
            <a:tbl>
              <a:tblPr firstRow="1" bandRow="1">
                <a:tableStyleId>{5C22544A-7EE6-4342-B048-85BDC9FD1C3A}</a:tableStyleId>
              </a:tblPr>
              <a:tblGrid>
                <a:gridCol w="4121391">
                  <a:extLst>
                    <a:ext uri="{9D8B030D-6E8A-4147-A177-3AD203B41FA5}">
                      <a16:colId xmlns:a16="http://schemas.microsoft.com/office/drawing/2014/main" val="20000"/>
                    </a:ext>
                  </a:extLst>
                </a:gridCol>
                <a:gridCol w="4121391">
                  <a:extLst>
                    <a:ext uri="{9D8B030D-6E8A-4147-A177-3AD203B41FA5}">
                      <a16:colId xmlns:a16="http://schemas.microsoft.com/office/drawing/2014/main" val="20001"/>
                    </a:ext>
                  </a:extLst>
                </a:gridCol>
              </a:tblGrid>
              <a:tr h="723703">
                <a:tc>
                  <a:txBody>
                    <a:bodyPr/>
                    <a:lstStyle/>
                    <a:p>
                      <a:pPr algn="ctr"/>
                      <a:r>
                        <a:rPr lang="en-US" sz="2200" dirty="0" smtClean="0">
                          <a:latin typeface="Garamond"/>
                          <a:cs typeface="Garamond"/>
                        </a:rPr>
                        <a:t>Voluntary Non-Adherence</a:t>
                      </a:r>
                      <a:endParaRPr lang="en-US" sz="2200" dirty="0">
                        <a:latin typeface="Garamond"/>
                        <a:cs typeface="Garamond"/>
                      </a:endParaRPr>
                    </a:p>
                  </a:txBody>
                  <a:tcPr/>
                </a:tc>
                <a:tc>
                  <a:txBody>
                    <a:bodyPr/>
                    <a:lstStyle/>
                    <a:p>
                      <a:pPr algn="ctr"/>
                      <a:r>
                        <a:rPr lang="en-US" sz="2200" dirty="0" smtClean="0">
                          <a:latin typeface="Garamond"/>
                          <a:cs typeface="Garamond"/>
                        </a:rPr>
                        <a:t>Involuntary</a:t>
                      </a:r>
                      <a:r>
                        <a:rPr lang="en-US" sz="2200" baseline="0" dirty="0" smtClean="0">
                          <a:latin typeface="Garamond"/>
                          <a:cs typeface="Garamond"/>
                        </a:rPr>
                        <a:t> Non-Adherence</a:t>
                      </a:r>
                      <a:endParaRPr lang="en-US" sz="2200" dirty="0">
                        <a:latin typeface="Garamond"/>
                        <a:cs typeface="Garamond"/>
                      </a:endParaRPr>
                    </a:p>
                  </a:txBody>
                  <a:tcPr/>
                </a:tc>
                <a:extLst>
                  <a:ext uri="{0D108BD9-81ED-4DB2-BD59-A6C34878D82A}">
                    <a16:rowId xmlns:a16="http://schemas.microsoft.com/office/drawing/2014/main" val="10000"/>
                  </a:ext>
                </a:extLst>
              </a:tr>
              <a:tr h="3474740">
                <a:tc>
                  <a:txBody>
                    <a:bodyPr/>
                    <a:lstStyle/>
                    <a:p>
                      <a:pPr marL="285750" indent="-285750">
                        <a:buFont typeface="Arial"/>
                        <a:buChar char="•"/>
                      </a:pPr>
                      <a:r>
                        <a:rPr lang="en-US" sz="2000" kern="1200" dirty="0" smtClean="0">
                          <a:solidFill>
                            <a:srgbClr val="000000"/>
                          </a:solidFill>
                          <a:effectLst/>
                          <a:latin typeface="Garamond"/>
                          <a:ea typeface="+mn-ea"/>
                          <a:cs typeface="Garamond"/>
                        </a:rPr>
                        <a:t>Does not believe it is necessary to take every day</a:t>
                      </a:r>
                      <a:r>
                        <a:rPr lang="en-US" sz="2000" dirty="0" smtClean="0">
                          <a:solidFill>
                            <a:srgbClr val="000000"/>
                          </a:solidFill>
                          <a:effectLst/>
                          <a:latin typeface="Garamond"/>
                          <a:cs typeface="Garamond"/>
                        </a:rPr>
                        <a:t> </a:t>
                      </a:r>
                    </a:p>
                    <a:p>
                      <a:pPr marL="285750" indent="-285750">
                        <a:buFont typeface="Arial"/>
                        <a:buChar char="•"/>
                      </a:pPr>
                      <a:r>
                        <a:rPr lang="en-US" sz="2000" kern="1200" dirty="0" smtClean="0">
                          <a:solidFill>
                            <a:srgbClr val="000000"/>
                          </a:solidFill>
                          <a:effectLst/>
                          <a:latin typeface="Garamond"/>
                          <a:ea typeface="+mn-ea"/>
                          <a:cs typeface="Garamond"/>
                        </a:rPr>
                        <a:t>Does not want to take with alcohol or other drugs</a:t>
                      </a:r>
                      <a:r>
                        <a:rPr lang="en-US" sz="2000" dirty="0" smtClean="0">
                          <a:solidFill>
                            <a:srgbClr val="000000"/>
                          </a:solidFill>
                          <a:effectLst/>
                          <a:latin typeface="Garamond"/>
                          <a:cs typeface="Garamond"/>
                        </a:rPr>
                        <a:t> </a:t>
                      </a:r>
                    </a:p>
                    <a:p>
                      <a:pPr marL="285750" indent="-285750">
                        <a:buFont typeface="Arial"/>
                        <a:buChar char="•"/>
                      </a:pPr>
                      <a:r>
                        <a:rPr lang="en-US" sz="2000" kern="1200" dirty="0" smtClean="0">
                          <a:solidFill>
                            <a:srgbClr val="000000"/>
                          </a:solidFill>
                          <a:effectLst/>
                          <a:latin typeface="Garamond"/>
                          <a:ea typeface="+mn-ea"/>
                          <a:cs typeface="Garamond"/>
                        </a:rPr>
                        <a:t>Wishes to avoid others witnessing pill-taking</a:t>
                      </a:r>
                      <a:r>
                        <a:rPr lang="en-US" sz="2000" dirty="0" smtClean="0">
                          <a:solidFill>
                            <a:srgbClr val="000000"/>
                          </a:solidFill>
                          <a:effectLst/>
                          <a:latin typeface="Garamond"/>
                          <a:cs typeface="Garamond"/>
                        </a:rPr>
                        <a:t> </a:t>
                      </a:r>
                      <a:endParaRPr lang="en-US" sz="2000" dirty="0">
                        <a:solidFill>
                          <a:srgbClr val="000000"/>
                        </a:solidFill>
                        <a:latin typeface="Garamond"/>
                        <a:cs typeface="Garamond"/>
                      </a:endParaRPr>
                    </a:p>
                  </a:txBody>
                  <a:tcPr/>
                </a:tc>
                <a:tc>
                  <a:txBody>
                    <a:bodyPr/>
                    <a:lstStyle/>
                    <a:p>
                      <a:pPr marL="285750" indent="-285750">
                        <a:buFont typeface="Arial"/>
                        <a:buChar char="•"/>
                      </a:pPr>
                      <a:r>
                        <a:rPr lang="en-US" sz="2000" kern="1200" dirty="0" smtClean="0">
                          <a:solidFill>
                            <a:srgbClr val="000000"/>
                          </a:solidFill>
                          <a:effectLst/>
                          <a:latin typeface="Garamond"/>
                          <a:ea typeface="+mn-ea"/>
                          <a:cs typeface="Garamond"/>
                        </a:rPr>
                        <a:t>Does not want/has no time/cannot afford to come to health care facility</a:t>
                      </a:r>
                    </a:p>
                    <a:p>
                      <a:pPr marL="285750" indent="-285750">
                        <a:buFont typeface="Arial"/>
                        <a:buChar char="•"/>
                      </a:pPr>
                      <a:r>
                        <a:rPr lang="en-US" sz="2000" kern="1200" dirty="0" smtClean="0">
                          <a:solidFill>
                            <a:srgbClr val="000000"/>
                          </a:solidFill>
                          <a:effectLst/>
                          <a:latin typeface="Garamond"/>
                          <a:ea typeface="+mn-ea"/>
                          <a:cs typeface="Garamond"/>
                        </a:rPr>
                        <a:t>Dissatisfaction with health care provider interactions</a:t>
                      </a:r>
                      <a:r>
                        <a:rPr lang="en-US" sz="2000" dirty="0" smtClean="0">
                          <a:solidFill>
                            <a:srgbClr val="000000"/>
                          </a:solidFill>
                          <a:effectLst/>
                          <a:latin typeface="Garamond"/>
                          <a:cs typeface="Garamond"/>
                        </a:rPr>
                        <a:t>  </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GB" sz="2000" kern="1200" dirty="0" smtClean="0">
                          <a:solidFill>
                            <a:srgbClr val="000000"/>
                          </a:solidFill>
                          <a:effectLst/>
                          <a:latin typeface="Garamond"/>
                          <a:ea typeface="+mn-ea"/>
                          <a:cs typeface="Garamond"/>
                        </a:rPr>
                        <a:t>No place to store medication</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2000" kern="1200" dirty="0" smtClean="0">
                          <a:solidFill>
                            <a:srgbClr val="000000"/>
                          </a:solidFill>
                          <a:effectLst/>
                          <a:latin typeface="Garamond"/>
                          <a:ea typeface="+mn-ea"/>
                          <a:cs typeface="Garamond"/>
                        </a:rPr>
                        <a:t>Unaddressed substance use issues, especially dependence on alcohol or other drugs</a:t>
                      </a:r>
                      <a:r>
                        <a:rPr lang="en-US" sz="2000" dirty="0" smtClean="0">
                          <a:solidFill>
                            <a:srgbClr val="000000"/>
                          </a:solidFill>
                          <a:effectLst/>
                          <a:latin typeface="Garamond"/>
                          <a:cs typeface="Garamond"/>
                        </a:rPr>
                        <a:t> </a:t>
                      </a:r>
                      <a:endParaRPr lang="en-GB" sz="2000" kern="1200" dirty="0" smtClean="0">
                        <a:solidFill>
                          <a:srgbClr val="000000"/>
                        </a:solidFill>
                        <a:effectLst/>
                        <a:latin typeface="Garamond"/>
                        <a:ea typeface="+mn-ea"/>
                        <a:cs typeface="Garamond"/>
                      </a:endParaRP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2000" kern="1200" dirty="0" smtClean="0">
                          <a:solidFill>
                            <a:srgbClr val="000000"/>
                          </a:solidFill>
                          <a:effectLst/>
                          <a:latin typeface="Garamond"/>
                          <a:ea typeface="+mn-ea"/>
                          <a:cs typeface="Garamond"/>
                        </a:rPr>
                        <a:t>Insufficient food to take pills </a:t>
                      </a:r>
                    </a:p>
                    <a:p>
                      <a:pPr marL="285750" indent="-285750">
                        <a:buFont typeface="Arial"/>
                        <a:buChar char="•"/>
                      </a:pPr>
                      <a:endParaRPr lang="en-US" sz="2000" dirty="0" smtClean="0">
                        <a:latin typeface="Garamond"/>
                        <a:cs typeface="Garamond"/>
                      </a:endParaRPr>
                    </a:p>
                  </a:txBody>
                  <a:tcPr/>
                </a:tc>
                <a:extLst>
                  <a:ext uri="{0D108BD9-81ED-4DB2-BD59-A6C34878D82A}">
                    <a16:rowId xmlns:a16="http://schemas.microsoft.com/office/drawing/2014/main" val="10001"/>
                  </a:ext>
                </a:extLst>
              </a:tr>
            </a:tbl>
          </a:graphicData>
        </a:graphic>
      </p:graphicFrame>
      <p:sp>
        <p:nvSpPr>
          <p:cNvPr id="8"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96</a:t>
            </a:fld>
            <a:endParaRPr lang="en-US" dirty="0"/>
          </a:p>
        </p:txBody>
      </p:sp>
    </p:spTree>
    <p:extLst>
      <p:ext uri="{BB962C8B-B14F-4D97-AF65-F5344CB8AC3E}">
        <p14:creationId xmlns:p14="http://schemas.microsoft.com/office/powerpoint/2010/main" val="1790614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80000"/>
              </a:lnSpc>
            </a:pPr>
            <a:r>
              <a:rPr lang="en-US" sz="3900" dirty="0" smtClean="0"/>
              <a:t>Adherence: </a:t>
            </a:r>
            <a:br>
              <a:rPr lang="en-US" sz="3900" dirty="0" smtClean="0"/>
            </a:br>
            <a:r>
              <a:rPr lang="en-US" sz="3900" dirty="0" smtClean="0"/>
              <a:t>Lessons from ART Programs </a:t>
            </a:r>
            <a:endParaRPr lang="en-US" sz="3900" dirty="0"/>
          </a:p>
        </p:txBody>
      </p:sp>
      <p:sp>
        <p:nvSpPr>
          <p:cNvPr id="3" name="Content Placeholder 2"/>
          <p:cNvSpPr>
            <a:spLocks noGrp="1"/>
          </p:cNvSpPr>
          <p:nvPr>
            <p:ph sz="quarter" idx="10"/>
          </p:nvPr>
        </p:nvSpPr>
        <p:spPr/>
        <p:txBody>
          <a:bodyPr>
            <a:normAutofit fontScale="92500" lnSpcReduction="10000"/>
          </a:bodyPr>
          <a:lstStyle/>
          <a:p>
            <a:r>
              <a:rPr lang="en-US" sz="2800" dirty="0" smtClean="0">
                <a:solidFill>
                  <a:schemeClr val="tx1"/>
                </a:solidFill>
              </a:rPr>
              <a:t>Health providers can </a:t>
            </a:r>
            <a:r>
              <a:rPr lang="en-US" sz="2800" b="1" dirty="0" smtClean="0">
                <a:solidFill>
                  <a:schemeClr val="tx1"/>
                </a:solidFill>
              </a:rPr>
              <a:t>positively influence adherence</a:t>
            </a:r>
            <a:r>
              <a:rPr lang="en-US" sz="2800" dirty="0">
                <a:solidFill>
                  <a:schemeClr val="tx1"/>
                </a:solidFill>
              </a:rPr>
              <a:t> </a:t>
            </a:r>
            <a:r>
              <a:rPr lang="en-US" sz="2800" dirty="0" smtClean="0">
                <a:solidFill>
                  <a:schemeClr val="tx1"/>
                </a:solidFill>
              </a:rPr>
              <a:t>by:  </a:t>
            </a:r>
          </a:p>
          <a:p>
            <a:pPr lvl="1"/>
            <a:r>
              <a:rPr lang="en-US" sz="2600" dirty="0">
                <a:solidFill>
                  <a:schemeClr val="tx1"/>
                </a:solidFill>
              </a:rPr>
              <a:t>F</a:t>
            </a:r>
            <a:r>
              <a:rPr lang="en-US" sz="2600" dirty="0" smtClean="0">
                <a:solidFill>
                  <a:schemeClr val="tx1"/>
                </a:solidFill>
              </a:rPr>
              <a:t>acilitating accurate knowledge </a:t>
            </a:r>
            <a:r>
              <a:rPr lang="en-US" sz="2600" dirty="0">
                <a:solidFill>
                  <a:schemeClr val="tx1"/>
                </a:solidFill>
              </a:rPr>
              <a:t>and understanding of </a:t>
            </a:r>
            <a:r>
              <a:rPr lang="en-US" sz="2600" dirty="0" smtClean="0">
                <a:solidFill>
                  <a:schemeClr val="tx1"/>
                </a:solidFill>
              </a:rPr>
              <a:t>medication benefıts </a:t>
            </a:r>
            <a:r>
              <a:rPr lang="en-US" sz="2600" dirty="0">
                <a:solidFill>
                  <a:schemeClr val="tx1"/>
                </a:solidFill>
              </a:rPr>
              <a:t>and </a:t>
            </a:r>
            <a:r>
              <a:rPr lang="en-US" sz="2600" dirty="0" smtClean="0">
                <a:solidFill>
                  <a:schemeClr val="tx1"/>
                </a:solidFill>
              </a:rPr>
              <a:t>requirements</a:t>
            </a:r>
          </a:p>
          <a:p>
            <a:pPr lvl="1"/>
            <a:r>
              <a:rPr lang="en-US" sz="2600" dirty="0">
                <a:solidFill>
                  <a:schemeClr val="tx1"/>
                </a:solidFill>
              </a:rPr>
              <a:t>P</a:t>
            </a:r>
            <a:r>
              <a:rPr lang="en-US" sz="2600" dirty="0" smtClean="0">
                <a:solidFill>
                  <a:schemeClr val="tx1"/>
                </a:solidFill>
              </a:rPr>
              <a:t>reparing for and managing side-effects</a:t>
            </a:r>
          </a:p>
          <a:p>
            <a:pPr lvl="1"/>
            <a:r>
              <a:rPr lang="en-US" sz="2600" dirty="0" smtClean="0">
                <a:solidFill>
                  <a:schemeClr val="tx1"/>
                </a:solidFill>
              </a:rPr>
              <a:t>Monitoring of adherence</a:t>
            </a:r>
            <a:endParaRPr lang="en-US" sz="2600" dirty="0">
              <a:solidFill>
                <a:schemeClr val="tx1"/>
              </a:solidFill>
            </a:endParaRPr>
          </a:p>
          <a:p>
            <a:pPr lvl="1"/>
            <a:r>
              <a:rPr lang="en-US" sz="2600" dirty="0" smtClean="0">
                <a:solidFill>
                  <a:schemeClr val="tx1"/>
                </a:solidFill>
              </a:rPr>
              <a:t>Identifying social support</a:t>
            </a:r>
          </a:p>
          <a:p>
            <a:pPr lvl="1"/>
            <a:r>
              <a:rPr lang="en-US" sz="2600" dirty="0" smtClean="0">
                <a:solidFill>
                  <a:schemeClr val="tx1"/>
                </a:solidFill>
              </a:rPr>
              <a:t>Encouraging medication optimism</a:t>
            </a:r>
          </a:p>
          <a:p>
            <a:pPr lvl="1"/>
            <a:r>
              <a:rPr lang="en-US" sz="2600" dirty="0" smtClean="0">
                <a:solidFill>
                  <a:schemeClr val="tx1"/>
                </a:solidFill>
              </a:rPr>
              <a:t>Building self-effıcacy </a:t>
            </a:r>
            <a:r>
              <a:rPr lang="en-US" sz="2600" dirty="0">
                <a:solidFill>
                  <a:schemeClr val="tx1"/>
                </a:solidFill>
              </a:rPr>
              <a:t>for </a:t>
            </a:r>
            <a:r>
              <a:rPr lang="en-US" sz="2600" dirty="0" smtClean="0">
                <a:solidFill>
                  <a:schemeClr val="tx1"/>
                </a:solidFill>
              </a:rPr>
              <a:t>adherence</a:t>
            </a:r>
          </a:p>
          <a:p>
            <a:pPr lvl="1"/>
            <a:r>
              <a:rPr lang="en-US" sz="2600" dirty="0" smtClean="0">
                <a:solidFill>
                  <a:schemeClr val="tx1"/>
                </a:solidFill>
              </a:rPr>
              <a:t>Developing a </a:t>
            </a:r>
            <a:r>
              <a:rPr lang="en-US" sz="2600" dirty="0">
                <a:solidFill>
                  <a:schemeClr val="tx1"/>
                </a:solidFill>
              </a:rPr>
              <a:t>routinized </a:t>
            </a:r>
            <a:r>
              <a:rPr lang="en-US" sz="2600" dirty="0" smtClean="0">
                <a:solidFill>
                  <a:schemeClr val="tx1"/>
                </a:solidFill>
              </a:rPr>
              <a:t>daily schedule in </a:t>
            </a:r>
            <a:r>
              <a:rPr lang="en-US" sz="2600" dirty="0">
                <a:solidFill>
                  <a:schemeClr val="tx1"/>
                </a:solidFill>
              </a:rPr>
              <a:t>which to integrate regular </a:t>
            </a:r>
            <a:r>
              <a:rPr lang="en-US" sz="2600" dirty="0" smtClean="0">
                <a:solidFill>
                  <a:schemeClr val="tx1"/>
                </a:solidFill>
              </a:rPr>
              <a:t>dosing</a:t>
            </a:r>
          </a:p>
          <a:p>
            <a:pPr lvl="1"/>
            <a:r>
              <a:rPr lang="en-US" sz="2600" dirty="0" smtClean="0">
                <a:solidFill>
                  <a:schemeClr val="tx1"/>
                </a:solidFill>
              </a:rPr>
              <a:t>Maintaining an open line of communication with </a:t>
            </a:r>
            <a:r>
              <a:rPr lang="en-US" sz="2600" dirty="0" err="1" smtClean="0">
                <a:solidFill>
                  <a:schemeClr val="tx1"/>
                </a:solidFill>
              </a:rPr>
              <a:t>PrEP</a:t>
            </a:r>
            <a:r>
              <a:rPr lang="en-US" sz="2600" dirty="0" smtClean="0">
                <a:solidFill>
                  <a:schemeClr val="tx1"/>
                </a:solidFill>
              </a:rPr>
              <a:t> clients</a:t>
            </a:r>
          </a:p>
          <a:p>
            <a:endParaRPr lang="en-US" dirty="0">
              <a:solidFill>
                <a:schemeClr val="tx2"/>
              </a:solidFill>
            </a:endParaRPr>
          </a:p>
        </p:txBody>
      </p:sp>
      <p:sp>
        <p:nvSpPr>
          <p:cNvPr id="7"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97</a:t>
            </a:fld>
            <a:endParaRPr lang="en-US" dirty="0"/>
          </a:p>
        </p:txBody>
      </p:sp>
    </p:spTree>
    <p:extLst>
      <p:ext uri="{BB962C8B-B14F-4D97-AF65-F5344CB8AC3E}">
        <p14:creationId xmlns:p14="http://schemas.microsoft.com/office/powerpoint/2010/main" val="17553318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70000"/>
              </a:lnSpc>
            </a:pPr>
            <a:r>
              <a:rPr lang="en-US" sz="4200" dirty="0"/>
              <a:t>Approaches to PrEP </a:t>
            </a:r>
            <a:r>
              <a:rPr lang="en-US" sz="4200" dirty="0" smtClean="0"/>
              <a:t>Medication</a:t>
            </a:r>
            <a:r>
              <a:rPr lang="en-US" sz="4200" dirty="0"/>
              <a:t> A</a:t>
            </a:r>
            <a:r>
              <a:rPr lang="en-US" sz="4200" dirty="0" smtClean="0"/>
              <a:t>dherence Support </a:t>
            </a:r>
            <a:endParaRPr lang="en-US" sz="4200" dirty="0"/>
          </a:p>
        </p:txBody>
      </p:sp>
      <p:graphicFrame>
        <p:nvGraphicFramePr>
          <p:cNvPr id="7" name="Table 6"/>
          <p:cNvGraphicFramePr>
            <a:graphicFrameLocks noGrp="1"/>
          </p:cNvGraphicFramePr>
          <p:nvPr>
            <p:extLst>
              <p:ext uri="{D42A27DB-BD31-4B8C-83A1-F6EECF244321}">
                <p14:modId xmlns:p14="http://schemas.microsoft.com/office/powerpoint/2010/main" val="698444844"/>
              </p:ext>
            </p:extLst>
          </p:nvPr>
        </p:nvGraphicFramePr>
        <p:xfrm>
          <a:off x="457200" y="1611795"/>
          <a:ext cx="8472068" cy="4647045"/>
        </p:xfrm>
        <a:graphic>
          <a:graphicData uri="http://schemas.openxmlformats.org/drawingml/2006/table">
            <a:tbl>
              <a:tblPr firstRow="1" firstCol="1">
                <a:tableStyleId>{B301B821-A1FF-4177-AEE7-76D212191A09}</a:tableStyleId>
              </a:tblPr>
              <a:tblGrid>
                <a:gridCol w="2042238">
                  <a:extLst>
                    <a:ext uri="{9D8B030D-6E8A-4147-A177-3AD203B41FA5}">
                      <a16:colId xmlns:a16="http://schemas.microsoft.com/office/drawing/2014/main" val="20000"/>
                    </a:ext>
                  </a:extLst>
                </a:gridCol>
                <a:gridCol w="6429830">
                  <a:extLst>
                    <a:ext uri="{9D8B030D-6E8A-4147-A177-3AD203B41FA5}">
                      <a16:colId xmlns:a16="http://schemas.microsoft.com/office/drawing/2014/main" val="20001"/>
                    </a:ext>
                  </a:extLst>
                </a:gridCol>
              </a:tblGrid>
              <a:tr h="387912">
                <a:tc>
                  <a:txBody>
                    <a:bodyPr/>
                    <a:lstStyle/>
                    <a:p>
                      <a:pPr marL="0" marR="0" algn="l">
                        <a:lnSpc>
                          <a:spcPct val="115000"/>
                        </a:lnSpc>
                        <a:spcBef>
                          <a:spcPts val="0"/>
                        </a:spcBef>
                        <a:spcAft>
                          <a:spcPts val="0"/>
                        </a:spcAft>
                      </a:pPr>
                      <a:r>
                        <a:rPr lang="en-US" sz="1600" dirty="0">
                          <a:solidFill>
                            <a:schemeClr val="tx1"/>
                          </a:solidFill>
                          <a:effectLst/>
                          <a:latin typeface="Garamond"/>
                          <a:cs typeface="Garamond"/>
                        </a:rPr>
                        <a:t> </a:t>
                      </a:r>
                      <a:r>
                        <a:rPr lang="en-US" sz="1600" dirty="0" smtClean="0">
                          <a:solidFill>
                            <a:schemeClr val="tx1"/>
                          </a:solidFill>
                          <a:effectLst/>
                          <a:latin typeface="Garamond"/>
                          <a:cs typeface="Garamond"/>
                        </a:rPr>
                        <a:t>Support Issue:</a:t>
                      </a:r>
                      <a:endParaRPr lang="en-US" sz="1600" b="1" dirty="0">
                        <a:solidFill>
                          <a:schemeClr val="tx1"/>
                        </a:solidFill>
                        <a:effectLst/>
                        <a:latin typeface="Garamond"/>
                        <a:ea typeface="Calibri"/>
                        <a:cs typeface="Garamond"/>
                      </a:endParaRPr>
                    </a:p>
                  </a:txBody>
                  <a:tcPr marL="68580" marR="68580" marT="0" marB="0">
                    <a:solidFill>
                      <a:schemeClr val="accent1">
                        <a:lumMod val="40000"/>
                        <a:lumOff val="60000"/>
                      </a:schemeClr>
                    </a:solidFill>
                  </a:tcPr>
                </a:tc>
                <a:tc>
                  <a:txBody>
                    <a:bodyPr/>
                    <a:lstStyle/>
                    <a:p>
                      <a:pPr marL="0" marR="0" algn="l">
                        <a:lnSpc>
                          <a:spcPct val="115000"/>
                        </a:lnSpc>
                        <a:spcBef>
                          <a:spcPts val="0"/>
                        </a:spcBef>
                        <a:spcAft>
                          <a:spcPts val="0"/>
                        </a:spcAft>
                      </a:pPr>
                      <a:r>
                        <a:rPr lang="en-US" sz="1600" dirty="0">
                          <a:solidFill>
                            <a:schemeClr val="tx1"/>
                          </a:solidFill>
                          <a:effectLst/>
                          <a:latin typeface="Garamond"/>
                          <a:cs typeface="Garamond"/>
                        </a:rPr>
                        <a:t>Provider </a:t>
                      </a:r>
                      <a:r>
                        <a:rPr lang="en-US" sz="1600" dirty="0" smtClean="0">
                          <a:solidFill>
                            <a:schemeClr val="tx1"/>
                          </a:solidFill>
                          <a:effectLst/>
                          <a:latin typeface="Garamond"/>
                          <a:cs typeface="Garamond"/>
                        </a:rPr>
                        <a:t>Options:</a:t>
                      </a:r>
                      <a:endParaRPr lang="en-US" sz="1600" dirty="0">
                        <a:solidFill>
                          <a:schemeClr val="tx1"/>
                        </a:solidFill>
                        <a:effectLst/>
                        <a:latin typeface="Garamond"/>
                        <a:ea typeface="Calibri"/>
                        <a:cs typeface="Garamond"/>
                      </a:endParaRPr>
                    </a:p>
                  </a:txBody>
                  <a:tcPr marL="68580" marR="68580" marT="0" marB="0">
                    <a:solidFill>
                      <a:schemeClr val="accent1">
                        <a:lumMod val="40000"/>
                        <a:lumOff val="60000"/>
                      </a:schemeClr>
                    </a:solidFill>
                  </a:tcPr>
                </a:tc>
                <a:extLst>
                  <a:ext uri="{0D108BD9-81ED-4DB2-BD59-A6C34878D82A}">
                    <a16:rowId xmlns:a16="http://schemas.microsoft.com/office/drawing/2014/main" val="10000"/>
                  </a:ext>
                </a:extLst>
              </a:tr>
              <a:tr h="1506888">
                <a:tc>
                  <a:txBody>
                    <a:bodyPr/>
                    <a:lstStyle/>
                    <a:p>
                      <a:pPr marL="0" marR="0">
                        <a:lnSpc>
                          <a:spcPct val="80000"/>
                        </a:lnSpc>
                        <a:spcBef>
                          <a:spcPts val="0"/>
                        </a:spcBef>
                        <a:spcAft>
                          <a:spcPts val="0"/>
                        </a:spcAft>
                      </a:pPr>
                      <a:r>
                        <a:rPr lang="en-US" sz="1600" dirty="0">
                          <a:effectLst/>
                          <a:latin typeface="Garamond"/>
                          <a:cs typeface="Garamond"/>
                        </a:rPr>
                        <a:t>Adequate </a:t>
                      </a:r>
                      <a:r>
                        <a:rPr lang="en-US" sz="1600" dirty="0" smtClean="0">
                          <a:effectLst/>
                          <a:latin typeface="Garamond"/>
                          <a:cs typeface="Garamond"/>
                        </a:rPr>
                        <a:t>and accurate </a:t>
                      </a:r>
                      <a:r>
                        <a:rPr lang="en-US" sz="1600" dirty="0">
                          <a:effectLst/>
                          <a:latin typeface="Garamond"/>
                          <a:cs typeface="Garamond"/>
                        </a:rPr>
                        <a:t>PrEP knowledge</a:t>
                      </a:r>
                      <a:endParaRPr lang="en-US" sz="1600" dirty="0">
                        <a:effectLst/>
                        <a:latin typeface="Garamond"/>
                        <a:ea typeface="Calibri"/>
                        <a:cs typeface="Garamond"/>
                      </a:endParaRPr>
                    </a:p>
                  </a:txBody>
                  <a:tcPr marL="68580" marR="68580" marT="0" marB="0"/>
                </a:tc>
                <a:tc>
                  <a:txBody>
                    <a:bodyPr/>
                    <a:lstStyle/>
                    <a:p>
                      <a:pPr marL="285750" marR="0" indent="-285750" algn="l">
                        <a:lnSpc>
                          <a:spcPct val="115000"/>
                        </a:lnSpc>
                        <a:spcBef>
                          <a:spcPts val="0"/>
                        </a:spcBef>
                        <a:spcAft>
                          <a:spcPts val="0"/>
                        </a:spcAft>
                        <a:buFont typeface="Arial"/>
                        <a:buChar char="•"/>
                      </a:pPr>
                      <a:r>
                        <a:rPr lang="en-US" sz="1600" dirty="0">
                          <a:effectLst/>
                          <a:latin typeface="Garamond"/>
                          <a:cs typeface="Garamond"/>
                        </a:rPr>
                        <a:t>Briefly explain or provide materials </a:t>
                      </a:r>
                      <a:r>
                        <a:rPr lang="en-US" sz="1600" dirty="0" smtClean="0">
                          <a:effectLst/>
                          <a:latin typeface="Garamond"/>
                          <a:cs typeface="Garamond"/>
                        </a:rPr>
                        <a:t>about:</a:t>
                      </a:r>
                    </a:p>
                    <a:p>
                      <a:pPr marL="742950" marR="0" lvl="1" indent="-285750" algn="l">
                        <a:lnSpc>
                          <a:spcPct val="90000"/>
                        </a:lnSpc>
                        <a:spcBef>
                          <a:spcPts val="0"/>
                        </a:spcBef>
                        <a:spcAft>
                          <a:spcPts val="0"/>
                        </a:spcAft>
                        <a:buFont typeface="Courier New"/>
                        <a:buChar char="o"/>
                      </a:pPr>
                      <a:r>
                        <a:rPr lang="en-US" sz="1600" dirty="0" smtClean="0">
                          <a:effectLst/>
                          <a:latin typeface="Garamond"/>
                          <a:cs typeface="Garamond"/>
                        </a:rPr>
                        <a:t>Indications </a:t>
                      </a:r>
                      <a:r>
                        <a:rPr lang="en-US" sz="1600" dirty="0">
                          <a:effectLst/>
                          <a:latin typeface="Garamond"/>
                          <a:cs typeface="Garamond"/>
                        </a:rPr>
                        <a:t>for </a:t>
                      </a:r>
                      <a:r>
                        <a:rPr lang="en-US" sz="1600" dirty="0" smtClean="0">
                          <a:effectLst/>
                          <a:latin typeface="Garamond"/>
                          <a:cs typeface="Garamond"/>
                        </a:rPr>
                        <a:t>medication.</a:t>
                      </a:r>
                      <a:endParaRPr lang="en-US" sz="1600" dirty="0">
                        <a:effectLst/>
                        <a:latin typeface="Garamond"/>
                        <a:cs typeface="Garamond"/>
                      </a:endParaRPr>
                    </a:p>
                    <a:p>
                      <a:pPr marL="742950" marR="0" lvl="1" indent="-285750" algn="l">
                        <a:lnSpc>
                          <a:spcPct val="90000"/>
                        </a:lnSpc>
                        <a:spcBef>
                          <a:spcPts val="0"/>
                        </a:spcBef>
                        <a:spcAft>
                          <a:spcPts val="0"/>
                        </a:spcAft>
                        <a:buFont typeface="Courier New"/>
                        <a:buChar char="o"/>
                      </a:pPr>
                      <a:r>
                        <a:rPr lang="en-US" sz="1600" dirty="0" smtClean="0">
                          <a:effectLst/>
                          <a:latin typeface="Garamond"/>
                          <a:cs typeface="Garamond"/>
                        </a:rPr>
                        <a:t>The anticipated risks </a:t>
                      </a:r>
                      <a:r>
                        <a:rPr lang="en-US" sz="1600" dirty="0">
                          <a:effectLst/>
                          <a:latin typeface="Garamond"/>
                          <a:cs typeface="Garamond"/>
                        </a:rPr>
                        <a:t>and benefits of taking </a:t>
                      </a:r>
                      <a:r>
                        <a:rPr lang="en-US" sz="1600" dirty="0" smtClean="0">
                          <a:effectLst/>
                          <a:latin typeface="Garamond"/>
                          <a:cs typeface="Garamond"/>
                        </a:rPr>
                        <a:t>medication.</a:t>
                      </a:r>
                      <a:endParaRPr lang="en-US" sz="1600" dirty="0">
                        <a:effectLst/>
                        <a:latin typeface="Garamond"/>
                        <a:cs typeface="Garamond"/>
                      </a:endParaRPr>
                    </a:p>
                    <a:p>
                      <a:pPr marL="742950" marR="0" lvl="1" indent="-285750" algn="l">
                        <a:lnSpc>
                          <a:spcPct val="90000"/>
                        </a:lnSpc>
                        <a:spcBef>
                          <a:spcPts val="0"/>
                        </a:spcBef>
                        <a:spcAft>
                          <a:spcPts val="0"/>
                        </a:spcAft>
                        <a:buFont typeface="Courier New"/>
                        <a:buChar char="o"/>
                      </a:pPr>
                      <a:r>
                        <a:rPr lang="en-US" sz="1600" dirty="0">
                          <a:effectLst/>
                          <a:latin typeface="Garamond"/>
                          <a:cs typeface="Garamond"/>
                        </a:rPr>
                        <a:t>How to take it (one pill per day</a:t>
                      </a:r>
                      <a:r>
                        <a:rPr lang="en-US" sz="1600" dirty="0" smtClean="0">
                          <a:effectLst/>
                          <a:latin typeface="Garamond"/>
                          <a:cs typeface="Garamond"/>
                        </a:rPr>
                        <a:t>).</a:t>
                      </a:r>
                      <a:endParaRPr lang="en-US" sz="1600" dirty="0">
                        <a:effectLst/>
                        <a:latin typeface="Garamond"/>
                        <a:cs typeface="Garamond"/>
                      </a:endParaRPr>
                    </a:p>
                    <a:p>
                      <a:pPr marL="742950" marR="0" lvl="1" indent="-285750" algn="l">
                        <a:lnSpc>
                          <a:spcPct val="90000"/>
                        </a:lnSpc>
                        <a:spcBef>
                          <a:spcPts val="0"/>
                        </a:spcBef>
                        <a:spcAft>
                          <a:spcPts val="0"/>
                        </a:spcAft>
                        <a:buFont typeface="Courier New"/>
                        <a:buChar char="o"/>
                      </a:pPr>
                      <a:r>
                        <a:rPr lang="en-US" sz="1600" dirty="0">
                          <a:effectLst/>
                          <a:latin typeface="Garamond"/>
                          <a:cs typeface="Garamond"/>
                        </a:rPr>
                        <a:t>What to do if one or more doses are </a:t>
                      </a:r>
                      <a:r>
                        <a:rPr lang="en-US" sz="1600" dirty="0" smtClean="0">
                          <a:effectLst/>
                          <a:latin typeface="Garamond"/>
                          <a:cs typeface="Garamond"/>
                        </a:rPr>
                        <a:t>missed.</a:t>
                      </a:r>
                      <a:endParaRPr lang="en-US" sz="1600" dirty="0">
                        <a:effectLst/>
                        <a:latin typeface="Garamond"/>
                        <a:cs typeface="Garamond"/>
                      </a:endParaRPr>
                    </a:p>
                    <a:p>
                      <a:pPr marL="171450" marR="0" indent="-171450" algn="l">
                        <a:lnSpc>
                          <a:spcPct val="115000"/>
                        </a:lnSpc>
                        <a:spcBef>
                          <a:spcPts val="0"/>
                        </a:spcBef>
                        <a:spcAft>
                          <a:spcPts val="0"/>
                        </a:spcAft>
                        <a:buFont typeface="Arial" panose="020B0604020202020204" pitchFamily="34" charset="0"/>
                        <a:buChar char="•"/>
                      </a:pPr>
                      <a:r>
                        <a:rPr lang="en-US" sz="1600" dirty="0">
                          <a:effectLst/>
                          <a:latin typeface="Garamond"/>
                          <a:cs typeface="Garamond"/>
                        </a:rPr>
                        <a:t>Assess for </a:t>
                      </a:r>
                      <a:r>
                        <a:rPr lang="en-US" sz="1600" dirty="0" smtClean="0">
                          <a:effectLst/>
                          <a:latin typeface="Garamond"/>
                          <a:cs typeface="Garamond"/>
                        </a:rPr>
                        <a:t>misinformation.</a:t>
                      </a:r>
                      <a:endParaRPr lang="en-US" sz="1600" dirty="0">
                        <a:effectLst/>
                        <a:latin typeface="Garamond"/>
                        <a:ea typeface="Calibri"/>
                        <a:cs typeface="Garamond"/>
                      </a:endParaRPr>
                    </a:p>
                  </a:txBody>
                  <a:tcPr marL="68580" marR="68580" marT="0" marB="0"/>
                </a:tc>
                <a:extLst>
                  <a:ext uri="{0D108BD9-81ED-4DB2-BD59-A6C34878D82A}">
                    <a16:rowId xmlns:a16="http://schemas.microsoft.com/office/drawing/2014/main" val="10001"/>
                  </a:ext>
                </a:extLst>
              </a:tr>
              <a:tr h="1069749">
                <a:tc>
                  <a:txBody>
                    <a:bodyPr/>
                    <a:lstStyle/>
                    <a:p>
                      <a:pPr marL="0" marR="0">
                        <a:lnSpc>
                          <a:spcPct val="80000"/>
                        </a:lnSpc>
                        <a:spcBef>
                          <a:spcPts val="0"/>
                        </a:spcBef>
                        <a:spcAft>
                          <a:spcPts val="0"/>
                        </a:spcAft>
                      </a:pPr>
                      <a:r>
                        <a:rPr lang="en-US" sz="1600" dirty="0">
                          <a:effectLst/>
                          <a:latin typeface="Garamond"/>
                          <a:cs typeface="Garamond"/>
                        </a:rPr>
                        <a:t>Preparing for and managing side effects</a:t>
                      </a:r>
                      <a:endParaRPr lang="en-US" sz="1600" dirty="0">
                        <a:effectLst/>
                        <a:latin typeface="Garamond"/>
                        <a:ea typeface="Calibri"/>
                        <a:cs typeface="Garamond"/>
                      </a:endParaRPr>
                    </a:p>
                  </a:txBody>
                  <a:tcPr marL="68580" marR="68580" marT="0" marB="0"/>
                </a:tc>
                <a:tc>
                  <a:txBody>
                    <a:bodyPr/>
                    <a:lstStyle/>
                    <a:p>
                      <a:pPr marL="171450" marR="0" indent="-171450" algn="l">
                        <a:lnSpc>
                          <a:spcPct val="115000"/>
                        </a:lnSpc>
                        <a:spcBef>
                          <a:spcPts val="0"/>
                        </a:spcBef>
                        <a:spcAft>
                          <a:spcPts val="0"/>
                        </a:spcAft>
                        <a:buFont typeface="Arial" panose="020B0604020202020204" pitchFamily="34" charset="0"/>
                        <a:buChar char="•"/>
                      </a:pPr>
                      <a:r>
                        <a:rPr lang="en-US" sz="1600" dirty="0">
                          <a:effectLst/>
                          <a:latin typeface="Garamond"/>
                          <a:cs typeface="Garamond"/>
                        </a:rPr>
                        <a:t>Educate about what side effects to expect, for how long, and how </a:t>
                      </a:r>
                      <a:r>
                        <a:rPr lang="en-US" sz="1600" dirty="0" smtClean="0">
                          <a:effectLst/>
                          <a:latin typeface="Garamond"/>
                          <a:cs typeface="Garamond"/>
                        </a:rPr>
                        <a:t>to manage them.</a:t>
                      </a:r>
                      <a:endParaRPr lang="en-US" sz="1600" dirty="0">
                        <a:effectLst/>
                        <a:latin typeface="Garamond"/>
                        <a:cs typeface="Garamond"/>
                      </a:endParaRPr>
                    </a:p>
                    <a:p>
                      <a:pPr marL="171450" marR="0" indent="-171450" algn="l">
                        <a:lnSpc>
                          <a:spcPct val="115000"/>
                        </a:lnSpc>
                        <a:spcBef>
                          <a:spcPts val="0"/>
                        </a:spcBef>
                        <a:spcAft>
                          <a:spcPts val="0"/>
                        </a:spcAft>
                        <a:buFont typeface="Arial" panose="020B0604020202020204" pitchFamily="34" charset="0"/>
                        <a:buChar char="•"/>
                      </a:pPr>
                      <a:r>
                        <a:rPr lang="en-US" sz="1600" dirty="0">
                          <a:effectLst/>
                          <a:latin typeface="Garamond"/>
                          <a:cs typeface="Garamond"/>
                        </a:rPr>
                        <a:t>Educate about the signs and symptoms of acute HIV infection </a:t>
                      </a:r>
                      <a:r>
                        <a:rPr lang="en-US" sz="1600" dirty="0" smtClean="0">
                          <a:effectLst/>
                          <a:latin typeface="Garamond"/>
                          <a:cs typeface="Garamond"/>
                        </a:rPr>
                        <a:t>and</a:t>
                      </a:r>
                      <a:r>
                        <a:rPr lang="en-US" sz="1600" baseline="0" dirty="0" smtClean="0">
                          <a:effectLst/>
                          <a:latin typeface="Garamond"/>
                          <a:cs typeface="Garamond"/>
                        </a:rPr>
                        <a:t> </a:t>
                      </a:r>
                      <a:r>
                        <a:rPr lang="en-US" sz="1600" dirty="0" smtClean="0">
                          <a:effectLst/>
                          <a:latin typeface="Garamond"/>
                          <a:cs typeface="Garamond"/>
                        </a:rPr>
                        <a:t>how </a:t>
                      </a:r>
                      <a:r>
                        <a:rPr lang="en-US" sz="1600" dirty="0">
                          <a:effectLst/>
                          <a:latin typeface="Garamond"/>
                          <a:cs typeface="Garamond"/>
                        </a:rPr>
                        <a:t>to obtain prompt evaluation and </a:t>
                      </a:r>
                      <a:r>
                        <a:rPr lang="en-US" sz="1600" dirty="0" smtClean="0">
                          <a:effectLst/>
                          <a:latin typeface="Garamond"/>
                          <a:cs typeface="Garamond"/>
                        </a:rPr>
                        <a:t>care.</a:t>
                      </a:r>
                      <a:endParaRPr lang="en-US" sz="1600" dirty="0">
                        <a:effectLst/>
                        <a:latin typeface="Garamond"/>
                        <a:ea typeface="Calibri"/>
                        <a:cs typeface="Garamond"/>
                      </a:endParaRPr>
                    </a:p>
                  </a:txBody>
                  <a:tcPr marL="68580" marR="68580" marT="0" marB="0"/>
                </a:tc>
                <a:extLst>
                  <a:ext uri="{0D108BD9-81ED-4DB2-BD59-A6C34878D82A}">
                    <a16:rowId xmlns:a16="http://schemas.microsoft.com/office/drawing/2014/main" val="10002"/>
                  </a:ext>
                </a:extLst>
              </a:tr>
              <a:tr h="1069749">
                <a:tc>
                  <a:txBody>
                    <a:bodyPr/>
                    <a:lstStyle/>
                    <a:p>
                      <a:pPr marL="0" marR="0">
                        <a:lnSpc>
                          <a:spcPct val="80000"/>
                        </a:lnSpc>
                        <a:spcBef>
                          <a:spcPts val="0"/>
                        </a:spcBef>
                        <a:spcAft>
                          <a:spcPts val="0"/>
                        </a:spcAft>
                      </a:pPr>
                      <a:r>
                        <a:rPr lang="en-US" sz="1600" dirty="0" smtClean="0">
                          <a:effectLst/>
                          <a:latin typeface="Garamond"/>
                          <a:cs typeface="Garamond"/>
                        </a:rPr>
                        <a:t>Fostering </a:t>
                      </a:r>
                      <a:r>
                        <a:rPr lang="en-US" sz="1600" dirty="0">
                          <a:effectLst/>
                          <a:latin typeface="Garamond"/>
                          <a:cs typeface="Garamond"/>
                        </a:rPr>
                        <a:t>self-efficacy</a:t>
                      </a:r>
                      <a:endParaRPr lang="en-US" sz="1600" dirty="0">
                        <a:effectLst/>
                        <a:latin typeface="Garamond"/>
                        <a:ea typeface="Calibri"/>
                        <a:cs typeface="Garamond"/>
                      </a:endParaRPr>
                    </a:p>
                  </a:txBody>
                  <a:tcPr marL="68580" marR="68580" marT="0" marB="0"/>
                </a:tc>
                <a:tc>
                  <a:txBody>
                    <a:bodyPr/>
                    <a:lstStyle/>
                    <a:p>
                      <a:pPr marL="171450" marR="0" indent="-171450" algn="l">
                        <a:lnSpc>
                          <a:spcPct val="115000"/>
                        </a:lnSpc>
                        <a:spcBef>
                          <a:spcPts val="0"/>
                        </a:spcBef>
                        <a:spcAft>
                          <a:spcPts val="0"/>
                        </a:spcAft>
                        <a:buFont typeface="Arial" panose="020B0604020202020204" pitchFamily="34" charset="0"/>
                        <a:buChar char="•"/>
                      </a:pPr>
                      <a:r>
                        <a:rPr lang="en-US" sz="1600" dirty="0">
                          <a:effectLst/>
                          <a:latin typeface="Garamond"/>
                          <a:cs typeface="Garamond"/>
                        </a:rPr>
                        <a:t>Foster discussion of personal perception of HIV </a:t>
                      </a:r>
                      <a:r>
                        <a:rPr lang="en-US" sz="1600" dirty="0" smtClean="0">
                          <a:effectLst/>
                          <a:latin typeface="Garamond"/>
                          <a:cs typeface="Garamond"/>
                        </a:rPr>
                        <a:t>risks.</a:t>
                      </a:r>
                      <a:endParaRPr lang="en-US" sz="1600" dirty="0">
                        <a:effectLst/>
                        <a:latin typeface="Garamond"/>
                        <a:cs typeface="Garamond"/>
                      </a:endParaRPr>
                    </a:p>
                    <a:p>
                      <a:pPr marL="171450" marR="0" indent="-171450" algn="l">
                        <a:lnSpc>
                          <a:spcPct val="115000"/>
                        </a:lnSpc>
                        <a:spcBef>
                          <a:spcPts val="0"/>
                        </a:spcBef>
                        <a:spcAft>
                          <a:spcPts val="0"/>
                        </a:spcAft>
                        <a:buFont typeface="Arial" panose="020B0604020202020204" pitchFamily="34" charset="0"/>
                        <a:buChar char="•"/>
                      </a:pPr>
                      <a:r>
                        <a:rPr lang="en-US" sz="1600" dirty="0">
                          <a:effectLst/>
                          <a:latin typeface="Garamond"/>
                          <a:cs typeface="Garamond"/>
                        </a:rPr>
                        <a:t>Recommend or provide medication-adherence </a:t>
                      </a:r>
                      <a:r>
                        <a:rPr lang="en-US" sz="1600" dirty="0" smtClean="0">
                          <a:effectLst/>
                          <a:latin typeface="Garamond"/>
                          <a:cs typeface="Garamond"/>
                        </a:rPr>
                        <a:t>tools:</a:t>
                      </a:r>
                    </a:p>
                    <a:p>
                      <a:pPr marL="742950" marR="0" lvl="1" indent="-285750" algn="l">
                        <a:lnSpc>
                          <a:spcPct val="90000"/>
                        </a:lnSpc>
                        <a:spcBef>
                          <a:spcPts val="0"/>
                        </a:spcBef>
                        <a:spcAft>
                          <a:spcPts val="0"/>
                        </a:spcAft>
                        <a:buFont typeface="Courier New"/>
                        <a:buChar char="o"/>
                      </a:pPr>
                      <a:r>
                        <a:rPr lang="en-US" sz="1600" dirty="0" smtClean="0">
                          <a:effectLst/>
                          <a:latin typeface="Garamond"/>
                          <a:cs typeface="Garamond"/>
                        </a:rPr>
                        <a:t>Pill boxes</a:t>
                      </a:r>
                      <a:endParaRPr lang="en-US" sz="1600" dirty="0">
                        <a:effectLst/>
                        <a:latin typeface="Garamond"/>
                        <a:cs typeface="Garamond"/>
                      </a:endParaRPr>
                    </a:p>
                    <a:p>
                      <a:pPr marL="742950" marR="0" lvl="1" indent="-285750" algn="l">
                        <a:lnSpc>
                          <a:spcPct val="90000"/>
                        </a:lnSpc>
                        <a:spcBef>
                          <a:spcPts val="0"/>
                        </a:spcBef>
                        <a:spcAft>
                          <a:spcPts val="0"/>
                        </a:spcAft>
                        <a:buFont typeface="Courier New"/>
                        <a:buChar char="o"/>
                      </a:pPr>
                      <a:r>
                        <a:rPr lang="en-US" sz="1600" dirty="0" smtClean="0">
                          <a:effectLst/>
                          <a:latin typeface="Garamond"/>
                          <a:cs typeface="Garamond"/>
                        </a:rPr>
                        <a:t>Phone </a:t>
                      </a:r>
                      <a:r>
                        <a:rPr lang="en-US" sz="1600" dirty="0">
                          <a:effectLst/>
                          <a:latin typeface="Garamond"/>
                          <a:cs typeface="Garamond"/>
                        </a:rPr>
                        <a:t>apps, pager, or SMS reminder services</a:t>
                      </a:r>
                      <a:endParaRPr lang="en-US" sz="1600" dirty="0">
                        <a:effectLst/>
                        <a:latin typeface="Garamond"/>
                        <a:ea typeface="Calibri"/>
                        <a:cs typeface="Garamond"/>
                      </a:endParaRPr>
                    </a:p>
                  </a:txBody>
                  <a:tcPr marL="68580" marR="68580" marT="0" marB="0"/>
                </a:tc>
                <a:extLst>
                  <a:ext uri="{0D108BD9-81ED-4DB2-BD59-A6C34878D82A}">
                    <a16:rowId xmlns:a16="http://schemas.microsoft.com/office/drawing/2014/main" val="10003"/>
                  </a:ext>
                </a:extLst>
              </a:tr>
              <a:tr h="534874">
                <a:tc>
                  <a:txBody>
                    <a:bodyPr/>
                    <a:lstStyle/>
                    <a:p>
                      <a:pPr marL="0" marR="0">
                        <a:lnSpc>
                          <a:spcPct val="80000"/>
                        </a:lnSpc>
                        <a:spcBef>
                          <a:spcPts val="0"/>
                        </a:spcBef>
                        <a:spcAft>
                          <a:spcPts val="0"/>
                        </a:spcAft>
                      </a:pPr>
                      <a:r>
                        <a:rPr lang="en-US" sz="1600" dirty="0">
                          <a:effectLst/>
                          <a:latin typeface="Garamond"/>
                          <a:cs typeface="Garamond"/>
                        </a:rPr>
                        <a:t>Routinized daily schedule</a:t>
                      </a:r>
                      <a:endParaRPr lang="en-US" sz="1600" dirty="0">
                        <a:effectLst/>
                        <a:latin typeface="Garamond"/>
                        <a:ea typeface="Calibri"/>
                        <a:cs typeface="Garamond"/>
                      </a:endParaRPr>
                    </a:p>
                  </a:txBody>
                  <a:tcPr marL="68580" marR="68580" marT="0" marB="0"/>
                </a:tc>
                <a:tc>
                  <a:txBody>
                    <a:bodyPr/>
                    <a:lstStyle/>
                    <a:p>
                      <a:pPr marL="171450" marR="0" indent="-171450" algn="l">
                        <a:lnSpc>
                          <a:spcPct val="115000"/>
                        </a:lnSpc>
                        <a:spcBef>
                          <a:spcPts val="0"/>
                        </a:spcBef>
                        <a:spcAft>
                          <a:spcPts val="0"/>
                        </a:spcAft>
                        <a:buFont typeface="Arial" panose="020B0604020202020204" pitchFamily="34" charset="0"/>
                        <a:buChar char="•"/>
                      </a:pPr>
                      <a:r>
                        <a:rPr lang="en-US" sz="1600" dirty="0">
                          <a:effectLst/>
                          <a:latin typeface="Garamond"/>
                          <a:cs typeface="Garamond"/>
                        </a:rPr>
                        <a:t>Discuss how to integrate daily dose with other daily </a:t>
                      </a:r>
                      <a:r>
                        <a:rPr lang="en-US" sz="1600" dirty="0" smtClean="0">
                          <a:effectLst/>
                          <a:latin typeface="Garamond"/>
                          <a:cs typeface="Garamond"/>
                        </a:rPr>
                        <a:t>events and what </a:t>
                      </a:r>
                      <a:r>
                        <a:rPr lang="en-US" sz="1600" dirty="0">
                          <a:effectLst/>
                          <a:latin typeface="Garamond"/>
                          <a:cs typeface="Garamond"/>
                        </a:rPr>
                        <a:t>to do when away from </a:t>
                      </a:r>
                      <a:r>
                        <a:rPr lang="en-US" sz="1600" dirty="0" smtClean="0">
                          <a:effectLst/>
                          <a:latin typeface="Garamond"/>
                          <a:cs typeface="Garamond"/>
                        </a:rPr>
                        <a:t>home.</a:t>
                      </a:r>
                      <a:endParaRPr lang="en-US" sz="1600" dirty="0">
                        <a:effectLst/>
                        <a:latin typeface="Garamond"/>
                        <a:ea typeface="Calibri"/>
                        <a:cs typeface="Garamond"/>
                      </a:endParaRPr>
                    </a:p>
                  </a:txBody>
                  <a:tcPr marL="68580" marR="68580" marT="0" marB="0"/>
                </a:tc>
                <a:extLst>
                  <a:ext uri="{0D108BD9-81ED-4DB2-BD59-A6C34878D82A}">
                    <a16:rowId xmlns:a16="http://schemas.microsoft.com/office/drawing/2014/main" val="10004"/>
                  </a:ext>
                </a:extLst>
              </a:tr>
            </a:tbl>
          </a:graphicData>
        </a:graphic>
      </p:graphicFrame>
      <p:sp>
        <p:nvSpPr>
          <p:cNvPr id="8"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98</a:t>
            </a:fld>
            <a:endParaRPr lang="en-US" dirty="0"/>
          </a:p>
        </p:txBody>
      </p:sp>
    </p:spTree>
    <p:extLst>
      <p:ext uri="{BB962C8B-B14F-4D97-AF65-F5344CB8AC3E}">
        <p14:creationId xmlns:p14="http://schemas.microsoft.com/office/powerpoint/2010/main" val="230355300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70000"/>
              </a:lnSpc>
            </a:pPr>
            <a:r>
              <a:rPr lang="en-US" sz="4200" dirty="0"/>
              <a:t>Approaches to PrEP </a:t>
            </a:r>
            <a:r>
              <a:rPr lang="en-US" sz="4200" dirty="0" smtClean="0"/>
              <a:t>Medication Adherence Support, cont.</a:t>
            </a:r>
            <a:endParaRPr lang="en-US" sz="4200" dirty="0"/>
          </a:p>
        </p:txBody>
      </p:sp>
      <p:graphicFrame>
        <p:nvGraphicFramePr>
          <p:cNvPr id="6" name="Content Placeholder 5"/>
          <p:cNvGraphicFramePr>
            <a:graphicFrameLocks noGrp="1"/>
          </p:cNvGraphicFramePr>
          <p:nvPr>
            <p:ph sz="quarter" idx="10"/>
            <p:extLst>
              <p:ext uri="{D42A27DB-BD31-4B8C-83A1-F6EECF244321}">
                <p14:modId xmlns:p14="http://schemas.microsoft.com/office/powerpoint/2010/main" val="1324728820"/>
              </p:ext>
            </p:extLst>
          </p:nvPr>
        </p:nvGraphicFramePr>
        <p:xfrm>
          <a:off x="571500" y="1587500"/>
          <a:ext cx="8230020" cy="4624195"/>
        </p:xfrm>
        <a:graphic>
          <a:graphicData uri="http://schemas.openxmlformats.org/drawingml/2006/table">
            <a:tbl>
              <a:tblPr firstRow="1" firstCol="1">
                <a:tableStyleId>{B301B821-A1FF-4177-AEE7-76D212191A09}</a:tableStyleId>
              </a:tblPr>
              <a:tblGrid>
                <a:gridCol w="1467444">
                  <a:extLst>
                    <a:ext uri="{9D8B030D-6E8A-4147-A177-3AD203B41FA5}">
                      <a16:colId xmlns:a16="http://schemas.microsoft.com/office/drawing/2014/main" val="20000"/>
                    </a:ext>
                  </a:extLst>
                </a:gridCol>
                <a:gridCol w="6762576">
                  <a:extLst>
                    <a:ext uri="{9D8B030D-6E8A-4147-A177-3AD203B41FA5}">
                      <a16:colId xmlns:a16="http://schemas.microsoft.com/office/drawing/2014/main" val="20001"/>
                    </a:ext>
                  </a:extLst>
                </a:gridCol>
              </a:tblGrid>
              <a:tr h="320459">
                <a:tc>
                  <a:txBody>
                    <a:bodyPr/>
                    <a:lstStyle/>
                    <a:p>
                      <a:pPr marL="0" marR="0" algn="l">
                        <a:lnSpc>
                          <a:spcPct val="115000"/>
                        </a:lnSpc>
                        <a:spcBef>
                          <a:spcPts val="0"/>
                        </a:spcBef>
                        <a:spcAft>
                          <a:spcPts val="0"/>
                        </a:spcAft>
                      </a:pPr>
                      <a:r>
                        <a:rPr lang="en-US" sz="1600" dirty="0" smtClean="0">
                          <a:solidFill>
                            <a:srgbClr val="000000"/>
                          </a:solidFill>
                          <a:effectLst/>
                          <a:latin typeface="Garamond"/>
                          <a:cs typeface="Garamond"/>
                        </a:rPr>
                        <a:t>Support Issue:</a:t>
                      </a:r>
                      <a:endParaRPr lang="en-US" sz="1600" b="1" dirty="0">
                        <a:solidFill>
                          <a:srgbClr val="000000"/>
                        </a:solidFill>
                        <a:effectLst/>
                        <a:latin typeface="Garamond"/>
                        <a:ea typeface="Calibri"/>
                        <a:cs typeface="Garamond"/>
                      </a:endParaRPr>
                    </a:p>
                  </a:txBody>
                  <a:tcPr marL="67474" marR="67474" marT="0" marB="0">
                    <a:solidFill>
                      <a:schemeClr val="accent1">
                        <a:lumMod val="40000"/>
                        <a:lumOff val="60000"/>
                      </a:schemeClr>
                    </a:solidFill>
                  </a:tcPr>
                </a:tc>
                <a:tc>
                  <a:txBody>
                    <a:bodyPr/>
                    <a:lstStyle/>
                    <a:p>
                      <a:pPr marL="0" marR="0" algn="l">
                        <a:lnSpc>
                          <a:spcPct val="115000"/>
                        </a:lnSpc>
                        <a:spcBef>
                          <a:spcPts val="0"/>
                        </a:spcBef>
                        <a:spcAft>
                          <a:spcPts val="0"/>
                        </a:spcAft>
                      </a:pPr>
                      <a:r>
                        <a:rPr lang="en-US" sz="1600" dirty="0">
                          <a:solidFill>
                            <a:srgbClr val="000000"/>
                          </a:solidFill>
                          <a:effectLst/>
                          <a:latin typeface="Garamond"/>
                          <a:cs typeface="Garamond"/>
                        </a:rPr>
                        <a:t>Provider </a:t>
                      </a:r>
                      <a:r>
                        <a:rPr lang="en-US" sz="1600" dirty="0" smtClean="0">
                          <a:solidFill>
                            <a:srgbClr val="000000"/>
                          </a:solidFill>
                          <a:effectLst/>
                          <a:latin typeface="Garamond"/>
                          <a:cs typeface="Garamond"/>
                        </a:rPr>
                        <a:t>Options:</a:t>
                      </a:r>
                      <a:endParaRPr lang="en-US" sz="1600" dirty="0">
                        <a:solidFill>
                          <a:srgbClr val="000000"/>
                        </a:solidFill>
                        <a:effectLst/>
                        <a:latin typeface="Garamond"/>
                        <a:ea typeface="Calibri"/>
                        <a:cs typeface="Garamond"/>
                      </a:endParaRPr>
                    </a:p>
                  </a:txBody>
                  <a:tcPr marL="67474" marR="67474" marT="0" marB="0">
                    <a:solidFill>
                      <a:schemeClr val="accent1">
                        <a:lumMod val="40000"/>
                        <a:lumOff val="60000"/>
                      </a:schemeClr>
                    </a:solidFill>
                  </a:tcPr>
                </a:tc>
                <a:extLst>
                  <a:ext uri="{0D108BD9-81ED-4DB2-BD59-A6C34878D82A}">
                    <a16:rowId xmlns:a16="http://schemas.microsoft.com/office/drawing/2014/main" val="10000"/>
                  </a:ext>
                </a:extLst>
              </a:tr>
              <a:tr h="1412426">
                <a:tc>
                  <a:txBody>
                    <a:bodyPr/>
                    <a:lstStyle/>
                    <a:p>
                      <a:pPr marL="0" marR="0">
                        <a:lnSpc>
                          <a:spcPct val="90000"/>
                        </a:lnSpc>
                        <a:spcBef>
                          <a:spcPts val="0"/>
                        </a:spcBef>
                        <a:spcAft>
                          <a:spcPts val="0"/>
                        </a:spcAft>
                      </a:pPr>
                      <a:r>
                        <a:rPr lang="en-US" sz="1600" dirty="0">
                          <a:effectLst/>
                          <a:latin typeface="Garamond"/>
                          <a:cs typeface="Garamond"/>
                        </a:rPr>
                        <a:t>Provider support </a:t>
                      </a:r>
                      <a:endParaRPr lang="en-US" sz="1600" dirty="0">
                        <a:effectLst/>
                        <a:latin typeface="Garamond"/>
                        <a:ea typeface="Calibri"/>
                        <a:cs typeface="Garamond"/>
                      </a:endParaRPr>
                    </a:p>
                  </a:txBody>
                  <a:tcPr marL="67474" marR="67474" marT="0" marB="0"/>
                </a:tc>
                <a:tc>
                  <a:txBody>
                    <a:bodyPr/>
                    <a:lstStyle/>
                    <a:p>
                      <a:pPr marL="285750" marR="0" indent="-285750">
                        <a:lnSpc>
                          <a:spcPct val="115000"/>
                        </a:lnSpc>
                        <a:spcBef>
                          <a:spcPts val="0"/>
                        </a:spcBef>
                        <a:spcAft>
                          <a:spcPts val="0"/>
                        </a:spcAft>
                        <a:buFont typeface="Arial"/>
                        <a:buChar char="•"/>
                      </a:pPr>
                      <a:r>
                        <a:rPr lang="en-US" sz="1600" dirty="0">
                          <a:effectLst/>
                          <a:latin typeface="Garamond"/>
                          <a:cs typeface="Garamond"/>
                        </a:rPr>
                        <a:t>Regularly assess </a:t>
                      </a:r>
                      <a:r>
                        <a:rPr lang="en-US" sz="1600" dirty="0" smtClean="0">
                          <a:effectLst/>
                          <a:latin typeface="Garamond"/>
                          <a:cs typeface="Garamond"/>
                        </a:rPr>
                        <a:t>adherence.</a:t>
                      </a:r>
                      <a:endParaRPr lang="en-US" sz="1600" dirty="0">
                        <a:effectLst/>
                        <a:latin typeface="Garamond"/>
                        <a:cs typeface="Garamond"/>
                      </a:endParaRPr>
                    </a:p>
                    <a:p>
                      <a:pPr marL="285750" marR="0" indent="-285750">
                        <a:lnSpc>
                          <a:spcPct val="115000"/>
                        </a:lnSpc>
                        <a:spcBef>
                          <a:spcPts val="0"/>
                        </a:spcBef>
                        <a:spcAft>
                          <a:spcPts val="0"/>
                        </a:spcAft>
                        <a:buFont typeface="Arial"/>
                        <a:buChar char="•"/>
                      </a:pPr>
                      <a:r>
                        <a:rPr lang="en-US" sz="1600" baseline="0" dirty="0" smtClean="0">
                          <a:effectLst/>
                          <a:latin typeface="Garamond"/>
                          <a:cs typeface="Garamond"/>
                        </a:rPr>
                        <a:t>Ask for a p</a:t>
                      </a:r>
                      <a:r>
                        <a:rPr lang="en-US" sz="1600" dirty="0" smtClean="0">
                          <a:effectLst/>
                          <a:latin typeface="Garamond"/>
                          <a:cs typeface="Garamond"/>
                        </a:rPr>
                        <a:t>atient </a:t>
                      </a:r>
                      <a:r>
                        <a:rPr lang="en-US" sz="1600" dirty="0">
                          <a:effectLst/>
                          <a:latin typeface="Garamond"/>
                          <a:cs typeface="Garamond"/>
                        </a:rPr>
                        <a:t>self-</a:t>
                      </a:r>
                      <a:r>
                        <a:rPr lang="en-US" sz="1600" dirty="0" smtClean="0">
                          <a:effectLst/>
                          <a:latin typeface="Garamond"/>
                          <a:cs typeface="Garamond"/>
                        </a:rPr>
                        <a:t>report.</a:t>
                      </a:r>
                      <a:endParaRPr lang="en-US" sz="1600" dirty="0">
                        <a:effectLst/>
                        <a:latin typeface="Garamond"/>
                        <a:cs typeface="Garamond"/>
                      </a:endParaRPr>
                    </a:p>
                    <a:p>
                      <a:pPr marL="285750" marR="0" indent="-285750">
                        <a:lnSpc>
                          <a:spcPct val="115000"/>
                        </a:lnSpc>
                        <a:spcBef>
                          <a:spcPts val="0"/>
                        </a:spcBef>
                        <a:spcAft>
                          <a:spcPts val="0"/>
                        </a:spcAft>
                        <a:buFont typeface="Arial"/>
                        <a:buChar char="•"/>
                      </a:pPr>
                      <a:r>
                        <a:rPr lang="en-US" sz="1600" dirty="0" smtClean="0">
                          <a:effectLst/>
                          <a:latin typeface="Garamond"/>
                          <a:cs typeface="Garamond"/>
                        </a:rPr>
                        <a:t>Complete the prescription</a:t>
                      </a:r>
                      <a:r>
                        <a:rPr lang="en-US" sz="1600" dirty="0">
                          <a:effectLst/>
                          <a:latin typeface="Garamond"/>
                          <a:cs typeface="Garamond"/>
                        </a:rPr>
                        <a:t>/visit </a:t>
                      </a:r>
                      <a:r>
                        <a:rPr lang="en-US" sz="1600" dirty="0" smtClean="0">
                          <a:effectLst/>
                          <a:latin typeface="Garamond"/>
                          <a:cs typeface="Garamond"/>
                        </a:rPr>
                        <a:t>record.</a:t>
                      </a:r>
                      <a:endParaRPr lang="en-US" sz="1600" dirty="0">
                        <a:effectLst/>
                        <a:latin typeface="Garamond"/>
                        <a:cs typeface="Garamond"/>
                      </a:endParaRPr>
                    </a:p>
                    <a:p>
                      <a:pPr marL="285750" marR="0" indent="-285750">
                        <a:lnSpc>
                          <a:spcPct val="115000"/>
                        </a:lnSpc>
                        <a:spcBef>
                          <a:spcPts val="0"/>
                        </a:spcBef>
                        <a:spcAft>
                          <a:spcPts val="0"/>
                        </a:spcAft>
                        <a:buFont typeface="Arial"/>
                        <a:buChar char="•"/>
                      </a:pPr>
                      <a:r>
                        <a:rPr lang="en-US" sz="1600" dirty="0" smtClean="0">
                          <a:effectLst/>
                          <a:latin typeface="Garamond"/>
                          <a:cs typeface="Garamond"/>
                        </a:rPr>
                        <a:t>Use</a:t>
                      </a:r>
                      <a:r>
                        <a:rPr lang="en-US" sz="1600" baseline="0" dirty="0" smtClean="0">
                          <a:effectLst/>
                          <a:latin typeface="Garamond"/>
                          <a:cs typeface="Garamond"/>
                        </a:rPr>
                        <a:t> n</a:t>
                      </a:r>
                      <a:r>
                        <a:rPr lang="en-US" sz="1600" dirty="0" smtClean="0">
                          <a:effectLst/>
                          <a:latin typeface="Garamond"/>
                          <a:cs typeface="Garamond"/>
                        </a:rPr>
                        <a:t>ew </a:t>
                      </a:r>
                      <a:r>
                        <a:rPr lang="en-US" sz="1600" dirty="0">
                          <a:effectLst/>
                          <a:latin typeface="Garamond"/>
                          <a:cs typeface="Garamond"/>
                        </a:rPr>
                        <a:t>technologies </a:t>
                      </a:r>
                      <a:r>
                        <a:rPr lang="en-US" sz="1600" dirty="0" smtClean="0">
                          <a:effectLst/>
                          <a:latin typeface="Garamond"/>
                          <a:cs typeface="Garamond"/>
                        </a:rPr>
                        <a:t>(text reminders).</a:t>
                      </a:r>
                      <a:endParaRPr lang="en-US" sz="1600" dirty="0">
                        <a:effectLst/>
                        <a:latin typeface="Garamond"/>
                        <a:cs typeface="Garamond"/>
                      </a:endParaRPr>
                    </a:p>
                    <a:p>
                      <a:pPr marL="285750" marR="0" indent="-285750">
                        <a:lnSpc>
                          <a:spcPct val="115000"/>
                        </a:lnSpc>
                        <a:spcBef>
                          <a:spcPts val="0"/>
                        </a:spcBef>
                        <a:spcAft>
                          <a:spcPts val="0"/>
                        </a:spcAft>
                        <a:buFont typeface="Arial"/>
                        <a:buChar char="•"/>
                      </a:pPr>
                      <a:r>
                        <a:rPr lang="en-US" sz="1600" dirty="0">
                          <a:effectLst/>
                          <a:latin typeface="Garamond"/>
                          <a:cs typeface="Garamond"/>
                        </a:rPr>
                        <a:t>Offer allied clinical support services (e.g., pharmacist</a:t>
                      </a:r>
                      <a:r>
                        <a:rPr lang="en-US" sz="1600" dirty="0" smtClean="0">
                          <a:effectLst/>
                          <a:latin typeface="Garamond"/>
                          <a:cs typeface="Garamond"/>
                        </a:rPr>
                        <a:t>).</a:t>
                      </a:r>
                      <a:endParaRPr lang="en-US" sz="1600" dirty="0">
                        <a:effectLst/>
                        <a:latin typeface="Garamond"/>
                        <a:ea typeface="Calibri"/>
                        <a:cs typeface="Garamond"/>
                      </a:endParaRPr>
                    </a:p>
                  </a:txBody>
                  <a:tcPr marL="67474" marR="67474" marT="0" marB="0"/>
                </a:tc>
                <a:extLst>
                  <a:ext uri="{0D108BD9-81ED-4DB2-BD59-A6C34878D82A}">
                    <a16:rowId xmlns:a16="http://schemas.microsoft.com/office/drawing/2014/main" val="10001"/>
                  </a:ext>
                </a:extLst>
              </a:tr>
              <a:tr h="633351">
                <a:tc>
                  <a:txBody>
                    <a:bodyPr/>
                    <a:lstStyle/>
                    <a:p>
                      <a:pPr marL="0" marR="0">
                        <a:lnSpc>
                          <a:spcPct val="90000"/>
                        </a:lnSpc>
                        <a:spcBef>
                          <a:spcPts val="0"/>
                        </a:spcBef>
                        <a:spcAft>
                          <a:spcPts val="0"/>
                        </a:spcAft>
                      </a:pPr>
                      <a:r>
                        <a:rPr lang="en-US" sz="1600" dirty="0">
                          <a:effectLst/>
                          <a:latin typeface="Garamond"/>
                          <a:cs typeface="Garamond"/>
                        </a:rPr>
                        <a:t>Social Support </a:t>
                      </a:r>
                      <a:endParaRPr lang="en-US" sz="1600" dirty="0">
                        <a:effectLst/>
                        <a:latin typeface="Garamond"/>
                        <a:ea typeface="Calibri"/>
                        <a:cs typeface="Garamond"/>
                      </a:endParaRPr>
                    </a:p>
                  </a:txBody>
                  <a:tcPr marL="67474" marR="67474" marT="0" marB="0"/>
                </a:tc>
                <a:tc>
                  <a:txBody>
                    <a:bodyPr/>
                    <a:lstStyle/>
                    <a:p>
                      <a:pPr marL="285750" marR="0" indent="-285750">
                        <a:lnSpc>
                          <a:spcPct val="115000"/>
                        </a:lnSpc>
                        <a:spcBef>
                          <a:spcPts val="0"/>
                        </a:spcBef>
                        <a:spcAft>
                          <a:spcPts val="0"/>
                        </a:spcAft>
                        <a:buFont typeface="Arial"/>
                        <a:buChar char="•"/>
                      </a:pPr>
                      <a:r>
                        <a:rPr lang="en-US" sz="1600" dirty="0">
                          <a:effectLst/>
                          <a:latin typeface="Garamond"/>
                          <a:cs typeface="Garamond"/>
                        </a:rPr>
                        <a:t>Discuss privacy issues for PrEP </a:t>
                      </a:r>
                      <a:r>
                        <a:rPr lang="en-US" sz="1600" dirty="0" smtClean="0">
                          <a:effectLst/>
                          <a:latin typeface="Garamond"/>
                          <a:cs typeface="Garamond"/>
                        </a:rPr>
                        <a:t>user.</a:t>
                      </a:r>
                      <a:endParaRPr lang="en-US" sz="1600" dirty="0">
                        <a:effectLst/>
                        <a:latin typeface="Garamond"/>
                        <a:cs typeface="Garamond"/>
                      </a:endParaRPr>
                    </a:p>
                    <a:p>
                      <a:pPr marL="285750" marR="0" indent="-285750">
                        <a:lnSpc>
                          <a:spcPct val="115000"/>
                        </a:lnSpc>
                        <a:spcBef>
                          <a:spcPts val="0"/>
                        </a:spcBef>
                        <a:spcAft>
                          <a:spcPts val="0"/>
                        </a:spcAft>
                        <a:buFont typeface="Arial"/>
                        <a:buChar char="•"/>
                      </a:pPr>
                      <a:r>
                        <a:rPr lang="en-US" sz="1600" dirty="0">
                          <a:effectLst/>
                          <a:latin typeface="Garamond"/>
                          <a:cs typeface="Garamond"/>
                        </a:rPr>
                        <a:t>Offer to meet with partners or family </a:t>
                      </a:r>
                      <a:r>
                        <a:rPr lang="en-US" sz="1600" dirty="0" smtClean="0">
                          <a:effectLst/>
                          <a:latin typeface="Garamond"/>
                          <a:cs typeface="Garamond"/>
                        </a:rPr>
                        <a:t>members</a:t>
                      </a:r>
                      <a:r>
                        <a:rPr lang="en-US" sz="1600" baseline="0" dirty="0" smtClean="0">
                          <a:effectLst/>
                          <a:latin typeface="Garamond"/>
                          <a:cs typeface="Garamond"/>
                        </a:rPr>
                        <a:t> if</a:t>
                      </a:r>
                      <a:r>
                        <a:rPr lang="en-US" sz="1600" dirty="0" smtClean="0">
                          <a:effectLst/>
                          <a:latin typeface="Garamond"/>
                          <a:cs typeface="Garamond"/>
                        </a:rPr>
                        <a:t> </a:t>
                      </a:r>
                      <a:r>
                        <a:rPr lang="en-US" sz="1600" dirty="0">
                          <a:effectLst/>
                          <a:latin typeface="Garamond"/>
                          <a:cs typeface="Garamond"/>
                        </a:rPr>
                        <a:t>they are </a:t>
                      </a:r>
                      <a:r>
                        <a:rPr lang="en-US" sz="1600" dirty="0" smtClean="0">
                          <a:effectLst/>
                          <a:latin typeface="Garamond"/>
                          <a:cs typeface="Garamond"/>
                        </a:rPr>
                        <a:t>supportive.</a:t>
                      </a:r>
                      <a:endParaRPr lang="en-US" sz="1600" dirty="0">
                        <a:effectLst/>
                        <a:latin typeface="Garamond"/>
                        <a:ea typeface="Calibri"/>
                        <a:cs typeface="Garamond"/>
                      </a:endParaRPr>
                    </a:p>
                  </a:txBody>
                  <a:tcPr marL="67474" marR="67474" marT="0" marB="0"/>
                </a:tc>
                <a:extLst>
                  <a:ext uri="{0D108BD9-81ED-4DB2-BD59-A6C34878D82A}">
                    <a16:rowId xmlns:a16="http://schemas.microsoft.com/office/drawing/2014/main" val="10002"/>
                  </a:ext>
                </a:extLst>
              </a:tr>
              <a:tr h="864196">
                <a:tc>
                  <a:txBody>
                    <a:bodyPr/>
                    <a:lstStyle/>
                    <a:p>
                      <a:pPr marL="0" marR="0">
                        <a:lnSpc>
                          <a:spcPct val="90000"/>
                        </a:lnSpc>
                        <a:spcBef>
                          <a:spcPts val="0"/>
                        </a:spcBef>
                        <a:spcAft>
                          <a:spcPts val="0"/>
                        </a:spcAft>
                      </a:pPr>
                      <a:r>
                        <a:rPr lang="en-US" sz="1600" dirty="0">
                          <a:effectLst/>
                          <a:latin typeface="Garamond"/>
                          <a:cs typeface="Garamond"/>
                        </a:rPr>
                        <a:t>Mental health and substance abuse</a:t>
                      </a:r>
                      <a:endParaRPr lang="en-US" sz="1600" dirty="0">
                        <a:effectLst/>
                        <a:latin typeface="Garamond"/>
                        <a:ea typeface="Calibri"/>
                        <a:cs typeface="Garamond"/>
                      </a:endParaRPr>
                    </a:p>
                  </a:txBody>
                  <a:tcPr marL="67474" marR="67474" marT="0" marB="0"/>
                </a:tc>
                <a:tc>
                  <a:txBody>
                    <a:bodyPr/>
                    <a:lstStyle/>
                    <a:p>
                      <a:pPr marL="285750" marR="0" indent="-285750">
                        <a:lnSpc>
                          <a:spcPct val="115000"/>
                        </a:lnSpc>
                        <a:spcBef>
                          <a:spcPts val="0"/>
                        </a:spcBef>
                        <a:spcAft>
                          <a:spcPts val="0"/>
                        </a:spcAft>
                        <a:buFont typeface="Arial"/>
                        <a:buChar char="•"/>
                      </a:pPr>
                      <a:r>
                        <a:rPr lang="en-US" sz="1600" dirty="0">
                          <a:effectLst/>
                          <a:latin typeface="Garamond"/>
                          <a:cs typeface="Garamond"/>
                        </a:rPr>
                        <a:t>Consider screening for depression or substance-abuse </a:t>
                      </a:r>
                      <a:r>
                        <a:rPr lang="en-US" sz="1600" dirty="0" smtClean="0">
                          <a:effectLst/>
                          <a:latin typeface="Garamond"/>
                          <a:cs typeface="Garamond"/>
                        </a:rPr>
                        <a:t>problems.</a:t>
                      </a:r>
                      <a:endParaRPr lang="en-US" sz="1600" dirty="0">
                        <a:effectLst/>
                        <a:latin typeface="Garamond"/>
                        <a:cs typeface="Garamond"/>
                      </a:endParaRPr>
                    </a:p>
                    <a:p>
                      <a:pPr marL="285750" marR="0" indent="-285750">
                        <a:lnSpc>
                          <a:spcPct val="115000"/>
                        </a:lnSpc>
                        <a:spcBef>
                          <a:spcPts val="0"/>
                        </a:spcBef>
                        <a:spcAft>
                          <a:spcPts val="0"/>
                        </a:spcAft>
                        <a:buFont typeface="Arial"/>
                        <a:buChar char="•"/>
                      </a:pPr>
                      <a:r>
                        <a:rPr lang="en-US" sz="1600" dirty="0">
                          <a:effectLst/>
                          <a:latin typeface="Garamond"/>
                          <a:cs typeface="Garamond"/>
                        </a:rPr>
                        <a:t>Provide or refer to indicated mental health or </a:t>
                      </a:r>
                      <a:r>
                        <a:rPr lang="en-US" sz="1600" dirty="0" smtClean="0">
                          <a:effectLst/>
                          <a:latin typeface="Garamond"/>
                          <a:cs typeface="Garamond"/>
                        </a:rPr>
                        <a:t>substance-abuse</a:t>
                      </a:r>
                      <a:r>
                        <a:rPr lang="en-US" sz="1600" baseline="0" dirty="0" smtClean="0">
                          <a:effectLst/>
                          <a:latin typeface="Garamond"/>
                          <a:cs typeface="Garamond"/>
                        </a:rPr>
                        <a:t> </a:t>
                      </a:r>
                      <a:r>
                        <a:rPr lang="en-US" sz="1600" dirty="0" smtClean="0">
                          <a:effectLst/>
                          <a:latin typeface="Garamond"/>
                          <a:cs typeface="Garamond"/>
                        </a:rPr>
                        <a:t>treatment </a:t>
                      </a:r>
                      <a:r>
                        <a:rPr lang="en-US" sz="1600" dirty="0">
                          <a:effectLst/>
                          <a:latin typeface="Garamond"/>
                          <a:cs typeface="Garamond"/>
                        </a:rPr>
                        <a:t>and relapse-prevention </a:t>
                      </a:r>
                      <a:r>
                        <a:rPr lang="en-US" sz="1600" dirty="0" smtClean="0">
                          <a:effectLst/>
                          <a:latin typeface="Garamond"/>
                          <a:cs typeface="Garamond"/>
                        </a:rPr>
                        <a:t>services.</a:t>
                      </a:r>
                      <a:endParaRPr lang="en-US" sz="1600" dirty="0">
                        <a:effectLst/>
                        <a:latin typeface="Garamond"/>
                        <a:ea typeface="Calibri"/>
                        <a:cs typeface="Garamond"/>
                      </a:endParaRPr>
                    </a:p>
                  </a:txBody>
                  <a:tcPr marL="67474" marR="67474" marT="0" marB="0"/>
                </a:tc>
                <a:extLst>
                  <a:ext uri="{0D108BD9-81ED-4DB2-BD59-A6C34878D82A}">
                    <a16:rowId xmlns:a16="http://schemas.microsoft.com/office/drawing/2014/main" val="10003"/>
                  </a:ext>
                </a:extLst>
              </a:tr>
              <a:tr h="1393763">
                <a:tc>
                  <a:txBody>
                    <a:bodyPr/>
                    <a:lstStyle/>
                    <a:p>
                      <a:pPr marL="0" marR="0">
                        <a:lnSpc>
                          <a:spcPct val="90000"/>
                        </a:lnSpc>
                        <a:spcBef>
                          <a:spcPts val="0"/>
                        </a:spcBef>
                        <a:spcAft>
                          <a:spcPts val="0"/>
                        </a:spcAft>
                      </a:pPr>
                      <a:r>
                        <a:rPr lang="en-US" sz="1600" dirty="0" smtClean="0">
                          <a:effectLst/>
                          <a:latin typeface="Garamond"/>
                          <a:cs typeface="Garamond"/>
                        </a:rPr>
                        <a:t>Population-specific </a:t>
                      </a:r>
                      <a:r>
                        <a:rPr lang="en-US" sz="1600" dirty="0">
                          <a:effectLst/>
                          <a:latin typeface="Garamond"/>
                          <a:cs typeface="Garamond"/>
                        </a:rPr>
                        <a:t>challenges</a:t>
                      </a:r>
                      <a:endParaRPr lang="en-US" sz="1600" dirty="0">
                        <a:effectLst/>
                        <a:latin typeface="Garamond"/>
                        <a:ea typeface="Calibri"/>
                        <a:cs typeface="Garamond"/>
                      </a:endParaRPr>
                    </a:p>
                  </a:txBody>
                  <a:tcPr marL="67474" marR="67474" marT="0" marB="0"/>
                </a:tc>
                <a:tc>
                  <a:txBody>
                    <a:bodyPr/>
                    <a:lstStyle/>
                    <a:p>
                      <a:pPr marL="285750" marR="0" indent="-285750">
                        <a:lnSpc>
                          <a:spcPct val="115000"/>
                        </a:lnSpc>
                        <a:spcBef>
                          <a:spcPts val="0"/>
                        </a:spcBef>
                        <a:spcAft>
                          <a:spcPts val="0"/>
                        </a:spcAft>
                        <a:buFont typeface="Arial"/>
                        <a:buChar char="•"/>
                      </a:pPr>
                      <a:r>
                        <a:rPr lang="en-US" sz="1600" dirty="0">
                          <a:effectLst/>
                          <a:latin typeface="Garamond"/>
                          <a:cs typeface="Garamond"/>
                        </a:rPr>
                        <a:t>Consider additional medication-adherence support for:</a:t>
                      </a:r>
                    </a:p>
                    <a:p>
                      <a:pPr marL="742950" marR="0" lvl="1" indent="-285750">
                        <a:lnSpc>
                          <a:spcPct val="90000"/>
                        </a:lnSpc>
                        <a:spcBef>
                          <a:spcPts val="0"/>
                        </a:spcBef>
                        <a:spcAft>
                          <a:spcPts val="0"/>
                        </a:spcAft>
                        <a:buFont typeface="Courier New"/>
                        <a:buChar char="o"/>
                      </a:pPr>
                      <a:r>
                        <a:rPr lang="en-US" sz="1600" dirty="0" smtClean="0">
                          <a:effectLst/>
                          <a:latin typeface="Garamond"/>
                          <a:cs typeface="Garamond"/>
                        </a:rPr>
                        <a:t>Adolescents.</a:t>
                      </a:r>
                      <a:endParaRPr lang="en-US" sz="1600" dirty="0">
                        <a:effectLst/>
                        <a:latin typeface="Garamond"/>
                        <a:cs typeface="Garamond"/>
                      </a:endParaRPr>
                    </a:p>
                    <a:p>
                      <a:pPr marL="742950" marR="0" lvl="1" indent="-285750">
                        <a:lnSpc>
                          <a:spcPct val="90000"/>
                        </a:lnSpc>
                        <a:spcBef>
                          <a:spcPts val="0"/>
                        </a:spcBef>
                        <a:spcAft>
                          <a:spcPts val="0"/>
                        </a:spcAft>
                        <a:buFont typeface="Courier New"/>
                        <a:buChar char="o"/>
                      </a:pPr>
                      <a:r>
                        <a:rPr lang="en-US" sz="1600" dirty="0">
                          <a:effectLst/>
                          <a:latin typeface="Garamond"/>
                          <a:cs typeface="Garamond"/>
                        </a:rPr>
                        <a:t>P</a:t>
                      </a:r>
                      <a:r>
                        <a:rPr lang="en-US" sz="1600" dirty="0" smtClean="0">
                          <a:effectLst/>
                          <a:latin typeface="Garamond"/>
                          <a:cs typeface="Garamond"/>
                        </a:rPr>
                        <a:t>eople </a:t>
                      </a:r>
                      <a:r>
                        <a:rPr lang="en-US" sz="1600" dirty="0">
                          <a:effectLst/>
                          <a:latin typeface="Garamond"/>
                          <a:cs typeface="Garamond"/>
                        </a:rPr>
                        <a:t>with unstable </a:t>
                      </a:r>
                      <a:r>
                        <a:rPr lang="en-US" sz="1600" dirty="0" smtClean="0">
                          <a:effectLst/>
                          <a:latin typeface="Garamond"/>
                          <a:cs typeface="Garamond"/>
                        </a:rPr>
                        <a:t>housing.</a:t>
                      </a:r>
                      <a:endParaRPr lang="en-US" sz="1600" dirty="0">
                        <a:effectLst/>
                        <a:latin typeface="Garamond"/>
                        <a:cs typeface="Garamond"/>
                      </a:endParaRPr>
                    </a:p>
                    <a:p>
                      <a:pPr marL="742950" marR="0" lvl="1" indent="-285750">
                        <a:lnSpc>
                          <a:spcPct val="90000"/>
                        </a:lnSpc>
                        <a:spcBef>
                          <a:spcPts val="0"/>
                        </a:spcBef>
                        <a:spcAft>
                          <a:spcPts val="0"/>
                        </a:spcAft>
                        <a:buFont typeface="Courier New"/>
                        <a:buChar char="o"/>
                      </a:pPr>
                      <a:r>
                        <a:rPr lang="en-US" sz="1600" dirty="0">
                          <a:effectLst/>
                          <a:latin typeface="Garamond"/>
                          <a:cs typeface="Garamond"/>
                        </a:rPr>
                        <a:t>T</a:t>
                      </a:r>
                      <a:r>
                        <a:rPr lang="en-US" sz="1600" dirty="0" smtClean="0">
                          <a:effectLst/>
                          <a:latin typeface="Garamond"/>
                          <a:cs typeface="Garamond"/>
                        </a:rPr>
                        <a:t>ransgender women.</a:t>
                      </a:r>
                      <a:endParaRPr lang="en-US" sz="1600" dirty="0">
                        <a:effectLst/>
                        <a:latin typeface="Garamond"/>
                        <a:cs typeface="Garamond"/>
                      </a:endParaRPr>
                    </a:p>
                    <a:p>
                      <a:pPr marL="742950" marR="0" lvl="1" indent="-285750">
                        <a:lnSpc>
                          <a:spcPct val="90000"/>
                        </a:lnSpc>
                        <a:spcBef>
                          <a:spcPts val="0"/>
                        </a:spcBef>
                        <a:spcAft>
                          <a:spcPts val="0"/>
                        </a:spcAft>
                        <a:buFont typeface="Courier New"/>
                        <a:buChar char="o"/>
                      </a:pPr>
                      <a:r>
                        <a:rPr lang="en-US" sz="1600" dirty="0">
                          <a:effectLst/>
                          <a:latin typeface="Garamond"/>
                          <a:cs typeface="Garamond"/>
                        </a:rPr>
                        <a:t>O</a:t>
                      </a:r>
                      <a:r>
                        <a:rPr lang="en-US" sz="1600" dirty="0" smtClean="0">
                          <a:effectLst/>
                          <a:latin typeface="Garamond"/>
                          <a:cs typeface="Garamond"/>
                        </a:rPr>
                        <a:t>thers </a:t>
                      </a:r>
                      <a:r>
                        <a:rPr lang="en-US" sz="1600" dirty="0">
                          <a:effectLst/>
                          <a:latin typeface="Garamond"/>
                          <a:cs typeface="Garamond"/>
                        </a:rPr>
                        <a:t>with specific </a:t>
                      </a:r>
                      <a:r>
                        <a:rPr lang="en-US" sz="1600" dirty="0" smtClean="0">
                          <a:effectLst/>
                          <a:latin typeface="Garamond"/>
                          <a:cs typeface="Garamond"/>
                        </a:rPr>
                        <a:t>stressors </a:t>
                      </a:r>
                      <a:r>
                        <a:rPr lang="en-US" sz="1600" dirty="0">
                          <a:effectLst/>
                          <a:latin typeface="Garamond"/>
                          <a:cs typeface="Garamond"/>
                        </a:rPr>
                        <a:t>that may interfere with </a:t>
                      </a:r>
                      <a:r>
                        <a:rPr lang="en-US" sz="1600" dirty="0" smtClean="0">
                          <a:effectLst/>
                          <a:latin typeface="Garamond"/>
                          <a:cs typeface="Garamond"/>
                        </a:rPr>
                        <a:t>medication</a:t>
                      </a:r>
                      <a:r>
                        <a:rPr lang="en-US" sz="1600" baseline="0" dirty="0" smtClean="0">
                          <a:effectLst/>
                          <a:latin typeface="Garamond"/>
                          <a:cs typeface="Garamond"/>
                        </a:rPr>
                        <a:t> </a:t>
                      </a:r>
                      <a:r>
                        <a:rPr lang="en-US" sz="1600" dirty="0" smtClean="0">
                          <a:effectLst/>
                          <a:latin typeface="Garamond"/>
                          <a:cs typeface="Garamond"/>
                        </a:rPr>
                        <a:t>adherence.</a:t>
                      </a:r>
                      <a:endParaRPr lang="en-US" sz="1600" dirty="0">
                        <a:effectLst/>
                        <a:latin typeface="Garamond"/>
                        <a:ea typeface="Calibri"/>
                        <a:cs typeface="Garamond"/>
                      </a:endParaRPr>
                    </a:p>
                  </a:txBody>
                  <a:tcPr marL="67474" marR="67474" marT="0" marB="0"/>
                </a:tc>
                <a:extLst>
                  <a:ext uri="{0D108BD9-81ED-4DB2-BD59-A6C34878D82A}">
                    <a16:rowId xmlns:a16="http://schemas.microsoft.com/office/drawing/2014/main" val="10004"/>
                  </a:ext>
                </a:extLst>
              </a:tr>
            </a:tbl>
          </a:graphicData>
        </a:graphic>
      </p:graphicFrame>
      <p:sp>
        <p:nvSpPr>
          <p:cNvPr id="7" name="Slide Number Placeholder 3"/>
          <p:cNvSpPr txBox="1">
            <a:spLocks/>
          </p:cNvSpPr>
          <p:nvPr/>
        </p:nvSpPr>
        <p:spPr>
          <a:xfrm>
            <a:off x="68961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385F84-89B0-40AF-94F2-6B1BCC2B53E2}" type="slidenum">
              <a:rPr lang="en-US" smtClean="0"/>
              <a:pPr/>
              <a:t>99</a:t>
            </a:fld>
            <a:endParaRPr lang="en-US" dirty="0"/>
          </a:p>
        </p:txBody>
      </p:sp>
    </p:spTree>
    <p:extLst>
      <p:ext uri="{BB962C8B-B14F-4D97-AF65-F5344CB8AC3E}">
        <p14:creationId xmlns:p14="http://schemas.microsoft.com/office/powerpoint/2010/main" val="312444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ICAP Power Point Template 2015_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ue Banner w/o Logo">
  <a:themeElements>
    <a:clrScheme name="ICAP">
      <a:dk1>
        <a:sysClr val="windowText" lastClr="000000"/>
      </a:dk1>
      <a:lt1>
        <a:sysClr val="window" lastClr="FFFFFF"/>
      </a:lt1>
      <a:dk2>
        <a:srgbClr val="1E428A"/>
      </a:dk2>
      <a:lt2>
        <a:srgbClr val="EEECE1"/>
      </a:lt2>
      <a:accent1>
        <a:srgbClr val="80B6E6"/>
      </a:accent1>
      <a:accent2>
        <a:srgbClr val="F99D1C"/>
      </a:accent2>
      <a:accent3>
        <a:srgbClr val="94D600"/>
      </a:accent3>
      <a:accent4>
        <a:srgbClr val="4D4D4D"/>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ICAP">
      <a:dk1>
        <a:sysClr val="windowText" lastClr="000000"/>
      </a:dk1>
      <a:lt1>
        <a:sysClr val="window" lastClr="FFFFFF"/>
      </a:lt1>
      <a:dk2>
        <a:srgbClr val="1E428A"/>
      </a:dk2>
      <a:lt2>
        <a:srgbClr val="EEECE1"/>
      </a:lt2>
      <a:accent1>
        <a:srgbClr val="80B6E6"/>
      </a:accent1>
      <a:accent2>
        <a:srgbClr val="F99D1C"/>
      </a:accent2>
      <a:accent3>
        <a:srgbClr val="94D600"/>
      </a:accent3>
      <a:accent4>
        <a:srgbClr val="4D4D4D"/>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42335</TotalTime>
  <Words>12197</Words>
  <Application>Microsoft Office PowerPoint</Application>
  <PresentationFormat>On-screen Show (4:3)</PresentationFormat>
  <Paragraphs>1421</Paragraphs>
  <Slides>164</Slides>
  <Notes>140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164</vt:i4>
      </vt:variant>
    </vt:vector>
  </HeadingPairs>
  <TitlesOfParts>
    <vt:vector size="177" baseType="lpstr">
      <vt:lpstr>ＭＳ Ｐゴシック</vt:lpstr>
      <vt:lpstr>ＭＳ Ｐゴシック</vt:lpstr>
      <vt:lpstr>Arial</vt:lpstr>
      <vt:lpstr>Arial Narrow</vt:lpstr>
      <vt:lpstr>Calibri</vt:lpstr>
      <vt:lpstr>Calisto MT</vt:lpstr>
      <vt:lpstr>Courier New</vt:lpstr>
      <vt:lpstr>Garamond</vt:lpstr>
      <vt:lpstr>Times New Roman</vt:lpstr>
      <vt:lpstr>Wingdings</vt:lpstr>
      <vt:lpstr>ICAP Power Point Template 2015_TA</vt:lpstr>
      <vt:lpstr>Blue Banner w/o Logo</vt:lpstr>
      <vt:lpstr>Custom Design</vt:lpstr>
      <vt:lpstr>PrEP Training for  Providers in Clinical Settings  (Version 2.0)</vt:lpstr>
      <vt:lpstr>PowerPoint Presentation</vt:lpstr>
      <vt:lpstr>Introductions</vt:lpstr>
      <vt:lpstr>PrEP-Specific Competencies</vt:lpstr>
      <vt:lpstr>PowerPoint Presentation</vt:lpstr>
      <vt:lpstr>PowerPoint Presentation</vt:lpstr>
      <vt:lpstr>Ground Rules</vt:lpstr>
      <vt:lpstr>Pre-Program Assessment</vt:lpstr>
      <vt:lpstr>Pre-Program Assessment Debriefing</vt:lpstr>
      <vt:lpstr>PrEP Training for Providers  in Clinical Settings</vt:lpstr>
      <vt:lpstr>PowerPoint Presentation</vt:lpstr>
      <vt:lpstr>Module 1 Learning Objectives</vt:lpstr>
      <vt:lpstr>Module 1 Learning Objectives, cont.</vt:lpstr>
      <vt:lpstr>Introduction</vt:lpstr>
      <vt:lpstr>Combination Prevention</vt:lpstr>
      <vt:lpstr>Question</vt:lpstr>
      <vt:lpstr>Pre-Exposure Prophylaxis (PrEP)</vt:lpstr>
      <vt:lpstr>Question</vt:lpstr>
      <vt:lpstr>Post-exposure Prophylaxis (PEP)</vt:lpstr>
      <vt:lpstr>Questions</vt:lpstr>
      <vt:lpstr>Comparing PrEP (Pre-Exposure Prophylaxis)  and PEP (Post-Exposure Prophylaxis) </vt:lpstr>
      <vt:lpstr>Questions</vt:lpstr>
      <vt:lpstr>Differences Between ART and PrEP</vt:lpstr>
      <vt:lpstr>Why We Need PrEP</vt:lpstr>
      <vt:lpstr>Local HIV Epidemiology</vt:lpstr>
      <vt:lpstr>Question</vt:lpstr>
      <vt:lpstr>Small Group Activity</vt:lpstr>
      <vt:lpstr>Evidence PrEP Works</vt:lpstr>
      <vt:lpstr>PrEP Efficacy Depends on Adherence</vt:lpstr>
      <vt:lpstr>Question</vt:lpstr>
      <vt:lpstr>Defining Adherence </vt:lpstr>
      <vt:lpstr>PowerPoint Presentation</vt:lpstr>
      <vt:lpstr>Summary</vt:lpstr>
      <vt:lpstr>ARVs Recommended for Oral PrEP</vt:lpstr>
      <vt:lpstr>PrEP Side Effects: Reports from RCTs</vt:lpstr>
      <vt:lpstr>Side-effects Reported from iPrEx Open-Label Extension (iPrEx OLE): Observational study </vt:lpstr>
      <vt:lpstr>Will PrEP users engage in more  risk behaviors? </vt:lpstr>
      <vt:lpstr>Will PrEP lead to more  HIV drug resistance (HIVDR)?</vt:lpstr>
      <vt:lpstr>Questions</vt:lpstr>
      <vt:lpstr>Does PrEP protect against other STI?</vt:lpstr>
      <vt:lpstr>Module 1 Summary</vt:lpstr>
      <vt:lpstr>MORNING BREAK</vt:lpstr>
      <vt:lpstr>PowerPoint Presentation</vt:lpstr>
      <vt:lpstr>Module 2 Learning Objectives</vt:lpstr>
      <vt:lpstr>WHO Recommendations</vt:lpstr>
      <vt:lpstr>Questions</vt:lpstr>
      <vt:lpstr>Eligibility for PrEP</vt:lpstr>
      <vt:lpstr>Exclude HIV infection  before starting PrEP</vt:lpstr>
      <vt:lpstr>National HIV Testing Algorithm </vt:lpstr>
      <vt:lpstr>Question</vt:lpstr>
      <vt:lpstr>Acute HIV Infection</vt:lpstr>
      <vt:lpstr>PowerPoint Presentation</vt:lpstr>
      <vt:lpstr>Question</vt:lpstr>
      <vt:lpstr>Diagnosis of Acute HIV Infection </vt:lpstr>
      <vt:lpstr>Question</vt:lpstr>
      <vt:lpstr>Substantial risk for HIV infection (based on history in the past six months)</vt:lpstr>
      <vt:lpstr>Small Group Brainstorm</vt:lpstr>
      <vt:lpstr>Screening for Substantial Risk</vt:lpstr>
      <vt:lpstr>General Screening Questions</vt:lpstr>
      <vt:lpstr>Serodiscordant Couples</vt:lpstr>
      <vt:lpstr>For a Person Who Has a Partner with HIV</vt:lpstr>
      <vt:lpstr>Additional Factors to Ask About</vt:lpstr>
      <vt:lpstr>Creatinine and  Estimated Creatinine Clearance</vt:lpstr>
      <vt:lpstr>Online Cockcroft-Gault Calculator</vt:lpstr>
      <vt:lpstr>Question</vt:lpstr>
      <vt:lpstr>PrEP use During Pregnancy </vt:lpstr>
      <vt:lpstr>Willingness to Use PrEP as Prescribed</vt:lpstr>
      <vt:lpstr>Eligibility Criteria Recap </vt:lpstr>
      <vt:lpstr>LUNCH</vt:lpstr>
      <vt:lpstr>Standard PrEP Screening Form</vt:lpstr>
      <vt:lpstr>Small Group Clinical Scenarios</vt:lpstr>
      <vt:lpstr>Clinical Scenario 1</vt:lpstr>
      <vt:lpstr>Clinical Scenario 2</vt:lpstr>
      <vt:lpstr>Clinical Scenario 3</vt:lpstr>
      <vt:lpstr>Clinical Scenario 4</vt:lpstr>
      <vt:lpstr>AFTERNOON BREAK</vt:lpstr>
      <vt:lpstr>Trainer Role-play Debrief</vt:lpstr>
      <vt:lpstr>Screening Role-play 1</vt:lpstr>
      <vt:lpstr>Screening Role-play 1 Debrief</vt:lpstr>
      <vt:lpstr>Screening Role-play  Performance Debrief</vt:lpstr>
      <vt:lpstr>Screening Role-play 2</vt:lpstr>
      <vt:lpstr>Screening Role-play 2 Debrief</vt:lpstr>
      <vt:lpstr>Module 2 Summary</vt:lpstr>
      <vt:lpstr>PowerPoint Presentation</vt:lpstr>
      <vt:lpstr>Module 3 Learning Objectives</vt:lpstr>
      <vt:lpstr>Module 3 Learning Objectives, cont.</vt:lpstr>
      <vt:lpstr>Initial PrEP Visit:   Suggested Procedures</vt:lpstr>
      <vt:lpstr>Initial PrEP Counseling</vt:lpstr>
      <vt:lpstr>Initial PrEP Counseling, cont. </vt:lpstr>
      <vt:lpstr>PrEP Counseling</vt:lpstr>
      <vt:lpstr>Key Initial Visit Counselling Messaging: PrEP Efficacy</vt:lpstr>
      <vt:lpstr>Key Initial Visit Counselling Messaging: Supporting Adherence</vt:lpstr>
      <vt:lpstr>Small Group Brainstorm </vt:lpstr>
      <vt:lpstr>Common Reasons for  Low Adherence to ART </vt:lpstr>
      <vt:lpstr>Understanding Voluntary vs. Involuntary Non-Adherence</vt:lpstr>
      <vt:lpstr>Understanding Voluntary vs. Involuntary Non-Adherence, cont.</vt:lpstr>
      <vt:lpstr>Adherence:  Lessons from ART Programs </vt:lpstr>
      <vt:lpstr>Approaches to PrEP Medication Adherence Support </vt:lpstr>
      <vt:lpstr>Approaches to PrEP Medication Adherence Support, cont.</vt:lpstr>
      <vt:lpstr>Adherence Assessments</vt:lpstr>
      <vt:lpstr>Promoting Adherence </vt:lpstr>
      <vt:lpstr>Integrated Next Step Counseling (iNSC)</vt:lpstr>
      <vt:lpstr>PowerPoint Presentation</vt:lpstr>
      <vt:lpstr>PowerPoint Presentation</vt:lpstr>
      <vt:lpstr>Clinical Scenario for Role-play</vt:lpstr>
      <vt:lpstr>Role-play Debrief</vt:lpstr>
      <vt:lpstr>MORNING BREAK</vt:lpstr>
      <vt:lpstr>iNSC Role-play 1</vt:lpstr>
      <vt:lpstr>iNSC Role-play 1 Debrief</vt:lpstr>
      <vt:lpstr>iNSC Role-play Performance Debrief</vt:lpstr>
      <vt:lpstr>iNSC Role-play 2</vt:lpstr>
      <vt:lpstr>iNSC Role-play 2 Debrief</vt:lpstr>
      <vt:lpstr>Key Initial Visit Consideration: Drug Supply</vt:lpstr>
      <vt:lpstr>PowerPoint Presentation</vt:lpstr>
      <vt:lpstr>LUNCH</vt:lpstr>
      <vt:lpstr>PrEP Follow-up Visits</vt:lpstr>
      <vt:lpstr>Follow-Up PrEP Visit Procedures</vt:lpstr>
      <vt:lpstr>Repeat HIV Testing </vt:lpstr>
      <vt:lpstr>Follow-Up PrEP Counseling</vt:lpstr>
      <vt:lpstr>PowerPoint Presentation</vt:lpstr>
      <vt:lpstr>PowerPoint Presentation</vt:lpstr>
      <vt:lpstr>Clinical Scenario for Discussion</vt:lpstr>
      <vt:lpstr>Small Group Brainstorm</vt:lpstr>
      <vt:lpstr>Module 3 Summary</vt:lpstr>
      <vt:lpstr>AFTERNOON BREAK</vt:lpstr>
      <vt:lpstr>PowerPoint Presentation</vt:lpstr>
      <vt:lpstr>Module 4 Learning Objectives</vt:lpstr>
      <vt:lpstr>Monitoring Creatinine Elevation</vt:lpstr>
      <vt:lpstr>Question</vt:lpstr>
      <vt:lpstr>Managing Creatinine Elevation</vt:lpstr>
      <vt:lpstr>Seroconversion on PrEP</vt:lpstr>
      <vt:lpstr>Question</vt:lpstr>
      <vt:lpstr>Managing Seroconversion</vt:lpstr>
      <vt:lpstr>PrEP “Special Situations”</vt:lpstr>
      <vt:lpstr>Minimizing PrEP Stigma</vt:lpstr>
      <vt:lpstr>Small Group Brainstorm</vt:lpstr>
      <vt:lpstr>Current Gaps in Knowledge and Need for  Continued Surveillance</vt:lpstr>
      <vt:lpstr>PrEP M&amp;E Tools</vt:lpstr>
      <vt:lpstr>PrEP Cascade </vt:lpstr>
      <vt:lpstr>Module 4 Summary</vt:lpstr>
      <vt:lpstr>Question</vt:lpstr>
      <vt:lpstr>PowerPoint Presentation</vt:lpstr>
      <vt:lpstr>Training Post-test</vt:lpstr>
      <vt:lpstr>PrEP Specific Competencies</vt:lpstr>
      <vt:lpstr>Training Evaluation</vt:lpstr>
      <vt:lpstr>PrEP Resources for Providers</vt:lpstr>
      <vt:lpstr>PrEP Resources for PrEP Users</vt:lpstr>
      <vt:lpstr>PowerPoint Presentation</vt:lpstr>
      <vt:lpstr>PowerPoint Presentation</vt:lpstr>
      <vt:lpstr>Module 6 Learning Objectives</vt:lpstr>
      <vt:lpstr>PrEP Facility Record</vt:lpstr>
      <vt:lpstr>Practice: PrEP Facility Record</vt:lpstr>
      <vt:lpstr>PrEP Follow-up Visits</vt:lpstr>
      <vt:lpstr>PrEP Client Register</vt:lpstr>
      <vt:lpstr>Practice: PrEP Follow-up Visits &amp;  Client Register</vt:lpstr>
      <vt:lpstr>Practice: PrEP Follow-up Visits &amp;  Client Register, cont.</vt:lpstr>
      <vt:lpstr>Question</vt:lpstr>
      <vt:lpstr>MORNING BREAK</vt:lpstr>
      <vt:lpstr>PrEP Monthly Summary Form</vt:lpstr>
      <vt:lpstr>Practice: PrEP Monthly Summary Form</vt:lpstr>
      <vt:lpstr>PrEP Quarterly Cohort Report</vt:lpstr>
      <vt:lpstr>Practice: PrEP Quarterly Cohort Report</vt:lpstr>
      <vt:lpstr>Question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 Training for Providers in Clinical Settings</dc:title>
  <dc:creator>Matthew</dc:creator>
  <cp:lastModifiedBy>Anne E.Schoeneborn</cp:lastModifiedBy>
  <cp:revision>1720</cp:revision>
  <cp:lastPrinted>2016-08-15T18:44:36Z</cp:lastPrinted>
  <dcterms:created xsi:type="dcterms:W3CDTF">2016-07-18T12:59:56Z</dcterms:created>
  <dcterms:modified xsi:type="dcterms:W3CDTF">2017-09-19T19:24:18Z</dcterms:modified>
</cp:coreProperties>
</file>