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1" r:id="rId6"/>
    <p:sldId id="331" r:id="rId7"/>
    <p:sldId id="327" r:id="rId8"/>
    <p:sldId id="257" r:id="rId9"/>
    <p:sldId id="258" r:id="rId10"/>
    <p:sldId id="259" r:id="rId11"/>
    <p:sldId id="260" r:id="rId12"/>
    <p:sldId id="330" r:id="rId13"/>
    <p:sldId id="262" r:id="rId14"/>
    <p:sldId id="264" r:id="rId15"/>
    <p:sldId id="266" r:id="rId16"/>
    <p:sldId id="265" r:id="rId17"/>
    <p:sldId id="263"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17" r:id="rId57"/>
    <p:sldId id="318" r:id="rId58"/>
    <p:sldId id="310" r:id="rId59"/>
    <p:sldId id="319" r:id="rId60"/>
    <p:sldId id="320" r:id="rId61"/>
    <p:sldId id="321" r:id="rId62"/>
    <p:sldId id="322" r:id="rId63"/>
    <p:sldId id="323" r:id="rId64"/>
    <p:sldId id="324" r:id="rId65"/>
  </p:sldIdLst>
  <p:sldSz cx="10688638" cy="756285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i, Surbhi V. (CDC/DDPHSIS/CGH/DGHT)" initials="MSV(" lastIdx="12" clrIdx="0">
    <p:extLst>
      <p:ext uri="{19B8F6BF-5375-455C-9EA6-DF929625EA0E}">
        <p15:presenceInfo xmlns:p15="http://schemas.microsoft.com/office/powerpoint/2012/main" userId="S-1-5-21-1207783550-2075000910-922709458-176790" providerId="AD"/>
      </p:ext>
    </p:extLst>
  </p:cmAuthor>
  <p:cmAuthor id="2" name="Nandita Sugandhi" initials="NS" lastIdx="3" clrIdx="1">
    <p:extLst>
      <p:ext uri="{19B8F6BF-5375-455C-9EA6-DF929625EA0E}">
        <p15:presenceInfo xmlns:p15="http://schemas.microsoft.com/office/powerpoint/2012/main" userId="Nandita Sugand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552"/>
    <a:srgbClr val="6CADDF"/>
    <a:srgbClr val="A7D500"/>
    <a:srgbClr val="8E0F56"/>
    <a:srgbClr val="C4D8E2"/>
    <a:srgbClr val="1D4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autoAdjust="0"/>
  </p:normalViewPr>
  <p:slideViewPr>
    <p:cSldViewPr snapToGrid="0" showGuides="1">
      <p:cViewPr varScale="1">
        <p:scale>
          <a:sx n="78" d="100"/>
          <a:sy n="78" d="100"/>
        </p:scale>
        <p:origin x="114" y="450"/>
      </p:cViewPr>
      <p:guideLst>
        <p:guide orient="horz" pos="2382"/>
        <p:guide pos="3367"/>
      </p:guideLst>
    </p:cSldViewPr>
  </p:slideViewPr>
  <p:outlineViewPr>
    <p:cViewPr>
      <p:scale>
        <a:sx n="33" d="100"/>
        <a:sy n="33" d="100"/>
      </p:scale>
      <p:origin x="8" y="37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2500837-4EA6-4EEA-A625-43DB9391C4B4}"/>
              </a:ext>
            </a:extLst>
          </p:cNvPr>
          <p:cNvPicPr>
            <a:picLocks noChangeAspect="1"/>
          </p:cNvPicPr>
          <p:nvPr userDrawn="1"/>
        </p:nvPicPr>
        <p:blipFill>
          <a:blip r:embed="rId2"/>
          <a:stretch>
            <a:fillRect/>
          </a:stretch>
        </p:blipFill>
        <p:spPr>
          <a:xfrm>
            <a:off x="4107595" y="1496609"/>
            <a:ext cx="5812118" cy="4838359"/>
          </a:xfrm>
          <a:prstGeom prst="rect">
            <a:avLst/>
          </a:prstGeom>
        </p:spPr>
      </p:pic>
      <p:sp>
        <p:nvSpPr>
          <p:cNvPr id="7" name="Rectangle 6">
            <a:extLst>
              <a:ext uri="{FF2B5EF4-FFF2-40B4-BE49-F238E27FC236}">
                <a16:creationId xmlns:a16="http://schemas.microsoft.com/office/drawing/2014/main" id="{EDE0C658-B317-4936-927A-02AC48C40F56}"/>
              </a:ext>
            </a:extLst>
          </p:cNvPr>
          <p:cNvSpPr/>
          <p:nvPr userDrawn="1"/>
        </p:nvSpPr>
        <p:spPr>
          <a:xfrm>
            <a:off x="766293" y="0"/>
            <a:ext cx="4578026" cy="4327301"/>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D58CE0-3B90-45F7-A076-52EF671E4E50}"/>
              </a:ext>
            </a:extLst>
          </p:cNvPr>
          <p:cNvSpPr txBox="1"/>
          <p:nvPr userDrawn="1"/>
        </p:nvSpPr>
        <p:spPr>
          <a:xfrm>
            <a:off x="1107583" y="3246952"/>
            <a:ext cx="3805707" cy="400110"/>
          </a:xfrm>
          <a:prstGeom prst="rect">
            <a:avLst/>
          </a:prstGeom>
          <a:noFill/>
        </p:spPr>
        <p:txBody>
          <a:bodyPr wrap="square" rtlCol="0">
            <a:spAutoFit/>
          </a:bodyPr>
          <a:lstStyle/>
          <a:p>
            <a:r>
              <a:rPr lang="en-US" sz="2000" b="1" dirty="0">
                <a:solidFill>
                  <a:srgbClr val="C4D8E2"/>
                </a:solidFill>
                <a:latin typeface="Arial" panose="020B0604020202020204" pitchFamily="34" charset="0"/>
                <a:cs typeface="Arial" panose="020B0604020202020204" pitchFamily="34" charset="0"/>
              </a:rPr>
              <a:t>Counseling for Caregivers</a:t>
            </a:r>
          </a:p>
        </p:txBody>
      </p:sp>
      <p:pic>
        <p:nvPicPr>
          <p:cNvPr id="19" name="Picture 18">
            <a:extLst>
              <a:ext uri="{FF2B5EF4-FFF2-40B4-BE49-F238E27FC236}">
                <a16:creationId xmlns:a16="http://schemas.microsoft.com/office/drawing/2014/main" id="{F8A70C1D-E12E-4D32-8B6E-43E100251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003474" y="6757251"/>
            <a:ext cx="2916238" cy="588759"/>
          </a:xfrm>
          <a:prstGeom prst="rect">
            <a:avLst/>
          </a:prstGeom>
        </p:spPr>
      </p:pic>
      <p:sp>
        <p:nvSpPr>
          <p:cNvPr id="20" name="TextBox 19">
            <a:extLst>
              <a:ext uri="{FF2B5EF4-FFF2-40B4-BE49-F238E27FC236}">
                <a16:creationId xmlns:a16="http://schemas.microsoft.com/office/drawing/2014/main" id="{8AF7375E-EE98-4ECD-B0EE-8555CA05D50E}"/>
              </a:ext>
            </a:extLst>
          </p:cNvPr>
          <p:cNvSpPr txBox="1"/>
          <p:nvPr userDrawn="1"/>
        </p:nvSpPr>
        <p:spPr>
          <a:xfrm>
            <a:off x="1107583" y="1044664"/>
            <a:ext cx="3805707" cy="2062103"/>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Administering LPV/r Oral Pellets to Infants and Children</a:t>
            </a:r>
          </a:p>
        </p:txBody>
      </p:sp>
    </p:spTree>
    <p:extLst>
      <p:ext uri="{BB962C8B-B14F-4D97-AF65-F5344CB8AC3E}">
        <p14:creationId xmlns:p14="http://schemas.microsoft.com/office/powerpoint/2010/main" val="14991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44319" y="1955304"/>
            <a:ext cx="4611050" cy="4798559"/>
          </a:xfrm>
        </p:spPr>
        <p:txBody>
          <a:bodyPr>
            <a:normAutofit/>
          </a:bodyPr>
          <a:lstStyle>
            <a:lvl1pPr>
              <a:defRPr sz="2000" b="1">
                <a:solidFill>
                  <a:srgbClr val="093552"/>
                </a:solidFill>
                <a:latin typeface="Arial" panose="020B0604020202020204" pitchFamily="34" charset="0"/>
                <a:cs typeface="Arial" panose="020B0604020202020204" pitchFamily="34" charset="0"/>
              </a:defRPr>
            </a:lvl1pPr>
            <a:lvl2pPr>
              <a:defRPr sz="18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75103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86803" y="6983486"/>
            <a:ext cx="1229932" cy="390313"/>
          </a:xfrm>
          <a:prstGeom prst="rect">
            <a:avLst/>
          </a:prstGeom>
        </p:spPr>
      </p:pic>
    </p:spTree>
    <p:extLst>
      <p:ext uri="{BB962C8B-B14F-4D97-AF65-F5344CB8AC3E}">
        <p14:creationId xmlns:p14="http://schemas.microsoft.com/office/powerpoint/2010/main" val="225568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44319" y="1955304"/>
            <a:ext cx="4611050" cy="4798559"/>
          </a:xfrm>
        </p:spPr>
        <p:txBody>
          <a:bodyPr>
            <a:normAutofit/>
          </a:bodyPr>
          <a:lstStyle>
            <a:lvl1pPr>
              <a:defRPr sz="2000" b="1">
                <a:solidFill>
                  <a:srgbClr val="093552"/>
                </a:solidFill>
                <a:latin typeface="Arial" panose="020B0604020202020204" pitchFamily="34" charset="0"/>
                <a:cs typeface="Arial" panose="020B0604020202020204" pitchFamily="34" charset="0"/>
              </a:defRPr>
            </a:lvl1pPr>
            <a:lvl2pPr>
              <a:defRPr sz="18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Tree>
    <p:extLst>
      <p:ext uri="{BB962C8B-B14F-4D97-AF65-F5344CB8AC3E}">
        <p14:creationId xmlns:p14="http://schemas.microsoft.com/office/powerpoint/2010/main" val="230010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a:extLst>
              <a:ext uri="{FF2B5EF4-FFF2-40B4-BE49-F238E27FC236}">
                <a16:creationId xmlns:a16="http://schemas.microsoft.com/office/drawing/2014/main" id="{5FB29050-177D-4B9D-9820-720D165A1BB9}"/>
              </a:ext>
            </a:extLst>
          </p:cNvPr>
          <p:cNvSpPr>
            <a:spLocks noGrp="1"/>
          </p:cNvSpPr>
          <p:nvPr>
            <p:ph sz="half" idx="11"/>
          </p:nvPr>
        </p:nvSpPr>
        <p:spPr>
          <a:xfrm>
            <a:off x="715982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9EA04-BE21-42B6-B1C5-AB7B7B7A5F6F}"/>
              </a:ext>
            </a:extLst>
          </p:cNvPr>
          <p:cNvSpPr/>
          <p:nvPr userDrawn="1"/>
        </p:nvSpPr>
        <p:spPr>
          <a:xfrm>
            <a:off x="715982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8522E98B-D267-4A78-B19C-2542AD2D2FAF}"/>
              </a:ext>
            </a:extLst>
          </p:cNvPr>
          <p:cNvSpPr>
            <a:spLocks noGrp="1"/>
          </p:cNvSpPr>
          <p:nvPr>
            <p:ph sz="half" idx="12"/>
          </p:nvPr>
        </p:nvSpPr>
        <p:spPr>
          <a:xfrm>
            <a:off x="785197"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6" name="Content Placeholder 3">
            <a:extLst>
              <a:ext uri="{FF2B5EF4-FFF2-40B4-BE49-F238E27FC236}">
                <a16:creationId xmlns:a16="http://schemas.microsoft.com/office/drawing/2014/main" id="{B4041F6C-F12E-43F7-BFB1-DD88284C9D10}"/>
              </a:ext>
            </a:extLst>
          </p:cNvPr>
          <p:cNvSpPr>
            <a:spLocks noGrp="1"/>
          </p:cNvSpPr>
          <p:nvPr>
            <p:ph sz="half" idx="13"/>
          </p:nvPr>
        </p:nvSpPr>
        <p:spPr>
          <a:xfrm>
            <a:off x="3972512"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7" name="Content Placeholder 3">
            <a:extLst>
              <a:ext uri="{FF2B5EF4-FFF2-40B4-BE49-F238E27FC236}">
                <a16:creationId xmlns:a16="http://schemas.microsoft.com/office/drawing/2014/main" id="{5FFC8FF7-BC7E-4A59-BF4D-A61A02F6C0F5}"/>
              </a:ext>
            </a:extLst>
          </p:cNvPr>
          <p:cNvSpPr>
            <a:spLocks noGrp="1"/>
          </p:cNvSpPr>
          <p:nvPr>
            <p:ph sz="half" idx="14"/>
          </p:nvPr>
        </p:nvSpPr>
        <p:spPr>
          <a:xfrm>
            <a:off x="7159827"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BC4DC29F-0741-44F9-8B30-FE76A2FF50FD}"/>
              </a:ext>
            </a:extLst>
          </p:cNvPr>
          <p:cNvSpPr/>
          <p:nvPr userDrawn="1"/>
        </p:nvSpPr>
        <p:spPr>
          <a:xfrm>
            <a:off x="785197"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37084-D702-432A-B724-2F4839BC32E8}"/>
              </a:ext>
            </a:extLst>
          </p:cNvPr>
          <p:cNvSpPr/>
          <p:nvPr userDrawn="1"/>
        </p:nvSpPr>
        <p:spPr>
          <a:xfrm>
            <a:off x="3972512"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6DB1D6-3E8B-4D93-A733-36F9DD24758E}"/>
              </a:ext>
            </a:extLst>
          </p:cNvPr>
          <p:cNvSpPr/>
          <p:nvPr userDrawn="1"/>
        </p:nvSpPr>
        <p:spPr>
          <a:xfrm>
            <a:off x="7159827"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26" name="Title 1">
            <a:extLst>
              <a:ext uri="{FF2B5EF4-FFF2-40B4-BE49-F238E27FC236}">
                <a16:creationId xmlns:a16="http://schemas.microsoft.com/office/drawing/2014/main" id="{751CCF62-6F4E-4D79-9B50-17B4416D55F1}"/>
              </a:ext>
            </a:extLst>
          </p:cNvPr>
          <p:cNvSpPr txBox="1">
            <a:spLocks/>
          </p:cNvSpPr>
          <p:nvPr userDrawn="1"/>
        </p:nvSpPr>
        <p:spPr>
          <a:xfrm>
            <a:off x="1100729"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4)</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2D06E49-003D-4A64-93BC-3A12514F5F14}"/>
              </a:ext>
            </a:extLst>
          </p:cNvPr>
          <p:cNvSpPr/>
          <p:nvPr userDrawn="1"/>
        </p:nvSpPr>
        <p:spPr>
          <a:xfrm>
            <a:off x="455537"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2" name="Title 1">
            <a:extLst>
              <a:ext uri="{FF2B5EF4-FFF2-40B4-BE49-F238E27FC236}">
                <a16:creationId xmlns:a16="http://schemas.microsoft.com/office/drawing/2014/main" id="{9C76C7F1-155B-4F0B-ABF5-6DF56082F002}"/>
              </a:ext>
            </a:extLst>
          </p:cNvPr>
          <p:cNvSpPr txBox="1">
            <a:spLocks/>
          </p:cNvSpPr>
          <p:nvPr userDrawn="1"/>
        </p:nvSpPr>
        <p:spPr>
          <a:xfrm>
            <a:off x="4306949"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5)</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DF4D0F3-9186-49D1-B0A8-5B88633DAE94}"/>
              </a:ext>
            </a:extLst>
          </p:cNvPr>
          <p:cNvSpPr/>
          <p:nvPr userDrawn="1"/>
        </p:nvSpPr>
        <p:spPr>
          <a:xfrm>
            <a:off x="3661757"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C0ABA88E-5917-4994-8923-B6B53B3154E7}"/>
              </a:ext>
            </a:extLst>
          </p:cNvPr>
          <p:cNvSpPr txBox="1">
            <a:spLocks/>
          </p:cNvSpPr>
          <p:nvPr userDrawn="1"/>
        </p:nvSpPr>
        <p:spPr>
          <a:xfrm>
            <a:off x="7499042"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3)</a:t>
            </a:r>
          </a:p>
        </p:txBody>
      </p:sp>
      <p:sp>
        <p:nvSpPr>
          <p:cNvPr id="36" name="Title 1">
            <a:extLst>
              <a:ext uri="{FF2B5EF4-FFF2-40B4-BE49-F238E27FC236}">
                <a16:creationId xmlns:a16="http://schemas.microsoft.com/office/drawing/2014/main" id="{B7E6925D-86AF-452F-A8D1-B4F79D6B57C1}"/>
              </a:ext>
            </a:extLst>
          </p:cNvPr>
          <p:cNvSpPr txBox="1">
            <a:spLocks/>
          </p:cNvSpPr>
          <p:nvPr userDrawn="1"/>
        </p:nvSpPr>
        <p:spPr>
          <a:xfrm>
            <a:off x="7500703"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6)</a:t>
            </a:r>
          </a:p>
        </p:txBody>
      </p:sp>
      <p:sp>
        <p:nvSpPr>
          <p:cNvPr id="37" name="Oval 36">
            <a:extLst>
              <a:ext uri="{FF2B5EF4-FFF2-40B4-BE49-F238E27FC236}">
                <a16:creationId xmlns:a16="http://schemas.microsoft.com/office/drawing/2014/main" id="{9750C107-F5C5-4389-839D-E40F63C48E19}"/>
              </a:ext>
            </a:extLst>
          </p:cNvPr>
          <p:cNvSpPr/>
          <p:nvPr userDrawn="1"/>
        </p:nvSpPr>
        <p:spPr>
          <a:xfrm>
            <a:off x="6855511"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12D67B8-EF71-4FA3-A45E-0EDAF577F639}"/>
              </a:ext>
            </a:extLst>
          </p:cNvPr>
          <p:cNvSpPr/>
          <p:nvPr userDrawn="1"/>
        </p:nvSpPr>
        <p:spPr>
          <a:xfrm>
            <a:off x="6855511"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11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a:extLst>
              <a:ext uri="{FF2B5EF4-FFF2-40B4-BE49-F238E27FC236}">
                <a16:creationId xmlns:a16="http://schemas.microsoft.com/office/drawing/2014/main" id="{5FB29050-177D-4B9D-9820-720D165A1BB9}"/>
              </a:ext>
            </a:extLst>
          </p:cNvPr>
          <p:cNvSpPr>
            <a:spLocks noGrp="1"/>
          </p:cNvSpPr>
          <p:nvPr>
            <p:ph sz="half" idx="11"/>
          </p:nvPr>
        </p:nvSpPr>
        <p:spPr>
          <a:xfrm>
            <a:off x="715982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9EA04-BE21-42B6-B1C5-AB7B7B7A5F6F}"/>
              </a:ext>
            </a:extLst>
          </p:cNvPr>
          <p:cNvSpPr/>
          <p:nvPr userDrawn="1"/>
        </p:nvSpPr>
        <p:spPr>
          <a:xfrm>
            <a:off x="715982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8522E98B-D267-4A78-B19C-2542AD2D2FAF}"/>
              </a:ext>
            </a:extLst>
          </p:cNvPr>
          <p:cNvSpPr>
            <a:spLocks noGrp="1"/>
          </p:cNvSpPr>
          <p:nvPr>
            <p:ph sz="half" idx="12"/>
          </p:nvPr>
        </p:nvSpPr>
        <p:spPr>
          <a:xfrm>
            <a:off x="3991417"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6" name="Content Placeholder 3">
            <a:extLst>
              <a:ext uri="{FF2B5EF4-FFF2-40B4-BE49-F238E27FC236}">
                <a16:creationId xmlns:a16="http://schemas.microsoft.com/office/drawing/2014/main" id="{B4041F6C-F12E-43F7-BFB1-DD88284C9D10}"/>
              </a:ext>
            </a:extLst>
          </p:cNvPr>
          <p:cNvSpPr>
            <a:spLocks noGrp="1"/>
          </p:cNvSpPr>
          <p:nvPr>
            <p:ph sz="half" idx="13"/>
          </p:nvPr>
        </p:nvSpPr>
        <p:spPr>
          <a:xfrm>
            <a:off x="7178732"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BC4DC29F-0741-44F9-8B30-FE76A2FF50FD}"/>
              </a:ext>
            </a:extLst>
          </p:cNvPr>
          <p:cNvSpPr/>
          <p:nvPr userDrawn="1"/>
        </p:nvSpPr>
        <p:spPr>
          <a:xfrm>
            <a:off x="3991417"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37084-D702-432A-B724-2F4839BC32E8}"/>
              </a:ext>
            </a:extLst>
          </p:cNvPr>
          <p:cNvSpPr/>
          <p:nvPr userDrawn="1"/>
        </p:nvSpPr>
        <p:spPr>
          <a:xfrm>
            <a:off x="7178732"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26" name="Title 1">
            <a:extLst>
              <a:ext uri="{FF2B5EF4-FFF2-40B4-BE49-F238E27FC236}">
                <a16:creationId xmlns:a16="http://schemas.microsoft.com/office/drawing/2014/main" id="{751CCF62-6F4E-4D79-9B50-17B4416D55F1}"/>
              </a:ext>
            </a:extLst>
          </p:cNvPr>
          <p:cNvSpPr txBox="1">
            <a:spLocks/>
          </p:cNvSpPr>
          <p:nvPr userDrawn="1"/>
        </p:nvSpPr>
        <p:spPr>
          <a:xfrm>
            <a:off x="4306949"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4)</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2D06E49-003D-4A64-93BC-3A12514F5F14}"/>
              </a:ext>
            </a:extLst>
          </p:cNvPr>
          <p:cNvSpPr/>
          <p:nvPr userDrawn="1"/>
        </p:nvSpPr>
        <p:spPr>
          <a:xfrm>
            <a:off x="3661757"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2" name="Title 1">
            <a:extLst>
              <a:ext uri="{FF2B5EF4-FFF2-40B4-BE49-F238E27FC236}">
                <a16:creationId xmlns:a16="http://schemas.microsoft.com/office/drawing/2014/main" id="{9C76C7F1-155B-4F0B-ABF5-6DF56082F002}"/>
              </a:ext>
            </a:extLst>
          </p:cNvPr>
          <p:cNvSpPr txBox="1">
            <a:spLocks/>
          </p:cNvSpPr>
          <p:nvPr userDrawn="1"/>
        </p:nvSpPr>
        <p:spPr>
          <a:xfrm>
            <a:off x="7513169"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5)</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DF4D0F3-9186-49D1-B0A8-5B88633DAE94}"/>
              </a:ext>
            </a:extLst>
          </p:cNvPr>
          <p:cNvSpPr/>
          <p:nvPr userDrawn="1"/>
        </p:nvSpPr>
        <p:spPr>
          <a:xfrm>
            <a:off x="6867977"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C0ABA88E-5917-4994-8923-B6B53B3154E7}"/>
              </a:ext>
            </a:extLst>
          </p:cNvPr>
          <p:cNvSpPr txBox="1">
            <a:spLocks/>
          </p:cNvSpPr>
          <p:nvPr userDrawn="1"/>
        </p:nvSpPr>
        <p:spPr>
          <a:xfrm>
            <a:off x="7499042"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3)</a:t>
            </a:r>
          </a:p>
        </p:txBody>
      </p:sp>
      <p:sp>
        <p:nvSpPr>
          <p:cNvPr id="37" name="Oval 36">
            <a:extLst>
              <a:ext uri="{FF2B5EF4-FFF2-40B4-BE49-F238E27FC236}">
                <a16:creationId xmlns:a16="http://schemas.microsoft.com/office/drawing/2014/main" id="{9750C107-F5C5-4389-839D-E40F63C48E19}"/>
              </a:ext>
            </a:extLst>
          </p:cNvPr>
          <p:cNvSpPr/>
          <p:nvPr userDrawn="1"/>
        </p:nvSpPr>
        <p:spPr>
          <a:xfrm>
            <a:off x="6855511"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80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a:extLst>
              <a:ext uri="{FF2B5EF4-FFF2-40B4-BE49-F238E27FC236}">
                <a16:creationId xmlns:a16="http://schemas.microsoft.com/office/drawing/2014/main" id="{5FB29050-177D-4B9D-9820-720D165A1BB9}"/>
              </a:ext>
            </a:extLst>
          </p:cNvPr>
          <p:cNvSpPr>
            <a:spLocks noGrp="1"/>
          </p:cNvSpPr>
          <p:nvPr>
            <p:ph sz="half" idx="11"/>
          </p:nvPr>
        </p:nvSpPr>
        <p:spPr>
          <a:xfrm>
            <a:off x="715982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9EA04-BE21-42B6-B1C5-AB7B7B7A5F6F}"/>
              </a:ext>
            </a:extLst>
          </p:cNvPr>
          <p:cNvSpPr/>
          <p:nvPr userDrawn="1"/>
        </p:nvSpPr>
        <p:spPr>
          <a:xfrm>
            <a:off x="715982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8522E98B-D267-4A78-B19C-2542AD2D2FAF}"/>
              </a:ext>
            </a:extLst>
          </p:cNvPr>
          <p:cNvSpPr>
            <a:spLocks noGrp="1"/>
          </p:cNvSpPr>
          <p:nvPr>
            <p:ph sz="half" idx="12"/>
          </p:nvPr>
        </p:nvSpPr>
        <p:spPr>
          <a:xfrm>
            <a:off x="7185171"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BC4DC29F-0741-44F9-8B30-FE76A2FF50FD}"/>
              </a:ext>
            </a:extLst>
          </p:cNvPr>
          <p:cNvSpPr/>
          <p:nvPr userDrawn="1"/>
        </p:nvSpPr>
        <p:spPr>
          <a:xfrm>
            <a:off x="7185171"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26" name="Title 1">
            <a:extLst>
              <a:ext uri="{FF2B5EF4-FFF2-40B4-BE49-F238E27FC236}">
                <a16:creationId xmlns:a16="http://schemas.microsoft.com/office/drawing/2014/main" id="{751CCF62-6F4E-4D79-9B50-17B4416D55F1}"/>
              </a:ext>
            </a:extLst>
          </p:cNvPr>
          <p:cNvSpPr txBox="1">
            <a:spLocks/>
          </p:cNvSpPr>
          <p:nvPr userDrawn="1"/>
        </p:nvSpPr>
        <p:spPr>
          <a:xfrm>
            <a:off x="7500703"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4)</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2D06E49-003D-4A64-93BC-3A12514F5F14}"/>
              </a:ext>
            </a:extLst>
          </p:cNvPr>
          <p:cNvSpPr/>
          <p:nvPr userDrawn="1"/>
        </p:nvSpPr>
        <p:spPr>
          <a:xfrm>
            <a:off x="6855511"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C0ABA88E-5917-4994-8923-B6B53B3154E7}"/>
              </a:ext>
            </a:extLst>
          </p:cNvPr>
          <p:cNvSpPr txBox="1">
            <a:spLocks/>
          </p:cNvSpPr>
          <p:nvPr userDrawn="1"/>
        </p:nvSpPr>
        <p:spPr>
          <a:xfrm>
            <a:off x="7499042"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3)</a:t>
            </a:r>
          </a:p>
        </p:txBody>
      </p:sp>
      <p:sp>
        <p:nvSpPr>
          <p:cNvPr id="37" name="Oval 36">
            <a:extLst>
              <a:ext uri="{FF2B5EF4-FFF2-40B4-BE49-F238E27FC236}">
                <a16:creationId xmlns:a16="http://schemas.microsoft.com/office/drawing/2014/main" id="{9750C107-F5C5-4389-839D-E40F63C48E19}"/>
              </a:ext>
            </a:extLst>
          </p:cNvPr>
          <p:cNvSpPr/>
          <p:nvPr userDrawn="1"/>
        </p:nvSpPr>
        <p:spPr>
          <a:xfrm>
            <a:off x="6855511"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7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a:extLst>
              <a:ext uri="{FF2B5EF4-FFF2-40B4-BE49-F238E27FC236}">
                <a16:creationId xmlns:a16="http://schemas.microsoft.com/office/drawing/2014/main" id="{5FB29050-177D-4B9D-9820-720D165A1BB9}"/>
              </a:ext>
            </a:extLst>
          </p:cNvPr>
          <p:cNvSpPr>
            <a:spLocks noGrp="1"/>
          </p:cNvSpPr>
          <p:nvPr>
            <p:ph sz="half" idx="11"/>
          </p:nvPr>
        </p:nvSpPr>
        <p:spPr>
          <a:xfrm>
            <a:off x="715982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9EA04-BE21-42B6-B1C5-AB7B7B7A5F6F}"/>
              </a:ext>
            </a:extLst>
          </p:cNvPr>
          <p:cNvSpPr/>
          <p:nvPr userDrawn="1"/>
        </p:nvSpPr>
        <p:spPr>
          <a:xfrm>
            <a:off x="715982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C0ABA88E-5917-4994-8923-B6B53B3154E7}"/>
              </a:ext>
            </a:extLst>
          </p:cNvPr>
          <p:cNvSpPr txBox="1">
            <a:spLocks/>
          </p:cNvSpPr>
          <p:nvPr userDrawn="1"/>
        </p:nvSpPr>
        <p:spPr>
          <a:xfrm>
            <a:off x="7499042"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3)</a:t>
            </a:r>
          </a:p>
        </p:txBody>
      </p:sp>
      <p:sp>
        <p:nvSpPr>
          <p:cNvPr id="37" name="Oval 36">
            <a:extLst>
              <a:ext uri="{FF2B5EF4-FFF2-40B4-BE49-F238E27FC236}">
                <a16:creationId xmlns:a16="http://schemas.microsoft.com/office/drawing/2014/main" id="{9750C107-F5C5-4389-839D-E40F63C48E19}"/>
              </a:ext>
            </a:extLst>
          </p:cNvPr>
          <p:cNvSpPr/>
          <p:nvPr userDrawn="1"/>
        </p:nvSpPr>
        <p:spPr>
          <a:xfrm>
            <a:off x="6855511"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1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81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23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844" y="402654"/>
            <a:ext cx="9218950"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4844" y="7009643"/>
            <a:ext cx="2404944"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9A99B84C-5D18-43F0-B5A7-D8F96C4EDB5C}" type="datetimeFigureOut">
              <a:rPr lang="en-US" smtClean="0"/>
              <a:t>1/3/2020</a:t>
            </a:fld>
            <a:endParaRPr lang="en-US"/>
          </a:p>
        </p:txBody>
      </p:sp>
      <p:sp>
        <p:nvSpPr>
          <p:cNvPr id="5" name="Footer Placeholder 4"/>
          <p:cNvSpPr>
            <a:spLocks noGrp="1"/>
          </p:cNvSpPr>
          <p:nvPr>
            <p:ph type="ftr" sz="quarter" idx="3"/>
          </p:nvPr>
        </p:nvSpPr>
        <p:spPr>
          <a:xfrm>
            <a:off x="3540612" y="7009643"/>
            <a:ext cx="3607415"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8850" y="7009643"/>
            <a:ext cx="2404944"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BB2F7C62-F46D-405B-8F43-0B9141307626}" type="slidenum">
              <a:rPr lang="en-US" smtClean="0"/>
              <a:t>‹#›</a:t>
            </a:fld>
            <a:endParaRPr lang="en-US"/>
          </a:p>
        </p:txBody>
      </p:sp>
    </p:spTree>
    <p:extLst>
      <p:ext uri="{BB962C8B-B14F-4D97-AF65-F5344CB8AC3E}">
        <p14:creationId xmlns:p14="http://schemas.microsoft.com/office/powerpoint/2010/main" val="27637590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1" r:id="rId3"/>
    <p:sldLayoutId id="2147483665" r:id="rId4"/>
    <p:sldLayoutId id="2147483666" r:id="rId5"/>
    <p:sldLayoutId id="2147483667" r:id="rId6"/>
    <p:sldLayoutId id="2147483668" r:id="rId7"/>
    <p:sldLayoutId id="2147483669" r:id="rId8"/>
    <p:sldLayoutId id="2147483670" r:id="rId9"/>
  </p:sldLayoutIdLst>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f"/><Relationship Id="rId1" Type="http://schemas.openxmlformats.org/officeDocument/2006/relationships/slideLayout" Target="../slideLayouts/slideLayout2.xml"/><Relationship Id="rId5" Type="http://schemas.openxmlformats.org/officeDocument/2006/relationships/image" Target="../media/image52.tiff"/><Relationship Id="rId4" Type="http://schemas.openxmlformats.org/officeDocument/2006/relationships/image" Target="../media/image51.tiff"/></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2.tif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0.tiff"/><Relationship Id="rId5" Type="http://schemas.openxmlformats.org/officeDocument/2006/relationships/image" Target="../media/image43.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179A9-13A5-4E03-95DC-FD5A2ECFF9A9}"/>
              </a:ext>
            </a:extLst>
          </p:cNvPr>
          <p:cNvSpPr/>
          <p:nvPr/>
        </p:nvSpPr>
        <p:spPr>
          <a:xfrm>
            <a:off x="649404" y="7067007"/>
            <a:ext cx="5003857" cy="346185"/>
          </a:xfrm>
          <a:prstGeom prst="rect">
            <a:avLst/>
          </a:prstGeom>
        </p:spPr>
        <p:txBody>
          <a:bodyPr wrap="square">
            <a:spAutoFit/>
          </a:bodyPr>
          <a:lstStyle/>
          <a:p>
            <a:pPr>
              <a:lnSpc>
                <a:spcPct val="107000"/>
              </a:lnSpc>
              <a:spcAft>
                <a:spcPts val="800"/>
              </a:spcAft>
            </a:pPr>
            <a:r>
              <a:rPr lang="en-US" sz="800" i="1" dirty="0">
                <a:latin typeface="Arial" panose="020B0604020202020204" pitchFamily="34" charset="0"/>
                <a:ea typeface="Calibri" panose="020F0502020204030204" pitchFamily="34" charset="0"/>
                <a:cs typeface="Arial" panose="020B0604020202020204" pitchFamily="34" charset="0"/>
              </a:rPr>
              <a:t>The mark “CDC” is owned by the U.S. Dept. of Health and Human Services and is used with permission. Use of this logo is not an endorsement by HHS or CDC of any particular product, service, or enterprise.</a:t>
            </a:r>
          </a:p>
        </p:txBody>
      </p:sp>
      <p:pic>
        <p:nvPicPr>
          <p:cNvPr id="6" name="Picture 5" descr="A picture containing drawing, food&#10;&#10;Description automatically generated">
            <a:extLst>
              <a:ext uri="{FF2B5EF4-FFF2-40B4-BE49-F238E27FC236}">
                <a16:creationId xmlns:a16="http://schemas.microsoft.com/office/drawing/2014/main" id="{FA20AB41-8BA6-4BE0-8F3D-BC80B5878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820" y="6774246"/>
            <a:ext cx="802577" cy="576852"/>
          </a:xfrm>
          <a:prstGeom prst="rect">
            <a:avLst/>
          </a:prstGeom>
        </p:spPr>
      </p:pic>
      <p:sp>
        <p:nvSpPr>
          <p:cNvPr id="2" name="Rectangle 1">
            <a:extLst>
              <a:ext uri="{FF2B5EF4-FFF2-40B4-BE49-F238E27FC236}">
                <a16:creationId xmlns:a16="http://schemas.microsoft.com/office/drawing/2014/main" id="{109A8BE9-19ED-488D-A42E-6C42F480C97F}"/>
              </a:ext>
            </a:extLst>
          </p:cNvPr>
          <p:cNvSpPr/>
          <p:nvPr/>
        </p:nvSpPr>
        <p:spPr>
          <a:xfrm>
            <a:off x="777922" y="0"/>
            <a:ext cx="4566397" cy="433998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47D55AE-C6D1-4352-97B5-1FE8E687B924}"/>
              </a:ext>
            </a:extLst>
          </p:cNvPr>
          <p:cNvSpPr txBox="1">
            <a:spLocks/>
          </p:cNvSpPr>
          <p:nvPr/>
        </p:nvSpPr>
        <p:spPr>
          <a:xfrm>
            <a:off x="534886" y="333361"/>
            <a:ext cx="5003857" cy="2348055"/>
          </a:xfrm>
          <a:prstGeom prst="rect">
            <a:avLst/>
          </a:prstGeom>
        </p:spPr>
        <p:txBody>
          <a:bodyPr>
            <a:normAutofit fontScale="90000" lnSpcReduction="10000"/>
          </a:bodyPr>
          <a:lst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a:lstStyle>
          <a:p>
            <a:pPr algn="ctr"/>
            <a:r>
              <a:rPr lang="en-US" b="1" dirty="0">
                <a:solidFill>
                  <a:schemeClr val="bg1"/>
                </a:solidFill>
              </a:rPr>
              <a:t>Administration du LPV/r  pellets aux </a:t>
            </a:r>
            <a:r>
              <a:rPr lang="en-US" b="1" dirty="0" err="1">
                <a:solidFill>
                  <a:schemeClr val="bg1"/>
                </a:solidFill>
              </a:rPr>
              <a:t>nourrissons</a:t>
            </a:r>
            <a:r>
              <a:rPr lang="en-US" b="1" dirty="0">
                <a:solidFill>
                  <a:schemeClr val="bg1"/>
                </a:solidFill>
              </a:rPr>
              <a:t> et enfants</a:t>
            </a:r>
          </a:p>
        </p:txBody>
      </p:sp>
      <p:sp>
        <p:nvSpPr>
          <p:cNvPr id="7" name="Subtitle 2">
            <a:extLst>
              <a:ext uri="{FF2B5EF4-FFF2-40B4-BE49-F238E27FC236}">
                <a16:creationId xmlns:a16="http://schemas.microsoft.com/office/drawing/2014/main" id="{3641BA54-FF1E-4125-BE9E-E1DEFD5D525C}"/>
              </a:ext>
            </a:extLst>
          </p:cNvPr>
          <p:cNvSpPr txBox="1">
            <a:spLocks/>
          </p:cNvSpPr>
          <p:nvPr/>
        </p:nvSpPr>
        <p:spPr>
          <a:xfrm>
            <a:off x="1143196" y="2971480"/>
            <a:ext cx="4016271" cy="1465196"/>
          </a:xfrm>
          <a:prstGeom prst="rect">
            <a:avLst/>
          </a:prstGeom>
        </p:spPr>
        <p:txBody>
          <a:bodyPr>
            <a:normAutofit/>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lgn="ctr">
              <a:buNone/>
            </a:pPr>
            <a:r>
              <a:rPr lang="en-US" sz="3200" dirty="0" err="1">
                <a:solidFill>
                  <a:schemeClr val="bg1"/>
                </a:solidFill>
              </a:rPr>
              <a:t>Cartes</a:t>
            </a:r>
            <a:r>
              <a:rPr lang="en-US" sz="3200" dirty="0">
                <a:solidFill>
                  <a:schemeClr val="bg1"/>
                </a:solidFill>
              </a:rPr>
              <a:t> Conseils pour les parents (</a:t>
            </a:r>
            <a:r>
              <a:rPr lang="en-US" sz="3200" dirty="0" err="1">
                <a:solidFill>
                  <a:schemeClr val="bg1"/>
                </a:solidFill>
              </a:rPr>
              <a:t>tuteurs</a:t>
            </a:r>
            <a:r>
              <a:rPr lang="en-US" sz="3200" dirty="0">
                <a:solidFill>
                  <a:schemeClr val="bg1"/>
                </a:solidFill>
              </a:rPr>
              <a:t>)</a:t>
            </a:r>
          </a:p>
        </p:txBody>
      </p:sp>
    </p:spTree>
    <p:extLst>
      <p:ext uri="{BB962C8B-B14F-4D97-AF65-F5344CB8AC3E}">
        <p14:creationId xmlns:p14="http://schemas.microsoft.com/office/powerpoint/2010/main" val="38108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34CFF8-0AB7-4D82-AB5C-6C47DCBAB102}"/>
              </a:ext>
            </a:extLst>
          </p:cNvPr>
          <p:cNvSpPr>
            <a:spLocks noGrp="1"/>
          </p:cNvSpPr>
          <p:nvPr>
            <p:ph sz="half" idx="2"/>
          </p:nvPr>
        </p:nvSpPr>
        <p:spPr/>
        <p:txBody>
          <a:bodyPr/>
          <a:lstStyle/>
          <a:p>
            <a:pPr marL="0" indent="0">
              <a:buNone/>
            </a:pPr>
            <a:r>
              <a:rPr lang="fr-FR" dirty="0"/>
              <a:t>En fonction du poids de votre enfant, le chargé des médicaments vous indiquera le nombre exact de gélules à donner matin et soir.</a:t>
            </a:r>
            <a:endParaRPr lang="en-US" dirty="0"/>
          </a:p>
        </p:txBody>
      </p:sp>
      <p:sp>
        <p:nvSpPr>
          <p:cNvPr id="4" name="Content Placeholder 3">
            <a:extLst>
              <a:ext uri="{FF2B5EF4-FFF2-40B4-BE49-F238E27FC236}">
                <a16:creationId xmlns:a16="http://schemas.microsoft.com/office/drawing/2014/main" id="{7C8C3C56-3E78-4226-AAFA-6BD8532E7EA4}"/>
              </a:ext>
            </a:extLst>
          </p:cNvPr>
          <p:cNvSpPr>
            <a:spLocks noGrp="1"/>
          </p:cNvSpPr>
          <p:nvPr>
            <p:ph sz="half" idx="10"/>
          </p:nvPr>
        </p:nvSpPr>
        <p:spPr/>
        <p:txBody>
          <a:bodyPr/>
          <a:lstStyle/>
          <a:p>
            <a:r>
              <a:rPr lang="fr-FR" dirty="0"/>
              <a:t>Quel est le poids de votre enfant?</a:t>
            </a:r>
            <a:endParaRPr lang="en-US" dirty="0"/>
          </a:p>
        </p:txBody>
      </p:sp>
      <p:sp>
        <p:nvSpPr>
          <p:cNvPr id="5" name="Content Placeholder 4">
            <a:extLst>
              <a:ext uri="{FF2B5EF4-FFF2-40B4-BE49-F238E27FC236}">
                <a16:creationId xmlns:a16="http://schemas.microsoft.com/office/drawing/2014/main" id="{5505D0FE-A100-4643-888C-C660866B8B57}"/>
              </a:ext>
            </a:extLst>
          </p:cNvPr>
          <p:cNvSpPr>
            <a:spLocks noGrp="1"/>
          </p:cNvSpPr>
          <p:nvPr>
            <p:ph sz="half" idx="11"/>
          </p:nvPr>
        </p:nvSpPr>
        <p:spPr/>
        <p:txBody>
          <a:bodyPr/>
          <a:lstStyle/>
          <a:p>
            <a:pPr fontAlgn="ctr"/>
            <a:r>
              <a:rPr lang="fr-FR" dirty="0"/>
              <a:t>Votre enfant aura besoin de plus de médicaments au fur et à mesure qu'il grandit.</a:t>
            </a:r>
            <a:endParaRPr lang="en-US" dirty="0"/>
          </a:p>
        </p:txBody>
      </p:sp>
      <p:sp>
        <p:nvSpPr>
          <p:cNvPr id="6" name="Content Placeholder 5">
            <a:extLst>
              <a:ext uri="{FF2B5EF4-FFF2-40B4-BE49-F238E27FC236}">
                <a16:creationId xmlns:a16="http://schemas.microsoft.com/office/drawing/2014/main" id="{BD58D758-2DE2-4DC4-AB1D-A9D5A757C7E7}"/>
              </a:ext>
            </a:extLst>
          </p:cNvPr>
          <p:cNvSpPr>
            <a:spLocks noGrp="1"/>
          </p:cNvSpPr>
          <p:nvPr>
            <p:ph sz="half" idx="12"/>
          </p:nvPr>
        </p:nvSpPr>
        <p:spPr/>
        <p:txBody>
          <a:bodyPr/>
          <a:lstStyle/>
          <a:p>
            <a:r>
              <a:rPr lang="fr-FR" dirty="0"/>
              <a:t>Utilisez la table de dosage pour montrer comment le traitement va changer.</a:t>
            </a:r>
            <a:endParaRPr lang="en-US" dirty="0"/>
          </a:p>
        </p:txBody>
      </p:sp>
      <p:sp>
        <p:nvSpPr>
          <p:cNvPr id="7" name="Content Placeholder 6">
            <a:extLst>
              <a:ext uri="{FF2B5EF4-FFF2-40B4-BE49-F238E27FC236}">
                <a16:creationId xmlns:a16="http://schemas.microsoft.com/office/drawing/2014/main" id="{C7D809A8-F261-4521-9437-9B4A87DAA2BB}"/>
              </a:ext>
            </a:extLst>
          </p:cNvPr>
          <p:cNvSpPr>
            <a:spLocks noGrp="1"/>
          </p:cNvSpPr>
          <p:nvPr>
            <p:ph sz="half" idx="13"/>
          </p:nvPr>
        </p:nvSpPr>
        <p:spPr/>
        <p:txBody>
          <a:bodyPr/>
          <a:lstStyle/>
          <a:p>
            <a:r>
              <a:rPr lang="fr-FR" dirty="0"/>
              <a:t>Combien de capsules votre enfant est-il censé prendre?</a:t>
            </a:r>
            <a:endParaRPr lang="en-US" dirty="0"/>
          </a:p>
          <a:p>
            <a:pPr marL="0" indent="0">
              <a:buNone/>
            </a:pPr>
            <a:endParaRPr lang="en-US" dirty="0"/>
          </a:p>
        </p:txBody>
      </p:sp>
      <p:sp>
        <p:nvSpPr>
          <p:cNvPr id="8" name="Content Placeholder 7">
            <a:extLst>
              <a:ext uri="{FF2B5EF4-FFF2-40B4-BE49-F238E27FC236}">
                <a16:creationId xmlns:a16="http://schemas.microsoft.com/office/drawing/2014/main" id="{44DBD76C-0910-4E4E-BA8E-AFEAFAA0CA2A}"/>
              </a:ext>
            </a:extLst>
          </p:cNvPr>
          <p:cNvSpPr>
            <a:spLocks noGrp="1"/>
          </p:cNvSpPr>
          <p:nvPr>
            <p:ph sz="half" idx="14"/>
          </p:nvPr>
        </p:nvSpPr>
        <p:spPr/>
        <p:txBody>
          <a:bodyPr/>
          <a:lstStyle/>
          <a:p>
            <a:pPr marL="285750" indent="-285750"/>
            <a:r>
              <a:rPr lang="fr-FR" dirty="0"/>
              <a:t>Le nombre de gélules à administrer matin et soir.</a:t>
            </a:r>
          </a:p>
          <a:p>
            <a:pPr marL="285750" indent="-285750"/>
            <a:r>
              <a:rPr lang="fr-FR" dirty="0"/>
              <a:t>Insistez de nouveau sur le fait que la dose doit être comptée en nombre de gélules, mais que chaque gélule doit être ouverte et que les comprimés doivent être donnés</a:t>
            </a:r>
            <a:endParaRPr lang="en-US" dirty="0"/>
          </a:p>
        </p:txBody>
      </p:sp>
      <p:sp>
        <p:nvSpPr>
          <p:cNvPr id="9" name="Title 2">
            <a:extLst>
              <a:ext uri="{FF2B5EF4-FFF2-40B4-BE49-F238E27FC236}">
                <a16:creationId xmlns:a16="http://schemas.microsoft.com/office/drawing/2014/main" id="{376EB288-8312-4BA6-B3C6-EE097DC9F592}"/>
              </a:ext>
            </a:extLst>
          </p:cNvPr>
          <p:cNvSpPr txBox="1">
            <a:spLocks/>
          </p:cNvSpPr>
          <p:nvPr/>
        </p:nvSpPr>
        <p:spPr>
          <a:xfrm>
            <a:off x="1330816" y="1442120"/>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10" name="Title 2">
            <a:extLst>
              <a:ext uri="{FF2B5EF4-FFF2-40B4-BE49-F238E27FC236}">
                <a16:creationId xmlns:a16="http://schemas.microsoft.com/office/drawing/2014/main" id="{8A04333D-3AF8-495B-AF4D-58672930F25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1" name="Title 2">
            <a:extLst>
              <a:ext uri="{FF2B5EF4-FFF2-40B4-BE49-F238E27FC236}">
                <a16:creationId xmlns:a16="http://schemas.microsoft.com/office/drawing/2014/main" id="{86E83F83-73F7-44B1-9351-17687B678218}"/>
              </a:ext>
            </a:extLst>
          </p:cNvPr>
          <p:cNvSpPr txBox="1">
            <a:spLocks/>
          </p:cNvSpPr>
          <p:nvPr/>
        </p:nvSpPr>
        <p:spPr>
          <a:xfrm>
            <a:off x="7860406" y="1456293"/>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12" name="Title 2">
            <a:extLst>
              <a:ext uri="{FF2B5EF4-FFF2-40B4-BE49-F238E27FC236}">
                <a16:creationId xmlns:a16="http://schemas.microsoft.com/office/drawing/2014/main" id="{1B3CF6F2-FDAF-4657-8A3D-3D40BE6FBFD3}"/>
              </a:ext>
            </a:extLst>
          </p:cNvPr>
          <p:cNvSpPr txBox="1">
            <a:spLocks/>
          </p:cNvSpPr>
          <p:nvPr/>
        </p:nvSpPr>
        <p:spPr>
          <a:xfrm>
            <a:off x="4595611"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3" name="Title 2">
            <a:extLst>
              <a:ext uri="{FF2B5EF4-FFF2-40B4-BE49-F238E27FC236}">
                <a16:creationId xmlns:a16="http://schemas.microsoft.com/office/drawing/2014/main" id="{91BE5B31-7C95-446D-B912-AF808808661D}"/>
              </a:ext>
            </a:extLst>
          </p:cNvPr>
          <p:cNvSpPr txBox="1">
            <a:spLocks/>
          </p:cNvSpPr>
          <p:nvPr/>
        </p:nvSpPr>
        <p:spPr>
          <a:xfrm>
            <a:off x="7860406"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Recapitulez</a:t>
            </a:r>
            <a:endParaRPr lang="en-US" sz="1600" dirty="0"/>
          </a:p>
        </p:txBody>
      </p:sp>
      <p:sp>
        <p:nvSpPr>
          <p:cNvPr id="14" name="Title 2">
            <a:extLst>
              <a:ext uri="{FF2B5EF4-FFF2-40B4-BE49-F238E27FC236}">
                <a16:creationId xmlns:a16="http://schemas.microsoft.com/office/drawing/2014/main" id="{0192403C-0B6B-40AE-A5CC-94A38CB33AA3}"/>
              </a:ext>
            </a:extLst>
          </p:cNvPr>
          <p:cNvSpPr txBox="1">
            <a:spLocks/>
          </p:cNvSpPr>
          <p:nvPr/>
        </p:nvSpPr>
        <p:spPr>
          <a:xfrm>
            <a:off x="1330816" y="4005088"/>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Demontrez</a:t>
            </a:r>
            <a:endParaRPr lang="en-US" sz="1600" dirty="0"/>
          </a:p>
        </p:txBody>
      </p:sp>
      <p:sp>
        <p:nvSpPr>
          <p:cNvPr id="16" name="Title 15">
            <a:extLst>
              <a:ext uri="{FF2B5EF4-FFF2-40B4-BE49-F238E27FC236}">
                <a16:creationId xmlns:a16="http://schemas.microsoft.com/office/drawing/2014/main" id="{4DC8D4E0-6689-4F6C-BA79-9724211EE733}"/>
              </a:ext>
            </a:extLst>
          </p:cNvPr>
          <p:cNvSpPr>
            <a:spLocks noGrp="1"/>
          </p:cNvSpPr>
          <p:nvPr>
            <p:ph type="title"/>
          </p:nvPr>
        </p:nvSpPr>
        <p:spPr/>
        <p:txBody>
          <a:bodyPr/>
          <a:lstStyle/>
          <a:p>
            <a:r>
              <a:rPr lang="fr-FR" dirty="0"/>
              <a:t>LPV /r pellets orales: Administrer la dose correcte</a:t>
            </a:r>
            <a:endParaRPr lang="en-US" dirty="0"/>
          </a:p>
        </p:txBody>
      </p:sp>
      <p:sp>
        <p:nvSpPr>
          <p:cNvPr id="17" name="Rectangle 16">
            <a:extLst>
              <a:ext uri="{FF2B5EF4-FFF2-40B4-BE49-F238E27FC236}">
                <a16:creationId xmlns:a16="http://schemas.microsoft.com/office/drawing/2014/main" id="{C2C5FF60-7A1B-43D5-9FCF-0AB7F9F65C27}"/>
              </a:ext>
            </a:extLst>
          </p:cNvPr>
          <p:cNvSpPr/>
          <p:nvPr/>
        </p:nvSpPr>
        <p:spPr>
          <a:xfrm>
            <a:off x="0" y="7437549"/>
            <a:ext cx="10688638" cy="125301"/>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lose up of a logo&#10;&#10;Description automatically generated">
            <a:extLst>
              <a:ext uri="{FF2B5EF4-FFF2-40B4-BE49-F238E27FC236}">
                <a16:creationId xmlns:a16="http://schemas.microsoft.com/office/drawing/2014/main" id="{46701BEC-B31E-49A7-8AF7-DF2989E604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9" name="Picture 18" descr="A close up of a logo&#10;&#10;Description automatically generated">
            <a:extLst>
              <a:ext uri="{FF2B5EF4-FFF2-40B4-BE49-F238E27FC236}">
                <a16:creationId xmlns:a16="http://schemas.microsoft.com/office/drawing/2014/main" id="{D024065D-0478-4607-8F6D-AB5AF2B6711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20" name="Picture 19">
            <a:extLst>
              <a:ext uri="{FF2B5EF4-FFF2-40B4-BE49-F238E27FC236}">
                <a16:creationId xmlns:a16="http://schemas.microsoft.com/office/drawing/2014/main" id="{181A7985-D5F7-4878-A7CE-6CF944B657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57835" y="3833845"/>
            <a:ext cx="626514" cy="626514"/>
          </a:xfrm>
          <a:prstGeom prst="rect">
            <a:avLst/>
          </a:prstGeom>
        </p:spPr>
      </p:pic>
      <p:pic>
        <p:nvPicPr>
          <p:cNvPr id="21" name="Picture 20">
            <a:extLst>
              <a:ext uri="{FF2B5EF4-FFF2-40B4-BE49-F238E27FC236}">
                <a16:creationId xmlns:a16="http://schemas.microsoft.com/office/drawing/2014/main" id="{156A2E69-8590-4AB2-A3C6-FE31448205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50088" y="1149893"/>
            <a:ext cx="842009" cy="842009"/>
          </a:xfrm>
          <a:prstGeom prst="rect">
            <a:avLst/>
          </a:prstGeom>
        </p:spPr>
      </p:pic>
      <p:pic>
        <p:nvPicPr>
          <p:cNvPr id="22" name="Picture 21" descr="A close up of a logo&#10;&#10;Description automatically generated">
            <a:extLst>
              <a:ext uri="{FF2B5EF4-FFF2-40B4-BE49-F238E27FC236}">
                <a16:creationId xmlns:a16="http://schemas.microsoft.com/office/drawing/2014/main" id="{809E9D74-38AC-4916-9995-9DB146F064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3920246"/>
            <a:ext cx="453712" cy="453712"/>
          </a:xfrm>
          <a:prstGeom prst="rect">
            <a:avLst/>
          </a:prstGeom>
        </p:spPr>
      </p:pic>
      <p:pic>
        <p:nvPicPr>
          <p:cNvPr id="23" name="Picture 22">
            <a:extLst>
              <a:ext uri="{FF2B5EF4-FFF2-40B4-BE49-F238E27FC236}">
                <a16:creationId xmlns:a16="http://schemas.microsoft.com/office/drawing/2014/main" id="{C9FE5C10-2569-4001-A5C6-4B50233EFFD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9654" y="3794291"/>
            <a:ext cx="730686" cy="730686"/>
          </a:xfrm>
          <a:prstGeom prst="rect">
            <a:avLst/>
          </a:prstGeom>
        </p:spPr>
      </p:pic>
    </p:spTree>
    <p:extLst>
      <p:ext uri="{BB962C8B-B14F-4D97-AF65-F5344CB8AC3E}">
        <p14:creationId xmlns:p14="http://schemas.microsoft.com/office/powerpoint/2010/main" val="254391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a:xfrm>
            <a:off x="5684732" y="2409114"/>
            <a:ext cx="4611050" cy="3978145"/>
          </a:xfrm>
        </p:spPr>
        <p:txBody>
          <a:bodyPr/>
          <a:lstStyle/>
          <a:p>
            <a:r>
              <a:rPr lang="fr-FR" dirty="0"/>
              <a:t>Vous aurez besoin du nombre exact de gélules, de deux bols ou tasses propres, d'une assiette propre et d'une petite cuillère.</a:t>
            </a:r>
            <a:endParaRPr lang="en-US"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fr-FR" dirty="0"/>
              <a:t>LPV/r pellets: Se préparer pour administrer les pellets</a:t>
            </a:r>
            <a:endParaRPr lang="en-US" b="0" dirty="0"/>
          </a:p>
        </p:txBody>
      </p:sp>
      <p:pic>
        <p:nvPicPr>
          <p:cNvPr id="4" name="Picture 3">
            <a:extLst>
              <a:ext uri="{FF2B5EF4-FFF2-40B4-BE49-F238E27FC236}">
                <a16:creationId xmlns:a16="http://schemas.microsoft.com/office/drawing/2014/main" id="{FFCCC177-0730-44DB-AD9B-DEDF353C2981}"/>
              </a:ext>
            </a:extLst>
          </p:cNvPr>
          <p:cNvPicPr>
            <a:picLocks noChangeAspect="1"/>
          </p:cNvPicPr>
          <p:nvPr/>
        </p:nvPicPr>
        <p:blipFill>
          <a:blip r:embed="rId2"/>
          <a:stretch>
            <a:fillRect/>
          </a:stretch>
        </p:blipFill>
        <p:spPr>
          <a:xfrm>
            <a:off x="669255" y="1940454"/>
            <a:ext cx="4655227" cy="3494874"/>
          </a:xfrm>
          <a:prstGeom prst="rect">
            <a:avLst/>
          </a:prstGeom>
        </p:spPr>
      </p:pic>
    </p:spTree>
    <p:extLst>
      <p:ext uri="{BB962C8B-B14F-4D97-AF65-F5344CB8AC3E}">
        <p14:creationId xmlns:p14="http://schemas.microsoft.com/office/powerpoint/2010/main" val="1071530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82156-7B2E-4F8E-A188-78D0249B9D45}"/>
              </a:ext>
            </a:extLst>
          </p:cNvPr>
          <p:cNvSpPr>
            <a:spLocks noGrp="1"/>
          </p:cNvSpPr>
          <p:nvPr>
            <p:ph sz="half" idx="2"/>
          </p:nvPr>
        </p:nvSpPr>
        <p:spPr/>
        <p:txBody>
          <a:bodyPr/>
          <a:lstStyle/>
          <a:p>
            <a:r>
              <a:rPr lang="fr-FR" dirty="0"/>
              <a:t>Pour donner le médicament à votre enfant, vous aurez besoin du nombre correct de gélules, de deux bols ou tasses propres, d'une assiette propre et d'une petite cuillère.</a:t>
            </a:r>
            <a:endParaRPr lang="en-US" dirty="0"/>
          </a:p>
          <a:p>
            <a:endParaRPr lang="en-US" dirty="0"/>
          </a:p>
        </p:txBody>
      </p:sp>
      <p:sp>
        <p:nvSpPr>
          <p:cNvPr id="3" name="Title 2">
            <a:extLst>
              <a:ext uri="{FF2B5EF4-FFF2-40B4-BE49-F238E27FC236}">
                <a16:creationId xmlns:a16="http://schemas.microsoft.com/office/drawing/2014/main" id="{C66C5F6D-F083-41AB-B755-97D9A6FEA155}"/>
              </a:ext>
            </a:extLst>
          </p:cNvPr>
          <p:cNvSpPr>
            <a:spLocks noGrp="1"/>
          </p:cNvSpPr>
          <p:nvPr>
            <p:ph type="title"/>
          </p:nvPr>
        </p:nvSpPr>
        <p:spPr/>
        <p:txBody>
          <a:bodyPr/>
          <a:lstStyle/>
          <a:p>
            <a:r>
              <a:rPr lang="fr-FR" dirty="0"/>
              <a:t>LPV / r oral pellets: Se préparer pour administrer les pellets</a:t>
            </a:r>
            <a:endParaRPr lang="en-US" b="0" dirty="0"/>
          </a:p>
        </p:txBody>
      </p:sp>
      <p:sp>
        <p:nvSpPr>
          <p:cNvPr id="4" name="Content Placeholder 3">
            <a:extLst>
              <a:ext uri="{FF2B5EF4-FFF2-40B4-BE49-F238E27FC236}">
                <a16:creationId xmlns:a16="http://schemas.microsoft.com/office/drawing/2014/main" id="{342F4F34-224F-4362-89BF-ADA78E23306F}"/>
              </a:ext>
            </a:extLst>
          </p:cNvPr>
          <p:cNvSpPr>
            <a:spLocks noGrp="1"/>
          </p:cNvSpPr>
          <p:nvPr>
            <p:ph sz="half" idx="10"/>
          </p:nvPr>
        </p:nvSpPr>
        <p:spPr/>
        <p:txBody>
          <a:bodyPr/>
          <a:lstStyle/>
          <a:p>
            <a:pPr fontAlgn="ctr"/>
            <a:r>
              <a:rPr lang="en-US" dirty="0" err="1"/>
              <a:t>Quel</a:t>
            </a:r>
            <a:r>
              <a:rPr lang="en-US" dirty="0"/>
              <a:t> </a:t>
            </a:r>
            <a:r>
              <a:rPr lang="en-US" dirty="0" err="1"/>
              <a:t>âge</a:t>
            </a:r>
            <a:r>
              <a:rPr lang="en-US" dirty="0"/>
              <a:t> a </a:t>
            </a:r>
            <a:r>
              <a:rPr lang="en-US" dirty="0" err="1"/>
              <a:t>votre</a:t>
            </a:r>
            <a:r>
              <a:rPr lang="en-US" dirty="0"/>
              <a:t> enfant?</a:t>
            </a:r>
          </a:p>
          <a:p>
            <a:pPr marL="0" indent="0" fontAlgn="ctr">
              <a:buNone/>
            </a:pPr>
            <a:endParaRPr lang="en-US" dirty="0"/>
          </a:p>
        </p:txBody>
      </p:sp>
      <p:sp>
        <p:nvSpPr>
          <p:cNvPr id="5" name="Content Placeholder 4">
            <a:extLst>
              <a:ext uri="{FF2B5EF4-FFF2-40B4-BE49-F238E27FC236}">
                <a16:creationId xmlns:a16="http://schemas.microsoft.com/office/drawing/2014/main" id="{C3C41C5A-3E4B-4BBA-88DE-5CC22F6CFBE6}"/>
              </a:ext>
            </a:extLst>
          </p:cNvPr>
          <p:cNvSpPr>
            <a:spLocks noGrp="1"/>
          </p:cNvSpPr>
          <p:nvPr>
            <p:ph sz="half" idx="11"/>
          </p:nvPr>
        </p:nvSpPr>
        <p:spPr/>
        <p:txBody>
          <a:bodyPr/>
          <a:lstStyle/>
          <a:p>
            <a:pPr marL="285750" lvl="0" indent="-285750" fontAlgn="ctr"/>
            <a:r>
              <a:rPr lang="en-US" dirty="0"/>
              <a:t>Si &lt; 6 </a:t>
            </a:r>
            <a:r>
              <a:rPr lang="en-US" dirty="0" err="1"/>
              <a:t>mois</a:t>
            </a:r>
            <a:r>
              <a:rPr lang="en-US" dirty="0"/>
              <a:t>, se </a:t>
            </a:r>
            <a:r>
              <a:rPr lang="en-US" dirty="0" err="1"/>
              <a:t>référer</a:t>
            </a:r>
            <a:r>
              <a:rPr lang="en-US" dirty="0"/>
              <a:t> aux </a:t>
            </a:r>
            <a:r>
              <a:rPr lang="en-US" dirty="0" err="1"/>
              <a:t>cartes</a:t>
            </a:r>
            <a:r>
              <a:rPr lang="en-US" dirty="0"/>
              <a:t> </a:t>
            </a:r>
            <a:r>
              <a:rPr lang="en-US" dirty="0">
                <a:solidFill>
                  <a:srgbClr val="FF0000"/>
                </a:solidFill>
                <a:hlinkClick r:id="rId2" action="ppaction://hlinksldjump"/>
              </a:rPr>
              <a:t>13-34</a:t>
            </a:r>
            <a:endParaRPr lang="en-US" dirty="0">
              <a:solidFill>
                <a:srgbClr val="FF0000"/>
              </a:solidFill>
            </a:endParaRPr>
          </a:p>
          <a:p>
            <a:pPr marL="285750" lvl="0" indent="-285750" fontAlgn="ctr"/>
            <a:endParaRPr lang="en-US" dirty="0">
              <a:solidFill>
                <a:srgbClr val="FF0000"/>
              </a:solidFill>
            </a:endParaRPr>
          </a:p>
          <a:p>
            <a:pPr marL="285750" lvl="0" indent="-285750" fontAlgn="ctr"/>
            <a:r>
              <a:rPr lang="en-US" dirty="0"/>
              <a:t>Si &gt;6 </a:t>
            </a:r>
            <a:r>
              <a:rPr lang="en-US" dirty="0" err="1"/>
              <a:t>mois</a:t>
            </a:r>
            <a:r>
              <a:rPr lang="en-US" dirty="0"/>
              <a:t>, se </a:t>
            </a:r>
            <a:r>
              <a:rPr lang="en-US" dirty="0" err="1"/>
              <a:t>référer</a:t>
            </a:r>
            <a:r>
              <a:rPr lang="en-US" dirty="0"/>
              <a:t> aux </a:t>
            </a:r>
            <a:r>
              <a:rPr lang="en-US" dirty="0" err="1"/>
              <a:t>cartes</a:t>
            </a:r>
            <a:r>
              <a:rPr lang="en-US" dirty="0"/>
              <a:t> </a:t>
            </a:r>
            <a:r>
              <a:rPr lang="en-US" dirty="0">
                <a:solidFill>
                  <a:srgbClr val="FF0000"/>
                </a:solidFill>
                <a:hlinkClick r:id="rId3" action="ppaction://hlinksldjump"/>
              </a:rPr>
              <a:t>35-52</a:t>
            </a:r>
            <a:endParaRPr lang="en-US" dirty="0">
              <a:solidFill>
                <a:srgbClr val="FF0000"/>
              </a:solidFill>
            </a:endParaRPr>
          </a:p>
          <a:p>
            <a:endParaRPr lang="en-US" dirty="0"/>
          </a:p>
        </p:txBody>
      </p:sp>
      <p:sp>
        <p:nvSpPr>
          <p:cNvPr id="6" name="Title 2">
            <a:extLst>
              <a:ext uri="{FF2B5EF4-FFF2-40B4-BE49-F238E27FC236}">
                <a16:creationId xmlns:a16="http://schemas.microsoft.com/office/drawing/2014/main" id="{30F80093-940D-4897-84ED-E3AF13843E85}"/>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7" name="Title 2">
            <a:extLst>
              <a:ext uri="{FF2B5EF4-FFF2-40B4-BE49-F238E27FC236}">
                <a16:creationId xmlns:a16="http://schemas.microsoft.com/office/drawing/2014/main" id="{F173AA3F-3664-478C-A438-98F0D63E9854}"/>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Demander </a:t>
            </a:r>
          </a:p>
        </p:txBody>
      </p:sp>
      <p:sp>
        <p:nvSpPr>
          <p:cNvPr id="8" name="Title 2">
            <a:extLst>
              <a:ext uri="{FF2B5EF4-FFF2-40B4-BE49-F238E27FC236}">
                <a16:creationId xmlns:a16="http://schemas.microsoft.com/office/drawing/2014/main" id="{93D90D0C-66C9-4CB3-A819-4151E65C3B1B}"/>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Allez</a:t>
            </a:r>
            <a:r>
              <a:rPr lang="en-US" sz="1600" dirty="0"/>
              <a:t> à</a:t>
            </a:r>
          </a:p>
        </p:txBody>
      </p:sp>
      <p:sp>
        <p:nvSpPr>
          <p:cNvPr id="9" name="Rectangle 8">
            <a:extLst>
              <a:ext uri="{FF2B5EF4-FFF2-40B4-BE49-F238E27FC236}">
                <a16:creationId xmlns:a16="http://schemas.microsoft.com/office/drawing/2014/main" id="{0B8FB4CA-099F-42A7-9F88-90A956BF3CB8}"/>
              </a:ext>
            </a:extLst>
          </p:cNvPr>
          <p:cNvSpPr/>
          <p:nvPr/>
        </p:nvSpPr>
        <p:spPr>
          <a:xfrm>
            <a:off x="0" y="7437549"/>
            <a:ext cx="10688638" cy="125301"/>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2709D8E3-8231-4CD5-B573-801D3FC502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2" name="Picture 11" descr="A close up of a logo&#10;&#10;Description automatically generated">
            <a:extLst>
              <a:ext uri="{FF2B5EF4-FFF2-40B4-BE49-F238E27FC236}">
                <a16:creationId xmlns:a16="http://schemas.microsoft.com/office/drawing/2014/main" id="{1FFBA0F6-1B05-44DF-83AA-4F5A21EF9F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630E0959-CACA-4B5C-B6AE-E48778411E1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17816" y="1333050"/>
            <a:ext cx="496899" cy="496899"/>
          </a:xfrm>
          <a:prstGeom prst="rect">
            <a:avLst/>
          </a:prstGeom>
        </p:spPr>
      </p:pic>
    </p:spTree>
    <p:extLst>
      <p:ext uri="{BB962C8B-B14F-4D97-AF65-F5344CB8AC3E}">
        <p14:creationId xmlns:p14="http://schemas.microsoft.com/office/powerpoint/2010/main" val="342970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p:txBody>
          <a:bodyPr/>
          <a:lstStyle/>
          <a:p>
            <a:r>
              <a:rPr lang="fr-FR" dirty="0"/>
              <a:t>Les pellets peuvent être donnés avec du lait maternel</a:t>
            </a:r>
          </a:p>
          <a:p>
            <a:r>
              <a:rPr lang="fr-FR" dirty="0"/>
              <a:t>Il est plus facile de donner les pellets avec du lait maternel exprimé</a:t>
            </a:r>
            <a:endParaRPr lang="en-US"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en-US" dirty="0" err="1"/>
              <a:t>Nourrissons</a:t>
            </a:r>
            <a:r>
              <a:rPr lang="en-US" dirty="0"/>
              <a:t> &lt;6 </a:t>
            </a:r>
            <a:r>
              <a:rPr lang="en-US" dirty="0" err="1"/>
              <a:t>mois</a:t>
            </a:r>
            <a:r>
              <a:rPr lang="en-US" dirty="0"/>
              <a:t>: </a:t>
            </a:r>
            <a:r>
              <a:rPr lang="en-US" dirty="0" err="1"/>
              <a:t>Administrer</a:t>
            </a:r>
            <a:r>
              <a:rPr lang="en-US" dirty="0"/>
              <a:t> LPV/r pellets avec le lait </a:t>
            </a:r>
            <a:r>
              <a:rPr lang="en-US" dirty="0" err="1"/>
              <a:t>maternel</a:t>
            </a:r>
            <a:endParaRPr lang="en-US" b="0" dirty="0"/>
          </a:p>
        </p:txBody>
      </p:sp>
      <p:pic>
        <p:nvPicPr>
          <p:cNvPr id="4" name="Picture 3">
            <a:extLst>
              <a:ext uri="{FF2B5EF4-FFF2-40B4-BE49-F238E27FC236}">
                <a16:creationId xmlns:a16="http://schemas.microsoft.com/office/drawing/2014/main" id="{C73A68D6-EF1A-4186-961A-EBD9CB7EF10D}"/>
              </a:ext>
            </a:extLst>
          </p:cNvPr>
          <p:cNvPicPr>
            <a:picLocks noChangeAspect="1"/>
          </p:cNvPicPr>
          <p:nvPr/>
        </p:nvPicPr>
        <p:blipFill>
          <a:blip r:embed="rId2"/>
          <a:stretch>
            <a:fillRect/>
          </a:stretch>
        </p:blipFill>
        <p:spPr>
          <a:xfrm>
            <a:off x="981964" y="1633173"/>
            <a:ext cx="3652832" cy="4296503"/>
          </a:xfrm>
          <a:prstGeom prst="rect">
            <a:avLst/>
          </a:prstGeom>
        </p:spPr>
      </p:pic>
    </p:spTree>
    <p:extLst>
      <p:ext uri="{BB962C8B-B14F-4D97-AF65-F5344CB8AC3E}">
        <p14:creationId xmlns:p14="http://schemas.microsoft.com/office/powerpoint/2010/main" val="285932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34CFF8-0AB7-4D82-AB5C-6C47DCBAB102}"/>
              </a:ext>
            </a:extLst>
          </p:cNvPr>
          <p:cNvSpPr>
            <a:spLocks noGrp="1"/>
          </p:cNvSpPr>
          <p:nvPr>
            <p:ph sz="half" idx="2"/>
          </p:nvPr>
        </p:nvSpPr>
        <p:spPr/>
        <p:txBody>
          <a:bodyPr/>
          <a:lstStyle/>
          <a:p>
            <a:pPr marL="285750" lvl="0" indent="-285750"/>
            <a:r>
              <a:rPr lang="fr-FR" dirty="0"/>
              <a:t>Les pellets peuvent être administrés avec du lait maternel.</a:t>
            </a:r>
          </a:p>
          <a:p>
            <a:pPr marL="285750" lvl="0" indent="-285750"/>
            <a:r>
              <a:rPr lang="fr-FR" dirty="0"/>
              <a:t>Il peut être plus facile de donner des granulés avec du lait maternel exprimé.</a:t>
            </a:r>
            <a:endParaRPr lang="en-US" dirty="0"/>
          </a:p>
          <a:p>
            <a:pPr marL="0" indent="0">
              <a:buNone/>
            </a:pPr>
            <a:endParaRPr lang="en-US" dirty="0"/>
          </a:p>
        </p:txBody>
      </p:sp>
      <p:sp>
        <p:nvSpPr>
          <p:cNvPr id="3" name="Title 2">
            <a:extLst>
              <a:ext uri="{FF2B5EF4-FFF2-40B4-BE49-F238E27FC236}">
                <a16:creationId xmlns:a16="http://schemas.microsoft.com/office/drawing/2014/main" id="{830BC978-9E33-4367-BD1A-8726614B1B18}"/>
              </a:ext>
            </a:extLst>
          </p:cNvPr>
          <p:cNvSpPr>
            <a:spLocks noGrp="1"/>
          </p:cNvSpPr>
          <p:nvPr>
            <p:ph type="title"/>
          </p:nvPr>
        </p:nvSpPr>
        <p:spPr/>
        <p:txBody>
          <a:bodyPr/>
          <a:lstStyle/>
          <a:p>
            <a:r>
              <a:rPr lang="en-US" dirty="0" err="1"/>
              <a:t>Nourrissons</a:t>
            </a:r>
            <a:r>
              <a:rPr lang="en-US" dirty="0"/>
              <a:t> &lt;6 </a:t>
            </a:r>
            <a:r>
              <a:rPr lang="en-US" dirty="0" err="1"/>
              <a:t>mois</a:t>
            </a:r>
            <a:r>
              <a:rPr lang="en-US" dirty="0"/>
              <a:t>: </a:t>
            </a:r>
            <a:r>
              <a:rPr lang="en-US" dirty="0" err="1"/>
              <a:t>Administrer</a:t>
            </a:r>
            <a:r>
              <a:rPr lang="en-US" dirty="0"/>
              <a:t> LPV/r pellets avec le lait </a:t>
            </a:r>
            <a:r>
              <a:rPr lang="en-US" dirty="0" err="1"/>
              <a:t>maternel</a:t>
            </a:r>
            <a:endParaRPr lang="en-US" b="0" dirty="0"/>
          </a:p>
        </p:txBody>
      </p:sp>
      <p:sp>
        <p:nvSpPr>
          <p:cNvPr id="4" name="Content Placeholder 3">
            <a:extLst>
              <a:ext uri="{FF2B5EF4-FFF2-40B4-BE49-F238E27FC236}">
                <a16:creationId xmlns:a16="http://schemas.microsoft.com/office/drawing/2014/main" id="{7C8C3C56-3E78-4226-AAFA-6BD8532E7EA4}"/>
              </a:ext>
            </a:extLst>
          </p:cNvPr>
          <p:cNvSpPr>
            <a:spLocks noGrp="1"/>
          </p:cNvSpPr>
          <p:nvPr>
            <p:ph sz="half" idx="10"/>
          </p:nvPr>
        </p:nvSpPr>
        <p:spPr/>
        <p:txBody>
          <a:bodyPr>
            <a:normAutofit fontScale="92500"/>
          </a:bodyPr>
          <a:lstStyle/>
          <a:p>
            <a:pPr marL="285750" indent="-285750"/>
            <a:r>
              <a:rPr lang="fr-FR" dirty="0"/>
              <a:t>L'allaitement maternel exclusif convient mieux aux nourrissons de moins de six mois.</a:t>
            </a:r>
          </a:p>
          <a:p>
            <a:pPr marL="285750" indent="-285750"/>
            <a:r>
              <a:rPr lang="fr-FR" dirty="0"/>
              <a:t>Habituellement, les bébés prennent le lait directement du sein.</a:t>
            </a:r>
          </a:p>
          <a:p>
            <a:pPr marL="285750" indent="-285750"/>
            <a:r>
              <a:rPr lang="fr-FR" dirty="0"/>
              <a:t>Ils peuvent également recevoir du lait maternel qui a été exprimé dans une tasse ou un bol.</a:t>
            </a:r>
            <a:endParaRPr lang="en-US" dirty="0"/>
          </a:p>
        </p:txBody>
      </p:sp>
      <p:sp>
        <p:nvSpPr>
          <p:cNvPr id="5" name="Content Placeholder 4">
            <a:extLst>
              <a:ext uri="{FF2B5EF4-FFF2-40B4-BE49-F238E27FC236}">
                <a16:creationId xmlns:a16="http://schemas.microsoft.com/office/drawing/2014/main" id="{5505D0FE-A100-4643-888C-C660866B8B57}"/>
              </a:ext>
            </a:extLst>
          </p:cNvPr>
          <p:cNvSpPr>
            <a:spLocks noGrp="1"/>
          </p:cNvSpPr>
          <p:nvPr>
            <p:ph sz="half" idx="11"/>
          </p:nvPr>
        </p:nvSpPr>
        <p:spPr/>
        <p:txBody>
          <a:bodyPr/>
          <a:lstStyle/>
          <a:p>
            <a:r>
              <a:rPr lang="fr-FR" dirty="0"/>
              <a:t>Quelle a été votre expérience avec l'expression du lait maternel?</a:t>
            </a:r>
            <a:endParaRPr lang="en-US" dirty="0"/>
          </a:p>
          <a:p>
            <a:pPr marL="0" indent="0">
              <a:buNone/>
            </a:pPr>
            <a:endParaRPr lang="en-US" dirty="0"/>
          </a:p>
        </p:txBody>
      </p:sp>
      <p:sp>
        <p:nvSpPr>
          <p:cNvPr id="6" name="Content Placeholder 5">
            <a:extLst>
              <a:ext uri="{FF2B5EF4-FFF2-40B4-BE49-F238E27FC236}">
                <a16:creationId xmlns:a16="http://schemas.microsoft.com/office/drawing/2014/main" id="{BD58D758-2DE2-4DC4-AB1D-A9D5A757C7E7}"/>
              </a:ext>
            </a:extLst>
          </p:cNvPr>
          <p:cNvSpPr>
            <a:spLocks noGrp="1"/>
          </p:cNvSpPr>
          <p:nvPr>
            <p:ph sz="half" idx="12"/>
          </p:nvPr>
        </p:nvSpPr>
        <p:spPr/>
        <p:txBody>
          <a:bodyPr/>
          <a:lstStyle/>
          <a:p>
            <a:r>
              <a:rPr lang="fr-FR" dirty="0"/>
              <a:t>L'expression du lait maternel dans un gobelet ou un bol propre facilite le mélange avec les granulés à donner au bébé.</a:t>
            </a:r>
            <a:endParaRPr lang="en-US" dirty="0"/>
          </a:p>
          <a:p>
            <a:pPr marL="0" indent="0">
              <a:buNone/>
            </a:pPr>
            <a:endParaRPr lang="en-US" dirty="0"/>
          </a:p>
        </p:txBody>
      </p:sp>
      <p:sp>
        <p:nvSpPr>
          <p:cNvPr id="7" name="Content Placeholder 6">
            <a:extLst>
              <a:ext uri="{FF2B5EF4-FFF2-40B4-BE49-F238E27FC236}">
                <a16:creationId xmlns:a16="http://schemas.microsoft.com/office/drawing/2014/main" id="{C7D809A8-F261-4521-9437-9B4A87DAA2BB}"/>
              </a:ext>
            </a:extLst>
          </p:cNvPr>
          <p:cNvSpPr>
            <a:spLocks noGrp="1"/>
          </p:cNvSpPr>
          <p:nvPr>
            <p:ph sz="half" idx="13"/>
          </p:nvPr>
        </p:nvSpPr>
        <p:spPr/>
        <p:txBody>
          <a:bodyPr/>
          <a:lstStyle/>
          <a:p>
            <a:r>
              <a:rPr lang="fr-FR" dirty="0"/>
              <a:t>Serait-il utile de revoir comment exprimer le lait maternel à la main?</a:t>
            </a:r>
            <a:endParaRPr lang="en-US" dirty="0"/>
          </a:p>
          <a:p>
            <a:pPr marL="0" indent="0">
              <a:buNone/>
            </a:pPr>
            <a:endParaRPr lang="en-US" dirty="0"/>
          </a:p>
        </p:txBody>
      </p:sp>
      <p:sp>
        <p:nvSpPr>
          <p:cNvPr id="8" name="Content Placeholder 7">
            <a:extLst>
              <a:ext uri="{FF2B5EF4-FFF2-40B4-BE49-F238E27FC236}">
                <a16:creationId xmlns:a16="http://schemas.microsoft.com/office/drawing/2014/main" id="{44DBD76C-0910-4E4E-BA8E-AFEAFAA0CA2A}"/>
              </a:ext>
            </a:extLst>
          </p:cNvPr>
          <p:cNvSpPr>
            <a:spLocks noGrp="1"/>
          </p:cNvSpPr>
          <p:nvPr>
            <p:ph sz="half" idx="14"/>
          </p:nvPr>
        </p:nvSpPr>
        <p:spPr/>
        <p:txBody>
          <a:bodyPr/>
          <a:lstStyle/>
          <a:p>
            <a:pPr marL="285750" lvl="0" indent="-285750" fontAlgn="ctr"/>
            <a:r>
              <a:rPr lang="fr-FR" dirty="0"/>
              <a:t>Si “oui”, se référer aux trois cartes suivantes pour revoir comment extraire le lait maternel</a:t>
            </a:r>
          </a:p>
          <a:p>
            <a:pPr marL="285750" lvl="0" indent="-285750" fontAlgn="ctr"/>
            <a:r>
              <a:rPr lang="fr-FR" dirty="0"/>
              <a:t>Si “non”, tourner jusqu’à la carte 19</a:t>
            </a:r>
          </a:p>
          <a:p>
            <a:endParaRPr lang="fr-FR" dirty="0"/>
          </a:p>
        </p:txBody>
      </p:sp>
      <p:sp>
        <p:nvSpPr>
          <p:cNvPr id="9" name="Title 2">
            <a:extLst>
              <a:ext uri="{FF2B5EF4-FFF2-40B4-BE49-F238E27FC236}">
                <a16:creationId xmlns:a16="http://schemas.microsoft.com/office/drawing/2014/main" id="{376EB288-8312-4BA6-B3C6-EE097DC9F592}"/>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10" name="Title 2">
            <a:extLst>
              <a:ext uri="{FF2B5EF4-FFF2-40B4-BE49-F238E27FC236}">
                <a16:creationId xmlns:a16="http://schemas.microsoft.com/office/drawing/2014/main" id="{8A04333D-3AF8-495B-AF4D-58672930F25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11" name="Title 2">
            <a:extLst>
              <a:ext uri="{FF2B5EF4-FFF2-40B4-BE49-F238E27FC236}">
                <a16:creationId xmlns:a16="http://schemas.microsoft.com/office/drawing/2014/main" id="{86E83F83-73F7-44B1-9351-17687B678218}"/>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2" name="Title 2">
            <a:extLst>
              <a:ext uri="{FF2B5EF4-FFF2-40B4-BE49-F238E27FC236}">
                <a16:creationId xmlns:a16="http://schemas.microsoft.com/office/drawing/2014/main" id="{1B3CF6F2-FDAF-4657-8A3D-3D40BE6FBFD3}"/>
              </a:ext>
            </a:extLst>
          </p:cNvPr>
          <p:cNvSpPr txBox="1">
            <a:spLocks/>
          </p:cNvSpPr>
          <p:nvPr/>
        </p:nvSpPr>
        <p:spPr>
          <a:xfrm>
            <a:off x="4595611"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3" name="Title 2">
            <a:extLst>
              <a:ext uri="{FF2B5EF4-FFF2-40B4-BE49-F238E27FC236}">
                <a16:creationId xmlns:a16="http://schemas.microsoft.com/office/drawing/2014/main" id="{91BE5B31-7C95-446D-B912-AF808808661D}"/>
              </a:ext>
            </a:extLst>
          </p:cNvPr>
          <p:cNvSpPr txBox="1">
            <a:spLocks/>
          </p:cNvSpPr>
          <p:nvPr/>
        </p:nvSpPr>
        <p:spPr>
          <a:xfrm>
            <a:off x="7860406"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Allez</a:t>
            </a:r>
            <a:r>
              <a:rPr lang="en-US" sz="1600" dirty="0"/>
              <a:t> à </a:t>
            </a:r>
          </a:p>
        </p:txBody>
      </p:sp>
      <p:sp>
        <p:nvSpPr>
          <p:cNvPr id="14" name="Title 2">
            <a:extLst>
              <a:ext uri="{FF2B5EF4-FFF2-40B4-BE49-F238E27FC236}">
                <a16:creationId xmlns:a16="http://schemas.microsoft.com/office/drawing/2014/main" id="{0192403C-0B6B-40AE-A5CC-94A38CB33AA3}"/>
              </a:ext>
            </a:extLst>
          </p:cNvPr>
          <p:cNvSpPr txBox="1">
            <a:spLocks/>
          </p:cNvSpPr>
          <p:nvPr/>
        </p:nvSpPr>
        <p:spPr>
          <a:xfrm>
            <a:off x="1330816" y="4005088"/>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15" name="Rectangle 14">
            <a:extLst>
              <a:ext uri="{FF2B5EF4-FFF2-40B4-BE49-F238E27FC236}">
                <a16:creationId xmlns:a16="http://schemas.microsoft.com/office/drawing/2014/main" id="{770EA3FB-F3F9-4DFF-8BA8-49B6C1068802}"/>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2F7EA8D1-43BC-4957-B7D6-7B3938EA17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7" name="Picture 16"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0675" y="1356920"/>
            <a:ext cx="453712" cy="453712"/>
          </a:xfrm>
          <a:prstGeom prst="rect">
            <a:avLst/>
          </a:prstGeom>
        </p:spPr>
      </p:pic>
      <p:pic>
        <p:nvPicPr>
          <p:cNvPr id="22" name="Picture 21" descr="A close up of a logo&#10;&#10;Description automatically generated">
            <a:extLst>
              <a:ext uri="{FF2B5EF4-FFF2-40B4-BE49-F238E27FC236}">
                <a16:creationId xmlns:a16="http://schemas.microsoft.com/office/drawing/2014/main" id="{B9DA777C-25EB-4776-A947-E8FFA0C761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45055" y="3919919"/>
            <a:ext cx="453712" cy="453712"/>
          </a:xfrm>
          <a:prstGeom prst="rect">
            <a:avLst/>
          </a:prstGeom>
        </p:spPr>
      </p:pic>
      <p:pic>
        <p:nvPicPr>
          <p:cNvPr id="23" name="Picture 22">
            <a:extLst>
              <a:ext uri="{FF2B5EF4-FFF2-40B4-BE49-F238E27FC236}">
                <a16:creationId xmlns:a16="http://schemas.microsoft.com/office/drawing/2014/main" id="{25E449DC-45FC-4713-9580-55AA4E848F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50906" y="1149893"/>
            <a:ext cx="842009" cy="842009"/>
          </a:xfrm>
          <a:prstGeom prst="rect">
            <a:avLst/>
          </a:prstGeom>
        </p:spPr>
      </p:pic>
      <p:pic>
        <p:nvPicPr>
          <p:cNvPr id="24" name="Picture 23">
            <a:extLst>
              <a:ext uri="{FF2B5EF4-FFF2-40B4-BE49-F238E27FC236}">
                <a16:creationId xmlns:a16="http://schemas.microsoft.com/office/drawing/2014/main" id="{A8773FF2-70D4-4A8E-9E4B-6FE847F7FD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2890" y="3706674"/>
            <a:ext cx="842009" cy="842009"/>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F71B7EAC-147F-45E4-A093-8EF4C5F5299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17816" y="3895937"/>
            <a:ext cx="496899" cy="496899"/>
          </a:xfrm>
          <a:prstGeom prst="rect">
            <a:avLst/>
          </a:prstGeom>
        </p:spPr>
      </p:pic>
    </p:spTree>
    <p:extLst>
      <p:ext uri="{BB962C8B-B14F-4D97-AF65-F5344CB8AC3E}">
        <p14:creationId xmlns:p14="http://schemas.microsoft.com/office/powerpoint/2010/main" val="143480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a:xfrm>
            <a:off x="788025" y="1558068"/>
            <a:ext cx="8638796" cy="1230743"/>
          </a:xfrm>
        </p:spPr>
        <p:txBody>
          <a:bodyPr>
            <a:normAutofit/>
          </a:bodyPr>
          <a:lstStyle/>
          <a:p>
            <a:r>
              <a:rPr lang="fr-FR" sz="2400" dirty="0"/>
              <a:t>Extraire le lait maternel est facile à apprendre</a:t>
            </a:r>
          </a:p>
          <a:p>
            <a:r>
              <a:rPr lang="fr-FR" sz="2400" dirty="0"/>
              <a:t>Ca peut prendre un peu de temps; cela devient plus facile avec l’expérience</a:t>
            </a:r>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fr-FR" dirty="0"/>
              <a:t>Comment Extraire le Lait Maternel</a:t>
            </a:r>
          </a:p>
        </p:txBody>
      </p:sp>
      <p:pic>
        <p:nvPicPr>
          <p:cNvPr id="6" name="Picture 5">
            <a:extLst>
              <a:ext uri="{FF2B5EF4-FFF2-40B4-BE49-F238E27FC236}">
                <a16:creationId xmlns:a16="http://schemas.microsoft.com/office/drawing/2014/main" id="{91CB35F3-C5A7-4AA2-9637-57608B9A85A6}"/>
              </a:ext>
            </a:extLst>
          </p:cNvPr>
          <p:cNvPicPr>
            <a:picLocks noChangeAspect="1"/>
          </p:cNvPicPr>
          <p:nvPr/>
        </p:nvPicPr>
        <p:blipFill>
          <a:blip r:embed="rId2"/>
          <a:stretch>
            <a:fillRect/>
          </a:stretch>
        </p:blipFill>
        <p:spPr>
          <a:xfrm>
            <a:off x="770530" y="3059601"/>
            <a:ext cx="4527367" cy="3410417"/>
          </a:xfrm>
          <a:prstGeom prst="rect">
            <a:avLst/>
          </a:prstGeom>
        </p:spPr>
      </p:pic>
      <p:pic>
        <p:nvPicPr>
          <p:cNvPr id="5" name="Picture 4">
            <a:extLst>
              <a:ext uri="{FF2B5EF4-FFF2-40B4-BE49-F238E27FC236}">
                <a16:creationId xmlns:a16="http://schemas.microsoft.com/office/drawing/2014/main" id="{407E18BE-1018-4A2E-B388-9C1EC16D3640}"/>
              </a:ext>
            </a:extLst>
          </p:cNvPr>
          <p:cNvPicPr>
            <a:picLocks noChangeAspect="1"/>
          </p:cNvPicPr>
          <p:nvPr/>
        </p:nvPicPr>
        <p:blipFill>
          <a:blip r:embed="rId3"/>
          <a:stretch>
            <a:fillRect/>
          </a:stretch>
        </p:blipFill>
        <p:spPr>
          <a:xfrm>
            <a:off x="6232063" y="3089951"/>
            <a:ext cx="2873691" cy="3380068"/>
          </a:xfrm>
          <a:prstGeom prst="rect">
            <a:avLst/>
          </a:prstGeom>
        </p:spPr>
      </p:pic>
    </p:spTree>
    <p:extLst>
      <p:ext uri="{BB962C8B-B14F-4D97-AF65-F5344CB8AC3E}">
        <p14:creationId xmlns:p14="http://schemas.microsoft.com/office/powerpoint/2010/main" val="316563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167DF-36F8-4F51-AA78-27C4F171EC99}"/>
              </a:ext>
            </a:extLst>
          </p:cNvPr>
          <p:cNvSpPr>
            <a:spLocks noGrp="1"/>
          </p:cNvSpPr>
          <p:nvPr>
            <p:ph sz="half" idx="2"/>
          </p:nvPr>
        </p:nvSpPr>
        <p:spPr>
          <a:xfrm>
            <a:off x="785197" y="1955304"/>
            <a:ext cx="4559916" cy="4580724"/>
          </a:xfrm>
        </p:spPr>
        <p:txBody>
          <a:bodyPr>
            <a:normAutofit/>
          </a:bodyPr>
          <a:lstStyle/>
          <a:p>
            <a:pPr marL="285750" lvl="0" indent="-285750"/>
            <a:r>
              <a:rPr lang="fr-FR" dirty="0"/>
              <a:t>La première étape est de laver tes mains.</a:t>
            </a:r>
          </a:p>
          <a:p>
            <a:pPr marL="285750" lvl="0" indent="-285750"/>
            <a:r>
              <a:rPr lang="fr-FR" dirty="0"/>
              <a:t>Penches-toi un peu en avant, cela aidera le lait de venir. </a:t>
            </a:r>
          </a:p>
          <a:p>
            <a:pPr marL="285750" lvl="0" indent="-285750" fontAlgn="ctr"/>
            <a:r>
              <a:rPr lang="fr-FR" dirty="0"/>
              <a:t>Commence par un massage avec les doigts autour des seins en mouvement circulaire. </a:t>
            </a:r>
          </a:p>
          <a:p>
            <a:pPr marL="285750" lvl="0" indent="-285750" fontAlgn="ctr"/>
            <a:r>
              <a:rPr lang="fr-FR" dirty="0"/>
              <a:t>Commence en haut du sein avec le massage en mouvement circulaire vers le téton.  </a:t>
            </a:r>
          </a:p>
          <a:p>
            <a:pPr marL="285750" lvl="0" indent="-285750" fontAlgn="ctr"/>
            <a:r>
              <a:rPr lang="fr-FR" dirty="0"/>
              <a:t>Puis place ton puce juste en haut du téton et l’index en bas.  </a:t>
            </a:r>
          </a:p>
          <a:p>
            <a:pPr marL="285750" lvl="0" indent="-285750" fontAlgn="ctr"/>
            <a:r>
              <a:rPr lang="fr-FR" dirty="0"/>
              <a:t>Ton paume et les autres doigts devraient être en appui de ton sein.  </a:t>
            </a:r>
          </a:p>
          <a:p>
            <a:pPr marL="285750" lvl="0" indent="-285750" fontAlgn="ctr"/>
            <a:r>
              <a:rPr lang="fr-FR" dirty="0"/>
              <a:t>Utilise le paume et les doigts pour gentiment compresser ton sein contre ta poitrine, puis utilise ton pouce et l’index pour serrer autour du téton gentiment et le tirer en avant pour aider à faire sortir le lait.  </a:t>
            </a:r>
          </a:p>
          <a:p>
            <a:pPr marL="285750" lvl="0" indent="-285750" fontAlgn="ctr"/>
            <a:r>
              <a:rPr lang="fr-FR" dirty="0"/>
              <a:t>Tu peux répéter ce mouvement de presser le sein, le serrer gentiment et puis relaxer.</a:t>
            </a:r>
          </a:p>
          <a:p>
            <a:pPr marL="285750" lvl="0" indent="-285750" fontAlgn="ctr"/>
            <a:r>
              <a:rPr lang="fr-FR" dirty="0"/>
              <a:t>Une fois que le lait sort tu peux le collecter dans une tasse ou récipient propre.  </a:t>
            </a:r>
          </a:p>
          <a:p>
            <a:endParaRPr lang="fr-FR" dirty="0"/>
          </a:p>
        </p:txBody>
      </p:sp>
      <p:sp>
        <p:nvSpPr>
          <p:cNvPr id="3" name="Title 2">
            <a:extLst>
              <a:ext uri="{FF2B5EF4-FFF2-40B4-BE49-F238E27FC236}">
                <a16:creationId xmlns:a16="http://schemas.microsoft.com/office/drawing/2014/main" id="{3EDC0D32-D1DE-42C8-B4C5-8C8882419345}"/>
              </a:ext>
            </a:extLst>
          </p:cNvPr>
          <p:cNvSpPr>
            <a:spLocks noGrp="1"/>
          </p:cNvSpPr>
          <p:nvPr>
            <p:ph type="title"/>
          </p:nvPr>
        </p:nvSpPr>
        <p:spPr/>
        <p:txBody>
          <a:bodyPr/>
          <a:lstStyle/>
          <a:p>
            <a:r>
              <a:rPr lang="fr-FR" dirty="0">
                <a:solidFill>
                  <a:schemeClr val="tx1"/>
                </a:solidFill>
              </a:rPr>
              <a:t>Comment Extraire le Lait Maternel</a:t>
            </a:r>
            <a:endParaRPr lang="en-US" dirty="0">
              <a:solidFill>
                <a:schemeClr val="tx1"/>
              </a:solidFill>
            </a:endParaRPr>
          </a:p>
        </p:txBody>
      </p:sp>
      <p:sp>
        <p:nvSpPr>
          <p:cNvPr id="4" name="Title 2">
            <a:extLst>
              <a:ext uri="{FF2B5EF4-FFF2-40B4-BE49-F238E27FC236}">
                <a16:creationId xmlns:a16="http://schemas.microsoft.com/office/drawing/2014/main" id="{4A3CC0A0-C056-4E1F-A8E7-585ADAD5A26A}"/>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sp>
        <p:nvSpPr>
          <p:cNvPr id="5" name="Rectangle 4">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535763B5-5CDF-4CC9-9BEA-289D0693F6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Tree>
    <p:extLst>
      <p:ext uri="{BB962C8B-B14F-4D97-AF65-F5344CB8AC3E}">
        <p14:creationId xmlns:p14="http://schemas.microsoft.com/office/powerpoint/2010/main" val="261174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p:txBody>
          <a:bodyPr/>
          <a:lstStyle/>
          <a:p>
            <a:r>
              <a:rPr lang="fr-FR" dirty="0"/>
              <a:t>Assieds-toi dans un endroit calme ou tu puisses être tranquille</a:t>
            </a:r>
          </a:p>
          <a:p>
            <a:r>
              <a:rPr lang="fr-FR" dirty="0"/>
              <a:t>Etre proche de ton bébé ou sentir quelque chose que to bébé a porté puisse aider ton corps à produire du lait</a:t>
            </a:r>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fr-FR" dirty="0"/>
              <a:t>Comment Extraire le Lait Maternel</a:t>
            </a:r>
            <a:r>
              <a:rPr lang="en-US" dirty="0"/>
              <a:t>: </a:t>
            </a:r>
            <a:r>
              <a:rPr lang="en-US" b="0" dirty="0" err="1"/>
              <a:t>Dépannage</a:t>
            </a:r>
            <a:endParaRPr lang="en-US" b="0" dirty="0"/>
          </a:p>
        </p:txBody>
      </p:sp>
      <p:pic>
        <p:nvPicPr>
          <p:cNvPr id="6" name="Picture 5">
            <a:extLst>
              <a:ext uri="{FF2B5EF4-FFF2-40B4-BE49-F238E27FC236}">
                <a16:creationId xmlns:a16="http://schemas.microsoft.com/office/drawing/2014/main" id="{91CB35F3-C5A7-4AA2-9637-57608B9A85A6}"/>
              </a:ext>
            </a:extLst>
          </p:cNvPr>
          <p:cNvPicPr>
            <a:picLocks noChangeAspect="1"/>
          </p:cNvPicPr>
          <p:nvPr/>
        </p:nvPicPr>
        <p:blipFill>
          <a:blip r:embed="rId2"/>
          <a:stretch>
            <a:fillRect/>
          </a:stretch>
        </p:blipFill>
        <p:spPr>
          <a:xfrm>
            <a:off x="482484" y="2165125"/>
            <a:ext cx="4527367" cy="3410417"/>
          </a:xfrm>
          <a:prstGeom prst="rect">
            <a:avLst/>
          </a:prstGeom>
        </p:spPr>
      </p:pic>
    </p:spTree>
    <p:extLst>
      <p:ext uri="{BB962C8B-B14F-4D97-AF65-F5344CB8AC3E}">
        <p14:creationId xmlns:p14="http://schemas.microsoft.com/office/powerpoint/2010/main" val="251163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A6C09-B1CC-4610-822B-F9689C2AD061}"/>
              </a:ext>
            </a:extLst>
          </p:cNvPr>
          <p:cNvSpPr>
            <a:spLocks noGrp="1"/>
          </p:cNvSpPr>
          <p:nvPr>
            <p:ph sz="half" idx="2"/>
          </p:nvPr>
        </p:nvSpPr>
        <p:spPr/>
        <p:txBody>
          <a:bodyPr/>
          <a:lstStyle/>
          <a:p>
            <a:pPr marL="285750" lvl="0" indent="-285750"/>
            <a:r>
              <a:rPr lang="fr-FR" dirty="0"/>
              <a:t>Qu’est ce que tu fais déjà pour faciliter l’allaitement maternel?</a:t>
            </a:r>
          </a:p>
          <a:p>
            <a:pPr marL="285750" lvl="0" indent="-285750"/>
            <a:r>
              <a:rPr lang="fr-FR" dirty="0"/>
              <a:t>Puis-je faire quelques suggestions pour le faciliter pour toi?</a:t>
            </a:r>
          </a:p>
        </p:txBody>
      </p:sp>
      <p:sp>
        <p:nvSpPr>
          <p:cNvPr id="3" name="Title 2">
            <a:extLst>
              <a:ext uri="{FF2B5EF4-FFF2-40B4-BE49-F238E27FC236}">
                <a16:creationId xmlns:a16="http://schemas.microsoft.com/office/drawing/2014/main" id="{E5102ABB-5E2A-4D81-8B96-C73ADE20386A}"/>
              </a:ext>
            </a:extLst>
          </p:cNvPr>
          <p:cNvSpPr>
            <a:spLocks noGrp="1"/>
          </p:cNvSpPr>
          <p:nvPr>
            <p:ph type="title"/>
          </p:nvPr>
        </p:nvSpPr>
        <p:spPr/>
        <p:txBody>
          <a:bodyPr/>
          <a:lstStyle/>
          <a:p>
            <a:r>
              <a:rPr lang="en-US" dirty="0"/>
              <a:t>How to Express Breastmilk: </a:t>
            </a:r>
            <a:r>
              <a:rPr lang="en-US" b="0" dirty="0"/>
              <a:t>Troubleshooting</a:t>
            </a:r>
          </a:p>
        </p:txBody>
      </p:sp>
      <p:sp>
        <p:nvSpPr>
          <p:cNvPr id="4" name="Content Placeholder 3">
            <a:extLst>
              <a:ext uri="{FF2B5EF4-FFF2-40B4-BE49-F238E27FC236}">
                <a16:creationId xmlns:a16="http://schemas.microsoft.com/office/drawing/2014/main" id="{23B4B79A-EB70-4FEF-A51F-001C5A89120B}"/>
              </a:ext>
            </a:extLst>
          </p:cNvPr>
          <p:cNvSpPr>
            <a:spLocks noGrp="1"/>
          </p:cNvSpPr>
          <p:nvPr>
            <p:ph sz="half" idx="10"/>
          </p:nvPr>
        </p:nvSpPr>
        <p:spPr>
          <a:xfrm>
            <a:off x="3972512" y="1955304"/>
            <a:ext cx="5023382" cy="4580724"/>
          </a:xfrm>
        </p:spPr>
        <p:txBody>
          <a:bodyPr>
            <a:normAutofit/>
          </a:bodyPr>
          <a:lstStyle/>
          <a:p>
            <a:pPr marL="285750" lvl="0" indent="-285750"/>
            <a:r>
              <a:rPr lang="fr-FR" dirty="0"/>
              <a:t>Extraire le lait maternel et facile à apprendre.</a:t>
            </a:r>
          </a:p>
          <a:p>
            <a:pPr marL="285750" lvl="0" indent="-285750"/>
            <a:r>
              <a:rPr lang="fr-FR" dirty="0"/>
              <a:t>Cela peut prendre un peu de temps; cela devient plus facile avec l’expérience.</a:t>
            </a:r>
          </a:p>
          <a:p>
            <a:pPr marL="285750" lvl="0" indent="-285750"/>
            <a:r>
              <a:rPr lang="fr-FR" dirty="0"/>
              <a:t>Assieds-toi dans un endroit calme où tu puisses être relax et confortable. </a:t>
            </a:r>
          </a:p>
          <a:p>
            <a:pPr marL="285750" lvl="0" indent="-285750" fontAlgn="ctr"/>
            <a:r>
              <a:rPr lang="fr-FR" dirty="0"/>
              <a:t>Etre proche de ton bébé aide ton corps à produire du lait, alors avoir ton bébé proche peut aider. Si ton bébé n’est pas proche tu peux aussi regarder une photo de ton bébé ou toucher un habit qui sent ton bébé. </a:t>
            </a:r>
          </a:p>
          <a:p>
            <a:pPr marL="285750" lvl="0" indent="-285750" fontAlgn="ctr"/>
            <a:r>
              <a:rPr lang="fr-FR" dirty="0"/>
              <a:t>Respire quelque fois pour t’aider à être relaxe.</a:t>
            </a:r>
          </a:p>
          <a:p>
            <a:pPr marL="285750" lvl="0" indent="-285750" fontAlgn="ctr"/>
            <a:r>
              <a:rPr lang="fr-FR" dirty="0"/>
              <a:t>Tu peux expérimenter pour voir ce qui marche chez toi. </a:t>
            </a:r>
          </a:p>
          <a:p>
            <a:pPr marL="285750" lvl="0" indent="-285750" fontAlgn="ctr"/>
            <a:r>
              <a:rPr lang="fr-FR" dirty="0" err="1"/>
              <a:t>Tui</a:t>
            </a:r>
            <a:r>
              <a:rPr lang="fr-FR" dirty="0"/>
              <a:t> peux utiliser un sein à la fois, ou changer de l’un à l’autre basé sur ce qui est le lus confortable pour toi.</a:t>
            </a:r>
          </a:p>
          <a:p>
            <a:pPr marL="285750" lvl="0" indent="-285750" fontAlgn="ctr"/>
            <a:r>
              <a:rPr lang="fr-FR" dirty="0"/>
              <a:t>Extraire avec la main ne devrait pas faire mal. </a:t>
            </a:r>
          </a:p>
          <a:p>
            <a:pPr marL="285750" lvl="0" indent="-285750" fontAlgn="ctr"/>
            <a:r>
              <a:rPr lang="fr-FR" dirty="0"/>
              <a:t>Soit gentil. </a:t>
            </a:r>
          </a:p>
          <a:p>
            <a:pPr marL="285750" lvl="0" indent="-285750" fontAlgn="ctr"/>
            <a:r>
              <a:rPr lang="fr-FR" dirty="0"/>
              <a:t>Cela peut prendre du temps pour être confortable et savoir ce qui marche pour toi.</a:t>
            </a:r>
          </a:p>
          <a:p>
            <a:pPr fontAlgn="ctr"/>
            <a:endParaRPr lang="fr-FR" dirty="0">
              <a:solidFill>
                <a:srgbClr val="C00000"/>
              </a:solidFill>
            </a:endParaRPr>
          </a:p>
          <a:p>
            <a:pPr fontAlgn="ctr"/>
            <a:endParaRPr lang="fr-FR" dirty="0">
              <a:solidFill>
                <a:srgbClr val="C00000"/>
              </a:solidFill>
            </a:endParaRPr>
          </a:p>
          <a:p>
            <a:endParaRPr lang="fr-FR" dirty="0"/>
          </a:p>
        </p:txBody>
      </p:sp>
      <p:sp>
        <p:nvSpPr>
          <p:cNvPr id="5"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fr-FR" sz="1600" dirty="0"/>
              <a:t>Explique</a:t>
            </a:r>
          </a:p>
        </p:txBody>
      </p:sp>
      <p:sp>
        <p:nvSpPr>
          <p:cNvPr id="6"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fr-FR" sz="1600" dirty="0"/>
              <a:t>Dites</a:t>
            </a:r>
            <a:endParaRPr lang="en-US" sz="1600" dirty="0"/>
          </a:p>
        </p:txBody>
      </p:sp>
      <p:sp>
        <p:nvSpPr>
          <p:cNvPr id="7" name="Rectangle 6">
            <a:extLst>
              <a:ext uri="{FF2B5EF4-FFF2-40B4-BE49-F238E27FC236}">
                <a16:creationId xmlns:a16="http://schemas.microsoft.com/office/drawing/2014/main" id="{B9F7AA85-9459-4E41-B08B-4D58FFBFC07C}"/>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E3AC1E8F-C735-4F51-B039-B5D9ED294B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45656" y="1350481"/>
            <a:ext cx="453712" cy="453712"/>
          </a:xfrm>
          <a:prstGeom prst="rect">
            <a:avLst/>
          </a:prstGeom>
        </p:spPr>
      </p:pic>
      <p:pic>
        <p:nvPicPr>
          <p:cNvPr id="9" name="Picture 8">
            <a:extLst>
              <a:ext uri="{FF2B5EF4-FFF2-40B4-BE49-F238E27FC236}">
                <a16:creationId xmlns:a16="http://schemas.microsoft.com/office/drawing/2014/main" id="{A6FC5FC4-9B46-4CEA-9F03-040C3359F9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0518" y="1143454"/>
            <a:ext cx="842009" cy="842009"/>
          </a:xfrm>
          <a:prstGeom prst="rect">
            <a:avLst/>
          </a:prstGeom>
        </p:spPr>
      </p:pic>
    </p:spTree>
    <p:extLst>
      <p:ext uri="{BB962C8B-B14F-4D97-AF65-F5344CB8AC3E}">
        <p14:creationId xmlns:p14="http://schemas.microsoft.com/office/powerpoint/2010/main" val="239156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p:txBody>
          <a:bodyPr/>
          <a:lstStyle/>
          <a:p>
            <a:r>
              <a:rPr lang="fr-FR" dirty="0"/>
              <a:t>En tenant la capsule avec le côté jaune vers le haut, tournez le côté jaune pour ouvrir la capsule.</a:t>
            </a:r>
          </a:p>
          <a:p>
            <a:r>
              <a:rPr lang="fr-FR" dirty="0"/>
              <a:t>Les pellets resteront dans la moitié inférieure de la capsule</a:t>
            </a:r>
          </a:p>
          <a:p>
            <a:r>
              <a:rPr lang="fr-FR" dirty="0"/>
              <a:t>Faites-le au dessus de l’assiette propre au cas où les pellets se renversaient.</a:t>
            </a:r>
            <a:endParaRPr lang="en-US"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fr-FR" dirty="0"/>
              <a:t>Nourrissons &lt; 6 mois: se préparer à administrer les pellets</a:t>
            </a:r>
            <a:endParaRPr lang="en-US" b="0" dirty="0"/>
          </a:p>
        </p:txBody>
      </p:sp>
      <p:pic>
        <p:nvPicPr>
          <p:cNvPr id="7" name="Picture 6">
            <a:extLst>
              <a:ext uri="{FF2B5EF4-FFF2-40B4-BE49-F238E27FC236}">
                <a16:creationId xmlns:a16="http://schemas.microsoft.com/office/drawing/2014/main" id="{3591DAB2-F65B-4669-9E53-7C65F3BCC015}"/>
              </a:ext>
            </a:extLst>
          </p:cNvPr>
          <p:cNvPicPr>
            <a:picLocks noChangeAspect="1"/>
          </p:cNvPicPr>
          <p:nvPr/>
        </p:nvPicPr>
        <p:blipFill>
          <a:blip r:embed="rId2"/>
          <a:stretch>
            <a:fillRect/>
          </a:stretch>
        </p:blipFill>
        <p:spPr>
          <a:xfrm>
            <a:off x="1706296" y="2372036"/>
            <a:ext cx="3187859" cy="3479877"/>
          </a:xfrm>
          <a:prstGeom prst="rect">
            <a:avLst/>
          </a:prstGeom>
        </p:spPr>
      </p:pic>
      <p:pic>
        <p:nvPicPr>
          <p:cNvPr id="5" name="Picture 4">
            <a:extLst>
              <a:ext uri="{FF2B5EF4-FFF2-40B4-BE49-F238E27FC236}">
                <a16:creationId xmlns:a16="http://schemas.microsoft.com/office/drawing/2014/main" id="{E4D1B110-22E4-4D5E-94BE-D1955EA05BB0}"/>
              </a:ext>
            </a:extLst>
          </p:cNvPr>
          <p:cNvPicPr>
            <a:picLocks noChangeAspect="1"/>
          </p:cNvPicPr>
          <p:nvPr/>
        </p:nvPicPr>
        <p:blipFill>
          <a:blip r:embed="rId3"/>
          <a:stretch>
            <a:fillRect/>
          </a:stretch>
        </p:blipFill>
        <p:spPr>
          <a:xfrm>
            <a:off x="399245" y="1710937"/>
            <a:ext cx="2356525" cy="2468257"/>
          </a:xfrm>
          <a:prstGeom prst="rect">
            <a:avLst/>
          </a:prstGeom>
        </p:spPr>
      </p:pic>
      <p:cxnSp>
        <p:nvCxnSpPr>
          <p:cNvPr id="6" name="Straight Arrow Connector 5">
            <a:extLst>
              <a:ext uri="{FF2B5EF4-FFF2-40B4-BE49-F238E27FC236}">
                <a16:creationId xmlns:a16="http://schemas.microsoft.com/office/drawing/2014/main" id="{25259A39-96EA-4446-A6B7-75ED3F5B6941}"/>
              </a:ext>
            </a:extLst>
          </p:cNvPr>
          <p:cNvCxnSpPr/>
          <p:nvPr/>
        </p:nvCxnSpPr>
        <p:spPr>
          <a:xfrm flipV="1">
            <a:off x="3470856" y="3342068"/>
            <a:ext cx="0" cy="1867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92BB149-024F-4D6C-B878-CC18C733B7F9}"/>
              </a:ext>
            </a:extLst>
          </p:cNvPr>
          <p:cNvSpPr/>
          <p:nvPr/>
        </p:nvSpPr>
        <p:spPr>
          <a:xfrm>
            <a:off x="1451328" y="2262719"/>
            <a:ext cx="252357" cy="218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02D6EA2-B1B0-4D70-861B-34CD6C8B651E}"/>
              </a:ext>
            </a:extLst>
          </p:cNvPr>
          <p:cNvSpPr/>
          <p:nvPr/>
        </p:nvSpPr>
        <p:spPr>
          <a:xfrm>
            <a:off x="1003775" y="2262719"/>
            <a:ext cx="252357" cy="218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Curved Up 10">
            <a:extLst>
              <a:ext uri="{FF2B5EF4-FFF2-40B4-BE49-F238E27FC236}">
                <a16:creationId xmlns:a16="http://schemas.microsoft.com/office/drawing/2014/main" id="{E0E1EA12-08D3-4593-87CE-C608E1968314}"/>
              </a:ext>
            </a:extLst>
          </p:cNvPr>
          <p:cNvSpPr/>
          <p:nvPr/>
        </p:nvSpPr>
        <p:spPr>
          <a:xfrm rot="5400000">
            <a:off x="673475" y="2175512"/>
            <a:ext cx="473373" cy="393047"/>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Up 11">
            <a:extLst>
              <a:ext uri="{FF2B5EF4-FFF2-40B4-BE49-F238E27FC236}">
                <a16:creationId xmlns:a16="http://schemas.microsoft.com/office/drawing/2014/main" id="{08ABB559-FF73-48AC-ABBE-C2138B8B9006}"/>
              </a:ext>
            </a:extLst>
          </p:cNvPr>
          <p:cNvSpPr/>
          <p:nvPr/>
        </p:nvSpPr>
        <p:spPr>
          <a:xfrm rot="16200000">
            <a:off x="1545488" y="2175512"/>
            <a:ext cx="473373" cy="393047"/>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Down 8">
            <a:extLst>
              <a:ext uri="{FF2B5EF4-FFF2-40B4-BE49-F238E27FC236}">
                <a16:creationId xmlns:a16="http://schemas.microsoft.com/office/drawing/2014/main" id="{511136B8-EAA8-4F43-B536-DFDCD4F9FBAA}"/>
              </a:ext>
            </a:extLst>
          </p:cNvPr>
          <p:cNvSpPr/>
          <p:nvPr/>
        </p:nvSpPr>
        <p:spPr>
          <a:xfrm rot="10800000">
            <a:off x="3397912" y="3313255"/>
            <a:ext cx="138224" cy="244367"/>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71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D0829-7BC9-4B2A-AD13-4B4BBC82A786}"/>
              </a:ext>
            </a:extLst>
          </p:cNvPr>
          <p:cNvSpPr>
            <a:spLocks noGrp="1"/>
          </p:cNvSpPr>
          <p:nvPr>
            <p:ph sz="half" idx="2"/>
          </p:nvPr>
        </p:nvSpPr>
        <p:spPr>
          <a:xfrm>
            <a:off x="1532583" y="1955304"/>
            <a:ext cx="7321640" cy="3675821"/>
          </a:xfrm>
        </p:spPr>
        <p:txBody>
          <a:bodyPr>
            <a:normAutofit/>
          </a:bodyPr>
          <a:lstStyle/>
          <a:p>
            <a:pPr marL="0" indent="0">
              <a:lnSpc>
                <a:spcPct val="200000"/>
              </a:lnSpc>
              <a:buNone/>
            </a:pPr>
            <a:r>
              <a:rPr lang="fr-FR" sz="1400" b="0" dirty="0"/>
              <a:t>Instructions pour les conseils</a:t>
            </a:r>
          </a:p>
          <a:p>
            <a:pPr marL="0" indent="0">
              <a:lnSpc>
                <a:spcPct val="200000"/>
              </a:lnSpc>
              <a:buNone/>
            </a:pPr>
            <a:r>
              <a:rPr lang="fr-FR" sz="1400" b="0" dirty="0"/>
              <a:t>Introduction aux LPV/r pellets</a:t>
            </a:r>
          </a:p>
          <a:p>
            <a:pPr marL="0" indent="0">
              <a:lnSpc>
                <a:spcPct val="200000"/>
              </a:lnSpc>
              <a:buNone/>
            </a:pPr>
            <a:r>
              <a:rPr lang="fr-FR" sz="1400" b="0" dirty="0"/>
              <a:t>Administration des LPV/r pellets aux nourrissons de &lt;6 mois</a:t>
            </a:r>
          </a:p>
          <a:p>
            <a:pPr marL="0" indent="0">
              <a:lnSpc>
                <a:spcPct val="200000"/>
              </a:lnSpc>
              <a:buNone/>
            </a:pPr>
            <a:r>
              <a:rPr lang="fr-FR" sz="1400" b="0" dirty="0"/>
              <a:t>Administration des LPV/r pellets aux nourrissons et jeunes enfants de ≥6 mois</a:t>
            </a:r>
          </a:p>
          <a:p>
            <a:pPr marL="0" indent="0">
              <a:lnSpc>
                <a:spcPct val="200000"/>
              </a:lnSpc>
              <a:buNone/>
            </a:pPr>
            <a:r>
              <a:rPr lang="fr-FR" sz="1400" b="0" dirty="0"/>
              <a:t>Conseils pour les prestataires de santé et les parents/tuteurs</a:t>
            </a:r>
          </a:p>
          <a:p>
            <a:pPr marL="0" indent="0">
              <a:lnSpc>
                <a:spcPct val="200000"/>
              </a:lnSpc>
              <a:buNone/>
            </a:pPr>
            <a:r>
              <a:rPr lang="fr-FR" sz="1400" b="0" dirty="0"/>
              <a:t>Résoudre les défis</a:t>
            </a:r>
          </a:p>
        </p:txBody>
      </p:sp>
      <p:sp>
        <p:nvSpPr>
          <p:cNvPr id="3" name="Title 2">
            <a:extLst>
              <a:ext uri="{FF2B5EF4-FFF2-40B4-BE49-F238E27FC236}">
                <a16:creationId xmlns:a16="http://schemas.microsoft.com/office/drawing/2014/main" id="{6A6D52CE-AD28-45C2-9902-C633B979DA98}"/>
              </a:ext>
            </a:extLst>
          </p:cNvPr>
          <p:cNvSpPr>
            <a:spLocks noGrp="1"/>
          </p:cNvSpPr>
          <p:nvPr>
            <p:ph type="title"/>
          </p:nvPr>
        </p:nvSpPr>
        <p:spPr/>
        <p:txBody>
          <a:bodyPr/>
          <a:lstStyle/>
          <a:p>
            <a:r>
              <a:rPr lang="en-US" dirty="0"/>
              <a:t>Overview</a:t>
            </a:r>
          </a:p>
        </p:txBody>
      </p:sp>
      <p:sp>
        <p:nvSpPr>
          <p:cNvPr id="4" name="Rectangle 3">
            <a:extLst>
              <a:ext uri="{FF2B5EF4-FFF2-40B4-BE49-F238E27FC236}">
                <a16:creationId xmlns:a16="http://schemas.microsoft.com/office/drawing/2014/main" id="{91880A6D-F9A0-4125-AD65-3F16CD325A59}"/>
              </a:ext>
            </a:extLst>
          </p:cNvPr>
          <p:cNvSpPr/>
          <p:nvPr/>
        </p:nvSpPr>
        <p:spPr>
          <a:xfrm>
            <a:off x="766292" y="2124776"/>
            <a:ext cx="766292" cy="2507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424C7F-DBA3-43B0-82E3-D4F0DF0F65D0}"/>
              </a:ext>
            </a:extLst>
          </p:cNvPr>
          <p:cNvSpPr/>
          <p:nvPr/>
        </p:nvSpPr>
        <p:spPr>
          <a:xfrm>
            <a:off x="766292" y="2693548"/>
            <a:ext cx="766292" cy="250725"/>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0F3138-089C-4FE0-B0F4-5D217633CE21}"/>
              </a:ext>
            </a:extLst>
          </p:cNvPr>
          <p:cNvSpPr/>
          <p:nvPr/>
        </p:nvSpPr>
        <p:spPr>
          <a:xfrm>
            <a:off x="766292" y="3262320"/>
            <a:ext cx="766292" cy="250725"/>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7A9E74-B6AD-40BF-A2CA-8F40F64B0FAC}"/>
              </a:ext>
            </a:extLst>
          </p:cNvPr>
          <p:cNvSpPr/>
          <p:nvPr/>
        </p:nvSpPr>
        <p:spPr>
          <a:xfrm>
            <a:off x="766292" y="3831833"/>
            <a:ext cx="766292" cy="2507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131E25-26EC-40C1-9C5E-0D239F4B4BA1}"/>
              </a:ext>
            </a:extLst>
          </p:cNvPr>
          <p:cNvSpPr/>
          <p:nvPr/>
        </p:nvSpPr>
        <p:spPr>
          <a:xfrm>
            <a:off x="766292" y="4401346"/>
            <a:ext cx="766292" cy="250725"/>
          </a:xfrm>
          <a:prstGeom prst="rect">
            <a:avLst/>
          </a:prstGeom>
          <a:solidFill>
            <a:srgbClr val="A7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6E29D3-1512-4DB3-8DAA-3629560B5AF9}"/>
              </a:ext>
            </a:extLst>
          </p:cNvPr>
          <p:cNvSpPr/>
          <p:nvPr/>
        </p:nvSpPr>
        <p:spPr>
          <a:xfrm>
            <a:off x="766292" y="4968688"/>
            <a:ext cx="766292" cy="250725"/>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4F4EA897-4EC6-4041-A068-2FEBC1087010}"/>
              </a:ext>
            </a:extLst>
          </p:cNvPr>
          <p:cNvSpPr txBox="1">
            <a:spLocks/>
          </p:cNvSpPr>
          <p:nvPr/>
        </p:nvSpPr>
        <p:spPr>
          <a:xfrm>
            <a:off x="7183692" y="1955304"/>
            <a:ext cx="1834413" cy="4798559"/>
          </a:xfrm>
          <a:prstGeom prst="rect">
            <a:avLst/>
          </a:prstGeom>
        </p:spPr>
        <p:txBody>
          <a:bodyPr vert="horz" lIns="91440" tIns="45720" rIns="91440" bIns="45720" rtlCol="0">
            <a:normAutofit/>
          </a:bodyPr>
          <a:lstStyle>
            <a:lvl1pPr marL="252100" indent="-252100" algn="l" defTabSz="1008400" rtl="0" eaLnBrk="1" latinLnBrk="0" hangingPunct="1">
              <a:lnSpc>
                <a:spcPct val="90000"/>
              </a:lnSpc>
              <a:spcBef>
                <a:spcPts val="1103"/>
              </a:spcBef>
              <a:buFont typeface="Arial" panose="020B0604020202020204" pitchFamily="34" charset="0"/>
              <a:buChar char="•"/>
              <a:defRPr sz="2000" b="1" kern="1200">
                <a:solidFill>
                  <a:srgbClr val="093552"/>
                </a:solidFill>
                <a:latin typeface="Arial" panose="020B0604020202020204" pitchFamily="34" charset="0"/>
                <a:ea typeface="+mn-ea"/>
                <a:cs typeface="Arial" panose="020B0604020202020204" pitchFamily="34" charset="0"/>
              </a:defRPr>
            </a:lvl1pPr>
            <a:lvl2pPr marL="756300" indent="-252100" algn="l" defTabSz="1008400" rtl="0" eaLnBrk="1" latinLnBrk="0" hangingPunct="1">
              <a:lnSpc>
                <a:spcPct val="90000"/>
              </a:lnSpc>
              <a:spcBef>
                <a:spcPts val="551"/>
              </a:spcBef>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2pPr>
            <a:lvl3pPr marL="1260500" indent="-252100" algn="l" defTabSz="1008400" rtl="0" eaLnBrk="1" latinLnBrk="0" hangingPunct="1">
              <a:lnSpc>
                <a:spcPct val="90000"/>
              </a:lnSpc>
              <a:spcBef>
                <a:spcPts val="551"/>
              </a:spcBef>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3pPr>
            <a:lvl4pPr marL="1764701" indent="-252100" algn="l" defTabSz="1008400" rtl="0" eaLnBrk="1" latinLnBrk="0" hangingPunct="1">
              <a:lnSpc>
                <a:spcPct val="90000"/>
              </a:lnSpc>
              <a:spcBef>
                <a:spcPts val="551"/>
              </a:spcBef>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4pPr>
            <a:lvl5pPr marL="2268901" indent="-252100" algn="l" defTabSz="1008400" rtl="0" eaLnBrk="1" latinLnBrk="0" hangingPunct="1">
              <a:lnSpc>
                <a:spcPct val="90000"/>
              </a:lnSpc>
              <a:spcBef>
                <a:spcPts val="551"/>
              </a:spcBef>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lgn="r">
              <a:lnSpc>
                <a:spcPct val="200000"/>
              </a:lnSpc>
              <a:buFont typeface="Arial" panose="020B0604020202020204" pitchFamily="34" charset="0"/>
              <a:buNone/>
            </a:pPr>
            <a:r>
              <a:rPr lang="en-US" sz="1400" b="0" dirty="0"/>
              <a:t>3-4</a:t>
            </a:r>
          </a:p>
          <a:p>
            <a:pPr marL="0" indent="0" algn="r">
              <a:lnSpc>
                <a:spcPct val="200000"/>
              </a:lnSpc>
              <a:buFont typeface="Arial" panose="020B0604020202020204" pitchFamily="34" charset="0"/>
              <a:buNone/>
            </a:pPr>
            <a:r>
              <a:rPr lang="en-US" sz="1400" b="0" dirty="0"/>
              <a:t>5-12</a:t>
            </a:r>
          </a:p>
          <a:p>
            <a:pPr marL="0" indent="0" algn="r">
              <a:lnSpc>
                <a:spcPct val="200000"/>
              </a:lnSpc>
              <a:buFont typeface="Arial" panose="020B0604020202020204" pitchFamily="34" charset="0"/>
              <a:buNone/>
            </a:pPr>
            <a:r>
              <a:rPr lang="en-US" sz="1400" b="0" dirty="0"/>
              <a:t>13-34</a:t>
            </a:r>
          </a:p>
          <a:p>
            <a:pPr marL="0" indent="0" algn="r">
              <a:lnSpc>
                <a:spcPct val="200000"/>
              </a:lnSpc>
              <a:buFont typeface="Arial" panose="020B0604020202020204" pitchFamily="34" charset="0"/>
              <a:buNone/>
            </a:pPr>
            <a:r>
              <a:rPr lang="en-US" sz="1400" b="0" dirty="0"/>
              <a:t>35-52</a:t>
            </a:r>
            <a:r>
              <a:rPr lang="en-US" sz="1400" dirty="0"/>
              <a:t> </a:t>
            </a:r>
          </a:p>
          <a:p>
            <a:pPr marL="0" indent="0" algn="r">
              <a:lnSpc>
                <a:spcPct val="200000"/>
              </a:lnSpc>
              <a:buFont typeface="Arial" panose="020B0604020202020204" pitchFamily="34" charset="0"/>
              <a:buNone/>
            </a:pPr>
            <a:r>
              <a:rPr lang="en-US" sz="1400" b="0" dirty="0"/>
              <a:t>53-54</a:t>
            </a:r>
          </a:p>
          <a:p>
            <a:pPr marL="0" indent="0" algn="r">
              <a:lnSpc>
                <a:spcPct val="200000"/>
              </a:lnSpc>
              <a:buFont typeface="Arial" panose="020B0604020202020204" pitchFamily="34" charset="0"/>
              <a:buNone/>
            </a:pPr>
            <a:r>
              <a:rPr lang="en-US" sz="1400" b="0" dirty="0"/>
              <a:t>55-61</a:t>
            </a:r>
          </a:p>
          <a:p>
            <a:pPr marL="0" indent="0" algn="r">
              <a:lnSpc>
                <a:spcPct val="200000"/>
              </a:lnSpc>
              <a:buFont typeface="Arial" panose="020B0604020202020204" pitchFamily="34" charset="0"/>
              <a:buNone/>
            </a:pPr>
            <a:endParaRPr lang="en-US" sz="1400" dirty="0"/>
          </a:p>
        </p:txBody>
      </p:sp>
      <p:sp>
        <p:nvSpPr>
          <p:cNvPr id="17" name="Rectangle 16">
            <a:extLst>
              <a:ext uri="{FF2B5EF4-FFF2-40B4-BE49-F238E27FC236}">
                <a16:creationId xmlns:a16="http://schemas.microsoft.com/office/drawing/2014/main" id="{A117637C-89D1-48AF-8946-C00A7861C680}"/>
              </a:ext>
            </a:extLst>
          </p:cNvPr>
          <p:cNvSpPr/>
          <p:nvPr/>
        </p:nvSpPr>
        <p:spPr>
          <a:xfrm>
            <a:off x="9018105" y="2124776"/>
            <a:ext cx="766292" cy="2507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946CCA-D556-4F46-AC18-54D5E3B6A5A5}"/>
              </a:ext>
            </a:extLst>
          </p:cNvPr>
          <p:cNvSpPr/>
          <p:nvPr/>
        </p:nvSpPr>
        <p:spPr>
          <a:xfrm>
            <a:off x="9018105" y="2693548"/>
            <a:ext cx="766292" cy="250725"/>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FB0B0F-A48B-4213-9D3E-3ED5AB7F3242}"/>
              </a:ext>
            </a:extLst>
          </p:cNvPr>
          <p:cNvSpPr/>
          <p:nvPr/>
        </p:nvSpPr>
        <p:spPr>
          <a:xfrm>
            <a:off x="9018105" y="3262320"/>
            <a:ext cx="766292" cy="250725"/>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57D1DD-E5E0-4AFA-91B1-A6571E544C6D}"/>
              </a:ext>
            </a:extLst>
          </p:cNvPr>
          <p:cNvSpPr/>
          <p:nvPr/>
        </p:nvSpPr>
        <p:spPr>
          <a:xfrm>
            <a:off x="9018105" y="3831833"/>
            <a:ext cx="766292" cy="2507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8D3063-A748-4973-AB27-88B04B88BCBA}"/>
              </a:ext>
            </a:extLst>
          </p:cNvPr>
          <p:cNvSpPr/>
          <p:nvPr/>
        </p:nvSpPr>
        <p:spPr>
          <a:xfrm>
            <a:off x="9018105" y="4401346"/>
            <a:ext cx="766292" cy="250725"/>
          </a:xfrm>
          <a:prstGeom prst="rect">
            <a:avLst/>
          </a:prstGeom>
          <a:solidFill>
            <a:srgbClr val="A7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F36157C-1BAE-44A1-939A-54576CB09F1D}"/>
              </a:ext>
            </a:extLst>
          </p:cNvPr>
          <p:cNvSpPr/>
          <p:nvPr/>
        </p:nvSpPr>
        <p:spPr>
          <a:xfrm>
            <a:off x="9018105" y="4968688"/>
            <a:ext cx="766292" cy="250725"/>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6D91B57-0991-429A-A83E-E492161E5130}"/>
              </a:ext>
            </a:extLst>
          </p:cNvPr>
          <p:cNvSpPr txBox="1"/>
          <p:nvPr/>
        </p:nvSpPr>
        <p:spPr>
          <a:xfrm>
            <a:off x="1458119" y="1504459"/>
            <a:ext cx="2895600" cy="383679"/>
          </a:xfrm>
          <a:prstGeom prst="rect">
            <a:avLst/>
          </a:prstGeom>
          <a:noFill/>
        </p:spPr>
        <p:txBody>
          <a:bodyPr wrap="square" rtlCol="0">
            <a:spAutoFit/>
          </a:bodyPr>
          <a:lstStyle/>
          <a:p>
            <a:pPr algn="ctr"/>
            <a:r>
              <a:rPr lang="en-US" b="1" dirty="0">
                <a:solidFill>
                  <a:srgbClr val="093552"/>
                </a:solidFill>
              </a:rPr>
              <a:t>Section</a:t>
            </a:r>
          </a:p>
        </p:txBody>
      </p:sp>
      <p:sp>
        <p:nvSpPr>
          <p:cNvPr id="24" name="TextBox 23">
            <a:extLst>
              <a:ext uri="{FF2B5EF4-FFF2-40B4-BE49-F238E27FC236}">
                <a16:creationId xmlns:a16="http://schemas.microsoft.com/office/drawing/2014/main" id="{22B63A58-A5CD-4887-9ABD-2AD4E743A2F7}"/>
              </a:ext>
            </a:extLst>
          </p:cNvPr>
          <p:cNvSpPr txBox="1"/>
          <p:nvPr/>
        </p:nvSpPr>
        <p:spPr>
          <a:xfrm>
            <a:off x="7570305" y="1504459"/>
            <a:ext cx="2895600" cy="383679"/>
          </a:xfrm>
          <a:prstGeom prst="rect">
            <a:avLst/>
          </a:prstGeom>
          <a:noFill/>
        </p:spPr>
        <p:txBody>
          <a:bodyPr wrap="square" rtlCol="0">
            <a:spAutoFit/>
          </a:bodyPr>
          <a:lstStyle/>
          <a:p>
            <a:pPr algn="ctr"/>
            <a:r>
              <a:rPr lang="en-US" b="1" dirty="0" err="1"/>
              <a:t>Numéro</a:t>
            </a:r>
            <a:r>
              <a:rPr lang="en-US" b="1" dirty="0"/>
              <a:t> de la carte</a:t>
            </a:r>
          </a:p>
        </p:txBody>
      </p:sp>
    </p:spTree>
    <p:extLst>
      <p:ext uri="{BB962C8B-B14F-4D97-AF65-F5344CB8AC3E}">
        <p14:creationId xmlns:p14="http://schemas.microsoft.com/office/powerpoint/2010/main" val="104352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A6C09-B1CC-4610-822B-F9689C2AD061}"/>
              </a:ext>
            </a:extLst>
          </p:cNvPr>
          <p:cNvSpPr>
            <a:spLocks noGrp="1"/>
          </p:cNvSpPr>
          <p:nvPr>
            <p:ph sz="half" idx="2"/>
          </p:nvPr>
        </p:nvSpPr>
        <p:spPr>
          <a:xfrm>
            <a:off x="785197" y="1955304"/>
            <a:ext cx="2743614" cy="4580724"/>
          </a:xfrm>
        </p:spPr>
        <p:txBody>
          <a:bodyPr/>
          <a:lstStyle/>
          <a:p>
            <a:pPr marL="285750" lvl="0" indent="-285750" defTabSz="914400">
              <a:lnSpc>
                <a:spcPct val="100000"/>
              </a:lnSpc>
              <a:spcBef>
                <a:spcPts val="0"/>
              </a:spcBef>
              <a:defRPr/>
            </a:pPr>
            <a:r>
              <a:rPr lang="en-US" dirty="0"/>
              <a:t>The pellets are what are inside of the capsule. The pellets are the medicine. The capsule cannot be swallowed.</a:t>
            </a:r>
          </a:p>
          <a:p>
            <a:pPr marL="285750" lvl="0" indent="-285750"/>
            <a:r>
              <a:rPr lang="en-US" dirty="0"/>
              <a:t>Your child will have to take more than one capsule-full of pellets.</a:t>
            </a:r>
          </a:p>
          <a:p>
            <a:pPr marL="285750" lvl="0" indent="-285750"/>
            <a:r>
              <a:rPr lang="en-US" dirty="0"/>
              <a:t>Hold the first capsule so the yellow side is up and the pellets fall to the bottom half of the capsule</a:t>
            </a:r>
          </a:p>
          <a:p>
            <a:pPr marL="285750" lvl="0" indent="-285750"/>
            <a:r>
              <a:rPr lang="en-US" dirty="0"/>
              <a:t>Hold the first capsule over a clean plate.</a:t>
            </a:r>
          </a:p>
          <a:p>
            <a:endParaRPr lang="en-US" dirty="0"/>
          </a:p>
        </p:txBody>
      </p:sp>
      <p:sp>
        <p:nvSpPr>
          <p:cNvPr id="3" name="Title 2">
            <a:extLst>
              <a:ext uri="{FF2B5EF4-FFF2-40B4-BE49-F238E27FC236}">
                <a16:creationId xmlns:a16="http://schemas.microsoft.com/office/drawing/2014/main" id="{E5102ABB-5E2A-4D81-8B96-C73ADE20386A}"/>
              </a:ext>
            </a:extLst>
          </p:cNvPr>
          <p:cNvSpPr>
            <a:spLocks noGrp="1"/>
          </p:cNvSpPr>
          <p:nvPr>
            <p:ph type="title"/>
          </p:nvPr>
        </p:nvSpPr>
        <p:spPr/>
        <p:txBody>
          <a:bodyPr/>
          <a:lstStyle/>
          <a:p>
            <a:r>
              <a:rPr lang="fr-FR" dirty="0"/>
              <a:t>Nourrissons &lt; 6 mois: se préparer à administrer les pellets</a:t>
            </a:r>
            <a:endParaRPr lang="en-US" b="0" dirty="0"/>
          </a:p>
        </p:txBody>
      </p:sp>
      <p:sp>
        <p:nvSpPr>
          <p:cNvPr id="4" name="Content Placeholder 3">
            <a:extLst>
              <a:ext uri="{FF2B5EF4-FFF2-40B4-BE49-F238E27FC236}">
                <a16:creationId xmlns:a16="http://schemas.microsoft.com/office/drawing/2014/main" id="{23B4B79A-EB70-4FEF-A51F-001C5A89120B}"/>
              </a:ext>
            </a:extLst>
          </p:cNvPr>
          <p:cNvSpPr>
            <a:spLocks noGrp="1"/>
          </p:cNvSpPr>
          <p:nvPr>
            <p:ph sz="half" idx="10"/>
          </p:nvPr>
        </p:nvSpPr>
        <p:spPr>
          <a:xfrm>
            <a:off x="3972512" y="1955304"/>
            <a:ext cx="3187317" cy="4580724"/>
          </a:xfrm>
        </p:spPr>
        <p:txBody>
          <a:bodyPr>
            <a:normAutofit/>
          </a:bodyPr>
          <a:lstStyle/>
          <a:p>
            <a:pPr marL="285750" lvl="0" indent="-285750" defTabSz="914400">
              <a:lnSpc>
                <a:spcPct val="100000"/>
              </a:lnSpc>
              <a:spcBef>
                <a:spcPts val="0"/>
              </a:spcBef>
              <a:defRPr/>
            </a:pPr>
            <a:r>
              <a:rPr lang="fr-FR" dirty="0"/>
              <a:t>Tournez doucement le côté jaune de la capsule jusqu'à ce que vous puissiez l'ouvrir.</a:t>
            </a:r>
          </a:p>
          <a:p>
            <a:pPr marL="285750" lvl="0" indent="-285750" defTabSz="914400">
              <a:lnSpc>
                <a:spcPct val="100000"/>
              </a:lnSpc>
              <a:spcBef>
                <a:spcPts val="0"/>
              </a:spcBef>
              <a:defRPr/>
            </a:pPr>
            <a:r>
              <a:rPr lang="fr-FR" dirty="0"/>
              <a:t>Les pellets restent dans la moitié inférieure de la capsule</a:t>
            </a:r>
          </a:p>
          <a:p>
            <a:pPr marL="285750" lvl="0" indent="-285750" defTabSz="914400">
              <a:lnSpc>
                <a:spcPct val="100000"/>
              </a:lnSpc>
              <a:spcBef>
                <a:spcPts val="0"/>
              </a:spcBef>
              <a:defRPr/>
            </a:pPr>
            <a:r>
              <a:rPr lang="fr-FR" dirty="0"/>
              <a:t>Verser les pellets sur la cuillère propre.</a:t>
            </a:r>
          </a:p>
          <a:p>
            <a:pPr marL="285750" lvl="0" indent="-285750" defTabSz="914400">
              <a:lnSpc>
                <a:spcPct val="100000"/>
              </a:lnSpc>
              <a:spcBef>
                <a:spcPts val="0"/>
              </a:spcBef>
              <a:defRPr/>
            </a:pPr>
            <a:r>
              <a:rPr lang="fr-FR" dirty="0"/>
              <a:t>Ramassez les pellets qui se sont répandus sur l’assiette et mettez-les dans la cuillère.</a:t>
            </a:r>
          </a:p>
          <a:p>
            <a:pPr marL="285750" lvl="0" indent="-285750" defTabSz="914400">
              <a:lnSpc>
                <a:spcPct val="100000"/>
              </a:lnSpc>
              <a:spcBef>
                <a:spcPts val="0"/>
              </a:spcBef>
              <a:defRPr/>
            </a:pPr>
            <a:r>
              <a:rPr lang="fr-FR" dirty="0"/>
              <a:t>Assurez-vous que votre enfant prend tous les pellets contenus dans la capsule.</a:t>
            </a:r>
            <a:endParaRPr lang="en-US" dirty="0"/>
          </a:p>
          <a:p>
            <a:pPr marL="0" indent="0">
              <a:buNone/>
            </a:pPr>
            <a:endParaRPr lang="en-US" dirty="0"/>
          </a:p>
        </p:txBody>
      </p:sp>
      <p:sp>
        <p:nvSpPr>
          <p:cNvPr id="5"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r>
              <a:rPr lang="en-US" sz="1600" dirty="0"/>
              <a:t> </a:t>
            </a:r>
          </a:p>
        </p:txBody>
      </p:sp>
      <p:sp>
        <p:nvSpPr>
          <p:cNvPr id="6"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sp>
        <p:nvSpPr>
          <p:cNvPr id="7" name="Rectangle 6">
            <a:extLst>
              <a:ext uri="{FF2B5EF4-FFF2-40B4-BE49-F238E27FC236}">
                <a16:creationId xmlns:a16="http://schemas.microsoft.com/office/drawing/2014/main" id="{1C946008-FCAC-4483-A4D8-F6BC44C2B1BD}"/>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8B58CF1F-9F04-4E1A-BDCB-337A36EE250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45656" y="1350481"/>
            <a:ext cx="453712" cy="453712"/>
          </a:xfrm>
          <a:prstGeom prst="rect">
            <a:avLst/>
          </a:prstGeom>
        </p:spPr>
      </p:pic>
      <p:pic>
        <p:nvPicPr>
          <p:cNvPr id="9" name="Picture 8">
            <a:extLst>
              <a:ext uri="{FF2B5EF4-FFF2-40B4-BE49-F238E27FC236}">
                <a16:creationId xmlns:a16="http://schemas.microsoft.com/office/drawing/2014/main" id="{1724C574-9BC2-4DA9-B431-85BA0C22C8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0518" y="1143454"/>
            <a:ext cx="842009" cy="842009"/>
          </a:xfrm>
          <a:prstGeom prst="rect">
            <a:avLst/>
          </a:prstGeom>
        </p:spPr>
      </p:pic>
    </p:spTree>
    <p:extLst>
      <p:ext uri="{BB962C8B-B14F-4D97-AF65-F5344CB8AC3E}">
        <p14:creationId xmlns:p14="http://schemas.microsoft.com/office/powerpoint/2010/main" val="356110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D5B266-5585-4258-9DE3-F67D1ECC4BF9}"/>
              </a:ext>
            </a:extLst>
          </p:cNvPr>
          <p:cNvPicPr>
            <a:picLocks noChangeAspect="1"/>
          </p:cNvPicPr>
          <p:nvPr/>
        </p:nvPicPr>
        <p:blipFill>
          <a:blip r:embed="rId2"/>
          <a:stretch>
            <a:fillRect/>
          </a:stretch>
        </p:blipFill>
        <p:spPr>
          <a:xfrm>
            <a:off x="2016929" y="4306064"/>
            <a:ext cx="2881028" cy="1326414"/>
          </a:xfrm>
          <a:prstGeom prst="rect">
            <a:avLst/>
          </a:prstGeom>
        </p:spPr>
      </p:pic>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a:xfrm>
            <a:off x="5344319" y="1955304"/>
            <a:ext cx="4611050" cy="4798559"/>
          </a:xfrm>
        </p:spPr>
        <p:txBody>
          <a:bodyPr/>
          <a:lstStyle/>
          <a:p>
            <a:r>
              <a:rPr lang="fr-FR" dirty="0"/>
              <a:t>Versez une petite quantité de lait maternel exprimé sur les pellets dans la cuillère</a:t>
            </a:r>
          </a:p>
          <a:p>
            <a:endParaRPr lang="fr-FR" dirty="0"/>
          </a:p>
          <a:p>
            <a:r>
              <a:rPr lang="fr-FR" dirty="0"/>
              <a:t>Ne pas écraser ni essayer de dissoudre les pellets dans le lait maternel</a:t>
            </a:r>
            <a:endParaRPr lang="en-US"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en-US" dirty="0" err="1"/>
              <a:t>Nourrissons</a:t>
            </a:r>
            <a:r>
              <a:rPr lang="en-US" dirty="0"/>
              <a:t> &lt;6 </a:t>
            </a:r>
            <a:r>
              <a:rPr lang="en-US" dirty="0" err="1"/>
              <a:t>mois</a:t>
            </a:r>
            <a:r>
              <a:rPr lang="en-US" dirty="0"/>
              <a:t>: </a:t>
            </a:r>
            <a:r>
              <a:rPr lang="en-US" dirty="0" err="1"/>
              <a:t>Ajouter</a:t>
            </a:r>
            <a:r>
              <a:rPr lang="en-US" dirty="0"/>
              <a:t> le lait </a:t>
            </a:r>
            <a:r>
              <a:rPr lang="en-US" dirty="0" err="1"/>
              <a:t>maternel</a:t>
            </a:r>
            <a:r>
              <a:rPr lang="en-US" dirty="0"/>
              <a:t> aux pellets</a:t>
            </a:r>
            <a:endParaRPr lang="en-US" b="0" dirty="0"/>
          </a:p>
        </p:txBody>
      </p:sp>
      <p:pic>
        <p:nvPicPr>
          <p:cNvPr id="6" name="Picture 5">
            <a:extLst>
              <a:ext uri="{FF2B5EF4-FFF2-40B4-BE49-F238E27FC236}">
                <a16:creationId xmlns:a16="http://schemas.microsoft.com/office/drawing/2014/main" id="{5D697AEF-6B6F-4B06-A99B-A206866EC9A0}"/>
              </a:ext>
            </a:extLst>
          </p:cNvPr>
          <p:cNvPicPr>
            <a:picLocks noChangeAspect="1"/>
          </p:cNvPicPr>
          <p:nvPr/>
        </p:nvPicPr>
        <p:blipFill>
          <a:blip r:embed="rId3"/>
          <a:stretch>
            <a:fillRect/>
          </a:stretch>
        </p:blipFill>
        <p:spPr>
          <a:xfrm>
            <a:off x="866724" y="1364973"/>
            <a:ext cx="2881028" cy="3343416"/>
          </a:xfrm>
          <a:prstGeom prst="rect">
            <a:avLst/>
          </a:prstGeom>
        </p:spPr>
      </p:pic>
    </p:spTree>
    <p:extLst>
      <p:ext uri="{BB962C8B-B14F-4D97-AF65-F5344CB8AC3E}">
        <p14:creationId xmlns:p14="http://schemas.microsoft.com/office/powerpoint/2010/main" val="393465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82156-7B2E-4F8E-A188-78D0249B9D45}"/>
              </a:ext>
            </a:extLst>
          </p:cNvPr>
          <p:cNvSpPr>
            <a:spLocks noGrp="1"/>
          </p:cNvSpPr>
          <p:nvPr>
            <p:ph sz="half" idx="2"/>
          </p:nvPr>
        </p:nvSpPr>
        <p:spPr/>
        <p:txBody>
          <a:bodyPr/>
          <a:lstStyle/>
          <a:p>
            <a:pPr marL="285750" lvl="0" indent="-285750"/>
            <a:r>
              <a:rPr lang="fr-FR" dirty="0"/>
              <a:t>Versez petite quantité de lait maternel exprimé sur les pellets dans la cuillère</a:t>
            </a:r>
          </a:p>
          <a:p>
            <a:pPr marL="285750" lvl="0" indent="-285750"/>
            <a:r>
              <a:rPr lang="fr-FR" dirty="0"/>
              <a:t>Ne pas écraser ni essayer de dissoudre les pellets dans le lait maternel</a:t>
            </a:r>
            <a:endParaRPr lang="en-US" dirty="0"/>
          </a:p>
        </p:txBody>
      </p:sp>
      <p:sp>
        <p:nvSpPr>
          <p:cNvPr id="3" name="Title 2">
            <a:extLst>
              <a:ext uri="{FF2B5EF4-FFF2-40B4-BE49-F238E27FC236}">
                <a16:creationId xmlns:a16="http://schemas.microsoft.com/office/drawing/2014/main" id="{C66C5F6D-F083-41AB-B755-97D9A6FEA155}"/>
              </a:ext>
            </a:extLst>
          </p:cNvPr>
          <p:cNvSpPr>
            <a:spLocks noGrp="1"/>
          </p:cNvSpPr>
          <p:nvPr>
            <p:ph type="title"/>
          </p:nvPr>
        </p:nvSpPr>
        <p:spPr/>
        <p:txBody>
          <a:bodyPr/>
          <a:lstStyle/>
          <a:p>
            <a:r>
              <a:rPr lang="en-US" dirty="0" err="1"/>
              <a:t>Nourrissons</a:t>
            </a:r>
            <a:r>
              <a:rPr lang="en-US" dirty="0"/>
              <a:t> &lt;6 </a:t>
            </a:r>
            <a:r>
              <a:rPr lang="en-US" dirty="0" err="1"/>
              <a:t>mois</a:t>
            </a:r>
            <a:r>
              <a:rPr lang="en-US" dirty="0"/>
              <a:t>: </a:t>
            </a:r>
            <a:r>
              <a:rPr lang="en-US" dirty="0" err="1"/>
              <a:t>Ajouter</a:t>
            </a:r>
            <a:r>
              <a:rPr lang="en-US" dirty="0"/>
              <a:t> le lait </a:t>
            </a:r>
            <a:r>
              <a:rPr lang="en-US" dirty="0" err="1"/>
              <a:t>maternel</a:t>
            </a:r>
            <a:r>
              <a:rPr lang="en-US" dirty="0"/>
              <a:t> aux pellets</a:t>
            </a:r>
            <a:endParaRPr lang="en-US" b="0" dirty="0"/>
          </a:p>
        </p:txBody>
      </p:sp>
      <p:sp>
        <p:nvSpPr>
          <p:cNvPr id="4" name="Content Placeholder 3">
            <a:extLst>
              <a:ext uri="{FF2B5EF4-FFF2-40B4-BE49-F238E27FC236}">
                <a16:creationId xmlns:a16="http://schemas.microsoft.com/office/drawing/2014/main" id="{342F4F34-224F-4362-89BF-ADA78E23306F}"/>
              </a:ext>
            </a:extLst>
          </p:cNvPr>
          <p:cNvSpPr>
            <a:spLocks noGrp="1"/>
          </p:cNvSpPr>
          <p:nvPr>
            <p:ph sz="half" idx="10"/>
          </p:nvPr>
        </p:nvSpPr>
        <p:spPr>
          <a:xfrm>
            <a:off x="3972512" y="1955304"/>
            <a:ext cx="2743614" cy="3531096"/>
          </a:xfrm>
        </p:spPr>
        <p:txBody>
          <a:bodyPr>
            <a:normAutofit/>
          </a:bodyPr>
          <a:lstStyle/>
          <a:p>
            <a:pPr marL="285750" indent="-285750" fontAlgn="ctr"/>
            <a:r>
              <a:rPr lang="fr-FR" dirty="0"/>
              <a:t>Les pellets ne se dissoudront pas dans le lait.</a:t>
            </a:r>
          </a:p>
          <a:p>
            <a:pPr marL="285750" indent="-285750" fontAlgn="ctr"/>
            <a:r>
              <a:rPr lang="fr-FR" dirty="0"/>
              <a:t>N'attendez pas qu'ils se dissolvent.</a:t>
            </a:r>
          </a:p>
          <a:p>
            <a:pPr marL="285750" indent="-285750" fontAlgn="ctr"/>
            <a:r>
              <a:rPr lang="fr-FR" dirty="0"/>
              <a:t>N'essayez pas de les écraser.</a:t>
            </a:r>
          </a:p>
          <a:p>
            <a:pPr marL="285750" indent="-285750" fontAlgn="ctr"/>
            <a:r>
              <a:rPr lang="fr-FR" dirty="0"/>
              <a:t>N'essayez pas de les mélanger.</a:t>
            </a:r>
            <a:endParaRPr lang="en-US" dirty="0"/>
          </a:p>
          <a:p>
            <a:pPr marL="0" indent="0" fontAlgn="ctr">
              <a:buNone/>
            </a:pPr>
            <a:endParaRPr lang="en-US" dirty="0"/>
          </a:p>
        </p:txBody>
      </p:sp>
      <p:sp>
        <p:nvSpPr>
          <p:cNvPr id="5" name="Content Placeholder 4">
            <a:extLst>
              <a:ext uri="{FF2B5EF4-FFF2-40B4-BE49-F238E27FC236}">
                <a16:creationId xmlns:a16="http://schemas.microsoft.com/office/drawing/2014/main" id="{C3C41C5A-3E4B-4BBA-88DE-5CC22F6CFBE6}"/>
              </a:ext>
            </a:extLst>
          </p:cNvPr>
          <p:cNvSpPr>
            <a:spLocks noGrp="1"/>
          </p:cNvSpPr>
          <p:nvPr>
            <p:ph sz="half" idx="11"/>
          </p:nvPr>
        </p:nvSpPr>
        <p:spPr/>
        <p:txBody>
          <a:bodyPr/>
          <a:lstStyle/>
          <a:p>
            <a:pPr marL="285750" indent="-285750" fontAlgn="ctr"/>
            <a:r>
              <a:rPr lang="fr-FR" dirty="0"/>
              <a:t>Les granulés doivent être avalés entiers, sinon le médicament ne fonctionnera pas</a:t>
            </a:r>
            <a:r>
              <a:rPr lang="en-US" dirty="0"/>
              <a:t>.</a:t>
            </a:r>
          </a:p>
        </p:txBody>
      </p:sp>
      <p:sp>
        <p:nvSpPr>
          <p:cNvPr id="6" name="Title 2">
            <a:extLst>
              <a:ext uri="{FF2B5EF4-FFF2-40B4-BE49-F238E27FC236}">
                <a16:creationId xmlns:a16="http://schemas.microsoft.com/office/drawing/2014/main" id="{30F80093-940D-4897-84ED-E3AF13843E85}"/>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7" name="Title 2">
            <a:extLst>
              <a:ext uri="{FF2B5EF4-FFF2-40B4-BE49-F238E27FC236}">
                <a16:creationId xmlns:a16="http://schemas.microsoft.com/office/drawing/2014/main" id="{F173AA3F-3664-478C-A438-98F0D63E9854}"/>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8" name="Title 2">
            <a:extLst>
              <a:ext uri="{FF2B5EF4-FFF2-40B4-BE49-F238E27FC236}">
                <a16:creationId xmlns:a16="http://schemas.microsoft.com/office/drawing/2014/main" id="{93D90D0C-66C9-4CB3-A819-4151E65C3B1B}"/>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9" name="Rectangle 8">
            <a:extLst>
              <a:ext uri="{FF2B5EF4-FFF2-40B4-BE49-F238E27FC236}">
                <a16:creationId xmlns:a16="http://schemas.microsoft.com/office/drawing/2014/main" id="{BEDDEBB9-5877-46FD-9172-9D2AE67BF48A}"/>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F6991175-4F4F-4E32-95E8-5198554F4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1" name="Picture 10">
            <a:extLst>
              <a:ext uri="{FF2B5EF4-FFF2-40B4-BE49-F238E27FC236}">
                <a16:creationId xmlns:a16="http://schemas.microsoft.com/office/drawing/2014/main" id="{94C731A4-5F75-4F6E-868C-16E701F6EA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5299" y="1143454"/>
            <a:ext cx="842009" cy="842009"/>
          </a:xfrm>
          <a:prstGeom prst="rect">
            <a:avLst/>
          </a:prstGeom>
        </p:spPr>
      </p:pic>
      <p:pic>
        <p:nvPicPr>
          <p:cNvPr id="12" name="Picture 11" descr="A close up of a logo&#10;&#10;Description automatically generated">
            <a:extLst>
              <a:ext uri="{FF2B5EF4-FFF2-40B4-BE49-F238E27FC236}">
                <a16:creationId xmlns:a16="http://schemas.microsoft.com/office/drawing/2014/main" id="{6FCCE529-193F-4D34-BCE4-E0EA9FC3005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32971" y="1350481"/>
            <a:ext cx="453712" cy="453712"/>
          </a:xfrm>
          <a:prstGeom prst="rect">
            <a:avLst/>
          </a:prstGeom>
        </p:spPr>
      </p:pic>
    </p:spTree>
    <p:extLst>
      <p:ext uri="{BB962C8B-B14F-4D97-AF65-F5344CB8AC3E}">
        <p14:creationId xmlns:p14="http://schemas.microsoft.com/office/powerpoint/2010/main" val="3244827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p:txBody>
          <a:bodyPr/>
          <a:lstStyle/>
          <a:p>
            <a:r>
              <a:rPr lang="fr-FR" dirty="0"/>
              <a:t>Donnez à votre bébé le mélange immédiatement après l'ajout du lait</a:t>
            </a:r>
          </a:p>
          <a:p>
            <a:r>
              <a:rPr lang="fr-FR" dirty="0"/>
              <a:t>Utilisez la cuillère pour nourrir le bébé</a:t>
            </a:r>
          </a:p>
          <a:p>
            <a:r>
              <a:rPr lang="fr-FR" dirty="0"/>
              <a:t>N'attendez pas trop longtemps pour donner le mélange à votre bébé, sinon il deviendra amer</a:t>
            </a:r>
          </a:p>
          <a:p>
            <a:r>
              <a:rPr lang="fr-FR" dirty="0"/>
              <a:t>Assurez-vous que votre bébé boit tout le lait et les granules</a:t>
            </a:r>
            <a:endParaRPr lang="en-US"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a:xfrm>
            <a:off x="766292" y="0"/>
            <a:ext cx="9189077" cy="1036750"/>
          </a:xfrm>
        </p:spPr>
        <p:txBody>
          <a:bodyPr/>
          <a:lstStyle/>
          <a:p>
            <a:r>
              <a:rPr lang="en-US" dirty="0" err="1"/>
              <a:t>Nourrissons</a:t>
            </a:r>
            <a:r>
              <a:rPr lang="en-US" dirty="0"/>
              <a:t> &lt;6 </a:t>
            </a:r>
            <a:r>
              <a:rPr lang="en-US" dirty="0" err="1"/>
              <a:t>mois</a:t>
            </a:r>
            <a:r>
              <a:rPr lang="en-US" dirty="0"/>
              <a:t>: </a:t>
            </a:r>
            <a:r>
              <a:rPr lang="en-US" dirty="0" err="1"/>
              <a:t>Alimentez</a:t>
            </a:r>
            <a:r>
              <a:rPr lang="en-US" dirty="0"/>
              <a:t> </a:t>
            </a:r>
            <a:r>
              <a:rPr lang="en-US" dirty="0" err="1"/>
              <a:t>votre</a:t>
            </a:r>
            <a:r>
              <a:rPr lang="en-US" dirty="0"/>
              <a:t> </a:t>
            </a:r>
            <a:r>
              <a:rPr lang="en-US" dirty="0" err="1"/>
              <a:t>bébé</a:t>
            </a:r>
            <a:r>
              <a:rPr lang="en-US" dirty="0"/>
              <a:t> avec le mélange de lait </a:t>
            </a:r>
            <a:r>
              <a:rPr lang="en-US" dirty="0" err="1"/>
              <a:t>maternel</a:t>
            </a:r>
            <a:r>
              <a:rPr lang="en-US" dirty="0"/>
              <a:t> et pellets</a:t>
            </a:r>
            <a:endParaRPr lang="en-US" b="0" dirty="0"/>
          </a:p>
        </p:txBody>
      </p:sp>
      <p:pic>
        <p:nvPicPr>
          <p:cNvPr id="6" name="Picture 5">
            <a:extLst>
              <a:ext uri="{FF2B5EF4-FFF2-40B4-BE49-F238E27FC236}">
                <a16:creationId xmlns:a16="http://schemas.microsoft.com/office/drawing/2014/main" id="{0D885879-15D0-4CB1-861A-53EC24E1C875}"/>
              </a:ext>
            </a:extLst>
          </p:cNvPr>
          <p:cNvPicPr>
            <a:picLocks noChangeAspect="1"/>
          </p:cNvPicPr>
          <p:nvPr/>
        </p:nvPicPr>
        <p:blipFill rotWithShape="1">
          <a:blip r:embed="rId2"/>
          <a:srcRect r="2602"/>
          <a:stretch/>
        </p:blipFill>
        <p:spPr>
          <a:xfrm>
            <a:off x="1169697" y="1509712"/>
            <a:ext cx="3228438" cy="4543425"/>
          </a:xfrm>
          <a:prstGeom prst="rect">
            <a:avLst/>
          </a:prstGeom>
        </p:spPr>
      </p:pic>
    </p:spTree>
    <p:extLst>
      <p:ext uri="{BB962C8B-B14F-4D97-AF65-F5344CB8AC3E}">
        <p14:creationId xmlns:p14="http://schemas.microsoft.com/office/powerpoint/2010/main" val="339224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A6C09-B1CC-4610-822B-F9689C2AD061}"/>
              </a:ext>
            </a:extLst>
          </p:cNvPr>
          <p:cNvSpPr>
            <a:spLocks noGrp="1"/>
          </p:cNvSpPr>
          <p:nvPr>
            <p:ph sz="half" idx="2"/>
          </p:nvPr>
        </p:nvSpPr>
        <p:spPr>
          <a:xfrm>
            <a:off x="785197" y="1955304"/>
            <a:ext cx="2743614" cy="4580724"/>
          </a:xfrm>
        </p:spPr>
        <p:txBody>
          <a:bodyPr/>
          <a:lstStyle/>
          <a:p>
            <a:pPr marL="285750" lvl="0" indent="-285750"/>
            <a:r>
              <a:rPr lang="fr-FR" dirty="0"/>
              <a:t>Donnez à votre bébé le mélange immédiatement après avoir versé le lait.</a:t>
            </a:r>
          </a:p>
          <a:p>
            <a:pPr marL="285750" lvl="0" indent="-285750"/>
            <a:r>
              <a:rPr lang="fr-FR" dirty="0"/>
              <a:t>Utilisez la cuillère pour nourrir le bébé du mélange de granulés et de lait.</a:t>
            </a:r>
          </a:p>
          <a:p>
            <a:pPr marL="285750" lvl="0" indent="-285750"/>
            <a:r>
              <a:rPr lang="fr-FR" dirty="0"/>
              <a:t>Assurez-vous que votre bébé boit tout le lait et avale tous les pellets.</a:t>
            </a:r>
            <a:endParaRPr lang="en-US" dirty="0"/>
          </a:p>
        </p:txBody>
      </p:sp>
      <p:sp>
        <p:nvSpPr>
          <p:cNvPr id="3" name="Title 2">
            <a:extLst>
              <a:ext uri="{FF2B5EF4-FFF2-40B4-BE49-F238E27FC236}">
                <a16:creationId xmlns:a16="http://schemas.microsoft.com/office/drawing/2014/main" id="{E5102ABB-5E2A-4D81-8B96-C73ADE20386A}"/>
              </a:ext>
            </a:extLst>
          </p:cNvPr>
          <p:cNvSpPr>
            <a:spLocks noGrp="1"/>
          </p:cNvSpPr>
          <p:nvPr>
            <p:ph type="title"/>
          </p:nvPr>
        </p:nvSpPr>
        <p:spPr/>
        <p:txBody>
          <a:bodyPr/>
          <a:lstStyle/>
          <a:p>
            <a:r>
              <a:rPr lang="fr-FR" dirty="0"/>
              <a:t>Nourrissons &lt;6 mois: Alimentez votre bébé avec le mélange de lait maternel et pellets</a:t>
            </a:r>
            <a:endParaRPr lang="en-US" b="0" dirty="0"/>
          </a:p>
        </p:txBody>
      </p:sp>
      <p:sp>
        <p:nvSpPr>
          <p:cNvPr id="4" name="Content Placeholder 3">
            <a:extLst>
              <a:ext uri="{FF2B5EF4-FFF2-40B4-BE49-F238E27FC236}">
                <a16:creationId xmlns:a16="http://schemas.microsoft.com/office/drawing/2014/main" id="{23B4B79A-EB70-4FEF-A51F-001C5A89120B}"/>
              </a:ext>
            </a:extLst>
          </p:cNvPr>
          <p:cNvSpPr>
            <a:spLocks noGrp="1"/>
          </p:cNvSpPr>
          <p:nvPr>
            <p:ph sz="half" idx="10"/>
          </p:nvPr>
        </p:nvSpPr>
        <p:spPr>
          <a:xfrm>
            <a:off x="3972512" y="1955304"/>
            <a:ext cx="3187317" cy="4580724"/>
          </a:xfrm>
        </p:spPr>
        <p:txBody>
          <a:bodyPr>
            <a:normAutofit/>
          </a:bodyPr>
          <a:lstStyle/>
          <a:p>
            <a:pPr marL="285750" indent="-285750" fontAlgn="ctr"/>
            <a:r>
              <a:rPr lang="fr-FR" dirty="0"/>
              <a:t>Les pellets ne se dissoudront pas.</a:t>
            </a:r>
          </a:p>
          <a:p>
            <a:pPr marL="285750" indent="-285750" fontAlgn="ctr"/>
            <a:r>
              <a:rPr lang="fr-FR" dirty="0"/>
              <a:t>Plus ils resteront longtemps dans le lait, plus ils deviendront amers.</a:t>
            </a:r>
          </a:p>
          <a:p>
            <a:pPr marL="285750" indent="-285750" fontAlgn="ctr"/>
            <a:r>
              <a:rPr lang="fr-FR" dirty="0"/>
              <a:t>Il est important de donner rapidement le mélange de lait et de pellets à votre bébé.</a:t>
            </a:r>
            <a:endParaRPr lang="en-US" dirty="0"/>
          </a:p>
        </p:txBody>
      </p:sp>
      <p:sp>
        <p:nvSpPr>
          <p:cNvPr id="5"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6"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7" name="Rectangle 6">
            <a:extLst>
              <a:ext uri="{FF2B5EF4-FFF2-40B4-BE49-F238E27FC236}">
                <a16:creationId xmlns:a16="http://schemas.microsoft.com/office/drawing/2014/main" id="{E8D1ACE5-55AA-42F6-9DF2-C58141985EB9}"/>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22FFC5B5-F082-44DB-8EC7-3B7A1BFABF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1" name="Picture 10">
            <a:extLst>
              <a:ext uri="{FF2B5EF4-FFF2-40B4-BE49-F238E27FC236}">
                <a16:creationId xmlns:a16="http://schemas.microsoft.com/office/drawing/2014/main" id="{B1C20147-DBDC-4FB9-B299-CAF3446D1A7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5299" y="1143454"/>
            <a:ext cx="842009" cy="842009"/>
          </a:xfrm>
          <a:prstGeom prst="rect">
            <a:avLst/>
          </a:prstGeom>
        </p:spPr>
      </p:pic>
    </p:spTree>
    <p:extLst>
      <p:ext uri="{BB962C8B-B14F-4D97-AF65-F5344CB8AC3E}">
        <p14:creationId xmlns:p14="http://schemas.microsoft.com/office/powerpoint/2010/main" val="321318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p:txBody>
          <a:bodyPr/>
          <a:lstStyle/>
          <a:p>
            <a:r>
              <a:rPr lang="fr-FR" dirty="0"/>
              <a:t>Une fois que votre bébé a pris le mélange complet, vous pouvez continuer à l’allaiter régulièrement pour vous assurer que tous les pellets sont avalés et qu'il ne reste aucune amertume dans la bouche.</a:t>
            </a:r>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a:xfrm>
            <a:off x="766292" y="0"/>
            <a:ext cx="9189077" cy="1036750"/>
          </a:xfrm>
        </p:spPr>
        <p:txBody>
          <a:bodyPr/>
          <a:lstStyle/>
          <a:p>
            <a:r>
              <a:rPr lang="en-US" dirty="0" err="1"/>
              <a:t>Nourrissons</a:t>
            </a:r>
            <a:r>
              <a:rPr lang="en-US" dirty="0"/>
              <a:t> &lt;6 </a:t>
            </a:r>
            <a:r>
              <a:rPr lang="en-US" dirty="0" err="1"/>
              <a:t>mois</a:t>
            </a:r>
            <a:r>
              <a:rPr lang="en-US" dirty="0"/>
              <a:t>:</a:t>
            </a:r>
            <a:r>
              <a:rPr lang="fr-FR" dirty="0"/>
              <a:t> S’assurer que votre bébé a avalé tous les pellets</a:t>
            </a:r>
            <a:endParaRPr lang="en-US" b="0" dirty="0"/>
          </a:p>
        </p:txBody>
      </p:sp>
      <p:pic>
        <p:nvPicPr>
          <p:cNvPr id="5" name="Picture 4">
            <a:extLst>
              <a:ext uri="{FF2B5EF4-FFF2-40B4-BE49-F238E27FC236}">
                <a16:creationId xmlns:a16="http://schemas.microsoft.com/office/drawing/2014/main" id="{74DD9F45-C15C-4888-9CEC-24E45C27D0C4}"/>
              </a:ext>
            </a:extLst>
          </p:cNvPr>
          <p:cNvPicPr>
            <a:picLocks noChangeAspect="1"/>
          </p:cNvPicPr>
          <p:nvPr/>
        </p:nvPicPr>
        <p:blipFill>
          <a:blip r:embed="rId2"/>
          <a:stretch>
            <a:fillRect/>
          </a:stretch>
        </p:blipFill>
        <p:spPr>
          <a:xfrm>
            <a:off x="733269" y="1381596"/>
            <a:ext cx="3750981" cy="4562004"/>
          </a:xfrm>
          <a:prstGeom prst="rect">
            <a:avLst/>
          </a:prstGeom>
        </p:spPr>
      </p:pic>
    </p:spTree>
    <p:extLst>
      <p:ext uri="{BB962C8B-B14F-4D97-AF65-F5344CB8AC3E}">
        <p14:creationId xmlns:p14="http://schemas.microsoft.com/office/powerpoint/2010/main" val="3303464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2BE3F9-E14A-4C29-879D-7D14C0CEDA4E}"/>
              </a:ext>
            </a:extLst>
          </p:cNvPr>
          <p:cNvSpPr>
            <a:spLocks noGrp="1"/>
          </p:cNvSpPr>
          <p:nvPr>
            <p:ph sz="half" idx="2"/>
          </p:nvPr>
        </p:nvSpPr>
        <p:spPr/>
        <p:txBody>
          <a:bodyPr/>
          <a:lstStyle/>
          <a:p>
            <a:pPr marL="285750" indent="-285750"/>
            <a:r>
              <a:rPr lang="fr-FR" dirty="0"/>
              <a:t>Une fois que votre bébé a pris le mélange complet, vous pouvez continuer à l’allaiter régulièrement.</a:t>
            </a:r>
          </a:p>
          <a:p>
            <a:pPr marL="285750" indent="-285750"/>
            <a:r>
              <a:rPr lang="fr-FR" dirty="0"/>
              <a:t>Assurez-vous que tous les pellets sont avalés et qu'aucune amertume ne reste dans la bouche.</a:t>
            </a:r>
            <a:endParaRPr lang="en-US" dirty="0"/>
          </a:p>
          <a:p>
            <a:pPr marL="0" indent="0">
              <a:buNone/>
            </a:pPr>
            <a:endParaRPr lang="en-US" dirty="0"/>
          </a:p>
        </p:txBody>
      </p:sp>
      <p:sp>
        <p:nvSpPr>
          <p:cNvPr id="3" name="Title 2">
            <a:extLst>
              <a:ext uri="{FF2B5EF4-FFF2-40B4-BE49-F238E27FC236}">
                <a16:creationId xmlns:a16="http://schemas.microsoft.com/office/drawing/2014/main" id="{5BF9E9A4-D026-4D44-9377-BE16B846194B}"/>
              </a:ext>
            </a:extLst>
          </p:cNvPr>
          <p:cNvSpPr>
            <a:spLocks noGrp="1"/>
          </p:cNvSpPr>
          <p:nvPr>
            <p:ph type="title"/>
          </p:nvPr>
        </p:nvSpPr>
        <p:spPr/>
        <p:txBody>
          <a:bodyPr/>
          <a:lstStyle/>
          <a:p>
            <a:r>
              <a:rPr lang="en-US" dirty="0" err="1"/>
              <a:t>Nourrissons</a:t>
            </a:r>
            <a:r>
              <a:rPr lang="en-US" dirty="0"/>
              <a:t> &lt;6 </a:t>
            </a:r>
            <a:r>
              <a:rPr lang="en-US" dirty="0" err="1"/>
              <a:t>mois</a:t>
            </a:r>
            <a:r>
              <a:rPr lang="en-US" dirty="0"/>
              <a:t>:</a:t>
            </a:r>
            <a:r>
              <a:rPr lang="fr-FR" dirty="0"/>
              <a:t> S’assurer que votre bébé a avalé tous les pellets</a:t>
            </a:r>
            <a:endParaRPr lang="en-US" dirty="0"/>
          </a:p>
        </p:txBody>
      </p:sp>
      <p:sp>
        <p:nvSpPr>
          <p:cNvPr id="4" name="Title 2">
            <a:extLst>
              <a:ext uri="{FF2B5EF4-FFF2-40B4-BE49-F238E27FC236}">
                <a16:creationId xmlns:a16="http://schemas.microsoft.com/office/drawing/2014/main" id="{03910AED-E462-46CE-9CEF-DE4CB43142BF}"/>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sp>
        <p:nvSpPr>
          <p:cNvPr id="5" name="Rectangle 4">
            <a:extLst>
              <a:ext uri="{FF2B5EF4-FFF2-40B4-BE49-F238E27FC236}">
                <a16:creationId xmlns:a16="http://schemas.microsoft.com/office/drawing/2014/main" id="{F4D89594-1107-483E-8F70-7FC4E213432E}"/>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1D274E3F-E8E5-4D50-BA4A-4ADA2DF505F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Tree>
    <p:extLst>
      <p:ext uri="{BB962C8B-B14F-4D97-AF65-F5344CB8AC3E}">
        <p14:creationId xmlns:p14="http://schemas.microsoft.com/office/powerpoint/2010/main" val="222125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0E6214-448C-45EF-8025-AF22D8A2F2BD}"/>
              </a:ext>
            </a:extLst>
          </p:cNvPr>
          <p:cNvPicPr>
            <a:picLocks noChangeAspect="1"/>
          </p:cNvPicPr>
          <p:nvPr/>
        </p:nvPicPr>
        <p:blipFill>
          <a:blip r:embed="rId2"/>
          <a:stretch>
            <a:fillRect/>
          </a:stretch>
        </p:blipFill>
        <p:spPr>
          <a:xfrm>
            <a:off x="5881312" y="2003231"/>
            <a:ext cx="2395317" cy="2913223"/>
          </a:xfrm>
          <a:prstGeom prst="rect">
            <a:avLst/>
          </a:prstGeom>
        </p:spPr>
      </p:pic>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a:xfrm>
            <a:off x="5354957" y="5171739"/>
            <a:ext cx="5097939" cy="1270021"/>
          </a:xfrm>
        </p:spPr>
        <p:txBody>
          <a:bodyPr>
            <a:noAutofit/>
          </a:bodyPr>
          <a:lstStyle/>
          <a:p>
            <a:r>
              <a:rPr lang="fr-FR" dirty="0"/>
              <a:t>Immédiatement après avoir donné une cuillère de pellets, allaitez-le normalement afin que tous les pellets soient avalés rapidement avant qu'ils ne développent un goût amer</a:t>
            </a:r>
            <a:endParaRPr lang="en-US"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a:xfrm>
            <a:off x="766292" y="0"/>
            <a:ext cx="9189077" cy="1036750"/>
          </a:xfrm>
        </p:spPr>
        <p:txBody>
          <a:bodyPr/>
          <a:lstStyle/>
          <a:p>
            <a:r>
              <a:rPr lang="en-US" dirty="0" err="1"/>
              <a:t>Nourrissons</a:t>
            </a:r>
            <a:r>
              <a:rPr lang="en-US" dirty="0"/>
              <a:t> &lt;6 </a:t>
            </a:r>
            <a:r>
              <a:rPr lang="en-US" dirty="0" err="1"/>
              <a:t>mois</a:t>
            </a:r>
            <a:r>
              <a:rPr lang="en-US" dirty="0"/>
              <a:t>:</a:t>
            </a:r>
            <a:r>
              <a:rPr lang="fr-FR" dirty="0"/>
              <a:t> S’assurer que votre bébé a avalé tous les pellets</a:t>
            </a:r>
            <a:endParaRPr lang="en-US" b="0" dirty="0"/>
          </a:p>
        </p:txBody>
      </p:sp>
      <p:pic>
        <p:nvPicPr>
          <p:cNvPr id="8" name="Picture 7">
            <a:extLst>
              <a:ext uri="{FF2B5EF4-FFF2-40B4-BE49-F238E27FC236}">
                <a16:creationId xmlns:a16="http://schemas.microsoft.com/office/drawing/2014/main" id="{5E5160B3-BDAA-47A4-95BF-085DA49F2C0E}"/>
              </a:ext>
            </a:extLst>
          </p:cNvPr>
          <p:cNvPicPr>
            <a:picLocks noChangeAspect="1"/>
          </p:cNvPicPr>
          <p:nvPr/>
        </p:nvPicPr>
        <p:blipFill>
          <a:blip r:embed="rId3"/>
          <a:stretch>
            <a:fillRect/>
          </a:stretch>
        </p:blipFill>
        <p:spPr>
          <a:xfrm>
            <a:off x="778829" y="3552141"/>
            <a:ext cx="1562100" cy="1334885"/>
          </a:xfrm>
          <a:prstGeom prst="rect">
            <a:avLst/>
          </a:prstGeom>
        </p:spPr>
      </p:pic>
      <p:pic>
        <p:nvPicPr>
          <p:cNvPr id="10" name="Picture 9">
            <a:extLst>
              <a:ext uri="{FF2B5EF4-FFF2-40B4-BE49-F238E27FC236}">
                <a16:creationId xmlns:a16="http://schemas.microsoft.com/office/drawing/2014/main" id="{B87FC0A1-2FE8-4BF6-A66F-AA36AE2EF970}"/>
              </a:ext>
            </a:extLst>
          </p:cNvPr>
          <p:cNvPicPr>
            <a:picLocks noChangeAspect="1"/>
          </p:cNvPicPr>
          <p:nvPr/>
        </p:nvPicPr>
        <p:blipFill>
          <a:blip r:embed="rId4"/>
          <a:stretch>
            <a:fillRect/>
          </a:stretch>
        </p:blipFill>
        <p:spPr>
          <a:xfrm>
            <a:off x="1157473" y="4154342"/>
            <a:ext cx="428625" cy="342900"/>
          </a:xfrm>
          <a:prstGeom prst="rect">
            <a:avLst/>
          </a:prstGeom>
        </p:spPr>
      </p:pic>
      <p:pic>
        <p:nvPicPr>
          <p:cNvPr id="11" name="Picture 10">
            <a:extLst>
              <a:ext uri="{FF2B5EF4-FFF2-40B4-BE49-F238E27FC236}">
                <a16:creationId xmlns:a16="http://schemas.microsoft.com/office/drawing/2014/main" id="{96814590-37EE-4556-B2B4-BD0FBD9DB122}"/>
              </a:ext>
            </a:extLst>
          </p:cNvPr>
          <p:cNvPicPr>
            <a:picLocks noChangeAspect="1"/>
          </p:cNvPicPr>
          <p:nvPr/>
        </p:nvPicPr>
        <p:blipFill>
          <a:blip r:embed="rId5"/>
          <a:stretch>
            <a:fillRect/>
          </a:stretch>
        </p:blipFill>
        <p:spPr>
          <a:xfrm rot="21330350">
            <a:off x="1265579" y="3913457"/>
            <a:ext cx="491226" cy="216139"/>
          </a:xfrm>
          <a:prstGeom prst="rect">
            <a:avLst/>
          </a:prstGeom>
        </p:spPr>
      </p:pic>
      <p:pic>
        <p:nvPicPr>
          <p:cNvPr id="12" name="Picture 11">
            <a:extLst>
              <a:ext uri="{FF2B5EF4-FFF2-40B4-BE49-F238E27FC236}">
                <a16:creationId xmlns:a16="http://schemas.microsoft.com/office/drawing/2014/main" id="{307E7208-F1C6-4F98-AEE3-17A9FB8FAE00}"/>
              </a:ext>
            </a:extLst>
          </p:cNvPr>
          <p:cNvPicPr>
            <a:picLocks noChangeAspect="1"/>
          </p:cNvPicPr>
          <p:nvPr/>
        </p:nvPicPr>
        <p:blipFill>
          <a:blip r:embed="rId6"/>
          <a:stretch>
            <a:fillRect/>
          </a:stretch>
        </p:blipFill>
        <p:spPr>
          <a:xfrm>
            <a:off x="1586098" y="4109547"/>
            <a:ext cx="376238" cy="333375"/>
          </a:xfrm>
          <a:prstGeom prst="rect">
            <a:avLst/>
          </a:prstGeom>
        </p:spPr>
      </p:pic>
      <p:sp>
        <p:nvSpPr>
          <p:cNvPr id="4" name="TextBox 3"/>
          <p:cNvSpPr txBox="1"/>
          <p:nvPr/>
        </p:nvSpPr>
        <p:spPr>
          <a:xfrm>
            <a:off x="749780" y="1322015"/>
            <a:ext cx="9189077" cy="769441"/>
          </a:xfrm>
          <a:prstGeom prst="rect">
            <a:avLst/>
          </a:prstGeom>
          <a:noFill/>
        </p:spPr>
        <p:txBody>
          <a:bodyPr wrap="square" rtlCol="0">
            <a:spAutoFit/>
          </a:bodyPr>
          <a:lstStyle/>
          <a:p>
            <a:r>
              <a:rPr lang="fr-FR" sz="2400" b="1" dirty="0">
                <a:solidFill>
                  <a:srgbClr val="093552"/>
                </a:solidFill>
              </a:rPr>
              <a:t>Vous pouvez également donner des pellets directement à votre bébé</a:t>
            </a:r>
          </a:p>
          <a:p>
            <a:endParaRPr lang="en-US" sz="2000" b="1" dirty="0">
              <a:solidFill>
                <a:srgbClr val="093552"/>
              </a:solidFill>
              <a:latin typeface="Arial"/>
              <a:cs typeface="Arial"/>
            </a:endParaRPr>
          </a:p>
        </p:txBody>
      </p:sp>
      <p:sp>
        <p:nvSpPr>
          <p:cNvPr id="6" name="TextBox 5"/>
          <p:cNvSpPr txBox="1"/>
          <p:nvPr/>
        </p:nvSpPr>
        <p:spPr>
          <a:xfrm>
            <a:off x="864124" y="5224111"/>
            <a:ext cx="3927841" cy="1320361"/>
          </a:xfrm>
          <a:prstGeom prst="rect">
            <a:avLst/>
          </a:prstGeom>
          <a:noFill/>
        </p:spPr>
        <p:txBody>
          <a:bodyPr wrap="square" rtlCol="0">
            <a:spAutoFit/>
          </a:bodyPr>
          <a:lstStyle/>
          <a:p>
            <a:pPr marL="342900" indent="-342900">
              <a:buFont typeface="Arial" panose="020B0604020202020204" pitchFamily="34" charset="0"/>
              <a:buChar char="•"/>
            </a:pPr>
            <a:r>
              <a:rPr lang="fr-FR" sz="2000" b="1" dirty="0">
                <a:solidFill>
                  <a:srgbClr val="093552"/>
                </a:solidFill>
              </a:rPr>
              <a:t>Vous pouvez utiliser une cuillère pour donner des pellets à votre bébé</a:t>
            </a:r>
          </a:p>
          <a:p>
            <a:pPr>
              <a:lnSpc>
                <a:spcPct val="90000"/>
              </a:lnSpc>
            </a:pPr>
            <a:endParaRPr lang="en-US" sz="2200" b="1" dirty="0">
              <a:solidFill>
                <a:srgbClr val="093552"/>
              </a:solidFill>
              <a:latin typeface="Arial"/>
              <a:cs typeface="Arial"/>
            </a:endParaRPr>
          </a:p>
        </p:txBody>
      </p:sp>
      <p:pic>
        <p:nvPicPr>
          <p:cNvPr id="7" name="Picture 6">
            <a:extLst>
              <a:ext uri="{FF2B5EF4-FFF2-40B4-BE49-F238E27FC236}">
                <a16:creationId xmlns:a16="http://schemas.microsoft.com/office/drawing/2014/main" id="{90017D55-4DC2-4E8C-9E3C-A3F737BD456C}"/>
              </a:ext>
            </a:extLst>
          </p:cNvPr>
          <p:cNvPicPr>
            <a:picLocks noChangeAspect="1"/>
          </p:cNvPicPr>
          <p:nvPr/>
        </p:nvPicPr>
        <p:blipFill>
          <a:blip r:embed="rId7"/>
          <a:stretch>
            <a:fillRect/>
          </a:stretch>
        </p:blipFill>
        <p:spPr>
          <a:xfrm rot="16200000">
            <a:off x="1303179" y="1885112"/>
            <a:ext cx="1586219" cy="1890716"/>
          </a:xfrm>
          <a:prstGeom prst="rect">
            <a:avLst/>
          </a:prstGeom>
        </p:spPr>
      </p:pic>
      <p:pic>
        <p:nvPicPr>
          <p:cNvPr id="5" name="Picture 4">
            <a:extLst>
              <a:ext uri="{FF2B5EF4-FFF2-40B4-BE49-F238E27FC236}">
                <a16:creationId xmlns:a16="http://schemas.microsoft.com/office/drawing/2014/main" id="{D24CE865-27A4-4876-B6B8-5601C7278B2C}"/>
              </a:ext>
            </a:extLst>
          </p:cNvPr>
          <p:cNvPicPr>
            <a:picLocks noChangeAspect="1"/>
          </p:cNvPicPr>
          <p:nvPr/>
        </p:nvPicPr>
        <p:blipFill>
          <a:blip r:embed="rId8"/>
          <a:stretch>
            <a:fillRect/>
          </a:stretch>
        </p:blipFill>
        <p:spPr>
          <a:xfrm>
            <a:off x="2481680" y="2644719"/>
            <a:ext cx="2113893" cy="2242307"/>
          </a:xfrm>
          <a:prstGeom prst="rect">
            <a:avLst/>
          </a:prstGeom>
        </p:spPr>
      </p:pic>
    </p:spTree>
    <p:extLst>
      <p:ext uri="{BB962C8B-B14F-4D97-AF65-F5344CB8AC3E}">
        <p14:creationId xmlns:p14="http://schemas.microsoft.com/office/powerpoint/2010/main" val="2729215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A6C09-B1CC-4610-822B-F9689C2AD061}"/>
              </a:ext>
            </a:extLst>
          </p:cNvPr>
          <p:cNvSpPr>
            <a:spLocks noGrp="1"/>
          </p:cNvSpPr>
          <p:nvPr>
            <p:ph sz="half" idx="2"/>
          </p:nvPr>
        </p:nvSpPr>
        <p:spPr>
          <a:xfrm>
            <a:off x="785197" y="1955304"/>
            <a:ext cx="2743614" cy="4580724"/>
          </a:xfrm>
        </p:spPr>
        <p:txBody>
          <a:bodyPr/>
          <a:lstStyle/>
          <a:p>
            <a:pPr marL="285750" indent="-285750"/>
            <a:r>
              <a:rPr lang="fr-FR" dirty="0"/>
              <a:t>Une autre façon de donner les granules à votre bébé est de le faire directement à la cuillère.</a:t>
            </a:r>
          </a:p>
          <a:p>
            <a:pPr marL="285750" indent="-285750"/>
            <a:r>
              <a:rPr lang="fr-FR" dirty="0"/>
              <a:t>Après avoir vidé les pellets dans une petite cuillère, vous pouvez les mettre directement sur la langue de votre bébé.</a:t>
            </a:r>
          </a:p>
          <a:p>
            <a:pPr marL="285750" indent="-285750"/>
            <a:r>
              <a:rPr lang="fr-FR" dirty="0"/>
              <a:t>Vous devrez peut-être les répandre petit à petit.</a:t>
            </a:r>
            <a:endParaRPr lang="en-US" dirty="0"/>
          </a:p>
        </p:txBody>
      </p:sp>
      <p:sp>
        <p:nvSpPr>
          <p:cNvPr id="3" name="Title 2">
            <a:extLst>
              <a:ext uri="{FF2B5EF4-FFF2-40B4-BE49-F238E27FC236}">
                <a16:creationId xmlns:a16="http://schemas.microsoft.com/office/drawing/2014/main" id="{E5102ABB-5E2A-4D81-8B96-C73ADE20386A}"/>
              </a:ext>
            </a:extLst>
          </p:cNvPr>
          <p:cNvSpPr>
            <a:spLocks noGrp="1"/>
          </p:cNvSpPr>
          <p:nvPr>
            <p:ph type="title"/>
          </p:nvPr>
        </p:nvSpPr>
        <p:spPr/>
        <p:txBody>
          <a:bodyPr/>
          <a:lstStyle/>
          <a:p>
            <a:r>
              <a:rPr lang="fr-FR" dirty="0"/>
              <a:t>Administrer directement les pellets à votre bébé</a:t>
            </a:r>
            <a:endParaRPr lang="en-US" b="0" dirty="0"/>
          </a:p>
        </p:txBody>
      </p:sp>
      <p:sp>
        <p:nvSpPr>
          <p:cNvPr id="4" name="Content Placeholder 3">
            <a:extLst>
              <a:ext uri="{FF2B5EF4-FFF2-40B4-BE49-F238E27FC236}">
                <a16:creationId xmlns:a16="http://schemas.microsoft.com/office/drawing/2014/main" id="{23B4B79A-EB70-4FEF-A51F-001C5A89120B}"/>
              </a:ext>
            </a:extLst>
          </p:cNvPr>
          <p:cNvSpPr>
            <a:spLocks noGrp="1"/>
          </p:cNvSpPr>
          <p:nvPr>
            <p:ph sz="half" idx="10"/>
          </p:nvPr>
        </p:nvSpPr>
        <p:spPr>
          <a:xfrm>
            <a:off x="3972512" y="1955304"/>
            <a:ext cx="3187317" cy="4580724"/>
          </a:xfrm>
        </p:spPr>
        <p:txBody>
          <a:bodyPr>
            <a:normAutofit/>
          </a:bodyPr>
          <a:lstStyle/>
          <a:p>
            <a:pPr marL="285750" indent="-285750" fontAlgn="ctr"/>
            <a:r>
              <a:rPr lang="fr-FR" dirty="0"/>
              <a:t>Après chaque cuillerée, le bébé devrait être nourri au sein normalement.</a:t>
            </a:r>
          </a:p>
          <a:p>
            <a:pPr marL="285750" indent="-285750" fontAlgn="ctr"/>
            <a:r>
              <a:rPr lang="fr-FR" dirty="0"/>
              <a:t>Il est important que le bébé tète immédiatement.</a:t>
            </a:r>
          </a:p>
          <a:p>
            <a:pPr marL="285750" indent="-285750" fontAlgn="ctr"/>
            <a:r>
              <a:rPr lang="fr-FR" dirty="0"/>
              <a:t>Allaitez immédiatement pour vous assurer que les pellets sont complètement avalés et qu’ils ne développent pas un goût amer dans la bouche.</a:t>
            </a:r>
          </a:p>
          <a:p>
            <a:pPr marL="285750" indent="-285750" fontAlgn="ctr"/>
            <a:r>
              <a:rPr lang="fr-FR" dirty="0"/>
              <a:t>Répétez ces étapes jusqu'à ce que tous les pellets aient été pris.</a:t>
            </a:r>
            <a:endParaRPr lang="en-US" dirty="0"/>
          </a:p>
        </p:txBody>
      </p:sp>
      <p:sp>
        <p:nvSpPr>
          <p:cNvPr id="5"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sp>
        <p:nvSpPr>
          <p:cNvPr id="6"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fr-FR" sz="1600" dirty="0"/>
              <a:t>Expliquer</a:t>
            </a:r>
            <a:endParaRPr lang="en-US" sz="1600" dirty="0"/>
          </a:p>
        </p:txBody>
      </p:sp>
      <p:sp>
        <p:nvSpPr>
          <p:cNvPr id="7" name="Rectangle 6">
            <a:extLst>
              <a:ext uri="{FF2B5EF4-FFF2-40B4-BE49-F238E27FC236}">
                <a16:creationId xmlns:a16="http://schemas.microsoft.com/office/drawing/2014/main" id="{E8D1ACE5-55AA-42F6-9DF2-C58141985EB9}"/>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800B1639-7ECF-42CF-8F24-61E60B7C69E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1" name="Picture 10">
            <a:extLst>
              <a:ext uri="{FF2B5EF4-FFF2-40B4-BE49-F238E27FC236}">
                <a16:creationId xmlns:a16="http://schemas.microsoft.com/office/drawing/2014/main" id="{D67BF26F-677F-46BD-A318-1EA9F42B68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5299" y="1143454"/>
            <a:ext cx="842009" cy="842009"/>
          </a:xfrm>
          <a:prstGeom prst="rect">
            <a:avLst/>
          </a:prstGeom>
        </p:spPr>
      </p:pic>
    </p:spTree>
    <p:extLst>
      <p:ext uri="{BB962C8B-B14F-4D97-AF65-F5344CB8AC3E}">
        <p14:creationId xmlns:p14="http://schemas.microsoft.com/office/powerpoint/2010/main" val="3945079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p:txBody>
          <a:bodyPr/>
          <a:lstStyle/>
          <a:p>
            <a:r>
              <a:rPr lang="fr-FR" dirty="0"/>
              <a:t>Votre bébé devra prendre plus d'une capsule de pellets</a:t>
            </a:r>
          </a:p>
          <a:p>
            <a:r>
              <a:rPr lang="fr-FR" dirty="0"/>
              <a:t>Il peut être plus facile de donner une capsule de pellets à la fois et de répéter pour toutes les capsules restantes.</a:t>
            </a:r>
          </a:p>
          <a:p>
            <a:r>
              <a:rPr lang="fr-FR" dirty="0"/>
              <a:t>Vous pouvez également donner plus d'une capsule de pellets à la fois</a:t>
            </a:r>
            <a:endParaRPr lang="en-US"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a:xfrm>
            <a:off x="766292" y="0"/>
            <a:ext cx="9189077" cy="1036750"/>
          </a:xfrm>
        </p:spPr>
        <p:txBody>
          <a:bodyPr/>
          <a:lstStyle/>
          <a:p>
            <a:r>
              <a:rPr lang="en-US" dirty="0" err="1"/>
              <a:t>Nourrissons</a:t>
            </a:r>
            <a:r>
              <a:rPr lang="en-US" dirty="0"/>
              <a:t> &lt;6 </a:t>
            </a:r>
            <a:r>
              <a:rPr lang="en-US" dirty="0" err="1"/>
              <a:t>mois</a:t>
            </a:r>
            <a:r>
              <a:rPr lang="en-US" dirty="0"/>
              <a:t>: </a:t>
            </a:r>
            <a:r>
              <a:rPr lang="en-US" dirty="0" err="1"/>
              <a:t>Administrer</a:t>
            </a:r>
            <a:r>
              <a:rPr lang="en-US" dirty="0"/>
              <a:t> le </a:t>
            </a:r>
            <a:r>
              <a:rPr lang="en-US" dirty="0" err="1"/>
              <a:t>reste</a:t>
            </a:r>
            <a:r>
              <a:rPr lang="en-US" dirty="0"/>
              <a:t> de la dose</a:t>
            </a:r>
            <a:endParaRPr lang="en-US" b="0" dirty="0"/>
          </a:p>
        </p:txBody>
      </p:sp>
      <p:pic>
        <p:nvPicPr>
          <p:cNvPr id="14" name="Picture 13">
            <a:extLst>
              <a:ext uri="{FF2B5EF4-FFF2-40B4-BE49-F238E27FC236}">
                <a16:creationId xmlns:a16="http://schemas.microsoft.com/office/drawing/2014/main" id="{A7C4C743-E023-4B87-B07A-83CEBAFC9562}"/>
              </a:ext>
            </a:extLst>
          </p:cNvPr>
          <p:cNvPicPr>
            <a:picLocks noChangeAspect="1"/>
          </p:cNvPicPr>
          <p:nvPr/>
        </p:nvPicPr>
        <p:blipFill>
          <a:blip r:embed="rId2"/>
          <a:stretch>
            <a:fillRect/>
          </a:stretch>
        </p:blipFill>
        <p:spPr>
          <a:xfrm>
            <a:off x="1192640" y="1292417"/>
            <a:ext cx="3714750" cy="5133975"/>
          </a:xfrm>
          <a:prstGeom prst="rect">
            <a:avLst/>
          </a:prstGeom>
        </p:spPr>
      </p:pic>
    </p:spTree>
    <p:extLst>
      <p:ext uri="{BB962C8B-B14F-4D97-AF65-F5344CB8AC3E}">
        <p14:creationId xmlns:p14="http://schemas.microsoft.com/office/powerpoint/2010/main" val="178397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BCA833-BF86-4997-ABB6-2E44375B15C5}"/>
              </a:ext>
            </a:extLst>
          </p:cNvPr>
          <p:cNvSpPr>
            <a:spLocks noGrp="1"/>
          </p:cNvSpPr>
          <p:nvPr>
            <p:ph type="title"/>
          </p:nvPr>
        </p:nvSpPr>
        <p:spPr/>
        <p:txBody>
          <a:bodyPr/>
          <a:lstStyle/>
          <a:p>
            <a:r>
              <a:rPr lang="fr-FR" dirty="0">
                <a:latin typeface="Calibri" panose="020F0502020204030204" pitchFamily="34" charset="0"/>
              </a:rPr>
              <a:t>Comment utiliser les flip charts pour conseiller les parents (tuteurs) sur l'administration des ARV</a:t>
            </a:r>
            <a:endParaRPr lang="en-US" dirty="0"/>
          </a:p>
        </p:txBody>
      </p:sp>
      <p:sp>
        <p:nvSpPr>
          <p:cNvPr id="4" name="Content Placeholder 4">
            <a:extLst>
              <a:ext uri="{FF2B5EF4-FFF2-40B4-BE49-F238E27FC236}">
                <a16:creationId xmlns:a16="http://schemas.microsoft.com/office/drawing/2014/main" id="{8BCFA63C-4659-4723-94B0-03412A45E24B}"/>
              </a:ext>
            </a:extLst>
          </p:cNvPr>
          <p:cNvSpPr txBox="1">
            <a:spLocks/>
          </p:cNvSpPr>
          <p:nvPr/>
        </p:nvSpPr>
        <p:spPr>
          <a:xfrm>
            <a:off x="78806" y="1036750"/>
            <a:ext cx="10531025" cy="4413253"/>
          </a:xfrm>
          <a:prstGeom prst="rect">
            <a:avLst/>
          </a:prstGeom>
        </p:spPr>
        <p:txBody>
          <a:bodyPr>
            <a:noAutofit/>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nSpc>
                <a:spcPct val="120000"/>
              </a:lnSpc>
            </a:pPr>
            <a:r>
              <a:rPr lang="fr-FR" sz="1200" dirty="0">
                <a:solidFill>
                  <a:srgbClr val="093552"/>
                </a:solidFill>
                <a:latin typeface="Calibri" panose="020F0502020204030204" pitchFamily="34" charset="0"/>
              </a:rPr>
              <a:t>Ce flip chart s’adresse aux prestataires de soins qui prennent en charge des nourrissons et enfants vivant avec le VIH et leurs familles. Ce flip chart aidera à présenter les nouvelles formulations d’ARV pédiatriques aux parents (tuteurs) et fournira des conseils et un soutien pour administrer correctement les antirétroviraux à leurs enfants, notamment pour faire face aux problèmes qui pourraient survenir.</a:t>
            </a:r>
            <a:endParaRPr lang="en-GB" sz="1200" dirty="0">
              <a:solidFill>
                <a:srgbClr val="093552"/>
              </a:solidFill>
              <a:latin typeface="Calibri" panose="020F0502020204030204" pitchFamily="34" charset="0"/>
            </a:endParaRPr>
          </a:p>
          <a:p>
            <a:pPr>
              <a:lnSpc>
                <a:spcPct val="120000"/>
              </a:lnSpc>
            </a:pPr>
            <a:r>
              <a:rPr lang="fr-FR" sz="1200" dirty="0">
                <a:solidFill>
                  <a:srgbClr val="093552"/>
                </a:solidFill>
                <a:latin typeface="Calibri" panose="020F0502020204030204" pitchFamily="34" charset="0"/>
              </a:rPr>
              <a:t>La première partie portera sur l'administration de formulations spécifiques d'ARV pédiatriques, notamment:</a:t>
            </a:r>
          </a:p>
          <a:p>
            <a:pPr>
              <a:lnSpc>
                <a:spcPct val="120000"/>
              </a:lnSpc>
            </a:pPr>
            <a:r>
              <a:rPr lang="fr-FR" sz="1200" b="1" dirty="0">
                <a:solidFill>
                  <a:srgbClr val="093552"/>
                </a:solidFill>
                <a:latin typeface="Calibri" panose="020F0502020204030204" pitchFamily="34" charset="0"/>
              </a:rPr>
              <a:t>Pellets LPV/r</a:t>
            </a:r>
          </a:p>
          <a:p>
            <a:pPr>
              <a:lnSpc>
                <a:spcPct val="120000"/>
              </a:lnSpc>
            </a:pPr>
            <a:r>
              <a:rPr lang="fr-FR" sz="1200" b="1" dirty="0">
                <a:solidFill>
                  <a:srgbClr val="093552"/>
                </a:solidFill>
                <a:latin typeface="Calibri" panose="020F0502020204030204" pitchFamily="34" charset="0"/>
              </a:rPr>
              <a:t>LPV/r sirop</a:t>
            </a:r>
          </a:p>
          <a:p>
            <a:pPr>
              <a:lnSpc>
                <a:spcPct val="120000"/>
              </a:lnSpc>
            </a:pPr>
            <a:r>
              <a:rPr lang="fr-FR" sz="1200" b="1" dirty="0">
                <a:solidFill>
                  <a:srgbClr val="093552"/>
                </a:solidFill>
                <a:latin typeface="Calibri" panose="020F0502020204030204" pitchFamily="34" charset="0"/>
              </a:rPr>
              <a:t>ABC/3TC comprimés dispersibles</a:t>
            </a:r>
            <a:endParaRPr lang="en-GB" sz="1200" b="1" dirty="0">
              <a:solidFill>
                <a:srgbClr val="093552"/>
              </a:solidFill>
              <a:latin typeface="Calibri" panose="020F0502020204030204" pitchFamily="34" charset="0"/>
            </a:endParaRPr>
          </a:p>
          <a:p>
            <a:pPr>
              <a:lnSpc>
                <a:spcPct val="120000"/>
              </a:lnSpc>
            </a:pPr>
            <a:r>
              <a:rPr lang="fr-FR" sz="1200" dirty="0">
                <a:solidFill>
                  <a:srgbClr val="093552"/>
                </a:solidFill>
                <a:latin typeface="Calibri" panose="020F0502020204030204" pitchFamily="34" charset="0"/>
              </a:rPr>
              <a:t>La deuxième partie du jeu de cartes consiste à apprendre aux enfants à avaler des comprimés qui doivent être avalés entiers et qui ne peuvent pas être dissous, mâchés ou écrasés.</a:t>
            </a:r>
            <a:endParaRPr lang="en-GB" sz="1200" dirty="0">
              <a:solidFill>
                <a:srgbClr val="093552"/>
              </a:solidFill>
              <a:latin typeface="Calibri" panose="020F0502020204030204" pitchFamily="34" charset="0"/>
            </a:endParaRPr>
          </a:p>
          <a:p>
            <a:pPr>
              <a:lnSpc>
                <a:spcPct val="120000"/>
              </a:lnSpc>
            </a:pPr>
            <a:r>
              <a:rPr lang="fr-FR" sz="1200" dirty="0">
                <a:solidFill>
                  <a:srgbClr val="093552"/>
                </a:solidFill>
                <a:latin typeface="Calibri" panose="020F0502020204030204" pitchFamily="34" charset="0"/>
              </a:rPr>
              <a:t>La troisième partie est consacrée aux problèmes communs liés à l’administration des antirétroviraux</a:t>
            </a:r>
          </a:p>
          <a:p>
            <a:pPr>
              <a:lnSpc>
                <a:spcPct val="120000"/>
              </a:lnSpc>
            </a:pPr>
            <a:r>
              <a:rPr lang="fr-FR" sz="1200" dirty="0">
                <a:solidFill>
                  <a:srgbClr val="093552"/>
                </a:solidFill>
                <a:latin typeface="Calibri" panose="020F0502020204030204" pitchFamily="34" charset="0"/>
              </a:rPr>
              <a:t>Les nourrissons</a:t>
            </a:r>
          </a:p>
          <a:p>
            <a:pPr>
              <a:lnSpc>
                <a:spcPct val="120000"/>
              </a:lnSpc>
            </a:pPr>
            <a:r>
              <a:rPr lang="fr-FR" sz="1200" dirty="0">
                <a:solidFill>
                  <a:srgbClr val="093552"/>
                </a:solidFill>
                <a:latin typeface="Calibri" panose="020F0502020204030204" pitchFamily="34" charset="0"/>
              </a:rPr>
              <a:t>Petits enfants</a:t>
            </a:r>
          </a:p>
          <a:p>
            <a:pPr>
              <a:lnSpc>
                <a:spcPct val="120000"/>
              </a:lnSpc>
            </a:pPr>
            <a:r>
              <a:rPr lang="fr-FR" sz="1200" dirty="0">
                <a:solidFill>
                  <a:srgbClr val="093552"/>
                </a:solidFill>
                <a:latin typeface="Calibri" panose="020F0502020204030204" pitchFamily="34" charset="0"/>
              </a:rPr>
              <a:t>Grands enfants </a:t>
            </a:r>
          </a:p>
          <a:p>
            <a:pPr>
              <a:lnSpc>
                <a:spcPct val="120000"/>
              </a:lnSpc>
            </a:pPr>
            <a:r>
              <a:rPr lang="fr-FR" sz="1200" b="1" dirty="0">
                <a:solidFill>
                  <a:srgbClr val="093552"/>
                </a:solidFill>
                <a:latin typeface="Calibri" panose="020F0502020204030204" pitchFamily="34" charset="0"/>
              </a:rPr>
              <a:t>Instructions sur l'utilisation du flip chart:</a:t>
            </a:r>
          </a:p>
          <a:p>
            <a:pPr>
              <a:lnSpc>
                <a:spcPct val="120000"/>
              </a:lnSpc>
            </a:pPr>
            <a:r>
              <a:rPr lang="fr-FR" sz="1200" dirty="0">
                <a:solidFill>
                  <a:srgbClr val="093552"/>
                </a:solidFill>
                <a:latin typeface="Calibri" panose="020F0502020204030204" pitchFamily="34" charset="0"/>
              </a:rPr>
              <a:t>Placez le flip chart à feuilles mobiles sur la table pour que le parent (tuteur) voie bien les images pendant que vous utilisez le côté avec les notes.</a:t>
            </a:r>
          </a:p>
          <a:p>
            <a:pPr>
              <a:lnSpc>
                <a:spcPct val="120000"/>
              </a:lnSpc>
            </a:pPr>
            <a:r>
              <a:rPr lang="fr-FR" sz="1200" dirty="0">
                <a:solidFill>
                  <a:srgbClr val="093552"/>
                </a:solidFill>
                <a:latin typeface="Calibri" panose="020F0502020204030204" pitchFamily="34" charset="0"/>
              </a:rPr>
              <a:t>Les messages clés sont en gras. Partagez cette information avec le tuteur.</a:t>
            </a:r>
          </a:p>
          <a:p>
            <a:pPr>
              <a:lnSpc>
                <a:spcPct val="120000"/>
              </a:lnSpc>
            </a:pPr>
            <a:r>
              <a:rPr lang="fr-FR" sz="1200" dirty="0">
                <a:solidFill>
                  <a:srgbClr val="093552"/>
                </a:solidFill>
                <a:latin typeface="Calibri" panose="020F0502020204030204" pitchFamily="34" charset="0"/>
              </a:rPr>
              <a:t>Les notes incitent et guident la discussion avec le tuteur, y compris des questions spécifiques pour examiner le matériel couvert et évaluer la compréhension du parent.</a:t>
            </a:r>
            <a:endParaRPr lang="en-GB" sz="1200" dirty="0">
              <a:solidFill>
                <a:srgbClr val="093552"/>
              </a:solidFill>
              <a:latin typeface="Calibri" panose="020F0502020204030204" pitchFamily="34" charset="0"/>
            </a:endParaRPr>
          </a:p>
        </p:txBody>
      </p:sp>
    </p:spTree>
    <p:extLst>
      <p:ext uri="{BB962C8B-B14F-4D97-AF65-F5344CB8AC3E}">
        <p14:creationId xmlns:p14="http://schemas.microsoft.com/office/powerpoint/2010/main" val="30706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285750" lvl="0" indent="-285750"/>
            <a:r>
              <a:rPr lang="fr-FR" dirty="0"/>
              <a:t>Votre bébé devra prendre plus d'une capsule de pellets.</a:t>
            </a:r>
          </a:p>
          <a:p>
            <a:pPr marL="285750" lvl="0" indent="-285750"/>
            <a:r>
              <a:rPr lang="fr-FR" dirty="0"/>
              <a:t>Il peut être plus facile de donner une capsule de pellets à la fois et de répéter les étapes que j'ai partagées avec vous pour tous les pellets.</a:t>
            </a:r>
            <a:endParaRPr lang="en-US" dirty="0"/>
          </a:p>
        </p:txBody>
      </p:sp>
      <p:sp>
        <p:nvSpPr>
          <p:cNvPr id="3" name="Title 2"/>
          <p:cNvSpPr>
            <a:spLocks noGrp="1"/>
          </p:cNvSpPr>
          <p:nvPr>
            <p:ph type="title"/>
          </p:nvPr>
        </p:nvSpPr>
        <p:spPr/>
        <p:txBody>
          <a:bodyPr/>
          <a:lstStyle/>
          <a:p>
            <a:r>
              <a:rPr lang="fr-FR" dirty="0"/>
              <a:t>Nourrissons &lt;6 mois: Administrer le reste de la dose</a:t>
            </a:r>
            <a:endParaRPr lang="en-US" dirty="0"/>
          </a:p>
        </p:txBody>
      </p:sp>
      <p:sp>
        <p:nvSpPr>
          <p:cNvPr id="4" name="Content Placeholder 3"/>
          <p:cNvSpPr>
            <a:spLocks noGrp="1"/>
          </p:cNvSpPr>
          <p:nvPr>
            <p:ph sz="half" idx="10"/>
          </p:nvPr>
        </p:nvSpPr>
        <p:spPr/>
        <p:txBody>
          <a:bodyPr/>
          <a:lstStyle/>
          <a:p>
            <a:pPr marL="285750" indent="-285750" fontAlgn="ctr"/>
            <a:r>
              <a:rPr lang="fr-FR" dirty="0"/>
              <a:t>Pensez-vous qu'il sera plus facile de donner toutes les capsules de pellets en même temps ou de les donner une à une?</a:t>
            </a:r>
            <a:endParaRPr lang="en-US" dirty="0"/>
          </a:p>
        </p:txBody>
      </p:sp>
      <p:sp>
        <p:nvSpPr>
          <p:cNvPr id="5" name="Content Placeholder 4"/>
          <p:cNvSpPr>
            <a:spLocks noGrp="1"/>
          </p:cNvSpPr>
          <p:nvPr>
            <p:ph sz="half" idx="11"/>
          </p:nvPr>
        </p:nvSpPr>
        <p:spPr>
          <a:xfrm>
            <a:off x="7159827" y="1955304"/>
            <a:ext cx="2743614" cy="3177156"/>
          </a:xfrm>
        </p:spPr>
        <p:txBody>
          <a:bodyPr>
            <a:normAutofit fontScale="92500"/>
          </a:bodyPr>
          <a:lstStyle/>
          <a:p>
            <a:pPr marL="285750" indent="-285750"/>
            <a:r>
              <a:rPr lang="fr-FR" dirty="0"/>
              <a:t>Il peut être difficile de donner tous les pellets à la fois.</a:t>
            </a:r>
          </a:p>
          <a:p>
            <a:pPr marL="285750" indent="-285750"/>
            <a:r>
              <a:rPr lang="fr-FR" dirty="0"/>
              <a:t>Il peut être plus facile de les donner un à un et d'allaiter normalement entre les deux.</a:t>
            </a:r>
          </a:p>
          <a:p>
            <a:pPr marL="285750" indent="-285750"/>
            <a:r>
              <a:rPr lang="fr-FR" dirty="0"/>
              <a:t>En fonction de la facilité avec laquelle le bébé prend les pellets, il peut même être nécessaire de donner la moitié d'une capsule à la fois.</a:t>
            </a:r>
          </a:p>
          <a:p>
            <a:pPr marL="285750" indent="-285750"/>
            <a:r>
              <a:rPr lang="fr-FR" dirty="0"/>
              <a:t>Vous pouvez essayer différentes possibilités pour voir ce qui fonctionne le mieux.</a:t>
            </a:r>
          </a:p>
          <a:p>
            <a:pPr marL="285750" indent="-285750"/>
            <a:r>
              <a:rPr lang="fr-FR" dirty="0"/>
              <a:t>Assurez-vous que le bébé prenne les pellets en fonction du nombre de capsules prescrites.</a:t>
            </a:r>
            <a:endParaRPr lang="en-US" dirty="0"/>
          </a:p>
          <a:p>
            <a:endParaRPr lang="en-US" dirty="0"/>
          </a:p>
        </p:txBody>
      </p:sp>
      <p:sp>
        <p:nvSpPr>
          <p:cNvPr id="9"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sp>
        <p:nvSpPr>
          <p:cNvPr id="10"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endParaRPr lang="en-US" sz="1600" dirty="0"/>
          </a:p>
        </p:txBody>
      </p:sp>
      <p:sp>
        <p:nvSpPr>
          <p:cNvPr id="11" name="Title 2">
            <a:extLst>
              <a:ext uri="{FF2B5EF4-FFF2-40B4-BE49-F238E27FC236}">
                <a16:creationId xmlns:a16="http://schemas.microsoft.com/office/drawing/2014/main" id="{2745AD28-558F-4479-AFA3-C9537E84D4E6}"/>
              </a:ext>
            </a:extLst>
          </p:cNvPr>
          <p:cNvSpPr txBox="1">
            <a:spLocks/>
          </p:cNvSpPr>
          <p:nvPr/>
        </p:nvSpPr>
        <p:spPr>
          <a:xfrm>
            <a:off x="7772448"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pic>
        <p:nvPicPr>
          <p:cNvPr id="12" name="Picture 11" descr="A close up of a logo&#10;&#10;Description automatically generated">
            <a:extLst>
              <a:ext uri="{FF2B5EF4-FFF2-40B4-BE49-F238E27FC236}">
                <a16:creationId xmlns:a16="http://schemas.microsoft.com/office/drawing/2014/main" id="{800B1639-7ECF-42CF-8F24-61E60B7C69E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4" name="Picture 13">
            <a:extLst>
              <a:ext uri="{FF2B5EF4-FFF2-40B4-BE49-F238E27FC236}">
                <a16:creationId xmlns:a16="http://schemas.microsoft.com/office/drawing/2014/main" id="{D67BF26F-677F-46BD-A318-1EA9F42B68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49943" y="1156547"/>
            <a:ext cx="842009" cy="842009"/>
          </a:xfrm>
          <a:prstGeom prst="rect">
            <a:avLst/>
          </a:prstGeom>
        </p:spPr>
      </p:pic>
      <p:pic>
        <p:nvPicPr>
          <p:cNvPr id="15" name="Picture 14"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69124" y="1383106"/>
            <a:ext cx="453712" cy="453712"/>
          </a:xfrm>
          <a:prstGeom prst="rect">
            <a:avLst/>
          </a:prstGeom>
        </p:spPr>
      </p:pic>
      <p:sp>
        <p:nvSpPr>
          <p:cNvPr id="16" name="Rectangle 15">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379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fr-FR" dirty="0"/>
              <a:t>Les pellets ne sont que l'un des ARV dont votre enfant a besoin</a:t>
            </a:r>
          </a:p>
          <a:p>
            <a:r>
              <a:rPr lang="fr-FR" dirty="0"/>
              <a:t>Vous devez toujours donner les autres ARV en même temps</a:t>
            </a:r>
          </a:p>
          <a:p>
            <a:r>
              <a:rPr lang="fr-FR" dirty="0"/>
              <a:t>L’autre comprimé est un comprimé dispersible qui se dissoudra dans un peu d’eau ou de lait</a:t>
            </a:r>
            <a:endParaRPr lang="en-US" dirty="0"/>
          </a:p>
          <a:p>
            <a:pPr marL="0" indent="0">
              <a:buNone/>
            </a:pPr>
            <a:endParaRPr lang="en-US" dirty="0"/>
          </a:p>
        </p:txBody>
      </p:sp>
      <p:sp>
        <p:nvSpPr>
          <p:cNvPr id="3" name="Title 2"/>
          <p:cNvSpPr>
            <a:spLocks noGrp="1"/>
          </p:cNvSpPr>
          <p:nvPr>
            <p:ph type="title"/>
          </p:nvPr>
        </p:nvSpPr>
        <p:spPr/>
        <p:txBody>
          <a:bodyPr/>
          <a:lstStyle/>
          <a:p>
            <a:r>
              <a:rPr lang="en-US" dirty="0"/>
              <a:t>Administer les </a:t>
            </a:r>
            <a:r>
              <a:rPr lang="en-US" dirty="0" err="1"/>
              <a:t>autres</a:t>
            </a:r>
            <a:r>
              <a:rPr lang="en-US" dirty="0"/>
              <a:t> ARV</a:t>
            </a:r>
          </a:p>
        </p:txBody>
      </p:sp>
      <p:pic>
        <p:nvPicPr>
          <p:cNvPr id="4" name="Picture 3">
            <a:extLst>
              <a:ext uri="{FF2B5EF4-FFF2-40B4-BE49-F238E27FC236}">
                <a16:creationId xmlns:a16="http://schemas.microsoft.com/office/drawing/2014/main" id="{93BD246F-53F9-4A1A-9BEE-811AE0C8FC25}"/>
              </a:ext>
            </a:extLst>
          </p:cNvPr>
          <p:cNvPicPr>
            <a:picLocks noChangeAspect="1"/>
          </p:cNvPicPr>
          <p:nvPr/>
        </p:nvPicPr>
        <p:blipFill>
          <a:blip r:embed="rId2"/>
          <a:stretch>
            <a:fillRect/>
          </a:stretch>
        </p:blipFill>
        <p:spPr>
          <a:xfrm>
            <a:off x="1141154" y="1690688"/>
            <a:ext cx="3886200" cy="4514850"/>
          </a:xfrm>
          <a:prstGeom prst="rect">
            <a:avLst/>
          </a:prstGeom>
        </p:spPr>
      </p:pic>
    </p:spTree>
    <p:extLst>
      <p:ext uri="{BB962C8B-B14F-4D97-AF65-F5344CB8AC3E}">
        <p14:creationId xmlns:p14="http://schemas.microsoft.com/office/powerpoint/2010/main" val="3740449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285750" lvl="0" indent="-285750"/>
            <a:r>
              <a:rPr lang="fr-FR" dirty="0"/>
              <a:t>Les pellets ne sont que l'un des ARV dont votre enfant a besoin.</a:t>
            </a:r>
          </a:p>
          <a:p>
            <a:pPr marL="285750" lvl="0" indent="-285750"/>
            <a:r>
              <a:rPr lang="fr-FR" dirty="0"/>
              <a:t>Vous devez toujours donner les autres ARV en même temps</a:t>
            </a:r>
            <a:endParaRPr lang="en-US" dirty="0"/>
          </a:p>
        </p:txBody>
      </p:sp>
      <p:sp>
        <p:nvSpPr>
          <p:cNvPr id="3" name="Title 2"/>
          <p:cNvSpPr>
            <a:spLocks noGrp="1"/>
          </p:cNvSpPr>
          <p:nvPr>
            <p:ph type="title"/>
          </p:nvPr>
        </p:nvSpPr>
        <p:spPr/>
        <p:txBody>
          <a:bodyPr/>
          <a:lstStyle/>
          <a:p>
            <a:r>
              <a:rPr lang="en-US" dirty="0"/>
              <a:t>Administer les </a:t>
            </a:r>
            <a:r>
              <a:rPr lang="en-US" dirty="0" err="1"/>
              <a:t>autres</a:t>
            </a:r>
            <a:r>
              <a:rPr lang="en-US" dirty="0"/>
              <a:t> ARV</a:t>
            </a:r>
          </a:p>
        </p:txBody>
      </p:sp>
      <p:sp>
        <p:nvSpPr>
          <p:cNvPr id="4" name="Content Placeholder 3"/>
          <p:cNvSpPr>
            <a:spLocks noGrp="1"/>
          </p:cNvSpPr>
          <p:nvPr>
            <p:ph sz="half" idx="10"/>
          </p:nvPr>
        </p:nvSpPr>
        <p:spPr/>
        <p:txBody>
          <a:bodyPr/>
          <a:lstStyle/>
          <a:p>
            <a:pPr marL="285750" indent="-285750"/>
            <a:r>
              <a:rPr lang="fr-FR" dirty="0"/>
              <a:t>Quels sont les noms des autres ARV que prend votre bébé?</a:t>
            </a:r>
          </a:p>
          <a:p>
            <a:pPr marL="285750" indent="-285750"/>
            <a:r>
              <a:rPr lang="fr-FR" dirty="0"/>
              <a:t>Votre bébé prend-il d'autres médicaments, y compris des plantes médicinales?</a:t>
            </a:r>
            <a:endParaRPr lang="en-US" dirty="0"/>
          </a:p>
        </p:txBody>
      </p:sp>
      <p:sp>
        <p:nvSpPr>
          <p:cNvPr id="5" name="Content Placeholder 4"/>
          <p:cNvSpPr>
            <a:spLocks noGrp="1"/>
          </p:cNvSpPr>
          <p:nvPr>
            <p:ph sz="half" idx="11"/>
          </p:nvPr>
        </p:nvSpPr>
        <p:spPr/>
        <p:txBody>
          <a:bodyPr/>
          <a:lstStyle/>
          <a:p>
            <a:r>
              <a:rPr lang="fr-FR" dirty="0"/>
              <a:t>Comment donnez-vous normalement les autres ARV ou les autres médicaments?</a:t>
            </a:r>
            <a:endParaRPr lang="en-US" dirty="0"/>
          </a:p>
          <a:p>
            <a:pPr marL="0" indent="0">
              <a:buNone/>
            </a:pPr>
            <a:endParaRPr lang="en-US" dirty="0"/>
          </a:p>
        </p:txBody>
      </p:sp>
      <p:sp>
        <p:nvSpPr>
          <p:cNvPr id="6" name="Content Placeholder 5"/>
          <p:cNvSpPr>
            <a:spLocks noGrp="1"/>
          </p:cNvSpPr>
          <p:nvPr>
            <p:ph sz="half" idx="12"/>
          </p:nvPr>
        </p:nvSpPr>
        <p:spPr/>
        <p:txBody>
          <a:bodyPr/>
          <a:lstStyle/>
          <a:p>
            <a:r>
              <a:rPr lang="fr-FR" dirty="0"/>
              <a:t>Les noms des INTI  contenus dans la formulation que prend l’enfant et confirmer s’il prend du </a:t>
            </a:r>
            <a:r>
              <a:rPr lang="fr-FR" dirty="0" err="1"/>
              <a:t>cotrim</a:t>
            </a:r>
            <a:r>
              <a:rPr lang="fr-FR" dirty="0"/>
              <a:t> ou tout autre médicament.</a:t>
            </a:r>
            <a:endParaRPr lang="en-US" dirty="0"/>
          </a:p>
          <a:p>
            <a:endParaRPr lang="en-US" dirty="0"/>
          </a:p>
        </p:txBody>
      </p:sp>
      <p:sp>
        <p:nvSpPr>
          <p:cNvPr id="7" name="Content Placeholder 6"/>
          <p:cNvSpPr>
            <a:spLocks noGrp="1"/>
          </p:cNvSpPr>
          <p:nvPr>
            <p:ph sz="half" idx="13"/>
          </p:nvPr>
        </p:nvSpPr>
        <p:spPr>
          <a:xfrm>
            <a:off x="7178731" y="4508753"/>
            <a:ext cx="2968191" cy="2273425"/>
          </a:xfrm>
        </p:spPr>
        <p:txBody>
          <a:bodyPr>
            <a:normAutofit fontScale="85000" lnSpcReduction="20000"/>
          </a:bodyPr>
          <a:lstStyle/>
          <a:p>
            <a:r>
              <a:rPr lang="fr-FR" dirty="0"/>
              <a:t>Les deux autres ARV doivent être pris en même temps que les pellets.</a:t>
            </a:r>
          </a:p>
          <a:p>
            <a:r>
              <a:rPr lang="fr-FR" dirty="0"/>
              <a:t>Ils peuvent être pris avant ou après les pellets.</a:t>
            </a:r>
          </a:p>
          <a:p>
            <a:r>
              <a:rPr lang="fr-FR" dirty="0"/>
              <a:t>Contrairement aux pellets, d'autres comprimés peuvent être dissous avant d'être administrés à votre bébé.</a:t>
            </a:r>
          </a:p>
          <a:p>
            <a:r>
              <a:rPr lang="fr-FR" dirty="0"/>
              <a:t>Si le bébé aime le goût des autres antirétroviraux ou des autres  médicaments, ils peuvent être administrés une fois les pellets administrées.</a:t>
            </a:r>
          </a:p>
          <a:p>
            <a:r>
              <a:rPr lang="fr-FR" dirty="0"/>
              <a:t>Cela aidera également à éliminer le mauvais goût des pellets.</a:t>
            </a:r>
            <a:endParaRPr lang="en-US" dirty="0"/>
          </a:p>
          <a:p>
            <a:endParaRPr lang="en-US" dirty="0"/>
          </a:p>
        </p:txBody>
      </p:sp>
      <p:sp>
        <p:nvSpPr>
          <p:cNvPr id="10"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11"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2" name="Title 2">
            <a:extLst>
              <a:ext uri="{FF2B5EF4-FFF2-40B4-BE49-F238E27FC236}">
                <a16:creationId xmlns:a16="http://schemas.microsoft.com/office/drawing/2014/main" id="{2745AD28-558F-4479-AFA3-C9537E84D4E6}"/>
              </a:ext>
            </a:extLst>
          </p:cNvPr>
          <p:cNvSpPr txBox="1">
            <a:spLocks/>
          </p:cNvSpPr>
          <p:nvPr/>
        </p:nvSpPr>
        <p:spPr>
          <a:xfrm>
            <a:off x="7772448"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Revisez</a:t>
            </a:r>
            <a:endParaRPr lang="en-US" sz="1600" dirty="0"/>
          </a:p>
        </p:txBody>
      </p:sp>
      <p:sp>
        <p:nvSpPr>
          <p:cNvPr id="13" name="Title 2">
            <a:extLst>
              <a:ext uri="{FF2B5EF4-FFF2-40B4-BE49-F238E27FC236}">
                <a16:creationId xmlns:a16="http://schemas.microsoft.com/office/drawing/2014/main" id="{1B3CF6F2-FDAF-4657-8A3D-3D40BE6FBFD3}"/>
              </a:ext>
            </a:extLst>
          </p:cNvPr>
          <p:cNvSpPr txBox="1">
            <a:spLocks/>
          </p:cNvSpPr>
          <p:nvPr/>
        </p:nvSpPr>
        <p:spPr>
          <a:xfrm>
            <a:off x="4595611"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4" name="Title 2">
            <a:extLst>
              <a:ext uri="{FF2B5EF4-FFF2-40B4-BE49-F238E27FC236}">
                <a16:creationId xmlns:a16="http://schemas.microsoft.com/office/drawing/2014/main" id="{91BE5B31-7C95-446D-B912-AF808808661D}"/>
              </a:ext>
            </a:extLst>
          </p:cNvPr>
          <p:cNvSpPr txBox="1">
            <a:spLocks/>
          </p:cNvSpPr>
          <p:nvPr/>
        </p:nvSpPr>
        <p:spPr>
          <a:xfrm>
            <a:off x="7772448"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r>
              <a:rPr lang="en-US" sz="1600" dirty="0"/>
              <a:t> </a:t>
            </a:r>
          </a:p>
        </p:txBody>
      </p:sp>
      <p:pic>
        <p:nvPicPr>
          <p:cNvPr id="15" name="Picture 14" descr="A close up of a logo&#10;&#10;Description automatically generated">
            <a:extLst>
              <a:ext uri="{FF2B5EF4-FFF2-40B4-BE49-F238E27FC236}">
                <a16:creationId xmlns:a16="http://schemas.microsoft.com/office/drawing/2014/main" id="{2F7EA8D1-43BC-4957-B7D6-7B3938EA17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6" name="Picture 15"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6767" y="1370013"/>
            <a:ext cx="453712" cy="453712"/>
          </a:xfrm>
          <a:prstGeom prst="rect">
            <a:avLst/>
          </a:prstGeom>
        </p:spPr>
      </p:pic>
      <p:pic>
        <p:nvPicPr>
          <p:cNvPr id="17" name="Picture 16">
            <a:extLst>
              <a:ext uri="{FF2B5EF4-FFF2-40B4-BE49-F238E27FC236}">
                <a16:creationId xmlns:a16="http://schemas.microsoft.com/office/drawing/2014/main" id="{25E449DC-45FC-4713-9580-55AA4E848F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8643" y="3703030"/>
            <a:ext cx="842009" cy="842009"/>
          </a:xfrm>
          <a:prstGeom prst="rect">
            <a:avLst/>
          </a:prstGeom>
        </p:spPr>
      </p:pic>
      <p:pic>
        <p:nvPicPr>
          <p:cNvPr id="18" name="Picture 17"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6767" y="3931527"/>
            <a:ext cx="453712" cy="453712"/>
          </a:xfrm>
          <a:prstGeom prst="rect">
            <a:avLst/>
          </a:prstGeom>
        </p:spPr>
      </p:pic>
      <p:pic>
        <p:nvPicPr>
          <p:cNvPr id="20" name="Picture 19">
            <a:extLst>
              <a:ext uri="{FF2B5EF4-FFF2-40B4-BE49-F238E27FC236}">
                <a16:creationId xmlns:a16="http://schemas.microsoft.com/office/drawing/2014/main" id="{DCE81569-D9DB-4FAA-8F6D-DBBDEEA8A8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46570" y="1274830"/>
            <a:ext cx="626514" cy="626514"/>
          </a:xfrm>
          <a:prstGeom prst="rect">
            <a:avLst/>
          </a:prstGeom>
        </p:spPr>
      </p:pic>
      <p:sp>
        <p:nvSpPr>
          <p:cNvPr id="21" name="Rectangle 20">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436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Récapitulation</a:t>
            </a:r>
            <a:r>
              <a:rPr lang="en-US" dirty="0"/>
              <a:t> </a:t>
            </a:r>
          </a:p>
        </p:txBody>
      </p:sp>
      <p:pic>
        <p:nvPicPr>
          <p:cNvPr id="4" name="Picture 3">
            <a:extLst>
              <a:ext uri="{FF2B5EF4-FFF2-40B4-BE49-F238E27FC236}">
                <a16:creationId xmlns:a16="http://schemas.microsoft.com/office/drawing/2014/main" id="{C73A68D6-EF1A-4186-961A-EBD9CB7EF10D}"/>
              </a:ext>
            </a:extLst>
          </p:cNvPr>
          <p:cNvPicPr>
            <a:picLocks noChangeAspect="1"/>
          </p:cNvPicPr>
          <p:nvPr/>
        </p:nvPicPr>
        <p:blipFill>
          <a:blip r:embed="rId2"/>
          <a:stretch>
            <a:fillRect/>
          </a:stretch>
        </p:blipFill>
        <p:spPr>
          <a:xfrm>
            <a:off x="1068965" y="1270022"/>
            <a:ext cx="2106067" cy="2477180"/>
          </a:xfrm>
          <a:prstGeom prst="rect">
            <a:avLst/>
          </a:prstGeom>
        </p:spPr>
      </p:pic>
      <p:pic>
        <p:nvPicPr>
          <p:cNvPr id="5" name="Picture 4">
            <a:extLst>
              <a:ext uri="{FF2B5EF4-FFF2-40B4-BE49-F238E27FC236}">
                <a16:creationId xmlns:a16="http://schemas.microsoft.com/office/drawing/2014/main" id="{3591DAB2-F65B-4669-9E53-7C65F3BCC015}"/>
              </a:ext>
            </a:extLst>
          </p:cNvPr>
          <p:cNvPicPr>
            <a:picLocks noChangeAspect="1"/>
          </p:cNvPicPr>
          <p:nvPr/>
        </p:nvPicPr>
        <p:blipFill>
          <a:blip r:embed="rId3"/>
          <a:stretch>
            <a:fillRect/>
          </a:stretch>
        </p:blipFill>
        <p:spPr>
          <a:xfrm>
            <a:off x="7305259" y="1114011"/>
            <a:ext cx="2561059" cy="2795660"/>
          </a:xfrm>
          <a:prstGeom prst="rect">
            <a:avLst/>
          </a:prstGeom>
        </p:spPr>
      </p:pic>
      <p:pic>
        <p:nvPicPr>
          <p:cNvPr id="6" name="Picture 5">
            <a:extLst>
              <a:ext uri="{FF2B5EF4-FFF2-40B4-BE49-F238E27FC236}">
                <a16:creationId xmlns:a16="http://schemas.microsoft.com/office/drawing/2014/main" id="{5D697AEF-6B6F-4B06-A99B-A206866EC9A0}"/>
              </a:ext>
            </a:extLst>
          </p:cNvPr>
          <p:cNvPicPr>
            <a:picLocks noChangeAspect="1"/>
          </p:cNvPicPr>
          <p:nvPr/>
        </p:nvPicPr>
        <p:blipFill>
          <a:blip r:embed="rId4"/>
          <a:stretch>
            <a:fillRect/>
          </a:stretch>
        </p:blipFill>
        <p:spPr>
          <a:xfrm>
            <a:off x="924484" y="4013199"/>
            <a:ext cx="2242556" cy="2602473"/>
          </a:xfrm>
          <a:prstGeom prst="rect">
            <a:avLst/>
          </a:prstGeom>
        </p:spPr>
      </p:pic>
      <p:pic>
        <p:nvPicPr>
          <p:cNvPr id="7" name="Picture 6">
            <a:extLst>
              <a:ext uri="{FF2B5EF4-FFF2-40B4-BE49-F238E27FC236}">
                <a16:creationId xmlns:a16="http://schemas.microsoft.com/office/drawing/2014/main" id="{0D885879-15D0-4CB1-861A-53EC24E1C875}"/>
              </a:ext>
            </a:extLst>
          </p:cNvPr>
          <p:cNvPicPr>
            <a:picLocks noChangeAspect="1"/>
          </p:cNvPicPr>
          <p:nvPr/>
        </p:nvPicPr>
        <p:blipFill rotWithShape="1">
          <a:blip r:embed="rId5"/>
          <a:srcRect r="2602"/>
          <a:stretch/>
        </p:blipFill>
        <p:spPr>
          <a:xfrm>
            <a:off x="7736494" y="4124960"/>
            <a:ext cx="1770935" cy="2492261"/>
          </a:xfrm>
          <a:prstGeom prst="rect">
            <a:avLst/>
          </a:prstGeom>
        </p:spPr>
      </p:pic>
      <p:pic>
        <p:nvPicPr>
          <p:cNvPr id="8" name="Picture 7">
            <a:extLst>
              <a:ext uri="{FF2B5EF4-FFF2-40B4-BE49-F238E27FC236}">
                <a16:creationId xmlns:a16="http://schemas.microsoft.com/office/drawing/2014/main" id="{74DD9F45-C15C-4888-9CEC-24E45C27D0C4}"/>
              </a:ext>
            </a:extLst>
          </p:cNvPr>
          <p:cNvPicPr>
            <a:picLocks noChangeAspect="1"/>
          </p:cNvPicPr>
          <p:nvPr/>
        </p:nvPicPr>
        <p:blipFill>
          <a:blip r:embed="rId6"/>
          <a:stretch>
            <a:fillRect/>
          </a:stretch>
        </p:blipFill>
        <p:spPr>
          <a:xfrm>
            <a:off x="4308154" y="4136815"/>
            <a:ext cx="2041855" cy="2483337"/>
          </a:xfrm>
          <a:prstGeom prst="rect">
            <a:avLst/>
          </a:prstGeom>
        </p:spPr>
      </p:pic>
      <p:pic>
        <p:nvPicPr>
          <p:cNvPr id="9" name="Picture 8">
            <a:extLst>
              <a:ext uri="{FF2B5EF4-FFF2-40B4-BE49-F238E27FC236}">
                <a16:creationId xmlns:a16="http://schemas.microsoft.com/office/drawing/2014/main" id="{A1A4F097-9770-4609-A19A-B40D89153B25}"/>
              </a:ext>
            </a:extLst>
          </p:cNvPr>
          <p:cNvPicPr>
            <a:picLocks noChangeAspect="1"/>
          </p:cNvPicPr>
          <p:nvPr/>
        </p:nvPicPr>
        <p:blipFill>
          <a:blip r:embed="rId7"/>
          <a:stretch>
            <a:fillRect/>
          </a:stretch>
        </p:blipFill>
        <p:spPr>
          <a:xfrm>
            <a:off x="5584848" y="1243836"/>
            <a:ext cx="949014" cy="1877728"/>
          </a:xfrm>
          <a:prstGeom prst="rect">
            <a:avLst/>
          </a:prstGeom>
        </p:spPr>
      </p:pic>
      <p:pic>
        <p:nvPicPr>
          <p:cNvPr id="10" name="Picture 9">
            <a:extLst>
              <a:ext uri="{FF2B5EF4-FFF2-40B4-BE49-F238E27FC236}">
                <a16:creationId xmlns:a16="http://schemas.microsoft.com/office/drawing/2014/main" id="{7B0CE2C0-3259-404A-9B06-D67BBE91DE01}"/>
              </a:ext>
            </a:extLst>
          </p:cNvPr>
          <p:cNvPicPr>
            <a:picLocks noChangeAspect="1"/>
          </p:cNvPicPr>
          <p:nvPr/>
        </p:nvPicPr>
        <p:blipFill>
          <a:blip r:embed="rId8"/>
          <a:stretch>
            <a:fillRect/>
          </a:stretch>
        </p:blipFill>
        <p:spPr>
          <a:xfrm>
            <a:off x="4045677" y="3050670"/>
            <a:ext cx="1591314" cy="662281"/>
          </a:xfrm>
          <a:prstGeom prst="rect">
            <a:avLst/>
          </a:prstGeom>
        </p:spPr>
      </p:pic>
      <p:sp>
        <p:nvSpPr>
          <p:cNvPr id="11" name="Rectangle 10"/>
          <p:cNvSpPr/>
          <p:nvPr/>
        </p:nvSpPr>
        <p:spPr>
          <a:xfrm>
            <a:off x="741578" y="1191465"/>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41578" y="4075588"/>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014779" y="1186749"/>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353448" y="1186749"/>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014779" y="4075588"/>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53448" y="4075588"/>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182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pPr fontAlgn="ctr"/>
            <a:r>
              <a:rPr lang="fr-FR" sz="1600" dirty="0"/>
              <a:t>Pouvez-vous passer en revue les étapes à suivre pour donner les pellets à votre bébé afin que je puisse m'assurer d’avoir bien expliquer?</a:t>
            </a:r>
            <a:endParaRPr lang="en-US" sz="1600" dirty="0"/>
          </a:p>
          <a:p>
            <a:endParaRPr lang="en-US" sz="1600" dirty="0"/>
          </a:p>
        </p:txBody>
      </p:sp>
      <p:sp>
        <p:nvSpPr>
          <p:cNvPr id="3" name="Title 2"/>
          <p:cNvSpPr>
            <a:spLocks noGrp="1"/>
          </p:cNvSpPr>
          <p:nvPr>
            <p:ph type="title"/>
          </p:nvPr>
        </p:nvSpPr>
        <p:spPr/>
        <p:txBody>
          <a:bodyPr/>
          <a:lstStyle/>
          <a:p>
            <a:r>
              <a:rPr lang="en-US" dirty="0" err="1"/>
              <a:t>Récapitulation</a:t>
            </a:r>
            <a:endParaRPr lang="en-US" dirty="0"/>
          </a:p>
        </p:txBody>
      </p:sp>
      <p:sp>
        <p:nvSpPr>
          <p:cNvPr id="4" name="Content Placeholder 3"/>
          <p:cNvSpPr>
            <a:spLocks noGrp="1"/>
          </p:cNvSpPr>
          <p:nvPr>
            <p:ph sz="half" idx="10"/>
          </p:nvPr>
        </p:nvSpPr>
        <p:spPr/>
        <p:txBody>
          <a:bodyPr>
            <a:noAutofit/>
          </a:bodyPr>
          <a:lstStyle/>
          <a:p>
            <a:pPr marL="0" indent="0" fontAlgn="ctr">
              <a:buNone/>
            </a:pPr>
            <a:r>
              <a:rPr lang="fr-FR" sz="1400" dirty="0"/>
              <a:t>Bien que donner à votre bébé des pellets par rapport aux autres médicaments ou antirétroviraux pris antérieurement par votre enfant puisse sembler plus laborieux ou difficile, il s'agit du meilleur médicament dont nous disposons pour garder les enfants vivant avec le VIH en bonne santé.</a:t>
            </a:r>
            <a:endParaRPr lang="en-US" sz="1400" dirty="0"/>
          </a:p>
          <a:p>
            <a:endParaRPr lang="en-US" sz="1400" dirty="0"/>
          </a:p>
          <a:p>
            <a:endParaRPr lang="en-US" sz="1400" dirty="0"/>
          </a:p>
        </p:txBody>
      </p:sp>
      <p:sp>
        <p:nvSpPr>
          <p:cNvPr id="5" name="Content Placeholder 4"/>
          <p:cNvSpPr>
            <a:spLocks noGrp="1"/>
          </p:cNvSpPr>
          <p:nvPr>
            <p:ph sz="half" idx="11"/>
          </p:nvPr>
        </p:nvSpPr>
        <p:spPr/>
        <p:txBody>
          <a:bodyPr>
            <a:normAutofit/>
          </a:bodyPr>
          <a:lstStyle/>
          <a:p>
            <a:r>
              <a:rPr lang="fr-FR" sz="1600" dirty="0"/>
              <a:t>Que pensez-vous de l’administration des pellets à votre bébé?</a:t>
            </a:r>
            <a:endParaRPr lang="en-US" sz="1600" dirty="0"/>
          </a:p>
          <a:p>
            <a:pPr marL="0" indent="0">
              <a:buNone/>
            </a:pPr>
            <a:endParaRPr lang="en-US" sz="1600" dirty="0"/>
          </a:p>
        </p:txBody>
      </p:sp>
      <p:sp>
        <p:nvSpPr>
          <p:cNvPr id="6" name="Content Placeholder 5"/>
          <p:cNvSpPr>
            <a:spLocks noGrp="1"/>
          </p:cNvSpPr>
          <p:nvPr>
            <p:ph sz="half" idx="12"/>
          </p:nvPr>
        </p:nvSpPr>
        <p:spPr/>
        <p:txBody>
          <a:bodyPr>
            <a:normAutofit/>
          </a:bodyPr>
          <a:lstStyle/>
          <a:p>
            <a:pPr marL="0" lvl="0" indent="0" fontAlgn="ctr">
              <a:buNone/>
            </a:pPr>
            <a:r>
              <a:rPr lang="fr-FR" sz="1600" dirty="0"/>
              <a:t>La carte appropriée dans la section «Résolution des problèmes» en cas de doute ou de difficultés sur l’administration des pellets</a:t>
            </a:r>
            <a:endParaRPr lang="en-US" sz="1600" dirty="0"/>
          </a:p>
          <a:p>
            <a:endParaRPr lang="en-US" sz="1600" dirty="0"/>
          </a:p>
        </p:txBody>
      </p:sp>
      <p:pic>
        <p:nvPicPr>
          <p:cNvPr id="7" name="Picture 6" descr="A picture containing object&#10;&#10;Description automatically generated">
            <a:extLst>
              <a:ext uri="{FF2B5EF4-FFF2-40B4-BE49-F238E27FC236}">
                <a16:creationId xmlns:a16="http://schemas.microsoft.com/office/drawing/2014/main" id="{630E0959-CACA-4B5C-B6AE-E48778411E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04723" y="3899280"/>
            <a:ext cx="496899" cy="496899"/>
          </a:xfrm>
          <a:prstGeom prst="rect">
            <a:avLst/>
          </a:prstGeom>
        </p:spPr>
      </p:pic>
      <p:sp>
        <p:nvSpPr>
          <p:cNvPr id="10"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11"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12" name="Title 2">
            <a:extLst>
              <a:ext uri="{FF2B5EF4-FFF2-40B4-BE49-F238E27FC236}">
                <a16:creationId xmlns:a16="http://schemas.microsoft.com/office/drawing/2014/main" id="{2745AD28-558F-4479-AFA3-C9537E84D4E6}"/>
              </a:ext>
            </a:extLst>
          </p:cNvPr>
          <p:cNvSpPr txBox="1">
            <a:spLocks/>
          </p:cNvSpPr>
          <p:nvPr/>
        </p:nvSpPr>
        <p:spPr>
          <a:xfrm>
            <a:off x="7772448"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3" name="Title 2">
            <a:extLst>
              <a:ext uri="{FF2B5EF4-FFF2-40B4-BE49-F238E27FC236}">
                <a16:creationId xmlns:a16="http://schemas.microsoft.com/office/drawing/2014/main" id="{91BE5B31-7C95-446D-B912-AF808808661D}"/>
              </a:ext>
            </a:extLst>
          </p:cNvPr>
          <p:cNvSpPr txBox="1">
            <a:spLocks/>
          </p:cNvSpPr>
          <p:nvPr/>
        </p:nvSpPr>
        <p:spPr>
          <a:xfrm>
            <a:off x="7772448"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Allez</a:t>
            </a:r>
            <a:r>
              <a:rPr lang="en-US" sz="1600" dirty="0"/>
              <a:t> à</a:t>
            </a:r>
          </a:p>
        </p:txBody>
      </p:sp>
      <p:pic>
        <p:nvPicPr>
          <p:cNvPr id="14" name="Picture 13"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030" y="1374201"/>
            <a:ext cx="453712" cy="453712"/>
          </a:xfrm>
          <a:prstGeom prst="rect">
            <a:avLst/>
          </a:prstGeom>
        </p:spPr>
      </p:pic>
      <p:pic>
        <p:nvPicPr>
          <p:cNvPr id="15" name="Picture 14"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9791" y="1374201"/>
            <a:ext cx="453712" cy="453712"/>
          </a:xfrm>
          <a:prstGeom prst="rect">
            <a:avLst/>
          </a:prstGeom>
        </p:spPr>
      </p:pic>
      <p:pic>
        <p:nvPicPr>
          <p:cNvPr id="16" name="Picture 15">
            <a:extLst>
              <a:ext uri="{FF2B5EF4-FFF2-40B4-BE49-F238E27FC236}">
                <a16:creationId xmlns:a16="http://schemas.microsoft.com/office/drawing/2014/main" id="{25E449DC-45FC-4713-9580-55AA4E848F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63999" y="1149893"/>
            <a:ext cx="842009" cy="842009"/>
          </a:xfrm>
          <a:prstGeom prst="rect">
            <a:avLst/>
          </a:prstGeom>
        </p:spPr>
      </p:pic>
      <p:sp>
        <p:nvSpPr>
          <p:cNvPr id="17" name="Rectangle 16">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260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153617" y="1955304"/>
            <a:ext cx="3801751" cy="4695945"/>
          </a:xfrm>
        </p:spPr>
        <p:txBody>
          <a:bodyPr>
            <a:normAutofit lnSpcReduction="10000"/>
          </a:bodyPr>
          <a:lstStyle/>
          <a:p>
            <a:r>
              <a:rPr lang="fr-FR" dirty="0"/>
              <a:t>Les pellets peuvent être mélangés avec des aliments de consistance molle</a:t>
            </a:r>
          </a:p>
          <a:p>
            <a:r>
              <a:rPr lang="fr-FR" dirty="0"/>
              <a:t>Certains aliments que vous pouvez utiliser sont le yaourt, la bouillie, la purée de fruits, le </a:t>
            </a:r>
            <a:r>
              <a:rPr lang="fr-FR" dirty="0" err="1"/>
              <a:t>fufu</a:t>
            </a:r>
            <a:r>
              <a:rPr lang="fr-FR" dirty="0"/>
              <a:t> ou tout autre aliment semi-liquide ou liquide que votre enfant aime manger.</a:t>
            </a:r>
          </a:p>
          <a:p>
            <a:r>
              <a:rPr lang="fr-FR" dirty="0"/>
              <a:t>Votre enfant doit pouvoir </a:t>
            </a:r>
            <a:r>
              <a:rPr lang="fr-FR" dirty="0">
                <a:solidFill>
                  <a:schemeClr val="tx1"/>
                </a:solidFill>
              </a:rPr>
              <a:t>avaler cette nourriture sans </a:t>
            </a:r>
            <a:r>
              <a:rPr lang="fr-FR" dirty="0"/>
              <a:t>avoir à mâcher</a:t>
            </a:r>
            <a:endParaRPr lang="en-US" dirty="0"/>
          </a:p>
          <a:p>
            <a:r>
              <a:rPr lang="en-US" dirty="0"/>
              <a:t>La </a:t>
            </a:r>
            <a:r>
              <a:rPr lang="en-US" dirty="0" err="1"/>
              <a:t>nouriture</a:t>
            </a:r>
            <a:r>
              <a:rPr lang="en-US" dirty="0"/>
              <a:t> </a:t>
            </a:r>
            <a:r>
              <a:rPr lang="en-US" dirty="0" err="1"/>
              <a:t>devrait</a:t>
            </a:r>
            <a:r>
              <a:rPr lang="en-US" dirty="0"/>
              <a:t> </a:t>
            </a:r>
            <a:r>
              <a:rPr lang="en-US" dirty="0" err="1"/>
              <a:t>être</a:t>
            </a:r>
            <a:r>
              <a:rPr lang="en-US" dirty="0"/>
              <a:t> à </a:t>
            </a:r>
            <a:r>
              <a:rPr lang="en-US" dirty="0" err="1"/>
              <a:t>une</a:t>
            </a:r>
            <a:r>
              <a:rPr lang="en-US" dirty="0"/>
              <a:t> temperature </a:t>
            </a:r>
            <a:r>
              <a:rPr lang="en-US" dirty="0" err="1"/>
              <a:t>ambiante</a:t>
            </a:r>
            <a:r>
              <a:rPr lang="en-US" dirty="0"/>
              <a:t>, </a:t>
            </a:r>
            <a:r>
              <a:rPr lang="en-US" dirty="0" err="1"/>
              <a:t>mais</a:t>
            </a:r>
            <a:r>
              <a:rPr lang="en-US" dirty="0"/>
              <a:t> pas </a:t>
            </a:r>
            <a:r>
              <a:rPr lang="en-US" dirty="0" err="1"/>
              <a:t>chaud</a:t>
            </a:r>
            <a:endParaRPr lang="en-US" dirty="0"/>
          </a:p>
          <a:p>
            <a:endParaRPr lang="en-US" dirty="0"/>
          </a:p>
        </p:txBody>
      </p:sp>
      <p:sp>
        <p:nvSpPr>
          <p:cNvPr id="3" name="Title 2"/>
          <p:cNvSpPr>
            <a:spLocks noGrp="1"/>
          </p:cNvSpPr>
          <p:nvPr>
            <p:ph type="title"/>
          </p:nvPr>
        </p:nvSpPr>
        <p:spPr/>
        <p:txBody>
          <a:bodyPr/>
          <a:lstStyle/>
          <a:p>
            <a:r>
              <a:rPr lang="fr-FR" dirty="0"/>
              <a:t>Nourrissons et enfants&gt; 6 mois: les granulés LPV/r peuvent être administrés avec des aliments de </a:t>
            </a:r>
            <a:r>
              <a:rPr lang="fr-FR" dirty="0" err="1"/>
              <a:t>consistence</a:t>
            </a:r>
            <a:r>
              <a:rPr lang="fr-FR" dirty="0"/>
              <a:t> molle</a:t>
            </a:r>
            <a:endParaRPr lang="en-US" b="0" dirty="0"/>
          </a:p>
        </p:txBody>
      </p:sp>
      <p:pic>
        <p:nvPicPr>
          <p:cNvPr id="4" name="Picture 3">
            <a:extLst>
              <a:ext uri="{FF2B5EF4-FFF2-40B4-BE49-F238E27FC236}">
                <a16:creationId xmlns:a16="http://schemas.microsoft.com/office/drawing/2014/main" id="{5A9E9631-51DF-4652-A39A-EDA2F4E5E85D}"/>
              </a:ext>
            </a:extLst>
          </p:cNvPr>
          <p:cNvPicPr>
            <a:picLocks noChangeAspect="1"/>
          </p:cNvPicPr>
          <p:nvPr/>
        </p:nvPicPr>
        <p:blipFill>
          <a:blip r:embed="rId2"/>
          <a:stretch>
            <a:fillRect/>
          </a:stretch>
        </p:blipFill>
        <p:spPr>
          <a:xfrm>
            <a:off x="458671" y="2293213"/>
            <a:ext cx="5388568" cy="2445449"/>
          </a:xfrm>
          <a:prstGeom prst="rect">
            <a:avLst/>
          </a:prstGeom>
        </p:spPr>
      </p:pic>
    </p:spTree>
    <p:extLst>
      <p:ext uri="{BB962C8B-B14F-4D97-AF65-F5344CB8AC3E}">
        <p14:creationId xmlns:p14="http://schemas.microsoft.com/office/powerpoint/2010/main" val="1301692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85196" y="1955303"/>
            <a:ext cx="3015520" cy="3701577"/>
          </a:xfrm>
        </p:spPr>
        <p:txBody>
          <a:bodyPr>
            <a:noAutofit/>
          </a:bodyPr>
          <a:lstStyle/>
          <a:p>
            <a:pPr marL="285750" indent="-285750" fontAlgn="ctr"/>
            <a:r>
              <a:rPr lang="fr-FR" sz="1600" dirty="0"/>
              <a:t>Les pellets peuvent être mélangés avec des aliments de consistance molle.</a:t>
            </a:r>
          </a:p>
          <a:p>
            <a:pPr marL="285750" indent="-285750" fontAlgn="ctr"/>
            <a:r>
              <a:rPr lang="fr-FR" sz="1600" dirty="0"/>
              <a:t>Votre enfant doit pouvoir avaler la nourriture facilement sans avoir à mâcher.</a:t>
            </a:r>
          </a:p>
          <a:p>
            <a:pPr marL="285750" indent="-285750" fontAlgn="ctr"/>
            <a:r>
              <a:rPr lang="fr-FR" sz="1600" dirty="0"/>
              <a:t>Certains aliments que vous pouvez utiliser sont le </a:t>
            </a:r>
            <a:r>
              <a:rPr lang="fr-FR" sz="1600" dirty="0" err="1"/>
              <a:t>fufu</a:t>
            </a:r>
            <a:r>
              <a:rPr lang="fr-FR" sz="1600" dirty="0"/>
              <a:t>, la bouillie, la purée de fruits</a:t>
            </a:r>
          </a:p>
          <a:p>
            <a:pPr marL="285750" indent="-285750" fontAlgn="ctr"/>
            <a:r>
              <a:rPr lang="fr-FR" sz="1600" dirty="0"/>
              <a:t>La nourriture doit être prête au moment où vous allez donner des antirétroviraux à votre enfant.</a:t>
            </a:r>
            <a:endParaRPr lang="en-US" sz="1600" dirty="0"/>
          </a:p>
        </p:txBody>
      </p:sp>
      <p:sp>
        <p:nvSpPr>
          <p:cNvPr id="3" name="Title 2"/>
          <p:cNvSpPr>
            <a:spLocks noGrp="1"/>
          </p:cNvSpPr>
          <p:nvPr>
            <p:ph type="title"/>
          </p:nvPr>
        </p:nvSpPr>
        <p:spPr>
          <a:xfrm>
            <a:off x="539436" y="15531"/>
            <a:ext cx="9189077" cy="1036750"/>
          </a:xfrm>
        </p:spPr>
        <p:txBody>
          <a:bodyPr/>
          <a:lstStyle/>
          <a:p>
            <a:r>
              <a:rPr lang="fr-FR" dirty="0"/>
              <a:t>Nourrissons et enfants&gt; 6 mois: les granulés LPV/r peuvent être administrés avec des aliments de </a:t>
            </a:r>
            <a:r>
              <a:rPr lang="fr-FR" dirty="0" err="1"/>
              <a:t>consistence</a:t>
            </a:r>
            <a:r>
              <a:rPr lang="fr-FR" dirty="0"/>
              <a:t> molle</a:t>
            </a:r>
            <a:endParaRPr lang="en-US" b="0" dirty="0"/>
          </a:p>
        </p:txBody>
      </p:sp>
      <p:sp>
        <p:nvSpPr>
          <p:cNvPr id="4" name="Content Placeholder 3"/>
          <p:cNvSpPr>
            <a:spLocks noGrp="1"/>
          </p:cNvSpPr>
          <p:nvPr>
            <p:ph sz="half" idx="10"/>
          </p:nvPr>
        </p:nvSpPr>
        <p:spPr/>
        <p:txBody>
          <a:bodyPr>
            <a:normAutofit/>
          </a:bodyPr>
          <a:lstStyle/>
          <a:p>
            <a:r>
              <a:rPr lang="fr-FR" sz="1600" dirty="0"/>
              <a:t>Quels sont les aliments de consistance molle que votre enfant aime</a:t>
            </a:r>
            <a:endParaRPr lang="en-US" sz="1600" dirty="0"/>
          </a:p>
        </p:txBody>
      </p:sp>
      <p:sp>
        <p:nvSpPr>
          <p:cNvPr id="5" name="Content Placeholder 4"/>
          <p:cNvSpPr>
            <a:spLocks noGrp="1"/>
          </p:cNvSpPr>
          <p:nvPr>
            <p:ph sz="half" idx="11"/>
          </p:nvPr>
        </p:nvSpPr>
        <p:spPr>
          <a:xfrm>
            <a:off x="7159827" y="1955304"/>
            <a:ext cx="2992082" cy="3267625"/>
          </a:xfrm>
        </p:spPr>
        <p:txBody>
          <a:bodyPr>
            <a:normAutofit/>
          </a:bodyPr>
          <a:lstStyle/>
          <a:p>
            <a:pPr marL="285750" indent="-285750" fontAlgn="ctr"/>
            <a:r>
              <a:rPr lang="fr-FR" sz="1600" dirty="0"/>
              <a:t>La quantité de pellets doit être mélangé avec n'importe quel aliment que l'enfant mangera sans mâcher</a:t>
            </a:r>
          </a:p>
          <a:p>
            <a:pPr marL="285750" indent="-285750" fontAlgn="ctr"/>
            <a:r>
              <a:rPr lang="fr-FR" sz="1600" dirty="0"/>
              <a:t>Il n'est pas nécessaire que ce soit la même nourriture à chaque fois.</a:t>
            </a:r>
          </a:p>
          <a:p>
            <a:pPr marL="285750" indent="-285750" fontAlgn="ctr"/>
            <a:r>
              <a:rPr lang="fr-FR" sz="1600" dirty="0"/>
              <a:t>C'est utile si c'est quelque chose que l'enfant aime manger.</a:t>
            </a:r>
            <a:endParaRPr lang="en-US" sz="1600" dirty="0"/>
          </a:p>
          <a:p>
            <a:endParaRPr lang="en-US" sz="1600" dirty="0"/>
          </a:p>
        </p:txBody>
      </p:sp>
      <p:sp>
        <p:nvSpPr>
          <p:cNvPr id="6"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sp>
        <p:nvSpPr>
          <p:cNvPr id="7"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fontScale="925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8" name="Title 2">
            <a:extLst>
              <a:ext uri="{FF2B5EF4-FFF2-40B4-BE49-F238E27FC236}">
                <a16:creationId xmlns:a16="http://schemas.microsoft.com/office/drawing/2014/main" id="{2745AD28-558F-4479-AFA3-C9537E84D4E6}"/>
              </a:ext>
            </a:extLst>
          </p:cNvPr>
          <p:cNvSpPr txBox="1">
            <a:spLocks/>
          </p:cNvSpPr>
          <p:nvPr/>
        </p:nvSpPr>
        <p:spPr>
          <a:xfrm>
            <a:off x="7772448"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pic>
        <p:nvPicPr>
          <p:cNvPr id="9" name="Picture 8"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53674" y="1374201"/>
            <a:ext cx="453712" cy="453712"/>
          </a:xfrm>
          <a:prstGeom prst="rect">
            <a:avLst/>
          </a:prstGeom>
        </p:spPr>
      </p:pic>
      <p:pic>
        <p:nvPicPr>
          <p:cNvPr id="10" name="Picture 9">
            <a:extLst>
              <a:ext uri="{FF2B5EF4-FFF2-40B4-BE49-F238E27FC236}">
                <a16:creationId xmlns:a16="http://schemas.microsoft.com/office/drawing/2014/main" id="{25E449DC-45FC-4713-9580-55AA4E848F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58643" y="1149893"/>
            <a:ext cx="842009" cy="842009"/>
          </a:xfrm>
          <a:prstGeom prst="rect">
            <a:avLst/>
          </a:prstGeom>
        </p:spPr>
      </p:pic>
      <p:pic>
        <p:nvPicPr>
          <p:cNvPr id="11" name="Picture 10" descr="A close up of a logo&#10;&#10;Description automatically generated">
            <a:extLst>
              <a:ext uri="{FF2B5EF4-FFF2-40B4-BE49-F238E27FC236}">
                <a16:creationId xmlns:a16="http://schemas.microsoft.com/office/drawing/2014/main" id="{2F7EA8D1-43BC-4957-B7D6-7B3938EA17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
        <p:nvSpPr>
          <p:cNvPr id="12" name="Rectangle 11">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90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899157" y="2762625"/>
            <a:ext cx="4611050" cy="4423307"/>
          </a:xfrm>
        </p:spPr>
        <p:txBody>
          <a:bodyPr/>
          <a:lstStyle/>
          <a:p>
            <a:r>
              <a:rPr lang="fr-FR" dirty="0"/>
              <a:t>Mettez une petite quantité de nourriture dans une tasse ou un bol propre</a:t>
            </a:r>
          </a:p>
          <a:p>
            <a:r>
              <a:rPr lang="fr-FR" dirty="0"/>
              <a:t>Mettez une petite quantité de nourriture sur la cuillère</a:t>
            </a:r>
            <a:endParaRPr lang="en-US" dirty="0"/>
          </a:p>
          <a:p>
            <a:pPr marL="0" indent="0">
              <a:buNone/>
            </a:pPr>
            <a:endParaRPr lang="en-US" dirty="0"/>
          </a:p>
        </p:txBody>
      </p:sp>
      <p:sp>
        <p:nvSpPr>
          <p:cNvPr id="3" name="Title 2"/>
          <p:cNvSpPr>
            <a:spLocks noGrp="1"/>
          </p:cNvSpPr>
          <p:nvPr>
            <p:ph type="title"/>
          </p:nvPr>
        </p:nvSpPr>
        <p:spPr/>
        <p:txBody>
          <a:bodyPr/>
          <a:lstStyle/>
          <a:p>
            <a:r>
              <a:rPr lang="en-US" dirty="0" err="1"/>
              <a:t>Nourrissons</a:t>
            </a:r>
            <a:r>
              <a:rPr lang="en-US" dirty="0"/>
              <a:t> et petits enfants &gt;6 </a:t>
            </a:r>
            <a:r>
              <a:rPr lang="en-US" dirty="0" err="1"/>
              <a:t>mois</a:t>
            </a:r>
            <a:r>
              <a:rPr lang="en-US" dirty="0"/>
              <a:t>: </a:t>
            </a:r>
            <a:r>
              <a:rPr lang="en-US" dirty="0" err="1"/>
              <a:t>Administrer</a:t>
            </a:r>
            <a:r>
              <a:rPr lang="en-US" dirty="0"/>
              <a:t> le LPV/r pellets avec des aliments de consistence </a:t>
            </a:r>
            <a:r>
              <a:rPr lang="en-US" dirty="0" err="1"/>
              <a:t>molle</a:t>
            </a:r>
            <a:endParaRPr lang="en-US" b="0" dirty="0"/>
          </a:p>
        </p:txBody>
      </p:sp>
      <p:pic>
        <p:nvPicPr>
          <p:cNvPr id="4" name="Picture 3">
            <a:extLst>
              <a:ext uri="{FF2B5EF4-FFF2-40B4-BE49-F238E27FC236}">
                <a16:creationId xmlns:a16="http://schemas.microsoft.com/office/drawing/2014/main" id="{CA011AA6-CBD8-43FD-BA80-14536FF5369D}"/>
              </a:ext>
            </a:extLst>
          </p:cNvPr>
          <p:cNvPicPr>
            <a:picLocks noChangeAspect="1"/>
          </p:cNvPicPr>
          <p:nvPr/>
        </p:nvPicPr>
        <p:blipFill>
          <a:blip r:embed="rId2"/>
          <a:stretch>
            <a:fillRect/>
          </a:stretch>
        </p:blipFill>
        <p:spPr>
          <a:xfrm>
            <a:off x="1544616" y="1425413"/>
            <a:ext cx="2844508" cy="2053178"/>
          </a:xfrm>
          <a:prstGeom prst="rect">
            <a:avLst/>
          </a:prstGeom>
        </p:spPr>
      </p:pic>
      <p:pic>
        <p:nvPicPr>
          <p:cNvPr id="5" name="Picture 4">
            <a:extLst>
              <a:ext uri="{FF2B5EF4-FFF2-40B4-BE49-F238E27FC236}">
                <a16:creationId xmlns:a16="http://schemas.microsoft.com/office/drawing/2014/main" id="{6648417D-ECA2-4E41-9C44-151BB627F4C7}"/>
              </a:ext>
            </a:extLst>
          </p:cNvPr>
          <p:cNvPicPr>
            <a:picLocks noChangeAspect="1"/>
          </p:cNvPicPr>
          <p:nvPr/>
        </p:nvPicPr>
        <p:blipFill>
          <a:blip r:embed="rId3"/>
          <a:stretch>
            <a:fillRect/>
          </a:stretch>
        </p:blipFill>
        <p:spPr>
          <a:xfrm>
            <a:off x="1544616" y="3954380"/>
            <a:ext cx="2706518" cy="2203878"/>
          </a:xfrm>
          <a:prstGeom prst="rect">
            <a:avLst/>
          </a:prstGeom>
        </p:spPr>
      </p:pic>
    </p:spTree>
    <p:extLst>
      <p:ext uri="{BB962C8B-B14F-4D97-AF65-F5344CB8AC3E}">
        <p14:creationId xmlns:p14="http://schemas.microsoft.com/office/powerpoint/2010/main" val="50144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lnSpcReduction="20000"/>
          </a:bodyPr>
          <a:lstStyle/>
          <a:p>
            <a:pPr marL="285750" indent="-285750"/>
            <a:r>
              <a:rPr lang="fr-FR" sz="1600" dirty="0"/>
              <a:t>Mettez une petite quantité de nourriture sur la cuillère propre.</a:t>
            </a:r>
            <a:endParaRPr lang="en-US" sz="1600" dirty="0"/>
          </a:p>
          <a:p>
            <a:pPr marL="285750" indent="-285750"/>
            <a:r>
              <a:rPr lang="fr-FR" sz="1600" dirty="0"/>
              <a:t>Mettez une petite quantité de nourriture dans une tasse ou un bol propre</a:t>
            </a:r>
          </a:p>
          <a:p>
            <a:pPr marL="0" indent="0">
              <a:buNone/>
            </a:pPr>
            <a:r>
              <a:rPr lang="en-US" sz="1600" dirty="0"/>
              <a:t>.</a:t>
            </a:r>
          </a:p>
          <a:p>
            <a:endParaRPr lang="en-US" sz="1600" dirty="0"/>
          </a:p>
        </p:txBody>
      </p:sp>
      <p:sp>
        <p:nvSpPr>
          <p:cNvPr id="3" name="Title 2"/>
          <p:cNvSpPr>
            <a:spLocks noGrp="1"/>
          </p:cNvSpPr>
          <p:nvPr>
            <p:ph type="title"/>
          </p:nvPr>
        </p:nvSpPr>
        <p:spPr/>
        <p:txBody>
          <a:bodyPr/>
          <a:lstStyle/>
          <a:p>
            <a:r>
              <a:rPr lang="fr-FR" dirty="0"/>
              <a:t>Nourrissons et petits enfants &gt;6 mois: Administrer le LPV/r pellets avec des aliments de </a:t>
            </a:r>
            <a:r>
              <a:rPr lang="fr-FR" dirty="0" err="1"/>
              <a:t>consistence</a:t>
            </a:r>
            <a:r>
              <a:rPr lang="fr-FR" dirty="0"/>
              <a:t> molle</a:t>
            </a:r>
            <a:endParaRPr lang="en-US" dirty="0"/>
          </a:p>
        </p:txBody>
      </p:sp>
      <p:sp>
        <p:nvSpPr>
          <p:cNvPr id="4" name="Content Placeholder 3"/>
          <p:cNvSpPr>
            <a:spLocks noGrp="1"/>
          </p:cNvSpPr>
          <p:nvPr>
            <p:ph sz="half" idx="10"/>
          </p:nvPr>
        </p:nvSpPr>
        <p:spPr/>
        <p:txBody>
          <a:bodyPr>
            <a:normAutofit/>
          </a:bodyPr>
          <a:lstStyle/>
          <a:p>
            <a:pPr marL="0" indent="0" fontAlgn="ctr">
              <a:buNone/>
            </a:pPr>
            <a:r>
              <a:rPr lang="fr-FR" sz="1600" dirty="0"/>
              <a:t>Il est important de donner avec les pellets une quantité de nourriture que votre enfant finira complètement.</a:t>
            </a:r>
            <a:endParaRPr lang="en-US" sz="1600" dirty="0"/>
          </a:p>
          <a:p>
            <a:endParaRPr lang="en-US" sz="1600" dirty="0"/>
          </a:p>
        </p:txBody>
      </p:sp>
      <p:sp>
        <p:nvSpPr>
          <p:cNvPr id="5" name="Content Placeholder 4"/>
          <p:cNvSpPr>
            <a:spLocks noGrp="1"/>
          </p:cNvSpPr>
          <p:nvPr>
            <p:ph sz="half" idx="11"/>
          </p:nvPr>
        </p:nvSpPr>
        <p:spPr/>
        <p:txBody>
          <a:bodyPr>
            <a:normAutofit/>
          </a:bodyPr>
          <a:lstStyle/>
          <a:p>
            <a:r>
              <a:rPr lang="fr-FR" sz="1600" dirty="0"/>
              <a:t>Que pensez-vous qu'il peut arriver si vous donnez les pellets dans une grande quantité de nourriture?</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6" name="Content Placeholder 5"/>
          <p:cNvSpPr>
            <a:spLocks noGrp="1"/>
          </p:cNvSpPr>
          <p:nvPr>
            <p:ph sz="half" idx="12"/>
          </p:nvPr>
        </p:nvSpPr>
        <p:spPr/>
        <p:txBody>
          <a:bodyPr>
            <a:normAutofit/>
          </a:bodyPr>
          <a:lstStyle/>
          <a:p>
            <a:pPr fontAlgn="ctr"/>
            <a:r>
              <a:rPr lang="fr-FR" sz="1600" dirty="0"/>
              <a:t>Que pensez-vous qu'il puisse arriver si vous donnez les pellets dans une grande quantité de nourriture?</a:t>
            </a:r>
            <a:endParaRPr lang="en-US" sz="1600" dirty="0"/>
          </a:p>
          <a:p>
            <a:endParaRPr lang="en-US" sz="1600" dirty="0"/>
          </a:p>
        </p:txBody>
      </p:sp>
      <p:sp>
        <p:nvSpPr>
          <p:cNvPr id="7"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8"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9" name="Title 2">
            <a:extLst>
              <a:ext uri="{FF2B5EF4-FFF2-40B4-BE49-F238E27FC236}">
                <a16:creationId xmlns:a16="http://schemas.microsoft.com/office/drawing/2014/main" id="{2745AD28-558F-4479-AFA3-C9537E84D4E6}"/>
              </a:ext>
            </a:extLst>
          </p:cNvPr>
          <p:cNvSpPr txBox="1">
            <a:spLocks/>
          </p:cNvSpPr>
          <p:nvPr/>
        </p:nvSpPr>
        <p:spPr>
          <a:xfrm>
            <a:off x="7772448"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0" name="Title 2">
            <a:extLst>
              <a:ext uri="{FF2B5EF4-FFF2-40B4-BE49-F238E27FC236}">
                <a16:creationId xmlns:a16="http://schemas.microsoft.com/office/drawing/2014/main" id="{91BE5B31-7C95-446D-B912-AF808808661D}"/>
              </a:ext>
            </a:extLst>
          </p:cNvPr>
          <p:cNvSpPr txBox="1">
            <a:spLocks/>
          </p:cNvSpPr>
          <p:nvPr/>
        </p:nvSpPr>
        <p:spPr>
          <a:xfrm>
            <a:off x="7772448"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pic>
        <p:nvPicPr>
          <p:cNvPr id="11" name="Picture 10"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69791" y="1374201"/>
            <a:ext cx="453712" cy="453712"/>
          </a:xfrm>
          <a:prstGeom prst="rect">
            <a:avLst/>
          </a:prstGeom>
        </p:spPr>
      </p:pic>
      <p:pic>
        <p:nvPicPr>
          <p:cNvPr id="12" name="Picture 11">
            <a:extLst>
              <a:ext uri="{FF2B5EF4-FFF2-40B4-BE49-F238E27FC236}">
                <a16:creationId xmlns:a16="http://schemas.microsoft.com/office/drawing/2014/main" id="{25E449DC-45FC-4713-9580-55AA4E848F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3999" y="1149893"/>
            <a:ext cx="842009" cy="8420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2F7EA8D1-43BC-4957-B7D6-7B3938EA17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4" name="Picture 13">
            <a:extLst>
              <a:ext uri="{FF2B5EF4-FFF2-40B4-BE49-F238E27FC236}">
                <a16:creationId xmlns:a16="http://schemas.microsoft.com/office/drawing/2014/main" id="{25E449DC-45FC-4713-9580-55AA4E848F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58643" y="3703030"/>
            <a:ext cx="842009" cy="842009"/>
          </a:xfrm>
          <a:prstGeom prst="rect">
            <a:avLst/>
          </a:prstGeom>
        </p:spPr>
      </p:pic>
      <p:sp>
        <p:nvSpPr>
          <p:cNvPr id="15" name="Rectangle 14">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897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Nourrissons et enfants&gt; 6 mois: se préparer à administrer les pellets</a:t>
            </a:r>
            <a:endParaRPr lang="en-US" b="0" dirty="0"/>
          </a:p>
        </p:txBody>
      </p:sp>
      <p:pic>
        <p:nvPicPr>
          <p:cNvPr id="4" name="Picture 3">
            <a:extLst>
              <a:ext uri="{FF2B5EF4-FFF2-40B4-BE49-F238E27FC236}">
                <a16:creationId xmlns:a16="http://schemas.microsoft.com/office/drawing/2014/main" id="{3BB1777D-0FC4-4C7C-8A91-061D6D50562F}"/>
              </a:ext>
            </a:extLst>
          </p:cNvPr>
          <p:cNvPicPr>
            <a:picLocks noChangeAspect="1"/>
          </p:cNvPicPr>
          <p:nvPr/>
        </p:nvPicPr>
        <p:blipFill>
          <a:blip r:embed="rId2"/>
          <a:stretch>
            <a:fillRect/>
          </a:stretch>
        </p:blipFill>
        <p:spPr>
          <a:xfrm>
            <a:off x="8020963" y="1427956"/>
            <a:ext cx="2290583" cy="2247364"/>
          </a:xfrm>
          <a:prstGeom prst="rect">
            <a:avLst/>
          </a:prstGeom>
        </p:spPr>
      </p:pic>
      <p:pic>
        <p:nvPicPr>
          <p:cNvPr id="5" name="Picture 4">
            <a:extLst>
              <a:ext uri="{FF2B5EF4-FFF2-40B4-BE49-F238E27FC236}">
                <a16:creationId xmlns:a16="http://schemas.microsoft.com/office/drawing/2014/main" id="{848217D8-4480-488B-A7BF-06754824A8BE}"/>
              </a:ext>
            </a:extLst>
          </p:cNvPr>
          <p:cNvPicPr>
            <a:picLocks noChangeAspect="1"/>
          </p:cNvPicPr>
          <p:nvPr/>
        </p:nvPicPr>
        <p:blipFill>
          <a:blip r:embed="rId3"/>
          <a:stretch>
            <a:fillRect/>
          </a:stretch>
        </p:blipFill>
        <p:spPr>
          <a:xfrm>
            <a:off x="3720040" y="1454142"/>
            <a:ext cx="3274397" cy="3373622"/>
          </a:xfrm>
          <a:prstGeom prst="rect">
            <a:avLst/>
          </a:prstGeom>
        </p:spPr>
      </p:pic>
      <p:sp>
        <p:nvSpPr>
          <p:cNvPr id="2" name="Content Placeholder 1"/>
          <p:cNvSpPr>
            <a:spLocks noGrp="1"/>
          </p:cNvSpPr>
          <p:nvPr>
            <p:ph sz="half" idx="2"/>
          </p:nvPr>
        </p:nvSpPr>
        <p:spPr>
          <a:xfrm>
            <a:off x="3456501" y="4894098"/>
            <a:ext cx="4399181" cy="1789296"/>
          </a:xfrm>
        </p:spPr>
        <p:txBody>
          <a:bodyPr>
            <a:normAutofit lnSpcReduction="10000"/>
          </a:bodyPr>
          <a:lstStyle/>
          <a:p>
            <a:r>
              <a:rPr lang="fr-FR" dirty="0"/>
              <a:t>Les pellets resteront dans la moitié inférieure de la capsule</a:t>
            </a:r>
          </a:p>
          <a:p>
            <a:r>
              <a:rPr lang="fr-FR" dirty="0"/>
              <a:t>Faites-le au dessus d’une assiette propre au cas où des granules se renversaient de la capsule.</a:t>
            </a:r>
            <a:endParaRPr lang="en-US" dirty="0"/>
          </a:p>
          <a:p>
            <a:endParaRPr lang="en-US" dirty="0"/>
          </a:p>
        </p:txBody>
      </p:sp>
      <p:sp>
        <p:nvSpPr>
          <p:cNvPr id="7" name="Content Placeholder 1"/>
          <p:cNvSpPr txBox="1">
            <a:spLocks/>
          </p:cNvSpPr>
          <p:nvPr/>
        </p:nvSpPr>
        <p:spPr>
          <a:xfrm>
            <a:off x="230958" y="4894098"/>
            <a:ext cx="2911316" cy="1951128"/>
          </a:xfrm>
          <a:prstGeom prst="rect">
            <a:avLst/>
          </a:prstGeom>
        </p:spPr>
        <p:txBody>
          <a:bodyPr vert="horz" lIns="91440" tIns="45720" rIns="91440" bIns="45720" rtlCol="0">
            <a:normAutofit/>
          </a:bodyPr>
          <a:lstStyle>
            <a:lvl1pPr marL="252100" indent="-252100" algn="l" defTabSz="1008400" rtl="0" eaLnBrk="1" latinLnBrk="0" hangingPunct="1">
              <a:lnSpc>
                <a:spcPct val="90000"/>
              </a:lnSpc>
              <a:spcBef>
                <a:spcPts val="1103"/>
              </a:spcBef>
              <a:buFont typeface="Arial" panose="020B0604020202020204" pitchFamily="34" charset="0"/>
              <a:buChar char="•"/>
              <a:defRPr sz="2000" b="1" kern="1200">
                <a:solidFill>
                  <a:srgbClr val="093552"/>
                </a:solidFill>
                <a:latin typeface="Arial" panose="020B0604020202020204" pitchFamily="34" charset="0"/>
                <a:ea typeface="+mn-ea"/>
                <a:cs typeface="Arial" panose="020B0604020202020204" pitchFamily="34" charset="0"/>
              </a:defRPr>
            </a:lvl1pPr>
            <a:lvl2pPr marL="756300" indent="-252100" algn="l" defTabSz="1008400" rtl="0" eaLnBrk="1" latinLnBrk="0" hangingPunct="1">
              <a:lnSpc>
                <a:spcPct val="90000"/>
              </a:lnSpc>
              <a:spcBef>
                <a:spcPts val="551"/>
              </a:spcBef>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2pPr>
            <a:lvl3pPr marL="1260500" indent="-252100" algn="l" defTabSz="1008400" rtl="0" eaLnBrk="1" latinLnBrk="0" hangingPunct="1">
              <a:lnSpc>
                <a:spcPct val="90000"/>
              </a:lnSpc>
              <a:spcBef>
                <a:spcPts val="551"/>
              </a:spcBef>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3pPr>
            <a:lvl4pPr marL="1764701" indent="-252100" algn="l" defTabSz="1008400" rtl="0" eaLnBrk="1" latinLnBrk="0" hangingPunct="1">
              <a:lnSpc>
                <a:spcPct val="90000"/>
              </a:lnSpc>
              <a:spcBef>
                <a:spcPts val="551"/>
              </a:spcBef>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4pPr>
            <a:lvl5pPr marL="2268901" indent="-252100" algn="l" defTabSz="1008400" rtl="0" eaLnBrk="1" latinLnBrk="0" hangingPunct="1">
              <a:lnSpc>
                <a:spcPct val="90000"/>
              </a:lnSpc>
              <a:spcBef>
                <a:spcPts val="551"/>
              </a:spcBef>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r>
              <a:rPr lang="fr-FR" dirty="0"/>
              <a:t>En tenant la capsule avec le côté jaune vers le haut, tournez le côté jaune pour ouvrir la capsule.</a:t>
            </a:r>
          </a:p>
          <a:p>
            <a:pPr marL="0" indent="0">
              <a:buFont typeface="Arial" panose="020B0604020202020204" pitchFamily="34" charset="0"/>
              <a:buNone/>
            </a:pPr>
            <a:endParaRPr lang="en-US" dirty="0"/>
          </a:p>
          <a:p>
            <a:endParaRPr lang="en-US" dirty="0"/>
          </a:p>
        </p:txBody>
      </p:sp>
      <p:sp>
        <p:nvSpPr>
          <p:cNvPr id="8" name="Content Placeholder 1"/>
          <p:cNvSpPr txBox="1">
            <a:spLocks/>
          </p:cNvSpPr>
          <p:nvPr/>
        </p:nvSpPr>
        <p:spPr>
          <a:xfrm>
            <a:off x="7764032" y="4894098"/>
            <a:ext cx="2788767" cy="1626221"/>
          </a:xfrm>
          <a:prstGeom prst="rect">
            <a:avLst/>
          </a:prstGeom>
        </p:spPr>
        <p:txBody>
          <a:bodyPr vert="horz" lIns="91440" tIns="45720" rIns="91440" bIns="45720" rtlCol="0">
            <a:normAutofit/>
          </a:bodyPr>
          <a:lstStyle>
            <a:lvl1pPr marL="252100" indent="-252100" algn="l" defTabSz="1008400" rtl="0" eaLnBrk="1" latinLnBrk="0" hangingPunct="1">
              <a:lnSpc>
                <a:spcPct val="90000"/>
              </a:lnSpc>
              <a:spcBef>
                <a:spcPts val="1103"/>
              </a:spcBef>
              <a:buFont typeface="Arial" panose="020B0604020202020204" pitchFamily="34" charset="0"/>
              <a:buChar char="•"/>
              <a:defRPr sz="2000" b="1" kern="1200">
                <a:solidFill>
                  <a:srgbClr val="093552"/>
                </a:solidFill>
                <a:latin typeface="Arial" panose="020B0604020202020204" pitchFamily="34" charset="0"/>
                <a:ea typeface="+mn-ea"/>
                <a:cs typeface="Arial" panose="020B0604020202020204" pitchFamily="34" charset="0"/>
              </a:defRPr>
            </a:lvl1pPr>
            <a:lvl2pPr marL="756300" indent="-252100" algn="l" defTabSz="1008400" rtl="0" eaLnBrk="1" latinLnBrk="0" hangingPunct="1">
              <a:lnSpc>
                <a:spcPct val="90000"/>
              </a:lnSpc>
              <a:spcBef>
                <a:spcPts val="551"/>
              </a:spcBef>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2pPr>
            <a:lvl3pPr marL="1260500" indent="-252100" algn="l" defTabSz="1008400" rtl="0" eaLnBrk="1" latinLnBrk="0" hangingPunct="1">
              <a:lnSpc>
                <a:spcPct val="90000"/>
              </a:lnSpc>
              <a:spcBef>
                <a:spcPts val="551"/>
              </a:spcBef>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3pPr>
            <a:lvl4pPr marL="1764701" indent="-252100" algn="l" defTabSz="1008400" rtl="0" eaLnBrk="1" latinLnBrk="0" hangingPunct="1">
              <a:lnSpc>
                <a:spcPct val="90000"/>
              </a:lnSpc>
              <a:spcBef>
                <a:spcPts val="551"/>
              </a:spcBef>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4pPr>
            <a:lvl5pPr marL="2268901" indent="-252100" algn="l" defTabSz="1008400" rtl="0" eaLnBrk="1" latinLnBrk="0" hangingPunct="1">
              <a:lnSpc>
                <a:spcPct val="90000"/>
              </a:lnSpc>
              <a:spcBef>
                <a:spcPts val="551"/>
              </a:spcBef>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r>
              <a:rPr lang="fr-FR" dirty="0"/>
              <a:t>Saupoudrez les boulettes sur une petite quantité de nourriture molle</a:t>
            </a:r>
            <a:endParaRPr lang="en-US" dirty="0"/>
          </a:p>
          <a:p>
            <a:endParaRPr lang="en-US" dirty="0"/>
          </a:p>
        </p:txBody>
      </p:sp>
      <p:pic>
        <p:nvPicPr>
          <p:cNvPr id="9" name="Picture 8">
            <a:extLst>
              <a:ext uri="{FF2B5EF4-FFF2-40B4-BE49-F238E27FC236}">
                <a16:creationId xmlns:a16="http://schemas.microsoft.com/office/drawing/2014/main" id="{A945BFBB-6ABC-4ED5-B83E-EA321BB7F21E}"/>
              </a:ext>
            </a:extLst>
          </p:cNvPr>
          <p:cNvPicPr>
            <a:picLocks noChangeAspect="1"/>
          </p:cNvPicPr>
          <p:nvPr/>
        </p:nvPicPr>
        <p:blipFill>
          <a:blip r:embed="rId4"/>
          <a:stretch>
            <a:fillRect/>
          </a:stretch>
        </p:blipFill>
        <p:spPr>
          <a:xfrm>
            <a:off x="347611" y="1528877"/>
            <a:ext cx="3212886" cy="3365221"/>
          </a:xfrm>
          <a:prstGeom prst="rect">
            <a:avLst/>
          </a:prstGeom>
        </p:spPr>
      </p:pic>
      <p:sp>
        <p:nvSpPr>
          <p:cNvPr id="10" name="Arrow: Curved Up 9">
            <a:extLst>
              <a:ext uri="{FF2B5EF4-FFF2-40B4-BE49-F238E27FC236}">
                <a16:creationId xmlns:a16="http://schemas.microsoft.com/office/drawing/2014/main" id="{40A54568-39A0-4FC0-9B70-78A6612D714B}"/>
              </a:ext>
            </a:extLst>
          </p:cNvPr>
          <p:cNvSpPr/>
          <p:nvPr/>
        </p:nvSpPr>
        <p:spPr>
          <a:xfrm rot="5400000">
            <a:off x="893334" y="2291108"/>
            <a:ext cx="473373" cy="393047"/>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Up 10">
            <a:extLst>
              <a:ext uri="{FF2B5EF4-FFF2-40B4-BE49-F238E27FC236}">
                <a16:creationId xmlns:a16="http://schemas.microsoft.com/office/drawing/2014/main" id="{43E0B795-68C7-422C-82C6-516AB7D1A3C2}"/>
              </a:ext>
            </a:extLst>
          </p:cNvPr>
          <p:cNvSpPr/>
          <p:nvPr/>
        </p:nvSpPr>
        <p:spPr>
          <a:xfrm rot="16200000">
            <a:off x="1919233" y="2235542"/>
            <a:ext cx="473373" cy="393047"/>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812D196D-1B60-4E97-B769-A6076EE928B3}"/>
              </a:ext>
            </a:extLst>
          </p:cNvPr>
          <p:cNvSpPr/>
          <p:nvPr/>
        </p:nvSpPr>
        <p:spPr>
          <a:xfrm>
            <a:off x="1746602" y="2335420"/>
            <a:ext cx="234779" cy="333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E9452E0-C27D-4F07-BA1A-E67E7887A34C}"/>
              </a:ext>
            </a:extLst>
          </p:cNvPr>
          <p:cNvSpPr/>
          <p:nvPr/>
        </p:nvSpPr>
        <p:spPr>
          <a:xfrm rot="21195737">
            <a:off x="1311865" y="2339644"/>
            <a:ext cx="216363" cy="169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92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8BC300-1A50-496E-B14E-A6BC6A43CB9D}"/>
              </a:ext>
            </a:extLst>
          </p:cNvPr>
          <p:cNvSpPr/>
          <p:nvPr/>
        </p:nvSpPr>
        <p:spPr>
          <a:xfrm>
            <a:off x="0" y="7437549"/>
            <a:ext cx="10688638" cy="1253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E04978C9-A99D-418F-A584-43DCD39C5A4B}"/>
              </a:ext>
            </a:extLst>
          </p:cNvPr>
          <p:cNvSpPr txBox="1">
            <a:spLocks/>
          </p:cNvSpPr>
          <p:nvPr/>
        </p:nvSpPr>
        <p:spPr>
          <a:xfrm>
            <a:off x="610678" y="54591"/>
            <a:ext cx="8660702" cy="848697"/>
          </a:xfrm>
          <a:prstGeom prst="rect">
            <a:avLst/>
          </a:prstGeom>
        </p:spPr>
        <p:txBody>
          <a:bodyPr vert="horz" lIns="91440" tIns="45720" rIns="91440" bIns="45720" rtlCol="0" anchor="ctr">
            <a:no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fr-FR" sz="2800" dirty="0">
                <a:latin typeface="Calibri" panose="020F0502020204030204" pitchFamily="34" charset="0"/>
              </a:rPr>
              <a:t>Bonnes </a:t>
            </a:r>
            <a:r>
              <a:rPr lang="fr-FR" sz="2800" dirty="0" err="1">
                <a:latin typeface="Calibri" panose="020F0502020204030204" pitchFamily="34" charset="0"/>
              </a:rPr>
              <a:t>aptitutudes</a:t>
            </a:r>
            <a:r>
              <a:rPr lang="fr-FR" sz="2800" dirty="0">
                <a:latin typeface="Calibri" panose="020F0502020204030204" pitchFamily="34" charset="0"/>
              </a:rPr>
              <a:t> pour le conseil et la communication</a:t>
            </a:r>
            <a:endParaRPr lang="en-US" sz="2800" dirty="0">
              <a:latin typeface="Calibri" panose="020F0502020204030204" pitchFamily="34" charset="0"/>
            </a:endParaRPr>
          </a:p>
        </p:txBody>
      </p:sp>
      <p:sp>
        <p:nvSpPr>
          <p:cNvPr id="10" name="TextBox 9">
            <a:extLst>
              <a:ext uri="{FF2B5EF4-FFF2-40B4-BE49-F238E27FC236}">
                <a16:creationId xmlns:a16="http://schemas.microsoft.com/office/drawing/2014/main" id="{08A5D42A-4BEC-4C0B-AE62-CFA915A380B2}"/>
              </a:ext>
            </a:extLst>
          </p:cNvPr>
          <p:cNvSpPr txBox="1"/>
          <p:nvPr/>
        </p:nvSpPr>
        <p:spPr>
          <a:xfrm>
            <a:off x="8204580" y="2137898"/>
            <a:ext cx="2133600" cy="2062103"/>
          </a:xfrm>
          <a:prstGeom prst="rect">
            <a:avLst/>
          </a:prstGeom>
          <a:solidFill>
            <a:schemeClr val="accent3">
              <a:lumMod val="60000"/>
              <a:lumOff val="40000"/>
            </a:schemeClr>
          </a:solidFill>
        </p:spPr>
        <p:txBody>
          <a:bodyPr wrap="square" rtlCol="0" anchor="ctr">
            <a:spAutoFit/>
          </a:bodyPr>
          <a:lstStyle/>
          <a:p>
            <a:pPr defTabSz="913972"/>
            <a:r>
              <a:rPr lang="en-US" sz="3200" b="1" dirty="0">
                <a:solidFill>
                  <a:prstClr val="black"/>
                </a:solidFill>
                <a:latin typeface="Calibri" panose="020F0502020204030204" pitchFamily="34" charset="0"/>
              </a:rPr>
              <a:t>O</a:t>
            </a:r>
            <a:r>
              <a:rPr lang="en-US" sz="2200" b="1" dirty="0">
                <a:solidFill>
                  <a:prstClr val="black"/>
                </a:solidFill>
                <a:latin typeface="Calibri" panose="020F0502020204030204" pitchFamily="34" charset="0"/>
              </a:rPr>
              <a:t> </a:t>
            </a:r>
            <a:r>
              <a:rPr lang="en-US" sz="1200" dirty="0">
                <a:solidFill>
                  <a:prstClr val="black"/>
                </a:solidFill>
                <a:latin typeface="Calibri" panose="020F0502020204030204" pitchFamily="34" charset="0"/>
              </a:rPr>
              <a:t> Questions ouvertes</a:t>
            </a:r>
            <a:endParaRPr lang="en-US" sz="2200" b="1" dirty="0">
              <a:solidFill>
                <a:prstClr val="black"/>
              </a:solidFill>
              <a:latin typeface="Calibri" panose="020F0502020204030204" pitchFamily="34" charset="0"/>
            </a:endParaRPr>
          </a:p>
          <a:p>
            <a:pPr defTabSz="913972"/>
            <a:r>
              <a:rPr lang="en-US" sz="3200" b="1" dirty="0">
                <a:solidFill>
                  <a:prstClr val="black"/>
                </a:solidFill>
                <a:latin typeface="Calibri" panose="020F0502020204030204" pitchFamily="34" charset="0"/>
              </a:rPr>
              <a:t>A</a:t>
            </a:r>
            <a:r>
              <a:rPr lang="en-US" sz="2200" b="1" dirty="0">
                <a:solidFill>
                  <a:prstClr val="black"/>
                </a:solidFill>
                <a:latin typeface="Calibri" panose="020F0502020204030204" pitchFamily="34" charset="0"/>
              </a:rPr>
              <a:t>  </a:t>
            </a:r>
            <a:r>
              <a:rPr lang="en-US" sz="1200" dirty="0">
                <a:solidFill>
                  <a:prstClr val="black"/>
                </a:solidFill>
                <a:latin typeface="Calibri" panose="020F0502020204030204" pitchFamily="34" charset="0"/>
              </a:rPr>
              <a:t>Affirmation</a:t>
            </a:r>
            <a:endParaRPr lang="en-US" sz="2200" b="1" dirty="0">
              <a:solidFill>
                <a:prstClr val="black"/>
              </a:solidFill>
              <a:latin typeface="Calibri" panose="020F0502020204030204" pitchFamily="34" charset="0"/>
            </a:endParaRPr>
          </a:p>
          <a:p>
            <a:pPr defTabSz="913972"/>
            <a:r>
              <a:rPr lang="en-US" sz="3200" b="1" dirty="0">
                <a:solidFill>
                  <a:prstClr val="black"/>
                </a:solidFill>
                <a:latin typeface="Calibri" panose="020F0502020204030204" pitchFamily="34" charset="0"/>
              </a:rPr>
              <a:t>R</a:t>
            </a:r>
            <a:r>
              <a:rPr lang="en-US" sz="2200" b="1" dirty="0">
                <a:solidFill>
                  <a:prstClr val="black"/>
                </a:solidFill>
                <a:latin typeface="Calibri" panose="020F0502020204030204" pitchFamily="34" charset="0"/>
              </a:rPr>
              <a:t>  </a:t>
            </a:r>
            <a:r>
              <a:rPr lang="en-US" sz="1200" dirty="0" err="1">
                <a:solidFill>
                  <a:prstClr val="black"/>
                </a:solidFill>
                <a:latin typeface="Calibri" panose="020F0502020204030204" pitchFamily="34" charset="0"/>
              </a:rPr>
              <a:t>Ecoute</a:t>
            </a:r>
            <a:r>
              <a:rPr lang="en-US" sz="1200" dirty="0">
                <a:solidFill>
                  <a:prstClr val="black"/>
                </a:solidFill>
                <a:latin typeface="Calibri" panose="020F0502020204030204" pitchFamily="34" charset="0"/>
              </a:rPr>
              <a:t> </a:t>
            </a:r>
            <a:r>
              <a:rPr lang="en-US" sz="1200" dirty="0" err="1">
                <a:solidFill>
                  <a:prstClr val="black"/>
                </a:solidFill>
                <a:latin typeface="Calibri" panose="020F0502020204030204" pitchFamily="34" charset="0"/>
              </a:rPr>
              <a:t>réflective</a:t>
            </a:r>
            <a:endParaRPr lang="en-US" sz="2200" b="1" dirty="0">
              <a:solidFill>
                <a:prstClr val="black"/>
              </a:solidFill>
              <a:latin typeface="Calibri" panose="020F0502020204030204" pitchFamily="34" charset="0"/>
            </a:endParaRPr>
          </a:p>
          <a:p>
            <a:pPr defTabSz="913972"/>
            <a:r>
              <a:rPr lang="en-US" sz="3200" b="1" dirty="0">
                <a:solidFill>
                  <a:prstClr val="black"/>
                </a:solidFill>
                <a:latin typeface="Calibri" panose="020F0502020204030204" pitchFamily="34" charset="0"/>
              </a:rPr>
              <a:t>S</a:t>
            </a:r>
            <a:r>
              <a:rPr lang="en-US" sz="2200" b="1" dirty="0">
                <a:solidFill>
                  <a:prstClr val="black"/>
                </a:solidFill>
                <a:latin typeface="Calibri" panose="020F0502020204030204" pitchFamily="34" charset="0"/>
              </a:rPr>
              <a:t>  </a:t>
            </a:r>
            <a:r>
              <a:rPr lang="en-US" sz="1200" dirty="0" err="1">
                <a:solidFill>
                  <a:prstClr val="black"/>
                </a:solidFill>
                <a:latin typeface="Calibri" panose="020F0502020204030204" pitchFamily="34" charset="0"/>
              </a:rPr>
              <a:t>Délarations</a:t>
            </a:r>
            <a:r>
              <a:rPr lang="en-US" sz="1200" dirty="0">
                <a:solidFill>
                  <a:prstClr val="black"/>
                </a:solidFill>
                <a:latin typeface="Calibri" panose="020F0502020204030204" pitchFamily="34" charset="0"/>
              </a:rPr>
              <a:t> </a:t>
            </a:r>
            <a:r>
              <a:rPr lang="en-US" sz="1200" dirty="0" err="1">
                <a:solidFill>
                  <a:prstClr val="black"/>
                </a:solidFill>
                <a:latin typeface="Calibri" panose="020F0502020204030204" pitchFamily="34" charset="0"/>
              </a:rPr>
              <a:t>sommaires</a:t>
            </a:r>
            <a:endParaRPr lang="en-US" sz="2200" b="1" dirty="0">
              <a:solidFill>
                <a:prstClr val="black"/>
              </a:solidFill>
              <a:latin typeface="Calibri" panose="020F0502020204030204" pitchFamily="34" charset="0"/>
            </a:endParaRPr>
          </a:p>
        </p:txBody>
      </p:sp>
      <p:sp>
        <p:nvSpPr>
          <p:cNvPr id="11" name="Content Placeholder 4">
            <a:extLst>
              <a:ext uri="{FF2B5EF4-FFF2-40B4-BE49-F238E27FC236}">
                <a16:creationId xmlns:a16="http://schemas.microsoft.com/office/drawing/2014/main" id="{709C98E9-08D3-4AD7-AC9A-1BAAC5578392}"/>
              </a:ext>
            </a:extLst>
          </p:cNvPr>
          <p:cNvSpPr txBox="1">
            <a:spLocks/>
          </p:cNvSpPr>
          <p:nvPr/>
        </p:nvSpPr>
        <p:spPr>
          <a:xfrm>
            <a:off x="350458" y="1395157"/>
            <a:ext cx="7977685" cy="3547584"/>
          </a:xfrm>
          <a:prstGeom prst="rect">
            <a:avLst/>
          </a:prstGeom>
        </p:spPr>
        <p:txBody>
          <a:bodyPr>
            <a:noAutofit/>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228600" indent="-228600">
              <a:lnSpc>
                <a:spcPct val="100000"/>
              </a:lnSpc>
              <a:buFont typeface="Arial" panose="020B0604020202020204" pitchFamily="34" charset="0"/>
              <a:buAutoNum type="arabicPeriod"/>
            </a:pPr>
            <a:r>
              <a:rPr lang="fr-FR" sz="1400" dirty="0">
                <a:solidFill>
                  <a:srgbClr val="093552"/>
                </a:solidFill>
                <a:latin typeface="Calibri" panose="020F0502020204030204" pitchFamily="34" charset="0"/>
              </a:rPr>
              <a:t>De bonnes techniques de conseil et de communication sont essentielles. Voici quelques astuces utiles:</a:t>
            </a:r>
            <a:endParaRPr lang="en-GB" sz="1400" dirty="0">
              <a:solidFill>
                <a:srgbClr val="093552"/>
              </a:solidFill>
              <a:latin typeface="Calibri" panose="020F0502020204030204" pitchFamily="34" charset="0"/>
            </a:endParaRPr>
          </a:p>
          <a:p>
            <a:pPr marL="581741" lvl="1" indent="-171450">
              <a:lnSpc>
                <a:spcPct val="100000"/>
              </a:lnSpc>
            </a:pPr>
            <a:r>
              <a:rPr lang="fr-FR" sz="1200" b="1" dirty="0">
                <a:solidFill>
                  <a:srgbClr val="093552"/>
                </a:solidFill>
                <a:latin typeface="Calibri" panose="020F0502020204030204" pitchFamily="34" charset="0"/>
              </a:rPr>
              <a:t>Établissez toujours un contact visuel avec le patient</a:t>
            </a:r>
          </a:p>
          <a:p>
            <a:pPr marL="581741" lvl="1" indent="-171450">
              <a:lnSpc>
                <a:spcPct val="100000"/>
              </a:lnSpc>
            </a:pPr>
            <a:r>
              <a:rPr lang="fr-FR" sz="1200" b="1" dirty="0">
                <a:solidFill>
                  <a:srgbClr val="093552"/>
                </a:solidFill>
                <a:latin typeface="Calibri" panose="020F0502020204030204" pitchFamily="34" charset="0"/>
              </a:rPr>
              <a:t>Asseyez-vous face à face</a:t>
            </a:r>
          </a:p>
          <a:p>
            <a:pPr marL="581741" lvl="1" indent="-171450">
              <a:lnSpc>
                <a:spcPct val="100000"/>
              </a:lnSpc>
            </a:pPr>
            <a:r>
              <a:rPr lang="fr-FR" sz="1200" b="1" dirty="0">
                <a:solidFill>
                  <a:srgbClr val="093552"/>
                </a:solidFill>
                <a:latin typeface="Calibri" panose="020F0502020204030204" pitchFamily="34" charset="0"/>
              </a:rPr>
              <a:t>Parlez clairement et d'une voix non menaçante</a:t>
            </a:r>
          </a:p>
          <a:p>
            <a:pPr marL="581741" lvl="1" indent="-171450">
              <a:lnSpc>
                <a:spcPct val="100000"/>
              </a:lnSpc>
            </a:pPr>
            <a:r>
              <a:rPr lang="fr-FR" sz="1200" b="1" dirty="0">
                <a:solidFill>
                  <a:srgbClr val="093552"/>
                </a:solidFill>
                <a:latin typeface="Calibri" panose="020F0502020204030204" pitchFamily="34" charset="0"/>
              </a:rPr>
              <a:t>Soyez respectueux - ne blâmez pas et ne critiquez pas!</a:t>
            </a:r>
          </a:p>
          <a:p>
            <a:pPr lvl="1">
              <a:lnSpc>
                <a:spcPct val="100000"/>
              </a:lnSpc>
            </a:pPr>
            <a:endParaRPr lang="en-GB" sz="900" b="1" dirty="0">
              <a:solidFill>
                <a:srgbClr val="093552"/>
              </a:solidFill>
              <a:latin typeface="Calibri" panose="020F0502020204030204" pitchFamily="34" charset="0"/>
            </a:endParaRPr>
          </a:p>
          <a:p>
            <a:pPr marL="228600" indent="-228600">
              <a:lnSpc>
                <a:spcPct val="100000"/>
              </a:lnSpc>
              <a:buFont typeface="+mj-lt"/>
              <a:buAutoNum type="arabicPeriod"/>
            </a:pPr>
            <a:r>
              <a:rPr lang="fr-FR" sz="1400" dirty="0">
                <a:solidFill>
                  <a:srgbClr val="093552"/>
                </a:solidFill>
                <a:latin typeface="Calibri" panose="020F0502020204030204" pitchFamily="34" charset="0"/>
              </a:rPr>
              <a:t>Pour être plus efficace dans le conseil, utilisez les techniques OARS suivantes (questions ouvertes, affirmation, écoute réflexive, déclarations sommaires):</a:t>
            </a:r>
            <a:endParaRPr lang="en-GB" sz="1400" dirty="0">
              <a:solidFill>
                <a:srgbClr val="093552"/>
              </a:solidFill>
              <a:latin typeface="Calibri" panose="020F0502020204030204" pitchFamily="34" charset="0"/>
            </a:endParaRPr>
          </a:p>
          <a:p>
            <a:pPr>
              <a:lnSpc>
                <a:spcPct val="100000"/>
              </a:lnSpc>
            </a:pPr>
            <a:r>
              <a:rPr lang="en-GB" sz="1400" b="1" dirty="0">
                <a:solidFill>
                  <a:srgbClr val="093552"/>
                </a:solidFill>
                <a:latin typeface="Calibri" panose="020F0502020204030204" pitchFamily="34" charset="0"/>
              </a:rPr>
              <a:t>O: Questions ouvertes  </a:t>
            </a:r>
            <a:r>
              <a:rPr lang="fr-FR" sz="1400" b="1" dirty="0">
                <a:solidFill>
                  <a:srgbClr val="093552"/>
                </a:solidFill>
                <a:latin typeface="Calibri" panose="020F0502020204030204" pitchFamily="34" charset="0"/>
              </a:rPr>
              <a:t>(éviter les questions auxquelles on répond par Oui ou Non)</a:t>
            </a:r>
            <a:endParaRPr lang="en-GB" sz="1400" b="1" dirty="0">
              <a:solidFill>
                <a:srgbClr val="093552"/>
              </a:solidFill>
              <a:latin typeface="Calibri" panose="020F0502020204030204" pitchFamily="34" charset="0"/>
            </a:endParaRPr>
          </a:p>
          <a:p>
            <a:pPr>
              <a:lnSpc>
                <a:spcPct val="100000"/>
              </a:lnSpc>
            </a:pPr>
            <a:r>
              <a:rPr lang="fr-FR" sz="1400" dirty="0">
                <a:solidFill>
                  <a:srgbClr val="093552"/>
                </a:solidFill>
                <a:latin typeface="Calibri" panose="020F0502020204030204" pitchFamily="34" charset="0"/>
              </a:rPr>
              <a:t>Qu'est-ce qui rend difficile pour votre enfant de prendre ses ARV tous les jours?</a:t>
            </a:r>
          </a:p>
          <a:p>
            <a:pPr>
              <a:lnSpc>
                <a:spcPct val="100000"/>
              </a:lnSpc>
            </a:pPr>
            <a:r>
              <a:rPr lang="fr-FR" sz="1400" dirty="0">
                <a:solidFill>
                  <a:srgbClr val="093552"/>
                </a:solidFill>
                <a:latin typeface="Calibri" panose="020F0502020204030204" pitchFamily="34" charset="0"/>
              </a:rPr>
              <a:t>Qu'avez-vous déjà fait pour aider votre enfant à prendre ses ARV tous les jours?</a:t>
            </a:r>
          </a:p>
          <a:p>
            <a:pPr>
              <a:lnSpc>
                <a:spcPct val="100000"/>
              </a:lnSpc>
            </a:pPr>
            <a:r>
              <a:rPr lang="fr-FR" sz="1400" dirty="0">
                <a:solidFill>
                  <a:srgbClr val="093552"/>
                </a:solidFill>
                <a:latin typeface="Calibri" panose="020F0502020204030204" pitchFamily="34" charset="0"/>
              </a:rPr>
              <a:t>Selon vous, que va-t-il se passer si votre enfant continue à prendre des ARV comme il le fait actuellement?</a:t>
            </a:r>
          </a:p>
          <a:p>
            <a:pPr>
              <a:lnSpc>
                <a:spcPct val="100000"/>
              </a:lnSpc>
            </a:pPr>
            <a:r>
              <a:rPr lang="en-GB" sz="1400" b="1" dirty="0">
                <a:solidFill>
                  <a:srgbClr val="093552"/>
                </a:solidFill>
                <a:latin typeface="Calibri" panose="020F0502020204030204" pitchFamily="34" charset="0"/>
              </a:rPr>
              <a:t>A: Affirmation</a:t>
            </a:r>
            <a:endParaRPr lang="en-GB" sz="1400" dirty="0">
              <a:solidFill>
                <a:srgbClr val="093552"/>
              </a:solidFill>
              <a:latin typeface="Calibri" panose="020F0502020204030204" pitchFamily="34" charset="0"/>
            </a:endParaRPr>
          </a:p>
          <a:p>
            <a:pPr>
              <a:lnSpc>
                <a:spcPct val="100000"/>
              </a:lnSpc>
            </a:pPr>
            <a:r>
              <a:rPr lang="fr-FR" sz="1400" dirty="0">
                <a:solidFill>
                  <a:srgbClr val="093552"/>
                </a:solidFill>
                <a:latin typeface="Calibri" panose="020F0502020204030204" pitchFamily="34" charset="0"/>
              </a:rPr>
              <a:t>J'apprécie le fait que vous puissiez être honnête sur la façon dont votre enfant prend ses ARV.</a:t>
            </a:r>
          </a:p>
          <a:p>
            <a:pPr>
              <a:lnSpc>
                <a:spcPct val="100000"/>
              </a:lnSpc>
            </a:pPr>
            <a:r>
              <a:rPr lang="fr-FR" sz="1400" dirty="0">
                <a:solidFill>
                  <a:srgbClr val="093552"/>
                </a:solidFill>
                <a:latin typeface="Calibri" panose="020F0502020204030204" pitchFamily="34" charset="0"/>
              </a:rPr>
              <a:t>Vous êtes clairement une personne débrouillarde pour gérer autant de défis.</a:t>
            </a:r>
          </a:p>
          <a:p>
            <a:pPr>
              <a:lnSpc>
                <a:spcPct val="100000"/>
              </a:lnSpc>
            </a:pPr>
            <a:r>
              <a:rPr lang="fr-FR" sz="1400" dirty="0">
                <a:solidFill>
                  <a:srgbClr val="093552"/>
                </a:solidFill>
                <a:latin typeface="Calibri" panose="020F0502020204030204" pitchFamily="34" charset="0"/>
              </a:rPr>
              <a:t>Vous avez travaillé très fort pour aider votre enfant à prendre ses médicaments malgré ces difficultés</a:t>
            </a:r>
            <a:r>
              <a:rPr lang="fr-FR" sz="1800" dirty="0">
                <a:solidFill>
                  <a:srgbClr val="093552"/>
                </a:solidFill>
                <a:latin typeface="Calibri" panose="020F0502020204030204" pitchFamily="34" charset="0"/>
              </a:rPr>
              <a:t>.</a:t>
            </a:r>
            <a:endParaRPr lang="en-GB" sz="1800" dirty="0">
              <a:solidFill>
                <a:srgbClr val="093552"/>
              </a:solidFill>
              <a:latin typeface="Calibri" panose="020F0502020204030204" pitchFamily="34" charset="0"/>
            </a:endParaRPr>
          </a:p>
        </p:txBody>
      </p:sp>
    </p:spTree>
    <p:extLst>
      <p:ext uri="{BB962C8B-B14F-4D97-AF65-F5344CB8AC3E}">
        <p14:creationId xmlns:p14="http://schemas.microsoft.com/office/powerpoint/2010/main" val="1923294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85197" y="1955304"/>
            <a:ext cx="2743614" cy="3766341"/>
          </a:xfrm>
        </p:spPr>
        <p:txBody>
          <a:bodyPr>
            <a:normAutofit/>
          </a:bodyPr>
          <a:lstStyle/>
          <a:p>
            <a:pPr marL="285750" lvl="0" indent="-285750" defTabSz="914400">
              <a:lnSpc>
                <a:spcPct val="100000"/>
              </a:lnSpc>
              <a:spcBef>
                <a:spcPts val="0"/>
              </a:spcBef>
              <a:defRPr/>
            </a:pPr>
            <a:r>
              <a:rPr lang="fr-FR" sz="1600" dirty="0"/>
              <a:t>Les pellets sont ce qui est à l'intérieur de la capsule. Les pellets sont le médicament. La capsule ne peut pas être avalée.</a:t>
            </a:r>
          </a:p>
          <a:p>
            <a:pPr marL="285750" lvl="0" indent="-285750" defTabSz="914400">
              <a:lnSpc>
                <a:spcPct val="100000"/>
              </a:lnSpc>
              <a:spcBef>
                <a:spcPts val="0"/>
              </a:spcBef>
              <a:defRPr/>
            </a:pPr>
            <a:r>
              <a:rPr lang="fr-FR" sz="1600" dirty="0"/>
              <a:t>Votre enfant devra prendre plus d'une gélule de pellets.</a:t>
            </a:r>
          </a:p>
          <a:p>
            <a:pPr marL="285750" lvl="0" indent="-285750" defTabSz="914400">
              <a:lnSpc>
                <a:spcPct val="100000"/>
              </a:lnSpc>
              <a:spcBef>
                <a:spcPts val="0"/>
              </a:spcBef>
              <a:defRPr/>
            </a:pPr>
            <a:r>
              <a:rPr lang="fr-FR" sz="1600" dirty="0"/>
              <a:t>Tenez la première capsule sur une assiette propre de sorte que le côté jaune soit relevé.</a:t>
            </a:r>
            <a:endParaRPr lang="en-US" sz="1600" dirty="0"/>
          </a:p>
        </p:txBody>
      </p:sp>
      <p:sp>
        <p:nvSpPr>
          <p:cNvPr id="3" name="Title 2"/>
          <p:cNvSpPr>
            <a:spLocks noGrp="1"/>
          </p:cNvSpPr>
          <p:nvPr>
            <p:ph type="title"/>
          </p:nvPr>
        </p:nvSpPr>
        <p:spPr/>
        <p:txBody>
          <a:bodyPr/>
          <a:lstStyle/>
          <a:p>
            <a:r>
              <a:rPr lang="fr-FR" dirty="0"/>
              <a:t>Nourrissons et enfants&gt; 6 mois: se préparer à administrer les pellets</a:t>
            </a:r>
            <a:endParaRPr lang="en-US" b="0" dirty="0"/>
          </a:p>
        </p:txBody>
      </p:sp>
      <p:sp>
        <p:nvSpPr>
          <p:cNvPr id="4" name="Content Placeholder 3"/>
          <p:cNvSpPr>
            <a:spLocks noGrp="1"/>
          </p:cNvSpPr>
          <p:nvPr>
            <p:ph sz="half" idx="10"/>
          </p:nvPr>
        </p:nvSpPr>
        <p:spPr>
          <a:xfrm>
            <a:off x="3972512" y="1955303"/>
            <a:ext cx="3544166" cy="4395353"/>
          </a:xfrm>
        </p:spPr>
        <p:txBody>
          <a:bodyPr>
            <a:normAutofit fontScale="92500" lnSpcReduction="20000"/>
          </a:bodyPr>
          <a:lstStyle/>
          <a:p>
            <a:pPr marL="285750" lvl="0" indent="-285750" defTabSz="914400">
              <a:lnSpc>
                <a:spcPct val="100000"/>
              </a:lnSpc>
              <a:spcBef>
                <a:spcPts val="0"/>
              </a:spcBef>
              <a:defRPr/>
            </a:pPr>
            <a:r>
              <a:rPr lang="fr-FR" sz="1600" dirty="0"/>
              <a:t>Tournez doucement le côté jaune de la capsule jusqu'à ce que vous puissiez ouvrir la capsule et que les pellets restent dans la moitié inférieure.</a:t>
            </a:r>
          </a:p>
          <a:p>
            <a:pPr marL="285750" lvl="0" indent="-285750" defTabSz="914400">
              <a:lnSpc>
                <a:spcPct val="100000"/>
              </a:lnSpc>
              <a:spcBef>
                <a:spcPts val="0"/>
              </a:spcBef>
              <a:defRPr/>
            </a:pPr>
            <a:r>
              <a:rPr lang="fr-FR" sz="1600" dirty="0"/>
              <a:t>Versez les granulés sur la nourriture dans la cuillère</a:t>
            </a:r>
          </a:p>
          <a:p>
            <a:pPr marL="285750" lvl="0" indent="-285750" defTabSz="914400">
              <a:lnSpc>
                <a:spcPct val="100000"/>
              </a:lnSpc>
              <a:spcBef>
                <a:spcPts val="0"/>
              </a:spcBef>
              <a:defRPr/>
            </a:pPr>
            <a:r>
              <a:rPr lang="fr-FR" sz="1600" dirty="0"/>
              <a:t>Ramassez les pellets qui se sont répandus sur la plaque et mettez-les sur la cuillère.</a:t>
            </a:r>
          </a:p>
          <a:p>
            <a:pPr marL="285750" lvl="0" indent="-285750" defTabSz="914400">
              <a:lnSpc>
                <a:spcPct val="100000"/>
              </a:lnSpc>
              <a:spcBef>
                <a:spcPts val="0"/>
              </a:spcBef>
              <a:defRPr/>
            </a:pPr>
            <a:r>
              <a:rPr lang="fr-FR" sz="1600" dirty="0"/>
              <a:t>Une fois que vous avez saupoudré de granulés sur la cuillère, couvrez-les d'un peu de nourriture supplémentaire.</a:t>
            </a:r>
          </a:p>
          <a:p>
            <a:pPr marL="285750" lvl="0" indent="-285750" defTabSz="914400">
              <a:lnSpc>
                <a:spcPct val="100000"/>
              </a:lnSpc>
              <a:spcBef>
                <a:spcPts val="0"/>
              </a:spcBef>
              <a:defRPr/>
            </a:pPr>
            <a:r>
              <a:rPr lang="fr-FR" sz="1600" dirty="0"/>
              <a:t>Mettez juste assez de nourriture pour que votre enfant puisse avaler toute la nourriture et les granulés facilement</a:t>
            </a:r>
          </a:p>
          <a:p>
            <a:pPr marL="285750" lvl="0" indent="-285750" defTabSz="914400">
              <a:lnSpc>
                <a:spcPct val="100000"/>
              </a:lnSpc>
              <a:spcBef>
                <a:spcPts val="0"/>
              </a:spcBef>
              <a:defRPr/>
            </a:pPr>
            <a:r>
              <a:rPr lang="fr-FR" sz="1600" dirty="0"/>
              <a:t>Assurez-vous que votre enfant prend tous les granulés contenus dans la capsule.</a:t>
            </a:r>
            <a:endParaRPr lang="en-US" sz="1600" dirty="0"/>
          </a:p>
          <a:p>
            <a:endParaRPr lang="en-US" dirty="0"/>
          </a:p>
        </p:txBody>
      </p:sp>
      <p:sp>
        <p:nvSpPr>
          <p:cNvPr id="5"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6" name="Title 2">
            <a:extLst>
              <a:ext uri="{FF2B5EF4-FFF2-40B4-BE49-F238E27FC236}">
                <a16:creationId xmlns:a16="http://schemas.microsoft.com/office/drawing/2014/main" id="{2745AD28-558F-4479-AFA3-C9537E84D4E6}"/>
              </a:ext>
            </a:extLst>
          </p:cNvPr>
          <p:cNvSpPr txBox="1">
            <a:spLocks/>
          </p:cNvSpPr>
          <p:nvPr/>
        </p:nvSpPr>
        <p:spPr>
          <a:xfrm>
            <a:off x="4637213" y="1478295"/>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pic>
        <p:nvPicPr>
          <p:cNvPr id="7" name="Picture 6" descr="A close up of a logo&#10;&#10;Description automatically generated">
            <a:extLst>
              <a:ext uri="{FF2B5EF4-FFF2-40B4-BE49-F238E27FC236}">
                <a16:creationId xmlns:a16="http://schemas.microsoft.com/office/drawing/2014/main" id="{8B58CF1F-9F04-4E1A-BDCB-337A36EE250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45656" y="1350481"/>
            <a:ext cx="453712" cy="453712"/>
          </a:xfrm>
          <a:prstGeom prst="rect">
            <a:avLst/>
          </a:prstGeom>
        </p:spPr>
      </p:pic>
      <p:pic>
        <p:nvPicPr>
          <p:cNvPr id="8" name="Picture 7">
            <a:extLst>
              <a:ext uri="{FF2B5EF4-FFF2-40B4-BE49-F238E27FC236}">
                <a16:creationId xmlns:a16="http://schemas.microsoft.com/office/drawing/2014/main" id="{1724C574-9BC2-4DA9-B431-85BA0C22C8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5287" y="1156332"/>
            <a:ext cx="842009" cy="842009"/>
          </a:xfrm>
          <a:prstGeom prst="rect">
            <a:avLst/>
          </a:prstGeom>
        </p:spPr>
      </p:pic>
      <p:sp>
        <p:nvSpPr>
          <p:cNvPr id="9" name="Rectangle 8">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117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LPV/r pellets: Administration pellets avec la nourriture de </a:t>
            </a:r>
            <a:r>
              <a:rPr lang="fr-FR" dirty="0" err="1"/>
              <a:t>consistence</a:t>
            </a:r>
            <a:r>
              <a:rPr lang="fr-FR" dirty="0"/>
              <a:t> molle</a:t>
            </a:r>
            <a:endParaRPr lang="en-US" b="0" dirty="0"/>
          </a:p>
        </p:txBody>
      </p:sp>
      <p:pic>
        <p:nvPicPr>
          <p:cNvPr id="4" name="Picture 3">
            <a:extLst>
              <a:ext uri="{FF2B5EF4-FFF2-40B4-BE49-F238E27FC236}">
                <a16:creationId xmlns:a16="http://schemas.microsoft.com/office/drawing/2014/main" id="{FD4C7B0B-39E3-4B35-96E7-8204F381828B}"/>
              </a:ext>
            </a:extLst>
          </p:cNvPr>
          <p:cNvPicPr>
            <a:picLocks noChangeAspect="1"/>
          </p:cNvPicPr>
          <p:nvPr/>
        </p:nvPicPr>
        <p:blipFill>
          <a:blip r:embed="rId2"/>
          <a:stretch>
            <a:fillRect/>
          </a:stretch>
        </p:blipFill>
        <p:spPr>
          <a:xfrm>
            <a:off x="472653" y="1711432"/>
            <a:ext cx="5457825" cy="4543425"/>
          </a:xfrm>
          <a:prstGeom prst="rect">
            <a:avLst/>
          </a:prstGeom>
        </p:spPr>
      </p:pic>
      <p:sp>
        <p:nvSpPr>
          <p:cNvPr id="2" name="Content Placeholder 1"/>
          <p:cNvSpPr>
            <a:spLocks noGrp="1"/>
          </p:cNvSpPr>
          <p:nvPr>
            <p:ph sz="half" idx="2"/>
          </p:nvPr>
        </p:nvSpPr>
        <p:spPr>
          <a:xfrm>
            <a:off x="5658546" y="1758908"/>
            <a:ext cx="4611050" cy="3386645"/>
          </a:xfrm>
        </p:spPr>
        <p:txBody>
          <a:bodyPr>
            <a:normAutofit lnSpcReduction="10000"/>
          </a:bodyPr>
          <a:lstStyle/>
          <a:p>
            <a:pPr fontAlgn="ctr"/>
            <a:r>
              <a:rPr lang="fr-FR" dirty="0"/>
              <a:t>Utilisez la cuillère pour donner immédiatement à votre enfant les granulés et les aliments mous.</a:t>
            </a:r>
          </a:p>
          <a:p>
            <a:pPr fontAlgn="ctr"/>
            <a:r>
              <a:rPr lang="fr-FR" dirty="0"/>
              <a:t>Il est important que votre enfant prenne tout le mélange qui se trouve dans la cuillère.</a:t>
            </a:r>
          </a:p>
          <a:p>
            <a:pPr fontAlgn="ctr"/>
            <a:r>
              <a:rPr lang="fr-FR" dirty="0"/>
              <a:t>Donnez les granulés et la nourriture à votre enfant rapidement afin que les granulés et la nourriture ne développent pas un goût amer</a:t>
            </a:r>
            <a:endParaRPr lang="en-US" dirty="0"/>
          </a:p>
          <a:p>
            <a:pPr marL="0" indent="0">
              <a:buNone/>
            </a:pPr>
            <a:endParaRPr lang="en-US" dirty="0"/>
          </a:p>
        </p:txBody>
      </p:sp>
    </p:spTree>
    <p:extLst>
      <p:ext uri="{BB962C8B-B14F-4D97-AF65-F5344CB8AC3E}">
        <p14:creationId xmlns:p14="http://schemas.microsoft.com/office/powerpoint/2010/main" val="1615984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85197" y="1955304"/>
            <a:ext cx="5057664" cy="4584981"/>
          </a:xfrm>
        </p:spPr>
        <p:txBody>
          <a:bodyPr>
            <a:normAutofit/>
          </a:bodyPr>
          <a:lstStyle/>
          <a:p>
            <a:pPr marL="285750" indent="-285750"/>
            <a:r>
              <a:rPr lang="fr-FR" sz="1600" dirty="0"/>
              <a:t>Ajoutez un peu de nourriture sur les pellets.</a:t>
            </a:r>
          </a:p>
          <a:p>
            <a:pPr marL="285750" indent="-285750"/>
            <a:r>
              <a:rPr lang="fr-FR" sz="1600" dirty="0"/>
              <a:t>Donnez immédiatement la nourriture et les granulés à votre enfant en utilisant la cuillère.</a:t>
            </a:r>
          </a:p>
          <a:p>
            <a:pPr marL="285750" indent="-285750"/>
            <a:r>
              <a:rPr lang="fr-FR" sz="1600" dirty="0"/>
              <a:t>Il est important de donner le mélange rapidement avant que les pellets et les aliments ne développent un goût amer.</a:t>
            </a:r>
          </a:p>
          <a:p>
            <a:pPr marL="285750" indent="-285750"/>
            <a:r>
              <a:rPr lang="fr-FR" sz="1600" dirty="0"/>
              <a:t>Il est important de s’assurer que votre enfant mange tout le mélange de granulés et d’aliments.</a:t>
            </a:r>
          </a:p>
          <a:p>
            <a:pPr marL="285750" indent="-285750"/>
            <a:r>
              <a:rPr lang="fr-FR" sz="1600" dirty="0"/>
              <a:t>Si un mauvais goût se développe, vous pouvez suivre chaque cuillerée de mélange avec de la nourriture ordinaire ou autre chose qu'il aime manger.</a:t>
            </a:r>
          </a:p>
          <a:p>
            <a:pPr marL="285750" indent="-285750"/>
            <a:r>
              <a:rPr lang="fr-FR" sz="1600" dirty="0"/>
              <a:t>Nourrir de la nourriture ordinaire aide à éliminer tout mauvais goût des granulés et à s'assurer que tout est avalé.</a:t>
            </a:r>
            <a:endParaRPr lang="en-US" sz="1600" dirty="0"/>
          </a:p>
          <a:p>
            <a:endParaRPr lang="en-US" dirty="0"/>
          </a:p>
        </p:txBody>
      </p:sp>
      <p:sp>
        <p:nvSpPr>
          <p:cNvPr id="3" name="Title 2"/>
          <p:cNvSpPr>
            <a:spLocks noGrp="1"/>
          </p:cNvSpPr>
          <p:nvPr>
            <p:ph type="title"/>
          </p:nvPr>
        </p:nvSpPr>
        <p:spPr/>
        <p:txBody>
          <a:bodyPr/>
          <a:lstStyle/>
          <a:p>
            <a:r>
              <a:rPr lang="en-US" dirty="0"/>
              <a:t>LPV/r pellets: Administration pellets avec la </a:t>
            </a:r>
            <a:r>
              <a:rPr lang="en-US" dirty="0" err="1"/>
              <a:t>nourriture</a:t>
            </a:r>
            <a:r>
              <a:rPr lang="en-US" dirty="0"/>
              <a:t> </a:t>
            </a:r>
            <a:r>
              <a:rPr lang="fr-FR" dirty="0"/>
              <a:t>de </a:t>
            </a:r>
            <a:r>
              <a:rPr lang="fr-FR" dirty="0" err="1"/>
              <a:t>consistence</a:t>
            </a:r>
            <a:r>
              <a:rPr lang="fr-FR" dirty="0"/>
              <a:t> molle</a:t>
            </a:r>
            <a:endParaRPr lang="en-US" b="0" dirty="0"/>
          </a:p>
        </p:txBody>
      </p:sp>
      <p:sp>
        <p:nvSpPr>
          <p:cNvPr id="4" name="Title 2">
            <a:extLst>
              <a:ext uri="{FF2B5EF4-FFF2-40B4-BE49-F238E27FC236}">
                <a16:creationId xmlns:a16="http://schemas.microsoft.com/office/drawing/2014/main" id="{376EB288-8312-4BA6-B3C6-EE097DC9F592}"/>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pic>
        <p:nvPicPr>
          <p:cNvPr id="5" name="Picture 4" descr="A close up of a logo&#10;&#10;Description automatically generated">
            <a:extLst>
              <a:ext uri="{FF2B5EF4-FFF2-40B4-BE49-F238E27FC236}">
                <a16:creationId xmlns:a16="http://schemas.microsoft.com/office/drawing/2014/main" id="{46701BEC-B31E-49A7-8AF7-DF2989E604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
        <p:nvSpPr>
          <p:cNvPr id="6" name="Rectangle 5">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308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097337" y="2566579"/>
            <a:ext cx="3168458" cy="2278184"/>
          </a:xfrm>
        </p:spPr>
        <p:txBody>
          <a:bodyPr/>
          <a:lstStyle/>
          <a:p>
            <a:r>
              <a:rPr lang="fr-FR" dirty="0"/>
              <a:t>Les granulés peuvent également être donnés avec n'importe quel liquide comme du lait, du jus ou de l'eau propre</a:t>
            </a:r>
            <a:endParaRPr lang="en-US" dirty="0"/>
          </a:p>
          <a:p>
            <a:pPr marL="0" indent="0">
              <a:buNone/>
            </a:pPr>
            <a:endParaRPr lang="en-US" dirty="0"/>
          </a:p>
        </p:txBody>
      </p:sp>
      <p:sp>
        <p:nvSpPr>
          <p:cNvPr id="3" name="Title 2"/>
          <p:cNvSpPr>
            <a:spLocks noGrp="1"/>
          </p:cNvSpPr>
          <p:nvPr>
            <p:ph type="title"/>
          </p:nvPr>
        </p:nvSpPr>
        <p:spPr/>
        <p:txBody>
          <a:bodyPr/>
          <a:lstStyle/>
          <a:p>
            <a:r>
              <a:rPr lang="fr-FR" dirty="0"/>
              <a:t>Administrer le LPV/r pellets directement avec un liquide</a:t>
            </a:r>
            <a:endParaRPr lang="en-US" dirty="0"/>
          </a:p>
        </p:txBody>
      </p:sp>
      <p:pic>
        <p:nvPicPr>
          <p:cNvPr id="4" name="Picture 3">
            <a:extLst>
              <a:ext uri="{FF2B5EF4-FFF2-40B4-BE49-F238E27FC236}">
                <a16:creationId xmlns:a16="http://schemas.microsoft.com/office/drawing/2014/main" id="{84E1F406-486D-4F21-A7EC-FF50C026AEBC}"/>
              </a:ext>
            </a:extLst>
          </p:cNvPr>
          <p:cNvPicPr>
            <a:picLocks noChangeAspect="1"/>
          </p:cNvPicPr>
          <p:nvPr/>
        </p:nvPicPr>
        <p:blipFill>
          <a:blip r:embed="rId2"/>
          <a:stretch>
            <a:fillRect/>
          </a:stretch>
        </p:blipFill>
        <p:spPr>
          <a:xfrm>
            <a:off x="422843" y="1525132"/>
            <a:ext cx="3638550" cy="4200525"/>
          </a:xfrm>
          <a:prstGeom prst="rect">
            <a:avLst/>
          </a:prstGeom>
        </p:spPr>
      </p:pic>
      <p:pic>
        <p:nvPicPr>
          <p:cNvPr id="5" name="Picture 4">
            <a:extLst>
              <a:ext uri="{FF2B5EF4-FFF2-40B4-BE49-F238E27FC236}">
                <a16:creationId xmlns:a16="http://schemas.microsoft.com/office/drawing/2014/main" id="{3BA18845-B827-4768-BFB3-867A6808C2D3}"/>
              </a:ext>
            </a:extLst>
          </p:cNvPr>
          <p:cNvPicPr>
            <a:picLocks noChangeAspect="1"/>
          </p:cNvPicPr>
          <p:nvPr/>
        </p:nvPicPr>
        <p:blipFill>
          <a:blip r:embed="rId3"/>
          <a:stretch>
            <a:fillRect/>
          </a:stretch>
        </p:blipFill>
        <p:spPr>
          <a:xfrm>
            <a:off x="4220326" y="2050985"/>
            <a:ext cx="2816036" cy="3674672"/>
          </a:xfrm>
          <a:prstGeom prst="rect">
            <a:avLst/>
          </a:prstGeom>
        </p:spPr>
      </p:pic>
    </p:spTree>
    <p:extLst>
      <p:ext uri="{BB962C8B-B14F-4D97-AF65-F5344CB8AC3E}">
        <p14:creationId xmlns:p14="http://schemas.microsoft.com/office/powerpoint/2010/main" val="1687834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85197" y="1955304"/>
            <a:ext cx="3817800" cy="4152560"/>
          </a:xfrm>
        </p:spPr>
        <p:txBody>
          <a:bodyPr>
            <a:normAutofit/>
          </a:bodyPr>
          <a:lstStyle/>
          <a:p>
            <a:pPr marL="285750" indent="-285750"/>
            <a:r>
              <a:rPr lang="fr-FR" sz="1600" dirty="0"/>
              <a:t>Les granulés peuvent aussi être donnés avec n'importe quel liquide tel que du lait, du jus ou de l'eau propre.</a:t>
            </a:r>
          </a:p>
          <a:p>
            <a:pPr marL="285750" indent="-285750"/>
            <a:r>
              <a:rPr lang="fr-FR" sz="1600" dirty="0"/>
              <a:t>Vous pouvez vider une capsule de granulés directement dans la bouche de votre enfant et lui donner immédiatement quelque chose à boire.</a:t>
            </a:r>
          </a:p>
          <a:p>
            <a:pPr marL="285750" indent="-285750"/>
            <a:r>
              <a:rPr lang="fr-FR" sz="1600" dirty="0"/>
              <a:t>Il est important qu'ils avalent les granulés rapidement afin que le goût amer ne se développe pas.</a:t>
            </a:r>
            <a:endParaRPr lang="en-US" sz="1600" dirty="0"/>
          </a:p>
          <a:p>
            <a:pPr marL="285750" lvl="0" indent="-285750"/>
            <a:endParaRPr lang="en-US" dirty="0"/>
          </a:p>
          <a:p>
            <a:endParaRPr lang="en-US" dirty="0"/>
          </a:p>
        </p:txBody>
      </p:sp>
      <p:sp>
        <p:nvSpPr>
          <p:cNvPr id="3" name="Title 2"/>
          <p:cNvSpPr>
            <a:spLocks noGrp="1"/>
          </p:cNvSpPr>
          <p:nvPr>
            <p:ph type="title"/>
          </p:nvPr>
        </p:nvSpPr>
        <p:spPr/>
        <p:txBody>
          <a:bodyPr/>
          <a:lstStyle/>
          <a:p>
            <a:r>
              <a:rPr lang="en-US" dirty="0" err="1"/>
              <a:t>Administrer</a:t>
            </a:r>
            <a:r>
              <a:rPr lang="en-US" dirty="0"/>
              <a:t> le LPV/r pellets </a:t>
            </a:r>
            <a:r>
              <a:rPr lang="en-US" dirty="0" err="1"/>
              <a:t>directement</a:t>
            </a:r>
            <a:r>
              <a:rPr lang="en-US" dirty="0"/>
              <a:t> avec un </a:t>
            </a:r>
            <a:r>
              <a:rPr lang="en-US" dirty="0" err="1"/>
              <a:t>liquide</a:t>
            </a:r>
            <a:endParaRPr lang="en-US" b="0" dirty="0"/>
          </a:p>
        </p:txBody>
      </p:sp>
      <p:sp>
        <p:nvSpPr>
          <p:cNvPr id="4" name="Title 2">
            <a:extLst>
              <a:ext uri="{FF2B5EF4-FFF2-40B4-BE49-F238E27FC236}">
                <a16:creationId xmlns:a16="http://schemas.microsoft.com/office/drawing/2014/main" id="{376EB288-8312-4BA6-B3C6-EE097DC9F592}"/>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pic>
        <p:nvPicPr>
          <p:cNvPr id="5" name="Picture 4" descr="A close up of a logo&#10;&#10;Description automatically generated">
            <a:extLst>
              <a:ext uri="{FF2B5EF4-FFF2-40B4-BE49-F238E27FC236}">
                <a16:creationId xmlns:a16="http://schemas.microsoft.com/office/drawing/2014/main" id="{46701BEC-B31E-49A7-8AF7-DF2989E604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
        <p:nvSpPr>
          <p:cNvPr id="6" name="Rectangle 5">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625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LPV/r pellets: Administration avec du Fufu</a:t>
            </a:r>
          </a:p>
        </p:txBody>
      </p:sp>
      <p:pic>
        <p:nvPicPr>
          <p:cNvPr id="4" name="Picture 3"/>
          <p:cNvPicPr>
            <a:picLocks noChangeAspect="1"/>
          </p:cNvPicPr>
          <p:nvPr/>
        </p:nvPicPr>
        <p:blipFill>
          <a:blip r:embed="rId2"/>
          <a:stretch>
            <a:fillRect/>
          </a:stretch>
        </p:blipFill>
        <p:spPr>
          <a:xfrm>
            <a:off x="85768" y="1476983"/>
            <a:ext cx="2508594" cy="2103165"/>
          </a:xfrm>
          <a:prstGeom prst="rect">
            <a:avLst/>
          </a:prstGeom>
        </p:spPr>
      </p:pic>
      <p:pic>
        <p:nvPicPr>
          <p:cNvPr id="5" name="Picture 4"/>
          <p:cNvPicPr>
            <a:picLocks noChangeAspect="1"/>
          </p:cNvPicPr>
          <p:nvPr/>
        </p:nvPicPr>
        <p:blipFill>
          <a:blip r:embed="rId3"/>
          <a:stretch>
            <a:fillRect/>
          </a:stretch>
        </p:blipFill>
        <p:spPr>
          <a:xfrm>
            <a:off x="2285580" y="2528566"/>
            <a:ext cx="2187553" cy="2669556"/>
          </a:xfrm>
          <a:prstGeom prst="rect">
            <a:avLst/>
          </a:prstGeom>
        </p:spPr>
      </p:pic>
      <p:pic>
        <p:nvPicPr>
          <p:cNvPr id="6" name="Picture 5"/>
          <p:cNvPicPr>
            <a:picLocks noChangeAspect="1"/>
          </p:cNvPicPr>
          <p:nvPr/>
        </p:nvPicPr>
        <p:blipFill>
          <a:blip r:embed="rId4"/>
          <a:stretch>
            <a:fillRect/>
          </a:stretch>
        </p:blipFill>
        <p:spPr>
          <a:xfrm>
            <a:off x="4684430" y="4172920"/>
            <a:ext cx="2393684" cy="2050404"/>
          </a:xfrm>
          <a:prstGeom prst="rect">
            <a:avLst/>
          </a:prstGeom>
        </p:spPr>
      </p:pic>
      <p:pic>
        <p:nvPicPr>
          <p:cNvPr id="7" name="Picture 6"/>
          <p:cNvPicPr>
            <a:picLocks noChangeAspect="1"/>
          </p:cNvPicPr>
          <p:nvPr/>
        </p:nvPicPr>
        <p:blipFill>
          <a:blip r:embed="rId5"/>
          <a:stretch>
            <a:fillRect/>
          </a:stretch>
        </p:blipFill>
        <p:spPr>
          <a:xfrm>
            <a:off x="7165424" y="4306537"/>
            <a:ext cx="2644016" cy="2430432"/>
          </a:xfrm>
          <a:prstGeom prst="rect">
            <a:avLst/>
          </a:prstGeom>
        </p:spPr>
      </p:pic>
      <p:sp>
        <p:nvSpPr>
          <p:cNvPr id="2" name="Content Placeholder 1"/>
          <p:cNvSpPr>
            <a:spLocks noGrp="1"/>
          </p:cNvSpPr>
          <p:nvPr>
            <p:ph sz="half" idx="2"/>
          </p:nvPr>
        </p:nvSpPr>
        <p:spPr>
          <a:xfrm>
            <a:off x="4709627" y="1101028"/>
            <a:ext cx="6226865" cy="3007614"/>
          </a:xfrm>
        </p:spPr>
        <p:txBody>
          <a:bodyPr/>
          <a:lstStyle/>
          <a:p>
            <a:r>
              <a:rPr lang="fr-FR" dirty="0"/>
              <a:t>Les granulés peuvent également être administrés avec du </a:t>
            </a:r>
            <a:r>
              <a:rPr lang="fr-FR" dirty="0" err="1"/>
              <a:t>fufu</a:t>
            </a:r>
            <a:r>
              <a:rPr lang="en-US" dirty="0"/>
              <a:t>, ugali, </a:t>
            </a:r>
            <a:r>
              <a:rPr lang="en-US" dirty="0" err="1"/>
              <a:t>chima</a:t>
            </a:r>
            <a:r>
              <a:rPr lang="en-US" dirty="0"/>
              <a:t> </a:t>
            </a:r>
            <a:r>
              <a:rPr lang="en-US" dirty="0" err="1"/>
              <a:t>ou</a:t>
            </a:r>
            <a:r>
              <a:rPr lang="en-US" dirty="0"/>
              <a:t> </a:t>
            </a:r>
            <a:r>
              <a:rPr lang="en-US" dirty="0" err="1"/>
              <a:t>irish</a:t>
            </a:r>
            <a:r>
              <a:rPr lang="en-US" dirty="0"/>
              <a:t> potato</a:t>
            </a:r>
          </a:p>
          <a:p>
            <a:r>
              <a:rPr lang="fr-FR" dirty="0"/>
              <a:t>Rouler une petite quantité de </a:t>
            </a:r>
            <a:r>
              <a:rPr lang="fr-FR" dirty="0" err="1"/>
              <a:t>fufu</a:t>
            </a:r>
            <a:r>
              <a:rPr lang="fr-FR" dirty="0"/>
              <a:t> en boule</a:t>
            </a:r>
          </a:p>
          <a:p>
            <a:r>
              <a:rPr lang="fr-FR" dirty="0"/>
              <a:t>Aplatir la balle et saupoudrer de granulés</a:t>
            </a:r>
          </a:p>
          <a:p>
            <a:r>
              <a:rPr lang="fr-FR" dirty="0"/>
              <a:t>Rouler la boule de </a:t>
            </a:r>
            <a:r>
              <a:rPr lang="fr-FR" dirty="0" err="1"/>
              <a:t>fufu</a:t>
            </a:r>
            <a:r>
              <a:rPr lang="fr-FR" dirty="0"/>
              <a:t> pour que les pellets soient à l'intérieur</a:t>
            </a:r>
          </a:p>
          <a:p>
            <a:r>
              <a:rPr lang="fr-FR" dirty="0"/>
              <a:t>Donnez à votre enfant à avaler</a:t>
            </a:r>
            <a:endParaRPr lang="en-US" dirty="0"/>
          </a:p>
          <a:p>
            <a:endParaRPr lang="en-US" dirty="0"/>
          </a:p>
        </p:txBody>
      </p:sp>
    </p:spTree>
    <p:extLst>
      <p:ext uri="{BB962C8B-B14F-4D97-AF65-F5344CB8AC3E}">
        <p14:creationId xmlns:p14="http://schemas.microsoft.com/office/powerpoint/2010/main" val="997996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85196" y="1955304"/>
            <a:ext cx="5212647" cy="4414500"/>
          </a:xfrm>
        </p:spPr>
        <p:txBody>
          <a:bodyPr>
            <a:normAutofit/>
          </a:bodyPr>
          <a:lstStyle/>
          <a:p>
            <a:pPr marL="285750" lvl="0" indent="-285750" defTabSz="914400">
              <a:lnSpc>
                <a:spcPct val="100000"/>
              </a:lnSpc>
              <a:spcBef>
                <a:spcPts val="0"/>
              </a:spcBef>
              <a:buFont typeface="Arial" charset="0"/>
              <a:buChar char="•"/>
              <a:defRPr/>
            </a:pPr>
            <a:r>
              <a:rPr lang="fr-FR" sz="1800" dirty="0"/>
              <a:t>Les granulés peuvent aussi être administrés avec le </a:t>
            </a:r>
            <a:r>
              <a:rPr lang="fr-FR" sz="1800" dirty="0" err="1"/>
              <a:t>fufu</a:t>
            </a:r>
            <a:r>
              <a:rPr lang="fr-FR" sz="1800" dirty="0"/>
              <a:t> petit à petit</a:t>
            </a:r>
          </a:p>
          <a:p>
            <a:pPr marL="285750" lvl="0" indent="-285750" defTabSz="914400">
              <a:lnSpc>
                <a:spcPct val="100000"/>
              </a:lnSpc>
              <a:spcBef>
                <a:spcPts val="0"/>
              </a:spcBef>
              <a:buFont typeface="Arial" charset="0"/>
              <a:buChar char="•"/>
              <a:defRPr/>
            </a:pPr>
            <a:r>
              <a:rPr lang="fr-FR" sz="1800" dirty="0"/>
              <a:t>Prenez une petite quantité de </a:t>
            </a:r>
            <a:r>
              <a:rPr lang="fr-FR" sz="1800" dirty="0" err="1"/>
              <a:t>fufu</a:t>
            </a:r>
            <a:r>
              <a:rPr lang="fr-FR" sz="1800" dirty="0"/>
              <a:t> et roulez-la en boule. N'utilisez que suffisamment de </a:t>
            </a:r>
            <a:r>
              <a:rPr lang="fr-FR" sz="1800" dirty="0" err="1"/>
              <a:t>fufu</a:t>
            </a:r>
            <a:r>
              <a:rPr lang="fr-FR" sz="1800" dirty="0"/>
              <a:t> pour que votre enfant puisse avaler facilement et sans </a:t>
            </a:r>
            <a:r>
              <a:rPr lang="fr-FR" sz="1800" dirty="0" err="1"/>
              <a:t>macher</a:t>
            </a:r>
            <a:endParaRPr lang="fr-FR" sz="1800" dirty="0"/>
          </a:p>
          <a:p>
            <a:pPr marL="285750" lvl="0" indent="-285750" defTabSz="914400">
              <a:lnSpc>
                <a:spcPct val="100000"/>
              </a:lnSpc>
              <a:spcBef>
                <a:spcPts val="0"/>
              </a:spcBef>
              <a:buFont typeface="Arial" charset="0"/>
              <a:buChar char="•"/>
              <a:defRPr/>
            </a:pPr>
            <a:r>
              <a:rPr lang="fr-FR" sz="1800" dirty="0"/>
              <a:t>Aplatir la boule de </a:t>
            </a:r>
            <a:r>
              <a:rPr lang="fr-FR" sz="1800" dirty="0" err="1"/>
              <a:t>fufu</a:t>
            </a:r>
            <a:r>
              <a:rPr lang="fr-FR" sz="1800" dirty="0"/>
              <a:t> et verser les pellets par dessus</a:t>
            </a:r>
          </a:p>
          <a:p>
            <a:pPr marL="285750" lvl="0" indent="-285750" defTabSz="914400">
              <a:lnSpc>
                <a:spcPct val="100000"/>
              </a:lnSpc>
              <a:spcBef>
                <a:spcPts val="0"/>
              </a:spcBef>
              <a:buFont typeface="Arial" charset="0"/>
              <a:buChar char="•"/>
              <a:defRPr/>
            </a:pPr>
            <a:r>
              <a:rPr lang="fr-FR" sz="1800" dirty="0"/>
              <a:t>Pliez le </a:t>
            </a:r>
            <a:r>
              <a:rPr lang="fr-FR" sz="1800" dirty="0" err="1"/>
              <a:t>fufu</a:t>
            </a:r>
            <a:r>
              <a:rPr lang="fr-FR" sz="1800" dirty="0"/>
              <a:t> sur les pellets pour qu'ils soient bien à l'intérieur</a:t>
            </a:r>
          </a:p>
          <a:p>
            <a:pPr marL="285750" lvl="0" indent="-285750" defTabSz="914400">
              <a:lnSpc>
                <a:spcPct val="100000"/>
              </a:lnSpc>
              <a:spcBef>
                <a:spcPts val="0"/>
              </a:spcBef>
              <a:buFont typeface="Arial" charset="0"/>
              <a:buChar char="•"/>
              <a:defRPr/>
            </a:pPr>
            <a:r>
              <a:rPr lang="fr-FR" sz="1800" dirty="0"/>
              <a:t>Donnez à votre enfant la boule de </a:t>
            </a:r>
            <a:r>
              <a:rPr lang="fr-FR" sz="1800" dirty="0" err="1"/>
              <a:t>fufu</a:t>
            </a:r>
            <a:r>
              <a:rPr lang="fr-FR" sz="1800" dirty="0"/>
              <a:t> à avaler</a:t>
            </a:r>
          </a:p>
          <a:p>
            <a:pPr marL="285750" lvl="0" indent="-285750" defTabSz="914400">
              <a:lnSpc>
                <a:spcPct val="100000"/>
              </a:lnSpc>
              <a:spcBef>
                <a:spcPts val="0"/>
              </a:spcBef>
              <a:buFont typeface="Arial" charset="0"/>
              <a:buChar char="•"/>
              <a:defRPr/>
            </a:pPr>
            <a:r>
              <a:rPr lang="fr-FR" sz="1800" dirty="0"/>
              <a:t>Répétez avec plus de </a:t>
            </a:r>
            <a:r>
              <a:rPr lang="fr-FR" sz="1800" dirty="0" err="1"/>
              <a:t>fufu</a:t>
            </a:r>
            <a:r>
              <a:rPr lang="fr-FR" sz="1800" dirty="0"/>
              <a:t> jusqu'à ce que la dose complète de pellets soit terminée</a:t>
            </a:r>
            <a:endParaRPr lang="en-US" sz="1800" dirty="0"/>
          </a:p>
          <a:p>
            <a:endParaRPr lang="en-US" dirty="0"/>
          </a:p>
        </p:txBody>
      </p:sp>
      <p:sp>
        <p:nvSpPr>
          <p:cNvPr id="3" name="Title 2"/>
          <p:cNvSpPr>
            <a:spLocks noGrp="1"/>
          </p:cNvSpPr>
          <p:nvPr>
            <p:ph type="title"/>
          </p:nvPr>
        </p:nvSpPr>
        <p:spPr/>
        <p:txBody>
          <a:bodyPr/>
          <a:lstStyle/>
          <a:p>
            <a:r>
              <a:rPr lang="en-US" dirty="0"/>
              <a:t>LPV/r pellets: Administration avec du Fufu</a:t>
            </a:r>
            <a:endParaRPr lang="en-US" b="0" dirty="0"/>
          </a:p>
        </p:txBody>
      </p:sp>
      <p:sp>
        <p:nvSpPr>
          <p:cNvPr id="4" name="Title 2">
            <a:extLst>
              <a:ext uri="{FF2B5EF4-FFF2-40B4-BE49-F238E27FC236}">
                <a16:creationId xmlns:a16="http://schemas.microsoft.com/office/drawing/2014/main" id="{376EB288-8312-4BA6-B3C6-EE097DC9F592}"/>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pic>
        <p:nvPicPr>
          <p:cNvPr id="5" name="Picture 4" descr="A close up of a logo&#10;&#10;Description automatically generated">
            <a:extLst>
              <a:ext uri="{FF2B5EF4-FFF2-40B4-BE49-F238E27FC236}">
                <a16:creationId xmlns:a16="http://schemas.microsoft.com/office/drawing/2014/main" id="{46701BEC-B31E-49A7-8AF7-DF2989E604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
        <p:nvSpPr>
          <p:cNvPr id="6" name="Rectangle 5">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845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92D91-EE1F-4A63-B12C-0EF8A1A7C195}"/>
              </a:ext>
            </a:extLst>
          </p:cNvPr>
          <p:cNvPicPr>
            <a:picLocks noChangeAspect="1"/>
          </p:cNvPicPr>
          <p:nvPr/>
        </p:nvPicPr>
        <p:blipFill>
          <a:blip r:embed="rId2"/>
          <a:stretch>
            <a:fillRect/>
          </a:stretch>
        </p:blipFill>
        <p:spPr>
          <a:xfrm>
            <a:off x="1312070" y="1325740"/>
            <a:ext cx="4291741" cy="5088473"/>
          </a:xfrm>
          <a:prstGeom prst="rect">
            <a:avLst/>
          </a:prstGeom>
        </p:spPr>
      </p:pic>
      <p:sp>
        <p:nvSpPr>
          <p:cNvPr id="2" name="Content Placeholder 1"/>
          <p:cNvSpPr>
            <a:spLocks noGrp="1"/>
          </p:cNvSpPr>
          <p:nvPr>
            <p:ph sz="half" idx="2"/>
          </p:nvPr>
        </p:nvSpPr>
        <p:spPr>
          <a:xfrm>
            <a:off x="6533308" y="2225812"/>
            <a:ext cx="3587428" cy="4386158"/>
          </a:xfrm>
        </p:spPr>
        <p:txBody>
          <a:bodyPr/>
          <a:lstStyle/>
          <a:p>
            <a:r>
              <a:rPr lang="fr-FR" dirty="0"/>
              <a:t>Votre enfant devra prendre plus d'une capsule de pellets</a:t>
            </a:r>
          </a:p>
          <a:p>
            <a:r>
              <a:rPr lang="fr-FR" dirty="0"/>
              <a:t>Il peut être plus facile de donner une ou deux gélules de pellets à la fois et de répéter pour toutes les gélules.</a:t>
            </a:r>
            <a:endParaRPr lang="en-US" dirty="0"/>
          </a:p>
          <a:p>
            <a:pPr marL="0" indent="0">
              <a:buNone/>
            </a:pPr>
            <a:endParaRPr lang="en-US" dirty="0"/>
          </a:p>
        </p:txBody>
      </p:sp>
      <p:sp>
        <p:nvSpPr>
          <p:cNvPr id="3" name="Title 2"/>
          <p:cNvSpPr>
            <a:spLocks noGrp="1"/>
          </p:cNvSpPr>
          <p:nvPr>
            <p:ph type="title"/>
          </p:nvPr>
        </p:nvSpPr>
        <p:spPr/>
        <p:txBody>
          <a:bodyPr/>
          <a:lstStyle/>
          <a:p>
            <a:r>
              <a:rPr lang="fr-FR" dirty="0"/>
              <a:t>LPV/r pellets: Administrer la dose entière</a:t>
            </a:r>
            <a:endParaRPr lang="en-US" b="0" dirty="0"/>
          </a:p>
        </p:txBody>
      </p:sp>
    </p:spTree>
    <p:extLst>
      <p:ext uri="{BB962C8B-B14F-4D97-AF65-F5344CB8AC3E}">
        <p14:creationId xmlns:p14="http://schemas.microsoft.com/office/powerpoint/2010/main" val="2361094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85197" y="1955304"/>
            <a:ext cx="2743614" cy="4027259"/>
          </a:xfrm>
        </p:spPr>
        <p:txBody>
          <a:bodyPr>
            <a:normAutofit/>
          </a:bodyPr>
          <a:lstStyle/>
          <a:p>
            <a:pPr marL="0" indent="0">
              <a:buNone/>
            </a:pPr>
            <a:r>
              <a:rPr lang="en-US" sz="1600" dirty="0"/>
              <a:t>•    </a:t>
            </a:r>
            <a:r>
              <a:rPr lang="fr-FR" sz="1600" dirty="0"/>
              <a:t>Votre enfant devra prendre plus d'une capsule de pellets.</a:t>
            </a:r>
            <a:endParaRPr lang="en-US" sz="1600" dirty="0"/>
          </a:p>
        </p:txBody>
      </p:sp>
      <p:sp>
        <p:nvSpPr>
          <p:cNvPr id="3" name="Title 2"/>
          <p:cNvSpPr>
            <a:spLocks noGrp="1"/>
          </p:cNvSpPr>
          <p:nvPr>
            <p:ph type="title"/>
          </p:nvPr>
        </p:nvSpPr>
        <p:spPr/>
        <p:txBody>
          <a:bodyPr/>
          <a:lstStyle/>
          <a:p>
            <a:r>
              <a:rPr lang="en-US" dirty="0"/>
              <a:t>LPV/r pellets: </a:t>
            </a:r>
            <a:r>
              <a:rPr lang="en-US" dirty="0" err="1"/>
              <a:t>Administrer</a:t>
            </a:r>
            <a:r>
              <a:rPr lang="en-US" dirty="0"/>
              <a:t> la dose </a:t>
            </a:r>
            <a:r>
              <a:rPr lang="en-US" dirty="0" err="1"/>
              <a:t>entière</a:t>
            </a:r>
            <a:endParaRPr lang="en-US" b="0" dirty="0"/>
          </a:p>
        </p:txBody>
      </p:sp>
      <p:sp>
        <p:nvSpPr>
          <p:cNvPr id="4" name="Content Placeholder 3"/>
          <p:cNvSpPr>
            <a:spLocks noGrp="1"/>
          </p:cNvSpPr>
          <p:nvPr>
            <p:ph sz="half" idx="10"/>
          </p:nvPr>
        </p:nvSpPr>
        <p:spPr>
          <a:xfrm>
            <a:off x="3972512" y="1955304"/>
            <a:ext cx="2743614" cy="2813244"/>
          </a:xfrm>
        </p:spPr>
        <p:txBody>
          <a:bodyPr>
            <a:normAutofit/>
          </a:bodyPr>
          <a:lstStyle/>
          <a:p>
            <a:pPr marL="0" indent="0" fontAlgn="ctr">
              <a:buNone/>
            </a:pPr>
            <a:r>
              <a:rPr lang="fr-FR" sz="1600" dirty="0"/>
              <a:t>Pensez-vous qu'il sera plus facile de donner tous les granulés en même temps ou de les donner un à un?</a:t>
            </a:r>
            <a:endParaRPr lang="en-US" sz="1600" dirty="0"/>
          </a:p>
          <a:p>
            <a:endParaRPr lang="en-US" sz="1600" dirty="0"/>
          </a:p>
          <a:p>
            <a:endParaRPr lang="en-US" sz="1600" dirty="0"/>
          </a:p>
        </p:txBody>
      </p:sp>
      <p:sp>
        <p:nvSpPr>
          <p:cNvPr id="5" name="Content Placeholder 4"/>
          <p:cNvSpPr>
            <a:spLocks noGrp="1"/>
          </p:cNvSpPr>
          <p:nvPr>
            <p:ph sz="half" idx="11"/>
          </p:nvPr>
        </p:nvSpPr>
        <p:spPr>
          <a:xfrm>
            <a:off x="7159827" y="1955304"/>
            <a:ext cx="2743614" cy="5640900"/>
          </a:xfrm>
        </p:spPr>
        <p:txBody>
          <a:bodyPr>
            <a:normAutofit/>
          </a:bodyPr>
          <a:lstStyle/>
          <a:p>
            <a:pPr marL="285750" indent="-285750"/>
            <a:r>
              <a:rPr lang="fr-FR" sz="1600" dirty="0"/>
              <a:t>Il peut être difficile de donner plusieurs gélules de pellets à la fois. Il peut être plus facile de leur donner un à un et de donner des cuillères à soupe d’autres aliments ou liquides entre les deux.</a:t>
            </a:r>
          </a:p>
          <a:p>
            <a:pPr marL="285750" indent="-285750"/>
            <a:r>
              <a:rPr lang="fr-FR" sz="1600" dirty="0"/>
              <a:t>Vous pouvez essayer différentes choses pour voir ce qui fonctionne le mieux.</a:t>
            </a:r>
          </a:p>
          <a:p>
            <a:pPr marL="285750" indent="-285750"/>
            <a:r>
              <a:rPr lang="fr-FR" sz="1600" dirty="0"/>
              <a:t>Il est important que l'enfant prenne toutes les pastilles de toutes les gélules prescrites le matin et le soir.</a:t>
            </a:r>
            <a:endParaRPr lang="en-US" sz="1600" dirty="0"/>
          </a:p>
          <a:p>
            <a:endParaRPr lang="en-US" sz="1600" dirty="0"/>
          </a:p>
          <a:p>
            <a:endParaRPr lang="en-US" sz="1600" dirty="0"/>
          </a:p>
        </p:txBody>
      </p:sp>
      <p:sp>
        <p:nvSpPr>
          <p:cNvPr id="6"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7"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fontScale="925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8" name="Title 2">
            <a:extLst>
              <a:ext uri="{FF2B5EF4-FFF2-40B4-BE49-F238E27FC236}">
                <a16:creationId xmlns:a16="http://schemas.microsoft.com/office/drawing/2014/main" id="{2745AD28-558F-4479-AFA3-C9537E84D4E6}"/>
              </a:ext>
            </a:extLst>
          </p:cNvPr>
          <p:cNvSpPr txBox="1">
            <a:spLocks/>
          </p:cNvSpPr>
          <p:nvPr/>
        </p:nvSpPr>
        <p:spPr>
          <a:xfrm>
            <a:off x="7772448"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pic>
        <p:nvPicPr>
          <p:cNvPr id="9" name="Picture 8"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53674" y="1374201"/>
            <a:ext cx="453712" cy="453712"/>
          </a:xfrm>
          <a:prstGeom prst="rect">
            <a:avLst/>
          </a:prstGeom>
        </p:spPr>
      </p:pic>
      <p:pic>
        <p:nvPicPr>
          <p:cNvPr id="10" name="Picture 9">
            <a:extLst>
              <a:ext uri="{FF2B5EF4-FFF2-40B4-BE49-F238E27FC236}">
                <a16:creationId xmlns:a16="http://schemas.microsoft.com/office/drawing/2014/main" id="{25E449DC-45FC-4713-9580-55AA4E848F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58643" y="1149893"/>
            <a:ext cx="842009" cy="842009"/>
          </a:xfrm>
          <a:prstGeom prst="rect">
            <a:avLst/>
          </a:prstGeom>
        </p:spPr>
      </p:pic>
      <p:pic>
        <p:nvPicPr>
          <p:cNvPr id="11" name="Picture 10" descr="A close up of a logo&#10;&#10;Description automatically generated">
            <a:extLst>
              <a:ext uri="{FF2B5EF4-FFF2-40B4-BE49-F238E27FC236}">
                <a16:creationId xmlns:a16="http://schemas.microsoft.com/office/drawing/2014/main" id="{2F7EA8D1-43BC-4957-B7D6-7B3938EA17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
        <p:nvSpPr>
          <p:cNvPr id="12" name="Rectangle 11">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260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fr-FR" dirty="0"/>
              <a:t>Les pastilles ne sont qu'un des ARV dont votre enfant a besoin</a:t>
            </a:r>
          </a:p>
          <a:p>
            <a:r>
              <a:rPr lang="fr-FR" dirty="0"/>
              <a:t>Vous devez toujours donner les autres ARV en même temps</a:t>
            </a:r>
            <a:endParaRPr lang="en-US" dirty="0"/>
          </a:p>
          <a:p>
            <a:pPr marL="0" indent="0">
              <a:buNone/>
            </a:pPr>
            <a:endParaRPr lang="en-US" dirty="0"/>
          </a:p>
        </p:txBody>
      </p:sp>
      <p:sp>
        <p:nvSpPr>
          <p:cNvPr id="3" name="Title 2"/>
          <p:cNvSpPr>
            <a:spLocks noGrp="1"/>
          </p:cNvSpPr>
          <p:nvPr>
            <p:ph type="title"/>
          </p:nvPr>
        </p:nvSpPr>
        <p:spPr/>
        <p:txBody>
          <a:bodyPr/>
          <a:lstStyle/>
          <a:p>
            <a:r>
              <a:rPr lang="en-US" dirty="0"/>
              <a:t>Donner les </a:t>
            </a:r>
            <a:r>
              <a:rPr lang="en-US" dirty="0" err="1"/>
              <a:t>autres</a:t>
            </a:r>
            <a:r>
              <a:rPr lang="en-US" dirty="0"/>
              <a:t> ARV</a:t>
            </a:r>
          </a:p>
        </p:txBody>
      </p:sp>
      <p:pic>
        <p:nvPicPr>
          <p:cNvPr id="4" name="Picture 3">
            <a:extLst>
              <a:ext uri="{FF2B5EF4-FFF2-40B4-BE49-F238E27FC236}">
                <a16:creationId xmlns:a16="http://schemas.microsoft.com/office/drawing/2014/main" id="{338C86A1-F7EB-4B7D-B52A-6E6C15E89E8C}"/>
              </a:ext>
            </a:extLst>
          </p:cNvPr>
          <p:cNvPicPr>
            <a:picLocks noChangeAspect="1"/>
          </p:cNvPicPr>
          <p:nvPr/>
        </p:nvPicPr>
        <p:blipFill>
          <a:blip r:embed="rId2"/>
          <a:stretch>
            <a:fillRect/>
          </a:stretch>
        </p:blipFill>
        <p:spPr>
          <a:xfrm>
            <a:off x="1037711" y="1690688"/>
            <a:ext cx="3900049" cy="4541153"/>
          </a:xfrm>
          <a:prstGeom prst="rect">
            <a:avLst/>
          </a:prstGeom>
        </p:spPr>
      </p:pic>
    </p:spTree>
    <p:extLst>
      <p:ext uri="{BB962C8B-B14F-4D97-AF65-F5344CB8AC3E}">
        <p14:creationId xmlns:p14="http://schemas.microsoft.com/office/powerpoint/2010/main" val="7489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410EC0D5-43C2-4EBE-BCAC-AB6304ACE983}"/>
              </a:ext>
            </a:extLst>
          </p:cNvPr>
          <p:cNvSpPr/>
          <p:nvPr/>
        </p:nvSpPr>
        <p:spPr>
          <a:xfrm>
            <a:off x="5080715" y="1351895"/>
            <a:ext cx="3445099" cy="1298189"/>
          </a:xfrm>
          <a:prstGeom prst="round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a:xfrm>
            <a:off x="5344319" y="2867369"/>
            <a:ext cx="4517026" cy="3626764"/>
          </a:xfrm>
          <a:solidFill>
            <a:schemeClr val="bg1"/>
          </a:solidFill>
        </p:spPr>
        <p:txBody>
          <a:bodyPr lIns="182880" tIns="182880" rIns="182880" bIns="182880" anchor="ctr" anchorCtr="1">
            <a:normAutofit fontScale="85000" lnSpcReduction="10000"/>
          </a:bodyPr>
          <a:lstStyle/>
          <a:p>
            <a:r>
              <a:rPr lang="fr-FR" sz="2400" dirty="0"/>
              <a:t>Un schéma thérapeutique complet contient généralement trois ARV différents, mais ils peuvent être combinés de différentes manières.</a:t>
            </a:r>
          </a:p>
          <a:p>
            <a:pPr marL="0" indent="0">
              <a:buNone/>
            </a:pPr>
            <a:br>
              <a:rPr lang="en-US" sz="2200" dirty="0"/>
            </a:br>
            <a:endParaRPr lang="en-US" sz="2200" dirty="0"/>
          </a:p>
          <a:p>
            <a:pPr marL="285750" indent="-285750"/>
            <a:r>
              <a:rPr lang="fr-FR" sz="2400" dirty="0"/>
              <a:t>Il est important de donner les trois antirétroviraux à votre enfant, quelle que soit la manière dont ils sont combinés.</a:t>
            </a:r>
            <a:endParaRPr lang="en-US" sz="2400"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en-US" dirty="0"/>
              <a:t>Il y a trois ARVs combines dans un </a:t>
            </a:r>
            <a:r>
              <a:rPr lang="en-US" dirty="0" err="1"/>
              <a:t>comprimé</a:t>
            </a:r>
            <a:endParaRPr lang="en-US" dirty="0"/>
          </a:p>
        </p:txBody>
      </p:sp>
      <p:pic>
        <p:nvPicPr>
          <p:cNvPr id="4" name="Picture 3">
            <a:extLst>
              <a:ext uri="{FF2B5EF4-FFF2-40B4-BE49-F238E27FC236}">
                <a16:creationId xmlns:a16="http://schemas.microsoft.com/office/drawing/2014/main" id="{DCF801FD-2540-4ADF-A732-560BCA417857}"/>
              </a:ext>
            </a:extLst>
          </p:cNvPr>
          <p:cNvPicPr>
            <a:picLocks noChangeAspect="1"/>
          </p:cNvPicPr>
          <p:nvPr/>
        </p:nvPicPr>
        <p:blipFill>
          <a:blip r:embed="rId2"/>
          <a:stretch>
            <a:fillRect/>
          </a:stretch>
        </p:blipFill>
        <p:spPr>
          <a:xfrm>
            <a:off x="1095112" y="1207142"/>
            <a:ext cx="542270" cy="1044862"/>
          </a:xfrm>
          <a:prstGeom prst="rect">
            <a:avLst/>
          </a:prstGeom>
        </p:spPr>
      </p:pic>
      <p:pic>
        <p:nvPicPr>
          <p:cNvPr id="6" name="Picture 5">
            <a:extLst>
              <a:ext uri="{FF2B5EF4-FFF2-40B4-BE49-F238E27FC236}">
                <a16:creationId xmlns:a16="http://schemas.microsoft.com/office/drawing/2014/main" id="{6B694B7E-677D-4669-8795-4AF13127F5E9}"/>
              </a:ext>
            </a:extLst>
          </p:cNvPr>
          <p:cNvPicPr>
            <a:picLocks noChangeAspect="1"/>
          </p:cNvPicPr>
          <p:nvPr/>
        </p:nvPicPr>
        <p:blipFill>
          <a:blip r:embed="rId3"/>
          <a:stretch>
            <a:fillRect/>
          </a:stretch>
        </p:blipFill>
        <p:spPr>
          <a:xfrm>
            <a:off x="2026650" y="1208737"/>
            <a:ext cx="498031" cy="1023228"/>
          </a:xfrm>
          <a:prstGeom prst="rect">
            <a:avLst/>
          </a:prstGeom>
        </p:spPr>
      </p:pic>
      <p:sp>
        <p:nvSpPr>
          <p:cNvPr id="7" name="TextBox 6"/>
          <p:cNvSpPr txBox="1"/>
          <p:nvPr/>
        </p:nvSpPr>
        <p:spPr>
          <a:xfrm>
            <a:off x="5331549" y="1503912"/>
            <a:ext cx="3495780" cy="1200329"/>
          </a:xfrm>
          <a:prstGeom prst="rect">
            <a:avLst/>
          </a:prstGeom>
          <a:noFill/>
        </p:spPr>
        <p:txBody>
          <a:bodyPr wrap="square" rtlCol="0">
            <a:spAutoFit/>
          </a:bodyPr>
          <a:lstStyle/>
          <a:p>
            <a:r>
              <a:rPr lang="en-US" b="1" dirty="0">
                <a:solidFill>
                  <a:srgbClr val="6CADDF"/>
                </a:solidFill>
                <a:latin typeface="Arial"/>
                <a:cs typeface="Arial"/>
              </a:rPr>
              <a:t>ABC </a:t>
            </a:r>
            <a:r>
              <a:rPr lang="en-US" b="1" dirty="0">
                <a:solidFill>
                  <a:schemeClr val="bg1"/>
                </a:solidFill>
                <a:latin typeface="Arial"/>
                <a:cs typeface="Arial"/>
              </a:rPr>
              <a:t>= </a:t>
            </a:r>
            <a:r>
              <a:rPr lang="en-US" dirty="0">
                <a:solidFill>
                  <a:schemeClr val="bg1"/>
                </a:solidFill>
                <a:latin typeface="Arial"/>
                <a:cs typeface="Arial"/>
              </a:rPr>
              <a:t>Abacavir</a:t>
            </a:r>
          </a:p>
          <a:p>
            <a:r>
              <a:rPr lang="en-US" b="1" dirty="0">
                <a:solidFill>
                  <a:srgbClr val="A7D500"/>
                </a:solidFill>
                <a:latin typeface="Arial"/>
                <a:cs typeface="Arial"/>
              </a:rPr>
              <a:t>3TC</a:t>
            </a:r>
            <a:r>
              <a:rPr lang="en-US" b="1" dirty="0">
                <a:solidFill>
                  <a:schemeClr val="bg1"/>
                </a:solidFill>
                <a:latin typeface="Arial"/>
                <a:cs typeface="Arial"/>
              </a:rPr>
              <a:t> = </a:t>
            </a:r>
            <a:r>
              <a:rPr lang="en-US" dirty="0">
                <a:solidFill>
                  <a:schemeClr val="bg1"/>
                </a:solidFill>
                <a:latin typeface="Arial"/>
                <a:cs typeface="Arial"/>
              </a:rPr>
              <a:t>Lamivudine</a:t>
            </a:r>
          </a:p>
          <a:p>
            <a:r>
              <a:rPr lang="en-US" b="1" dirty="0">
                <a:solidFill>
                  <a:schemeClr val="accent2">
                    <a:lumMod val="75000"/>
                  </a:schemeClr>
                </a:solidFill>
                <a:latin typeface="Arial"/>
                <a:cs typeface="Arial"/>
              </a:rPr>
              <a:t>LPV/r </a:t>
            </a:r>
            <a:r>
              <a:rPr lang="en-US" b="1" dirty="0">
                <a:solidFill>
                  <a:schemeClr val="bg1"/>
                </a:solidFill>
                <a:latin typeface="Arial"/>
                <a:cs typeface="Arial"/>
              </a:rPr>
              <a:t>= </a:t>
            </a:r>
            <a:r>
              <a:rPr lang="en-US" dirty="0" err="1">
                <a:solidFill>
                  <a:schemeClr val="bg1"/>
                </a:solidFill>
                <a:latin typeface="Arial"/>
                <a:cs typeface="Arial"/>
              </a:rPr>
              <a:t>Lopinavir</a:t>
            </a:r>
            <a:r>
              <a:rPr lang="en-US" dirty="0">
                <a:solidFill>
                  <a:schemeClr val="bg1"/>
                </a:solidFill>
                <a:latin typeface="Arial"/>
                <a:cs typeface="Arial"/>
              </a:rPr>
              <a:t>/ritonavir</a:t>
            </a:r>
          </a:p>
          <a:p>
            <a:endParaRPr lang="en-US" b="1" dirty="0">
              <a:solidFill>
                <a:schemeClr val="bg1"/>
              </a:solidFill>
              <a:latin typeface="Arial"/>
              <a:cs typeface="Arial"/>
            </a:endParaRPr>
          </a:p>
        </p:txBody>
      </p:sp>
      <p:pic>
        <p:nvPicPr>
          <p:cNvPr id="8" name="Picture 7">
            <a:extLst>
              <a:ext uri="{FF2B5EF4-FFF2-40B4-BE49-F238E27FC236}">
                <a16:creationId xmlns:a16="http://schemas.microsoft.com/office/drawing/2014/main" id="{7C56530E-925E-4834-A17B-507A99F88E2C}"/>
              </a:ext>
            </a:extLst>
          </p:cNvPr>
          <p:cNvPicPr>
            <a:picLocks noChangeAspect="1"/>
          </p:cNvPicPr>
          <p:nvPr/>
        </p:nvPicPr>
        <p:blipFill>
          <a:blip r:embed="rId4"/>
          <a:stretch>
            <a:fillRect/>
          </a:stretch>
        </p:blipFill>
        <p:spPr>
          <a:xfrm>
            <a:off x="2843139" y="5140538"/>
            <a:ext cx="529806" cy="463581"/>
          </a:xfrm>
          <a:prstGeom prst="rect">
            <a:avLst/>
          </a:prstGeom>
        </p:spPr>
      </p:pic>
      <p:pic>
        <p:nvPicPr>
          <p:cNvPr id="9" name="Picture 8">
            <a:extLst>
              <a:ext uri="{FF2B5EF4-FFF2-40B4-BE49-F238E27FC236}">
                <a16:creationId xmlns:a16="http://schemas.microsoft.com/office/drawing/2014/main" id="{A35476EF-62E8-4FF1-9324-91714D67C7E8}"/>
              </a:ext>
            </a:extLst>
          </p:cNvPr>
          <p:cNvPicPr>
            <a:picLocks noChangeAspect="1"/>
          </p:cNvPicPr>
          <p:nvPr/>
        </p:nvPicPr>
        <p:blipFill>
          <a:blip r:embed="rId5"/>
          <a:stretch>
            <a:fillRect/>
          </a:stretch>
        </p:blipFill>
        <p:spPr>
          <a:xfrm>
            <a:off x="1197565" y="2858251"/>
            <a:ext cx="359695" cy="328143"/>
          </a:xfrm>
          <a:prstGeom prst="rect">
            <a:avLst/>
          </a:prstGeom>
        </p:spPr>
      </p:pic>
      <p:pic>
        <p:nvPicPr>
          <p:cNvPr id="10" name="Picture 9">
            <a:extLst>
              <a:ext uri="{FF2B5EF4-FFF2-40B4-BE49-F238E27FC236}">
                <a16:creationId xmlns:a16="http://schemas.microsoft.com/office/drawing/2014/main" id="{A3DBE661-6D2D-4747-8E09-6D900C8975E1}"/>
              </a:ext>
            </a:extLst>
          </p:cNvPr>
          <p:cNvPicPr>
            <a:picLocks noChangeAspect="1"/>
          </p:cNvPicPr>
          <p:nvPr/>
        </p:nvPicPr>
        <p:blipFill>
          <a:blip r:embed="rId6"/>
          <a:stretch>
            <a:fillRect/>
          </a:stretch>
        </p:blipFill>
        <p:spPr>
          <a:xfrm>
            <a:off x="2161366" y="2905635"/>
            <a:ext cx="228600" cy="261938"/>
          </a:xfrm>
          <a:prstGeom prst="rect">
            <a:avLst/>
          </a:prstGeom>
        </p:spPr>
      </p:pic>
      <p:pic>
        <p:nvPicPr>
          <p:cNvPr id="15" name="Picture 14"/>
          <p:cNvPicPr>
            <a:picLocks noChangeAspect="1"/>
          </p:cNvPicPr>
          <p:nvPr/>
        </p:nvPicPr>
        <p:blipFill>
          <a:blip r:embed="rId7"/>
          <a:stretch>
            <a:fillRect/>
          </a:stretch>
        </p:blipFill>
        <p:spPr>
          <a:xfrm>
            <a:off x="2869828" y="2361699"/>
            <a:ext cx="512082" cy="1026419"/>
          </a:xfrm>
          <a:prstGeom prst="rect">
            <a:avLst/>
          </a:prstGeom>
        </p:spPr>
      </p:pic>
      <p:pic>
        <p:nvPicPr>
          <p:cNvPr id="16" name="Picture 15"/>
          <p:cNvPicPr>
            <a:picLocks noChangeAspect="1"/>
          </p:cNvPicPr>
          <p:nvPr/>
        </p:nvPicPr>
        <p:blipFill>
          <a:blip r:embed="rId7"/>
          <a:stretch>
            <a:fillRect/>
          </a:stretch>
        </p:blipFill>
        <p:spPr>
          <a:xfrm>
            <a:off x="2878792" y="3488870"/>
            <a:ext cx="494153" cy="1046990"/>
          </a:xfrm>
          <a:prstGeom prst="rect">
            <a:avLst/>
          </a:prstGeom>
        </p:spPr>
      </p:pic>
      <p:pic>
        <p:nvPicPr>
          <p:cNvPr id="17" name="Picture 16">
            <a:extLst>
              <a:ext uri="{FF2B5EF4-FFF2-40B4-BE49-F238E27FC236}">
                <a16:creationId xmlns:a16="http://schemas.microsoft.com/office/drawing/2014/main" id="{151677F9-89E8-4C0B-85A2-30DCB7EBA91F}"/>
              </a:ext>
            </a:extLst>
          </p:cNvPr>
          <p:cNvPicPr>
            <a:picLocks noChangeAspect="1"/>
          </p:cNvPicPr>
          <p:nvPr/>
        </p:nvPicPr>
        <p:blipFill>
          <a:blip r:embed="rId8"/>
          <a:stretch>
            <a:fillRect/>
          </a:stretch>
        </p:blipFill>
        <p:spPr>
          <a:xfrm>
            <a:off x="2877306" y="6187318"/>
            <a:ext cx="561345" cy="428026"/>
          </a:xfrm>
          <a:prstGeom prst="rect">
            <a:avLst/>
          </a:prstGeom>
        </p:spPr>
      </p:pic>
      <p:pic>
        <p:nvPicPr>
          <p:cNvPr id="18" name="Picture 17">
            <a:extLst>
              <a:ext uri="{FF2B5EF4-FFF2-40B4-BE49-F238E27FC236}">
                <a16:creationId xmlns:a16="http://schemas.microsoft.com/office/drawing/2014/main" id="{46B899AD-C229-4F2C-977D-9635A7F07A87}"/>
              </a:ext>
            </a:extLst>
          </p:cNvPr>
          <p:cNvPicPr>
            <a:picLocks noChangeAspect="1"/>
          </p:cNvPicPr>
          <p:nvPr/>
        </p:nvPicPr>
        <p:blipFill>
          <a:blip r:embed="rId9"/>
          <a:stretch>
            <a:fillRect/>
          </a:stretch>
        </p:blipFill>
        <p:spPr>
          <a:xfrm>
            <a:off x="2074402" y="4020289"/>
            <a:ext cx="438150" cy="457200"/>
          </a:xfrm>
          <a:prstGeom prst="rect">
            <a:avLst/>
          </a:prstGeom>
        </p:spPr>
      </p:pic>
      <p:pic>
        <p:nvPicPr>
          <p:cNvPr id="19" name="Picture 18">
            <a:extLst>
              <a:ext uri="{FF2B5EF4-FFF2-40B4-BE49-F238E27FC236}">
                <a16:creationId xmlns:a16="http://schemas.microsoft.com/office/drawing/2014/main" id="{EB3F6769-1520-4FDA-AC36-42B0BB90B5CA}"/>
              </a:ext>
            </a:extLst>
          </p:cNvPr>
          <p:cNvPicPr>
            <a:picLocks noChangeAspect="1"/>
          </p:cNvPicPr>
          <p:nvPr/>
        </p:nvPicPr>
        <p:blipFill>
          <a:blip r:embed="rId9"/>
          <a:stretch>
            <a:fillRect/>
          </a:stretch>
        </p:blipFill>
        <p:spPr>
          <a:xfrm>
            <a:off x="2063875" y="5140539"/>
            <a:ext cx="438150" cy="457200"/>
          </a:xfrm>
          <a:prstGeom prst="rect">
            <a:avLst/>
          </a:prstGeom>
        </p:spPr>
      </p:pic>
      <p:pic>
        <p:nvPicPr>
          <p:cNvPr id="20" name="Picture 19">
            <a:extLst>
              <a:ext uri="{FF2B5EF4-FFF2-40B4-BE49-F238E27FC236}">
                <a16:creationId xmlns:a16="http://schemas.microsoft.com/office/drawing/2014/main" id="{8BBB5EFA-E442-4F46-9B2D-EC0A1EB72CC4}"/>
              </a:ext>
            </a:extLst>
          </p:cNvPr>
          <p:cNvPicPr>
            <a:picLocks noChangeAspect="1"/>
          </p:cNvPicPr>
          <p:nvPr/>
        </p:nvPicPr>
        <p:blipFill>
          <a:blip r:embed="rId9"/>
          <a:stretch>
            <a:fillRect/>
          </a:stretch>
        </p:blipFill>
        <p:spPr>
          <a:xfrm>
            <a:off x="2074402" y="6101191"/>
            <a:ext cx="438150" cy="457200"/>
          </a:xfrm>
          <a:prstGeom prst="rect">
            <a:avLst/>
          </a:prstGeom>
        </p:spPr>
      </p:pic>
      <p:sp>
        <p:nvSpPr>
          <p:cNvPr id="21" name="TextBox 20">
            <a:extLst>
              <a:ext uri="{FF2B5EF4-FFF2-40B4-BE49-F238E27FC236}">
                <a16:creationId xmlns:a16="http://schemas.microsoft.com/office/drawing/2014/main" id="{AEAE1809-3CF1-44F3-98F1-B7A054041DFB}"/>
              </a:ext>
            </a:extLst>
          </p:cNvPr>
          <p:cNvSpPr txBox="1"/>
          <p:nvPr/>
        </p:nvSpPr>
        <p:spPr>
          <a:xfrm>
            <a:off x="2053862" y="2579238"/>
            <a:ext cx="565756" cy="261610"/>
          </a:xfrm>
          <a:prstGeom prst="rect">
            <a:avLst/>
          </a:prstGeom>
          <a:noFill/>
        </p:spPr>
        <p:txBody>
          <a:bodyPr wrap="square" rtlCol="0">
            <a:spAutoFit/>
          </a:bodyPr>
          <a:lstStyle/>
          <a:p>
            <a:r>
              <a:rPr lang="en-US" sz="1100" b="1" dirty="0">
                <a:solidFill>
                  <a:srgbClr val="92D050"/>
                </a:solidFill>
                <a:latin typeface="Arial"/>
                <a:cs typeface="Arial"/>
              </a:rPr>
              <a:t>3TC</a:t>
            </a:r>
            <a:endParaRPr lang="en-US" sz="1000" b="1" dirty="0">
              <a:solidFill>
                <a:srgbClr val="92D050"/>
              </a:solidFill>
              <a:latin typeface="Arial"/>
              <a:cs typeface="Arial"/>
            </a:endParaRPr>
          </a:p>
        </p:txBody>
      </p:sp>
      <p:sp>
        <p:nvSpPr>
          <p:cNvPr id="25" name="TextBox 24">
            <a:extLst>
              <a:ext uri="{FF2B5EF4-FFF2-40B4-BE49-F238E27FC236}">
                <a16:creationId xmlns:a16="http://schemas.microsoft.com/office/drawing/2014/main" id="{6A017D55-9413-416A-AD1A-C7CFC8DA9C67}"/>
              </a:ext>
            </a:extLst>
          </p:cNvPr>
          <p:cNvSpPr txBox="1"/>
          <p:nvPr/>
        </p:nvSpPr>
        <p:spPr>
          <a:xfrm>
            <a:off x="1668201" y="1631530"/>
            <a:ext cx="265043" cy="36933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96DF75DC-9599-4156-A591-8244F62C960F}"/>
              </a:ext>
            </a:extLst>
          </p:cNvPr>
          <p:cNvSpPr txBox="1"/>
          <p:nvPr/>
        </p:nvSpPr>
        <p:spPr>
          <a:xfrm>
            <a:off x="2531619" y="1631530"/>
            <a:ext cx="265043" cy="369332"/>
          </a:xfrm>
          <a:prstGeom prst="rect">
            <a:avLst/>
          </a:prstGeom>
          <a:noFill/>
        </p:spPr>
        <p:txBody>
          <a:bodyPr wrap="square" rtlCol="0">
            <a:spAutoFit/>
          </a:bodyPr>
          <a:lstStyle/>
          <a:p>
            <a:r>
              <a:rPr lang="en-US" dirty="0"/>
              <a:t>+</a:t>
            </a:r>
          </a:p>
        </p:txBody>
      </p:sp>
      <p:sp>
        <p:nvSpPr>
          <p:cNvPr id="37" name="TextBox 36">
            <a:extLst>
              <a:ext uri="{FF2B5EF4-FFF2-40B4-BE49-F238E27FC236}">
                <a16:creationId xmlns:a16="http://schemas.microsoft.com/office/drawing/2014/main" id="{DACD1ECC-D49C-4BA7-8DA4-072D98586B7C}"/>
              </a:ext>
            </a:extLst>
          </p:cNvPr>
          <p:cNvSpPr txBox="1"/>
          <p:nvPr/>
        </p:nvSpPr>
        <p:spPr>
          <a:xfrm>
            <a:off x="2531619" y="2837657"/>
            <a:ext cx="265043" cy="369332"/>
          </a:xfrm>
          <a:prstGeom prst="rect">
            <a:avLst/>
          </a:prstGeom>
          <a:noFill/>
        </p:spPr>
        <p:txBody>
          <a:bodyPr wrap="square" rtlCol="0">
            <a:spAutoFit/>
          </a:bodyPr>
          <a:lstStyle/>
          <a:p>
            <a:r>
              <a:rPr lang="en-US" dirty="0"/>
              <a:t>+</a:t>
            </a:r>
          </a:p>
        </p:txBody>
      </p:sp>
      <p:sp>
        <p:nvSpPr>
          <p:cNvPr id="38" name="TextBox 37">
            <a:extLst>
              <a:ext uri="{FF2B5EF4-FFF2-40B4-BE49-F238E27FC236}">
                <a16:creationId xmlns:a16="http://schemas.microsoft.com/office/drawing/2014/main" id="{75E2D3A9-4B33-420C-B1A7-491F8ECBCA32}"/>
              </a:ext>
            </a:extLst>
          </p:cNvPr>
          <p:cNvSpPr txBox="1"/>
          <p:nvPr/>
        </p:nvSpPr>
        <p:spPr>
          <a:xfrm>
            <a:off x="2531619" y="3985950"/>
            <a:ext cx="265043" cy="369332"/>
          </a:xfrm>
          <a:prstGeom prst="rect">
            <a:avLst/>
          </a:prstGeom>
          <a:noFill/>
        </p:spPr>
        <p:txBody>
          <a:bodyPr wrap="square" rtlCol="0">
            <a:spAutoFit/>
          </a:bodyPr>
          <a:lstStyle/>
          <a:p>
            <a:r>
              <a:rPr lang="en-US" dirty="0"/>
              <a:t>+</a:t>
            </a:r>
          </a:p>
        </p:txBody>
      </p:sp>
      <p:sp>
        <p:nvSpPr>
          <p:cNvPr id="39" name="TextBox 38">
            <a:extLst>
              <a:ext uri="{FF2B5EF4-FFF2-40B4-BE49-F238E27FC236}">
                <a16:creationId xmlns:a16="http://schemas.microsoft.com/office/drawing/2014/main" id="{1DCDF60C-B83D-43A2-9A66-A31059400530}"/>
              </a:ext>
            </a:extLst>
          </p:cNvPr>
          <p:cNvSpPr txBox="1"/>
          <p:nvPr/>
        </p:nvSpPr>
        <p:spPr>
          <a:xfrm>
            <a:off x="2531619" y="5099504"/>
            <a:ext cx="265043"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0AE40242-7220-436B-B168-F6A8543030DD}"/>
              </a:ext>
            </a:extLst>
          </p:cNvPr>
          <p:cNvSpPr txBox="1"/>
          <p:nvPr/>
        </p:nvSpPr>
        <p:spPr>
          <a:xfrm>
            <a:off x="2531619" y="6145125"/>
            <a:ext cx="265043" cy="369332"/>
          </a:xfrm>
          <a:prstGeom prst="rect">
            <a:avLst/>
          </a:prstGeom>
          <a:noFill/>
        </p:spPr>
        <p:txBody>
          <a:bodyPr wrap="square" rtlCol="0">
            <a:spAutoFit/>
          </a:bodyPr>
          <a:lstStyle/>
          <a:p>
            <a:r>
              <a:rPr lang="en-US" dirty="0"/>
              <a:t>+</a:t>
            </a:r>
          </a:p>
        </p:txBody>
      </p:sp>
      <p:pic>
        <p:nvPicPr>
          <p:cNvPr id="41" name="Picture 40">
            <a:extLst>
              <a:ext uri="{FF2B5EF4-FFF2-40B4-BE49-F238E27FC236}">
                <a16:creationId xmlns:a16="http://schemas.microsoft.com/office/drawing/2014/main" id="{F23E6E7A-B47D-4745-8839-3726208B2436}"/>
              </a:ext>
            </a:extLst>
          </p:cNvPr>
          <p:cNvPicPr>
            <a:picLocks noChangeAspect="1"/>
          </p:cNvPicPr>
          <p:nvPr/>
        </p:nvPicPr>
        <p:blipFill>
          <a:blip r:embed="rId7"/>
          <a:stretch>
            <a:fillRect/>
          </a:stretch>
        </p:blipFill>
        <p:spPr>
          <a:xfrm>
            <a:off x="2869828" y="1207142"/>
            <a:ext cx="512082" cy="1026419"/>
          </a:xfrm>
          <a:prstGeom prst="rect">
            <a:avLst/>
          </a:prstGeom>
        </p:spPr>
      </p:pic>
      <p:sp>
        <p:nvSpPr>
          <p:cNvPr id="42" name="TextBox 41">
            <a:extLst>
              <a:ext uri="{FF2B5EF4-FFF2-40B4-BE49-F238E27FC236}">
                <a16:creationId xmlns:a16="http://schemas.microsoft.com/office/drawing/2014/main" id="{66B972E7-08A6-4318-AA62-EFB0C291E1EE}"/>
              </a:ext>
            </a:extLst>
          </p:cNvPr>
          <p:cNvSpPr txBox="1"/>
          <p:nvPr/>
        </p:nvSpPr>
        <p:spPr>
          <a:xfrm>
            <a:off x="1171023" y="2595642"/>
            <a:ext cx="565756" cy="261610"/>
          </a:xfrm>
          <a:prstGeom prst="rect">
            <a:avLst/>
          </a:prstGeom>
          <a:noFill/>
        </p:spPr>
        <p:txBody>
          <a:bodyPr wrap="square" rtlCol="0">
            <a:spAutoFit/>
          </a:bodyPr>
          <a:lstStyle/>
          <a:p>
            <a:r>
              <a:rPr lang="en-US" sz="1050" b="1" dirty="0">
                <a:solidFill>
                  <a:srgbClr val="6CADDF"/>
                </a:solidFill>
                <a:latin typeface="Arial"/>
                <a:cs typeface="Arial"/>
              </a:rPr>
              <a:t>ABC</a:t>
            </a:r>
          </a:p>
        </p:txBody>
      </p:sp>
      <p:sp>
        <p:nvSpPr>
          <p:cNvPr id="43" name="TextBox 42">
            <a:extLst>
              <a:ext uri="{FF2B5EF4-FFF2-40B4-BE49-F238E27FC236}">
                <a16:creationId xmlns:a16="http://schemas.microsoft.com/office/drawing/2014/main" id="{072A09F1-CF12-4241-BB80-E64E57B42D2C}"/>
              </a:ext>
            </a:extLst>
          </p:cNvPr>
          <p:cNvSpPr txBox="1"/>
          <p:nvPr/>
        </p:nvSpPr>
        <p:spPr>
          <a:xfrm>
            <a:off x="1668201" y="2851938"/>
            <a:ext cx="265043"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DD01C10B-2DCF-4DC4-AD52-8B6ABAC64275}"/>
              </a:ext>
            </a:extLst>
          </p:cNvPr>
          <p:cNvSpPr txBox="1"/>
          <p:nvPr/>
        </p:nvSpPr>
        <p:spPr>
          <a:xfrm>
            <a:off x="2053862" y="3783978"/>
            <a:ext cx="565756" cy="261610"/>
          </a:xfrm>
          <a:prstGeom prst="rect">
            <a:avLst/>
          </a:prstGeom>
          <a:noFill/>
        </p:spPr>
        <p:txBody>
          <a:bodyPr wrap="square" rtlCol="0">
            <a:spAutoFit/>
          </a:bodyPr>
          <a:lstStyle/>
          <a:p>
            <a:r>
              <a:rPr lang="en-US" sz="1100" b="1" dirty="0">
                <a:solidFill>
                  <a:srgbClr val="92D050"/>
                </a:solidFill>
                <a:latin typeface="Arial"/>
                <a:cs typeface="Arial"/>
              </a:rPr>
              <a:t>3TC</a:t>
            </a:r>
            <a:endParaRPr lang="en-US" sz="1200" b="1" dirty="0">
              <a:solidFill>
                <a:srgbClr val="92D050"/>
              </a:solidFill>
              <a:latin typeface="Arial"/>
              <a:cs typeface="Arial"/>
            </a:endParaRPr>
          </a:p>
        </p:txBody>
      </p:sp>
      <p:sp>
        <p:nvSpPr>
          <p:cNvPr id="45" name="TextBox 44">
            <a:extLst>
              <a:ext uri="{FF2B5EF4-FFF2-40B4-BE49-F238E27FC236}">
                <a16:creationId xmlns:a16="http://schemas.microsoft.com/office/drawing/2014/main" id="{185E98F1-893A-4049-9CDD-9DD63400046F}"/>
              </a:ext>
            </a:extLst>
          </p:cNvPr>
          <p:cNvSpPr txBox="1"/>
          <p:nvPr/>
        </p:nvSpPr>
        <p:spPr>
          <a:xfrm>
            <a:off x="2053862" y="3641260"/>
            <a:ext cx="565756" cy="261610"/>
          </a:xfrm>
          <a:prstGeom prst="rect">
            <a:avLst/>
          </a:prstGeom>
          <a:noFill/>
        </p:spPr>
        <p:txBody>
          <a:bodyPr wrap="square" rtlCol="0">
            <a:spAutoFit/>
          </a:bodyPr>
          <a:lstStyle/>
          <a:p>
            <a:r>
              <a:rPr lang="en-US" sz="1050" b="1" dirty="0">
                <a:solidFill>
                  <a:srgbClr val="6CADDF"/>
                </a:solidFill>
                <a:latin typeface="Arial"/>
                <a:cs typeface="Arial"/>
              </a:rPr>
              <a:t>ABC</a:t>
            </a:r>
          </a:p>
        </p:txBody>
      </p:sp>
      <p:sp>
        <p:nvSpPr>
          <p:cNvPr id="48" name="TextBox 47">
            <a:extLst>
              <a:ext uri="{FF2B5EF4-FFF2-40B4-BE49-F238E27FC236}">
                <a16:creationId xmlns:a16="http://schemas.microsoft.com/office/drawing/2014/main" id="{85E3719C-28E5-465C-A425-C884BBB20F55}"/>
              </a:ext>
            </a:extLst>
          </p:cNvPr>
          <p:cNvSpPr txBox="1"/>
          <p:nvPr/>
        </p:nvSpPr>
        <p:spPr>
          <a:xfrm>
            <a:off x="2053862" y="4900766"/>
            <a:ext cx="565756" cy="261610"/>
          </a:xfrm>
          <a:prstGeom prst="rect">
            <a:avLst/>
          </a:prstGeom>
          <a:noFill/>
        </p:spPr>
        <p:txBody>
          <a:bodyPr wrap="square" rtlCol="0">
            <a:spAutoFit/>
          </a:bodyPr>
          <a:lstStyle/>
          <a:p>
            <a:r>
              <a:rPr lang="en-US" sz="1100" b="1" dirty="0">
                <a:solidFill>
                  <a:srgbClr val="92D050"/>
                </a:solidFill>
                <a:latin typeface="Arial"/>
                <a:cs typeface="Arial"/>
              </a:rPr>
              <a:t>3TC</a:t>
            </a:r>
            <a:endParaRPr lang="en-US" sz="1200" b="1" dirty="0">
              <a:solidFill>
                <a:srgbClr val="92D050"/>
              </a:solidFill>
              <a:latin typeface="Arial"/>
              <a:cs typeface="Arial"/>
            </a:endParaRPr>
          </a:p>
        </p:txBody>
      </p:sp>
      <p:sp>
        <p:nvSpPr>
          <p:cNvPr id="49" name="TextBox 48">
            <a:extLst>
              <a:ext uri="{FF2B5EF4-FFF2-40B4-BE49-F238E27FC236}">
                <a16:creationId xmlns:a16="http://schemas.microsoft.com/office/drawing/2014/main" id="{11F91667-EF41-4CAB-A451-D243DA164A36}"/>
              </a:ext>
            </a:extLst>
          </p:cNvPr>
          <p:cNvSpPr txBox="1"/>
          <p:nvPr/>
        </p:nvSpPr>
        <p:spPr>
          <a:xfrm>
            <a:off x="2053862" y="4758048"/>
            <a:ext cx="565756" cy="261610"/>
          </a:xfrm>
          <a:prstGeom prst="rect">
            <a:avLst/>
          </a:prstGeom>
          <a:noFill/>
        </p:spPr>
        <p:txBody>
          <a:bodyPr wrap="square" rtlCol="0">
            <a:spAutoFit/>
          </a:bodyPr>
          <a:lstStyle/>
          <a:p>
            <a:r>
              <a:rPr lang="en-US" sz="1050" b="1" dirty="0">
                <a:solidFill>
                  <a:srgbClr val="6CADDF"/>
                </a:solidFill>
                <a:latin typeface="Arial"/>
                <a:cs typeface="Arial"/>
              </a:rPr>
              <a:t>ABC</a:t>
            </a:r>
          </a:p>
        </p:txBody>
      </p:sp>
      <p:sp>
        <p:nvSpPr>
          <p:cNvPr id="50" name="TextBox 49">
            <a:extLst>
              <a:ext uri="{FF2B5EF4-FFF2-40B4-BE49-F238E27FC236}">
                <a16:creationId xmlns:a16="http://schemas.microsoft.com/office/drawing/2014/main" id="{4852E7EE-CD8D-4BFE-9168-AE534698D876}"/>
              </a:ext>
            </a:extLst>
          </p:cNvPr>
          <p:cNvSpPr txBox="1"/>
          <p:nvPr/>
        </p:nvSpPr>
        <p:spPr>
          <a:xfrm>
            <a:off x="2053862" y="5868132"/>
            <a:ext cx="565756" cy="261610"/>
          </a:xfrm>
          <a:prstGeom prst="rect">
            <a:avLst/>
          </a:prstGeom>
          <a:noFill/>
        </p:spPr>
        <p:txBody>
          <a:bodyPr wrap="square" rtlCol="0">
            <a:spAutoFit/>
          </a:bodyPr>
          <a:lstStyle/>
          <a:p>
            <a:r>
              <a:rPr lang="en-US" sz="1100" b="1" dirty="0">
                <a:solidFill>
                  <a:srgbClr val="92D050"/>
                </a:solidFill>
                <a:latin typeface="Arial"/>
                <a:cs typeface="Arial"/>
              </a:rPr>
              <a:t>3TC</a:t>
            </a:r>
            <a:endParaRPr lang="en-US" sz="1200" b="1" dirty="0">
              <a:solidFill>
                <a:srgbClr val="92D050"/>
              </a:solidFill>
              <a:latin typeface="Arial"/>
              <a:cs typeface="Arial"/>
            </a:endParaRPr>
          </a:p>
        </p:txBody>
      </p:sp>
      <p:sp>
        <p:nvSpPr>
          <p:cNvPr id="51" name="TextBox 50">
            <a:extLst>
              <a:ext uri="{FF2B5EF4-FFF2-40B4-BE49-F238E27FC236}">
                <a16:creationId xmlns:a16="http://schemas.microsoft.com/office/drawing/2014/main" id="{9A3ADBF5-AE5C-4E7C-B9FF-C0F8254D7DC7}"/>
              </a:ext>
            </a:extLst>
          </p:cNvPr>
          <p:cNvSpPr txBox="1"/>
          <p:nvPr/>
        </p:nvSpPr>
        <p:spPr>
          <a:xfrm>
            <a:off x="2053862" y="5725414"/>
            <a:ext cx="565756" cy="261610"/>
          </a:xfrm>
          <a:prstGeom prst="rect">
            <a:avLst/>
          </a:prstGeom>
          <a:noFill/>
        </p:spPr>
        <p:txBody>
          <a:bodyPr wrap="square" rtlCol="0">
            <a:spAutoFit/>
          </a:bodyPr>
          <a:lstStyle/>
          <a:p>
            <a:r>
              <a:rPr lang="en-US" sz="1050" b="1" dirty="0">
                <a:solidFill>
                  <a:srgbClr val="6CADDF"/>
                </a:solidFill>
                <a:latin typeface="Arial"/>
                <a:cs typeface="Arial"/>
              </a:rPr>
              <a:t>ABC</a:t>
            </a:r>
          </a:p>
        </p:txBody>
      </p:sp>
      <p:sp>
        <p:nvSpPr>
          <p:cNvPr id="52" name="TextBox 51">
            <a:extLst>
              <a:ext uri="{FF2B5EF4-FFF2-40B4-BE49-F238E27FC236}">
                <a16:creationId xmlns:a16="http://schemas.microsoft.com/office/drawing/2014/main" id="{28FD63FF-F413-476C-BD1C-C7319E999E4A}"/>
              </a:ext>
            </a:extLst>
          </p:cNvPr>
          <p:cNvSpPr txBox="1"/>
          <p:nvPr/>
        </p:nvSpPr>
        <p:spPr>
          <a:xfrm>
            <a:off x="2877306" y="4837894"/>
            <a:ext cx="565756" cy="261610"/>
          </a:xfrm>
          <a:prstGeom prst="rect">
            <a:avLst/>
          </a:prstGeom>
          <a:noFill/>
        </p:spPr>
        <p:txBody>
          <a:bodyPr wrap="square" rtlCol="0">
            <a:spAutoFit/>
          </a:bodyPr>
          <a:lstStyle/>
          <a:p>
            <a:r>
              <a:rPr lang="en-US" sz="1050" b="1" dirty="0">
                <a:solidFill>
                  <a:schemeClr val="accent2">
                    <a:lumMod val="75000"/>
                  </a:schemeClr>
                </a:solidFill>
                <a:latin typeface="Arial"/>
                <a:cs typeface="Arial"/>
              </a:rPr>
              <a:t>LPV/r</a:t>
            </a:r>
          </a:p>
        </p:txBody>
      </p:sp>
      <p:sp>
        <p:nvSpPr>
          <p:cNvPr id="53" name="TextBox 52">
            <a:extLst>
              <a:ext uri="{FF2B5EF4-FFF2-40B4-BE49-F238E27FC236}">
                <a16:creationId xmlns:a16="http://schemas.microsoft.com/office/drawing/2014/main" id="{C0F317E2-3CD3-4F66-9F9F-F88537697821}"/>
              </a:ext>
            </a:extLst>
          </p:cNvPr>
          <p:cNvSpPr txBox="1"/>
          <p:nvPr/>
        </p:nvSpPr>
        <p:spPr>
          <a:xfrm>
            <a:off x="2877306" y="5839581"/>
            <a:ext cx="565756" cy="261610"/>
          </a:xfrm>
          <a:prstGeom prst="rect">
            <a:avLst/>
          </a:prstGeom>
          <a:noFill/>
        </p:spPr>
        <p:txBody>
          <a:bodyPr wrap="square" rtlCol="0">
            <a:spAutoFit/>
          </a:bodyPr>
          <a:lstStyle/>
          <a:p>
            <a:r>
              <a:rPr lang="en-US" sz="1050" b="1" dirty="0">
                <a:solidFill>
                  <a:schemeClr val="accent2">
                    <a:lumMod val="75000"/>
                  </a:schemeClr>
                </a:solidFill>
                <a:latin typeface="Arial"/>
                <a:cs typeface="Arial"/>
              </a:rPr>
              <a:t>LPV/r</a:t>
            </a:r>
          </a:p>
        </p:txBody>
      </p:sp>
    </p:spTree>
    <p:extLst>
      <p:ext uri="{BB962C8B-B14F-4D97-AF65-F5344CB8AC3E}">
        <p14:creationId xmlns:p14="http://schemas.microsoft.com/office/powerpoint/2010/main" val="2898775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285750" indent="-285750"/>
            <a:r>
              <a:rPr lang="fr-FR" dirty="0"/>
              <a:t>Les pastilles ne sont que l'un des ARV dont votre enfant a besoin.</a:t>
            </a:r>
          </a:p>
          <a:p>
            <a:pPr marL="285750" indent="-285750"/>
            <a:r>
              <a:rPr lang="fr-FR" dirty="0"/>
              <a:t>Vous devez toujours donner les autres ARV en même temps.</a:t>
            </a:r>
            <a:endParaRPr lang="en-US" dirty="0"/>
          </a:p>
          <a:p>
            <a:endParaRPr lang="en-US" dirty="0"/>
          </a:p>
        </p:txBody>
      </p:sp>
      <p:sp>
        <p:nvSpPr>
          <p:cNvPr id="3" name="Title 2"/>
          <p:cNvSpPr>
            <a:spLocks noGrp="1"/>
          </p:cNvSpPr>
          <p:nvPr>
            <p:ph type="title"/>
          </p:nvPr>
        </p:nvSpPr>
        <p:spPr/>
        <p:txBody>
          <a:bodyPr/>
          <a:lstStyle/>
          <a:p>
            <a:r>
              <a:rPr lang="en-US" dirty="0"/>
              <a:t>Donner les </a:t>
            </a:r>
            <a:r>
              <a:rPr lang="en-US" dirty="0" err="1"/>
              <a:t>autres</a:t>
            </a:r>
            <a:r>
              <a:rPr lang="en-US" dirty="0"/>
              <a:t> ARV</a:t>
            </a:r>
          </a:p>
        </p:txBody>
      </p:sp>
      <p:sp>
        <p:nvSpPr>
          <p:cNvPr id="4" name="Content Placeholder 3"/>
          <p:cNvSpPr>
            <a:spLocks noGrp="1"/>
          </p:cNvSpPr>
          <p:nvPr>
            <p:ph sz="half" idx="10"/>
          </p:nvPr>
        </p:nvSpPr>
        <p:spPr/>
        <p:txBody>
          <a:bodyPr/>
          <a:lstStyle/>
          <a:p>
            <a:pPr marL="0" indent="0" fontAlgn="ctr">
              <a:buNone/>
            </a:pPr>
            <a:r>
              <a:rPr lang="fr-FR" dirty="0"/>
              <a:t>Comment donnez-vous normalement les autres ARV ou les autres médicaments?</a:t>
            </a:r>
            <a:endParaRPr lang="en-US" dirty="0"/>
          </a:p>
        </p:txBody>
      </p:sp>
      <p:sp>
        <p:nvSpPr>
          <p:cNvPr id="5" name="Content Placeholder 4"/>
          <p:cNvSpPr>
            <a:spLocks noGrp="1"/>
          </p:cNvSpPr>
          <p:nvPr>
            <p:ph sz="half" idx="11"/>
          </p:nvPr>
        </p:nvSpPr>
        <p:spPr>
          <a:xfrm>
            <a:off x="7159826" y="1955305"/>
            <a:ext cx="3039468" cy="1959506"/>
          </a:xfrm>
        </p:spPr>
        <p:txBody>
          <a:bodyPr>
            <a:normAutofit lnSpcReduction="10000"/>
          </a:bodyPr>
          <a:lstStyle/>
          <a:p>
            <a:pPr marL="285750" indent="-285750"/>
            <a:r>
              <a:rPr lang="fr-FR" dirty="0"/>
              <a:t>Les deux autres ARV doivent être pris en même temps que les pastilles.</a:t>
            </a:r>
          </a:p>
          <a:p>
            <a:pPr marL="285750" indent="-285750"/>
            <a:r>
              <a:rPr lang="fr-FR" dirty="0"/>
              <a:t>Ils peuvent être pris avant ou après les pellets.</a:t>
            </a:r>
          </a:p>
          <a:p>
            <a:pPr marL="285750" indent="-285750"/>
            <a:r>
              <a:rPr lang="fr-FR" dirty="0"/>
              <a:t>Si l'enfant aime le goût des autres ARV ou médicaments, donnez-leur après les pastilles. Le bon ARV élimine le mauvais goût des pellets.</a:t>
            </a:r>
            <a:endParaRPr lang="en-US" dirty="0"/>
          </a:p>
          <a:p>
            <a:endParaRPr lang="en-US" dirty="0"/>
          </a:p>
          <a:p>
            <a:endParaRPr lang="en-US" dirty="0"/>
          </a:p>
        </p:txBody>
      </p:sp>
      <p:sp>
        <p:nvSpPr>
          <p:cNvPr id="6" name="Content Placeholder 5"/>
          <p:cNvSpPr>
            <a:spLocks noGrp="1"/>
          </p:cNvSpPr>
          <p:nvPr>
            <p:ph sz="half" idx="12"/>
          </p:nvPr>
        </p:nvSpPr>
        <p:spPr/>
        <p:txBody>
          <a:bodyPr/>
          <a:lstStyle/>
          <a:p>
            <a:r>
              <a:rPr lang="fr-FR" dirty="0"/>
              <a:t>Pouvez-vous revoir les étapes à suivre pour donner les pastilles à votre enfant?</a:t>
            </a:r>
            <a:endParaRPr lang="en-US" dirty="0"/>
          </a:p>
          <a:p>
            <a:endParaRPr lang="en-US" dirty="0"/>
          </a:p>
          <a:p>
            <a:endParaRPr lang="en-US" dirty="0"/>
          </a:p>
        </p:txBody>
      </p:sp>
      <p:sp>
        <p:nvSpPr>
          <p:cNvPr id="7" name="Content Placeholder 6"/>
          <p:cNvSpPr>
            <a:spLocks noGrp="1"/>
          </p:cNvSpPr>
          <p:nvPr>
            <p:ph sz="half" idx="13"/>
          </p:nvPr>
        </p:nvSpPr>
        <p:spPr>
          <a:xfrm>
            <a:off x="7178731" y="4508753"/>
            <a:ext cx="2968191" cy="2273425"/>
          </a:xfrm>
        </p:spPr>
        <p:txBody>
          <a:bodyPr>
            <a:normAutofit/>
          </a:bodyPr>
          <a:lstStyle/>
          <a:p>
            <a:pPr marL="285750" indent="-285750"/>
            <a:r>
              <a:rPr lang="fr-FR" dirty="0"/>
              <a:t>Donner des granulés est différent de la façon dont les autres ARV sont donnés.</a:t>
            </a:r>
          </a:p>
          <a:p>
            <a:pPr marL="285750" indent="-285750"/>
            <a:r>
              <a:rPr lang="fr-FR" dirty="0"/>
              <a:t>Les pellets n'ont pas bon goût.</a:t>
            </a:r>
          </a:p>
          <a:p>
            <a:pPr marL="285750" indent="-285750"/>
            <a:r>
              <a:rPr lang="fr-FR" dirty="0"/>
              <a:t>Cela peut sembler plus difficile, mais les granulés sont les meilleurs antirétroviraux pour garder les enfants vivant avec le VIH en bonne santé.</a:t>
            </a:r>
            <a:endParaRPr lang="en-US" dirty="0"/>
          </a:p>
          <a:p>
            <a:endParaRPr lang="en-US" dirty="0"/>
          </a:p>
        </p:txBody>
      </p:sp>
      <p:sp>
        <p:nvSpPr>
          <p:cNvPr id="10" name="Title 2">
            <a:extLst>
              <a:ext uri="{FF2B5EF4-FFF2-40B4-BE49-F238E27FC236}">
                <a16:creationId xmlns:a16="http://schemas.microsoft.com/office/drawing/2014/main" id="{85612702-5E0A-4B4D-924C-E307F17970D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sp>
        <p:nvSpPr>
          <p:cNvPr id="11"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endParaRPr lang="en-US" sz="1600" dirty="0"/>
          </a:p>
        </p:txBody>
      </p:sp>
      <p:sp>
        <p:nvSpPr>
          <p:cNvPr id="12" name="Title 2">
            <a:extLst>
              <a:ext uri="{FF2B5EF4-FFF2-40B4-BE49-F238E27FC236}">
                <a16:creationId xmlns:a16="http://schemas.microsoft.com/office/drawing/2014/main" id="{2745AD28-558F-4479-AFA3-C9537E84D4E6}"/>
              </a:ext>
            </a:extLst>
          </p:cNvPr>
          <p:cNvSpPr txBox="1">
            <a:spLocks/>
          </p:cNvSpPr>
          <p:nvPr/>
        </p:nvSpPr>
        <p:spPr>
          <a:xfrm>
            <a:off x="7772448"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13" name="Title 2">
            <a:extLst>
              <a:ext uri="{FF2B5EF4-FFF2-40B4-BE49-F238E27FC236}">
                <a16:creationId xmlns:a16="http://schemas.microsoft.com/office/drawing/2014/main" id="{1B3CF6F2-FDAF-4657-8A3D-3D40BE6FBFD3}"/>
              </a:ext>
            </a:extLst>
          </p:cNvPr>
          <p:cNvSpPr txBox="1">
            <a:spLocks/>
          </p:cNvSpPr>
          <p:nvPr/>
        </p:nvSpPr>
        <p:spPr>
          <a:xfrm>
            <a:off x="4595611"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endParaRPr lang="en-US" sz="1600" dirty="0"/>
          </a:p>
        </p:txBody>
      </p:sp>
      <p:sp>
        <p:nvSpPr>
          <p:cNvPr id="14" name="Title 2">
            <a:extLst>
              <a:ext uri="{FF2B5EF4-FFF2-40B4-BE49-F238E27FC236}">
                <a16:creationId xmlns:a16="http://schemas.microsoft.com/office/drawing/2014/main" id="{91BE5B31-7C95-446D-B912-AF808808661D}"/>
              </a:ext>
            </a:extLst>
          </p:cNvPr>
          <p:cNvSpPr txBox="1">
            <a:spLocks/>
          </p:cNvSpPr>
          <p:nvPr/>
        </p:nvSpPr>
        <p:spPr>
          <a:xfrm>
            <a:off x="7772448"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pic>
        <p:nvPicPr>
          <p:cNvPr id="15" name="Picture 14" descr="A close up of a logo&#10;&#10;Description automatically generated">
            <a:extLst>
              <a:ext uri="{FF2B5EF4-FFF2-40B4-BE49-F238E27FC236}">
                <a16:creationId xmlns:a16="http://schemas.microsoft.com/office/drawing/2014/main" id="{2F7EA8D1-43BC-4957-B7D6-7B3938EA17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6" name="Picture 15"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6767" y="1370013"/>
            <a:ext cx="453712" cy="453712"/>
          </a:xfrm>
          <a:prstGeom prst="rect">
            <a:avLst/>
          </a:prstGeom>
        </p:spPr>
      </p:pic>
      <p:pic>
        <p:nvPicPr>
          <p:cNvPr id="17" name="Picture 16">
            <a:extLst>
              <a:ext uri="{FF2B5EF4-FFF2-40B4-BE49-F238E27FC236}">
                <a16:creationId xmlns:a16="http://schemas.microsoft.com/office/drawing/2014/main" id="{25E449DC-45FC-4713-9580-55AA4E848F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6287" y="3703030"/>
            <a:ext cx="842009" cy="842009"/>
          </a:xfrm>
          <a:prstGeom prst="rect">
            <a:avLst/>
          </a:prstGeom>
        </p:spPr>
      </p:pic>
      <p:pic>
        <p:nvPicPr>
          <p:cNvPr id="18" name="Picture 17"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6767" y="3931527"/>
            <a:ext cx="453712" cy="453712"/>
          </a:xfrm>
          <a:prstGeom prst="rect">
            <a:avLst/>
          </a:prstGeom>
        </p:spPr>
      </p:pic>
      <p:pic>
        <p:nvPicPr>
          <p:cNvPr id="19" name="Picture 18">
            <a:extLst>
              <a:ext uri="{FF2B5EF4-FFF2-40B4-BE49-F238E27FC236}">
                <a16:creationId xmlns:a16="http://schemas.microsoft.com/office/drawing/2014/main" id="{25E449DC-45FC-4713-9580-55AA4E848F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6287" y="1145177"/>
            <a:ext cx="842009" cy="842009"/>
          </a:xfrm>
          <a:prstGeom prst="rect">
            <a:avLst/>
          </a:prstGeom>
        </p:spPr>
      </p:pic>
      <p:sp>
        <p:nvSpPr>
          <p:cNvPr id="21" name="Rectangle 20">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986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66292" y="0"/>
            <a:ext cx="9189077" cy="1036750"/>
          </a:xfrm>
        </p:spPr>
        <p:txBody>
          <a:bodyPr/>
          <a:lstStyle/>
          <a:p>
            <a:r>
              <a:rPr lang="en-US" dirty="0" err="1"/>
              <a:t>Récapitulation</a:t>
            </a:r>
            <a:r>
              <a:rPr lang="en-US" dirty="0"/>
              <a:t> </a:t>
            </a:r>
          </a:p>
        </p:txBody>
      </p:sp>
      <p:sp>
        <p:nvSpPr>
          <p:cNvPr id="13" name="Rectangle 12"/>
          <p:cNvSpPr/>
          <p:nvPr/>
        </p:nvSpPr>
        <p:spPr>
          <a:xfrm>
            <a:off x="741578" y="1191465"/>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41578" y="4075588"/>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014779" y="1186749"/>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53448" y="1186749"/>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014779" y="4075588"/>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353448" y="4075588"/>
            <a:ext cx="2553096" cy="2553096"/>
          </a:xfrm>
          <a:prstGeom prst="rect">
            <a:avLst/>
          </a:prstGeom>
          <a:noFill/>
          <a:ln>
            <a:solidFill>
              <a:srgbClr val="0935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BB1777D-0FC4-4C7C-8A91-061D6D50562F}"/>
              </a:ext>
            </a:extLst>
          </p:cNvPr>
          <p:cNvPicPr>
            <a:picLocks noChangeAspect="1"/>
          </p:cNvPicPr>
          <p:nvPr/>
        </p:nvPicPr>
        <p:blipFill>
          <a:blip r:embed="rId2"/>
          <a:stretch>
            <a:fillRect/>
          </a:stretch>
        </p:blipFill>
        <p:spPr>
          <a:xfrm>
            <a:off x="4365005" y="1544320"/>
            <a:ext cx="1902741" cy="1866840"/>
          </a:xfrm>
          <a:prstGeom prst="rect">
            <a:avLst/>
          </a:prstGeom>
        </p:spPr>
      </p:pic>
      <p:pic>
        <p:nvPicPr>
          <p:cNvPr id="22" name="Picture 21">
            <a:extLst>
              <a:ext uri="{FF2B5EF4-FFF2-40B4-BE49-F238E27FC236}">
                <a16:creationId xmlns:a16="http://schemas.microsoft.com/office/drawing/2014/main" id="{848217D8-4480-488B-A7BF-06754824A8BE}"/>
              </a:ext>
            </a:extLst>
          </p:cNvPr>
          <p:cNvPicPr>
            <a:picLocks noChangeAspect="1"/>
          </p:cNvPicPr>
          <p:nvPr/>
        </p:nvPicPr>
        <p:blipFill>
          <a:blip r:embed="rId3"/>
          <a:stretch>
            <a:fillRect/>
          </a:stretch>
        </p:blipFill>
        <p:spPr>
          <a:xfrm>
            <a:off x="853440" y="1210275"/>
            <a:ext cx="2358533" cy="2430004"/>
          </a:xfrm>
          <a:prstGeom prst="rect">
            <a:avLst/>
          </a:prstGeom>
        </p:spPr>
      </p:pic>
      <p:pic>
        <p:nvPicPr>
          <p:cNvPr id="24" name="Picture 23">
            <a:extLst>
              <a:ext uri="{FF2B5EF4-FFF2-40B4-BE49-F238E27FC236}">
                <a16:creationId xmlns:a16="http://schemas.microsoft.com/office/drawing/2014/main" id="{FD4C7B0B-39E3-4B35-96E7-8204F381828B}"/>
              </a:ext>
            </a:extLst>
          </p:cNvPr>
          <p:cNvPicPr>
            <a:picLocks noChangeAspect="1"/>
          </p:cNvPicPr>
          <p:nvPr/>
        </p:nvPicPr>
        <p:blipFill rotWithShape="1">
          <a:blip r:embed="rId4"/>
          <a:srcRect l="22494" t="6582" r="10018" b="9228"/>
          <a:stretch/>
        </p:blipFill>
        <p:spPr>
          <a:xfrm>
            <a:off x="853440" y="4114800"/>
            <a:ext cx="2377440" cy="2468880"/>
          </a:xfrm>
          <a:prstGeom prst="rect">
            <a:avLst/>
          </a:prstGeom>
        </p:spPr>
      </p:pic>
      <p:pic>
        <p:nvPicPr>
          <p:cNvPr id="25" name="Picture 24">
            <a:extLst>
              <a:ext uri="{FF2B5EF4-FFF2-40B4-BE49-F238E27FC236}">
                <a16:creationId xmlns:a16="http://schemas.microsoft.com/office/drawing/2014/main" id="{CA011AA6-CBD8-43FD-BA80-14536FF5369D}"/>
              </a:ext>
            </a:extLst>
          </p:cNvPr>
          <p:cNvPicPr>
            <a:picLocks noChangeAspect="1"/>
          </p:cNvPicPr>
          <p:nvPr/>
        </p:nvPicPr>
        <p:blipFill>
          <a:blip r:embed="rId5"/>
          <a:stretch>
            <a:fillRect/>
          </a:stretch>
        </p:blipFill>
        <p:spPr>
          <a:xfrm>
            <a:off x="7386790" y="1666239"/>
            <a:ext cx="2482710" cy="1792031"/>
          </a:xfrm>
          <a:prstGeom prst="rect">
            <a:avLst/>
          </a:prstGeom>
        </p:spPr>
      </p:pic>
      <p:pic>
        <p:nvPicPr>
          <p:cNvPr id="26" name="Picture 25"/>
          <p:cNvPicPr>
            <a:picLocks noChangeAspect="1"/>
          </p:cNvPicPr>
          <p:nvPr/>
        </p:nvPicPr>
        <p:blipFill>
          <a:blip r:embed="rId6"/>
          <a:stretch>
            <a:fillRect/>
          </a:stretch>
        </p:blipFill>
        <p:spPr>
          <a:xfrm>
            <a:off x="4279579" y="4124960"/>
            <a:ext cx="2017696" cy="2462272"/>
          </a:xfrm>
          <a:prstGeom prst="rect">
            <a:avLst/>
          </a:prstGeom>
        </p:spPr>
      </p:pic>
      <p:pic>
        <p:nvPicPr>
          <p:cNvPr id="27" name="Picture 26"/>
          <p:cNvPicPr>
            <a:picLocks noChangeAspect="1"/>
          </p:cNvPicPr>
          <p:nvPr/>
        </p:nvPicPr>
        <p:blipFill>
          <a:blip r:embed="rId7"/>
          <a:stretch>
            <a:fillRect/>
          </a:stretch>
        </p:blipFill>
        <p:spPr>
          <a:xfrm>
            <a:off x="7447040" y="4307840"/>
            <a:ext cx="2367401" cy="2176162"/>
          </a:xfrm>
          <a:prstGeom prst="rect">
            <a:avLst/>
          </a:prstGeom>
        </p:spPr>
      </p:pic>
      <p:sp>
        <p:nvSpPr>
          <p:cNvPr id="20" name="Arrow: Curved Up 19">
            <a:extLst>
              <a:ext uri="{FF2B5EF4-FFF2-40B4-BE49-F238E27FC236}">
                <a16:creationId xmlns:a16="http://schemas.microsoft.com/office/drawing/2014/main" id="{22672B7A-2B8F-4A98-A82B-84F53996B17C}"/>
              </a:ext>
            </a:extLst>
          </p:cNvPr>
          <p:cNvSpPr/>
          <p:nvPr/>
        </p:nvSpPr>
        <p:spPr>
          <a:xfrm rot="5400000">
            <a:off x="1517291" y="1662812"/>
            <a:ext cx="305217" cy="312072"/>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urved Up 22">
            <a:extLst>
              <a:ext uri="{FF2B5EF4-FFF2-40B4-BE49-F238E27FC236}">
                <a16:creationId xmlns:a16="http://schemas.microsoft.com/office/drawing/2014/main" id="{CBA5F90A-DECB-4CB6-86B1-5ABADBB4396E}"/>
              </a:ext>
            </a:extLst>
          </p:cNvPr>
          <p:cNvSpPr/>
          <p:nvPr/>
        </p:nvSpPr>
        <p:spPr>
          <a:xfrm rot="16200000">
            <a:off x="2177715" y="1662811"/>
            <a:ext cx="305217" cy="312072"/>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21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buNone/>
            </a:pPr>
            <a:r>
              <a:rPr lang="fr-FR" dirty="0"/>
              <a:t>Pouvez-vous passer en revue les étapes à suivre pour donner les pastilles à votre enfant afin que je puisse m'assurer de bien l'expliquer?</a:t>
            </a:r>
            <a:endParaRPr lang="en-US" dirty="0"/>
          </a:p>
          <a:p>
            <a:endParaRPr lang="en-US" dirty="0"/>
          </a:p>
          <a:p>
            <a:endParaRPr lang="en-US" dirty="0"/>
          </a:p>
        </p:txBody>
      </p:sp>
      <p:sp>
        <p:nvSpPr>
          <p:cNvPr id="3" name="Title 2"/>
          <p:cNvSpPr>
            <a:spLocks noGrp="1"/>
          </p:cNvSpPr>
          <p:nvPr>
            <p:ph type="title"/>
          </p:nvPr>
        </p:nvSpPr>
        <p:spPr/>
        <p:txBody>
          <a:bodyPr/>
          <a:lstStyle/>
          <a:p>
            <a:r>
              <a:rPr lang="en-US" dirty="0" err="1"/>
              <a:t>Récapitulation</a:t>
            </a:r>
            <a:r>
              <a:rPr lang="en-US" dirty="0"/>
              <a:t> </a:t>
            </a:r>
          </a:p>
        </p:txBody>
      </p:sp>
      <p:sp>
        <p:nvSpPr>
          <p:cNvPr id="4" name="Content Placeholder 3"/>
          <p:cNvSpPr>
            <a:spLocks noGrp="1"/>
          </p:cNvSpPr>
          <p:nvPr>
            <p:ph sz="half" idx="10"/>
          </p:nvPr>
        </p:nvSpPr>
        <p:spPr/>
        <p:txBody>
          <a:bodyPr>
            <a:normAutofit/>
          </a:bodyPr>
          <a:lstStyle/>
          <a:p>
            <a:pPr marL="0" indent="0" fontAlgn="ctr">
              <a:buNone/>
            </a:pPr>
            <a:r>
              <a:rPr lang="fr-FR" dirty="0"/>
              <a:t>Bien qu'il puisse sembler plus fastidieux d'administrer des pastilles par rapport aux autres médicaments ou ARV que votre enfant prend actuellement ou qu'il aurait pris auparavant, il est reconnu que c'est le meilleur médicament dont nous disposons pour garder les enfants vivant avec le VIH en bonne santé.</a:t>
            </a:r>
            <a:r>
              <a:rPr lang="en-US" dirty="0"/>
              <a:t> </a:t>
            </a:r>
          </a:p>
          <a:p>
            <a:endParaRPr lang="en-US" dirty="0"/>
          </a:p>
          <a:p>
            <a:endParaRPr lang="en-US" dirty="0"/>
          </a:p>
        </p:txBody>
      </p:sp>
      <p:sp>
        <p:nvSpPr>
          <p:cNvPr id="5" name="Content Placeholder 4"/>
          <p:cNvSpPr>
            <a:spLocks noGrp="1"/>
          </p:cNvSpPr>
          <p:nvPr>
            <p:ph sz="half" idx="11"/>
          </p:nvPr>
        </p:nvSpPr>
        <p:spPr/>
        <p:txBody>
          <a:bodyPr/>
          <a:lstStyle/>
          <a:p>
            <a:r>
              <a:rPr lang="fr-FR" dirty="0"/>
              <a:t>Que pensez-vous de donner à votre bébé des granules?</a:t>
            </a:r>
            <a:endParaRPr lang="en-US" dirty="0"/>
          </a:p>
          <a:p>
            <a:endParaRPr lang="en-US" dirty="0"/>
          </a:p>
        </p:txBody>
      </p:sp>
      <p:sp>
        <p:nvSpPr>
          <p:cNvPr id="6" name="Content Placeholder 5"/>
          <p:cNvSpPr>
            <a:spLocks noGrp="1"/>
          </p:cNvSpPr>
          <p:nvPr>
            <p:ph sz="half" idx="12"/>
          </p:nvPr>
        </p:nvSpPr>
        <p:spPr/>
        <p:txBody>
          <a:bodyPr/>
          <a:lstStyle/>
          <a:p>
            <a:r>
              <a:rPr lang="fr-FR" dirty="0"/>
              <a:t>La carte appropriée dans la section «Résolution des problèmes» si vous avez des doutes sur le fait de donner des pellets.</a:t>
            </a:r>
            <a:endParaRPr lang="en-US" dirty="0"/>
          </a:p>
          <a:p>
            <a:endParaRPr lang="en-US" dirty="0"/>
          </a:p>
        </p:txBody>
      </p:sp>
      <p:pic>
        <p:nvPicPr>
          <p:cNvPr id="7" name="Picture 6" descr="A picture containing object&#10;&#10;Description automatically generated">
            <a:extLst>
              <a:ext uri="{FF2B5EF4-FFF2-40B4-BE49-F238E27FC236}">
                <a16:creationId xmlns:a16="http://schemas.microsoft.com/office/drawing/2014/main" id="{630E0959-CACA-4B5C-B6AE-E48778411E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04723" y="3899280"/>
            <a:ext cx="496899" cy="496899"/>
          </a:xfrm>
          <a:prstGeom prst="rect">
            <a:avLst/>
          </a:prstGeom>
        </p:spPr>
      </p:pic>
      <p:sp>
        <p:nvSpPr>
          <p:cNvPr id="10" name="Title 2">
            <a:extLst>
              <a:ext uri="{FF2B5EF4-FFF2-40B4-BE49-F238E27FC236}">
                <a16:creationId xmlns:a16="http://schemas.microsoft.com/office/drawing/2014/main" id="{85612702-5E0A-4B4D-924C-E307F17970DB}"/>
              </a:ext>
            </a:extLst>
          </p:cNvPr>
          <p:cNvSpPr txBox="1">
            <a:spLocks/>
          </p:cNvSpPr>
          <p:nvPr/>
        </p:nvSpPr>
        <p:spPr>
          <a:xfrm>
            <a:off x="1366004"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endParaRPr lang="en-US" sz="1600" dirty="0"/>
          </a:p>
        </p:txBody>
      </p:sp>
      <p:sp>
        <p:nvSpPr>
          <p:cNvPr id="11" name="Title 2">
            <a:extLst>
              <a:ext uri="{FF2B5EF4-FFF2-40B4-BE49-F238E27FC236}">
                <a16:creationId xmlns:a16="http://schemas.microsoft.com/office/drawing/2014/main" id="{2745AD28-558F-4479-AFA3-C9537E84D4E6}"/>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12" name="Title 2">
            <a:extLst>
              <a:ext uri="{FF2B5EF4-FFF2-40B4-BE49-F238E27FC236}">
                <a16:creationId xmlns:a16="http://schemas.microsoft.com/office/drawing/2014/main" id="{2745AD28-558F-4479-AFA3-C9537E84D4E6}"/>
              </a:ext>
            </a:extLst>
          </p:cNvPr>
          <p:cNvSpPr txBox="1">
            <a:spLocks/>
          </p:cNvSpPr>
          <p:nvPr/>
        </p:nvSpPr>
        <p:spPr>
          <a:xfrm>
            <a:off x="7772448"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endParaRPr lang="en-US" sz="1600" dirty="0"/>
          </a:p>
        </p:txBody>
      </p:sp>
      <p:sp>
        <p:nvSpPr>
          <p:cNvPr id="13" name="Title 2">
            <a:extLst>
              <a:ext uri="{FF2B5EF4-FFF2-40B4-BE49-F238E27FC236}">
                <a16:creationId xmlns:a16="http://schemas.microsoft.com/office/drawing/2014/main" id="{91BE5B31-7C95-446D-B912-AF808808661D}"/>
              </a:ext>
            </a:extLst>
          </p:cNvPr>
          <p:cNvSpPr txBox="1">
            <a:spLocks/>
          </p:cNvSpPr>
          <p:nvPr/>
        </p:nvSpPr>
        <p:spPr>
          <a:xfrm>
            <a:off x="7772448"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Allez</a:t>
            </a:r>
            <a:r>
              <a:rPr lang="en-US" sz="1600" dirty="0"/>
              <a:t> à</a:t>
            </a:r>
          </a:p>
        </p:txBody>
      </p:sp>
      <p:pic>
        <p:nvPicPr>
          <p:cNvPr id="14" name="Picture 13"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030" y="1374201"/>
            <a:ext cx="453712" cy="453712"/>
          </a:xfrm>
          <a:prstGeom prst="rect">
            <a:avLst/>
          </a:prstGeom>
        </p:spPr>
      </p:pic>
      <p:pic>
        <p:nvPicPr>
          <p:cNvPr id="15" name="Picture 14" descr="A close up of a logo&#10;&#10;Description automatically generated">
            <a:extLst>
              <a:ext uri="{FF2B5EF4-FFF2-40B4-BE49-F238E27FC236}">
                <a16:creationId xmlns:a16="http://schemas.microsoft.com/office/drawing/2014/main" id="{36EC5E3E-1601-4581-AA19-CB1459FED2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9791" y="1374201"/>
            <a:ext cx="453712" cy="453712"/>
          </a:xfrm>
          <a:prstGeom prst="rect">
            <a:avLst/>
          </a:prstGeom>
        </p:spPr>
      </p:pic>
      <p:pic>
        <p:nvPicPr>
          <p:cNvPr id="16" name="Picture 15">
            <a:extLst>
              <a:ext uri="{FF2B5EF4-FFF2-40B4-BE49-F238E27FC236}">
                <a16:creationId xmlns:a16="http://schemas.microsoft.com/office/drawing/2014/main" id="{25E449DC-45FC-4713-9580-55AA4E848F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63999" y="1149893"/>
            <a:ext cx="842009" cy="842009"/>
          </a:xfrm>
          <a:prstGeom prst="rect">
            <a:avLst/>
          </a:prstGeom>
        </p:spPr>
      </p:pic>
      <p:sp>
        <p:nvSpPr>
          <p:cNvPr id="17" name="Rectangle 16">
            <a:extLst>
              <a:ext uri="{FF2B5EF4-FFF2-40B4-BE49-F238E27FC236}">
                <a16:creationId xmlns:a16="http://schemas.microsoft.com/office/drawing/2014/main" id="{166C9964-0200-4FF7-B05E-AF91F74FAD45}"/>
              </a:ext>
            </a:extLst>
          </p:cNvPr>
          <p:cNvSpPr/>
          <p:nvPr/>
        </p:nvSpPr>
        <p:spPr>
          <a:xfrm>
            <a:off x="0" y="7437549"/>
            <a:ext cx="10688638" cy="125301"/>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831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Conseils</a:t>
            </a:r>
            <a:r>
              <a:rPr lang="en-US" dirty="0"/>
              <a:t> pour les </a:t>
            </a:r>
            <a:r>
              <a:rPr lang="en-US" dirty="0" err="1"/>
              <a:t>Prestataires</a:t>
            </a:r>
            <a:r>
              <a:rPr lang="en-US" dirty="0"/>
              <a:t> de Santé</a:t>
            </a:r>
          </a:p>
        </p:txBody>
      </p:sp>
      <p:sp>
        <p:nvSpPr>
          <p:cNvPr id="4" name="Content Placeholder 1"/>
          <p:cNvSpPr>
            <a:spLocks noGrp="1"/>
          </p:cNvSpPr>
          <p:nvPr>
            <p:ph sz="half" idx="2"/>
          </p:nvPr>
        </p:nvSpPr>
        <p:spPr>
          <a:xfrm>
            <a:off x="798660" y="1322394"/>
            <a:ext cx="9104337" cy="5431469"/>
          </a:xfrm>
        </p:spPr>
        <p:txBody>
          <a:bodyPr>
            <a:normAutofit/>
          </a:bodyPr>
          <a:lstStyle/>
          <a:p>
            <a:pPr marL="342900" lvl="0" indent="-342900">
              <a:buFont typeface="Arial" charset="0"/>
              <a:buChar char="•"/>
            </a:pPr>
            <a:r>
              <a:rPr lang="fr-FR" sz="1500" dirty="0"/>
              <a:t>Insistez auprès des soignants sur le fait que les pellets ne doivent PAS être dissoutes, écrasées ou mâchées. Insistez sur le fait que ceci est différent des autres comprimés </a:t>
            </a:r>
            <a:r>
              <a:rPr lang="fr-FR" sz="1500" dirty="0" err="1"/>
              <a:t>dispersibles</a:t>
            </a:r>
            <a:r>
              <a:rPr lang="fr-FR" sz="1500" dirty="0"/>
              <a:t> que l'enfant peut prendre.</a:t>
            </a:r>
          </a:p>
          <a:p>
            <a:pPr marL="342900" lvl="0" indent="-342900">
              <a:buFont typeface="Arial" charset="0"/>
              <a:buChar char="•"/>
            </a:pPr>
            <a:r>
              <a:rPr lang="fr-FR" sz="1500" dirty="0"/>
              <a:t>Demandez à un soignant de tenir une pastille sur sa langue afin qu‘il ait une meilleure idée de la rapidité avec laquelle le goût amer émerge. Insistez sur le fait que les granulés doivent être avalés rapidement.</a:t>
            </a:r>
          </a:p>
          <a:p>
            <a:pPr marL="342900" lvl="0" indent="-342900">
              <a:buFont typeface="Arial" charset="0"/>
              <a:buChar char="•"/>
            </a:pPr>
            <a:r>
              <a:rPr lang="fr-FR" sz="1500" dirty="0"/>
              <a:t>Encouragez les soignants à essayer différentes façons d'administrer les pellets. Tous les enfants ne sont pas identiques, donc des enfants différents peuvent avoir des préférences différentes</a:t>
            </a:r>
          </a:p>
          <a:p>
            <a:pPr marL="847100" lvl="1" indent="-342900">
              <a:buFont typeface="Arial" charset="0"/>
              <a:buChar char="•"/>
            </a:pPr>
            <a:r>
              <a:rPr lang="fr-FR" sz="1300" dirty="0"/>
              <a:t>Certains enfants prennent mieux les pellets avec de la bouillie liquide ou très fine</a:t>
            </a:r>
          </a:p>
          <a:p>
            <a:pPr marL="847100" lvl="1" indent="-342900">
              <a:buFont typeface="Arial" charset="0"/>
              <a:buChar char="•"/>
            </a:pPr>
            <a:r>
              <a:rPr lang="fr-FR" sz="1300" dirty="0"/>
              <a:t>Certains enfants prennent mieux les pellets avec quelque chose de plus solide comme l'</a:t>
            </a:r>
            <a:r>
              <a:rPr lang="fr-FR" sz="1300" dirty="0" err="1"/>
              <a:t>ugali</a:t>
            </a:r>
            <a:r>
              <a:rPr lang="fr-FR" sz="1300" dirty="0"/>
              <a:t>, le </a:t>
            </a:r>
            <a:r>
              <a:rPr lang="fr-FR" sz="1300" dirty="0" err="1"/>
              <a:t>fufu</a:t>
            </a:r>
            <a:r>
              <a:rPr lang="fr-FR" sz="1300" dirty="0"/>
              <a:t>, la </a:t>
            </a:r>
            <a:r>
              <a:rPr lang="fr-FR" sz="1300" dirty="0" err="1"/>
              <a:t>chima</a:t>
            </a:r>
            <a:r>
              <a:rPr lang="fr-FR" sz="1300" dirty="0"/>
              <a:t> ou les pommes de terre tant qu'ils ne sont pas mâchés</a:t>
            </a:r>
          </a:p>
          <a:p>
            <a:pPr marL="847100" lvl="1" indent="-342900">
              <a:buFont typeface="Arial" charset="0"/>
              <a:buChar char="•"/>
            </a:pPr>
            <a:r>
              <a:rPr lang="fr-FR" sz="1300" dirty="0"/>
              <a:t>Les pellets mélangés avec du liquide peuvent être donnés à la cuillère ou pris dans une tasse</a:t>
            </a:r>
          </a:p>
          <a:p>
            <a:pPr marL="847100" lvl="1" indent="-342900">
              <a:buFont typeface="Arial" charset="0"/>
              <a:buChar char="•"/>
            </a:pPr>
            <a:r>
              <a:rPr lang="fr-FR" sz="1300" dirty="0"/>
              <a:t>Certains enfants préfèrent prendre quelques pellets à la fois, certains peuvent prendre tout en même temps. La plupart des enfants de plus de 2 ans peuvent prendre environ deux capsules de pellets à la fois</a:t>
            </a:r>
          </a:p>
          <a:p>
            <a:pPr marL="847100" lvl="1" indent="-342900">
              <a:buFont typeface="Arial" charset="0"/>
              <a:buChar char="•"/>
            </a:pPr>
            <a:r>
              <a:rPr lang="fr-FR" sz="1300" dirty="0"/>
              <a:t>Certains enfants font mieux s'ils prennent les pellets après un repas, pour d'autres, il peut être plus facile de leur donner des pellets avant un repas lorsqu'ils ont faim.</a:t>
            </a:r>
          </a:p>
          <a:p>
            <a:pPr marL="342900" lvl="0" indent="-342900">
              <a:buFont typeface="Arial" charset="0"/>
              <a:buChar char="•"/>
            </a:pPr>
            <a:r>
              <a:rPr lang="fr-FR" sz="1500" dirty="0"/>
              <a:t>Demandez à chaque visite comment le soignant administre les pellets pour vous assurer que cela se fait correctement.</a:t>
            </a:r>
          </a:p>
          <a:p>
            <a:pPr marL="342900" lvl="0" indent="-342900">
              <a:buFont typeface="Arial" charset="0"/>
              <a:buChar char="•"/>
            </a:pPr>
            <a:r>
              <a:rPr lang="fr-FR" sz="1500" dirty="0"/>
              <a:t>Identifiez les soignants qui donnent correctement des pellets et faites-les devenir des pairs mentors pour aidez les soignants qui ont des difficultés à donner des pellets.</a:t>
            </a:r>
            <a:endParaRPr lang="en-US" sz="1500" dirty="0"/>
          </a:p>
        </p:txBody>
      </p:sp>
      <p:sp>
        <p:nvSpPr>
          <p:cNvPr id="5" name="Rectangle 4">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A7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131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Révision ou récapitulation pour les parents (tuteurs)</a:t>
            </a:r>
            <a:endParaRPr lang="en-US" dirty="0"/>
          </a:p>
        </p:txBody>
      </p:sp>
      <p:sp>
        <p:nvSpPr>
          <p:cNvPr id="5" name="Content Placeholder 1"/>
          <p:cNvSpPr>
            <a:spLocks noGrp="1"/>
          </p:cNvSpPr>
          <p:nvPr>
            <p:ph sz="half" idx="2"/>
          </p:nvPr>
        </p:nvSpPr>
        <p:spPr>
          <a:xfrm>
            <a:off x="1230724" y="1296208"/>
            <a:ext cx="8261559" cy="5248167"/>
          </a:xfrm>
        </p:spPr>
        <p:txBody>
          <a:bodyPr>
            <a:noAutofit/>
          </a:bodyPr>
          <a:lstStyle/>
          <a:p>
            <a:r>
              <a:rPr lang="fr-FR" sz="1600" dirty="0"/>
              <a:t>Essayez différentes manières d’administrer les pastilles pour trouver ce qui est le plus facile pour vous et votre enfant.</a:t>
            </a:r>
          </a:p>
          <a:p>
            <a:endParaRPr lang="fr-FR" sz="1600" dirty="0"/>
          </a:p>
          <a:p>
            <a:r>
              <a:rPr lang="fr-FR" sz="1600" dirty="0"/>
              <a:t>Les pellets doivent être avalés entiers. Ne pas dissoudre les pellets. Ne pas écraser les pellets. Les pellets ne peuvent pas être mâchés. Ils sont différents des autres médicaments que prend votre enfant</a:t>
            </a:r>
          </a:p>
          <a:p>
            <a:endParaRPr lang="fr-FR" sz="1600" dirty="0"/>
          </a:p>
          <a:p>
            <a:r>
              <a:rPr lang="fr-FR" sz="1600" dirty="0"/>
              <a:t>Les enfants peuvent prendre des pellets avec des aliments à température ambiante ou avec des liquides froids ou des aliments de consistance molle qu'il n'est pas nécessaire de mâcher.</a:t>
            </a:r>
          </a:p>
          <a:p>
            <a:endParaRPr lang="fr-FR" sz="1600" dirty="0"/>
          </a:p>
          <a:p>
            <a:r>
              <a:rPr lang="fr-FR" sz="1600" dirty="0"/>
              <a:t>Les enfants devraient prendre les pellets et les autres ARV en même temps. Les enfants doivent prendre toutes les gélules de pellets prescrites</a:t>
            </a:r>
          </a:p>
          <a:p>
            <a:r>
              <a:rPr lang="fr-FR" sz="1600" dirty="0"/>
              <a:t>Les gélules ne peuvent pas être avalées. Ouvrez la capsule. L'enfant doit prendre toutes les pellets à l'intérieur de chaque capsule</a:t>
            </a:r>
          </a:p>
          <a:p>
            <a:endParaRPr lang="fr-FR" sz="1600" dirty="0"/>
          </a:p>
          <a:p>
            <a:r>
              <a:rPr lang="fr-FR" sz="1600" dirty="0"/>
              <a:t>Prendre les pellets rapidement est préférable, avant que le goût amer ne se développe.</a:t>
            </a:r>
            <a:endParaRPr lang="en-US" sz="1600" dirty="0"/>
          </a:p>
          <a:p>
            <a:endParaRPr lang="en-US" sz="1600" dirty="0"/>
          </a:p>
          <a:p>
            <a:endParaRPr lang="en-US" sz="1600" dirty="0"/>
          </a:p>
        </p:txBody>
      </p:sp>
      <p:sp>
        <p:nvSpPr>
          <p:cNvPr id="6" name="Rectangle 5">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A7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85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79193" y="1286447"/>
            <a:ext cx="8930252" cy="5283519"/>
          </a:xfrm>
        </p:spPr>
        <p:txBody>
          <a:bodyPr>
            <a:normAutofit fontScale="70000" lnSpcReduction="20000"/>
          </a:bodyPr>
          <a:lstStyle/>
          <a:p>
            <a:r>
              <a:rPr lang="fr-FR" sz="2600" dirty="0"/>
              <a:t>Essayez différentes manières d’administrer les pastilles pour trouver ce qui est le plus facile pour vous et votre enfant.</a:t>
            </a:r>
          </a:p>
          <a:p>
            <a:endParaRPr lang="fr-FR" sz="2600" dirty="0"/>
          </a:p>
          <a:p>
            <a:r>
              <a:rPr lang="fr-FR" sz="2600" dirty="0"/>
              <a:t>Les pellets doivent être avalés entiers. Ne pas dissoudre les pellets. Ne pas écraser les pellets. Les pellets ne peuvent pas être mâchés. Ils sont différents des autres médicaments que prend votre enfant</a:t>
            </a:r>
          </a:p>
          <a:p>
            <a:endParaRPr lang="fr-FR" sz="2600" dirty="0"/>
          </a:p>
          <a:p>
            <a:r>
              <a:rPr lang="fr-FR" sz="2600" dirty="0"/>
              <a:t>Les enfants peuvent prendre des pellets avec des aliments à température ambiante ou avec des liquides froids ou des aliments de consistance molle qu'il n'est pas nécessaire de mâcher.</a:t>
            </a:r>
          </a:p>
          <a:p>
            <a:endParaRPr lang="fr-FR" sz="2600" dirty="0"/>
          </a:p>
          <a:p>
            <a:r>
              <a:rPr lang="fr-FR" sz="2600" dirty="0"/>
              <a:t>Les enfants devraient prendre les pellets et les autres ARV en même temps. Les enfants doivent prendre toutes les gélules de pellets prescrites</a:t>
            </a:r>
          </a:p>
          <a:p>
            <a:r>
              <a:rPr lang="fr-FR" sz="2600" dirty="0"/>
              <a:t>Les gélules ne peuvent pas être avalées. Ouvrez la capsule. L'enfant doit prendre toutes les pellets à l'intérieur de chaque capsule</a:t>
            </a:r>
          </a:p>
          <a:p>
            <a:endParaRPr lang="fr-FR" sz="2600" dirty="0"/>
          </a:p>
          <a:p>
            <a:r>
              <a:rPr lang="fr-FR" sz="2600" dirty="0"/>
              <a:t>Prendre les pellets rapidement est préférable, avant que le goût amer ne se développe.</a:t>
            </a:r>
            <a:endParaRPr lang="en-US" sz="2600" dirty="0"/>
          </a:p>
          <a:p>
            <a:pPr marL="0" indent="0">
              <a:buNone/>
            </a:pPr>
            <a:endParaRPr lang="en-US" sz="2400" dirty="0"/>
          </a:p>
        </p:txBody>
      </p:sp>
      <p:sp>
        <p:nvSpPr>
          <p:cNvPr id="3" name="Title 2"/>
          <p:cNvSpPr>
            <a:spLocks noGrp="1"/>
          </p:cNvSpPr>
          <p:nvPr>
            <p:ph type="title"/>
          </p:nvPr>
        </p:nvSpPr>
        <p:spPr/>
        <p:txBody>
          <a:bodyPr>
            <a:normAutofit/>
          </a:bodyPr>
          <a:lstStyle/>
          <a:p>
            <a:r>
              <a:rPr lang="en-US" sz="3000" dirty="0"/>
              <a:t>Solving Challenges</a:t>
            </a:r>
          </a:p>
        </p:txBody>
      </p:sp>
      <p:sp>
        <p:nvSpPr>
          <p:cNvPr id="5" name="TextBox 4"/>
          <p:cNvSpPr txBox="1"/>
          <p:nvPr/>
        </p:nvSpPr>
        <p:spPr>
          <a:xfrm>
            <a:off x="2684025" y="7227342"/>
            <a:ext cx="184666"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68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FR" sz="3200" dirty="0"/>
              <a:t>Enfant vomit après avoir pris les pellets</a:t>
            </a:r>
            <a:endParaRPr lang="en-US" sz="3000" dirty="0"/>
          </a:p>
        </p:txBody>
      </p:sp>
      <p:sp>
        <p:nvSpPr>
          <p:cNvPr id="5" name="Content Placeholder 1"/>
          <p:cNvSpPr>
            <a:spLocks noGrp="1"/>
          </p:cNvSpPr>
          <p:nvPr>
            <p:ph sz="half" idx="2"/>
          </p:nvPr>
        </p:nvSpPr>
        <p:spPr>
          <a:xfrm>
            <a:off x="1139073" y="1536327"/>
            <a:ext cx="7672384" cy="4722132"/>
          </a:xfrm>
        </p:spPr>
        <p:txBody>
          <a:bodyPr>
            <a:noAutofit/>
          </a:bodyPr>
          <a:lstStyle/>
          <a:p>
            <a:r>
              <a:rPr lang="fr-FR" dirty="0"/>
              <a:t>Si l'enfant a avalé des pellets et vomit au bout de 20 minutes, </a:t>
            </a:r>
            <a:r>
              <a:rPr lang="fr-FR" dirty="0" err="1"/>
              <a:t>ré-administrer</a:t>
            </a:r>
            <a:r>
              <a:rPr lang="fr-FR" dirty="0"/>
              <a:t> la dose</a:t>
            </a:r>
          </a:p>
          <a:p>
            <a:endParaRPr lang="fr-FR" dirty="0"/>
          </a:p>
          <a:p>
            <a:r>
              <a:rPr lang="fr-FR" dirty="0"/>
              <a:t>Si plus de 20 minutes se sont écoulées, inutile de répéter la dose.</a:t>
            </a:r>
          </a:p>
          <a:p>
            <a:endParaRPr lang="fr-FR" dirty="0"/>
          </a:p>
          <a:p>
            <a:r>
              <a:rPr lang="fr-FR" dirty="0"/>
              <a:t>Si l'enfant vomit toujours, essayez de lui donner les pellets avant ou après un repas et voyez ce qui est le plus facile à tolérer pour l'enfant.</a:t>
            </a:r>
          </a:p>
          <a:p>
            <a:endParaRPr lang="fr-FR" dirty="0"/>
          </a:p>
          <a:p>
            <a:r>
              <a:rPr lang="fr-FR" dirty="0"/>
              <a:t>Si l'enfant vomit toujours, donnez moins de pellets à la fois (1/2 capsule) mais assurez-vous qu’il prenne la dose complète.</a:t>
            </a:r>
            <a:endParaRPr lang="en-US" dirty="0"/>
          </a:p>
        </p:txBody>
      </p:sp>
      <p:sp>
        <p:nvSpPr>
          <p:cNvPr id="6" name="Rectangle 5">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880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FR" sz="3200" dirty="0"/>
              <a:t>L'enfant refuse de prendre ou crache dehors à cause du goût amer</a:t>
            </a:r>
            <a:endParaRPr lang="en-US" sz="3000" dirty="0"/>
          </a:p>
        </p:txBody>
      </p:sp>
      <p:sp>
        <p:nvSpPr>
          <p:cNvPr id="7" name="Content Placeholder 1"/>
          <p:cNvSpPr>
            <a:spLocks noGrp="1"/>
          </p:cNvSpPr>
          <p:nvPr>
            <p:ph sz="half" idx="2"/>
          </p:nvPr>
        </p:nvSpPr>
        <p:spPr>
          <a:xfrm>
            <a:off x="523711" y="1483954"/>
            <a:ext cx="9662489" cy="4918528"/>
          </a:xfrm>
        </p:spPr>
        <p:txBody>
          <a:bodyPr>
            <a:noAutofit/>
          </a:bodyPr>
          <a:lstStyle/>
          <a:p>
            <a:r>
              <a:rPr lang="fr-FR" dirty="0"/>
              <a:t>Ajouter les pellets aux aliments juste avant de les administrer</a:t>
            </a:r>
          </a:p>
          <a:p>
            <a:endParaRPr lang="fr-FR" dirty="0"/>
          </a:p>
          <a:p>
            <a:r>
              <a:rPr lang="fr-FR" dirty="0"/>
              <a:t>Utilisez des aliments à température ambiante ou un peu froids. La nourriture chaude rend les pellets amers plus rapidement.</a:t>
            </a:r>
          </a:p>
          <a:p>
            <a:endParaRPr lang="fr-FR" dirty="0"/>
          </a:p>
          <a:p>
            <a:r>
              <a:rPr lang="fr-FR" dirty="0"/>
              <a:t>Donnez une cuillère de quelque chose de sucré qui recouvre la bouche, comme du beurre de cacahuète ou du miel, avant de donner les pellets.</a:t>
            </a:r>
          </a:p>
          <a:p>
            <a:endParaRPr lang="fr-FR" dirty="0"/>
          </a:p>
          <a:p>
            <a:r>
              <a:rPr lang="fr-FR" dirty="0"/>
              <a:t>Si l'enfant aime le goût du comprimé dispersible ou de tout autre médicament qu'il prend (suspension à base de cotrimoxazole ou sirop de </a:t>
            </a:r>
            <a:r>
              <a:rPr lang="fr-FR" dirty="0" err="1"/>
              <a:t>multivitamines</a:t>
            </a:r>
            <a:r>
              <a:rPr lang="fr-FR" dirty="0"/>
              <a:t>), donnez les pellets avant et laissez l'enfant les avaler avec l'autre médicament.</a:t>
            </a:r>
            <a:endParaRPr lang="en-US" dirty="0"/>
          </a:p>
        </p:txBody>
      </p:sp>
      <p:sp>
        <p:nvSpPr>
          <p:cNvPr id="8" name="Rectangle 7">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163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Enfant </a:t>
            </a:r>
            <a:r>
              <a:rPr lang="en-US" sz="3200" dirty="0" err="1"/>
              <a:t>mâche</a:t>
            </a:r>
            <a:r>
              <a:rPr lang="en-US" sz="3200" dirty="0"/>
              <a:t> les pellets</a:t>
            </a:r>
            <a:endParaRPr lang="en-US" sz="3000" dirty="0"/>
          </a:p>
        </p:txBody>
      </p:sp>
      <p:sp>
        <p:nvSpPr>
          <p:cNvPr id="8" name="Content Placeholder 1"/>
          <p:cNvSpPr>
            <a:spLocks noGrp="1"/>
          </p:cNvSpPr>
          <p:nvPr>
            <p:ph sz="half" idx="2"/>
          </p:nvPr>
        </p:nvSpPr>
        <p:spPr>
          <a:xfrm>
            <a:off x="523712" y="1483953"/>
            <a:ext cx="9047128" cy="5167295"/>
          </a:xfrm>
        </p:spPr>
        <p:txBody>
          <a:bodyPr>
            <a:noAutofit/>
          </a:bodyPr>
          <a:lstStyle/>
          <a:p>
            <a:r>
              <a:rPr lang="fr-FR" sz="2400" dirty="0"/>
              <a:t>Donnez avec quelque chose de plus fluide (vous pouvez ajouter du lait ou de l'eau à la bouillie pour le ramollir) et donnez quelques gorgées de nourriture ordinaire avant d'ajouter les pellets</a:t>
            </a:r>
          </a:p>
          <a:p>
            <a:endParaRPr lang="fr-FR" sz="2400" dirty="0"/>
          </a:p>
          <a:p>
            <a:r>
              <a:rPr lang="fr-FR" sz="2400" dirty="0"/>
              <a:t>Donnez avec du liquide au lieu de la nourriture - versez les pellets directement sur la langue puis faites un suivi avec de l'eau ou du lait</a:t>
            </a:r>
          </a:p>
          <a:p>
            <a:endParaRPr lang="fr-FR" sz="2400" dirty="0"/>
          </a:p>
          <a:p>
            <a:r>
              <a:rPr lang="fr-FR" sz="2400" dirty="0"/>
              <a:t>Laisser l'enfant s'entraîner à avaler un comprimé à la fois sans croquer, puis augmenter progressivement le nombre de comprimés.</a:t>
            </a:r>
            <a:endParaRPr lang="en-US" sz="2400" dirty="0"/>
          </a:p>
        </p:txBody>
      </p:sp>
      <p:sp>
        <p:nvSpPr>
          <p:cNvPr id="9" name="Rectangle 8">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548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FR" sz="3200" dirty="0"/>
              <a:t>L'enfant refuse les aliments dans lesquels des pellets sont mélangés</a:t>
            </a:r>
            <a:endParaRPr lang="en-US" sz="3000" dirty="0"/>
          </a:p>
        </p:txBody>
      </p:sp>
      <p:sp>
        <p:nvSpPr>
          <p:cNvPr id="6" name="Content Placeholder 1"/>
          <p:cNvSpPr>
            <a:spLocks noGrp="1"/>
          </p:cNvSpPr>
          <p:nvPr>
            <p:ph sz="half" idx="2"/>
          </p:nvPr>
        </p:nvSpPr>
        <p:spPr>
          <a:xfrm>
            <a:off x="523712" y="1483953"/>
            <a:ext cx="8916199" cy="5219668"/>
          </a:xfrm>
        </p:spPr>
        <p:txBody>
          <a:bodyPr>
            <a:noAutofit/>
          </a:bodyPr>
          <a:lstStyle/>
          <a:p>
            <a:pPr lvl="1"/>
            <a:r>
              <a:rPr lang="fr-FR" sz="2000" dirty="0"/>
              <a:t>Essayez différents aliments que l'enfant aime et qu'il mangera sans les mâcher. Ne pas utiliser la même nourriture à chaque fois que vous donnez les pellets. Quelques aliments à considérer:</a:t>
            </a:r>
          </a:p>
          <a:p>
            <a:pPr marL="504200" lvl="1" indent="0">
              <a:buNone/>
            </a:pPr>
            <a:endParaRPr lang="en-US" sz="1000" dirty="0"/>
          </a:p>
          <a:p>
            <a:pPr lvl="2"/>
            <a:r>
              <a:rPr lang="fr-FR" dirty="0"/>
              <a:t>Bouillie avec du sucre ajouté</a:t>
            </a:r>
          </a:p>
          <a:p>
            <a:pPr lvl="2"/>
            <a:r>
              <a:rPr lang="fr-FR" dirty="0" err="1"/>
              <a:t>Fufu</a:t>
            </a:r>
            <a:endParaRPr lang="fr-FR" dirty="0"/>
          </a:p>
          <a:p>
            <a:pPr lvl="2"/>
            <a:r>
              <a:rPr lang="fr-FR" dirty="0"/>
              <a:t>Yaourt</a:t>
            </a:r>
          </a:p>
          <a:p>
            <a:pPr lvl="2"/>
            <a:r>
              <a:rPr lang="fr-FR" dirty="0"/>
              <a:t>Sirop ou miel</a:t>
            </a:r>
          </a:p>
          <a:p>
            <a:pPr lvl="2"/>
            <a:r>
              <a:rPr lang="fr-FR" dirty="0"/>
              <a:t>Purée de haricots</a:t>
            </a:r>
          </a:p>
          <a:p>
            <a:pPr marL="914400" lvl="2" indent="0">
              <a:buNone/>
            </a:pPr>
            <a:endParaRPr lang="en-US" sz="2000" dirty="0"/>
          </a:p>
          <a:p>
            <a:pPr lvl="1"/>
            <a:r>
              <a:rPr lang="fr-FR" sz="2000" dirty="0"/>
              <a:t>Donner aux enfants des aliments ordinaires sans pellets, puis donner les pellets avec de la nourriture</a:t>
            </a:r>
          </a:p>
          <a:p>
            <a:pPr lvl="1"/>
            <a:endParaRPr lang="en-US" sz="1000" dirty="0"/>
          </a:p>
          <a:p>
            <a:pPr lvl="1"/>
            <a:r>
              <a:rPr lang="fr-FR" sz="2000" dirty="0"/>
              <a:t>Si possible, laissez votre enfant choisir l’aliment qu’il veut prendre avec les pellets </a:t>
            </a:r>
            <a:endParaRPr lang="en-US" sz="2000" dirty="0"/>
          </a:p>
        </p:txBody>
      </p:sp>
      <p:sp>
        <p:nvSpPr>
          <p:cNvPr id="7" name="TextBox 6">
            <a:extLst>
              <a:ext uri="{FF2B5EF4-FFF2-40B4-BE49-F238E27FC236}">
                <a16:creationId xmlns:a16="http://schemas.microsoft.com/office/drawing/2014/main" id="{B57A572D-4CBD-483D-9E05-FF9DAACBC020}"/>
              </a:ext>
            </a:extLst>
          </p:cNvPr>
          <p:cNvSpPr txBox="1"/>
          <p:nvPr/>
        </p:nvSpPr>
        <p:spPr>
          <a:xfrm>
            <a:off x="4823175" y="2548950"/>
            <a:ext cx="4511040" cy="1477328"/>
          </a:xfrm>
          <a:prstGeom prst="rect">
            <a:avLst/>
          </a:prstGeom>
          <a:noFill/>
        </p:spPr>
        <p:txBody>
          <a:bodyPr wrap="square" rtlCol="0">
            <a:spAutoFit/>
          </a:bodyPr>
          <a:lstStyle/>
          <a:p>
            <a:pPr marL="800100" lvl="1" indent="-342900">
              <a:buFont typeface="Arial" panose="020B0604020202020204" pitchFamily="34" charset="0"/>
              <a:buChar char="•"/>
            </a:pPr>
            <a:r>
              <a:rPr lang="fr-FR" b="1" dirty="0">
                <a:solidFill>
                  <a:srgbClr val="093552"/>
                </a:solidFill>
                <a:latin typeface="Arial" panose="020B0604020202020204" pitchFamily="34" charset="0"/>
                <a:cs typeface="Arial" panose="020B0604020202020204" pitchFamily="34" charset="0"/>
              </a:rPr>
              <a:t>Purée de pommes de terre </a:t>
            </a:r>
          </a:p>
          <a:p>
            <a:pPr marL="800100" lvl="1" indent="-342900">
              <a:buFont typeface="Arial" panose="020B0604020202020204" pitchFamily="34" charset="0"/>
              <a:buChar char="•"/>
            </a:pPr>
            <a:r>
              <a:rPr lang="fr-FR" b="1" dirty="0">
                <a:solidFill>
                  <a:srgbClr val="093552"/>
                </a:solidFill>
                <a:latin typeface="Arial" panose="020B0604020202020204" pitchFamily="34" charset="0"/>
                <a:cs typeface="Arial" panose="020B0604020202020204" pitchFamily="34" charset="0"/>
              </a:rPr>
              <a:t>Soupe</a:t>
            </a:r>
          </a:p>
          <a:p>
            <a:pPr marL="800100" lvl="1" indent="-342900">
              <a:buFont typeface="Arial" panose="020B0604020202020204" pitchFamily="34" charset="0"/>
              <a:buChar char="•"/>
            </a:pPr>
            <a:r>
              <a:rPr lang="fr-FR" b="1" dirty="0">
                <a:solidFill>
                  <a:srgbClr val="093552"/>
                </a:solidFill>
                <a:latin typeface="Arial" panose="020B0604020202020204" pitchFamily="34" charset="0"/>
                <a:cs typeface="Arial" panose="020B0604020202020204" pitchFamily="34" charset="0"/>
              </a:rPr>
              <a:t>Compote ou purée de fruits (mangue, avocat, papaye)</a:t>
            </a:r>
          </a:p>
          <a:p>
            <a:pPr marL="800100" lvl="1" indent="-342900">
              <a:buFont typeface="Arial" panose="020B0604020202020204" pitchFamily="34" charset="0"/>
              <a:buChar char="•"/>
            </a:pPr>
            <a:r>
              <a:rPr lang="fr-FR" b="1" dirty="0">
                <a:solidFill>
                  <a:srgbClr val="093552"/>
                </a:solidFill>
                <a:latin typeface="Arial" panose="020B0604020202020204" pitchFamily="34" charset="0"/>
                <a:cs typeface="Arial" panose="020B0604020202020204" pitchFamily="34" charset="0"/>
              </a:rPr>
              <a:t>Œufs brouillés</a:t>
            </a:r>
          </a:p>
        </p:txBody>
      </p:sp>
      <p:sp>
        <p:nvSpPr>
          <p:cNvPr id="9" name="Rectangle 8">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79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E31185A-C8A2-4431-9D8C-AF7E96678479}"/>
              </a:ext>
            </a:extLst>
          </p:cNvPr>
          <p:cNvSpPr>
            <a:spLocks noGrp="1"/>
          </p:cNvSpPr>
          <p:nvPr>
            <p:ph sz="half" idx="10"/>
          </p:nvPr>
        </p:nvSpPr>
        <p:spPr/>
        <p:txBody>
          <a:bodyPr/>
          <a:lstStyle/>
          <a:p>
            <a:r>
              <a:rPr lang="en-US" dirty="0" err="1"/>
              <a:t>Connaissez-vous</a:t>
            </a:r>
            <a:r>
              <a:rPr lang="en-US" dirty="0"/>
              <a:t> les </a:t>
            </a:r>
            <a:r>
              <a:rPr lang="en-US" dirty="0" err="1"/>
              <a:t>noms</a:t>
            </a:r>
            <a:r>
              <a:rPr lang="en-US" dirty="0"/>
              <a:t> des 3 ARV que </a:t>
            </a:r>
            <a:r>
              <a:rPr lang="en-US" dirty="0" err="1"/>
              <a:t>votre</a:t>
            </a:r>
            <a:r>
              <a:rPr lang="en-US" dirty="0"/>
              <a:t> enfant </a:t>
            </a:r>
            <a:r>
              <a:rPr lang="en-US" dirty="0" err="1"/>
              <a:t>prend</a:t>
            </a:r>
            <a:r>
              <a:rPr lang="en-US" dirty="0"/>
              <a:t>?</a:t>
            </a:r>
          </a:p>
        </p:txBody>
      </p:sp>
      <p:sp>
        <p:nvSpPr>
          <p:cNvPr id="5" name="Content Placeholder 4">
            <a:extLst>
              <a:ext uri="{FF2B5EF4-FFF2-40B4-BE49-F238E27FC236}">
                <a16:creationId xmlns:a16="http://schemas.microsoft.com/office/drawing/2014/main" id="{302ED38D-5EF8-4698-891A-A753DE2BFE5B}"/>
              </a:ext>
            </a:extLst>
          </p:cNvPr>
          <p:cNvSpPr>
            <a:spLocks noGrp="1"/>
          </p:cNvSpPr>
          <p:nvPr>
            <p:ph sz="half" idx="11"/>
          </p:nvPr>
        </p:nvSpPr>
        <p:spPr/>
        <p:txBody>
          <a:bodyPr/>
          <a:lstStyle/>
          <a:p>
            <a:r>
              <a:rPr lang="fr-FR" dirty="0"/>
              <a:t>Les noms des antirétroviraux prescrits à l'enfant.</a:t>
            </a:r>
            <a:endParaRPr lang="en-US" dirty="0"/>
          </a:p>
        </p:txBody>
      </p:sp>
      <p:sp>
        <p:nvSpPr>
          <p:cNvPr id="6" name="Content Placeholder 5">
            <a:extLst>
              <a:ext uri="{FF2B5EF4-FFF2-40B4-BE49-F238E27FC236}">
                <a16:creationId xmlns:a16="http://schemas.microsoft.com/office/drawing/2014/main" id="{982E411F-5B45-44BB-9787-F6AA128112B4}"/>
              </a:ext>
            </a:extLst>
          </p:cNvPr>
          <p:cNvSpPr>
            <a:spLocks noGrp="1"/>
          </p:cNvSpPr>
          <p:nvPr>
            <p:ph sz="half" idx="12"/>
          </p:nvPr>
        </p:nvSpPr>
        <p:spPr/>
        <p:txBody>
          <a:bodyPr/>
          <a:lstStyle/>
          <a:p>
            <a:r>
              <a:rPr lang="fr-FR" dirty="0"/>
              <a:t>Comment les ARV de votre enfant sont-ils combinés?</a:t>
            </a:r>
          </a:p>
          <a:p>
            <a:r>
              <a:rPr lang="fr-FR" dirty="0"/>
              <a:t>Pouvez-vous indiquer l'image qui ressemble le plus aux ARV pris par votre enfant?</a:t>
            </a:r>
            <a:endParaRPr lang="en-US" dirty="0"/>
          </a:p>
        </p:txBody>
      </p:sp>
      <p:sp>
        <p:nvSpPr>
          <p:cNvPr id="7" name="Content Placeholder 6">
            <a:extLst>
              <a:ext uri="{FF2B5EF4-FFF2-40B4-BE49-F238E27FC236}">
                <a16:creationId xmlns:a16="http://schemas.microsoft.com/office/drawing/2014/main" id="{32DF6DB5-6948-4789-A774-4840FE4E63A4}"/>
              </a:ext>
            </a:extLst>
          </p:cNvPr>
          <p:cNvSpPr>
            <a:spLocks noGrp="1"/>
          </p:cNvSpPr>
          <p:nvPr>
            <p:ph sz="half" idx="13"/>
          </p:nvPr>
        </p:nvSpPr>
        <p:spPr/>
        <p:txBody>
          <a:bodyPr/>
          <a:lstStyle/>
          <a:p>
            <a:r>
              <a:rPr lang="fr-FR" dirty="0"/>
              <a:t>Les médicaments peuvent prendre différentes formes telles que gélules, comprimés ou liquides. Soulignez que c'est le même médicament, peu importe la forme.</a:t>
            </a:r>
            <a:endParaRPr lang="en-US" dirty="0"/>
          </a:p>
        </p:txBody>
      </p:sp>
      <p:sp>
        <p:nvSpPr>
          <p:cNvPr id="8" name="Content Placeholder 1">
            <a:extLst>
              <a:ext uri="{FF2B5EF4-FFF2-40B4-BE49-F238E27FC236}">
                <a16:creationId xmlns:a16="http://schemas.microsoft.com/office/drawing/2014/main" id="{58440E41-D3A4-4BEB-BF1C-D10E84FF5764}"/>
              </a:ext>
            </a:extLst>
          </p:cNvPr>
          <p:cNvSpPr>
            <a:spLocks noGrp="1"/>
          </p:cNvSpPr>
          <p:nvPr>
            <p:ph sz="half" idx="2"/>
          </p:nvPr>
        </p:nvSpPr>
        <p:spPr>
          <a:xfrm>
            <a:off x="785197" y="1955304"/>
            <a:ext cx="2743614" cy="4580724"/>
          </a:xfrm>
        </p:spPr>
        <p:txBody>
          <a:bodyPr>
            <a:normAutofit/>
          </a:bodyPr>
          <a:lstStyle/>
          <a:p>
            <a:pPr marL="285750" indent="-285750"/>
            <a:r>
              <a:rPr lang="fr-FR" dirty="0"/>
              <a:t>Un schéma thérapeutique complet contient généralement trois ARV différents.</a:t>
            </a:r>
          </a:p>
          <a:p>
            <a:pPr marL="285750" indent="-285750"/>
            <a:r>
              <a:rPr lang="fr-FR" dirty="0"/>
              <a:t>Comme vous pouvez le voir sur cette image, les trois antirétroviraux peuvent être différents flacons de sirop ou trois comprimés différents.</a:t>
            </a:r>
          </a:p>
          <a:p>
            <a:pPr marL="285750" indent="-285750"/>
            <a:r>
              <a:rPr lang="fr-FR" dirty="0"/>
              <a:t>Parfois, plusieurs ARV sont combinés en un seul comprimé.</a:t>
            </a:r>
          </a:p>
          <a:p>
            <a:pPr marL="285750" indent="-285750"/>
            <a:r>
              <a:rPr lang="fr-FR" dirty="0"/>
              <a:t>Il est important de donner les trois antirétroviraux à votre enfant, quelle que soit la manière dont ils sont combinés.</a:t>
            </a:r>
            <a:endParaRPr lang="en-US" dirty="0"/>
          </a:p>
          <a:p>
            <a:pPr marL="285750" indent="-285750"/>
            <a:endParaRPr lang="en-US" dirty="0"/>
          </a:p>
          <a:p>
            <a:pPr marL="285750" indent="-285750"/>
            <a:endParaRPr lang="en-US" dirty="0"/>
          </a:p>
        </p:txBody>
      </p:sp>
      <p:sp>
        <p:nvSpPr>
          <p:cNvPr id="9" name="Title 2">
            <a:extLst>
              <a:ext uri="{FF2B5EF4-FFF2-40B4-BE49-F238E27FC236}">
                <a16:creationId xmlns:a16="http://schemas.microsoft.com/office/drawing/2014/main" id="{FFC8D172-C99F-46EF-8221-C8B54A8C2B67}"/>
              </a:ext>
            </a:extLst>
          </p:cNvPr>
          <p:cNvSpPr>
            <a:spLocks noGrp="1"/>
          </p:cNvSpPr>
          <p:nvPr>
            <p:ph type="title"/>
          </p:nvPr>
        </p:nvSpPr>
        <p:spPr>
          <a:xfrm>
            <a:off x="766292" y="0"/>
            <a:ext cx="9189077" cy="1036750"/>
          </a:xfrm>
        </p:spPr>
        <p:txBody>
          <a:bodyPr/>
          <a:lstStyle/>
          <a:p>
            <a:r>
              <a:rPr lang="en-US" dirty="0"/>
              <a:t>Il y a trois ARVs combines dans un </a:t>
            </a:r>
            <a:r>
              <a:rPr lang="en-US" dirty="0" err="1"/>
              <a:t>comprimé</a:t>
            </a:r>
            <a:endParaRPr lang="en-US" dirty="0"/>
          </a:p>
        </p:txBody>
      </p:sp>
      <p:sp>
        <p:nvSpPr>
          <p:cNvPr id="10" name="Title 2">
            <a:extLst>
              <a:ext uri="{FF2B5EF4-FFF2-40B4-BE49-F238E27FC236}">
                <a16:creationId xmlns:a16="http://schemas.microsoft.com/office/drawing/2014/main" id="{C288081F-771E-428B-B9F7-19E7A5CEA891}"/>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11" name="Title 2">
            <a:extLst>
              <a:ext uri="{FF2B5EF4-FFF2-40B4-BE49-F238E27FC236}">
                <a16:creationId xmlns:a16="http://schemas.microsoft.com/office/drawing/2014/main" id="{0969F0AA-24B9-48B7-9941-28753A42DFB9}"/>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r>
              <a:rPr lang="en-US" sz="1600" dirty="0"/>
              <a:t> </a:t>
            </a:r>
          </a:p>
        </p:txBody>
      </p:sp>
      <p:sp>
        <p:nvSpPr>
          <p:cNvPr id="12" name="Title 2">
            <a:extLst>
              <a:ext uri="{FF2B5EF4-FFF2-40B4-BE49-F238E27FC236}">
                <a16:creationId xmlns:a16="http://schemas.microsoft.com/office/drawing/2014/main" id="{72BA85B2-26E5-44C9-979A-67B636FDBF18}"/>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Revisez</a:t>
            </a:r>
            <a:endParaRPr lang="en-US" sz="1600" dirty="0"/>
          </a:p>
        </p:txBody>
      </p:sp>
      <p:sp>
        <p:nvSpPr>
          <p:cNvPr id="13" name="Title 2">
            <a:extLst>
              <a:ext uri="{FF2B5EF4-FFF2-40B4-BE49-F238E27FC236}">
                <a16:creationId xmlns:a16="http://schemas.microsoft.com/office/drawing/2014/main" id="{C036473D-3C97-4A45-9213-677D4494A52E}"/>
              </a:ext>
            </a:extLst>
          </p:cNvPr>
          <p:cNvSpPr txBox="1">
            <a:spLocks/>
          </p:cNvSpPr>
          <p:nvPr/>
        </p:nvSpPr>
        <p:spPr>
          <a:xfrm>
            <a:off x="4595611"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endParaRPr lang="en-US" sz="1600" dirty="0"/>
          </a:p>
        </p:txBody>
      </p:sp>
      <p:sp>
        <p:nvSpPr>
          <p:cNvPr id="14" name="Title 2">
            <a:extLst>
              <a:ext uri="{FF2B5EF4-FFF2-40B4-BE49-F238E27FC236}">
                <a16:creationId xmlns:a16="http://schemas.microsoft.com/office/drawing/2014/main" id="{B8FCFAA4-0820-49B2-9A1F-2E0CB723F394}"/>
              </a:ext>
            </a:extLst>
          </p:cNvPr>
          <p:cNvSpPr txBox="1">
            <a:spLocks/>
          </p:cNvSpPr>
          <p:nvPr/>
        </p:nvSpPr>
        <p:spPr>
          <a:xfrm>
            <a:off x="7860406"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15" name="Rectangle 14">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C2DEAE87-9769-45C3-9234-F96173C9814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7" name="Picture 16" descr="A close up of a logo&#10;&#10;Description automatically generated">
            <a:extLst>
              <a:ext uri="{FF2B5EF4-FFF2-40B4-BE49-F238E27FC236}">
                <a16:creationId xmlns:a16="http://schemas.microsoft.com/office/drawing/2014/main" id="{EFCB355B-17F3-4674-9A5F-E149B4AABB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9" name="Picture 18">
            <a:extLst>
              <a:ext uri="{FF2B5EF4-FFF2-40B4-BE49-F238E27FC236}">
                <a16:creationId xmlns:a16="http://schemas.microsoft.com/office/drawing/2014/main" id="{DCE81569-D9DB-4FAA-8F6D-DBBDEEA8A8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46570" y="1274830"/>
            <a:ext cx="626514" cy="6265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2999A6E3-EB16-4A9E-B56E-0D68696929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3924347"/>
            <a:ext cx="453712" cy="453712"/>
          </a:xfrm>
          <a:prstGeom prst="rect">
            <a:avLst/>
          </a:prstGeom>
        </p:spPr>
      </p:pic>
      <p:pic>
        <p:nvPicPr>
          <p:cNvPr id="22" name="Picture 21">
            <a:extLst>
              <a:ext uri="{FF2B5EF4-FFF2-40B4-BE49-F238E27FC236}">
                <a16:creationId xmlns:a16="http://schemas.microsoft.com/office/drawing/2014/main" id="{B15D1B80-09A5-4B51-A2B6-213FB575467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56527" y="3705379"/>
            <a:ext cx="842009" cy="842009"/>
          </a:xfrm>
          <a:prstGeom prst="rect">
            <a:avLst/>
          </a:prstGeom>
        </p:spPr>
      </p:pic>
    </p:spTree>
    <p:extLst>
      <p:ext uri="{BB962C8B-B14F-4D97-AF65-F5344CB8AC3E}">
        <p14:creationId xmlns:p14="http://schemas.microsoft.com/office/powerpoint/2010/main" val="1525941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Enfant incapable </a:t>
            </a:r>
            <a:r>
              <a:rPr lang="en-US" sz="3200" dirty="0" err="1"/>
              <a:t>d'avaler</a:t>
            </a:r>
            <a:r>
              <a:rPr lang="en-US" sz="3200" dirty="0"/>
              <a:t> </a:t>
            </a:r>
            <a:r>
              <a:rPr lang="en-US" sz="3200" dirty="0" err="1"/>
              <a:t>tous</a:t>
            </a:r>
            <a:r>
              <a:rPr lang="en-US" sz="3200" dirty="0"/>
              <a:t> les pellets</a:t>
            </a:r>
            <a:endParaRPr lang="en-US" sz="3000" dirty="0"/>
          </a:p>
        </p:txBody>
      </p:sp>
      <p:sp>
        <p:nvSpPr>
          <p:cNvPr id="8" name="Content Placeholder 1"/>
          <p:cNvSpPr>
            <a:spLocks noGrp="1"/>
          </p:cNvSpPr>
          <p:nvPr>
            <p:ph sz="half" idx="2"/>
          </p:nvPr>
        </p:nvSpPr>
        <p:spPr>
          <a:xfrm>
            <a:off x="523712" y="1741370"/>
            <a:ext cx="9047128" cy="4909878"/>
          </a:xfrm>
        </p:spPr>
        <p:txBody>
          <a:bodyPr>
            <a:noAutofit/>
          </a:bodyPr>
          <a:lstStyle/>
          <a:p>
            <a:r>
              <a:rPr lang="fr-FR" dirty="0"/>
              <a:t>Assurez-vous de ne pas trop remplir la bouche de l’enfant avec des aliments qui pourraient rendre la déglutition difficile. Donnez les pellets avec une quantité de nourriture ou de liquide que l'enfant peut avaler rapidement et facilement.</a:t>
            </a:r>
          </a:p>
          <a:p>
            <a:endParaRPr lang="fr-FR" dirty="0"/>
          </a:p>
          <a:p>
            <a:r>
              <a:rPr lang="fr-FR" dirty="0"/>
              <a:t>Donner moins de pellets à la fois avec une plus petite quantité de nourriture et répéter jusqu'à ce que toute la dose soit consommée.</a:t>
            </a:r>
            <a:endParaRPr lang="en-US" dirty="0"/>
          </a:p>
        </p:txBody>
      </p:sp>
      <p:sp>
        <p:nvSpPr>
          <p:cNvPr id="9" name="Rectangle 8">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95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FR" sz="3200" dirty="0"/>
              <a:t>Enfant garde des pellets dans la bouche sans avaler</a:t>
            </a:r>
            <a:endParaRPr lang="en-US" sz="3000" dirty="0"/>
          </a:p>
        </p:txBody>
      </p:sp>
      <p:sp>
        <p:nvSpPr>
          <p:cNvPr id="7" name="Content Placeholder 1"/>
          <p:cNvSpPr>
            <a:spLocks noGrp="1"/>
          </p:cNvSpPr>
          <p:nvPr>
            <p:ph sz="half" idx="2"/>
          </p:nvPr>
        </p:nvSpPr>
        <p:spPr>
          <a:xfrm>
            <a:off x="523712" y="1741370"/>
            <a:ext cx="9047128" cy="4909878"/>
          </a:xfrm>
        </p:spPr>
        <p:txBody>
          <a:bodyPr>
            <a:noAutofit/>
          </a:bodyPr>
          <a:lstStyle/>
          <a:p>
            <a:r>
              <a:rPr lang="fr-FR" dirty="0"/>
              <a:t>Assurez-vous de ne pas trop remplir la bouche de l’enfant avec des aliments qui pourraient rendre la déglutition difficile. Donnez des pellets avec une quantité de nourriture ou de liquide que l'enfant peut avaler rapidement et facilement</a:t>
            </a:r>
          </a:p>
          <a:p>
            <a:endParaRPr lang="fr-FR" dirty="0"/>
          </a:p>
          <a:p>
            <a:r>
              <a:rPr lang="fr-FR" dirty="0"/>
              <a:t>Soufflez doucement sur le visage de votre bébé ou caressez-lui les joues pour l’aider à avaler.</a:t>
            </a:r>
          </a:p>
          <a:p>
            <a:endParaRPr lang="fr-FR" dirty="0"/>
          </a:p>
          <a:p>
            <a:r>
              <a:rPr lang="fr-FR" dirty="0"/>
              <a:t>Avec l’enfant sur vos genoux, pincez légèrement ses narines pour qu’il ait à respirer par la bouche, cela le forcera à avaler</a:t>
            </a:r>
            <a:endParaRPr lang="en-US" sz="2400" dirty="0"/>
          </a:p>
        </p:txBody>
      </p:sp>
      <p:sp>
        <p:nvSpPr>
          <p:cNvPr id="9" name="Rectangle 8">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05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p:txBody>
          <a:bodyPr/>
          <a:lstStyle/>
          <a:p>
            <a:r>
              <a:rPr lang="en-US" dirty="0" err="1"/>
              <a:t>Ceci</a:t>
            </a:r>
            <a:r>
              <a:rPr lang="en-US" dirty="0"/>
              <a:t> </a:t>
            </a:r>
            <a:r>
              <a:rPr lang="en-US" dirty="0" err="1"/>
              <a:t>est</a:t>
            </a:r>
            <a:r>
              <a:rPr lang="en-US" dirty="0"/>
              <a:t> un nouveau </a:t>
            </a:r>
            <a:r>
              <a:rPr lang="en-US" dirty="0" err="1"/>
              <a:t>médicament</a:t>
            </a:r>
            <a:r>
              <a:rPr lang="en-US" dirty="0"/>
              <a:t> pour </a:t>
            </a:r>
            <a:r>
              <a:rPr lang="en-US" dirty="0" err="1"/>
              <a:t>votre</a:t>
            </a:r>
            <a:r>
              <a:rPr lang="en-US" dirty="0"/>
              <a:t> enfant qui sera </a:t>
            </a:r>
            <a:r>
              <a:rPr lang="en-US" dirty="0" err="1"/>
              <a:t>pris</a:t>
            </a:r>
            <a:r>
              <a:rPr lang="en-US" dirty="0"/>
              <a:t> de manière </a:t>
            </a:r>
            <a:r>
              <a:rPr lang="en-US" dirty="0" err="1"/>
              <a:t>spéciale</a:t>
            </a:r>
            <a:endParaRPr lang="en-US" dirty="0"/>
          </a:p>
          <a:p>
            <a:endParaRPr lang="en-US" dirty="0"/>
          </a:p>
          <a:p>
            <a:r>
              <a:rPr lang="en-US" dirty="0"/>
              <a:t>Les capsules </a:t>
            </a:r>
            <a:r>
              <a:rPr lang="en-US" dirty="0" err="1"/>
              <a:t>doivent</a:t>
            </a:r>
            <a:r>
              <a:rPr lang="en-US" dirty="0"/>
              <a:t> ouvertes pour ne donner que les pellets qui </a:t>
            </a:r>
            <a:r>
              <a:rPr lang="en-US" dirty="0" err="1"/>
              <a:t>sont</a:t>
            </a:r>
            <a:r>
              <a:rPr lang="en-US" dirty="0"/>
              <a:t> dedans</a:t>
            </a:r>
          </a:p>
          <a:p>
            <a:pPr marL="0" indent="0">
              <a:buNone/>
            </a:pPr>
            <a:endParaRPr lang="en-US" dirty="0"/>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en-US" dirty="0"/>
              <a:t>LPV/r Oral Pellets</a:t>
            </a:r>
          </a:p>
        </p:txBody>
      </p:sp>
      <p:pic>
        <p:nvPicPr>
          <p:cNvPr id="7" name="Picture 6">
            <a:extLst>
              <a:ext uri="{FF2B5EF4-FFF2-40B4-BE49-F238E27FC236}">
                <a16:creationId xmlns:a16="http://schemas.microsoft.com/office/drawing/2014/main" id="{A1A4F097-9770-4609-A19A-B40D89153B25}"/>
              </a:ext>
            </a:extLst>
          </p:cNvPr>
          <p:cNvPicPr>
            <a:picLocks noChangeAspect="1"/>
          </p:cNvPicPr>
          <p:nvPr/>
        </p:nvPicPr>
        <p:blipFill>
          <a:blip r:embed="rId2"/>
          <a:stretch>
            <a:fillRect/>
          </a:stretch>
        </p:blipFill>
        <p:spPr>
          <a:xfrm>
            <a:off x="1838032" y="1287835"/>
            <a:ext cx="1781175" cy="3524250"/>
          </a:xfrm>
          <a:prstGeom prst="rect">
            <a:avLst/>
          </a:prstGeom>
        </p:spPr>
      </p:pic>
      <p:pic>
        <p:nvPicPr>
          <p:cNvPr id="8" name="Picture 7">
            <a:extLst>
              <a:ext uri="{FF2B5EF4-FFF2-40B4-BE49-F238E27FC236}">
                <a16:creationId xmlns:a16="http://schemas.microsoft.com/office/drawing/2014/main" id="{7B0CE2C0-3259-404A-9B06-D67BBE91DE01}"/>
              </a:ext>
            </a:extLst>
          </p:cNvPr>
          <p:cNvPicPr>
            <a:picLocks noChangeAspect="1"/>
          </p:cNvPicPr>
          <p:nvPr/>
        </p:nvPicPr>
        <p:blipFill>
          <a:blip r:embed="rId3"/>
          <a:stretch>
            <a:fillRect/>
          </a:stretch>
        </p:blipFill>
        <p:spPr>
          <a:xfrm>
            <a:off x="1095546" y="4928957"/>
            <a:ext cx="3185031" cy="1325562"/>
          </a:xfrm>
          <a:prstGeom prst="rect">
            <a:avLst/>
          </a:prstGeom>
        </p:spPr>
      </p:pic>
    </p:spTree>
    <p:extLst>
      <p:ext uri="{BB962C8B-B14F-4D97-AF65-F5344CB8AC3E}">
        <p14:creationId xmlns:p14="http://schemas.microsoft.com/office/powerpoint/2010/main" val="70665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710AE-1B07-460D-83E5-67407F54D2B1}"/>
              </a:ext>
            </a:extLst>
          </p:cNvPr>
          <p:cNvSpPr>
            <a:spLocks noGrp="1"/>
          </p:cNvSpPr>
          <p:nvPr>
            <p:ph sz="half" idx="2"/>
          </p:nvPr>
        </p:nvSpPr>
        <p:spPr>
          <a:xfrm>
            <a:off x="785197" y="1955304"/>
            <a:ext cx="2743614" cy="2745485"/>
          </a:xfrm>
        </p:spPr>
        <p:txBody>
          <a:bodyPr/>
          <a:lstStyle/>
          <a:p>
            <a:pPr marL="285750" lvl="0" indent="-285750" defTabSz="914400" fontAlgn="ctr">
              <a:lnSpc>
                <a:spcPct val="100000"/>
              </a:lnSpc>
              <a:spcBef>
                <a:spcPts val="0"/>
              </a:spcBef>
              <a:defRPr/>
            </a:pPr>
            <a:r>
              <a:rPr lang="fr-FR" dirty="0"/>
              <a:t>Votre enfant prend une nouvelle formulation de médicament appelée «LPV/r pellets».</a:t>
            </a:r>
          </a:p>
          <a:p>
            <a:pPr marL="285750" lvl="0" indent="-285750" defTabSz="914400" fontAlgn="ctr">
              <a:lnSpc>
                <a:spcPct val="100000"/>
              </a:lnSpc>
              <a:spcBef>
                <a:spcPts val="0"/>
              </a:spcBef>
              <a:defRPr/>
            </a:pPr>
            <a:endParaRPr lang="fr-FR" dirty="0"/>
          </a:p>
          <a:p>
            <a:pPr marL="285750" lvl="0" indent="-285750" defTabSz="914400" fontAlgn="ctr">
              <a:lnSpc>
                <a:spcPct val="100000"/>
              </a:lnSpc>
              <a:spcBef>
                <a:spcPts val="0"/>
              </a:spcBef>
              <a:defRPr/>
            </a:pPr>
            <a:r>
              <a:rPr lang="fr-FR" dirty="0"/>
              <a:t>Vous devrez administrer les pellets à votre enfant de manière spéciale.</a:t>
            </a:r>
            <a:endParaRPr lang="en-US" dirty="0"/>
          </a:p>
        </p:txBody>
      </p:sp>
      <p:sp>
        <p:nvSpPr>
          <p:cNvPr id="3" name="Title 2">
            <a:extLst>
              <a:ext uri="{FF2B5EF4-FFF2-40B4-BE49-F238E27FC236}">
                <a16:creationId xmlns:a16="http://schemas.microsoft.com/office/drawing/2014/main" id="{885928D4-3A9C-46CF-9AFD-052814F8DADB}"/>
              </a:ext>
            </a:extLst>
          </p:cNvPr>
          <p:cNvSpPr>
            <a:spLocks noGrp="1"/>
          </p:cNvSpPr>
          <p:nvPr>
            <p:ph type="title"/>
          </p:nvPr>
        </p:nvSpPr>
        <p:spPr/>
        <p:txBody>
          <a:bodyPr/>
          <a:lstStyle/>
          <a:p>
            <a:r>
              <a:rPr lang="en-US" dirty="0"/>
              <a:t>LPV/r Pellets</a:t>
            </a:r>
          </a:p>
        </p:txBody>
      </p:sp>
      <p:sp>
        <p:nvSpPr>
          <p:cNvPr id="4" name="Content Placeholder 3">
            <a:extLst>
              <a:ext uri="{FF2B5EF4-FFF2-40B4-BE49-F238E27FC236}">
                <a16:creationId xmlns:a16="http://schemas.microsoft.com/office/drawing/2014/main" id="{396FE2B9-3117-44E1-80B3-79F7BD6A5ADD}"/>
              </a:ext>
            </a:extLst>
          </p:cNvPr>
          <p:cNvSpPr>
            <a:spLocks noGrp="1"/>
          </p:cNvSpPr>
          <p:nvPr>
            <p:ph sz="half" idx="10"/>
          </p:nvPr>
        </p:nvSpPr>
        <p:spPr>
          <a:xfrm>
            <a:off x="3972512" y="1955304"/>
            <a:ext cx="2743614" cy="3666324"/>
          </a:xfrm>
        </p:spPr>
        <p:txBody>
          <a:bodyPr>
            <a:normAutofit/>
          </a:bodyPr>
          <a:lstStyle/>
          <a:p>
            <a:pPr marL="285750" indent="-285750" fontAlgn="ctr"/>
            <a:r>
              <a:rPr lang="fr-FR" dirty="0"/>
              <a:t>Voici à quoi ressemble le flacon.</a:t>
            </a:r>
          </a:p>
          <a:p>
            <a:pPr marL="285750" indent="-285750" fontAlgn="ctr"/>
            <a:r>
              <a:rPr lang="fr-FR" dirty="0"/>
              <a:t>Chaque flacon contient 120 capsules.</a:t>
            </a:r>
          </a:p>
          <a:p>
            <a:pPr marL="285750" indent="-285750" fontAlgn="ctr"/>
            <a:r>
              <a:rPr lang="fr-FR" dirty="0"/>
              <a:t>Chaque capsule contient environ 35 pellets à l'intérieur.</a:t>
            </a:r>
          </a:p>
          <a:p>
            <a:pPr marL="285750" indent="-285750" fontAlgn="ctr"/>
            <a:r>
              <a:rPr lang="fr-FR" dirty="0"/>
              <a:t>La capsule doit être ouverte pour pouvoir administrer les pellets.</a:t>
            </a:r>
          </a:p>
          <a:p>
            <a:pPr marL="285750" indent="-285750" fontAlgn="ctr"/>
            <a:r>
              <a:rPr lang="fr-FR" dirty="0"/>
              <a:t>La capsule ne peut pas être avalée.</a:t>
            </a:r>
            <a:endParaRPr lang="en-US" dirty="0"/>
          </a:p>
          <a:p>
            <a:pPr marL="0" indent="0">
              <a:buNone/>
            </a:pPr>
            <a:endParaRPr lang="en-US" dirty="0"/>
          </a:p>
        </p:txBody>
      </p:sp>
      <p:sp>
        <p:nvSpPr>
          <p:cNvPr id="5" name="Content Placeholder 4">
            <a:extLst>
              <a:ext uri="{FF2B5EF4-FFF2-40B4-BE49-F238E27FC236}">
                <a16:creationId xmlns:a16="http://schemas.microsoft.com/office/drawing/2014/main" id="{FD6D8986-75EA-4EED-901B-E186577F68BE}"/>
              </a:ext>
            </a:extLst>
          </p:cNvPr>
          <p:cNvSpPr>
            <a:spLocks noGrp="1"/>
          </p:cNvSpPr>
          <p:nvPr>
            <p:ph sz="half" idx="11"/>
          </p:nvPr>
        </p:nvSpPr>
        <p:spPr/>
        <p:txBody>
          <a:bodyPr/>
          <a:lstStyle/>
          <a:p>
            <a:r>
              <a:rPr lang="fr-FR" dirty="0"/>
              <a:t>Que savez-vous sur la façon dont ces granulés sont donnés?</a:t>
            </a:r>
            <a:endParaRPr lang="en-US" dirty="0"/>
          </a:p>
          <a:p>
            <a:pPr marL="0" indent="0">
              <a:buNone/>
            </a:pPr>
            <a:endParaRPr lang="en-US" dirty="0"/>
          </a:p>
        </p:txBody>
      </p:sp>
      <p:sp>
        <p:nvSpPr>
          <p:cNvPr id="6" name="Content Placeholder 5">
            <a:extLst>
              <a:ext uri="{FF2B5EF4-FFF2-40B4-BE49-F238E27FC236}">
                <a16:creationId xmlns:a16="http://schemas.microsoft.com/office/drawing/2014/main" id="{AC1FA38C-068F-47CD-A31C-62CBCEB5581E}"/>
              </a:ext>
            </a:extLst>
          </p:cNvPr>
          <p:cNvSpPr>
            <a:spLocks noGrp="1"/>
          </p:cNvSpPr>
          <p:nvPr>
            <p:ph sz="half" idx="12"/>
          </p:nvPr>
        </p:nvSpPr>
        <p:spPr/>
        <p:txBody>
          <a:bodyPr/>
          <a:lstStyle/>
          <a:p>
            <a:pPr marL="285750" indent="-285750"/>
            <a:r>
              <a:rPr lang="fr-FR" dirty="0"/>
              <a:t>Ces granulés doivent être administrés différemment des autres médicaments que vous avez pu utiliser auparavant.</a:t>
            </a:r>
          </a:p>
          <a:p>
            <a:pPr marL="285750" indent="-285750"/>
            <a:r>
              <a:rPr lang="fr-FR" dirty="0"/>
              <a:t>Passons en revue la bonne façon d’administrer les pellets.</a:t>
            </a:r>
            <a:endParaRPr lang="en-US" dirty="0"/>
          </a:p>
        </p:txBody>
      </p:sp>
      <p:sp>
        <p:nvSpPr>
          <p:cNvPr id="7" name="Title 2">
            <a:extLst>
              <a:ext uri="{FF2B5EF4-FFF2-40B4-BE49-F238E27FC236}">
                <a16:creationId xmlns:a16="http://schemas.microsoft.com/office/drawing/2014/main" id="{18B53FB2-6240-42EA-8632-C5A525F2CE3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Dites</a:t>
            </a:r>
            <a:r>
              <a:rPr lang="en-US" sz="1600" dirty="0"/>
              <a:t> </a:t>
            </a:r>
          </a:p>
        </p:txBody>
      </p:sp>
      <p:sp>
        <p:nvSpPr>
          <p:cNvPr id="8" name="Title 2">
            <a:extLst>
              <a:ext uri="{FF2B5EF4-FFF2-40B4-BE49-F238E27FC236}">
                <a16:creationId xmlns:a16="http://schemas.microsoft.com/office/drawing/2014/main" id="{1F595341-B51C-4790-A676-DB776B18E54B}"/>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Démontrez</a:t>
            </a:r>
            <a:endParaRPr lang="en-US" sz="1600" dirty="0"/>
          </a:p>
        </p:txBody>
      </p:sp>
      <p:sp>
        <p:nvSpPr>
          <p:cNvPr id="9" name="Title 2">
            <a:extLst>
              <a:ext uri="{FF2B5EF4-FFF2-40B4-BE49-F238E27FC236}">
                <a16:creationId xmlns:a16="http://schemas.microsoft.com/office/drawing/2014/main" id="{964FD940-350C-4B19-9067-0828CD915CB5}"/>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Demandez</a:t>
            </a:r>
            <a:endParaRPr lang="en-US" sz="1600" dirty="0"/>
          </a:p>
        </p:txBody>
      </p:sp>
      <p:sp>
        <p:nvSpPr>
          <p:cNvPr id="10" name="Title 2">
            <a:extLst>
              <a:ext uri="{FF2B5EF4-FFF2-40B4-BE49-F238E27FC236}">
                <a16:creationId xmlns:a16="http://schemas.microsoft.com/office/drawing/2014/main" id="{5EE6C5BE-06CE-4DE7-B1AF-F5A3BAB7549E}"/>
              </a:ext>
            </a:extLst>
          </p:cNvPr>
          <p:cNvSpPr txBox="1">
            <a:spLocks/>
          </p:cNvSpPr>
          <p:nvPr/>
        </p:nvSpPr>
        <p:spPr>
          <a:xfrm>
            <a:off x="7860406"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err="1"/>
              <a:t>Expliquez</a:t>
            </a:r>
            <a:endParaRPr lang="en-US" sz="1600" dirty="0"/>
          </a:p>
        </p:txBody>
      </p:sp>
      <p:sp>
        <p:nvSpPr>
          <p:cNvPr id="14" name="Rectangle 13">
            <a:extLst>
              <a:ext uri="{FF2B5EF4-FFF2-40B4-BE49-F238E27FC236}">
                <a16:creationId xmlns:a16="http://schemas.microsoft.com/office/drawing/2014/main" id="{24BBA9DB-D308-40B7-9287-F64E01629D48}"/>
              </a:ext>
            </a:extLst>
          </p:cNvPr>
          <p:cNvSpPr/>
          <p:nvPr/>
        </p:nvSpPr>
        <p:spPr>
          <a:xfrm>
            <a:off x="0" y="7437549"/>
            <a:ext cx="10688638" cy="125301"/>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C7FBE663-5EB9-4FB2-891A-94EEFA8186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F65310A-77F3-41E5-B6AD-479D521E3B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0675" y="1356920"/>
            <a:ext cx="453712" cy="453712"/>
          </a:xfrm>
          <a:prstGeom prst="rect">
            <a:avLst/>
          </a:prstGeom>
        </p:spPr>
      </p:pic>
      <p:pic>
        <p:nvPicPr>
          <p:cNvPr id="16" name="Picture 15">
            <a:extLst>
              <a:ext uri="{FF2B5EF4-FFF2-40B4-BE49-F238E27FC236}">
                <a16:creationId xmlns:a16="http://schemas.microsoft.com/office/drawing/2014/main" id="{76CAB03E-EC36-4FF7-B5DD-D23166E55F0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6527" y="3705379"/>
            <a:ext cx="842009" cy="842009"/>
          </a:xfrm>
          <a:prstGeom prst="rect">
            <a:avLst/>
          </a:prstGeom>
        </p:spPr>
      </p:pic>
      <p:pic>
        <p:nvPicPr>
          <p:cNvPr id="19" name="Picture 18">
            <a:extLst>
              <a:ext uri="{FF2B5EF4-FFF2-40B4-BE49-F238E27FC236}">
                <a16:creationId xmlns:a16="http://schemas.microsoft.com/office/drawing/2014/main" id="{AEC77801-7CC0-4821-901A-05613672C4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25926" y="1218433"/>
            <a:ext cx="730686" cy="730686"/>
          </a:xfrm>
          <a:prstGeom prst="rect">
            <a:avLst/>
          </a:prstGeom>
        </p:spPr>
      </p:pic>
    </p:spTree>
    <p:extLst>
      <p:ext uri="{BB962C8B-B14F-4D97-AF65-F5344CB8AC3E}">
        <p14:creationId xmlns:p14="http://schemas.microsoft.com/office/powerpoint/2010/main" val="193187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CD1615-2061-4D45-AC80-9C6BA7DA6844}"/>
              </a:ext>
            </a:extLst>
          </p:cNvPr>
          <p:cNvSpPr>
            <a:spLocks noGrp="1"/>
          </p:cNvSpPr>
          <p:nvPr>
            <p:ph sz="half" idx="2"/>
          </p:nvPr>
        </p:nvSpPr>
        <p:spPr>
          <a:xfrm>
            <a:off x="766292" y="1598465"/>
            <a:ext cx="8121565" cy="806929"/>
          </a:xfrm>
        </p:spPr>
        <p:txBody>
          <a:bodyPr>
            <a:normAutofit fontScale="92500"/>
          </a:bodyPr>
          <a:lstStyle/>
          <a:p>
            <a:pPr marL="0" indent="0">
              <a:buNone/>
            </a:pPr>
            <a:r>
              <a:rPr lang="fr-FR" dirty="0"/>
              <a:t>En fonction du poids de votre enfant, le chargé des médicaments vous indiquera le nombre de gélules à administrer le matin et le soir.</a:t>
            </a:r>
            <a:endParaRPr lang="en-US" dirty="0"/>
          </a:p>
        </p:txBody>
      </p:sp>
      <p:sp>
        <p:nvSpPr>
          <p:cNvPr id="6" name="Title 5">
            <a:extLst>
              <a:ext uri="{FF2B5EF4-FFF2-40B4-BE49-F238E27FC236}">
                <a16:creationId xmlns:a16="http://schemas.microsoft.com/office/drawing/2014/main" id="{9CA8F6C4-8732-9744-988E-78931FA9C278}"/>
              </a:ext>
            </a:extLst>
          </p:cNvPr>
          <p:cNvSpPr>
            <a:spLocks noGrp="1"/>
          </p:cNvSpPr>
          <p:nvPr>
            <p:ph type="title"/>
          </p:nvPr>
        </p:nvSpPr>
        <p:spPr/>
        <p:txBody>
          <a:bodyPr/>
          <a:lstStyle/>
          <a:p>
            <a:r>
              <a:rPr lang="fr-FR" dirty="0"/>
              <a:t>LPV /r pellets orales: Administrer la dose correcte</a:t>
            </a:r>
            <a:endParaRPr lang="en-US" dirty="0"/>
          </a:p>
        </p:txBody>
      </p:sp>
      <p:pic>
        <p:nvPicPr>
          <p:cNvPr id="8" name="Picture 7">
            <a:extLst>
              <a:ext uri="{FF2B5EF4-FFF2-40B4-BE49-F238E27FC236}">
                <a16:creationId xmlns:a16="http://schemas.microsoft.com/office/drawing/2014/main" id="{F90E9B91-8D38-0443-B95E-24537F22F032}"/>
              </a:ext>
            </a:extLst>
          </p:cNvPr>
          <p:cNvPicPr>
            <a:picLocks noChangeAspect="1"/>
          </p:cNvPicPr>
          <p:nvPr/>
        </p:nvPicPr>
        <p:blipFill>
          <a:blip r:embed="rId2"/>
          <a:stretch>
            <a:fillRect/>
          </a:stretch>
        </p:blipFill>
        <p:spPr>
          <a:xfrm>
            <a:off x="5000394" y="4414643"/>
            <a:ext cx="560001" cy="575275"/>
          </a:xfrm>
          <a:prstGeom prst="rect">
            <a:avLst/>
          </a:prstGeom>
        </p:spPr>
      </p:pic>
      <p:graphicFrame>
        <p:nvGraphicFramePr>
          <p:cNvPr id="9" name="Table 8">
            <a:extLst>
              <a:ext uri="{FF2B5EF4-FFF2-40B4-BE49-F238E27FC236}">
                <a16:creationId xmlns:a16="http://schemas.microsoft.com/office/drawing/2014/main" id="{5440C332-DDBE-0E45-81A8-FAEEE5375D2F}"/>
              </a:ext>
            </a:extLst>
          </p:cNvPr>
          <p:cNvGraphicFramePr>
            <a:graphicFrameLocks noGrp="1"/>
          </p:cNvGraphicFramePr>
          <p:nvPr>
            <p:extLst>
              <p:ext uri="{D42A27DB-BD31-4B8C-83A1-F6EECF244321}">
                <p14:modId xmlns:p14="http://schemas.microsoft.com/office/powerpoint/2010/main" val="2691061082"/>
              </p:ext>
            </p:extLst>
          </p:nvPr>
        </p:nvGraphicFramePr>
        <p:xfrm>
          <a:off x="1077119" y="2700343"/>
          <a:ext cx="8648909" cy="3696678"/>
        </p:xfrm>
        <a:graphic>
          <a:graphicData uri="http://schemas.openxmlformats.org/drawingml/2006/table">
            <a:tbl>
              <a:tblPr firstRow="1" bandRow="1">
                <a:tableStyleId>{5C22544A-7EE6-4342-B048-85BDC9FD1C3A}</a:tableStyleId>
              </a:tblPr>
              <a:tblGrid>
                <a:gridCol w="2060655">
                  <a:extLst>
                    <a:ext uri="{9D8B030D-6E8A-4147-A177-3AD203B41FA5}">
                      <a16:colId xmlns:a16="http://schemas.microsoft.com/office/drawing/2014/main" val="3124997495"/>
                    </a:ext>
                  </a:extLst>
                </a:gridCol>
                <a:gridCol w="3294127">
                  <a:extLst>
                    <a:ext uri="{9D8B030D-6E8A-4147-A177-3AD203B41FA5}">
                      <a16:colId xmlns:a16="http://schemas.microsoft.com/office/drawing/2014/main" val="1579042307"/>
                    </a:ext>
                  </a:extLst>
                </a:gridCol>
                <a:gridCol w="3294127">
                  <a:extLst>
                    <a:ext uri="{9D8B030D-6E8A-4147-A177-3AD203B41FA5}">
                      <a16:colId xmlns:a16="http://schemas.microsoft.com/office/drawing/2014/main" val="536366561"/>
                    </a:ext>
                  </a:extLst>
                </a:gridCol>
              </a:tblGrid>
              <a:tr h="616113">
                <a:tc>
                  <a:txBody>
                    <a:bodyPr/>
                    <a:lstStyle/>
                    <a:p>
                      <a:pPr algn="ctr"/>
                      <a:r>
                        <a:rPr lang="en-US" dirty="0"/>
                        <a:t>Weight (kg)</a:t>
                      </a:r>
                    </a:p>
                  </a:txBody>
                  <a:tcPr anchor="ctr">
                    <a:solidFill>
                      <a:srgbClr val="093552"/>
                    </a:solidFill>
                  </a:tcPr>
                </a:tc>
                <a:tc gridSpan="2">
                  <a:txBody>
                    <a:bodyPr/>
                    <a:lstStyle/>
                    <a:p>
                      <a:pPr algn="ctr"/>
                      <a:r>
                        <a:rPr lang="en-US" dirty="0"/>
                        <a:t>Number of pellets</a:t>
                      </a:r>
                    </a:p>
                  </a:txBody>
                  <a:tcPr anchor="ctr">
                    <a:solidFill>
                      <a:srgbClr val="093552"/>
                    </a:solidFill>
                  </a:tcPr>
                </a:tc>
                <a:tc hMerge="1">
                  <a:txBody>
                    <a:bodyPr/>
                    <a:lstStyle/>
                    <a:p>
                      <a:endParaRPr lang="en-US"/>
                    </a:p>
                  </a:txBody>
                  <a:tcPr/>
                </a:tc>
                <a:extLst>
                  <a:ext uri="{0D108BD9-81ED-4DB2-BD59-A6C34878D82A}">
                    <a16:rowId xmlns:a16="http://schemas.microsoft.com/office/drawing/2014/main" val="3358344314"/>
                  </a:ext>
                </a:extLst>
              </a:tr>
              <a:tr h="616113">
                <a:tc>
                  <a:txBody>
                    <a:bodyPr/>
                    <a:lstStyle/>
                    <a:p>
                      <a:pPr algn="ctr"/>
                      <a:endParaRPr lang="en-US" dirty="0"/>
                    </a:p>
                  </a:txBody>
                  <a:tcPr anchor="ctr">
                    <a:noFill/>
                  </a:tcPr>
                </a:tc>
                <a:tc>
                  <a:txBody>
                    <a:bodyPr/>
                    <a:lstStyle/>
                    <a:p>
                      <a:pPr algn="ctr"/>
                      <a:r>
                        <a:rPr lang="en-US" sz="1800" b="1" dirty="0">
                          <a:solidFill>
                            <a:srgbClr val="FFC000"/>
                          </a:solidFill>
                          <a:latin typeface="Arial" panose="020B0604020202020204" pitchFamily="34" charset="0"/>
                          <a:cs typeface="Arial" panose="020B0604020202020204" pitchFamily="34" charset="0"/>
                        </a:rPr>
                        <a:t>Morning</a:t>
                      </a:r>
                      <a:endParaRPr lang="en-US" b="1" dirty="0">
                        <a:solidFill>
                          <a:srgbClr val="FFC000"/>
                        </a:solidFill>
                        <a:latin typeface="Arial" panose="020B0604020202020204" pitchFamily="34" charset="0"/>
                        <a:cs typeface="Arial" panose="020B0604020202020204" pitchFamily="34" charset="0"/>
                      </a:endParaRPr>
                    </a:p>
                  </a:txBody>
                  <a:tcPr anchor="ctr">
                    <a:noFill/>
                  </a:tcPr>
                </a:tc>
                <a:tc>
                  <a:txBody>
                    <a:bodyPr/>
                    <a:lstStyle/>
                    <a:p>
                      <a:pPr algn="ctr"/>
                      <a:r>
                        <a:rPr lang="en-US" sz="1800" b="1" dirty="0">
                          <a:solidFill>
                            <a:srgbClr val="6CADDF"/>
                          </a:solidFill>
                          <a:latin typeface="Arial" panose="020B0604020202020204" pitchFamily="34" charset="0"/>
                          <a:cs typeface="Arial" panose="020B0604020202020204" pitchFamily="34" charset="0"/>
                        </a:rPr>
                        <a:t>Evening</a:t>
                      </a:r>
                    </a:p>
                  </a:txBody>
                  <a:tcPr anchor="ctr">
                    <a:noFill/>
                  </a:tcPr>
                </a:tc>
                <a:extLst>
                  <a:ext uri="{0D108BD9-81ED-4DB2-BD59-A6C34878D82A}">
                    <a16:rowId xmlns:a16="http://schemas.microsoft.com/office/drawing/2014/main" val="2190538762"/>
                  </a:ext>
                </a:extLst>
              </a:tr>
              <a:tr h="616113">
                <a:tc>
                  <a:txBody>
                    <a:bodyPr/>
                    <a:lstStyle/>
                    <a:p>
                      <a:pPr algn="ctr"/>
                      <a:r>
                        <a:rPr lang="en-US" dirty="0"/>
                        <a:t>3.0-5.9</a:t>
                      </a:r>
                    </a:p>
                  </a:txBody>
                  <a:tcPr anchor="ctr">
                    <a:solidFill>
                      <a:schemeClr val="bg1">
                        <a:lumMod val="95000"/>
                      </a:schemeClr>
                    </a:solidFill>
                  </a:tcPr>
                </a:tc>
                <a:tc>
                  <a:txBody>
                    <a:bodyPr/>
                    <a:lstStyle/>
                    <a:p>
                      <a:pPr algn="l"/>
                      <a:r>
                        <a:rPr lang="en-US" dirty="0"/>
                        <a:t>2 </a:t>
                      </a:r>
                    </a:p>
                  </a:txBody>
                  <a:tcPr anchor="ctr">
                    <a:solidFill>
                      <a:schemeClr val="bg1">
                        <a:lumMod val="95000"/>
                      </a:schemeClr>
                    </a:solidFill>
                  </a:tcPr>
                </a:tc>
                <a:tc>
                  <a:txBody>
                    <a:bodyPr/>
                    <a:lstStyle/>
                    <a:p>
                      <a:pPr algn="l"/>
                      <a:r>
                        <a:rPr lang="en-US" dirty="0"/>
                        <a:t>2</a:t>
                      </a:r>
                    </a:p>
                  </a:txBody>
                  <a:tcPr anchor="ctr">
                    <a:solidFill>
                      <a:schemeClr val="bg1">
                        <a:lumMod val="95000"/>
                      </a:schemeClr>
                    </a:solidFill>
                  </a:tcPr>
                </a:tc>
                <a:extLst>
                  <a:ext uri="{0D108BD9-81ED-4DB2-BD59-A6C34878D82A}">
                    <a16:rowId xmlns:a16="http://schemas.microsoft.com/office/drawing/2014/main" val="2491126782"/>
                  </a:ext>
                </a:extLst>
              </a:tr>
              <a:tr h="616113">
                <a:tc>
                  <a:txBody>
                    <a:bodyPr/>
                    <a:lstStyle/>
                    <a:p>
                      <a:pPr algn="ctr"/>
                      <a:r>
                        <a:rPr lang="en-US" dirty="0"/>
                        <a:t>6.0-9.9</a:t>
                      </a:r>
                    </a:p>
                  </a:txBody>
                  <a:tcPr anchor="ctr">
                    <a:solidFill>
                      <a:srgbClr val="C4D8E2"/>
                    </a:solidFill>
                  </a:tcPr>
                </a:tc>
                <a:tc>
                  <a:txBody>
                    <a:bodyPr/>
                    <a:lstStyle/>
                    <a:p>
                      <a:pPr algn="l"/>
                      <a:r>
                        <a:rPr lang="en-US" dirty="0"/>
                        <a:t>3</a:t>
                      </a:r>
                    </a:p>
                  </a:txBody>
                  <a:tcPr anchor="ctr">
                    <a:solidFill>
                      <a:srgbClr val="C4D8E2"/>
                    </a:solidFill>
                  </a:tcPr>
                </a:tc>
                <a:tc>
                  <a:txBody>
                    <a:bodyPr/>
                    <a:lstStyle/>
                    <a:p>
                      <a:pPr algn="l"/>
                      <a:r>
                        <a:rPr lang="en-US" dirty="0"/>
                        <a:t>3</a:t>
                      </a:r>
                    </a:p>
                  </a:txBody>
                  <a:tcPr anchor="ctr">
                    <a:solidFill>
                      <a:srgbClr val="C4D8E2"/>
                    </a:solidFill>
                  </a:tcPr>
                </a:tc>
                <a:extLst>
                  <a:ext uri="{0D108BD9-81ED-4DB2-BD59-A6C34878D82A}">
                    <a16:rowId xmlns:a16="http://schemas.microsoft.com/office/drawing/2014/main" val="1182545488"/>
                  </a:ext>
                </a:extLst>
              </a:tr>
              <a:tr h="616113">
                <a:tc>
                  <a:txBody>
                    <a:bodyPr/>
                    <a:lstStyle/>
                    <a:p>
                      <a:pPr algn="ctr"/>
                      <a:r>
                        <a:rPr lang="en-US" dirty="0"/>
                        <a:t>10.0-13.9</a:t>
                      </a:r>
                    </a:p>
                  </a:txBody>
                  <a:tcPr anchor="ctr">
                    <a:solidFill>
                      <a:schemeClr val="bg1">
                        <a:lumMod val="95000"/>
                      </a:schemeClr>
                    </a:solidFill>
                  </a:tcPr>
                </a:tc>
                <a:tc>
                  <a:txBody>
                    <a:bodyPr/>
                    <a:lstStyle/>
                    <a:p>
                      <a:pPr algn="l"/>
                      <a:r>
                        <a:rPr lang="en-US" dirty="0"/>
                        <a:t>4</a:t>
                      </a:r>
                    </a:p>
                  </a:txBody>
                  <a:tcPr anchor="ctr">
                    <a:solidFill>
                      <a:schemeClr val="bg1">
                        <a:lumMod val="95000"/>
                      </a:schemeClr>
                    </a:solidFill>
                  </a:tcPr>
                </a:tc>
                <a:tc>
                  <a:txBody>
                    <a:bodyPr/>
                    <a:lstStyle/>
                    <a:p>
                      <a:pPr algn="l"/>
                      <a:r>
                        <a:rPr lang="en-US" dirty="0"/>
                        <a:t>4</a:t>
                      </a:r>
                    </a:p>
                  </a:txBody>
                  <a:tcPr anchor="ctr">
                    <a:solidFill>
                      <a:schemeClr val="bg1">
                        <a:lumMod val="95000"/>
                      </a:schemeClr>
                    </a:solidFill>
                  </a:tcPr>
                </a:tc>
                <a:extLst>
                  <a:ext uri="{0D108BD9-81ED-4DB2-BD59-A6C34878D82A}">
                    <a16:rowId xmlns:a16="http://schemas.microsoft.com/office/drawing/2014/main" val="3496323518"/>
                  </a:ext>
                </a:extLst>
              </a:tr>
              <a:tr h="616113">
                <a:tc>
                  <a:txBody>
                    <a:bodyPr/>
                    <a:lstStyle/>
                    <a:p>
                      <a:pPr algn="ctr"/>
                      <a:r>
                        <a:rPr lang="en-US" dirty="0"/>
                        <a:t>14.0-19.9</a:t>
                      </a:r>
                    </a:p>
                  </a:txBody>
                  <a:tcPr anchor="ctr">
                    <a:solidFill>
                      <a:srgbClr val="C4D8E2"/>
                    </a:solidFill>
                  </a:tcPr>
                </a:tc>
                <a:tc>
                  <a:txBody>
                    <a:bodyPr/>
                    <a:lstStyle/>
                    <a:p>
                      <a:pPr algn="l"/>
                      <a:r>
                        <a:rPr lang="en-US" dirty="0"/>
                        <a:t>5</a:t>
                      </a:r>
                    </a:p>
                  </a:txBody>
                  <a:tcPr anchor="ctr">
                    <a:solidFill>
                      <a:srgbClr val="C4D8E2"/>
                    </a:solidFill>
                  </a:tcPr>
                </a:tc>
                <a:tc>
                  <a:txBody>
                    <a:bodyPr/>
                    <a:lstStyle/>
                    <a:p>
                      <a:pPr algn="l"/>
                      <a:r>
                        <a:rPr lang="en-US" dirty="0"/>
                        <a:t>5</a:t>
                      </a:r>
                    </a:p>
                  </a:txBody>
                  <a:tcPr anchor="ctr">
                    <a:solidFill>
                      <a:srgbClr val="C4D8E2"/>
                    </a:solidFill>
                  </a:tcPr>
                </a:tc>
                <a:extLst>
                  <a:ext uri="{0D108BD9-81ED-4DB2-BD59-A6C34878D82A}">
                    <a16:rowId xmlns:a16="http://schemas.microsoft.com/office/drawing/2014/main" val="2010858238"/>
                  </a:ext>
                </a:extLst>
              </a:tr>
            </a:tbl>
          </a:graphicData>
        </a:graphic>
      </p:graphicFrame>
      <p:sp>
        <p:nvSpPr>
          <p:cNvPr id="40" name="Rectangle 39">
            <a:extLst>
              <a:ext uri="{FF2B5EF4-FFF2-40B4-BE49-F238E27FC236}">
                <a16:creationId xmlns:a16="http://schemas.microsoft.com/office/drawing/2014/main" id="{DC361B9B-5D1D-5E49-8C43-C6FE91AAC935}"/>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D56720-F523-40D1-836E-BEED7510DA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7943" y="3205561"/>
            <a:ext cx="793825" cy="793825"/>
          </a:xfrm>
          <a:prstGeom prst="rect">
            <a:avLst/>
          </a:prstGeom>
        </p:spPr>
      </p:pic>
      <p:pic>
        <p:nvPicPr>
          <p:cNvPr id="5" name="Picture 4" descr="A close up of a logo&#10;&#10;Description automatically generated">
            <a:extLst>
              <a:ext uri="{FF2B5EF4-FFF2-40B4-BE49-F238E27FC236}">
                <a16:creationId xmlns:a16="http://schemas.microsoft.com/office/drawing/2014/main" id="{65D707BD-8DB3-4565-95E7-A98C559D94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70541" y="3205561"/>
            <a:ext cx="793825" cy="793825"/>
          </a:xfrm>
          <a:prstGeom prst="rect">
            <a:avLst/>
          </a:prstGeom>
        </p:spPr>
      </p:pic>
      <p:pic>
        <p:nvPicPr>
          <p:cNvPr id="4" name="Picture 3" descr="A close up of a logo&#10;&#10;Description automatically generated">
            <a:extLst>
              <a:ext uri="{FF2B5EF4-FFF2-40B4-BE49-F238E27FC236}">
                <a16:creationId xmlns:a16="http://schemas.microsoft.com/office/drawing/2014/main" id="{0424A167-26B7-43B2-A22F-99BE8D18BA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57943" y="4029247"/>
            <a:ext cx="306422" cy="385396"/>
          </a:xfrm>
          <a:prstGeom prst="rect">
            <a:avLst/>
          </a:prstGeom>
        </p:spPr>
      </p:pic>
      <p:pic>
        <p:nvPicPr>
          <p:cNvPr id="39" name="Picture 38" descr="A close up of a logo&#10;&#10;Description automatically generated">
            <a:extLst>
              <a:ext uri="{FF2B5EF4-FFF2-40B4-BE49-F238E27FC236}">
                <a16:creationId xmlns:a16="http://schemas.microsoft.com/office/drawing/2014/main" id="{6384827A-D887-451E-838A-85C177C983C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64365" y="4029247"/>
            <a:ext cx="306422" cy="385396"/>
          </a:xfrm>
          <a:prstGeom prst="rect">
            <a:avLst/>
          </a:prstGeom>
        </p:spPr>
      </p:pic>
      <p:pic>
        <p:nvPicPr>
          <p:cNvPr id="41" name="Picture 40" descr="A close up of a logo&#10;&#10;Description automatically generated">
            <a:extLst>
              <a:ext uri="{FF2B5EF4-FFF2-40B4-BE49-F238E27FC236}">
                <a16:creationId xmlns:a16="http://schemas.microsoft.com/office/drawing/2014/main" id="{0B5244B6-08AF-47FF-A3B0-F70B38F4A9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57943" y="4671916"/>
            <a:ext cx="306422" cy="385396"/>
          </a:xfrm>
          <a:prstGeom prst="rect">
            <a:avLst/>
          </a:prstGeom>
        </p:spPr>
      </p:pic>
      <p:pic>
        <p:nvPicPr>
          <p:cNvPr id="70" name="Picture 69" descr="A close up of a logo&#10;&#10;Description automatically generated">
            <a:extLst>
              <a:ext uri="{FF2B5EF4-FFF2-40B4-BE49-F238E27FC236}">
                <a16:creationId xmlns:a16="http://schemas.microsoft.com/office/drawing/2014/main" id="{F2FF2176-C442-4D44-B718-D9B6B39B957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64365" y="4671916"/>
            <a:ext cx="306422" cy="385396"/>
          </a:xfrm>
          <a:prstGeom prst="rect">
            <a:avLst/>
          </a:prstGeom>
        </p:spPr>
      </p:pic>
      <p:pic>
        <p:nvPicPr>
          <p:cNvPr id="71" name="Picture 70" descr="A close up of a logo&#10;&#10;Description automatically generated">
            <a:extLst>
              <a:ext uri="{FF2B5EF4-FFF2-40B4-BE49-F238E27FC236}">
                <a16:creationId xmlns:a16="http://schemas.microsoft.com/office/drawing/2014/main" id="{3F81A835-FE4B-4C6C-B348-A69CF19563E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70787" y="4671916"/>
            <a:ext cx="306422" cy="385396"/>
          </a:xfrm>
          <a:prstGeom prst="rect">
            <a:avLst/>
          </a:prstGeom>
        </p:spPr>
      </p:pic>
      <p:pic>
        <p:nvPicPr>
          <p:cNvPr id="72" name="Picture 71" descr="A close up of a logo&#10;&#10;Description automatically generated">
            <a:extLst>
              <a:ext uri="{FF2B5EF4-FFF2-40B4-BE49-F238E27FC236}">
                <a16:creationId xmlns:a16="http://schemas.microsoft.com/office/drawing/2014/main" id="{F893E77A-8643-4391-97B6-826E8E76BFB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57943" y="5277583"/>
            <a:ext cx="306422" cy="385396"/>
          </a:xfrm>
          <a:prstGeom prst="rect">
            <a:avLst/>
          </a:prstGeom>
        </p:spPr>
      </p:pic>
      <p:pic>
        <p:nvPicPr>
          <p:cNvPr id="73" name="Picture 72" descr="A close up of a logo&#10;&#10;Description automatically generated">
            <a:extLst>
              <a:ext uri="{FF2B5EF4-FFF2-40B4-BE49-F238E27FC236}">
                <a16:creationId xmlns:a16="http://schemas.microsoft.com/office/drawing/2014/main" id="{DA599CCE-46B5-49BB-ACA9-9457996DA72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64365" y="5277583"/>
            <a:ext cx="306422" cy="385396"/>
          </a:xfrm>
          <a:prstGeom prst="rect">
            <a:avLst/>
          </a:prstGeom>
        </p:spPr>
      </p:pic>
      <p:pic>
        <p:nvPicPr>
          <p:cNvPr id="74" name="Picture 73" descr="A close up of a logo&#10;&#10;Description automatically generated">
            <a:extLst>
              <a:ext uri="{FF2B5EF4-FFF2-40B4-BE49-F238E27FC236}">
                <a16:creationId xmlns:a16="http://schemas.microsoft.com/office/drawing/2014/main" id="{573F7DA3-A9BB-48EF-BAEB-D1811DCCA8D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70787" y="5277583"/>
            <a:ext cx="306422" cy="385396"/>
          </a:xfrm>
          <a:prstGeom prst="rect">
            <a:avLst/>
          </a:prstGeom>
        </p:spPr>
      </p:pic>
      <p:pic>
        <p:nvPicPr>
          <p:cNvPr id="75" name="Picture 74" descr="A close up of a logo&#10;&#10;Description automatically generated">
            <a:extLst>
              <a:ext uri="{FF2B5EF4-FFF2-40B4-BE49-F238E27FC236}">
                <a16:creationId xmlns:a16="http://schemas.microsoft.com/office/drawing/2014/main" id="{2CACD709-3267-4CF7-A615-900C494F5A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56600" y="5277583"/>
            <a:ext cx="306422" cy="385396"/>
          </a:xfrm>
          <a:prstGeom prst="rect">
            <a:avLst/>
          </a:prstGeom>
        </p:spPr>
      </p:pic>
      <p:pic>
        <p:nvPicPr>
          <p:cNvPr id="76" name="Picture 75" descr="A close up of a logo&#10;&#10;Description automatically generated">
            <a:extLst>
              <a:ext uri="{FF2B5EF4-FFF2-40B4-BE49-F238E27FC236}">
                <a16:creationId xmlns:a16="http://schemas.microsoft.com/office/drawing/2014/main" id="{5AE48B95-D9EA-4CFC-96F9-3D7E59D04A3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57943" y="5883250"/>
            <a:ext cx="306422" cy="385396"/>
          </a:xfrm>
          <a:prstGeom prst="rect">
            <a:avLst/>
          </a:prstGeom>
        </p:spPr>
      </p:pic>
      <p:pic>
        <p:nvPicPr>
          <p:cNvPr id="77" name="Picture 76" descr="A close up of a logo&#10;&#10;Description automatically generated">
            <a:extLst>
              <a:ext uri="{FF2B5EF4-FFF2-40B4-BE49-F238E27FC236}">
                <a16:creationId xmlns:a16="http://schemas.microsoft.com/office/drawing/2014/main" id="{11F6694B-EDB5-4DFC-A09A-849FBB8BE83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64365" y="5883250"/>
            <a:ext cx="306422" cy="385396"/>
          </a:xfrm>
          <a:prstGeom prst="rect">
            <a:avLst/>
          </a:prstGeom>
        </p:spPr>
      </p:pic>
      <p:pic>
        <p:nvPicPr>
          <p:cNvPr id="78" name="Picture 77" descr="A close up of a logo&#10;&#10;Description automatically generated">
            <a:extLst>
              <a:ext uri="{FF2B5EF4-FFF2-40B4-BE49-F238E27FC236}">
                <a16:creationId xmlns:a16="http://schemas.microsoft.com/office/drawing/2014/main" id="{0064782C-035F-45DC-A259-444D792F7FC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70787" y="5883250"/>
            <a:ext cx="306422" cy="385396"/>
          </a:xfrm>
          <a:prstGeom prst="rect">
            <a:avLst/>
          </a:prstGeom>
        </p:spPr>
      </p:pic>
      <p:pic>
        <p:nvPicPr>
          <p:cNvPr id="79" name="Picture 78" descr="A close up of a logo&#10;&#10;Description automatically generated">
            <a:extLst>
              <a:ext uri="{FF2B5EF4-FFF2-40B4-BE49-F238E27FC236}">
                <a16:creationId xmlns:a16="http://schemas.microsoft.com/office/drawing/2014/main" id="{F6E42F11-E965-4D4B-B5E6-43450E72FBA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56600" y="5883250"/>
            <a:ext cx="306422" cy="385396"/>
          </a:xfrm>
          <a:prstGeom prst="rect">
            <a:avLst/>
          </a:prstGeom>
        </p:spPr>
      </p:pic>
      <p:pic>
        <p:nvPicPr>
          <p:cNvPr id="80" name="Picture 79" descr="A close up of a logo&#10;&#10;Description automatically generated">
            <a:extLst>
              <a:ext uri="{FF2B5EF4-FFF2-40B4-BE49-F238E27FC236}">
                <a16:creationId xmlns:a16="http://schemas.microsoft.com/office/drawing/2014/main" id="{304B9CCB-CB4A-45E2-AC7B-D841037603E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63022" y="5883250"/>
            <a:ext cx="306422" cy="385396"/>
          </a:xfrm>
          <a:prstGeom prst="rect">
            <a:avLst/>
          </a:prstGeom>
        </p:spPr>
      </p:pic>
      <p:pic>
        <p:nvPicPr>
          <p:cNvPr id="81" name="Picture 80" descr="A close up of a logo&#10;&#10;Description automatically generated">
            <a:extLst>
              <a:ext uri="{FF2B5EF4-FFF2-40B4-BE49-F238E27FC236}">
                <a16:creationId xmlns:a16="http://schemas.microsoft.com/office/drawing/2014/main" id="{381E63FF-233B-404D-93A5-A9A118BD234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6314" y="4029247"/>
            <a:ext cx="306422" cy="385396"/>
          </a:xfrm>
          <a:prstGeom prst="rect">
            <a:avLst/>
          </a:prstGeom>
        </p:spPr>
      </p:pic>
      <p:pic>
        <p:nvPicPr>
          <p:cNvPr id="82" name="Picture 81" descr="A close up of a logo&#10;&#10;Description automatically generated">
            <a:extLst>
              <a:ext uri="{FF2B5EF4-FFF2-40B4-BE49-F238E27FC236}">
                <a16:creationId xmlns:a16="http://schemas.microsoft.com/office/drawing/2014/main" id="{279B9637-2ED7-479E-B41B-6545A16FCBE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32736" y="4029247"/>
            <a:ext cx="306422" cy="385396"/>
          </a:xfrm>
          <a:prstGeom prst="rect">
            <a:avLst/>
          </a:prstGeom>
        </p:spPr>
      </p:pic>
      <p:pic>
        <p:nvPicPr>
          <p:cNvPr id="83" name="Picture 82" descr="A close up of a logo&#10;&#10;Description automatically generated">
            <a:extLst>
              <a:ext uri="{FF2B5EF4-FFF2-40B4-BE49-F238E27FC236}">
                <a16:creationId xmlns:a16="http://schemas.microsoft.com/office/drawing/2014/main" id="{13AFF084-0C4C-4A8C-927D-170D00FBFDF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6314" y="4671916"/>
            <a:ext cx="306422" cy="385396"/>
          </a:xfrm>
          <a:prstGeom prst="rect">
            <a:avLst/>
          </a:prstGeom>
        </p:spPr>
      </p:pic>
      <p:pic>
        <p:nvPicPr>
          <p:cNvPr id="84" name="Picture 83" descr="A close up of a logo&#10;&#10;Description automatically generated">
            <a:extLst>
              <a:ext uri="{FF2B5EF4-FFF2-40B4-BE49-F238E27FC236}">
                <a16:creationId xmlns:a16="http://schemas.microsoft.com/office/drawing/2014/main" id="{7A1C3E61-A253-4A05-86C6-E649EE2432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32736" y="4671916"/>
            <a:ext cx="306422" cy="385396"/>
          </a:xfrm>
          <a:prstGeom prst="rect">
            <a:avLst/>
          </a:prstGeom>
        </p:spPr>
      </p:pic>
      <p:pic>
        <p:nvPicPr>
          <p:cNvPr id="85" name="Picture 84" descr="A close up of a logo&#10;&#10;Description automatically generated">
            <a:extLst>
              <a:ext uri="{FF2B5EF4-FFF2-40B4-BE49-F238E27FC236}">
                <a16:creationId xmlns:a16="http://schemas.microsoft.com/office/drawing/2014/main" id="{E82EC6C5-E92C-43FE-835C-5FDFC8ED1D3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39158" y="4671916"/>
            <a:ext cx="306422" cy="385396"/>
          </a:xfrm>
          <a:prstGeom prst="rect">
            <a:avLst/>
          </a:prstGeom>
        </p:spPr>
      </p:pic>
      <p:pic>
        <p:nvPicPr>
          <p:cNvPr id="86" name="Picture 85" descr="A close up of a logo&#10;&#10;Description automatically generated">
            <a:extLst>
              <a:ext uri="{FF2B5EF4-FFF2-40B4-BE49-F238E27FC236}">
                <a16:creationId xmlns:a16="http://schemas.microsoft.com/office/drawing/2014/main" id="{4162526C-669B-4737-A7A6-7F4CEB9B42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6314" y="5277583"/>
            <a:ext cx="306422" cy="385396"/>
          </a:xfrm>
          <a:prstGeom prst="rect">
            <a:avLst/>
          </a:prstGeom>
        </p:spPr>
      </p:pic>
      <p:pic>
        <p:nvPicPr>
          <p:cNvPr id="87" name="Picture 86" descr="A close up of a logo&#10;&#10;Description automatically generated">
            <a:extLst>
              <a:ext uri="{FF2B5EF4-FFF2-40B4-BE49-F238E27FC236}">
                <a16:creationId xmlns:a16="http://schemas.microsoft.com/office/drawing/2014/main" id="{230A944A-473D-4434-BEA0-490CCEBEC83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32736" y="5277583"/>
            <a:ext cx="306422" cy="385396"/>
          </a:xfrm>
          <a:prstGeom prst="rect">
            <a:avLst/>
          </a:prstGeom>
        </p:spPr>
      </p:pic>
      <p:pic>
        <p:nvPicPr>
          <p:cNvPr id="88" name="Picture 87" descr="A close up of a logo&#10;&#10;Description automatically generated">
            <a:extLst>
              <a:ext uri="{FF2B5EF4-FFF2-40B4-BE49-F238E27FC236}">
                <a16:creationId xmlns:a16="http://schemas.microsoft.com/office/drawing/2014/main" id="{22896F24-653F-43A1-B786-EF7DA71850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39158" y="5277583"/>
            <a:ext cx="306422" cy="385396"/>
          </a:xfrm>
          <a:prstGeom prst="rect">
            <a:avLst/>
          </a:prstGeom>
        </p:spPr>
      </p:pic>
      <p:pic>
        <p:nvPicPr>
          <p:cNvPr id="89" name="Picture 88" descr="A close up of a logo&#10;&#10;Description automatically generated">
            <a:extLst>
              <a:ext uri="{FF2B5EF4-FFF2-40B4-BE49-F238E27FC236}">
                <a16:creationId xmlns:a16="http://schemas.microsoft.com/office/drawing/2014/main" id="{E44E26D0-1117-4BAA-B67B-65C44350C8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24971" y="5277583"/>
            <a:ext cx="306422" cy="385396"/>
          </a:xfrm>
          <a:prstGeom prst="rect">
            <a:avLst/>
          </a:prstGeom>
        </p:spPr>
      </p:pic>
      <p:pic>
        <p:nvPicPr>
          <p:cNvPr id="90" name="Picture 89" descr="A close up of a logo&#10;&#10;Description automatically generated">
            <a:extLst>
              <a:ext uri="{FF2B5EF4-FFF2-40B4-BE49-F238E27FC236}">
                <a16:creationId xmlns:a16="http://schemas.microsoft.com/office/drawing/2014/main" id="{13A5FD23-E040-4CBD-BFE0-C68933919F7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6314" y="5883250"/>
            <a:ext cx="306422" cy="385396"/>
          </a:xfrm>
          <a:prstGeom prst="rect">
            <a:avLst/>
          </a:prstGeom>
        </p:spPr>
      </p:pic>
      <p:pic>
        <p:nvPicPr>
          <p:cNvPr id="91" name="Picture 90" descr="A close up of a logo&#10;&#10;Description automatically generated">
            <a:extLst>
              <a:ext uri="{FF2B5EF4-FFF2-40B4-BE49-F238E27FC236}">
                <a16:creationId xmlns:a16="http://schemas.microsoft.com/office/drawing/2014/main" id="{2377AB43-C035-4A59-AF73-DB99B77D89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32736" y="5883250"/>
            <a:ext cx="306422" cy="385396"/>
          </a:xfrm>
          <a:prstGeom prst="rect">
            <a:avLst/>
          </a:prstGeom>
        </p:spPr>
      </p:pic>
      <p:pic>
        <p:nvPicPr>
          <p:cNvPr id="92" name="Picture 91" descr="A close up of a logo&#10;&#10;Description automatically generated">
            <a:extLst>
              <a:ext uri="{FF2B5EF4-FFF2-40B4-BE49-F238E27FC236}">
                <a16:creationId xmlns:a16="http://schemas.microsoft.com/office/drawing/2014/main" id="{B9557DE1-BD1E-4BD0-BC02-9BC70DE6CE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39158" y="5883250"/>
            <a:ext cx="306422" cy="385396"/>
          </a:xfrm>
          <a:prstGeom prst="rect">
            <a:avLst/>
          </a:prstGeom>
        </p:spPr>
      </p:pic>
      <p:pic>
        <p:nvPicPr>
          <p:cNvPr id="93" name="Picture 92" descr="A close up of a logo&#10;&#10;Description automatically generated">
            <a:extLst>
              <a:ext uri="{FF2B5EF4-FFF2-40B4-BE49-F238E27FC236}">
                <a16:creationId xmlns:a16="http://schemas.microsoft.com/office/drawing/2014/main" id="{05E117B2-1C38-4199-8862-9DFDAC00DCA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24971" y="5883250"/>
            <a:ext cx="306422" cy="385396"/>
          </a:xfrm>
          <a:prstGeom prst="rect">
            <a:avLst/>
          </a:prstGeom>
        </p:spPr>
      </p:pic>
      <p:pic>
        <p:nvPicPr>
          <p:cNvPr id="94" name="Picture 93" descr="A close up of a logo&#10;&#10;Description automatically generated">
            <a:extLst>
              <a:ext uri="{FF2B5EF4-FFF2-40B4-BE49-F238E27FC236}">
                <a16:creationId xmlns:a16="http://schemas.microsoft.com/office/drawing/2014/main" id="{85E99E37-B2E0-48AC-9AEF-6D43642F8D7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31393" y="5883250"/>
            <a:ext cx="306422" cy="385396"/>
          </a:xfrm>
          <a:prstGeom prst="rect">
            <a:avLst/>
          </a:prstGeom>
        </p:spPr>
      </p:pic>
    </p:spTree>
    <p:extLst>
      <p:ext uri="{BB962C8B-B14F-4D97-AF65-F5344CB8AC3E}">
        <p14:creationId xmlns:p14="http://schemas.microsoft.com/office/powerpoint/2010/main" val="326408948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74685"/>
      </a:hlink>
      <a:folHlink>
        <a:srgbClr val="174685"/>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1DBD02558C5A3C469886035BD54F0F52" ma:contentTypeVersion="17" ma:contentTypeDescription="NGO Document content type" ma:contentTypeScope="" ma:versionID="3f874aa90bd7be1cf8220feff3de14d3">
  <xsd:schema xmlns:xsd="http://www.w3.org/2001/XMLSchema" xmlns:xs="http://www.w3.org/2001/XMLSchema" xmlns:p="http://schemas.microsoft.com/office/2006/metadata/properties" xmlns:ns2="c629780e-db83-45bc-a257-7c8c4fd6b9cb" xmlns:ns3="f2826d52-34ea-4a4f-a7c2-c29931eccfdb" xmlns:ns4="6105620a-68be-4cc3-89cb-d672db32fa2a" targetNamespace="http://schemas.microsoft.com/office/2006/metadata/properties" ma:root="true" ma:fieldsID="802861ea6f9ca5a4a87969ffac3b3742" ns2:_="" ns3:_="" ns4:_="">
    <xsd:import namespace="c629780e-db83-45bc-a257-7c8c4fd6b9cb"/>
    <xsd:import namespace="f2826d52-34ea-4a4f-a7c2-c29931eccfdb"/>
    <xsd:import namespace="6105620a-68be-4cc3-89cb-d672db32fa2a"/>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826d52-34ea-4a4f-a7c2-c29931eccfdb"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05620a-68be-4cc3-89cb-d672db32fa2a"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280D9-AF08-4FE2-BE6C-753BE20DBDCD}">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1259f35f-f12b-476c-98fd-ce405e8918c4"/>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B263AFE-5D68-48A1-AC57-0CC78B83D9EF}">
  <ds:schemaRefs>
    <ds:schemaRef ds:uri="http://schemas.microsoft.com/sharepoint/v3/contenttype/forms"/>
  </ds:schemaRefs>
</ds:datastoreItem>
</file>

<file path=customXml/itemProps3.xml><?xml version="1.0" encoding="utf-8"?>
<ds:datastoreItem xmlns:ds="http://schemas.openxmlformats.org/officeDocument/2006/customXml" ds:itemID="{EC16E771-BB18-4EA0-86FC-54B135099D5F}"/>
</file>

<file path=docProps/app.xml><?xml version="1.0" encoding="utf-8"?>
<Properties xmlns="http://schemas.openxmlformats.org/officeDocument/2006/extended-properties" xmlns:vt="http://schemas.openxmlformats.org/officeDocument/2006/docPropsVTypes">
  <Template>Office Theme</Template>
  <TotalTime>2565</TotalTime>
  <Words>5810</Words>
  <Application>Microsoft Office PowerPoint</Application>
  <PresentationFormat>Custom</PresentationFormat>
  <Paragraphs>531</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Calibri Light</vt:lpstr>
      <vt:lpstr>Office Theme</vt:lpstr>
      <vt:lpstr>PowerPoint Presentation</vt:lpstr>
      <vt:lpstr>Overview</vt:lpstr>
      <vt:lpstr>Comment utiliser les flip charts pour conseiller les parents (tuteurs) sur l'administration des ARV</vt:lpstr>
      <vt:lpstr>PowerPoint Presentation</vt:lpstr>
      <vt:lpstr>Il y a trois ARVs combines dans un comprimé</vt:lpstr>
      <vt:lpstr>Il y a trois ARVs combines dans un comprimé</vt:lpstr>
      <vt:lpstr>LPV/r Oral Pellets</vt:lpstr>
      <vt:lpstr>LPV/r Pellets</vt:lpstr>
      <vt:lpstr>LPV /r pellets orales: Administrer la dose correcte</vt:lpstr>
      <vt:lpstr>LPV /r pellets orales: Administrer la dose correcte</vt:lpstr>
      <vt:lpstr>LPV/r pellets: Se préparer pour administrer les pellets</vt:lpstr>
      <vt:lpstr>LPV / r oral pellets: Se préparer pour administrer les pellets</vt:lpstr>
      <vt:lpstr>Nourrissons &lt;6 mois: Administrer LPV/r pellets avec le lait maternel</vt:lpstr>
      <vt:lpstr>Nourrissons &lt;6 mois: Administrer LPV/r pellets avec le lait maternel</vt:lpstr>
      <vt:lpstr>Comment Extraire le Lait Maternel</vt:lpstr>
      <vt:lpstr>Comment Extraire le Lait Maternel</vt:lpstr>
      <vt:lpstr>Comment Extraire le Lait Maternel: Dépannage</vt:lpstr>
      <vt:lpstr>How to Express Breastmilk: Troubleshooting</vt:lpstr>
      <vt:lpstr>Nourrissons &lt; 6 mois: se préparer à administrer les pellets</vt:lpstr>
      <vt:lpstr>Nourrissons &lt; 6 mois: se préparer à administrer les pellets</vt:lpstr>
      <vt:lpstr>Nourrissons &lt;6 mois: Ajouter le lait maternel aux pellets</vt:lpstr>
      <vt:lpstr>Nourrissons &lt;6 mois: Ajouter le lait maternel aux pellets</vt:lpstr>
      <vt:lpstr>Nourrissons &lt;6 mois: Alimentez votre bébé avec le mélange de lait maternel et pellets</vt:lpstr>
      <vt:lpstr>Nourrissons &lt;6 mois: Alimentez votre bébé avec le mélange de lait maternel et pellets</vt:lpstr>
      <vt:lpstr>Nourrissons &lt;6 mois: S’assurer que votre bébé a avalé tous les pellets</vt:lpstr>
      <vt:lpstr>Nourrissons &lt;6 mois: S’assurer que votre bébé a avalé tous les pellets</vt:lpstr>
      <vt:lpstr>Nourrissons &lt;6 mois: S’assurer que votre bébé a avalé tous les pellets</vt:lpstr>
      <vt:lpstr>Administrer directement les pellets à votre bébé</vt:lpstr>
      <vt:lpstr>Nourrissons &lt;6 mois: Administrer le reste de la dose</vt:lpstr>
      <vt:lpstr>Nourrissons &lt;6 mois: Administrer le reste de la dose</vt:lpstr>
      <vt:lpstr>Administer les autres ARV</vt:lpstr>
      <vt:lpstr>Administer les autres ARV</vt:lpstr>
      <vt:lpstr>Récapitulation </vt:lpstr>
      <vt:lpstr>Récapitulation</vt:lpstr>
      <vt:lpstr>Nourrissons et enfants&gt; 6 mois: les granulés LPV/r peuvent être administrés avec des aliments de consistence molle</vt:lpstr>
      <vt:lpstr>Nourrissons et enfants&gt; 6 mois: les granulés LPV/r peuvent être administrés avec des aliments de consistence molle</vt:lpstr>
      <vt:lpstr>Nourrissons et petits enfants &gt;6 mois: Administrer le LPV/r pellets avec des aliments de consistence molle</vt:lpstr>
      <vt:lpstr>Nourrissons et petits enfants &gt;6 mois: Administrer le LPV/r pellets avec des aliments de consistence molle</vt:lpstr>
      <vt:lpstr>Nourrissons et enfants&gt; 6 mois: se préparer à administrer les pellets</vt:lpstr>
      <vt:lpstr>Nourrissons et enfants&gt; 6 mois: se préparer à administrer les pellets</vt:lpstr>
      <vt:lpstr>LPV/r pellets: Administration pellets avec la nourriture de consistence molle</vt:lpstr>
      <vt:lpstr>LPV/r pellets: Administration pellets avec la nourriture de consistence molle</vt:lpstr>
      <vt:lpstr>Administrer le LPV/r pellets directement avec un liquide</vt:lpstr>
      <vt:lpstr>Administrer le LPV/r pellets directement avec un liquide</vt:lpstr>
      <vt:lpstr>LPV/r pellets: Administration avec du Fufu</vt:lpstr>
      <vt:lpstr>LPV/r pellets: Administration avec du Fufu</vt:lpstr>
      <vt:lpstr>LPV/r pellets: Administrer la dose entière</vt:lpstr>
      <vt:lpstr>LPV/r pellets: Administrer la dose entière</vt:lpstr>
      <vt:lpstr>Donner les autres ARV</vt:lpstr>
      <vt:lpstr>Donner les autres ARV</vt:lpstr>
      <vt:lpstr>Récapitulation </vt:lpstr>
      <vt:lpstr>Récapitulation </vt:lpstr>
      <vt:lpstr>Conseils pour les Prestataires de Santé</vt:lpstr>
      <vt:lpstr>Révision ou récapitulation pour les parents (tuteurs)</vt:lpstr>
      <vt:lpstr>Solving Challenges</vt:lpstr>
      <vt:lpstr>Enfant vomit après avoir pris les pellets</vt:lpstr>
      <vt:lpstr>L'enfant refuse de prendre ou crache dehors à cause du goût amer</vt:lpstr>
      <vt:lpstr>Enfant mâche les pellets</vt:lpstr>
      <vt:lpstr>L'enfant refuse les aliments dans lesquels des pellets sont mélangés</vt:lpstr>
      <vt:lpstr>Enfant incapable d'avaler tous les pellets</vt:lpstr>
      <vt:lpstr>Enfant garde des pellets dans la bouche sans avaler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Stegemerten</dc:creator>
  <cp:lastModifiedBy>Sugandhi, Nandita S.</cp:lastModifiedBy>
  <cp:revision>202</cp:revision>
  <cp:lastPrinted>2019-06-19T14:55:29Z</cp:lastPrinted>
  <dcterms:created xsi:type="dcterms:W3CDTF">2019-06-18T16:14:08Z</dcterms:created>
  <dcterms:modified xsi:type="dcterms:W3CDTF">2020-01-03T18:16:16Z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0x01010033CF86A3E53F48B7ADBBC140A8AF8FA7001DBD02558C5A3C469886035BD54F0F52</vt:lpwstr>
  </property>
</Properties>
</file>